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8"/>
  </p:notesMasterIdLst>
  <p:handoutMasterIdLst>
    <p:handoutMasterId r:id="rId29"/>
  </p:handoutMasterIdLst>
  <p:sldIdLst>
    <p:sldId id="618" r:id="rId3"/>
    <p:sldId id="619" r:id="rId4"/>
    <p:sldId id="576" r:id="rId5"/>
    <p:sldId id="577" r:id="rId6"/>
    <p:sldId id="578" r:id="rId7"/>
    <p:sldId id="579" r:id="rId8"/>
    <p:sldId id="617" r:id="rId9"/>
    <p:sldId id="580" r:id="rId10"/>
    <p:sldId id="603" r:id="rId11"/>
    <p:sldId id="605" r:id="rId12"/>
    <p:sldId id="606" r:id="rId13"/>
    <p:sldId id="607" r:id="rId14"/>
    <p:sldId id="608" r:id="rId15"/>
    <p:sldId id="609" r:id="rId16"/>
    <p:sldId id="610" r:id="rId17"/>
    <p:sldId id="611" r:id="rId18"/>
    <p:sldId id="612" r:id="rId19"/>
    <p:sldId id="613" r:id="rId20"/>
    <p:sldId id="614" r:id="rId21"/>
    <p:sldId id="581" r:id="rId22"/>
    <p:sldId id="616" r:id="rId23"/>
    <p:sldId id="615" r:id="rId24"/>
    <p:sldId id="436" r:id="rId25"/>
    <p:sldId id="622" r:id="rId26"/>
    <p:sldId id="481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E9A51D-786F-4ED8-9B4C-6B6E803D5441}">
          <p14:sldIdLst>
            <p14:sldId id="618"/>
            <p14:sldId id="619"/>
          </p14:sldIdLst>
        </p14:section>
        <p14:section name="Въведение в алгоритмите за сортиране" id="{F82A6219-BE86-42EF-96D7-AD69C287779B}">
          <p14:sldIdLst>
            <p14:sldId id="576"/>
            <p14:sldId id="577"/>
            <p14:sldId id="578"/>
            <p14:sldId id="579"/>
            <p14:sldId id="617"/>
          </p14:sldIdLst>
        </p14:section>
        <p14:section name="Сортиране чрез пряка селекция" id="{FB3A410E-300D-4726-8170-628B73AEA812}">
          <p14:sldIdLst>
            <p14:sldId id="580"/>
            <p14:sldId id="603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581"/>
            <p14:sldId id="616"/>
            <p14:sldId id="615"/>
          </p14:sldIdLst>
        </p14:section>
        <p14:section name="Заключение" id="{54500226-8210-4477-A50B-A48A5DEE6F01}">
          <p14:sldIdLst>
            <p14:sldId id="436"/>
            <p14:sldId id="62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15720C6-8170-4482-BFDD-72453BA233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6687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DF538BB-1698-4B9E-9AA5-E9C555FC6F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551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C3E1403-C563-4EEF-B2B4-FC31A603FA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4396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22AF36B-E019-4D62-9FBD-FC4F19E21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39564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017AD89-135B-4B49-A3E8-CF1C4C1187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2349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6.jpeg"/><Relationship Id="rId4" Type="http://schemas.openxmlformats.org/officeDocument/2006/relationships/image" Target="../media/image33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3633" y="3025450"/>
            <a:ext cx="3680150" cy="3680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5A4366-F5D6-4393-BD7A-141ED3660C17}"/>
              </a:ext>
            </a:extLst>
          </p:cNvPr>
          <p:cNvSpPr txBox="1"/>
          <p:nvPr/>
        </p:nvSpPr>
        <p:spPr>
          <a:xfrm rot="1187795">
            <a:off x="4559747" y="3643005"/>
            <a:ext cx="25653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Увод в алгоритмите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15" name="Title 4"/>
          <p:cNvSpPr>
            <a:spLocks noGrp="1"/>
          </p:cNvSpPr>
          <p:nvPr>
            <p:ph type="ctrTitle"/>
          </p:nvPr>
        </p:nvSpPr>
        <p:spPr>
          <a:xfrm>
            <a:off x="2665412" y="662936"/>
            <a:ext cx="8778542" cy="1815850"/>
          </a:xfrm>
        </p:spPr>
        <p:txBody>
          <a:bodyPr>
            <a:normAutofit fontScale="90000"/>
          </a:bodyPr>
          <a:lstStyle/>
          <a:p>
            <a:r>
              <a:rPr lang="bg-BG" dirty="0"/>
              <a:t>Въведение в сортирането, сортиране чрез пряка селекция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7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2444099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61148" y="244547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678CD25-69BD-486B-B58D-518D05B04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0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3440069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620924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6473ED78-F284-4E6D-89AE-55EF02318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1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4482240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4590923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1CB8EF-F2D7-4988-96A5-DA9A43056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4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5499049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5607732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2C82DCF4-2986-401B-A589-9BE73BB18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74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6485294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593977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4506B80B-F100-47E4-A799-202E559A4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57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7524653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45749" y="2514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806BCFF7-B8A4-4820-992C-18F17AA8F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318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97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10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8529507" y="250000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38190" y="22072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A2CD12F7-34A0-4363-A552-C4402BF9C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91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97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10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9542746" y="247693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51429" y="218416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6EC68F4-1C44-49B8-93F7-4E86B852C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1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97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10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E44E02F-D1FE-486A-85D5-7ADD078AA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44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97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10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274E386C-739D-4F50-8F2E-B71618A35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9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това сортиране?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Класификация на методите за сортиране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Стабилност на сортирането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Сортиране чрез пряка селекция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D4D8D3A-DCF4-4C70-B1C8-F15567923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2"/>
            <a:ext cx="11804822" cy="5570355"/>
          </a:xfrm>
        </p:spPr>
        <p:txBody>
          <a:bodyPr>
            <a:normAutofit/>
          </a:bodyPr>
          <a:lstStyle/>
          <a:p>
            <a:pPr marL="363538" indent="-363538"/>
            <a:r>
              <a:rPr lang="bg-BG" sz="3200" dirty="0"/>
              <a:t>Защо</a:t>
            </a:r>
            <a:r>
              <a:rPr lang="en-US" sz="3200" dirty="0"/>
              <a:t> „</a:t>
            </a:r>
            <a:r>
              <a:rPr lang="bg-BG" sz="3200" dirty="0"/>
              <a:t>сортирането чрез пряка селекция</a:t>
            </a:r>
            <a:r>
              <a:rPr lang="en-US" sz="3200" dirty="0"/>
              <a:t>" </a:t>
            </a:r>
            <a:r>
              <a:rPr lang="bg-BG" sz="3200" dirty="0"/>
              <a:t>е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нестабилно</a:t>
            </a:r>
            <a:r>
              <a:rPr lang="en-US" sz="3200" dirty="0"/>
              <a:t>?</a:t>
            </a:r>
          </a:p>
          <a:p>
            <a:pPr marL="806450" lvl="1" indent="-428625">
              <a:buFont typeface="+mj-lt"/>
              <a:buAutoNum type="arabicPeriod"/>
            </a:pPr>
            <a:r>
              <a:rPr lang="bg-BG" dirty="0"/>
              <a:t>Разменя първият елемент с минималния елемент отдясно</a:t>
            </a:r>
            <a:endParaRPr lang="en-US" dirty="0"/>
          </a:p>
          <a:p>
            <a:pPr marL="806450" lvl="1" indent="-428625">
              <a:buFont typeface="+mj-lt"/>
              <a:buAutoNum type="arabicPeriod"/>
            </a:pPr>
            <a:r>
              <a:rPr lang="bg-BG" dirty="0"/>
              <a:t>Разменя вторият елемент с минималния елемент отдясно</a:t>
            </a:r>
            <a:endParaRPr lang="en-US" dirty="0"/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…</a:t>
            </a:r>
          </a:p>
          <a:p>
            <a:pPr marL="363538" indent="-363538"/>
            <a:r>
              <a:rPr lang="bg-BG" sz="3200" dirty="0"/>
              <a:t>По време на размените еднакви елементи се прескачат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6" y="40341"/>
            <a:ext cx="11804822" cy="1110780"/>
          </a:xfrm>
        </p:spPr>
        <p:txBody>
          <a:bodyPr>
            <a:normAutofit/>
          </a:bodyPr>
          <a:lstStyle/>
          <a:p>
            <a:r>
              <a:rPr lang="bg-BG" sz="3600" dirty="0"/>
              <a:t>Сортиране чрез пряка селекция</a:t>
            </a:r>
            <a:r>
              <a:rPr lang="en-US" sz="3600" dirty="0"/>
              <a:t>: </a:t>
            </a:r>
            <a:r>
              <a:rPr lang="bg-BG" sz="3600" dirty="0"/>
              <a:t>защо е нестабилен</a:t>
            </a:r>
            <a:r>
              <a:rPr lang="en-US" sz="3600" dirty="0"/>
              <a:t>?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26691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17491" y="5181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0612" y="4670612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минимален</a:t>
            </a:r>
            <a:endParaRPr lang="en-US" sz="2800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/>
        </p:nvGraphicFramePr>
        <p:xfrm>
          <a:off x="4646612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Freeform 9"/>
          <p:cNvSpPr>
            <a:spLocks/>
          </p:cNvSpPr>
          <p:nvPr/>
        </p:nvSpPr>
        <p:spPr bwMode="auto">
          <a:xfrm>
            <a:off x="4875212" y="5193833"/>
            <a:ext cx="23622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6212" y="4658380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размяна</a:t>
            </a:r>
            <a:endParaRPr lang="en-US" sz="2800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877518" y="5181600"/>
            <a:ext cx="11430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7470" y="4689157"/>
            <a:ext cx="2569342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равни елементи със сменен ред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95632" y="5187717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0412" y="4689157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ляв</a:t>
            </a:r>
            <a:endParaRPr lang="en-US" sz="2800" dirty="0"/>
          </a:p>
        </p:txBody>
      </p:sp>
      <p:graphicFrame>
        <p:nvGraphicFramePr>
          <p:cNvPr id="21" name="Group 3"/>
          <p:cNvGraphicFramePr>
            <a:graphicFrameLocks noGrp="1"/>
          </p:cNvGraphicFramePr>
          <p:nvPr/>
        </p:nvGraphicFramePr>
        <p:xfrm>
          <a:off x="8456613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960812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70812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">
            <a:extLst>
              <a:ext uri="{FF2B5EF4-FFF2-40B4-BE49-F238E27FC236}">
                <a16:creationId xmlns:a16="http://schemas.microsoft.com/office/drawing/2014/main" id="{12E4DD17-129D-4815-BF59-D22D03973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6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7" grpId="0" animBg="1"/>
      <p:bldP spid="18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 за сортиране чрез пряка селекция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ECC26-AAE3-45A1-AC6A-4814B38042C1}"/>
              </a:ext>
            </a:extLst>
          </p:cNvPr>
          <p:cNvSpPr/>
          <p:nvPr/>
        </p:nvSpPr>
        <p:spPr>
          <a:xfrm>
            <a:off x="608012" y="1524000"/>
            <a:ext cx="10667998" cy="4522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collection.Length; index++)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min = index;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curr = index + 1; curr &lt; collection.Length; curr++)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(Less(collection[curr], collection[min]))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min = curr;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Swap(collection, index, min);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F5C974F-A716-4B7D-AC5F-5202ED675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8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 на сортиращите алгоритми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94105"/>
              </p:ext>
            </p:extLst>
          </p:nvPr>
        </p:nvGraphicFramePr>
        <p:xfrm>
          <a:off x="433200" y="1219200"/>
          <a:ext cx="11274297" cy="1615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9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2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Име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Най-добре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Средно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Най-зле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Памет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Стабилен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Метод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2"/>
                        </a:rPr>
                        <a:t>SelectionSort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Селекция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361AB15-70B1-4694-84F4-1207513B3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09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1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2"/>
            <a:ext cx="8342398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Сортиращите алгоритми подреждат елементи на списък</a:t>
            </a:r>
            <a:r>
              <a:rPr lang="en-US" sz="3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Елементите трябва да са сравними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Алгоритмите се класифицират според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изчислителната сложност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използвания метод и памет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дали са стабилни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дали са рекурсивни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Сортиране чрез пряка селекция </a:t>
            </a:r>
            <a:r>
              <a:rPr lang="en-US" sz="3200" dirty="0"/>
              <a:t>(Selection sort)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прост, но неефективен и нестабилен алгоритъм </a:t>
            </a:r>
            <a:endParaRPr lang="en-US" sz="30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18EB7D8-99DD-48FD-8B96-42F2EFFB9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72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сортирането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65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C0386FA-744F-41BD-9B05-98E5E2585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0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Сортиращ алгоритъм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Алгоритъм, който подрежда елементите на списък</a:t>
            </a:r>
            <a:endParaRPr lang="en-US" dirty="0"/>
          </a:p>
          <a:p>
            <a:pPr lvl="2"/>
            <a:r>
              <a:rPr lang="bg-BG" dirty="0"/>
              <a:t>В ненамаляващ ред</a:t>
            </a:r>
            <a:endParaRPr lang="en-US" dirty="0"/>
          </a:p>
          <a:p>
            <a:pPr lvl="1"/>
            <a:r>
              <a:rPr lang="bg-BG" dirty="0"/>
              <a:t>Елементите трябва да са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сравними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По-формално обяснение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Входът</a:t>
            </a:r>
            <a:r>
              <a:rPr lang="en-US" dirty="0"/>
              <a:t> </a:t>
            </a:r>
            <a:r>
              <a:rPr lang="bg-BG" dirty="0"/>
              <a:t>е последователност</a:t>
            </a:r>
            <a:r>
              <a:rPr lang="en-US" dirty="0"/>
              <a:t> / </a:t>
            </a:r>
            <a:r>
              <a:rPr lang="bg-BG" dirty="0"/>
              <a:t>списък от елементи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Изходът</a:t>
            </a:r>
            <a:r>
              <a:rPr lang="en-US" dirty="0"/>
              <a:t> </a:t>
            </a:r>
            <a:r>
              <a:rPr lang="bg-BG" dirty="0"/>
              <a:t>е пренареждане</a:t>
            </a:r>
            <a:r>
              <a:rPr lang="en-US" dirty="0"/>
              <a:t> /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пермутация</a:t>
            </a:r>
            <a:r>
              <a:rPr lang="en-US" dirty="0"/>
              <a:t> </a:t>
            </a:r>
            <a:r>
              <a:rPr lang="bg-BG" dirty="0"/>
              <a:t>на елементи</a:t>
            </a:r>
            <a:endParaRPr lang="en-US" dirty="0"/>
          </a:p>
          <a:p>
            <a:pPr lvl="2"/>
            <a:r>
              <a:rPr lang="bg-BG" dirty="0"/>
              <a:t>В ненамаляващ ред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Що е това алгоритъм за сортиране</a:t>
            </a:r>
            <a:r>
              <a:rPr lang="en-US" dirty="0"/>
              <a:t>?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25" y="24384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FC2545B-CF44-4F92-97AD-722C68D30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7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2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Ефективните алгоритми за сортиране са важни за</a:t>
            </a:r>
            <a:endParaRPr lang="en-US" dirty="0"/>
          </a:p>
          <a:p>
            <a:pPr lvl="1"/>
            <a:r>
              <a:rPr lang="bg-BG" dirty="0"/>
              <a:t>Генериране на разбираеми за човека изходни данни</a:t>
            </a:r>
            <a:endParaRPr lang="en-US" dirty="0"/>
          </a:p>
          <a:p>
            <a:pPr lvl="1"/>
            <a:r>
              <a:rPr lang="bg-BG" noProof="1"/>
              <a:t>Канонизирани данни</a:t>
            </a:r>
            <a:r>
              <a:rPr lang="en-US" dirty="0"/>
              <a:t> – </a:t>
            </a:r>
            <a:r>
              <a:rPr lang="bg-BG" dirty="0"/>
              <a:t>подсигуряване, че данните са подредени по специфичен начин</a:t>
            </a:r>
            <a:endParaRPr lang="en-US" dirty="0"/>
          </a:p>
          <a:p>
            <a:pPr lvl="1"/>
            <a:r>
              <a:rPr lang="bg-BG" dirty="0"/>
              <a:t>В комбинация с други алгоритми</a:t>
            </a:r>
            <a:r>
              <a:rPr lang="en-US" dirty="0"/>
              <a:t>, </a:t>
            </a:r>
            <a:r>
              <a:rPr lang="bg-BG" dirty="0"/>
              <a:t>например двоично търсене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bg-BG" dirty="0"/>
              <a:t>Пример за сортиране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сортиране</a:t>
            </a:r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15515"/>
              </p:ext>
            </p:extLst>
          </p:nvPr>
        </p:nvGraphicFramePr>
        <p:xfrm>
          <a:off x="1979612" y="5769286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1012" y="5141398"/>
            <a:ext cx="3210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Неподреден списък</a:t>
            </a:r>
            <a:endParaRPr lang="en-US" sz="2800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53733"/>
              </p:ext>
            </p:extLst>
          </p:nvPr>
        </p:nvGraphicFramePr>
        <p:xfrm>
          <a:off x="7476964" y="5769286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9812" y="5141398"/>
            <a:ext cx="2843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Подреден списък</a:t>
            </a:r>
            <a:endParaRPr lang="en-US" sz="2800" dirty="0"/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32" y="5446198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6164" y="597959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1164" y="597443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43364" y="5105400"/>
            <a:ext cx="1447800" cy="340797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сортиране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E6B1855-8158-40D0-9026-07C0F52D6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Сортиращите алгоритми често са класифицирани според</a:t>
            </a:r>
            <a:endParaRPr lang="en-US" dirty="0"/>
          </a:p>
          <a:p>
            <a:pPr lvl="1"/>
            <a:r>
              <a:rPr lang="bg-BG" dirty="0"/>
              <a:t>Изчислителната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сложност</a:t>
            </a:r>
            <a:r>
              <a:rPr lang="en-US" dirty="0"/>
              <a:t> </a:t>
            </a:r>
            <a:r>
              <a:rPr lang="bg-BG" dirty="0"/>
              <a:t>и обема на използваната памет</a:t>
            </a:r>
            <a:endParaRPr lang="en-US" dirty="0"/>
          </a:p>
          <a:p>
            <a:pPr lvl="2"/>
            <a:r>
              <a:rPr lang="bg-BG" dirty="0"/>
              <a:t>Как се държат в най-лошия</a:t>
            </a:r>
            <a:r>
              <a:rPr lang="en-US" dirty="0"/>
              <a:t>, </a:t>
            </a:r>
            <a:r>
              <a:rPr lang="bg-BG" dirty="0"/>
              <a:t>обичаен и най-добрия случай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Рекурсивни </a:t>
            </a:r>
            <a:r>
              <a:rPr lang="en-US" dirty="0"/>
              <a:t>/ </a:t>
            </a:r>
            <a:r>
              <a:rPr lang="bg-BG" dirty="0"/>
              <a:t>нерекурсивни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Стабилност</a:t>
            </a:r>
            <a:r>
              <a:rPr lang="en-US" dirty="0"/>
              <a:t> – </a:t>
            </a:r>
            <a:r>
              <a:rPr lang="bg-BG" dirty="0"/>
              <a:t>стабилни</a:t>
            </a:r>
            <a:r>
              <a:rPr lang="en-US" dirty="0"/>
              <a:t> / </a:t>
            </a:r>
            <a:r>
              <a:rPr lang="bg-BG" dirty="0"/>
              <a:t>нестабилни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Базирано на сравнение</a:t>
            </a:r>
            <a:r>
              <a:rPr lang="en-US" dirty="0"/>
              <a:t> </a:t>
            </a:r>
            <a:r>
              <a:rPr lang="bg-BG" dirty="0"/>
              <a:t>сортиране</a:t>
            </a:r>
            <a:r>
              <a:rPr lang="en-US" dirty="0"/>
              <a:t> / </a:t>
            </a:r>
            <a:r>
              <a:rPr lang="bg-BG" dirty="0" err="1"/>
              <a:t>неизползващи</a:t>
            </a:r>
            <a:r>
              <a:rPr lang="bg-BG" dirty="0"/>
              <a:t> сравнение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</a:t>
            </a:r>
            <a:r>
              <a:rPr lang="bg-BG" dirty="0"/>
              <a:t> за сортиране:</a:t>
            </a:r>
            <a:r>
              <a:rPr lang="en-US" dirty="0"/>
              <a:t> </a:t>
            </a:r>
            <a:r>
              <a:rPr lang="bg-BG" dirty="0"/>
              <a:t>вмъкване, замяна</a:t>
            </a:r>
            <a:r>
              <a:rPr lang="en-US" dirty="0"/>
              <a:t> (</a:t>
            </a:r>
            <a:r>
              <a:rPr lang="bg-BG" dirty="0"/>
              <a:t>метод на мехурчето и бързо сортиране</a:t>
            </a:r>
            <a:r>
              <a:rPr lang="en-US" dirty="0"/>
              <a:t>), </a:t>
            </a:r>
            <a:r>
              <a:rPr lang="bg-BG" dirty="0"/>
              <a:t>селекция</a:t>
            </a:r>
            <a:r>
              <a:rPr lang="en-US" dirty="0"/>
              <a:t> (</a:t>
            </a:r>
            <a:r>
              <a:rPr lang="bg-BG" dirty="0"/>
              <a:t>пирамидално сортиране</a:t>
            </a:r>
            <a:r>
              <a:rPr lang="en-US" dirty="0"/>
              <a:t>), </a:t>
            </a:r>
            <a:r>
              <a:rPr lang="bg-BG" dirty="0"/>
              <a:t>сливане</a:t>
            </a:r>
            <a:r>
              <a:rPr lang="en-US" dirty="0"/>
              <a:t>, </a:t>
            </a:r>
            <a:r>
              <a:rPr lang="bg-BG" dirty="0"/>
              <a:t>последователно</a:t>
            </a:r>
            <a:r>
              <a:rPr lang="en-US" dirty="0"/>
              <a:t> / </a:t>
            </a:r>
            <a:r>
              <a:rPr lang="bg-BG" dirty="0"/>
              <a:t>паралелно и т.н.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Класификация на алгоритмите за сортиране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C089A79-AC15-4BE5-B4F1-E4E28AF8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96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189999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Стабилни </a:t>
            </a:r>
            <a:r>
              <a:rPr lang="bg-BG" dirty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Запазват подредбата на еднаквите елементи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Ако два елемента след сравнение са равни, редът им един спрямо друг се запазва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Нестабилни</a:t>
            </a:r>
            <a:r>
              <a:rPr lang="en-US" dirty="0"/>
              <a:t> </a:t>
            </a:r>
            <a:r>
              <a:rPr lang="bg-BG" dirty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Пренареждане на еднаквите елементи в непредсказуем ред</a:t>
            </a:r>
          </a:p>
          <a:p>
            <a:pPr>
              <a:lnSpc>
                <a:spcPct val="110000"/>
              </a:lnSpc>
            </a:pPr>
            <a:r>
              <a:rPr lang="bg-BG" dirty="0"/>
              <a:t>Често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различни елементи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 ключ</a:t>
            </a:r>
            <a:r>
              <a:rPr lang="bg-BG" dirty="0"/>
              <a:t>, използван за сравнение при сортиране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Стабилност на сортирането</a:t>
            </a:r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058" y="1295400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C2B2416-754F-4EAB-9098-89D55F598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7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Помощни методи при сортиране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ECC26-AAE3-45A1-AC6A-4814B38042C1}"/>
              </a:ext>
            </a:extLst>
          </p:cNvPr>
          <p:cNvSpPr/>
          <p:nvPr/>
        </p:nvSpPr>
        <p:spPr>
          <a:xfrm>
            <a:off x="608012" y="1589855"/>
            <a:ext cx="10667998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collection, int from, int to)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Размяна на елементите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D5BDE-8739-465C-86E3-075447A32EFD}"/>
              </a:ext>
            </a:extLst>
          </p:cNvPr>
          <p:cNvSpPr/>
          <p:nvPr/>
        </p:nvSpPr>
        <p:spPr>
          <a:xfrm>
            <a:off x="608012" y="3657600"/>
            <a:ext cx="10667998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bool Less(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first.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2F2B335-0EAB-4559-8D8C-9E0FD6EAC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7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hlinkClick r:id="rId2"/>
              </a:rPr>
              <a:t>Сортиране чрез пряка селекция (</a:t>
            </a:r>
            <a:r>
              <a:rPr lang="en-US" sz="3200" dirty="0">
                <a:hlinkClick r:id="rId2"/>
              </a:rPr>
              <a:t>selection sort</a:t>
            </a:r>
            <a:r>
              <a:rPr lang="bg-BG" sz="3200" dirty="0">
                <a:hlinkClick r:id="rId2"/>
              </a:rPr>
              <a:t>)</a:t>
            </a:r>
            <a:r>
              <a:rPr lang="en-US" sz="3200" dirty="0"/>
              <a:t> – </a:t>
            </a:r>
            <a:r>
              <a:rPr lang="bg-BG" sz="3200" dirty="0"/>
              <a:t>прост, но неефективен алгоритъм</a:t>
            </a:r>
            <a:r>
              <a:rPr lang="en-US" sz="3200" dirty="0"/>
              <a:t> (</a:t>
            </a:r>
            <a:r>
              <a:rPr lang="bg-BG" sz="3200" dirty="0">
                <a:hlinkClick r:id="rId3"/>
              </a:rPr>
              <a:t>онагледяване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Размяна на първия с минималния от елементите отдясно, после втория, третия и т.н.</a:t>
            </a:r>
            <a:endParaRPr lang="en-US" sz="3000" dirty="0"/>
          </a:p>
          <a:p>
            <a:pPr lvl="1" indent="-231606">
              <a:buClr>
                <a:srgbClr val="F0A22E"/>
              </a:buClr>
            </a:pPr>
            <a:r>
              <a:rPr lang="bg-BG" sz="2800" dirty="0"/>
              <a:t>Памет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2800" dirty="0">
              <a:solidFill>
                <a:prstClr val="white"/>
              </a:solidFill>
            </a:endParaRPr>
          </a:p>
          <a:p>
            <a:pPr lvl="1" indent="-231606">
              <a:buClr>
                <a:srgbClr val="F0A22E"/>
              </a:buClr>
            </a:pPr>
            <a:r>
              <a:rPr lang="bg-BG" sz="2800" dirty="0">
                <a:solidFill>
                  <a:prstClr val="white"/>
                </a:solidFill>
              </a:rPr>
              <a:t>Стабилност</a:t>
            </a:r>
            <a:r>
              <a:rPr lang="en-US" sz="2800" dirty="0">
                <a:solidFill>
                  <a:prstClr val="white"/>
                </a:solidFill>
              </a:rPr>
              <a:t>: </a:t>
            </a:r>
            <a:r>
              <a:rPr lang="bg-BG" sz="2800" dirty="0">
                <a:solidFill>
                  <a:prstClr val="white"/>
                </a:solidFill>
              </a:rPr>
              <a:t>Не</a:t>
            </a:r>
            <a:endParaRPr lang="en-US" sz="2800" dirty="0">
              <a:solidFill>
                <a:prstClr val="white"/>
              </a:solidFill>
            </a:endParaRPr>
          </a:p>
          <a:p>
            <a:pPr lvl="1" indent="-231606">
              <a:buClr>
                <a:srgbClr val="F0A22E"/>
              </a:buClr>
            </a:pPr>
            <a:r>
              <a:rPr lang="bg-BG" sz="2800" dirty="0">
                <a:solidFill>
                  <a:prstClr val="white"/>
                </a:solidFill>
              </a:rPr>
              <a:t>Метод</a:t>
            </a:r>
            <a:r>
              <a:rPr lang="en-US" sz="2800" dirty="0">
                <a:solidFill>
                  <a:prstClr val="white"/>
                </a:solidFill>
              </a:rPr>
              <a:t>: </a:t>
            </a:r>
            <a:r>
              <a:rPr lang="bg-BG" sz="2800" dirty="0">
                <a:solidFill>
                  <a:prstClr val="white"/>
                </a:solidFill>
              </a:rPr>
              <a:t>Селекция</a:t>
            </a:r>
            <a:endParaRPr lang="en-US" sz="2800" dirty="0">
              <a:solidFill>
                <a:prstClr val="white"/>
              </a:solidFill>
            </a:endParaRP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чрез пряка селекция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B703E26-FE6D-49C4-B084-03394D95C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6D733C-C1A2-49C5-9BFF-6019DBC59968}"/>
              </a:ext>
            </a:extLst>
          </p:cNvPr>
          <p:cNvSpPr txBox="1"/>
          <p:nvPr/>
        </p:nvSpPr>
        <p:spPr>
          <a:xfrm>
            <a:off x="1426473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88F59-B825-467E-AD34-4DB2AE3C05A7}"/>
              </a:ext>
            </a:extLst>
          </p:cNvPr>
          <p:cNvSpPr txBox="1"/>
          <p:nvPr/>
        </p:nvSpPr>
        <p:spPr>
          <a:xfrm>
            <a:off x="5606435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EC4BB573-024F-4E26-A6E6-FF168B93B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9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7163</TotalTime>
  <Words>899</Words>
  <Application>Microsoft Office PowerPoint</Application>
  <PresentationFormat>Custom</PresentationFormat>
  <Paragraphs>202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Въведение в сортирането, сортиране чрез пряка селекция</vt:lpstr>
      <vt:lpstr>Съдържание</vt:lpstr>
      <vt:lpstr>Що е това алгоритъм за сортиране?</vt:lpstr>
      <vt:lpstr>Пример за сортиране</vt:lpstr>
      <vt:lpstr>Класификация на алгоритмите за сортиране</vt:lpstr>
      <vt:lpstr>Стабилност на сортирането</vt:lpstr>
      <vt:lpstr>Помощни методи при сортиране</vt:lpstr>
      <vt:lpstr>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Сортиране чрез пряка селекция: защо е нестабилен?</vt:lpstr>
      <vt:lpstr>Код за сортиране чрез пряка селекция</vt:lpstr>
      <vt:lpstr>Сравнение на сортиращите алгоритми</vt:lpstr>
      <vt:lpstr>Обобщение</vt:lpstr>
      <vt:lpstr>Въведение в сортирането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</dc:title>
  <dc:subject>Software Development Course</dc:subject>
  <dc:creator>Software University Foundation</dc:creator>
  <cp:keywords>data structures; algorithms; complexity; asymptotic notation; trees; lists; graphs; programming;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2019-12-17T07:39:32Z</dcterms:modified>
  <cp:category>Data Structures; Algorithms; COmplexity; Asymptotic Notation; Trees; Lists; Graphs; Programming; SoftUni; Software University; Programming; Software Development; Software Engineering;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