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6"/>
  </p:notesMasterIdLst>
  <p:handoutMasterIdLst>
    <p:handoutMasterId r:id="rId17"/>
  </p:handoutMasterIdLst>
  <p:sldIdLst>
    <p:sldId id="598" r:id="rId3"/>
    <p:sldId id="599" r:id="rId4"/>
    <p:sldId id="574" r:id="rId5"/>
    <p:sldId id="575" r:id="rId6"/>
    <p:sldId id="587" r:id="rId7"/>
    <p:sldId id="588" r:id="rId8"/>
    <p:sldId id="584" r:id="rId9"/>
    <p:sldId id="593" r:id="rId10"/>
    <p:sldId id="594" r:id="rId11"/>
    <p:sldId id="595" r:id="rId12"/>
    <p:sldId id="436" r:id="rId13"/>
    <p:sldId id="596" r:id="rId14"/>
    <p:sldId id="48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0D4F5D-FB59-40FE-B626-B9E57EDE5452}">
          <p14:sldIdLst>
            <p14:sldId id="598"/>
            <p14:sldId id="599"/>
          </p14:sldIdLst>
        </p14:section>
        <p14:section name="Разбъркване" id="{6040F904-A038-4196-9D2E-19076F0909C2}">
          <p14:sldIdLst>
            <p14:sldId id="574"/>
            <p14:sldId id="575"/>
          </p14:sldIdLst>
        </p14:section>
        <p14:section name="По-сложни алгоритми за сортиране" id="{20146DAB-2CC0-4FE6-A207-B7E48DD6789A}">
          <p14:sldIdLst>
            <p14:sldId id="587"/>
            <p14:sldId id="588"/>
            <p14:sldId id="584"/>
            <p14:sldId id="593"/>
            <p14:sldId id="594"/>
            <p14:sldId id="595"/>
          </p14:sldIdLst>
        </p14:section>
        <p14:section name="Заключение" id="{9FFA114E-75A1-4655-962E-D3F4DB5C26B8}">
          <p14:sldIdLst>
            <p14:sldId id="436"/>
            <p14:sldId id="59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BF7C02E-74DE-442F-A0A1-D1334DBFC3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1580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774C5B0-96E1-479B-8E03-E382E0B1AF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500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F7181B9-FA75-4FD7-805D-B8B3D36930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7915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EA13E56-056F-4814-BB6F-DA3063B154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87776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3A81823-B1F4-4478-A165-E3BFE54568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6443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1.sv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ogosort" TargetMode="External"/><Relationship Id="rId3" Type="http://schemas.openxmlformats.org/officeDocument/2006/relationships/hyperlink" Target="https://en.wikipedia.org/wiki/Bubble_sort" TargetMode="External"/><Relationship Id="rId7" Type="http://schemas.openxmlformats.org/officeDocument/2006/relationships/hyperlink" Target="https://en.wikipedia.org/wiki/Heapsort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rge_sort" TargetMode="External"/><Relationship Id="rId5" Type="http://schemas.openxmlformats.org/officeDocument/2006/relationships/hyperlink" Target="https://en.wikipedia.org/wiki/Quicksort" TargetMode="External"/><Relationship Id="rId4" Type="http://schemas.openxmlformats.org/officeDocument/2006/relationships/hyperlink" Target="https://en.wikipedia.org/wiki/Insertion_sort" TargetMode="External"/><Relationship Id="rId9" Type="http://schemas.openxmlformats.org/officeDocument/2006/relationships/hyperlink" Target="https://www.toptal.com/developers/sorting-algorithm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a/193400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ost.ocks.org/mike/shuff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en.wikipedia.org/wiki/Quicks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://en.wikipedia.org/wiki/Counting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Bucket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5A4366-F5D6-4393-BD7A-141ED3660C17}"/>
              </a:ext>
            </a:extLst>
          </p:cNvPr>
          <p:cNvSpPr txBox="1"/>
          <p:nvPr/>
        </p:nvSpPr>
        <p:spPr>
          <a:xfrm rot="1187795">
            <a:off x="4559747" y="3643005"/>
            <a:ext cx="25653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Увод в алгоритмите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15" name="Title 4"/>
          <p:cNvSpPr>
            <a:spLocks noGrp="1"/>
          </p:cNvSpPr>
          <p:nvPr>
            <p:ph type="ctrTitle"/>
          </p:nvPr>
        </p:nvSpPr>
        <p:spPr>
          <a:xfrm>
            <a:off x="622514" y="662936"/>
            <a:ext cx="10821440" cy="1815850"/>
          </a:xfrm>
        </p:spPr>
        <p:txBody>
          <a:bodyPr>
            <a:normAutofit/>
          </a:bodyPr>
          <a:lstStyle/>
          <a:p>
            <a:r>
              <a:rPr lang="bg-BG" sz="6000" dirty="0"/>
              <a:t>Други алгоритми</a:t>
            </a:r>
            <a:r>
              <a:rPr lang="en-US" sz="6000" dirty="0"/>
              <a:t> </a:t>
            </a:r>
            <a:r>
              <a:rPr lang="bg-BG" sz="6000" dirty="0"/>
              <a:t>за сортиране</a:t>
            </a:r>
            <a:endParaRPr lang="en-US" sz="6000" dirty="0"/>
          </a:p>
        </p:txBody>
      </p:sp>
      <p:pic>
        <p:nvPicPr>
          <p:cNvPr id="18" name="Graphic 15" descr="Arrow: Clockwise curve">
            <a:extLst>
              <a:ext uri="{FF2B5EF4-FFF2-40B4-BE49-F238E27FC236}">
                <a16:creationId xmlns:a16="http://schemas.microsoft.com/office/drawing/2014/main" id="{2CEB68D2-0B69-47BE-B57B-ECED90269DA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9505502" y="2110133"/>
            <a:ext cx="1425827" cy="3120770"/>
          </a:xfrm>
          <a:prstGeom prst="rect">
            <a:avLst/>
          </a:prstGeom>
        </p:spPr>
      </p:pic>
      <p:pic>
        <p:nvPicPr>
          <p:cNvPr id="19" name="Graphic 14" descr="Arrow: Clockwise curve">
            <a:extLst>
              <a:ext uri="{FF2B5EF4-FFF2-40B4-BE49-F238E27FC236}">
                <a16:creationId xmlns:a16="http://schemas.microsoft.com/office/drawing/2014/main" id="{363B6FE1-7DD2-4C43-A4BD-69902BFADC1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8B8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V="1">
            <a:off x="9294532" y="3012620"/>
            <a:ext cx="1147186" cy="2038054"/>
          </a:xfrm>
          <a:prstGeom prst="rect">
            <a:avLst/>
          </a:prstGeom>
        </p:spPr>
      </p:pic>
      <p:pic>
        <p:nvPicPr>
          <p:cNvPr id="20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79568" y="3595267"/>
            <a:ext cx="2806662" cy="28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3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 на сортиращи алгоритми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22086"/>
              </p:ext>
            </p:extLst>
          </p:nvPr>
        </p:nvGraphicFramePr>
        <p:xfrm>
          <a:off x="433200" y="1085462"/>
          <a:ext cx="11274297" cy="542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8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3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2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Име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Най-добре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Средно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Най-зле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Памет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Стабилен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2"/>
                        </a:rPr>
                        <a:t>SelectionSort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Селекция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61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3"/>
                        </a:rPr>
                        <a:t>BubbleSort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Размяна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27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4"/>
                        </a:rPr>
                        <a:t>InsertionSort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Вмъкване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93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5"/>
                        </a:rPr>
                        <a:t>QuickSort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Зависи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Разделяне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466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6"/>
                        </a:rPr>
                        <a:t>MergeSort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solidFill>
                            <a:schemeClr val="tx1"/>
                          </a:solidFill>
                        </a:rPr>
                        <a:t>1 (or</a:t>
                      </a:r>
                      <a:r>
                        <a:rPr lang="en-US" sz="2600" baseline="0" noProof="1">
                          <a:solidFill>
                            <a:schemeClr val="tx1"/>
                          </a:solidFill>
                        </a:rPr>
                        <a:t> 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Сливане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7"/>
                        </a:rPr>
                        <a:t>HeapSort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Селекция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8"/>
                        </a:rPr>
                        <a:t>BogoSort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n*n!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n*n!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Късмет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680D088-D3DA-4D15-BB49-8F4D2CCFA9B3}"/>
              </a:ext>
            </a:extLst>
          </p:cNvPr>
          <p:cNvSpPr/>
          <p:nvPr/>
        </p:nvSpPr>
        <p:spPr>
          <a:xfrm>
            <a:off x="9291305" y="334121"/>
            <a:ext cx="2286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dirty="0">
                <a:hlinkClick r:id="rId9"/>
              </a:rPr>
              <a:t>онагледяване</a:t>
            </a:r>
            <a:endParaRPr lang="en-US" sz="24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6B554B7-7E8C-4DF7-B769-44CF24E41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3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1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2"/>
            <a:ext cx="8570998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Бавни алгоритми за сортиране</a:t>
            </a:r>
            <a:r>
              <a:rPr lang="en-US" sz="3200" dirty="0"/>
              <a:t>: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Чрез пряка селекция, метод на мехурчето, сортиране чрез вмъкване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Бързи алгоритми за сортиране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Бързо сортиране</a:t>
            </a:r>
            <a:r>
              <a:rPr lang="en-US" sz="3000" dirty="0"/>
              <a:t>, </a:t>
            </a:r>
            <a:r>
              <a:rPr lang="bg-BG" sz="3000" dirty="0"/>
              <a:t>сортиране чрез сливане и т.н.</a:t>
            </a:r>
          </a:p>
          <a:p>
            <a:pPr>
              <a:lnSpc>
                <a:spcPct val="100000"/>
              </a:lnSpc>
            </a:pPr>
            <a:r>
              <a:rPr lang="bg-BG" dirty="0"/>
              <a:t>Как да изберем най-удачния метод за сортиране</a:t>
            </a:r>
            <a:r>
              <a:rPr lang="en-US" dirty="0"/>
              <a:t>? </a:t>
            </a:r>
          </a:p>
          <a:p>
            <a:pPr lvl="2">
              <a:lnSpc>
                <a:spcPct val="100000"/>
              </a:lnSpc>
            </a:pPr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http://stackoverflow.com/a/1934004</a:t>
            </a:r>
            <a:r>
              <a:rPr lang="en-US" sz="2800" dirty="0"/>
              <a:t> </a:t>
            </a:r>
            <a:endParaRPr lang="bg-BG" sz="28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CA9A564-983E-4F73-ACE6-FD30E5872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4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23173" cy="1110780"/>
          </a:xfrm>
        </p:spPr>
        <p:txBody>
          <a:bodyPr/>
          <a:lstStyle/>
          <a:p>
            <a:r>
              <a:rPr lang="bg-BG" dirty="0"/>
              <a:t>Други алгоритми за сортиране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EDC0C8D-1C53-447D-8030-B1B04841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5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Разбъркване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Сортиране чрез сливане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Бързо сортиране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Сортиране чрез броене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Bucket </a:t>
            </a:r>
            <a:r>
              <a:rPr lang="bg-BG" dirty="0"/>
              <a:t>сортиране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Сравнение на алгоритмите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B2AABDF-89C1-407F-8A9A-6F03AFF8B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Разбъркване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shuffling)</a:t>
            </a:r>
            <a:r>
              <a:rPr lang="en-US" dirty="0"/>
              <a:t> == </a:t>
            </a:r>
            <a:r>
              <a:rPr lang="bg-BG" dirty="0"/>
              <a:t>постигане на случаен ред на елементите в колекция</a:t>
            </a:r>
            <a:endParaRPr lang="en-US" dirty="0"/>
          </a:p>
          <a:p>
            <a:pPr lvl="1"/>
            <a:r>
              <a:rPr lang="bg-BG" dirty="0"/>
              <a:t>Пораждане на случайни пермутации</a:t>
            </a:r>
            <a:endParaRPr lang="en-US" dirty="0"/>
          </a:p>
          <a:p>
            <a:r>
              <a:rPr lang="bg-BG" i="1" dirty="0"/>
              <a:t>Генерирането на случайни числа е прекалено важно, за да бъде оставено на шанса</a:t>
            </a:r>
            <a:r>
              <a:rPr lang="en-US" i="1" dirty="0"/>
              <a:t>.</a:t>
            </a:r>
            <a:r>
              <a:rPr lang="en-US" dirty="0"/>
              <a:t> —Robert R. Coveyou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Разбъркване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698A61C-0969-4672-A627-EEBC70704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51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Алгоритъм за разбъркване на </a:t>
            </a:r>
            <a:r>
              <a:rPr lang="en-US" dirty="0"/>
              <a:t>Fisher–Yates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219200"/>
            <a:ext cx="108966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Shuffle&lt;T&gt;(T[] source)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source.Length;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Exchange array[i] with random element in array[i … n-1]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i + rnd.Next(0, source.Length - i);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temp = source[i];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source[i] = source[r];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source[r]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3012" y="5654477"/>
            <a:ext cx="5257801" cy="735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800" b="0" dirty="0">
                <a:latin typeface="+mn-lt"/>
              </a:rPr>
              <a:t>Shuffle algorithms: </a:t>
            </a:r>
            <a:r>
              <a:rPr lang="en-US" sz="2800" b="0" dirty="0">
                <a:latin typeface="+mn-lt"/>
                <a:hlinkClick r:id="rId2"/>
              </a:rPr>
              <a:t>visualization</a:t>
            </a:r>
            <a:endParaRPr lang="en-US" sz="2800" b="0" dirty="0">
              <a:latin typeface="+mn-lt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BF100D2-1A67-4A4B-ACE0-B3B8F56A7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7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3500" dirty="0">
                <a:hlinkClick r:id="rId2"/>
              </a:rPr>
              <a:t>Сортиране чрез сливане (</a:t>
            </a:r>
            <a:r>
              <a:rPr lang="en-US" sz="3500" dirty="0">
                <a:hlinkClick r:id="rId2"/>
              </a:rPr>
              <a:t>merge sort)</a:t>
            </a:r>
            <a:r>
              <a:rPr lang="en-US" sz="3500" dirty="0"/>
              <a:t> </a:t>
            </a:r>
            <a:r>
              <a:rPr lang="bg-BG" sz="3500" dirty="0"/>
              <a:t>е ефективен алгоритъм за сортиране</a:t>
            </a:r>
            <a:r>
              <a:rPr lang="en-US" sz="3500" dirty="0"/>
              <a:t> (</a:t>
            </a:r>
            <a:r>
              <a:rPr lang="bg-BG" sz="3500" dirty="0">
                <a:hlinkClick r:id="rId3"/>
              </a:rPr>
              <a:t>онагледяване</a:t>
            </a:r>
            <a:r>
              <a:rPr lang="en-US" sz="3500" dirty="0"/>
              <a:t>)</a:t>
            </a:r>
          </a:p>
          <a:p>
            <a:pPr marL="806450" lvl="1" indent="-428625">
              <a:buFont typeface="+mj-lt"/>
              <a:buAutoNum type="arabicPeriod"/>
            </a:pPr>
            <a:r>
              <a:rPr lang="bg-BG" dirty="0"/>
              <a:t>Разделя списъка на подсписъци</a:t>
            </a:r>
            <a:r>
              <a:rPr lang="en-US" dirty="0"/>
              <a:t> (</a:t>
            </a:r>
            <a:r>
              <a:rPr lang="bg-BG" dirty="0"/>
              <a:t>обикновено</a:t>
            </a:r>
            <a:r>
              <a:rPr lang="en-US" dirty="0"/>
              <a:t> 2 </a:t>
            </a:r>
            <a:r>
              <a:rPr lang="bg-BG" dirty="0"/>
              <a:t>подсписъка</a:t>
            </a:r>
            <a:r>
              <a:rPr lang="en-US" dirty="0"/>
              <a:t>)</a:t>
            </a:r>
          </a:p>
          <a:p>
            <a:pPr marL="806450" lvl="1" indent="-428625">
              <a:buFont typeface="+mj-lt"/>
              <a:buAutoNum type="arabicPeriod"/>
            </a:pPr>
            <a:r>
              <a:rPr lang="bg-BG" dirty="0"/>
              <a:t>Сортира всеки подсписък</a:t>
            </a:r>
            <a:r>
              <a:rPr lang="en-US" dirty="0"/>
              <a:t> (</a:t>
            </a:r>
            <a:r>
              <a:rPr lang="bg-BG" dirty="0"/>
              <a:t>рекурсивно извиквайки</a:t>
            </a:r>
            <a:r>
              <a:rPr lang="en-US" dirty="0"/>
              <a:t> merge-sort)</a:t>
            </a:r>
          </a:p>
          <a:p>
            <a:pPr marL="806450" lvl="1" indent="-428625">
              <a:buFont typeface="+mj-lt"/>
              <a:buAutoNum type="arabicPeriod"/>
            </a:pPr>
            <a:r>
              <a:rPr lang="bg-BG" dirty="0"/>
              <a:t>Слива сортираните подсписъци в един списък</a:t>
            </a:r>
            <a:endParaRPr lang="en-US" dirty="0"/>
          </a:p>
          <a:p>
            <a:r>
              <a:rPr lang="bg-BG" sz="3500" dirty="0"/>
              <a:t>Най-добър, обичаен и най-лош случай</a:t>
            </a:r>
            <a:r>
              <a:rPr lang="en-US" sz="3500" dirty="0"/>
              <a:t>: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O(n*log(n))</a:t>
            </a:r>
          </a:p>
          <a:p>
            <a:r>
              <a:rPr lang="bg-BG" sz="3500" dirty="0"/>
              <a:t>Памет</a:t>
            </a:r>
            <a:r>
              <a:rPr lang="en-US" sz="3500" dirty="0"/>
              <a:t>: </a:t>
            </a:r>
          </a:p>
          <a:p>
            <a:pPr lvl="1"/>
            <a:r>
              <a:rPr lang="bg-BG" sz="3300" dirty="0"/>
              <a:t>Обикновено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 lvl="1"/>
            <a:r>
              <a:rPr lang="bg-BG" sz="3300" dirty="0"/>
              <a:t>Със сливане на място стига до</a:t>
            </a:r>
            <a:r>
              <a:rPr lang="en-US" sz="3300" dirty="0"/>
              <a:t>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300" dirty="0"/>
          </a:p>
          <a:p>
            <a:r>
              <a:rPr lang="bg-BG" sz="3500" dirty="0"/>
              <a:t>Приложим за </a:t>
            </a:r>
            <a:r>
              <a:rPr lang="bg-BG" sz="3500" dirty="0">
                <a:solidFill>
                  <a:schemeClr val="tx2">
                    <a:lumMod val="75000"/>
                  </a:schemeClr>
                </a:solidFill>
              </a:rPr>
              <a:t>паралелно изпълнение </a:t>
            </a:r>
            <a:r>
              <a:rPr lang="bg-BG" sz="3500" dirty="0"/>
              <a:t>на множество ядра</a:t>
            </a:r>
            <a:r>
              <a:rPr lang="en-US" sz="3500" dirty="0"/>
              <a:t> / </a:t>
            </a:r>
            <a:r>
              <a:rPr lang="bg-BG" sz="3500" dirty="0"/>
              <a:t>машини</a:t>
            </a:r>
            <a:r>
              <a:rPr lang="en-US" sz="3500" dirty="0"/>
              <a:t> </a:t>
            </a:r>
            <a:r>
              <a:rPr lang="en-US" sz="3500" dirty="0">
                <a:sym typeface="Wingdings" panose="05000000000000000000" pitchFamily="2" charset="2"/>
              </a:rPr>
              <a:t> </a:t>
            </a:r>
            <a:r>
              <a:rPr lang="bg-BG" sz="3500" dirty="0"/>
              <a:t>до</a:t>
            </a:r>
            <a:r>
              <a:rPr lang="en-US" sz="3500" dirty="0"/>
              <a:t>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O(log(n))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чрез сливане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6412" y="4358449"/>
            <a:ext cx="4343400" cy="1196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Стабилен</a:t>
            </a:r>
            <a:r>
              <a:rPr lang="en-US" sz="3000" dirty="0">
                <a:solidFill>
                  <a:prstClr val="white"/>
                </a:solidFill>
              </a:rPr>
              <a:t>: </a:t>
            </a:r>
            <a:r>
              <a:rPr lang="bg-BG" sz="3000" dirty="0">
                <a:solidFill>
                  <a:prstClr val="white"/>
                </a:solidFill>
              </a:rPr>
              <a:t>Да</a:t>
            </a:r>
            <a:endParaRPr lang="en-US" sz="3000" dirty="0">
              <a:solidFill>
                <a:prstClr val="white"/>
              </a:solidFill>
            </a:endParaRPr>
          </a:p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Метод</a:t>
            </a:r>
            <a:r>
              <a:rPr lang="en-US" sz="3000" dirty="0">
                <a:solidFill>
                  <a:prstClr val="white"/>
                </a:solidFill>
              </a:rPr>
              <a:t>: </a:t>
            </a:r>
            <a:r>
              <a:rPr lang="bg-BG" sz="3000" dirty="0">
                <a:solidFill>
                  <a:prstClr val="white"/>
                </a:solidFill>
              </a:rPr>
              <a:t>Сливане</a:t>
            </a: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DEB3339-A2A6-4257-9114-822DA751F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0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чрез сливане</a:t>
            </a:r>
            <a:r>
              <a:rPr lang="en-US" dirty="0"/>
              <a:t>: </a:t>
            </a:r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1161038"/>
            <a:ext cx="5492048" cy="5239762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61A4138-95F8-4D23-9E1D-084FB9BB0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7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99841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noProof="1">
                <a:hlinkClick r:id="rId2"/>
              </a:rPr>
              <a:t>Бързо сортиране (</a:t>
            </a:r>
            <a:r>
              <a:rPr lang="en-US" sz="3200" noProof="1">
                <a:hlinkClick r:id="rId2"/>
              </a:rPr>
              <a:t>QuickSort)</a:t>
            </a:r>
            <a:r>
              <a:rPr lang="en-US" sz="3200" dirty="0"/>
              <a:t> – </a:t>
            </a:r>
            <a:r>
              <a:rPr lang="bg-BG" sz="3200" dirty="0"/>
              <a:t>ефективен алгоритъм за сортиране </a:t>
            </a:r>
            <a:r>
              <a:rPr lang="en-US" sz="3200" dirty="0"/>
              <a:t>(</a:t>
            </a:r>
            <a:r>
              <a:rPr lang="bg-BG" sz="3200" dirty="0">
                <a:hlinkClick r:id="rId3"/>
              </a:rPr>
              <a:t>онагледяване</a:t>
            </a:r>
            <a:r>
              <a:rPr lang="en-US" sz="3200" dirty="0"/>
              <a:t>)</a:t>
            </a:r>
          </a:p>
          <a:p>
            <a:pPr lvl="1"/>
            <a:r>
              <a:rPr lang="bg-BG" sz="2900" dirty="0"/>
              <a:t>Избира се „опорен“ елемент</a:t>
            </a:r>
            <a:r>
              <a:rPr lang="en-US" sz="2900" dirty="0"/>
              <a:t>; </a:t>
            </a:r>
            <a:r>
              <a:rPr lang="bg-BG" sz="2900" dirty="0"/>
              <a:t>премества по-малките елементи вляво от него, а по-големите - вдясно</a:t>
            </a:r>
            <a:r>
              <a:rPr lang="en-US" sz="2900" dirty="0"/>
              <a:t>; </a:t>
            </a:r>
            <a:r>
              <a:rPr lang="bg-BG" sz="2900" dirty="0"/>
              <a:t>сортира лявата и дясната част</a:t>
            </a:r>
            <a:endParaRPr lang="en-US" sz="2900" dirty="0"/>
          </a:p>
          <a:p>
            <a:pPr lvl="1"/>
            <a:r>
              <a:rPr lang="bg-BG" sz="2900" dirty="0"/>
              <a:t>Най-добър</a:t>
            </a:r>
            <a:r>
              <a:rPr lang="en-US" sz="2900" dirty="0"/>
              <a:t> </a:t>
            </a:r>
            <a:r>
              <a:rPr lang="bg-BG" sz="2900" dirty="0"/>
              <a:t>и обичаен случай</a:t>
            </a:r>
            <a:r>
              <a:rPr lang="en-US" sz="2900" dirty="0"/>
              <a:t>: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O(n*log(n))</a:t>
            </a:r>
            <a:r>
              <a:rPr lang="en-US" sz="2900" dirty="0"/>
              <a:t>; </a:t>
            </a:r>
            <a:r>
              <a:rPr lang="bg-BG" sz="2900" dirty="0"/>
              <a:t>Най-лош</a:t>
            </a:r>
            <a:r>
              <a:rPr lang="en-US" sz="2900" dirty="0"/>
              <a:t>: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2900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900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900" dirty="0"/>
              <a:t>Памет</a:t>
            </a:r>
            <a:r>
              <a:rPr lang="en-US" sz="2900" dirty="0"/>
              <a:t>: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O(log(n))</a:t>
            </a:r>
            <a:r>
              <a:rPr lang="en-US" sz="2900" dirty="0"/>
              <a:t> </a:t>
            </a:r>
            <a:r>
              <a:rPr lang="bg-BG" sz="2900" dirty="0"/>
              <a:t>място в стека</a:t>
            </a:r>
            <a:r>
              <a:rPr lang="en-US" sz="2900" dirty="0"/>
              <a:t> (</a:t>
            </a:r>
            <a:r>
              <a:rPr lang="bg-BG" sz="2900" dirty="0"/>
              <a:t>за рекурсия</a:t>
            </a:r>
            <a:r>
              <a:rPr lang="en-US" sz="2900" dirty="0"/>
              <a:t>)</a:t>
            </a:r>
          </a:p>
          <a:p>
            <a:pPr lvl="1">
              <a:buClr>
                <a:srgbClr val="F0A22E"/>
              </a:buClr>
            </a:pPr>
            <a:r>
              <a:rPr lang="bg-BG" sz="2700" dirty="0">
                <a:solidFill>
                  <a:prstClr val="white"/>
                </a:solidFill>
              </a:rPr>
              <a:t>Стабилен</a:t>
            </a:r>
            <a:r>
              <a:rPr lang="en-US" sz="2700" dirty="0">
                <a:solidFill>
                  <a:prstClr val="white"/>
                </a:solidFill>
              </a:rPr>
              <a:t>: </a:t>
            </a:r>
            <a:r>
              <a:rPr lang="bg-BG" sz="2700" dirty="0">
                <a:solidFill>
                  <a:prstClr val="white"/>
                </a:solidFill>
              </a:rPr>
              <a:t>Зависи</a:t>
            </a:r>
            <a:endParaRPr lang="en-US" sz="2700" dirty="0">
              <a:solidFill>
                <a:prstClr val="white"/>
              </a:solidFill>
            </a:endParaRPr>
          </a:p>
          <a:p>
            <a:pPr lvl="1">
              <a:buClr>
                <a:srgbClr val="F0A22E"/>
              </a:buClr>
            </a:pPr>
            <a:r>
              <a:rPr lang="bg-BG" sz="2700" dirty="0">
                <a:solidFill>
                  <a:prstClr val="white"/>
                </a:solidFill>
              </a:rPr>
              <a:t>Метод</a:t>
            </a:r>
            <a:r>
              <a:rPr lang="en-US" sz="2700" dirty="0">
                <a:solidFill>
                  <a:prstClr val="white"/>
                </a:solidFill>
              </a:rPr>
              <a:t>: </a:t>
            </a:r>
            <a:r>
              <a:rPr lang="bg-BG" sz="2700" dirty="0"/>
              <a:t>Разделяне</a:t>
            </a:r>
            <a:endParaRPr lang="en-US" sz="2700" dirty="0">
              <a:solidFill>
                <a:prstClr val="white"/>
              </a:solidFill>
            </a:endParaRPr>
          </a:p>
          <a:p>
            <a:pPr lvl="1"/>
            <a:endParaRPr lang="en-US" sz="2900" dirty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Бързо сортиране</a:t>
            </a:r>
            <a:endParaRPr lang="en-US" noProof="1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B369D56-8BDA-4B46-AF07-0D4D9C1DA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5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</a:pPr>
            <a:r>
              <a:rPr lang="bg-BG" sz="2800" dirty="0">
                <a:hlinkClick r:id="rId2"/>
              </a:rPr>
              <a:t>Сортиране чрез броене (</a:t>
            </a:r>
            <a:r>
              <a:rPr lang="en-US" sz="2800" dirty="0">
                <a:hlinkClick r:id="rId2"/>
              </a:rPr>
              <a:t>counting sort)</a:t>
            </a:r>
            <a:r>
              <a:rPr lang="en-US" sz="2800" dirty="0"/>
              <a:t> </a:t>
            </a:r>
            <a:r>
              <a:rPr lang="bg-BG" sz="2800" dirty="0"/>
              <a:t>е много ефективен алгоритъм за сортиране</a:t>
            </a:r>
            <a:r>
              <a:rPr lang="en-US" sz="2800" dirty="0"/>
              <a:t> (</a:t>
            </a:r>
            <a:r>
              <a:rPr lang="bg-BG" sz="2800" dirty="0">
                <a:hlinkClick r:id="rId3"/>
              </a:rPr>
              <a:t>онагледяване</a:t>
            </a:r>
            <a:r>
              <a:rPr lang="en-US" sz="2800" dirty="0"/>
              <a:t>)</a:t>
            </a:r>
          </a:p>
          <a:p>
            <a:pPr lvl="1">
              <a:lnSpc>
                <a:spcPct val="98000"/>
              </a:lnSpc>
            </a:pPr>
            <a:r>
              <a:rPr lang="bg-BG" sz="2800" dirty="0"/>
              <a:t>Сортира малки числа чрез броене на техните срещания</a:t>
            </a:r>
            <a:endParaRPr lang="en-US" sz="2800" dirty="0"/>
          </a:p>
          <a:p>
            <a:pPr lvl="1">
              <a:lnSpc>
                <a:spcPct val="98000"/>
              </a:lnSpc>
            </a:pPr>
            <a:r>
              <a:rPr lang="bg-BG" sz="2800" dirty="0"/>
              <a:t>Не е базиран на сравнение</a:t>
            </a:r>
            <a:endParaRPr lang="en-US" sz="2800" dirty="0"/>
          </a:p>
          <a:p>
            <a:pPr>
              <a:lnSpc>
                <a:spcPct val="98000"/>
              </a:lnSpc>
            </a:pPr>
            <a:r>
              <a:rPr lang="bg-BG" sz="2800" dirty="0"/>
              <a:t>Най-добър</a:t>
            </a:r>
            <a:r>
              <a:rPr lang="en-US" sz="2800" dirty="0"/>
              <a:t>, </a:t>
            </a:r>
            <a:r>
              <a:rPr lang="bg-BG" sz="2800" dirty="0"/>
              <a:t>обичаен и най-лош случай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O(n + k)</a:t>
            </a:r>
          </a:p>
          <a:p>
            <a:pPr lvl="1">
              <a:lnSpc>
                <a:spcPct val="98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sz="2800" dirty="0"/>
              <a:t> </a:t>
            </a:r>
            <a:r>
              <a:rPr lang="bg-BG" sz="2800" dirty="0"/>
              <a:t>е диапазонът на сортираните числа</a:t>
            </a:r>
            <a:endParaRPr lang="en-US" sz="2800" dirty="0"/>
          </a:p>
          <a:p>
            <a:pPr lvl="1">
              <a:lnSpc>
                <a:spcPct val="98000"/>
              </a:lnSpc>
            </a:pPr>
            <a:r>
              <a:rPr lang="bg-BG" sz="2800" dirty="0"/>
              <a:t>Например</a:t>
            </a:r>
            <a:r>
              <a:rPr lang="en-US" sz="2800" dirty="0"/>
              <a:t> [-1000 ... 1000] </a:t>
            </a:r>
            <a:r>
              <a:rPr lang="en-US" sz="2800" dirty="0">
                <a:sym typeface="Wingdings" panose="05000000000000000000" pitchFamily="2" charset="2"/>
              </a:rPr>
              <a:t> k = 2001</a:t>
            </a:r>
            <a:endParaRPr lang="en-US" sz="2800" dirty="0"/>
          </a:p>
          <a:p>
            <a:pPr>
              <a:lnSpc>
                <a:spcPct val="98000"/>
              </a:lnSpc>
            </a:pPr>
            <a:r>
              <a:rPr lang="bg-BG" sz="2800" dirty="0"/>
              <a:t>Памет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O(n + k) </a:t>
            </a:r>
            <a:r>
              <a:rPr lang="bg-BG" sz="2800" dirty="0"/>
              <a:t>Място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O(k)</a:t>
            </a:r>
          </a:p>
          <a:p>
            <a:pPr>
              <a:lnSpc>
                <a:spcPct val="98000"/>
              </a:lnSpc>
            </a:pPr>
            <a:r>
              <a:rPr lang="bg-BG" sz="2800" dirty="0"/>
              <a:t>Стабилен</a:t>
            </a:r>
            <a:r>
              <a:rPr lang="en-US" sz="2800" dirty="0"/>
              <a:t>: </a:t>
            </a:r>
            <a:r>
              <a:rPr lang="bg-BG" sz="2800" dirty="0"/>
              <a:t>Да</a:t>
            </a:r>
            <a:endParaRPr lang="en-US" sz="2800" dirty="0"/>
          </a:p>
          <a:p>
            <a:pPr>
              <a:lnSpc>
                <a:spcPct val="98000"/>
              </a:lnSpc>
            </a:pPr>
            <a:r>
              <a:rPr lang="bg-BG" sz="2800" dirty="0"/>
              <a:t>Метод</a:t>
            </a:r>
            <a:r>
              <a:rPr lang="en-US" sz="2800" dirty="0"/>
              <a:t>: </a:t>
            </a:r>
            <a:r>
              <a:rPr lang="bg-BG" sz="2800" dirty="0"/>
              <a:t>Броене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чрез броене</a:t>
            </a:r>
            <a:endParaRPr lang="en-US" dirty="0"/>
          </a:p>
        </p:txBody>
      </p:sp>
      <p:pic>
        <p:nvPicPr>
          <p:cNvPr id="6146" name="Picture 2" descr="http://www.cs.rit.edu/%7Evcss233/Labs/lab05/images/count_sort_ex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5" y="3886200"/>
            <a:ext cx="4320083" cy="2438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DE40A42-F7E6-4E2E-81AE-6691C29B9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7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2"/>
            <a:ext cx="11804737" cy="557035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Bucket</a:t>
            </a:r>
            <a:r>
              <a:rPr lang="bg-BG" dirty="0">
                <a:hlinkClick r:id="rId2"/>
              </a:rPr>
              <a:t> </a:t>
            </a:r>
            <a:r>
              <a:rPr lang="en-US" dirty="0">
                <a:hlinkClick r:id="rId2"/>
              </a:rPr>
              <a:t>sort</a:t>
            </a:r>
            <a:r>
              <a:rPr lang="en-US" dirty="0"/>
              <a:t> </a:t>
            </a:r>
            <a:r>
              <a:rPr lang="bg-BG" dirty="0"/>
              <a:t>разделя масива на много „ведра“</a:t>
            </a:r>
            <a:endParaRPr lang="en-US" dirty="0"/>
          </a:p>
          <a:p>
            <a:pPr lvl="1"/>
            <a:r>
              <a:rPr lang="bg-BG" dirty="0"/>
              <a:t>Всяко „ведро“ се сортира с различен алгоритъм</a:t>
            </a:r>
            <a:endParaRPr lang="en-US" dirty="0"/>
          </a:p>
          <a:p>
            <a:pPr lvl="1"/>
            <a:r>
              <a:rPr lang="bg-BG" dirty="0"/>
              <a:t>Не е сортиране, базирано на сравнение</a:t>
            </a:r>
            <a:endParaRPr lang="en-US" dirty="0"/>
          </a:p>
          <a:p>
            <a:r>
              <a:rPr lang="bg-BG" dirty="0"/>
              <a:t>Обичайните случаи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 + k)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/>
              <a:t> = </a:t>
            </a:r>
            <a:r>
              <a:rPr lang="bg-BG" dirty="0"/>
              <a:t>броя на „ведрата“</a:t>
            </a:r>
            <a:endParaRPr lang="en-US" dirty="0"/>
          </a:p>
          <a:p>
            <a:r>
              <a:rPr lang="bg-BG" dirty="0"/>
              <a:t>Най-лошия случай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 * log n)  </a:t>
            </a:r>
            <a:endParaRPr lang="en-US" dirty="0"/>
          </a:p>
          <a:p>
            <a:r>
              <a:rPr lang="bg-BG" dirty="0"/>
              <a:t>Стабилен</a:t>
            </a:r>
            <a:r>
              <a:rPr lang="en-US" dirty="0"/>
              <a:t>: </a:t>
            </a:r>
            <a:r>
              <a:rPr lang="bg-BG" dirty="0"/>
              <a:t>Да</a:t>
            </a:r>
            <a:r>
              <a:rPr lang="en-US" dirty="0"/>
              <a:t> (</a:t>
            </a:r>
            <a:r>
              <a:rPr lang="bg-BG" dirty="0"/>
              <a:t>зависи от алгоритъма</a:t>
            </a:r>
            <a:r>
              <a:rPr lang="en-US" dirty="0"/>
              <a:t>)</a:t>
            </a:r>
          </a:p>
          <a:p>
            <a:r>
              <a:rPr lang="bg-BG" dirty="0"/>
              <a:t>Памет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dirty="0"/>
              <a:t> </a:t>
            </a:r>
            <a:r>
              <a:rPr lang="bg-BG" dirty="0"/>
              <a:t>„ведра“  съдържащи общо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елемента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</a:t>
            </a:r>
            <a:r>
              <a:rPr lang="bg-BG" dirty="0"/>
              <a:t>сортиране</a:t>
            </a:r>
            <a:endParaRPr lang="en-US" dirty="0"/>
          </a:p>
        </p:txBody>
      </p:sp>
      <p:pic>
        <p:nvPicPr>
          <p:cNvPr id="4098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2665171"/>
            <a:ext cx="3465225" cy="1459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Bucket sort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191000"/>
            <a:ext cx="3465225" cy="1470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D5DEC51-37BA-4285-8034-F84C155F5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0624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7164</TotalTime>
  <Words>903</Words>
  <Application>Microsoft Office PowerPoint</Application>
  <PresentationFormat>Custom</PresentationFormat>
  <Paragraphs>167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Други алгоритми за сортиране</vt:lpstr>
      <vt:lpstr>Съдържание</vt:lpstr>
      <vt:lpstr>Разбъркване</vt:lpstr>
      <vt:lpstr>Алгоритъм за разбъркване на Fisher–Yates</vt:lpstr>
      <vt:lpstr>Сортиране чрез сливане</vt:lpstr>
      <vt:lpstr>Сортиране чрез сливане: Как работи?</vt:lpstr>
      <vt:lpstr>Бързо сортиране</vt:lpstr>
      <vt:lpstr>Сортиране чрез броене</vt:lpstr>
      <vt:lpstr>Bucket сортиране</vt:lpstr>
      <vt:lpstr>Сравнение на сортиращи алгоритми</vt:lpstr>
      <vt:lpstr>Обобщение</vt:lpstr>
      <vt:lpstr>Други алгоритми за сортиране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</dc:title>
  <dc:subject>Software Development Course</dc:subject>
  <dc:creator>Software University Foundation</dc:creator>
  <cp:keywords>data structures; algorithms; complexity; asymptotic notation; trees; lists; graphs; programming;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2019-12-17T07:40:27Z</dcterms:modified>
  <cp:category>Data Structures; Algorithms; COmplexity; Asymptotic Notation; Trees; Lists; Graphs; Programming; SoftUni; Software University; Programming; Software Development; Software Engineering;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