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9"/>
  </p:notesMasterIdLst>
  <p:handoutMasterIdLst>
    <p:handoutMasterId r:id="rId20"/>
  </p:handoutMasterIdLst>
  <p:sldIdLst>
    <p:sldId id="394" r:id="rId3"/>
    <p:sldId id="601" r:id="rId4"/>
    <p:sldId id="629" r:id="rId5"/>
    <p:sldId id="630" r:id="rId6"/>
    <p:sldId id="631" r:id="rId7"/>
    <p:sldId id="633" r:id="rId8"/>
    <p:sldId id="634" r:id="rId9"/>
    <p:sldId id="636" r:id="rId10"/>
    <p:sldId id="637" r:id="rId11"/>
    <p:sldId id="638" r:id="rId12"/>
    <p:sldId id="639" r:id="rId13"/>
    <p:sldId id="640" r:id="rId14"/>
    <p:sldId id="641" r:id="rId15"/>
    <p:sldId id="647" r:id="rId16"/>
    <p:sldId id="594" r:id="rId17"/>
    <p:sldId id="481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9D923DF-27E3-4E0A-87E2-D3CB9EF6C2FD}">
          <p14:sldIdLst>
            <p14:sldId id="394"/>
            <p14:sldId id="601"/>
          </p14:sldIdLst>
        </p14:section>
        <p14:section name="Въведение в алгоритмите. Сложност на алгоритъм" id="{392BF45B-CB2B-4AC1-9F49-CBFF303500A5}">
          <p14:sldIdLst>
            <p14:sldId id="629"/>
            <p14:sldId id="630"/>
            <p14:sldId id="631"/>
            <p14:sldId id="633"/>
            <p14:sldId id="634"/>
            <p14:sldId id="636"/>
            <p14:sldId id="637"/>
            <p14:sldId id="638"/>
            <p14:sldId id="639"/>
            <p14:sldId id="640"/>
            <p14:sldId id="641"/>
            <p14:sldId id="647"/>
          </p14:sldIdLst>
        </p14:section>
        <p14:section name="Conclusion" id="{7D0BF622-F6AA-439A-925F-BF226C7C902B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3D28E57-AE74-4864-9EB8-441BF70F1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71067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AB1AE06-55CB-4206-AFF1-284D279F79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442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A12E0E3-6A63-48B6-B078-9AF875CAB5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70436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06F4B16-77E1-49C6-B241-72A28EE5AE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1324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en.wikipedia.org/wiki/Eight_queens_puzzl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745784" y="556625"/>
            <a:ext cx="10820528" cy="20394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Алгоритми върху линейни структури от данни. </a:t>
            </a:r>
            <a:r>
              <a:rPr lang="bg-BG" dirty="0" err="1"/>
              <a:t>Бектракинг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545944"/>
            <a:ext cx="6631322" cy="2603411"/>
            <a:chOff x="745783" y="3545944"/>
            <a:chExt cx="6631322" cy="2603411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11724" y="3545944"/>
              <a:ext cx="256538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алгоритмите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3" name="Picture 2" descr="http://4c.ucc.ie/web/outreach/backtracking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40802" y="2776001"/>
            <a:ext cx="3325510" cy="3505267"/>
          </a:xfrm>
          <a:prstGeom prst="roundRect">
            <a:avLst>
              <a:gd name="adj" fmla="val 131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15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/>
              <a:t>Структурата от данни е двумерен масив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матрица от символи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Тиретата</a:t>
            </a:r>
            <a:r>
              <a:rPr lang="en-US" dirty="0"/>
              <a:t> 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dirty="0"/>
              <a:t>' </a:t>
            </a:r>
            <a:r>
              <a:rPr lang="bg-BG" dirty="0"/>
              <a:t>са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проходими</a:t>
            </a:r>
            <a:r>
              <a:rPr lang="en-US" dirty="0"/>
              <a:t> </a:t>
            </a:r>
            <a:r>
              <a:rPr lang="bg-BG" dirty="0"/>
              <a:t>клетки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Звездичките </a:t>
            </a:r>
            <a:r>
              <a:rPr lang="en-US" dirty="0"/>
              <a:t> 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dirty="0"/>
              <a:t>' </a:t>
            </a:r>
            <a:r>
              <a:rPr lang="bg-BG" dirty="0"/>
              <a:t>са</a:t>
            </a:r>
            <a:r>
              <a:rPr lang="en-US" dirty="0"/>
              <a:t> 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непреходими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dirty="0"/>
              <a:t>Символът </a:t>
            </a:r>
            <a:r>
              <a:rPr lang="en-US" dirty="0"/>
              <a:t>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dirty="0"/>
              <a:t>'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край</a:t>
            </a:r>
            <a:r>
              <a:rPr lang="en-US" dirty="0"/>
              <a:t> (</a:t>
            </a:r>
            <a:r>
              <a:rPr lang="ru-RU" dirty="0"/>
              <a:t>може да го има няколко пъти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Намиране на всички пътища</a:t>
            </a:r>
            <a:r>
              <a:rPr lang="en-US" dirty="0"/>
              <a:t>: </a:t>
            </a:r>
            <a:r>
              <a:rPr lang="bg-BG" dirty="0"/>
              <a:t>Алгоритъм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8212" y="1981200"/>
            <a:ext cx="7770812" cy="25369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char[,] lab = 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{'-', '-', '-', '*', '-', '-', '-'},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{'*', '*', '-', '*', '-', '*', '-'},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{'-', '-', '-', '-', '-', '-', '-'},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{'-', '*', '*', '*', '*', '*', '-'},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{'-', '-', '-', '-', '-', '-', '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7554459-2702-4D1A-99FE-3BF9C37B5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202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Намиране на всички пътища</a:t>
            </a:r>
            <a:r>
              <a:rPr lang="en-US" dirty="0"/>
              <a:t>: </a:t>
            </a:r>
            <a:r>
              <a:rPr lang="bg-BG" dirty="0"/>
              <a:t>Алгоритъм </a:t>
            </a:r>
            <a:r>
              <a:rPr lang="en-US" dirty="0"/>
              <a:t>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9DDB35-365B-4A27-94BC-BBD0DE98E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18" y="1089950"/>
            <a:ext cx="10511694" cy="5439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FindPath(int row, int col)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(!IsInBounds(row, col)) {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(IsExit(row, col)) {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Console.WriteLine("Path found!");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(!IsVisited(row, col) &amp;&amp; IsPassable(row, col))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Mark(row, col);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FindPath(row, col + 1);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Right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 + 1, col);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Down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FindPath(row, col - 1);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Left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 - 1, col);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Up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Unmark(row, col);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6D0CF5E-D322-4B92-B168-B7C15E742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5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List&lt;char&gt;</a:t>
            </a:r>
            <a:r>
              <a:rPr lang="bg-BG" b="1" dirty="0">
                <a:latin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bg-BG" dirty="0"/>
              <a:t>който ще пази пътя</a:t>
            </a:r>
            <a:endParaRPr lang="en-US" dirty="0"/>
          </a:p>
          <a:p>
            <a:r>
              <a:rPr lang="ru-RU" dirty="0"/>
              <a:t>Преминете в посока при всяко рекурсивно повикване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bg-BG" dirty="0"/>
              <a:t> - за ляво, дясно, горе, долу)</a:t>
            </a:r>
            <a:endParaRPr lang="en-US" dirty="0"/>
          </a:p>
          <a:p>
            <a:r>
              <a:rPr lang="bg-BG" dirty="0"/>
              <a:t>В началото на всяко рекурсивно обръщение (извикване)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Добавете посока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В края на всяко рекурсивно обръщение (извикване)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Премахнете посока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Намерете всички пътища и ги изведете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D80E84B-4D79-4FC0-AD88-0240173CB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60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Намерете всички пътища и ги изведете</a:t>
            </a:r>
            <a:r>
              <a:rPr lang="en-US" dirty="0"/>
              <a:t>(2)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2812" y="1104508"/>
            <a:ext cx="103632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FindPath(int row, int col,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direction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(!IsInBounds(row, col)) { return;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path.Add(direction);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(IsExit(row, col)) {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PrintPath()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(!IsVisited(row, col) &amp;&amp; IsFree(row, col))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Mark(row, col);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FindPath(row, col + 1,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'R'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 + 1, col,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'D'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FindPath(row, col - 1,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'L'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 - 1, col,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'U'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Unmark(row, col);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path.RemoveAt(path.Count - 1);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53FE6BF-EBCD-4F49-87C8-D35AB70AC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668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Бектракинг (връщане назад)</a:t>
            </a:r>
            <a:r>
              <a:rPr lang="en-US" dirty="0"/>
              <a:t> </a:t>
            </a:r>
            <a:r>
              <a:rPr lang="bg-BG" dirty="0"/>
              <a:t>служи за намиране на всички/оптимални решения на комбинаторни проблеми, чрез създаване на всички възможни решения</a:t>
            </a:r>
            <a:endParaRPr lang="en-US" dirty="0"/>
          </a:p>
          <a:p>
            <a:pPr lvl="1"/>
            <a:r>
              <a:rPr lang="bg-BG" dirty="0"/>
              <a:t>Премахват се неперспективните кандидати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Рекурсията в </a:t>
            </a:r>
            <a:r>
              <a:rPr lang="bg-BG" dirty="0" err="1"/>
              <a:t>бектракинга</a:t>
            </a:r>
            <a:endParaRPr lang="en-US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392D63E-E923-4B06-94FF-E8B6DA153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20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88815" y="40340"/>
            <a:ext cx="11823173" cy="1407459"/>
          </a:xfrm>
        </p:spPr>
        <p:txBody>
          <a:bodyPr>
            <a:normAutofit/>
          </a:bodyPr>
          <a:lstStyle/>
          <a:p>
            <a:r>
              <a:rPr lang="bg-BG" dirty="0"/>
              <a:t>Алгоритми върху линейни структури от данни. </a:t>
            </a:r>
            <a:r>
              <a:rPr lang="bg-BG" dirty="0" err="1"/>
              <a:t>Бектракинг</a:t>
            </a:r>
            <a:r>
              <a:rPr lang="bg-BG" dirty="0"/>
              <a:t> (търсене с връщане назад)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1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AB91D60-8DD0-4160-A936-CF6226663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10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7961399" cy="557035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Що е "</a:t>
            </a:r>
            <a:r>
              <a:rPr lang="bg-BG" dirty="0" err="1"/>
              <a:t>бектракинг</a:t>
            </a:r>
            <a:r>
              <a:rPr lang="bg-BG" dirty="0"/>
              <a:t>" (търсене с връщане назад)</a:t>
            </a:r>
            <a:endParaRPr lang="en-US" dirty="0"/>
          </a:p>
          <a:p>
            <a:pPr marL="587491" indent="-514350">
              <a:buFont typeface="+mj-lt"/>
              <a:buAutoNum type="arabicPeriod"/>
            </a:pPr>
            <a:r>
              <a:rPr lang="bg-BG" dirty="0"/>
              <a:t>Задачата за </a:t>
            </a:r>
            <a:r>
              <a:rPr lang="en-US" dirty="0"/>
              <a:t>8</a:t>
            </a:r>
            <a:r>
              <a:rPr lang="bg-BG" dirty="0"/>
              <a:t>-те царици</a:t>
            </a:r>
            <a:endParaRPr lang="en-US" dirty="0"/>
          </a:p>
          <a:p>
            <a:pPr marL="587491" indent="-514350">
              <a:buFont typeface="+mj-lt"/>
              <a:buAutoNum type="arabicPeriod"/>
            </a:pPr>
            <a:r>
              <a:rPr lang="bg-BG" dirty="0"/>
              <a:t>Рекурсивно намиране на всички пътища в лабиринт</a:t>
            </a:r>
            <a:r>
              <a:rPr lang="en-US" dirty="0"/>
              <a:t> 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657" y="1981200"/>
            <a:ext cx="2866155" cy="3695699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6C02AFA-5775-4DFA-A346-E49B3591E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63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bg-BG" b="1" dirty="0" err="1">
                <a:solidFill>
                  <a:schemeClr val="tx2">
                    <a:lumMod val="75000"/>
                  </a:schemeClr>
                </a:solidFill>
              </a:rPr>
              <a:t>бектракинг</a:t>
            </a:r>
            <a:r>
              <a:rPr lang="en-US" dirty="0"/>
              <a:t>?</a:t>
            </a:r>
            <a:r>
              <a:rPr lang="bg-BG" dirty="0"/>
              <a:t> Генериране на всички кандидати</a:t>
            </a:r>
            <a:endParaRPr lang="en-US" dirty="0"/>
          </a:p>
          <a:p>
            <a:pPr lvl="1"/>
            <a:r>
              <a:rPr lang="bg-BG" dirty="0"/>
              <a:t>Множество от алгоритми за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намиране на всички решения</a:t>
            </a:r>
            <a:r>
              <a:rPr lang="en-US" dirty="0"/>
              <a:t> </a:t>
            </a:r>
            <a:r>
              <a:rPr lang="bg-BG" dirty="0"/>
              <a:t>за дадена комбинаторна задача</a:t>
            </a:r>
            <a:endParaRPr lang="en-US" dirty="0"/>
          </a:p>
          <a:p>
            <a:pPr lvl="2"/>
            <a:r>
              <a:rPr lang="bg-BG" dirty="0"/>
              <a:t>Например: Намиране на всички пътища от София до Варна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Бектракинг</a:t>
            </a:r>
            <a:r>
              <a:rPr lang="bg-BG" dirty="0"/>
              <a:t> (търсене с връщане назад)</a:t>
            </a:r>
            <a:endParaRPr lang="en-US" dirty="0"/>
          </a:p>
        </p:txBody>
      </p:sp>
      <p:pic>
        <p:nvPicPr>
          <p:cNvPr id="5" name="Picture 2" descr="http://4c.ucc.ie/web/outreach/backtracking.jpg">
            <a:extLst>
              <a:ext uri="{FF2B5EF4-FFF2-40B4-BE49-F238E27FC236}">
                <a16:creationId xmlns:a16="http://schemas.microsoft.com/office/drawing/2014/main" id="{872DA606-4430-4800-8D4F-D8B048BBC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18612" y="3870718"/>
            <a:ext cx="2360208" cy="2487786"/>
          </a:xfrm>
          <a:prstGeom prst="roundRect">
            <a:avLst>
              <a:gd name="adj" fmla="val 131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317957B-3E3F-422A-BE87-BF62B2069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40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 работи връщането назад</a:t>
            </a:r>
            <a:r>
              <a:rPr lang="en-US" dirty="0"/>
              <a:t>?</a:t>
            </a:r>
          </a:p>
          <a:p>
            <a:pPr lvl="1"/>
            <a:r>
              <a:rPr lang="bg-BG" dirty="0"/>
              <a:t>На всяка стъпка рекурсивно</a:t>
            </a:r>
            <a:r>
              <a:rPr lang="en-US" dirty="0"/>
              <a:t> 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се опитват всички перспективни възможности</a:t>
            </a:r>
            <a:endParaRPr lang="en-US" dirty="0"/>
          </a:p>
          <a:p>
            <a:pPr lvl="1"/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Отхвърлят се</a:t>
            </a:r>
            <a:r>
              <a:rPr lang="en-US" dirty="0"/>
              <a:t> </a:t>
            </a:r>
            <a:r>
              <a:rPr lang="bg-BG" dirty="0"/>
              <a:t>всички</a:t>
            </a:r>
            <a:r>
              <a:rPr lang="en-US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неперспективни възможности</a:t>
            </a:r>
            <a:r>
              <a:rPr lang="en-US" dirty="0"/>
              <a:t> </a:t>
            </a:r>
            <a:r>
              <a:rPr lang="bg-BG" dirty="0"/>
              <a:t>колкото е възможно по-рано</a:t>
            </a:r>
            <a:endParaRPr lang="en-US" dirty="0"/>
          </a:p>
          <a:p>
            <a:r>
              <a:rPr lang="bg-BG" dirty="0"/>
              <a:t>Връщането назад има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експоненциално време за изълнение</a:t>
            </a:r>
            <a:r>
              <a:rPr lang="en-US" dirty="0"/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Бектракинг</a:t>
            </a:r>
            <a:endParaRPr lang="en-US" dirty="0"/>
          </a:p>
        </p:txBody>
      </p:sp>
      <p:pic>
        <p:nvPicPr>
          <p:cNvPr id="5" name="Picture 2" descr="http://4c.ucc.ie/web/outreach/backtracking.jpg">
            <a:extLst>
              <a:ext uri="{FF2B5EF4-FFF2-40B4-BE49-F238E27FC236}">
                <a16:creationId xmlns:a16="http://schemas.microsoft.com/office/drawing/2014/main" id="{A96D4435-0443-43EF-9587-D2EFA91B8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6765" y="3936298"/>
            <a:ext cx="1984058" cy="2091304"/>
          </a:xfrm>
          <a:prstGeom prst="roundRect">
            <a:avLst>
              <a:gd name="adj" fmla="val 131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29D2880-09F4-42F9-A2C8-AD2A6E3B7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9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Бектракинг алгоритми </a:t>
            </a:r>
            <a:r>
              <a:rPr lang="en-US" dirty="0"/>
              <a:t>(</a:t>
            </a:r>
            <a:r>
              <a:rPr lang="bg-BG" dirty="0"/>
              <a:t>псевдокод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0518" y="1219200"/>
            <a:ext cx="10511694" cy="51159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Backtracking(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 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solution)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PrintSolution(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each child 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of 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perspective candidate)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MarkPositionVisited(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Backtracking(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UnmarkPositionVisited(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5E3FD04-EE6C-4225-B7AB-952776AC5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18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57515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Напишете програма, която да намери всички възможни разположения на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8 царици на шахматното поле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ru-RU" dirty="0"/>
              <a:t>така, че да няма две царици, които да могат да се нападнат взаимно </a:t>
            </a:r>
            <a:r>
              <a:rPr lang="en-US" dirty="0">
                <a:hlinkClick r:id="rId2"/>
              </a:rPr>
              <a:t>http://en.wikipedia.org/wiki/Eight_queens_puzzle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Пъзелът „8-те царици“</a:t>
            </a:r>
            <a:endParaRPr lang="en-US" dirty="0"/>
          </a:p>
        </p:txBody>
      </p:sp>
      <p:pic>
        <p:nvPicPr>
          <p:cNvPr id="5128" name="Picture 8" descr="http://superprofundo.com/wp-content/uploads/2011/01/8queens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4012" y="1398030"/>
            <a:ext cx="4839041" cy="4839041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A967C5B-E401-46DA-A55C-35E75D735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77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3770399" cy="5570355"/>
          </a:xfrm>
        </p:spPr>
        <p:txBody>
          <a:bodyPr>
            <a:normAutofit lnSpcReduction="10000"/>
          </a:bodyPr>
          <a:lstStyle/>
          <a:p>
            <a:r>
              <a:rPr lang="ru-RU" sz="3000" dirty="0"/>
              <a:t>Намери всички решения на "8 царици"</a:t>
            </a:r>
          </a:p>
          <a:p>
            <a:r>
              <a:rPr lang="ru-RU" sz="3000" dirty="0"/>
              <a:t>На всяка стъпка</a:t>
            </a:r>
            <a:r>
              <a:rPr lang="en-US" sz="3000" dirty="0"/>
              <a:t>:</a:t>
            </a:r>
          </a:p>
          <a:p>
            <a:pPr lvl="1"/>
            <a:r>
              <a:rPr lang="bg-BG" sz="2800" dirty="0"/>
              <a:t>Сложете царицата на свободна позиция</a:t>
            </a:r>
          </a:p>
          <a:p>
            <a:pPr lvl="1"/>
            <a:r>
              <a:rPr lang="bg-BG" sz="2800" dirty="0"/>
              <a:t>Извикайте рекурсивно функциятая</a:t>
            </a:r>
            <a:endParaRPr lang="en-US" sz="2800" dirty="0"/>
          </a:p>
          <a:p>
            <a:pPr lvl="1"/>
            <a:r>
              <a:rPr lang="bg-BG" sz="2800" dirty="0"/>
              <a:t>Махнете царица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Решаване на пъзела „8-те царици“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75212" y="1430953"/>
            <a:ext cx="775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PutQueens(row)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(row == 8)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PrintSolution();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(col = 0 … 7)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(CanPlaceQueen(row, col))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MarkAllAttackedPositions(row, col);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PutQueens(row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UnmarkAllAttackedPositions(row, col);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6C744AC-E7C1-47C2-B362-CC83F8085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8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Даден е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лабиринт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sz="3000" dirty="0"/>
              <a:t>Представен като матрица от клетки с размер</a:t>
            </a:r>
            <a:r>
              <a:rPr lang="en-US" sz="3000" dirty="0"/>
              <a:t> M x N</a:t>
            </a:r>
          </a:p>
          <a:p>
            <a:pPr marL="377887" lvl="1" indent="0">
              <a:lnSpc>
                <a:spcPct val="100000"/>
              </a:lnSpc>
              <a:buNone/>
            </a:pPr>
            <a:r>
              <a:rPr lang="bg-BG" sz="3000" dirty="0"/>
              <a:t>Са проходими, останалите с 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sz="3000" dirty="0"/>
              <a:t>) </a:t>
            </a:r>
            <a:r>
              <a:rPr lang="bg-BG" sz="3000" dirty="0"/>
              <a:t>– не са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Започваме от горния ляв</a:t>
            </a:r>
            <a:r>
              <a:rPr lang="en-US" sz="3200" dirty="0"/>
              <a:t> </a:t>
            </a:r>
            <a:r>
              <a:rPr lang="bg-BG" sz="3200" dirty="0"/>
              <a:t>ъгъл и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се движим в 4-те посоки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Търсим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всички пътища до изхода</a:t>
            </a:r>
            <a:r>
              <a:rPr lang="en-US" sz="3200" dirty="0"/>
              <a:t>, </a:t>
            </a:r>
            <a:r>
              <a:rPr lang="bg-BG" sz="3200" dirty="0"/>
              <a:t>маркирани с </a:t>
            </a:r>
            <a:r>
              <a:rPr lang="en-US" sz="3200" dirty="0"/>
              <a:t>'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sz="3200" dirty="0"/>
              <a:t>'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Намиране на всички пътища в лабиринт</a:t>
            </a:r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122276" y="4979375"/>
            <a:ext cx="1447800" cy="914400"/>
          </a:xfrm>
          <a:prstGeom prst="wedgeRoundRectCallout">
            <a:avLst>
              <a:gd name="adj1" fmla="val 111261"/>
              <a:gd name="adj2" fmla="val -707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noProof="1">
                <a:solidFill>
                  <a:srgbClr val="FFFFFF"/>
                </a:solidFill>
              </a:rPr>
              <a:t>Начална позиция</a:t>
            </a:r>
            <a:endParaRPr lang="en-US" noProof="1">
              <a:solidFill>
                <a:srgbClr val="FFFFFF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532812" y="5055575"/>
            <a:ext cx="1447800" cy="953453"/>
          </a:xfrm>
          <a:prstGeom prst="wedgeRoundRectCallout">
            <a:avLst>
              <a:gd name="adj1" fmla="val -100287"/>
              <a:gd name="adj2" fmla="val 525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noProof="1">
                <a:solidFill>
                  <a:srgbClr val="FFFFFF"/>
                </a:solidFill>
              </a:rPr>
              <a:t>Крайна позиция</a:t>
            </a:r>
            <a:endParaRPr lang="en-US" noProof="1">
              <a:solidFill>
                <a:srgbClr val="FFFFFF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455800"/>
              </p:ext>
            </p:extLst>
          </p:nvPr>
        </p:nvGraphicFramePr>
        <p:xfrm>
          <a:off x="5393205" y="4570177"/>
          <a:ext cx="2468543" cy="1676400"/>
        </p:xfrm>
        <a:graphic>
          <a:graphicData uri="http://schemas.openxmlformats.org/drawingml/2006/table">
            <a:tbl>
              <a:tblPr/>
              <a:tblGrid>
                <a:gridCol w="352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6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e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91B3D0-8497-4EC6-A5E8-DDEA8433F1FC}"/>
              </a:ext>
            </a:extLst>
          </p:cNvPr>
          <p:cNvCxnSpPr/>
          <p:nvPr/>
        </p:nvCxnSpPr>
        <p:spPr>
          <a:xfrm>
            <a:off x="1979276" y="4798777"/>
            <a:ext cx="0" cy="121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60E149-27C7-4533-A3A5-27F2CD9AEBF6}"/>
              </a:ext>
            </a:extLst>
          </p:cNvPr>
          <p:cNvCxnSpPr>
            <a:cxnSpLocks/>
          </p:cNvCxnSpPr>
          <p:nvPr/>
        </p:nvCxnSpPr>
        <p:spPr>
          <a:xfrm>
            <a:off x="1369676" y="5408377"/>
            <a:ext cx="121920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FF64E8-9D74-40D6-8B85-D3C4E5EE6159}"/>
              </a:ext>
            </a:extLst>
          </p:cNvPr>
          <p:cNvSpPr txBox="1"/>
          <p:nvPr/>
        </p:nvSpPr>
        <p:spPr>
          <a:xfrm>
            <a:off x="2600451" y="5156627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028802-3FEC-413F-A7BD-AFCBA240E239}"/>
              </a:ext>
            </a:extLst>
          </p:cNvPr>
          <p:cNvSpPr txBox="1"/>
          <p:nvPr/>
        </p:nvSpPr>
        <p:spPr>
          <a:xfrm>
            <a:off x="1803726" y="43116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738292-8ED2-44BF-855F-13679F6E61FE}"/>
              </a:ext>
            </a:extLst>
          </p:cNvPr>
          <p:cNvSpPr txBox="1"/>
          <p:nvPr/>
        </p:nvSpPr>
        <p:spPr>
          <a:xfrm>
            <a:off x="1780576" y="5953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0E9880-DB5C-4E3C-AAE2-C46F8D34F356}"/>
              </a:ext>
            </a:extLst>
          </p:cNvPr>
          <p:cNvSpPr txBox="1"/>
          <p:nvPr/>
        </p:nvSpPr>
        <p:spPr>
          <a:xfrm>
            <a:off x="1013843" y="514505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3</a:t>
            </a:r>
          </a:p>
        </p:txBody>
      </p:sp>
      <p:sp>
        <p:nvSpPr>
          <p:cNvPr id="18" name="Slide Number Placeholder">
            <a:extLst>
              <a:ext uri="{FF2B5EF4-FFF2-40B4-BE49-F238E27FC236}">
                <a16:creationId xmlns:a16="http://schemas.microsoft.com/office/drawing/2014/main" id="{784E7472-71B6-4BC1-AFE9-83CE5F796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79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Съществуват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3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различни пътища </a:t>
            </a:r>
            <a:r>
              <a:rPr lang="bg-BG" dirty="0"/>
              <a:t>от горния ляв ъгъл д долния десен ъгъл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Намиране на всички пътища в лабиринт </a:t>
            </a:r>
            <a:r>
              <a:rPr lang="en-US" dirty="0"/>
              <a:t>(2)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25358" y="2957018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11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12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13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14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82958" y="2971800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11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12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13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14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8012" y="3628650"/>
            <a:ext cx="4411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6313" y="3648888"/>
            <a:ext cx="4427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8493058" y="2957018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956864" y="3647754"/>
            <a:ext cx="4427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A0012-9ED1-441C-B887-A25978408460}"/>
              </a:ext>
            </a:extLst>
          </p:cNvPr>
          <p:cNvSpPr txBox="1"/>
          <p:nvPr/>
        </p:nvSpPr>
        <p:spPr>
          <a:xfrm>
            <a:off x="991148" y="5420380"/>
            <a:ext cx="293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RRDDLLDDRRRRRR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3D683D-2161-47EE-93C6-62D6E6419C9C}"/>
              </a:ext>
            </a:extLst>
          </p:cNvPr>
          <p:cNvSpPr txBox="1"/>
          <p:nvPr/>
        </p:nvSpPr>
        <p:spPr>
          <a:xfrm>
            <a:off x="4579298" y="5420380"/>
            <a:ext cx="3147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RRDDRRUURRDDDD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B9B570-D091-44A3-B515-9161BBD5130D}"/>
              </a:ext>
            </a:extLst>
          </p:cNvPr>
          <p:cNvSpPr txBox="1"/>
          <p:nvPr/>
        </p:nvSpPr>
        <p:spPr>
          <a:xfrm>
            <a:off x="8728290" y="5420380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RRDDRRRRDD</a:t>
            </a: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7C558364-DC17-40EB-B0B3-5BBC9A0FD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70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7169</TotalTime>
  <Words>1180</Words>
  <Application>Microsoft Office PowerPoint</Application>
  <PresentationFormat>Custom</PresentationFormat>
  <Paragraphs>275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Бектракинг (търсене с връщане назад)</vt:lpstr>
      <vt:lpstr>Бектракинг</vt:lpstr>
      <vt:lpstr>Бектракинг алгоритми (псевдокод)</vt:lpstr>
      <vt:lpstr>Пъзелът „8-те царици“</vt:lpstr>
      <vt:lpstr>Решаване на пъзела „8-те царици“</vt:lpstr>
      <vt:lpstr>Намиране на всички пътища в лабиринт</vt:lpstr>
      <vt:lpstr>Намиране на всички пътища в лабиринт (2)</vt:lpstr>
      <vt:lpstr>Намиране на всички пътища: Алгоритъм</vt:lpstr>
      <vt:lpstr>Намиране на всички пътища: Алгоритъм (2)</vt:lpstr>
      <vt:lpstr>Намерете всички пътища и ги изведете</vt:lpstr>
      <vt:lpstr>Намерете всички пътища и ги изведете(2)</vt:lpstr>
      <vt:lpstr>Рекурсията в бектракинга</vt:lpstr>
      <vt:lpstr>Алгоритми върху линейни структури от данни. Бектракинг (търсене с връщане назад)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2019-12-17T07:45:13Z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