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6FD33"/>
    <a:srgbClr val="FFFFFF"/>
    <a:srgbClr val="FDADF5"/>
    <a:srgbClr val="FFFF65"/>
    <a:srgbClr val="FA36E7"/>
    <a:srgbClr val="1ABAA2"/>
    <a:srgbClr val="22928D"/>
    <a:srgbClr val="1AB7A3"/>
    <a:srgbClr val="1AB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746029146881"/>
          <c:y val="2.7994060262909046E-2"/>
          <c:w val="0.79389602095955458"/>
          <c:h val="0.8905790435436218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 de trabajo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21-4E7B-8F6A-C0247D89F87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26-4BC5-BF64-1F00DEE47B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26-4BC5-BF64-1F00DEE47B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4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C26-4BC5-BF64-1F00DEE47B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5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C26-4BC5-BF64-1F00DEE47BD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6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C26-4BC5-BF64-1F00DEE47BDE}"/>
              </c:ext>
            </c:extLst>
          </c:dPt>
          <c:dLbls>
            <c:dLbl>
              <c:idx val="0"/>
              <c:layout>
                <c:manualLayout>
                  <c:x val="-8.4833952786031022E-2"/>
                  <c:y val="0.13655058305270398"/>
                </c:manualLayout>
              </c:layout>
              <c:tx>
                <c:rich>
                  <a:bodyPr/>
                  <a:lstStyle/>
                  <a:p>
                    <a:fld id="{3628BD09-044B-4B95-BFB2-6410CED00809}" type="VALUE">
                      <a:rPr lang="en-US" smtClean="0"/>
                      <a:pPr/>
                      <a:t>[VALOR]</a:t>
                    </a:fld>
                    <a:endParaRPr lang="es-E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21-4E7B-8F6A-C0247D89F87D}"/>
                </c:ext>
              </c:extLst>
            </c:dLbl>
            <c:dLbl>
              <c:idx val="1"/>
              <c:layout>
                <c:manualLayout>
                  <c:x val="-0.15099959707332136"/>
                  <c:y val="-7.484270009900861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FA571D8-1F92-412F-ABC5-9906BE2E444B}" type="PERCENTAGE">
                      <a:rPr lang="en-US" sz="2400"/>
                      <a:pPr>
                        <a:defRPr sz="2400"/>
                      </a:pPr>
                      <a:t>[PORCENTAJE]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85270205643235"/>
                      <c:h val="8.668849915732507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C26-4BC5-BF64-1F00DEE47BDE}"/>
                </c:ext>
              </c:extLst>
            </c:dLbl>
            <c:dLbl>
              <c:idx val="2"/>
              <c:layout>
                <c:manualLayout>
                  <c:x val="-1.7959264238311675E-2"/>
                  <c:y val="-0.1248827092339614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26-4BC5-BF64-1F00DEE47BDE}"/>
                </c:ext>
              </c:extLst>
            </c:dLbl>
            <c:dLbl>
              <c:idx val="3"/>
              <c:layout>
                <c:manualLayout>
                  <c:x val="0.12879610905882102"/>
                  <c:y val="-8.572691597067441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26-4BC5-BF64-1F00DEE47BDE}"/>
                </c:ext>
              </c:extLst>
            </c:dLbl>
            <c:dLbl>
              <c:idx val="4"/>
              <c:layout>
                <c:manualLayout>
                  <c:x val="0.1248242687382872"/>
                  <c:y val="9.575822731553738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C26-4BC5-BF64-1F00DEE47BDE}"/>
                </c:ext>
              </c:extLst>
            </c:dLbl>
            <c:dLbl>
              <c:idx val="5"/>
              <c:layout>
                <c:manualLayout>
                  <c:x val="1.4203793033761668E-2"/>
                  <c:y val="4.15878170785147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C26-4BC5-BF64-1F00DEE47B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1º Tarea</c:v>
                </c:pt>
                <c:pt idx="1">
                  <c:v>2º Tarea</c:v>
                </c:pt>
                <c:pt idx="2">
                  <c:v>3º Tarea</c:v>
                </c:pt>
                <c:pt idx="3">
                  <c:v>4º Tarea</c:v>
                </c:pt>
                <c:pt idx="4">
                  <c:v>5º Tarea</c:v>
                </c:pt>
                <c:pt idx="5">
                  <c:v>Documentacion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0.22</c:v>
                </c:pt>
                <c:pt idx="1">
                  <c:v>0.19</c:v>
                </c:pt>
                <c:pt idx="2">
                  <c:v>0.17</c:v>
                </c:pt>
                <c:pt idx="3">
                  <c:v>0.14000000000000001</c:v>
                </c:pt>
                <c:pt idx="4">
                  <c:v>0.25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1-4E7B-8F6A-C0247D89F87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61867-1769-4364-803C-4DC3D88EEFF1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51D4-9D39-407A-A8D0-90BF45F13F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1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051D4-9D39-407A-A8D0-90BF45F13F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14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4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74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4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70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3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77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767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199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7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65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3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2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98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6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25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A06A-060E-44CA-AED4-CD6D55B00E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0AEE-695C-421F-BDCD-58AD91009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951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github.com/bdc65469/Tarea_Docker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96910-C2D5-1428-31AA-77B1FFDD7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2" y="4118949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Docker en Equipo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3E3A57-71A8-8908-425E-658E8EDC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4" y="5207426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¿El cielo o el infierno?</a:t>
            </a:r>
          </a:p>
        </p:txBody>
      </p:sp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9AC927DE-FE8B-6C5F-256F-2FB08D73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62" y="639964"/>
            <a:ext cx="6680275" cy="357237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EA1EA84-E326-18EF-3B19-EC3521C80952}"/>
              </a:ext>
            </a:extLst>
          </p:cNvPr>
          <p:cNvSpPr txBox="1"/>
          <p:nvPr/>
        </p:nvSpPr>
        <p:spPr>
          <a:xfrm>
            <a:off x="9732264" y="6216307"/>
            <a:ext cx="245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Sara García Barbas</a:t>
            </a:r>
          </a:p>
          <a:p>
            <a:pPr algn="r"/>
            <a:r>
              <a:rPr lang="es-ES" dirty="0"/>
              <a:t>Gerald Rueda Tejedo</a:t>
            </a:r>
          </a:p>
        </p:txBody>
      </p:sp>
    </p:spTree>
    <p:extLst>
      <p:ext uri="{BB962C8B-B14F-4D97-AF65-F5344CB8AC3E}">
        <p14:creationId xmlns:p14="http://schemas.microsoft.com/office/powerpoint/2010/main" val="2612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A6D832-C467-292D-9441-DE9F5DB3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6" y="2479372"/>
            <a:ext cx="4459286" cy="1478570"/>
          </a:xfrm>
        </p:spPr>
        <p:txBody>
          <a:bodyPr>
            <a:normAutofit/>
          </a:bodyPr>
          <a:lstStyle/>
          <a:p>
            <a:r>
              <a:rPr lang="es-ES" sz="6000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6DB39-3E4B-F694-922F-7A373097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537" y="910432"/>
            <a:ext cx="5634822" cy="5044281"/>
          </a:xfrm>
        </p:spPr>
        <p:txBody>
          <a:bodyPr>
            <a:noAutofit/>
          </a:bodyPr>
          <a:lstStyle/>
          <a:p>
            <a:pPr algn="just"/>
            <a:r>
              <a:rPr lang="es-ES" sz="3600" dirty="0"/>
              <a:t> Distribución de las tareas</a:t>
            </a:r>
          </a:p>
          <a:p>
            <a:pPr algn="just"/>
            <a:r>
              <a:rPr lang="es-ES" sz="3600" dirty="0"/>
              <a:t> Cronograma</a:t>
            </a:r>
          </a:p>
          <a:p>
            <a:pPr algn="just"/>
            <a:r>
              <a:rPr lang="es-ES" sz="3600" dirty="0"/>
              <a:t> Dificultades encontradas</a:t>
            </a:r>
          </a:p>
          <a:p>
            <a:pPr algn="just"/>
            <a:r>
              <a:rPr lang="es-ES" sz="3600" dirty="0"/>
              <a:t> Trabajo en grupo: Ventajas   y desventajas</a:t>
            </a:r>
          </a:p>
          <a:p>
            <a:pPr algn="just"/>
            <a:r>
              <a:rPr lang="es-ES" sz="3600" dirty="0"/>
              <a:t> Nuestro repositorio GitHub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530DBA4B-FC4F-8AF3-5D60-B56B50A1BE32}"/>
              </a:ext>
            </a:extLst>
          </p:cNvPr>
          <p:cNvCxnSpPr>
            <a:cxnSpLocks/>
          </p:cNvCxnSpPr>
          <p:nvPr/>
        </p:nvCxnSpPr>
        <p:spPr>
          <a:xfrm>
            <a:off x="5310910" y="719932"/>
            <a:ext cx="0" cy="5100638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E74AE07-915B-FF7B-CAA1-5C056A616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595654"/>
              </p:ext>
            </p:extLst>
          </p:nvPr>
        </p:nvGraphicFramePr>
        <p:xfrm>
          <a:off x="572096" y="1282793"/>
          <a:ext cx="6107000" cy="544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7259175-46C4-0369-F690-5143CCD514FF}"/>
              </a:ext>
            </a:extLst>
          </p:cNvPr>
          <p:cNvSpPr txBox="1"/>
          <p:nvPr/>
        </p:nvSpPr>
        <p:spPr>
          <a:xfrm>
            <a:off x="6625240" y="1867861"/>
            <a:ext cx="4895273" cy="352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/>
              <a:t>Tareas que realizar:</a:t>
            </a:r>
          </a:p>
          <a:p>
            <a:pPr algn="just"/>
            <a:endParaRPr lang="es-ES" sz="10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Manual de Docker Desktop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Servidor de base de datos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Contenedores en red: Adminer y MariaDB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Docker Compose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Imagen con DockerFile – Aplicación Web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Documentación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38CFB8-16C2-4823-C0BB-B215F5469070}"/>
              </a:ext>
            </a:extLst>
          </p:cNvPr>
          <p:cNvSpPr txBox="1"/>
          <p:nvPr/>
        </p:nvSpPr>
        <p:spPr>
          <a:xfrm>
            <a:off x="1837944" y="131195"/>
            <a:ext cx="8947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Tw Cen MT (Títulos)"/>
              </a:rPr>
              <a:t>DISTRIBUCIÓN DE LAS TAREAS</a:t>
            </a:r>
          </a:p>
        </p:txBody>
      </p:sp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C472F20-7593-6B7F-3B5E-C51B57D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91" y="5767706"/>
            <a:ext cx="2811771" cy="14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283BA91-0E02-8847-C8C3-B287D9817805}"/>
              </a:ext>
            </a:extLst>
          </p:cNvPr>
          <p:cNvSpPr txBox="1"/>
          <p:nvPr/>
        </p:nvSpPr>
        <p:spPr>
          <a:xfrm>
            <a:off x="1754446" y="243371"/>
            <a:ext cx="911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Tw Cen MT (Títulos)"/>
              </a:rPr>
              <a:t>DISTRIBUCIÓN DE LAS TAREAS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29FB16-AFC3-E936-11F6-D7994287BFFE}"/>
              </a:ext>
            </a:extLst>
          </p:cNvPr>
          <p:cNvSpPr txBox="1"/>
          <p:nvPr/>
        </p:nvSpPr>
        <p:spPr>
          <a:xfrm>
            <a:off x="998099" y="1595295"/>
            <a:ext cx="4922864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Trabajo Individual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7D4B94-BF86-8AB2-C793-06EE84E4DC16}"/>
              </a:ext>
            </a:extLst>
          </p:cNvPr>
          <p:cNvSpPr txBox="1"/>
          <p:nvPr/>
        </p:nvSpPr>
        <p:spPr>
          <a:xfrm>
            <a:off x="6654390" y="1632997"/>
            <a:ext cx="4387273" cy="1648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Trabajo Colaborativo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5. Imagen con DockerFile – Aplicación WEB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6. Documentación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065C3D4-3916-D49E-A143-AD566B906B0D}"/>
              </a:ext>
            </a:extLst>
          </p:cNvPr>
          <p:cNvCxnSpPr>
            <a:cxnSpLocks/>
          </p:cNvCxnSpPr>
          <p:nvPr/>
        </p:nvCxnSpPr>
        <p:spPr>
          <a:xfrm>
            <a:off x="5995656" y="1773777"/>
            <a:ext cx="4425" cy="4281554"/>
          </a:xfrm>
          <a:prstGeom prst="line">
            <a:avLst/>
          </a:prstGeom>
          <a:ln w="6032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 descr="Mujer programadora contorno">
            <a:extLst>
              <a:ext uri="{FF2B5EF4-FFF2-40B4-BE49-F238E27FC236}">
                <a16:creationId xmlns:a16="http://schemas.microsoft.com/office/drawing/2014/main" id="{7557CE83-35CA-D4D0-025E-5F39A1BE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689" y="3446033"/>
            <a:ext cx="1519950" cy="1519950"/>
          </a:xfrm>
          <a:prstGeom prst="rect">
            <a:avLst/>
          </a:prstGeom>
        </p:spPr>
      </p:pic>
      <p:pic>
        <p:nvPicPr>
          <p:cNvPr id="15" name="Gráfico 14" descr="Hombre programador contorno">
            <a:extLst>
              <a:ext uri="{FF2B5EF4-FFF2-40B4-BE49-F238E27FC236}">
                <a16:creationId xmlns:a16="http://schemas.microsoft.com/office/drawing/2014/main" id="{0DD4B814-340C-347A-621B-3C4F8CEA2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218" y="3398018"/>
            <a:ext cx="1567965" cy="1567965"/>
          </a:xfrm>
          <a:prstGeom prst="rect">
            <a:avLst/>
          </a:prstGeom>
        </p:spPr>
      </p:pic>
      <p:pic>
        <p:nvPicPr>
          <p:cNvPr id="19" name="Gráfico 18" descr="Perfil de mujer contorno">
            <a:extLst>
              <a:ext uri="{FF2B5EF4-FFF2-40B4-BE49-F238E27FC236}">
                <a16:creationId xmlns:a16="http://schemas.microsoft.com/office/drawing/2014/main" id="{8AEA6F07-C3CA-C39E-B7E5-FBA0329CE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3978" y="2197895"/>
            <a:ext cx="1231105" cy="1231105"/>
          </a:xfrm>
          <a:prstGeom prst="rect">
            <a:avLst/>
          </a:prstGeom>
        </p:spPr>
      </p:pic>
      <p:pic>
        <p:nvPicPr>
          <p:cNvPr id="21" name="Gráfico 20" descr="Perfil de hombre contorno">
            <a:extLst>
              <a:ext uri="{FF2B5EF4-FFF2-40B4-BE49-F238E27FC236}">
                <a16:creationId xmlns:a16="http://schemas.microsoft.com/office/drawing/2014/main" id="{8DFBD0B8-3381-5FFC-E272-90B30A11F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5458" y="4031600"/>
            <a:ext cx="1648143" cy="164814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7954E42-9DEA-056A-0571-A32099DD7B52}"/>
              </a:ext>
            </a:extLst>
          </p:cNvPr>
          <p:cNvSpPr txBox="1"/>
          <p:nvPr/>
        </p:nvSpPr>
        <p:spPr>
          <a:xfrm>
            <a:off x="2352007" y="2974902"/>
            <a:ext cx="22395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Sara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1.  Manual de Docker </a:t>
            </a:r>
          </a:p>
          <a:p>
            <a:pPr algn="just"/>
            <a:r>
              <a:rPr lang="es-ES" dirty="0"/>
              <a:t>4.</a:t>
            </a:r>
            <a:r>
              <a:rPr lang="es-ES" dirty="0">
                <a:solidFill>
                  <a:schemeClr val="tx1"/>
                </a:solidFill>
              </a:rPr>
              <a:t>  Docker </a:t>
            </a:r>
            <a:r>
              <a:rPr lang="es-ES" dirty="0" err="1">
                <a:solidFill>
                  <a:schemeClr val="tx1"/>
                </a:solidFill>
              </a:rPr>
              <a:t>Compose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D244EBA-3B7B-F8F7-0ACC-B2047A732F18}"/>
              </a:ext>
            </a:extLst>
          </p:cNvPr>
          <p:cNvSpPr txBox="1"/>
          <p:nvPr/>
        </p:nvSpPr>
        <p:spPr>
          <a:xfrm>
            <a:off x="1705987" y="5162936"/>
            <a:ext cx="35070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Gerald</a:t>
            </a:r>
          </a:p>
          <a:p>
            <a:r>
              <a:rPr lang="es-ES" dirty="0">
                <a:solidFill>
                  <a:schemeClr val="tx1"/>
                </a:solidFill>
              </a:rPr>
              <a:t>2. Servidor de base de datos</a:t>
            </a:r>
          </a:p>
          <a:p>
            <a:r>
              <a:rPr lang="es-ES" dirty="0">
                <a:solidFill>
                  <a:schemeClr val="tx1"/>
                </a:solidFill>
              </a:rPr>
              <a:t>3. Contenedores de red (</a:t>
            </a:r>
            <a:r>
              <a:rPr lang="es-ES" dirty="0" err="1">
                <a:solidFill>
                  <a:schemeClr val="tx1"/>
                </a:solidFill>
              </a:rPr>
              <a:t>Adminer</a:t>
            </a:r>
            <a:r>
              <a:rPr lang="es-ES" dirty="0">
                <a:solidFill>
                  <a:schemeClr val="tx1"/>
                </a:solidFill>
              </a:rPr>
              <a:t> y 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s-ES" dirty="0">
                <a:solidFill>
                  <a:schemeClr val="tx1"/>
                </a:solidFill>
              </a:rPr>
              <a:t>  </a:t>
            </a:r>
            <a:r>
              <a:rPr lang="es-ES" dirty="0" err="1">
                <a:solidFill>
                  <a:schemeClr val="tx1"/>
                </a:solidFill>
              </a:rPr>
              <a:t>MariaDB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endParaRPr lang="es-ES" dirty="0"/>
          </a:p>
        </p:txBody>
      </p:sp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C646D3B4-B1CB-CEDB-4460-824A7396D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53" y="5751443"/>
            <a:ext cx="2525399" cy="13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87810A-A551-5D37-BFA0-E4B2934BBC52}"/>
              </a:ext>
            </a:extLst>
          </p:cNvPr>
          <p:cNvSpPr txBox="1"/>
          <p:nvPr/>
        </p:nvSpPr>
        <p:spPr>
          <a:xfrm>
            <a:off x="3777120" y="57226"/>
            <a:ext cx="472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+mj-lt"/>
              </a:rPr>
              <a:t>CRONOGRAMA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6D9FD37-D672-C58E-0758-BB35FD7C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79715"/>
              </p:ext>
            </p:extLst>
          </p:nvPr>
        </p:nvGraphicFramePr>
        <p:xfrm>
          <a:off x="636103" y="1050167"/>
          <a:ext cx="11002269" cy="5090160"/>
        </p:xfrm>
        <a:graphic>
          <a:graphicData uri="http://schemas.openxmlformats.org/drawingml/2006/table">
            <a:tbl>
              <a:tblPr firstRow="1" bandRow="1">
                <a:effectLst/>
                <a:tableStyleId>{8FD4443E-F989-4FC4-A0C8-D5A2AF1F390B}</a:tableStyleId>
              </a:tblPr>
              <a:tblGrid>
                <a:gridCol w="2451578">
                  <a:extLst>
                    <a:ext uri="{9D8B030D-6E8A-4147-A177-3AD203B41FA5}">
                      <a16:colId xmlns:a16="http://schemas.microsoft.com/office/drawing/2014/main" val="4251316896"/>
                    </a:ext>
                  </a:extLst>
                </a:gridCol>
                <a:gridCol w="1433432">
                  <a:extLst>
                    <a:ext uri="{9D8B030D-6E8A-4147-A177-3AD203B41FA5}">
                      <a16:colId xmlns:a16="http://schemas.microsoft.com/office/drawing/2014/main" val="1682663712"/>
                    </a:ext>
                  </a:extLst>
                </a:gridCol>
                <a:gridCol w="118917">
                  <a:extLst>
                    <a:ext uri="{9D8B030D-6E8A-4147-A177-3AD203B41FA5}">
                      <a16:colId xmlns:a16="http://schemas.microsoft.com/office/drawing/2014/main" val="3042055964"/>
                    </a:ext>
                  </a:extLst>
                </a:gridCol>
                <a:gridCol w="1411946">
                  <a:extLst>
                    <a:ext uri="{9D8B030D-6E8A-4147-A177-3AD203B41FA5}">
                      <a16:colId xmlns:a16="http://schemas.microsoft.com/office/drawing/2014/main" val="3490478108"/>
                    </a:ext>
                  </a:extLst>
                </a:gridCol>
                <a:gridCol w="1479474">
                  <a:extLst>
                    <a:ext uri="{9D8B030D-6E8A-4147-A177-3AD203B41FA5}">
                      <a16:colId xmlns:a16="http://schemas.microsoft.com/office/drawing/2014/main" val="1571564233"/>
                    </a:ext>
                  </a:extLst>
                </a:gridCol>
                <a:gridCol w="1368974">
                  <a:extLst>
                    <a:ext uri="{9D8B030D-6E8A-4147-A177-3AD203B41FA5}">
                      <a16:colId xmlns:a16="http://schemas.microsoft.com/office/drawing/2014/main" val="1077179174"/>
                    </a:ext>
                  </a:extLst>
                </a:gridCol>
                <a:gridCol w="1368974">
                  <a:extLst>
                    <a:ext uri="{9D8B030D-6E8A-4147-A177-3AD203B41FA5}">
                      <a16:colId xmlns:a16="http://schemas.microsoft.com/office/drawing/2014/main" val="2230623527"/>
                    </a:ext>
                  </a:extLst>
                </a:gridCol>
                <a:gridCol w="1368974">
                  <a:extLst>
                    <a:ext uri="{9D8B030D-6E8A-4147-A177-3AD203B41FA5}">
                      <a16:colId xmlns:a16="http://schemas.microsoft.com/office/drawing/2014/main" val="3598166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ES" sz="20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12/02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13/02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14/02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19/02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20/02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21/02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69042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Manual de Docker Desktop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lnL>
                      <a:noFill/>
                    </a:lnL>
                    <a:solidFill>
                      <a:srgbClr val="FFFF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22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lnL>
                      <a:noFill/>
                    </a:lnL>
                    <a:solidFill>
                      <a:srgbClr val="FDAD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>
                    <a:solidFill>
                      <a:srgbClr val="46FD3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226762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 anchor="ctr">
                    <a:solidFill>
                      <a:srgbClr val="46FD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77879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Servidor de base de datos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solidFill>
                      <a:srgbClr val="FFFF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042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solidFill>
                      <a:srgbClr val="FDAD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72763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solidFill>
                      <a:srgbClr val="FDAD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548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Contenedores en red: Adminer y MariaDB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3823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solidFill>
                      <a:srgbClr val="FDADF5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112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solidFill>
                      <a:srgbClr val="FDAD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212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800" dirty="0"/>
                        <a:t>Docker Compose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25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solidFill>
                      <a:srgbClr val="FDA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54655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26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800" dirty="0"/>
                        <a:t>Imagen con DockerFile – Aplicación Web</a:t>
                      </a:r>
                    </a:p>
                  </a:txBody>
                  <a:tcPr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748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solidFill>
                      <a:srgbClr val="FDADF5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40808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2DE8E4B-91AC-9CF0-51C5-B178EC13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60887"/>
              </p:ext>
            </p:extLst>
          </p:nvPr>
        </p:nvGraphicFramePr>
        <p:xfrm>
          <a:off x="4363278" y="6435014"/>
          <a:ext cx="34654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48">
                  <a:extLst>
                    <a:ext uri="{9D8B030D-6E8A-4147-A177-3AD203B41FA5}">
                      <a16:colId xmlns:a16="http://schemas.microsoft.com/office/drawing/2014/main" val="4253960856"/>
                    </a:ext>
                  </a:extLst>
                </a:gridCol>
                <a:gridCol w="1515535">
                  <a:extLst>
                    <a:ext uri="{9D8B030D-6E8A-4147-A177-3AD203B41FA5}">
                      <a16:colId xmlns:a16="http://schemas.microsoft.com/office/drawing/2014/main" val="1843923027"/>
                    </a:ext>
                  </a:extLst>
                </a:gridCol>
                <a:gridCol w="249735">
                  <a:extLst>
                    <a:ext uri="{9D8B030D-6E8A-4147-A177-3AD203B41FA5}">
                      <a16:colId xmlns:a16="http://schemas.microsoft.com/office/drawing/2014/main" val="2653193530"/>
                    </a:ext>
                  </a:extLst>
                </a:gridCol>
                <a:gridCol w="270048">
                  <a:extLst>
                    <a:ext uri="{9D8B030D-6E8A-4147-A177-3AD203B41FA5}">
                      <a16:colId xmlns:a16="http://schemas.microsoft.com/office/drawing/2014/main" val="2943919810"/>
                    </a:ext>
                  </a:extLst>
                </a:gridCol>
                <a:gridCol w="1160078">
                  <a:extLst>
                    <a:ext uri="{9D8B030D-6E8A-4147-A177-3AD203B41FA5}">
                      <a16:colId xmlns:a16="http://schemas.microsoft.com/office/drawing/2014/main" val="270950892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Tiempo estimado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A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Tiempo real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5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48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88F608-9ECA-A55A-3FE3-2D1D6A9E9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696" y="415876"/>
            <a:ext cx="882060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Dificultades ENCONTRADAS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578931-1310-A1D2-1F86-55CEB7316AED}"/>
              </a:ext>
            </a:extLst>
          </p:cNvPr>
          <p:cNvSpPr txBox="1"/>
          <p:nvPr/>
        </p:nvSpPr>
        <p:spPr>
          <a:xfrm>
            <a:off x="1782417" y="1893628"/>
            <a:ext cx="8627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Aprender a usar GitHub </a:t>
            </a:r>
            <a:r>
              <a:rPr lang="es-ES" sz="2800" dirty="0" err="1"/>
              <a:t>Projects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Asignar un volumen al contenedor </a:t>
            </a:r>
            <a:r>
              <a:rPr lang="es-ES" sz="2800" dirty="0" err="1"/>
              <a:t>dede</a:t>
            </a:r>
            <a:r>
              <a:rPr lang="es-ES" sz="2800" dirty="0"/>
              <a:t> Docker Desktop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 err="1"/>
              <a:t>Loguearse</a:t>
            </a:r>
            <a:r>
              <a:rPr lang="es-ES" sz="2800" dirty="0"/>
              <a:t> en Docker Hub desde Docker Desktop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Problemas con el fichero </a:t>
            </a:r>
            <a:r>
              <a:rPr lang="es-ES" sz="2800" dirty="0" err="1"/>
              <a:t>compose.yaml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Aprender a usar </a:t>
            </a:r>
            <a:r>
              <a:rPr lang="es-ES" sz="2800" dirty="0" err="1"/>
              <a:t>Adminer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Soportar a Gerald, esta es la mayor de todas…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780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3D052D-5FA5-7F62-9391-981501F3B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0800" y="215517"/>
            <a:ext cx="624261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TRABAJO EN equipo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E14861-114C-A7B2-CE27-2E0AB76C6A58}"/>
              </a:ext>
            </a:extLst>
          </p:cNvPr>
          <p:cNvSpPr txBox="1"/>
          <p:nvPr/>
        </p:nvSpPr>
        <p:spPr>
          <a:xfrm>
            <a:off x="2667604" y="1940158"/>
            <a:ext cx="213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46FD33"/>
                </a:solidFill>
              </a:rPr>
              <a:t>Ventajas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EBFE00-F6C5-0ACF-BF86-5426CB20A52B}"/>
              </a:ext>
            </a:extLst>
          </p:cNvPr>
          <p:cNvSpPr txBox="1"/>
          <p:nvPr/>
        </p:nvSpPr>
        <p:spPr>
          <a:xfrm>
            <a:off x="7436616" y="1940157"/>
            <a:ext cx="28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3300"/>
                </a:solidFill>
              </a:rPr>
              <a:t>Desventajas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5009774-575C-09DE-4FE3-10601E260961}"/>
              </a:ext>
            </a:extLst>
          </p:cNvPr>
          <p:cNvCxnSpPr>
            <a:cxnSpLocks/>
          </p:cNvCxnSpPr>
          <p:nvPr/>
        </p:nvCxnSpPr>
        <p:spPr>
          <a:xfrm>
            <a:off x="6022109" y="1246909"/>
            <a:ext cx="0" cy="5246023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B4FDA2-EEF7-1BA6-ACC5-016C0B9487A4}"/>
              </a:ext>
            </a:extLst>
          </p:cNvPr>
          <p:cNvSpPr txBox="1"/>
          <p:nvPr/>
        </p:nvSpPr>
        <p:spPr>
          <a:xfrm>
            <a:off x="745250" y="2654391"/>
            <a:ext cx="5094044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Mayor eficiencia al asignar tareas según habilidades.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Reparto equilibrado de la carga de trabajo.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Optimización del tiempo y mejor productividad.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Menos estrés al dividir las cargas.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Mejor calidad en los resultados al aprovechar el talento de cada miembro. 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C6FF408-B717-D942-2D4C-75AC4048D2C3}"/>
              </a:ext>
            </a:extLst>
          </p:cNvPr>
          <p:cNvSpPr txBox="1"/>
          <p:nvPr/>
        </p:nvSpPr>
        <p:spPr>
          <a:xfrm>
            <a:off x="6314775" y="2654391"/>
            <a:ext cx="5157786" cy="2959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Difícil determinar con precisión las habilidades de cada persona al inicio.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Algunas tareas son menos atractivas que otras.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Requiere organización y flexibilidad, algo que a veces no es fácil.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Aptos" panose="020B0004020202020204" pitchFamily="34" charset="0"/>
              </a:rPr>
              <a:t>Diferencia de opiniones y tener que ponerse de acuerdo </a:t>
            </a:r>
            <a:endParaRPr lang="es-ES" dirty="0"/>
          </a:p>
        </p:txBody>
      </p:sp>
      <p:pic>
        <p:nvPicPr>
          <p:cNvPr id="7" name="Imagen 6" descr="Dibujo animado de un animal con la boca abierta&#10;&#10;El contenido generado por IA puede ser incorrecto.">
            <a:extLst>
              <a:ext uri="{FF2B5EF4-FFF2-40B4-BE49-F238E27FC236}">
                <a16:creationId xmlns:a16="http://schemas.microsoft.com/office/drawing/2014/main" id="{26487010-21B3-3B3D-2826-37209EC1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9" y="635632"/>
            <a:ext cx="2263837" cy="2231603"/>
          </a:xfrm>
          <a:prstGeom prst="rect">
            <a:avLst/>
          </a:prstGeom>
        </p:spPr>
      </p:pic>
      <p:pic>
        <p:nvPicPr>
          <p:cNvPr id="11" name="Imagen 10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824E084F-1BDE-C423-9A57-AE1808FD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293">
            <a:off x="9872877" y="435438"/>
            <a:ext cx="1846527" cy="23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A87822-FA40-F013-A58A-794AEE8A302A}"/>
              </a:ext>
            </a:extLst>
          </p:cNvPr>
          <p:cNvSpPr txBox="1">
            <a:spLocks/>
          </p:cNvSpPr>
          <p:nvPr/>
        </p:nvSpPr>
        <p:spPr>
          <a:xfrm>
            <a:off x="1855406" y="1186426"/>
            <a:ext cx="8674261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Repositorio de GITHUB</a:t>
            </a:r>
          </a:p>
        </p:txBody>
      </p:sp>
      <p:pic>
        <p:nvPicPr>
          <p:cNvPr id="12" name="Imagen 11" descr="Logotipo&#10;&#10;El contenido generado por IA puede ser incorrecto.">
            <a:hlinkClick r:id="rId2"/>
            <a:extLst>
              <a:ext uri="{FF2B5EF4-FFF2-40B4-BE49-F238E27FC236}">
                <a16:creationId xmlns:a16="http://schemas.microsoft.com/office/drawing/2014/main" id="{8FA8DD0B-BE42-369D-D416-773716621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7" y="2642433"/>
            <a:ext cx="4293704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0FEF118-6E0D-B754-6CE2-200065543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6788" y="2690336"/>
            <a:ext cx="5678423" cy="14773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0000" dirty="0"/>
              <a:t>!Gracias!</a:t>
            </a:r>
          </a:p>
        </p:txBody>
      </p:sp>
    </p:spTree>
    <p:extLst>
      <p:ext uri="{BB962C8B-B14F-4D97-AF65-F5344CB8AC3E}">
        <p14:creationId xmlns:p14="http://schemas.microsoft.com/office/powerpoint/2010/main" val="180793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262</TotalTime>
  <Words>297</Words>
  <Application>Microsoft Office PowerPoint</Application>
  <PresentationFormat>Panorámica</PresentationFormat>
  <Paragraphs>69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Aptos</vt:lpstr>
      <vt:lpstr>Arial</vt:lpstr>
      <vt:lpstr>Tw Cen MT</vt:lpstr>
      <vt:lpstr>Tw Cen MT (Títulos)</vt:lpstr>
      <vt:lpstr>Wingdings</vt:lpstr>
      <vt:lpstr>Circuito</vt:lpstr>
      <vt:lpstr>Docker en Equipo</vt:lpstr>
      <vt:lpstr>Contenido</vt:lpstr>
      <vt:lpstr>Presentación de PowerPoint</vt:lpstr>
      <vt:lpstr>Presentación de PowerPoint</vt:lpstr>
      <vt:lpstr>Presentación de PowerPoint</vt:lpstr>
      <vt:lpstr>Dificultades ENCONTRADAS</vt:lpstr>
      <vt:lpstr>TRABAJO EN equipo</vt:lpstr>
      <vt:lpstr>Presentación de PowerPoint</vt:lpstr>
      <vt:lpstr>!Gracias!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 Alexis Rueda Tejedo</dc:creator>
  <cp:lastModifiedBy>Sara García Barbas</cp:lastModifiedBy>
  <cp:revision>7</cp:revision>
  <dcterms:created xsi:type="dcterms:W3CDTF">2025-02-20T07:39:36Z</dcterms:created>
  <dcterms:modified xsi:type="dcterms:W3CDTF">2025-02-21T07:42:14Z</dcterms:modified>
</cp:coreProperties>
</file>