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78" r:id="rId5"/>
    <p:sldId id="279" r:id="rId6"/>
    <p:sldId id="280" r:id="rId7"/>
    <p:sldId id="281" r:id="rId8"/>
    <p:sldId id="286" r:id="rId9"/>
    <p:sldId id="282" r:id="rId10"/>
    <p:sldId id="283" r:id="rId11"/>
    <p:sldId id="284" r:id="rId12"/>
    <p:sldId id="285" r:id="rId13"/>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890"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9F3AC2-7F66-4DDD-80D5-3596BEDED6D1}" type="datetime1">
              <a:rPr lang="nl-NL" smtClean="0"/>
              <a:t>29-3-2022</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0EAF0-F49B-4B3A-8B4B-238ABFD12E05}" type="slidenum">
              <a:rPr lang="nl-NL" smtClean="0"/>
              <a:t>‹nr.›</a:t>
            </a:fld>
            <a:endParaRPr lang="nl-NL" dirty="0"/>
          </a:p>
        </p:txBody>
      </p:sp>
    </p:spTree>
    <p:extLst>
      <p:ext uri="{BB962C8B-B14F-4D97-AF65-F5344CB8AC3E}">
        <p14:creationId xmlns:p14="http://schemas.microsoft.com/office/powerpoint/2010/main" val="8611976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EB079-61E4-4BBB-A44C-A56370A34A68}" type="datetime1">
              <a:rPr lang="nl-NL" smtClean="0"/>
              <a:pPr/>
              <a:t>29-3-2022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nl-NL" noProof="0" smtClean="0"/>
              <a:t>‹nr.›</a:t>
            </a:fld>
            <a:endParaRPr lang="nl-NL"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rtl="0"/>
            <a:fld id="{2E6DE88F-1F85-4A27-9D34-D74A50E7B0DA}" type="slidenum">
              <a:rPr lang="nl-NL" smtClean="0"/>
              <a:t>1</a:t>
            </a:fld>
            <a:endParaRPr lang="nl-NL" dirty="0"/>
          </a:p>
        </p:txBody>
      </p:sp>
    </p:spTree>
    <p:extLst>
      <p:ext uri="{BB962C8B-B14F-4D97-AF65-F5344CB8AC3E}">
        <p14:creationId xmlns:p14="http://schemas.microsoft.com/office/powerpoint/2010/main" val="418694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nl-NL"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800" b="0" i="0" u="none" strike="noStrike" baseline="0" dirty="0">
                <a:latin typeface="Times New Roman" panose="02020603050405020304" pitchFamily="18" charset="0"/>
              </a:rPr>
              <a:t>The unknown symbol is transformed into a polar coordinate representation, which allows the program to efficiently determine which orientation of the unknown best matches a given definition. During this process, definitions that are found to be markedly dissimilar to the unknown are pruned away, and the remaining ones are kept for further analysis. </a:t>
            </a:r>
          </a:p>
          <a:p>
            <a:pPr algn="l"/>
            <a:r>
              <a:rPr lang="en-US" sz="1800" b="0" i="0" u="none" strike="noStrike" baseline="0" dirty="0">
                <a:latin typeface="Times New Roman" panose="02020603050405020304" pitchFamily="18" charset="0"/>
              </a:rPr>
              <a:t>In a second step, recognition switches to screen coordinates where the surviving definitions are analyzed in more detail using an ensemble of four different classifiers. Each classifier produces a list of definitions ranked according to their similarity to the unknown. </a:t>
            </a:r>
          </a:p>
          <a:p>
            <a:pPr algn="l"/>
            <a:r>
              <a:rPr lang="en-US" sz="1800" b="0" i="0" u="none" strike="noStrike" baseline="0" dirty="0">
                <a:latin typeface="Times New Roman" panose="02020603050405020304" pitchFamily="18" charset="0"/>
              </a:rPr>
              <a:t>In the final step of recognition, results of the individual classifiers are pooled together to produce the recognizer’s final decision.</a:t>
            </a:r>
            <a:endParaRPr lang="nl-BE" dirty="0"/>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4</a:t>
            </a:fld>
            <a:endParaRPr lang="nl-NL" noProof="0" dirty="0"/>
          </a:p>
        </p:txBody>
      </p:sp>
    </p:spTree>
    <p:extLst>
      <p:ext uri="{BB962C8B-B14F-4D97-AF65-F5344CB8AC3E}">
        <p14:creationId xmlns:p14="http://schemas.microsoft.com/office/powerpoint/2010/main" val="174844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800" b="0" i="0" u="none" strike="noStrike" baseline="0" dirty="0">
                <a:latin typeface="Times New Roman" panose="02020603050405020304" pitchFamily="18" charset="0"/>
              </a:rPr>
              <a:t>For rotation invariant recognition, it is necessary to first rotate the patterns into the same orientation. Often this is accomplished by incrementally rotating one pattern relative to the other until the best alignment is achieved.</a:t>
            </a:r>
          </a:p>
          <a:p>
            <a:pPr algn="l"/>
            <a:r>
              <a:rPr lang="en-US" sz="1800" b="0" i="0" u="none" strike="noStrike" baseline="0" dirty="0">
                <a:latin typeface="Times New Roman" panose="02020603050405020304" pitchFamily="18" charset="0"/>
              </a:rPr>
              <a:t>Because this is expensive for real-time applications, a custom procedure is proposed based on polar coordinates. </a:t>
            </a:r>
            <a:r>
              <a:rPr lang="nl-BE" sz="1800" b="0" i="0" u="none" strike="noStrike" baseline="0" dirty="0">
                <a:latin typeface="Times New Roman" panose="02020603050405020304" pitchFamily="18" charset="0"/>
              </a:rPr>
              <a:t>The </a:t>
            </a:r>
            <a:r>
              <a:rPr lang="nl-BE" sz="1800" b="0" i="0" u="none" strike="noStrike" baseline="0" dirty="0" err="1">
                <a:latin typeface="Times New Roman" panose="02020603050405020304" pitchFamily="18" charset="0"/>
              </a:rPr>
              <a:t>main</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idea</a:t>
            </a:r>
            <a:r>
              <a:rPr lang="nl-BE" sz="1800" b="0" i="0" u="none" strike="noStrike" baseline="0" dirty="0">
                <a:latin typeface="Times New Roman" panose="02020603050405020304" pitchFamily="18" charset="0"/>
              </a:rPr>
              <a:t> is </a:t>
            </a:r>
            <a:r>
              <a:rPr lang="en-US" sz="1800" b="0" i="0" u="none" strike="noStrike" baseline="0" dirty="0">
                <a:latin typeface="Times New Roman" panose="02020603050405020304" pitchFamily="18" charset="0"/>
              </a:rPr>
              <a:t>that rotations in Cartesian coordinates become translations </a:t>
            </a:r>
            <a:r>
              <a:rPr lang="nl-BE" sz="1800" b="0" i="0" u="none" strike="noStrike" baseline="0" dirty="0">
                <a:latin typeface="Times New Roman" panose="02020603050405020304" pitchFamily="18" charset="0"/>
              </a:rPr>
              <a:t>in </a:t>
            </a:r>
            <a:r>
              <a:rPr lang="nl-BE" sz="1800" b="0" i="0" u="none" strike="noStrike" baseline="0" dirty="0" err="1">
                <a:latin typeface="Times New Roman" panose="02020603050405020304" pitchFamily="18" charset="0"/>
              </a:rPr>
              <a:t>polar</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coordinates</a:t>
            </a:r>
            <a:r>
              <a:rPr lang="nl-BE"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One difficulty with the polar transform is that data near the centroid of the original image is sensitive to the precise </a:t>
            </a:r>
            <a:r>
              <a:rPr lang="nl-BE" sz="1800" b="0" i="0" u="none" strike="noStrike" baseline="0" dirty="0" err="1">
                <a:latin typeface="Times New Roman" panose="02020603050405020304" pitchFamily="18" charset="0"/>
              </a:rPr>
              <a:t>location</a:t>
            </a:r>
            <a:r>
              <a:rPr lang="nl-BE" sz="1800" b="0" i="0" u="none" strike="noStrike" baseline="0" dirty="0">
                <a:latin typeface="Times New Roman" panose="02020603050405020304" pitchFamily="18" charset="0"/>
              </a:rPr>
              <a:t> of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centroid</a:t>
            </a:r>
            <a:r>
              <a:rPr lang="nl-BE"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The degree of match between two polar images provides a reasonable estimate of the match of the original screen </a:t>
            </a:r>
            <a:r>
              <a:rPr lang="nl-BE" sz="1800" b="0" i="0" u="none" strike="noStrike" baseline="0" dirty="0">
                <a:latin typeface="Times New Roman" panose="02020603050405020304" pitchFamily="18" charset="0"/>
              </a:rPr>
              <a:t>images. </a:t>
            </a:r>
            <a:r>
              <a:rPr lang="en-US" sz="1800" b="0" i="0" u="none" strike="noStrike" baseline="0" dirty="0">
                <a:latin typeface="Times New Roman" panose="02020603050405020304" pitchFamily="18" charset="0"/>
              </a:rPr>
              <a:t>The match in polar coordinates discounts data near the centroid of the screen image, which can result in false positive matches but it rarely results in false negative matches. Thus, the polar analysis can be used as a pre-recognition step to eliminate unlikely definitions.</a:t>
            </a:r>
          </a:p>
          <a:p>
            <a:pPr algn="l"/>
            <a:r>
              <a:rPr lang="en-US" sz="1800" b="0" i="0" u="none" strike="noStrike" baseline="0" dirty="0">
                <a:latin typeface="Times New Roman" panose="02020603050405020304" pitchFamily="18" charset="0"/>
              </a:rPr>
              <a:t>In practice, the correct definition for an unknown is among the definitions ranked in the top 10% by the </a:t>
            </a:r>
            <a:r>
              <a:rPr lang="nl-BE" sz="1800" b="0" i="0" u="none" strike="noStrike" baseline="0" dirty="0" err="1">
                <a:latin typeface="Times New Roman" panose="02020603050405020304" pitchFamily="18" charset="0"/>
              </a:rPr>
              <a:t>polar</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coordinate</a:t>
            </a:r>
            <a:r>
              <a:rPr lang="nl-BE" sz="1800" b="0" i="0" u="none" strike="noStrike" baseline="0" dirty="0">
                <a:latin typeface="Times New Roman" panose="02020603050405020304" pitchFamily="18" charset="0"/>
              </a:rPr>
              <a:t> matching.</a:t>
            </a:r>
            <a:endParaRPr lang="nl-BE" dirty="0"/>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5</a:t>
            </a:fld>
            <a:endParaRPr lang="nl-NL" noProof="0" dirty="0"/>
          </a:p>
        </p:txBody>
      </p:sp>
    </p:spTree>
    <p:extLst>
      <p:ext uri="{BB962C8B-B14F-4D97-AF65-F5344CB8AC3E}">
        <p14:creationId xmlns:p14="http://schemas.microsoft.com/office/powerpoint/2010/main" val="212896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a:t>
            </a:r>
            <a:r>
              <a:rPr lang="nl-BE" dirty="0" err="1"/>
              <a:t>the</a:t>
            </a:r>
            <a:r>
              <a:rPr lang="nl-BE" dirty="0"/>
              <a:t> </a:t>
            </a:r>
            <a:r>
              <a:rPr lang="nl-BE" dirty="0" err="1"/>
              <a:t>recognition</a:t>
            </a:r>
            <a:r>
              <a:rPr lang="nl-BE" dirty="0"/>
              <a:t> </a:t>
            </a:r>
            <a:r>
              <a:rPr lang="nl-BE" dirty="0" err="1"/>
              <a:t>phase</a:t>
            </a:r>
            <a:r>
              <a:rPr lang="nl-BE" dirty="0"/>
              <a:t>, </a:t>
            </a:r>
            <a:r>
              <a:rPr lang="nl-BE" dirty="0" err="1"/>
              <a:t>the</a:t>
            </a:r>
            <a:r>
              <a:rPr lang="nl-BE" dirty="0"/>
              <a:t> template of </a:t>
            </a:r>
            <a:r>
              <a:rPr lang="nl-BE" dirty="0" err="1"/>
              <a:t>the</a:t>
            </a:r>
            <a:r>
              <a:rPr lang="nl-BE" dirty="0"/>
              <a:t> </a:t>
            </a:r>
            <a:r>
              <a:rPr lang="nl-BE" dirty="0" err="1"/>
              <a:t>symbol</a:t>
            </a:r>
            <a:r>
              <a:rPr lang="nl-BE" dirty="0"/>
              <a:t> is </a:t>
            </a:r>
            <a:r>
              <a:rPr lang="nl-BE" dirty="0" err="1"/>
              <a:t>matched</a:t>
            </a:r>
            <a:r>
              <a:rPr lang="nl-BE" dirty="0"/>
              <a:t> </a:t>
            </a:r>
            <a:r>
              <a:rPr lang="nl-BE" dirty="0" err="1"/>
              <a:t>against</a:t>
            </a:r>
            <a:r>
              <a:rPr lang="nl-BE" dirty="0"/>
              <a:t> </a:t>
            </a:r>
            <a:r>
              <a:rPr lang="nl-BE" dirty="0" err="1"/>
              <a:t>the</a:t>
            </a:r>
            <a:r>
              <a:rPr lang="nl-BE" dirty="0"/>
              <a:t> templates </a:t>
            </a:r>
            <a:r>
              <a:rPr lang="nl-BE" dirty="0" err="1"/>
              <a:t>stored</a:t>
            </a:r>
            <a:r>
              <a:rPr lang="nl-BE" dirty="0"/>
              <a:t> in </a:t>
            </a:r>
            <a:r>
              <a:rPr lang="nl-BE" dirty="0" err="1"/>
              <a:t>the</a:t>
            </a:r>
            <a:r>
              <a:rPr lang="nl-BE" dirty="0"/>
              <a:t> DB. Matching is </a:t>
            </a:r>
            <a:r>
              <a:rPr lang="nl-BE" dirty="0" err="1"/>
              <a:t>done</a:t>
            </a:r>
            <a:r>
              <a:rPr lang="nl-BE" dirty="0"/>
              <a:t> </a:t>
            </a:r>
            <a:r>
              <a:rPr lang="nl-BE" dirty="0" err="1"/>
              <a:t>using</a:t>
            </a:r>
            <a:r>
              <a:rPr lang="nl-BE" dirty="0"/>
              <a:t> 4 different </a:t>
            </a:r>
            <a:r>
              <a:rPr lang="nl-BE" dirty="0" err="1"/>
              <a:t>methods</a:t>
            </a:r>
            <a:r>
              <a:rPr lang="nl-BE" dirty="0"/>
              <a:t>.</a:t>
            </a:r>
          </a:p>
          <a:p>
            <a:endParaRPr lang="nl-BE" dirty="0"/>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6</a:t>
            </a:fld>
            <a:endParaRPr lang="nl-NL" noProof="0" dirty="0"/>
          </a:p>
        </p:txBody>
      </p:sp>
    </p:spTree>
    <p:extLst>
      <p:ext uri="{BB962C8B-B14F-4D97-AF65-F5344CB8AC3E}">
        <p14:creationId xmlns:p14="http://schemas.microsoft.com/office/powerpoint/2010/main" val="351656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800" b="0" i="0" u="none" strike="noStrike" baseline="0" dirty="0">
                <a:latin typeface="Times New Roman" panose="02020603050405020304" pitchFamily="18" charset="0"/>
              </a:rPr>
              <a:t>In its original form, the </a:t>
            </a:r>
            <a:r>
              <a:rPr lang="en-US" sz="1800" b="0" i="0" u="none" strike="noStrike" baseline="0" dirty="0" err="1">
                <a:latin typeface="Times New Roman" panose="02020603050405020304" pitchFamily="18" charset="0"/>
              </a:rPr>
              <a:t>Hausdorff</a:t>
            </a:r>
            <a:r>
              <a:rPr lang="en-US" sz="1800" b="0" i="0" u="none" strike="noStrike" baseline="0" dirty="0">
                <a:latin typeface="Times New Roman" panose="02020603050405020304" pitchFamily="18" charset="0"/>
              </a:rPr>
              <a:t> distance is too sensitive to outliers. The </a:t>
            </a:r>
            <a:r>
              <a:rPr lang="en-US" sz="1800" b="0" i="1" u="none" strike="noStrike" baseline="0" dirty="0">
                <a:latin typeface="Times New Roman" panose="02020603050405020304" pitchFamily="18" charset="0"/>
              </a:rPr>
              <a:t>Partial </a:t>
            </a:r>
            <a:r>
              <a:rPr lang="en-US" sz="1800" b="0" i="0" u="none" strike="noStrike" baseline="0" dirty="0" err="1">
                <a:latin typeface="Times New Roman" panose="02020603050405020304" pitchFamily="18" charset="0"/>
              </a:rPr>
              <a:t>Hausdorff</a:t>
            </a:r>
            <a:r>
              <a:rPr lang="en-US" sz="1800" b="0" i="0" u="none" strike="noStrike" baseline="0" dirty="0">
                <a:latin typeface="Times New Roman" panose="02020603050405020304" pitchFamily="18" charset="0"/>
              </a:rPr>
              <a:t> distance proposed by </a:t>
            </a:r>
            <a:r>
              <a:rPr lang="en-US" sz="1800" b="0" i="0" u="none" strike="noStrike" baseline="0" dirty="0" err="1">
                <a:latin typeface="Times New Roman" panose="02020603050405020304" pitchFamily="18" charset="0"/>
              </a:rPr>
              <a:t>Rucklidge</a:t>
            </a:r>
            <a:r>
              <a:rPr lang="en-US" sz="1800" b="0" i="0" u="none" strike="noStrike" baseline="0" dirty="0">
                <a:latin typeface="Times New Roman" panose="02020603050405020304" pitchFamily="18" charset="0"/>
              </a:rPr>
              <a:t> (1996) eliminates this problem by ranking the points in </a:t>
            </a:r>
            <a:r>
              <a:rPr lang="en-US" sz="1800" b="0" i="1" u="none" strike="noStrike" baseline="0" dirty="0">
                <a:latin typeface="CMMI10"/>
              </a:rPr>
              <a:t>A </a:t>
            </a:r>
            <a:r>
              <a:rPr lang="en-US" sz="1800" b="0" i="0" u="none" strike="noStrike" baseline="0" dirty="0">
                <a:latin typeface="Times New Roman" panose="02020603050405020304" pitchFamily="18" charset="0"/>
              </a:rPr>
              <a:t>according to their distances to points in </a:t>
            </a:r>
            <a:r>
              <a:rPr lang="en-US" sz="1800" b="0" i="1" u="none" strike="noStrike" baseline="0" dirty="0">
                <a:latin typeface="CMMI10"/>
              </a:rPr>
              <a:t>B </a:t>
            </a:r>
            <a:r>
              <a:rPr lang="en-US" sz="1800" b="0" i="0" u="none" strike="noStrike" baseline="0" dirty="0">
                <a:latin typeface="Times New Roman" panose="02020603050405020304" pitchFamily="18" charset="0"/>
              </a:rPr>
              <a:t>in descending order,</a:t>
            </a:r>
          </a:p>
          <a:p>
            <a:pPr algn="l"/>
            <a:r>
              <a:rPr lang="en-US" sz="1800" b="0" i="0" u="none" strike="noStrike" baseline="0" dirty="0">
                <a:latin typeface="Times New Roman" panose="02020603050405020304" pitchFamily="18" charset="0"/>
              </a:rPr>
              <a:t>and assigning the distance of the </a:t>
            </a:r>
            <a:r>
              <a:rPr lang="en-US" sz="1800" b="0" i="1" u="none" strike="noStrike" baseline="0" dirty="0">
                <a:latin typeface="CMMI10"/>
              </a:rPr>
              <a:t>k</a:t>
            </a:r>
            <a:r>
              <a:rPr lang="en-US" sz="1800" b="0" i="1" u="none" strike="noStrike" baseline="0" dirty="0">
                <a:latin typeface="CMMI7"/>
              </a:rPr>
              <a:t>th </a:t>
            </a:r>
            <a:r>
              <a:rPr lang="en-US" sz="1800" b="0" i="0" u="none" strike="noStrike" baseline="0" dirty="0">
                <a:latin typeface="Times New Roman" panose="02020603050405020304" pitchFamily="18" charset="0"/>
              </a:rPr>
              <a:t>ranked point as </a:t>
            </a:r>
            <a:r>
              <a:rPr lang="en-US" sz="1800" b="0" i="1" u="none" strike="noStrike" baseline="0" dirty="0">
                <a:latin typeface="CMMI10"/>
              </a:rPr>
              <a:t>h</a:t>
            </a:r>
            <a:r>
              <a:rPr lang="en-US" sz="1800" b="0" i="0" u="none" strike="noStrike" baseline="0" dirty="0">
                <a:latin typeface="CMR10"/>
              </a:rPr>
              <a:t>(</a:t>
            </a:r>
            <a:r>
              <a:rPr lang="en-US" sz="1800" b="0" i="1" u="none" strike="noStrike" baseline="0" dirty="0">
                <a:latin typeface="CMMI10"/>
              </a:rPr>
              <a:t>A;B</a:t>
            </a:r>
            <a:r>
              <a:rPr lang="en-US" sz="1800" b="0" i="0" u="none" strike="noStrike" baseline="0" dirty="0">
                <a:latin typeface="CMR10"/>
              </a:rPr>
              <a:t>)</a:t>
            </a:r>
            <a:r>
              <a:rPr lang="en-US" sz="1800" b="0" i="0" u="none" strike="noStrike" baseline="0" dirty="0">
                <a:latin typeface="Times New Roman" panose="02020603050405020304" pitchFamily="18" charset="0"/>
              </a:rPr>
              <a:t>. </a:t>
            </a:r>
          </a:p>
          <a:p>
            <a:pPr algn="l"/>
            <a:r>
              <a:rPr lang="en-US" sz="1800" b="0" i="0" u="none" strike="noStrike" baseline="0" dirty="0">
                <a:latin typeface="Times New Roman" panose="02020603050405020304" pitchFamily="18" charset="0"/>
              </a:rPr>
              <a:t>The difference between </a:t>
            </a:r>
            <a:r>
              <a:rPr lang="en-US" sz="1800" b="0" i="0" u="none" strike="noStrike" baseline="0" dirty="0" err="1">
                <a:latin typeface="Times New Roman" panose="02020603050405020304" pitchFamily="18" charset="0"/>
              </a:rPr>
              <a:t>h_mod</a:t>
            </a:r>
            <a:r>
              <a:rPr lang="en-US" sz="1800" b="0" i="0" u="none" strike="noStrike" baseline="0" dirty="0">
                <a:latin typeface="Times New Roman" panose="02020603050405020304" pitchFamily="18" charset="0"/>
              </a:rPr>
              <a:t> and </a:t>
            </a:r>
            <a:r>
              <a:rPr lang="en-US" sz="1800" b="0" i="0" u="none" strike="noStrike" baseline="0" dirty="0" err="1">
                <a:latin typeface="Times New Roman" panose="02020603050405020304" pitchFamily="18" charset="0"/>
              </a:rPr>
              <a:t>h_k</a:t>
            </a:r>
            <a:r>
              <a:rPr lang="en-US" sz="1800" b="0" i="0" u="none" strike="noStrike" baseline="0" dirty="0">
                <a:latin typeface="Times New Roman" panose="02020603050405020304" pitchFamily="18" charset="0"/>
              </a:rPr>
              <a:t> is that the former corresponds to the mean directed distance while the latter corresponds to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median</a:t>
            </a:r>
            <a:r>
              <a:rPr lang="nl-BE" sz="1800" b="0"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It can be argued that the average directed distance is more reliable than the partial directed distance mainly because as the noise level increases, the former degrades gracefully whereas the latter exhibits a pass/no-pass behavior.</a:t>
            </a:r>
            <a:endParaRPr lang="nl-BE" dirty="0"/>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7</a:t>
            </a:fld>
            <a:endParaRPr lang="nl-NL" noProof="0" dirty="0"/>
          </a:p>
        </p:txBody>
      </p:sp>
    </p:spTree>
    <p:extLst>
      <p:ext uri="{BB962C8B-B14F-4D97-AF65-F5344CB8AC3E}">
        <p14:creationId xmlns:p14="http://schemas.microsoft.com/office/powerpoint/2010/main" val="134703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800" b="0" i="0" u="none" strike="noStrike" baseline="0" dirty="0">
                <a:latin typeface="Times New Roman" panose="02020603050405020304" pitchFamily="18" charset="0"/>
              </a:rPr>
              <a:t>The </a:t>
            </a:r>
            <a:r>
              <a:rPr lang="nl-BE" sz="1800" b="0" i="0" u="none" strike="noStrike" baseline="0" dirty="0" err="1">
                <a:latin typeface="Times New Roman" panose="02020603050405020304" pitchFamily="18" charset="0"/>
              </a:rPr>
              <a:t>Tanimoto</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Similarity</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coefficient</a:t>
            </a:r>
            <a:r>
              <a:rPr lang="nl-BE" sz="1800" b="0" i="0" u="none" strike="noStrike" baseline="0" dirty="0">
                <a:latin typeface="Times New Roman" panose="02020603050405020304" pitchFamily="18" charset="0"/>
              </a:rPr>
              <a:t> is </a:t>
            </a:r>
            <a:r>
              <a:rPr lang="nl-BE" sz="1800" b="0" i="0" u="none" strike="noStrike" baseline="0" dirty="0" err="1">
                <a:latin typeface="Times New Roman" panose="02020603050405020304" pitchFamily="18" charset="0"/>
              </a:rPr>
              <a:t>defined</a:t>
            </a:r>
            <a:r>
              <a:rPr lang="nl-BE" sz="1800" b="0" i="0" u="none" strike="noStrike" baseline="0" dirty="0">
                <a:latin typeface="Times New Roman" panose="02020603050405020304" pitchFamily="18" charset="0"/>
              </a:rPr>
              <a:t> as </a:t>
            </a:r>
            <a:r>
              <a:rPr lang="nl-BE" sz="1800" b="0" i="0" u="none" strike="noStrike" baseline="0" dirty="0" err="1">
                <a:latin typeface="Times New Roman" panose="02020603050405020304" pitchFamily="18" charset="0"/>
              </a:rPr>
              <a:t>T_sc</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where</a:t>
            </a:r>
            <a:r>
              <a:rPr lang="nl-BE" sz="1800" b="0" i="0" u="none" strike="noStrike" baseline="0" dirty="0">
                <a:latin typeface="Times New Roman" panose="02020603050405020304" pitchFamily="18" charset="0"/>
              </a:rPr>
              <a:t> T </a:t>
            </a:r>
            <a:r>
              <a:rPr lang="nl-BE" sz="1800" b="0" i="0" u="none" strike="noStrike" baseline="0" dirty="0" err="1">
                <a:latin typeface="Times New Roman" panose="02020603050405020304" pitchFamily="18" charset="0"/>
              </a:rPr>
              <a:t>and</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T^c</a:t>
            </a:r>
            <a:r>
              <a:rPr lang="nl-BE" sz="1800" b="0" i="0" u="none" strike="noStrike" baseline="0" dirty="0">
                <a:latin typeface="Times New Roman" panose="02020603050405020304" pitchFamily="18" charset="0"/>
              </a:rPr>
              <a:t> are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Tanimoto</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coefficient</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and</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Tanimoto</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coefficient</a:t>
            </a:r>
            <a:r>
              <a:rPr lang="nl-BE" sz="1800" b="0" i="0" u="none" strike="noStrike" baseline="0" dirty="0">
                <a:latin typeface="Times New Roman" panose="02020603050405020304" pitchFamily="18" charset="0"/>
              </a:rPr>
              <a:t> complement. </a:t>
            </a:r>
            <a:r>
              <a:rPr lang="nl-BE" sz="1800" b="0" i="0" u="none" strike="noStrike" baseline="0" dirty="0" err="1">
                <a:latin typeface="Times New Roman" panose="02020603050405020304" pitchFamily="18" charset="0"/>
              </a:rPr>
              <a:t>T^c</a:t>
            </a:r>
            <a:r>
              <a:rPr lang="nl-BE" sz="1800" b="0" i="0" u="none" strike="noStrike" baseline="0" dirty="0">
                <a:latin typeface="Times New Roman" panose="02020603050405020304" pitchFamily="18" charset="0"/>
              </a:rPr>
              <a:t> is </a:t>
            </a:r>
            <a:r>
              <a:rPr lang="nl-BE" sz="1800" b="0" i="0" u="none" strike="noStrike" baseline="0" dirty="0" err="1">
                <a:latin typeface="Times New Roman" panose="02020603050405020304" pitchFamily="18" charset="0"/>
              </a:rPr>
              <a:t>defined</a:t>
            </a:r>
            <a:r>
              <a:rPr lang="nl-BE" sz="1800" b="0" i="0" u="none" strike="noStrike" baseline="0" dirty="0">
                <a:latin typeface="Times New Roman" panose="02020603050405020304" pitchFamily="18" charset="0"/>
              </a:rPr>
              <a:t> in a </a:t>
            </a:r>
            <a:r>
              <a:rPr lang="nl-BE" sz="1800" b="0" i="0" u="none" strike="noStrike" baseline="0" dirty="0" err="1">
                <a:latin typeface="Times New Roman" panose="02020603050405020304" pitchFamily="18" charset="0"/>
              </a:rPr>
              <a:t>similar</a:t>
            </a:r>
            <a:r>
              <a:rPr lang="nl-BE" sz="1800" b="0" i="0" u="none" strike="noStrike" baseline="0" dirty="0">
                <a:latin typeface="Times New Roman" panose="02020603050405020304" pitchFamily="18" charset="0"/>
              </a:rPr>
              <a:t> way as T, but in </a:t>
            </a:r>
            <a:r>
              <a:rPr lang="nl-BE" sz="1800" b="0" i="0" u="none" strike="noStrike" baseline="0" dirty="0" err="1">
                <a:latin typeface="Times New Roman" panose="02020603050405020304" pitchFamily="18" charset="0"/>
              </a:rPr>
              <a:t>stead</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it</a:t>
            </a:r>
            <a:r>
              <a:rPr lang="nl-BE" sz="1800" b="0" i="0" u="none" strike="noStrike" baseline="0" dirty="0">
                <a:latin typeface="Times New Roman" panose="02020603050405020304" pitchFamily="18" charset="0"/>
              </a:rPr>
              <a:t> looks at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amount</a:t>
            </a:r>
            <a:r>
              <a:rPr lang="nl-BE" sz="1800" b="0" i="0" u="none" strike="noStrike" baseline="0" dirty="0">
                <a:latin typeface="Times New Roman" panose="02020603050405020304" pitchFamily="18" charset="0"/>
              </a:rPr>
              <a:t> of </a:t>
            </a:r>
            <a:r>
              <a:rPr lang="nl-BE" sz="1800" b="0" i="0" u="none" strike="noStrike" baseline="0" dirty="0" err="1">
                <a:latin typeface="Times New Roman" panose="02020603050405020304" pitchFamily="18" charset="0"/>
              </a:rPr>
              <a:t>white</a:t>
            </a:r>
            <a:r>
              <a:rPr lang="nl-BE" sz="1800" b="0" i="0" u="none" strike="noStrike" baseline="0" dirty="0">
                <a:latin typeface="Times New Roman" panose="02020603050405020304" pitchFamily="18" charset="0"/>
              </a:rPr>
              <a:t> pixels in </a:t>
            </a:r>
            <a:r>
              <a:rPr lang="nl-BE" sz="1800" b="0" i="0" u="none" strike="noStrike" baseline="0" dirty="0" err="1">
                <a:latin typeface="Times New Roman" panose="02020603050405020304" pitchFamily="18" charset="0"/>
              </a:rPr>
              <a:t>stead</a:t>
            </a:r>
            <a:r>
              <a:rPr lang="nl-BE" sz="1800" b="0" i="0" u="none" strike="noStrike" baseline="0" dirty="0">
                <a:latin typeface="Times New Roman" panose="02020603050405020304" pitchFamily="18" charset="0"/>
              </a:rPr>
              <a:t> of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amount</a:t>
            </a:r>
            <a:r>
              <a:rPr lang="nl-BE" sz="1800" b="0" i="0" u="none" strike="noStrike" baseline="0" dirty="0">
                <a:latin typeface="Times New Roman" panose="02020603050405020304" pitchFamily="18" charset="0"/>
              </a:rPr>
              <a:t> of black pixels. </a:t>
            </a:r>
            <a:r>
              <a:rPr lang="nl-BE" sz="1800" b="0" i="0" u="none" strike="noStrike" baseline="0" dirty="0" err="1">
                <a:latin typeface="Times New Roman" panose="02020603050405020304" pitchFamily="18" charset="0"/>
              </a:rPr>
              <a:t>Alpha</a:t>
            </a:r>
            <a:r>
              <a:rPr lang="nl-BE" sz="1800" b="0" i="0" u="none" strike="noStrike" baseline="0" dirty="0">
                <a:latin typeface="Times New Roman" panose="02020603050405020304" pitchFamily="18" charset="0"/>
              </a:rPr>
              <a:t> is a </a:t>
            </a:r>
            <a:r>
              <a:rPr lang="nl-BE" sz="1800" b="0" i="0" u="none" strike="noStrike" baseline="0" dirty="0" err="1">
                <a:latin typeface="Times New Roman" panose="02020603050405020304" pitchFamily="18" charset="0"/>
              </a:rPr>
              <a:t>weigth</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to</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determine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the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relative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contributions</a:t>
            </a:r>
            <a:r>
              <a:rPr lang="nl-BE" sz="1800" b="0" i="0" u="none" strike="noStrike" baseline="0" dirty="0">
                <a:latin typeface="Times New Roman" panose="02020603050405020304" pitchFamily="18" charset="0"/>
              </a:rPr>
              <a:t>. These </a:t>
            </a:r>
            <a:r>
              <a:rPr lang="nl-BE" sz="1800" b="0" i="0" u="none" strike="noStrike" baseline="0" dirty="0" err="1">
                <a:latin typeface="Times New Roman" panose="02020603050405020304" pitchFamily="18" charset="0"/>
              </a:rPr>
              <a:t>measures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give</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us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an</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indication</a:t>
            </a:r>
            <a:r>
              <a:rPr lang="nl-BE" sz="1800" b="0" i="0" u="none" strike="noStrike" baseline="0" dirty="0">
                <a:latin typeface="Times New Roman" panose="02020603050405020304" pitchFamily="18" charset="0"/>
              </a:rPr>
              <a:t> on overlapping pixels.</a:t>
            </a:r>
          </a:p>
          <a:p>
            <a:endParaRPr lang="nl-BE" dirty="0"/>
          </a:p>
          <a:p>
            <a:pPr algn="l"/>
            <a:r>
              <a:rPr lang="nl-BE" dirty="0"/>
              <a:t>The </a:t>
            </a:r>
            <a:r>
              <a:rPr lang="nl-BE" dirty="0" err="1"/>
              <a:t>Yule</a:t>
            </a:r>
            <a:r>
              <a:rPr lang="nl-BE" dirty="0"/>
              <a:t> </a:t>
            </a:r>
            <a:r>
              <a:rPr lang="nl-BE" dirty="0" err="1"/>
              <a:t>coefficient</a:t>
            </a:r>
            <a:r>
              <a:rPr lang="nl-BE" dirty="0"/>
              <a:t> </a:t>
            </a:r>
            <a:r>
              <a:rPr lang="nl-BE" dirty="0" err="1"/>
              <a:t>gives</a:t>
            </a:r>
            <a:r>
              <a:rPr lang="nl-BE" dirty="0"/>
              <a:t> a </a:t>
            </a:r>
            <a:r>
              <a:rPr lang="nl-BE" dirty="0" err="1"/>
              <a:t>measure</a:t>
            </a:r>
            <a:r>
              <a:rPr lang="nl-BE" dirty="0"/>
              <a:t> of </a:t>
            </a:r>
            <a:r>
              <a:rPr lang="nl-BE" dirty="0" err="1"/>
              <a:t>association</a:t>
            </a:r>
            <a:r>
              <a:rPr lang="nl-BE" dirty="0"/>
              <a:t> </a:t>
            </a:r>
            <a:r>
              <a:rPr lang="nl-BE" dirty="0" err="1"/>
              <a:t>between</a:t>
            </a:r>
            <a:r>
              <a:rPr lang="nl-BE" dirty="0"/>
              <a:t> sets A </a:t>
            </a:r>
            <a:r>
              <a:rPr lang="nl-BE" dirty="0" err="1"/>
              <a:t>and</a:t>
            </a:r>
            <a:r>
              <a:rPr lang="nl-BE" dirty="0"/>
              <a:t> B, </a:t>
            </a:r>
            <a:r>
              <a:rPr lang="nl-BE" dirty="0" err="1"/>
              <a:t>it</a:t>
            </a:r>
            <a:r>
              <a:rPr lang="nl-BE" dirty="0"/>
              <a:t> </a:t>
            </a:r>
            <a:r>
              <a:rPr lang="en-US" sz="1800" b="0" i="0" u="none" strike="noStrike" baseline="0" dirty="0">
                <a:latin typeface="Times New Roman" panose="02020603050405020304" pitchFamily="18" charset="0"/>
              </a:rPr>
              <a:t>produces values between 1.0 (maximum similarity) and -1.0 (minimum similarity). Like the </a:t>
            </a:r>
            <a:r>
              <a:rPr lang="en-US" sz="1800" b="0" i="0" u="none" strike="noStrike" baseline="0" dirty="0" err="1">
                <a:latin typeface="Times New Roman" panose="02020603050405020304" pitchFamily="18" charset="0"/>
              </a:rPr>
              <a:t>Tanimoto</a:t>
            </a:r>
            <a:r>
              <a:rPr lang="en-US" sz="1800" b="0" i="0" u="none" strike="noStrike" baseline="0" dirty="0">
                <a:latin typeface="Times New Roman" panose="02020603050405020304" pitchFamily="18" charset="0"/>
              </a:rPr>
              <a:t> coefficient, the Yule coefficient is sensitive to slight misalignments</a:t>
            </a:r>
          </a:p>
          <a:p>
            <a:pPr algn="l"/>
            <a:r>
              <a:rPr lang="nl-BE" sz="1800" b="0" i="0" u="none" strike="noStrike" baseline="0" dirty="0" err="1">
                <a:latin typeface="Times New Roman" panose="02020603050405020304" pitchFamily="18" charset="0"/>
              </a:rPr>
              <a:t>between</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patterns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This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occurs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when</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rastized</a:t>
            </a:r>
            <a:r>
              <a:rPr lang="nl-BE" sz="1800" b="0" i="0" u="none" strike="noStrike" baseline="0" dirty="0">
                <a:latin typeface="Times New Roman" panose="02020603050405020304" pitchFamily="18" charset="0"/>
              </a:rPr>
              <a:t> images of </a:t>
            </a:r>
            <a:r>
              <a:rPr lang="nl-BE" sz="1800" b="0" i="0" u="none" strike="noStrike" baseline="0" dirty="0" err="1">
                <a:latin typeface="Times New Roman" panose="02020603050405020304" pitchFamily="18" charset="0"/>
              </a:rPr>
              <a:t>apparently</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similar</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shapes</a:t>
            </a:r>
            <a:r>
              <a:rPr lang="nl-BE" sz="1800" b="0" i="0" u="none" strike="noStrike" baseline="0" dirty="0">
                <a:latin typeface="Times New Roman" panose="02020603050405020304" pitchFamily="18" charset="0"/>
              </a:rPr>
              <a:t> are </a:t>
            </a:r>
            <a:r>
              <a:rPr lang="nl-BE" sz="1800" b="0" i="0" u="none" strike="noStrike" baseline="0" dirty="0" err="1">
                <a:latin typeface="Times New Roman" panose="02020603050405020304" pitchFamily="18" charset="0"/>
              </a:rPr>
              <a:t>almost</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always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dissimilar</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either</a:t>
            </a:r>
            <a:r>
              <a:rPr lang="nl-BE" sz="1800" b="0"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due to differences in shape, or more subtly, due to differences </a:t>
            </a:r>
            <a:r>
              <a:rPr lang="nl-BE" sz="1800" b="0" i="0" u="none" strike="noStrike" baseline="0" dirty="0">
                <a:latin typeface="Times New Roman" panose="02020603050405020304" pitchFamily="18" charset="0"/>
              </a:rPr>
              <a:t>in </a:t>
            </a:r>
            <a:r>
              <a:rPr lang="nl-BE" sz="1800" b="0" i="0" u="none" strike="noStrike" baseline="0" dirty="0" err="1">
                <a:latin typeface="Times New Roman" panose="02020603050405020304" pitchFamily="18" charset="0"/>
              </a:rPr>
              <a:t>drawing</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dynamics</a:t>
            </a:r>
            <a:r>
              <a:rPr lang="nl-BE" sz="1800" b="0"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The latter commonly occurs as a result of irregular drawing speed, often manifesting itself as unevenly sampled digital ink. Hence, for two shapes drawn at different speeds, the resulting rasterized images will likely </a:t>
            </a:r>
            <a:r>
              <a:rPr lang="nl-BE" sz="1800" b="0" i="0" u="none" strike="noStrike" baseline="0" dirty="0" err="1">
                <a:latin typeface="Times New Roman" panose="02020603050405020304" pitchFamily="18" charset="0"/>
              </a:rPr>
              <a:t>exhibit</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differences</a:t>
            </a:r>
            <a:r>
              <a:rPr lang="nl-BE"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In order to absorb such variations during matching, we use a </a:t>
            </a:r>
            <a:r>
              <a:rPr lang="en-US" sz="1800" b="0" i="0" u="none" strike="noStrike" baseline="0" dirty="0" err="1">
                <a:latin typeface="Times New Roman" panose="02020603050405020304" pitchFamily="18" charset="0"/>
              </a:rPr>
              <a:t>thresholded</a:t>
            </a:r>
            <a:r>
              <a:rPr lang="en-US" sz="1800" b="0" i="0" u="none" strike="noStrike" baseline="0" dirty="0">
                <a:latin typeface="Times New Roman" panose="02020603050405020304" pitchFamily="18" charset="0"/>
              </a:rPr>
              <a:t> matching criterion.</a:t>
            </a:r>
            <a:endParaRPr lang="nl-BE" dirty="0"/>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8</a:t>
            </a:fld>
            <a:endParaRPr lang="nl-NL" noProof="0" dirty="0"/>
          </a:p>
        </p:txBody>
      </p:sp>
    </p:spTree>
    <p:extLst>
      <p:ext uri="{BB962C8B-B14F-4D97-AF65-F5344CB8AC3E}">
        <p14:creationId xmlns:p14="http://schemas.microsoft.com/office/powerpoint/2010/main" val="181081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800" b="0" i="0" u="none" strike="noStrike" baseline="0" dirty="0">
                <a:latin typeface="Times New Roman" panose="02020603050405020304" pitchFamily="18" charset="0"/>
              </a:rPr>
              <a:t>The outputs of the classifiers are not compatible in their original forms because: (1) The first two classifiers are measures of </a:t>
            </a:r>
            <a:r>
              <a:rPr lang="en-US" sz="1800" b="0" i="1" u="none" strike="noStrike" baseline="0" dirty="0">
                <a:latin typeface="Times New Roman" panose="02020603050405020304" pitchFamily="18" charset="0"/>
              </a:rPr>
              <a:t>dissimilarity </a:t>
            </a:r>
            <a:r>
              <a:rPr lang="en-US" sz="1800" b="0" i="0" u="none" strike="noStrike" baseline="0" dirty="0">
                <a:latin typeface="Times New Roman" panose="02020603050405020304" pitchFamily="18" charset="0"/>
              </a:rPr>
              <a:t>while the last two are measures of </a:t>
            </a:r>
            <a:r>
              <a:rPr lang="en-US" sz="1800" b="0" i="1" u="none" strike="noStrike" baseline="0" dirty="0">
                <a:latin typeface="Times New Roman" panose="02020603050405020304" pitchFamily="18" charset="0"/>
              </a:rPr>
              <a:t>similarity</a:t>
            </a:r>
            <a:r>
              <a:rPr lang="en-US" sz="1800" b="0" i="0" u="none" strike="noStrike" baseline="0" dirty="0">
                <a:latin typeface="Times New Roman" panose="02020603050405020304" pitchFamily="18" charset="0"/>
              </a:rPr>
              <a:t>, and (2) the classifiers have dissimilar </a:t>
            </a:r>
            <a:r>
              <a:rPr lang="nl-BE" sz="1800" b="0" i="0" u="none" strike="noStrike" baseline="0" dirty="0">
                <a:latin typeface="Times New Roman" panose="02020603050405020304" pitchFamily="18" charset="0"/>
              </a:rPr>
              <a:t>ranges.</a:t>
            </a:r>
          </a:p>
          <a:p>
            <a:pPr algn="l"/>
            <a:r>
              <a:rPr lang="nl-BE" dirty="0"/>
              <a:t>For more information as </a:t>
            </a:r>
            <a:r>
              <a:rPr lang="nl-BE" dirty="0" err="1"/>
              <a:t>to</a:t>
            </a:r>
            <a:r>
              <a:rPr lang="nl-BE" dirty="0"/>
              <a:t> </a:t>
            </a:r>
            <a:r>
              <a:rPr lang="nl-BE" dirty="0" err="1"/>
              <a:t>how</a:t>
            </a:r>
            <a:r>
              <a:rPr lang="nl-BE" dirty="0"/>
              <a:t> </a:t>
            </a:r>
            <a:r>
              <a:rPr lang="nl-BE" dirty="0" err="1"/>
              <a:t>the</a:t>
            </a:r>
            <a:r>
              <a:rPr lang="nl-BE" dirty="0"/>
              <a:t> </a:t>
            </a:r>
            <a:r>
              <a:rPr lang="nl-BE" dirty="0" err="1"/>
              <a:t>transformations</a:t>
            </a:r>
            <a:r>
              <a:rPr lang="nl-BE" dirty="0"/>
              <a:t> </a:t>
            </a:r>
            <a:r>
              <a:rPr lang="nl-BE" dirty="0" err="1"/>
              <a:t>and</a:t>
            </a:r>
            <a:r>
              <a:rPr lang="nl-BE" dirty="0"/>
              <a:t> </a:t>
            </a:r>
            <a:r>
              <a:rPr lang="nl-BE" dirty="0" err="1"/>
              <a:t>normalization</a:t>
            </a:r>
            <a:r>
              <a:rPr lang="nl-BE" dirty="0"/>
              <a:t> </a:t>
            </a:r>
            <a:r>
              <a:rPr lang="nl-BE" dirty="0" err="1"/>
              <a:t>occurs</a:t>
            </a:r>
            <a:r>
              <a:rPr lang="nl-BE" dirty="0"/>
              <a:t> I </a:t>
            </a:r>
            <a:r>
              <a:rPr lang="nl-BE" dirty="0" err="1"/>
              <a:t>reffer</a:t>
            </a:r>
            <a:r>
              <a:rPr lang="nl-BE" dirty="0"/>
              <a:t> </a:t>
            </a:r>
            <a:r>
              <a:rPr lang="nl-BE" dirty="0" err="1"/>
              <a:t>to</a:t>
            </a:r>
            <a:r>
              <a:rPr lang="nl-BE" dirty="0"/>
              <a:t> </a:t>
            </a:r>
            <a:r>
              <a:rPr lang="nl-BE" dirty="0" err="1"/>
              <a:t>the</a:t>
            </a:r>
            <a:r>
              <a:rPr lang="nl-BE" dirty="0"/>
              <a:t> paper.</a:t>
            </a:r>
          </a:p>
          <a:p>
            <a:pPr algn="l"/>
            <a:r>
              <a:rPr lang="nl-BE" dirty="0" err="1"/>
              <a:t>After</a:t>
            </a:r>
            <a:r>
              <a:rPr lang="nl-BE" dirty="0"/>
              <a:t> we have </a:t>
            </a:r>
            <a:r>
              <a:rPr lang="nl-BE" dirty="0" err="1"/>
              <a:t>transformed</a:t>
            </a:r>
            <a:r>
              <a:rPr lang="nl-BE" dirty="0"/>
              <a:t> </a:t>
            </a:r>
            <a:r>
              <a:rPr lang="nl-BE" dirty="0" err="1"/>
              <a:t>and</a:t>
            </a:r>
            <a:r>
              <a:rPr lang="nl-BE" dirty="0"/>
              <a:t> </a:t>
            </a:r>
            <a:r>
              <a:rPr lang="nl-BE" dirty="0" err="1"/>
              <a:t>normalized</a:t>
            </a:r>
            <a:r>
              <a:rPr lang="nl-BE" dirty="0"/>
              <a:t> </a:t>
            </a:r>
            <a:r>
              <a:rPr lang="nl-BE" dirty="0" err="1"/>
              <a:t>the</a:t>
            </a:r>
            <a:r>
              <a:rPr lang="nl-BE" dirty="0"/>
              <a:t> </a:t>
            </a:r>
            <a:r>
              <a:rPr lang="nl-BE" dirty="0" err="1"/>
              <a:t>values</a:t>
            </a:r>
            <a:r>
              <a:rPr lang="nl-BE" dirty="0"/>
              <a:t>, we </a:t>
            </a:r>
            <a:r>
              <a:rPr lang="nl-BE" dirty="0" err="1"/>
              <a:t>can</a:t>
            </a:r>
            <a:r>
              <a:rPr lang="nl-BE" dirty="0"/>
              <a:t> combine </a:t>
            </a:r>
            <a:r>
              <a:rPr lang="nl-BE" dirty="0" err="1"/>
              <a:t>them</a:t>
            </a:r>
            <a:r>
              <a:rPr lang="nl-BE" dirty="0"/>
              <a:t> </a:t>
            </a:r>
            <a:r>
              <a:rPr lang="nl-BE" dirty="0" err="1"/>
              <a:t>using</a:t>
            </a:r>
            <a:r>
              <a:rPr lang="nl-BE" dirty="0"/>
              <a:t> </a:t>
            </a:r>
            <a:r>
              <a:rPr lang="nl-BE" dirty="0" err="1"/>
              <a:t>the</a:t>
            </a:r>
            <a:r>
              <a:rPr lang="nl-BE" dirty="0"/>
              <a:t> </a:t>
            </a:r>
            <a:r>
              <a:rPr lang="nl-BE" dirty="0" err="1"/>
              <a:t>combination</a:t>
            </a:r>
            <a:r>
              <a:rPr lang="nl-BE" dirty="0"/>
              <a:t> </a:t>
            </a:r>
            <a:r>
              <a:rPr lang="nl-BE" dirty="0" err="1"/>
              <a:t>rule</a:t>
            </a:r>
            <a:r>
              <a:rPr lang="nl-BE" dirty="0"/>
              <a:t>. An </a:t>
            </a:r>
            <a:r>
              <a:rPr lang="nl-BE" dirty="0" err="1"/>
              <a:t>unknow</a:t>
            </a:r>
            <a:r>
              <a:rPr lang="nl-BE" dirty="0"/>
              <a:t> </a:t>
            </a:r>
            <a:r>
              <a:rPr lang="nl-BE" dirty="0" err="1"/>
              <a:t>symbol</a:t>
            </a:r>
            <a:r>
              <a:rPr lang="nl-BE" dirty="0"/>
              <a:t> </a:t>
            </a:r>
            <a:r>
              <a:rPr lang="nl-BE" dirty="0" err="1"/>
              <a:t>then</a:t>
            </a:r>
            <a:r>
              <a:rPr lang="nl-BE" dirty="0"/>
              <a:t> </a:t>
            </a:r>
            <a:r>
              <a:rPr lang="nl-BE" dirty="0" err="1"/>
              <a:t>gets</a:t>
            </a:r>
            <a:r>
              <a:rPr lang="nl-BE" dirty="0"/>
              <a:t> </a:t>
            </a:r>
            <a:r>
              <a:rPr lang="nl-BE" dirty="0" err="1"/>
              <a:t>the</a:t>
            </a:r>
            <a:r>
              <a:rPr lang="nl-BE" dirty="0"/>
              <a:t> </a:t>
            </a:r>
            <a:r>
              <a:rPr lang="nl-BE" dirty="0" err="1"/>
              <a:t>value</a:t>
            </a:r>
            <a:r>
              <a:rPr lang="nl-BE" dirty="0"/>
              <a:t> m*.</a:t>
            </a:r>
          </a:p>
        </p:txBody>
      </p:sp>
      <p:sp>
        <p:nvSpPr>
          <p:cNvPr id="4" name="Tijdelijke aanduiding voor dianummer 3"/>
          <p:cNvSpPr>
            <a:spLocks noGrp="1"/>
          </p:cNvSpPr>
          <p:nvPr>
            <p:ph type="sldNum" sz="quarter" idx="5"/>
          </p:nvPr>
        </p:nvSpPr>
        <p:spPr/>
        <p:txBody>
          <a:bodyPr/>
          <a:lstStyle/>
          <a:p>
            <a:pPr rtl="0"/>
            <a:fld id="{2E6DE88F-1F85-4A27-9D34-D74A50E7B0DA}" type="slidenum">
              <a:rPr lang="nl-NL" noProof="0" smtClean="0"/>
              <a:t>9</a:t>
            </a:fld>
            <a:endParaRPr lang="nl-NL" noProof="0" dirty="0"/>
          </a:p>
        </p:txBody>
      </p:sp>
    </p:spTree>
    <p:extLst>
      <p:ext uri="{BB962C8B-B14F-4D97-AF65-F5344CB8AC3E}">
        <p14:creationId xmlns:p14="http://schemas.microsoft.com/office/powerpoint/2010/main" val="429390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nl-NL" noProof="0"/>
              <a:t>Klik om stijl te bewerken</a:t>
            </a:r>
            <a:endParaRPr lang="nl-NL" noProof="0" dirty="0"/>
          </a:p>
        </p:txBody>
      </p:sp>
      <p:sp>
        <p:nvSpPr>
          <p:cNvPr id="3" name="Subtitel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Klikken om de ondertitelstijl van het model te bewerken</a:t>
            </a:r>
            <a:endParaRPr lang="nl-NL" noProof="0" dirty="0"/>
          </a:p>
        </p:txBody>
      </p:sp>
      <p:sp>
        <p:nvSpPr>
          <p:cNvPr id="4" name="Tijdelijke aanduiding voor datum 3"/>
          <p:cNvSpPr>
            <a:spLocks noGrp="1"/>
          </p:cNvSpPr>
          <p:nvPr>
            <p:ph type="dt" sz="half" idx="10"/>
          </p:nvPr>
        </p:nvSpPr>
        <p:spPr/>
        <p:txBody>
          <a:bodyPr rtlCol="0"/>
          <a:lstStyle/>
          <a:p>
            <a:pPr rtl="0"/>
            <a:fld id="{3868A05C-044B-4E00-B38E-F125E612CF77}" type="datetime1">
              <a:rPr lang="nl-NL" noProof="0" smtClean="0"/>
              <a:t>29-3-2022</a:t>
            </a:fld>
            <a:endParaRPr lang="nl-NL" noProof="0" dirty="0"/>
          </a:p>
        </p:txBody>
      </p:sp>
      <p:sp>
        <p:nvSpPr>
          <p:cNvPr id="5" name="Tijdelijke aanduiding voor voettekst 4"/>
          <p:cNvSpPr>
            <a:spLocks noGrp="1"/>
          </p:cNvSpPr>
          <p:nvPr>
            <p:ph type="ftr" sz="quarter" idx="11"/>
          </p:nvPr>
        </p:nvSpPr>
        <p:spPr/>
        <p:txBody>
          <a:bodyPr rtlCol="0"/>
          <a:lstStyle/>
          <a:p>
            <a:pPr rtl="0"/>
            <a:endParaRPr lang="nl-NL" noProof="0"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nl-NL" noProof="0" smtClean="0"/>
              <a:pPr rtl="0"/>
              <a:t>‹nr.›</a:t>
            </a:fld>
            <a:endParaRPr lang="nl-NL"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16" name="Afbeelding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el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nl-NL" noProof="0"/>
              <a:t>Klik om stijl te bewerken</a:t>
            </a:r>
            <a:endParaRPr lang="nl-NL" noProof="0" dirty="0"/>
          </a:p>
        </p:txBody>
      </p:sp>
      <p:sp>
        <p:nvSpPr>
          <p:cNvPr id="3" name="Tijdelijke aanduiding voor afbeelding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het pictogram als u een afbeelding wilt toevoegen</a:t>
            </a:r>
            <a:endParaRPr lang="nl-NL" noProof="0" dirty="0"/>
          </a:p>
        </p:txBody>
      </p:sp>
      <p:sp>
        <p:nvSpPr>
          <p:cNvPr id="4" name="Tijdelijke aanduiding voor tekst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FA9557FC-BE87-4300-A747-AC4B3F32A4D1}"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el 1"/>
          <p:cNvSpPr>
            <a:spLocks noGrp="1"/>
          </p:cNvSpPr>
          <p:nvPr>
            <p:ph type="title"/>
          </p:nvPr>
        </p:nvSpPr>
        <p:spPr>
          <a:xfrm>
            <a:off x="913795" y="608437"/>
            <a:ext cx="10353762" cy="3534344"/>
          </a:xfrm>
        </p:spPr>
        <p:txBody>
          <a:bodyPr rtlCol="0" anchor="ctr">
            <a:normAutofit/>
          </a:bodyPr>
          <a:lstStyle>
            <a:lvl1pPr>
              <a:defRPr sz="4000"/>
            </a:lvl1pPr>
          </a:lstStyle>
          <a:p>
            <a:pPr rtl="0"/>
            <a:r>
              <a:rPr lang="nl-NL" noProof="0"/>
              <a:t>Klik om stijl te bewerken</a:t>
            </a:r>
            <a:endParaRPr lang="nl-NL" noProof="0" dirty="0"/>
          </a:p>
        </p:txBody>
      </p:sp>
      <p:sp>
        <p:nvSpPr>
          <p:cNvPr id="4" name="Tijdelijke aanduiding voor tekst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C99D7D39-6C08-4962-A8A9-2DC2F44F5EA6}"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at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446212" y="609600"/>
            <a:ext cx="9302752" cy="2992904"/>
          </a:xfrm>
        </p:spPr>
        <p:txBody>
          <a:bodyPr rtlCol="0" anchor="ctr">
            <a:normAutofit/>
          </a:bodyPr>
          <a:lstStyle>
            <a:lvl1pPr>
              <a:defRPr sz="3600"/>
            </a:lvl1pPr>
          </a:lstStyle>
          <a:p>
            <a:pPr rtl="0"/>
            <a:r>
              <a:rPr lang="nl-NL" noProof="0"/>
              <a:t>Klik om stijl te bewerken</a:t>
            </a:r>
            <a:endParaRPr lang="nl-NL" noProof="0" dirty="0"/>
          </a:p>
        </p:txBody>
      </p:sp>
      <p:sp>
        <p:nvSpPr>
          <p:cNvPr id="12" name="Tijdelijke aanduiding voor tekst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Klikken om de tekststijl van het model te bewerken</a:t>
            </a:r>
          </a:p>
        </p:txBody>
      </p:sp>
      <p:sp>
        <p:nvSpPr>
          <p:cNvPr id="4" name="Tijdelijke aanduiding voor tekst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1A8BC9D9-44CF-4CF9-80A2-998179572925}"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Tekstvak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nl-NL" sz="8000" noProof="0" dirty="0">
                <a:solidFill>
                  <a:schemeClr val="tx1"/>
                </a:solidFill>
                <a:effectLst/>
              </a:rPr>
              <a:t>“</a:t>
            </a:r>
          </a:p>
        </p:txBody>
      </p:sp>
      <p:sp>
        <p:nvSpPr>
          <p:cNvPr id="13" name="Tekstvak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nl-NL"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el 1"/>
          <p:cNvSpPr>
            <a:spLocks noGrp="1"/>
          </p:cNvSpPr>
          <p:nvPr>
            <p:ph type="title"/>
          </p:nvPr>
        </p:nvSpPr>
        <p:spPr>
          <a:xfrm>
            <a:off x="913794" y="2126942"/>
            <a:ext cx="10353763" cy="2511835"/>
          </a:xfrm>
        </p:spPr>
        <p:txBody>
          <a:bodyPr rtlCol="0" anchor="b"/>
          <a:lstStyle>
            <a:lvl1pPr>
              <a:defRPr sz="3200"/>
            </a:lvl1pPr>
          </a:lstStyle>
          <a:p>
            <a:pPr rtl="0"/>
            <a:r>
              <a:rPr lang="nl-NL" noProof="0"/>
              <a:t>Klik om stijl te bewerken</a:t>
            </a:r>
            <a:endParaRPr lang="nl-NL" noProof="0" dirty="0"/>
          </a:p>
        </p:txBody>
      </p:sp>
      <p:sp>
        <p:nvSpPr>
          <p:cNvPr id="4" name="Tijdelijke aanduiding voor tekst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0E34DB63-482E-4190-BCC7-5880CB54F68E}"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el 1"/>
          <p:cNvSpPr>
            <a:spLocks noGrp="1"/>
          </p:cNvSpPr>
          <p:nvPr>
            <p:ph type="title"/>
          </p:nvPr>
        </p:nvSpPr>
        <p:spPr>
          <a:xfrm>
            <a:off x="913795" y="609600"/>
            <a:ext cx="10353762" cy="970450"/>
          </a:xfrm>
        </p:spPr>
        <p:txBody>
          <a:bodyPr rtlCol="0"/>
          <a:lstStyle/>
          <a:p>
            <a:pPr rtl="0"/>
            <a:r>
              <a:rPr lang="nl-NL" noProof="0"/>
              <a:t>Klik om stijl te bewerken</a:t>
            </a:r>
            <a:endParaRPr lang="nl-NL" noProof="0" dirty="0"/>
          </a:p>
        </p:txBody>
      </p:sp>
      <p:sp>
        <p:nvSpPr>
          <p:cNvPr id="7" name="Tijdelijke aanduiding voor tekst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8" name="Tijdelijke aanduiding voor tekst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9" name="Tijdelijke aanduiding voor tekst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10" name="Tijdelijke aanduiding voor tekst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11" name="Tijdelijke aanduiding voor tekst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12" name="Tijdelijke aanduiding voor tekst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3" name="Tijdelijke aanduiding voor datum 2"/>
          <p:cNvSpPr>
            <a:spLocks noGrp="1"/>
          </p:cNvSpPr>
          <p:nvPr>
            <p:ph type="dt" sz="half" idx="10"/>
          </p:nvPr>
        </p:nvSpPr>
        <p:spPr/>
        <p:txBody>
          <a:bodyPr rtlCol="0"/>
          <a:lstStyle/>
          <a:p>
            <a:pPr rtl="0"/>
            <a:fld id="{5F0835ED-1C9A-445F-8847-4FC5100396FE}" type="datetime1">
              <a:rPr lang="nl-NL" noProof="0" smtClean="0"/>
              <a:t>29-3-2022</a:t>
            </a:fld>
            <a:endParaRPr lang="nl-NL" noProof="0" dirty="0"/>
          </a:p>
        </p:txBody>
      </p:sp>
      <p:sp>
        <p:nvSpPr>
          <p:cNvPr id="4" name="Tijdelijke aanduiding voor voettekst 3"/>
          <p:cNvSpPr>
            <a:spLocks noGrp="1"/>
          </p:cNvSpPr>
          <p:nvPr>
            <p:ph type="ftr" sz="quarter" idx="11"/>
          </p:nvPr>
        </p:nvSpPr>
        <p:spPr/>
        <p:txBody>
          <a:bodyPr rtlCol="0"/>
          <a:lstStyle/>
          <a:p>
            <a:pPr rtl="0"/>
            <a:endParaRPr lang="nl-NL" noProof="0"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skolom">
    <p:spTree>
      <p:nvGrpSpPr>
        <p:cNvPr id="1" name=""/>
        <p:cNvGrpSpPr/>
        <p:nvPr/>
      </p:nvGrpSpPr>
      <p:grpSpPr>
        <a:xfrm>
          <a:off x="0" y="0"/>
          <a:ext cx="0" cy="0"/>
          <a:chOff x="0" y="0"/>
          <a:chExt cx="0" cy="0"/>
        </a:xfrm>
      </p:grpSpPr>
      <p:pic>
        <p:nvPicPr>
          <p:cNvPr id="2" name="Afbeelding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Afbeelding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Afbeelding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el 1"/>
          <p:cNvSpPr>
            <a:spLocks noGrp="1"/>
          </p:cNvSpPr>
          <p:nvPr>
            <p:ph type="title"/>
          </p:nvPr>
        </p:nvSpPr>
        <p:spPr>
          <a:xfrm>
            <a:off x="913794" y="609600"/>
            <a:ext cx="10353763" cy="970450"/>
          </a:xfrm>
        </p:spPr>
        <p:txBody>
          <a:bodyPr rtlCol="0"/>
          <a:lstStyle/>
          <a:p>
            <a:pPr rtl="0"/>
            <a:r>
              <a:rPr lang="nl-NL" noProof="0"/>
              <a:t>Klik om stijl te bewerken</a:t>
            </a:r>
            <a:endParaRPr lang="nl-NL" noProof="0" dirty="0"/>
          </a:p>
        </p:txBody>
      </p:sp>
      <p:sp>
        <p:nvSpPr>
          <p:cNvPr id="19" name="Tijdelijke aanduiding voor tekst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20" name="Tijdelijke aanduiding voor afbeelding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het pictogram als u een afbeelding wilt toevoegen</a:t>
            </a:r>
            <a:endParaRPr lang="nl-NL" noProof="0" dirty="0"/>
          </a:p>
        </p:txBody>
      </p:sp>
      <p:sp>
        <p:nvSpPr>
          <p:cNvPr id="21" name="Tijdelijke aanduiding voor tekst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22" name="Tijdelijke aanduiding voor tekst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23" name="Tijdelijke aanduiding voor afbeelding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het pictogram als u een afbeelding wilt toevoegen</a:t>
            </a:r>
            <a:endParaRPr lang="nl-NL" noProof="0" dirty="0"/>
          </a:p>
        </p:txBody>
      </p:sp>
      <p:sp>
        <p:nvSpPr>
          <p:cNvPr id="24" name="Tijdelijke aanduiding voor tekst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25" name="Tijdelijke aanduiding voor tekst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26" name="Tijdelijke aanduiding voor afbeelding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het pictogram als u een afbeelding wilt toevoegen</a:t>
            </a:r>
            <a:endParaRPr lang="nl-NL" noProof="0" dirty="0"/>
          </a:p>
        </p:txBody>
      </p:sp>
      <p:sp>
        <p:nvSpPr>
          <p:cNvPr id="27" name="Tijdelijke aanduiding voor tekst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3" name="Tijdelijke aanduiding voor datum 2"/>
          <p:cNvSpPr>
            <a:spLocks noGrp="1"/>
          </p:cNvSpPr>
          <p:nvPr>
            <p:ph type="dt" sz="half" idx="10"/>
          </p:nvPr>
        </p:nvSpPr>
        <p:spPr/>
        <p:txBody>
          <a:bodyPr rtlCol="0"/>
          <a:lstStyle/>
          <a:p>
            <a:pPr rtl="0"/>
            <a:fld id="{675779D9-4C3E-4140-A7BA-A0E3E8BE3B56}" type="datetime1">
              <a:rPr lang="nl-NL" noProof="0" smtClean="0"/>
              <a:t>29-3-2022</a:t>
            </a:fld>
            <a:endParaRPr lang="nl-NL" noProof="0" dirty="0"/>
          </a:p>
        </p:txBody>
      </p:sp>
      <p:sp>
        <p:nvSpPr>
          <p:cNvPr id="4" name="Tijdelijke aanduiding voor voettekst 3"/>
          <p:cNvSpPr>
            <a:spLocks noGrp="1"/>
          </p:cNvSpPr>
          <p:nvPr>
            <p:ph type="ftr" sz="quarter" idx="11"/>
          </p:nvPr>
        </p:nvSpPr>
        <p:spPr/>
        <p:txBody>
          <a:bodyPr rtlCol="0"/>
          <a:lstStyle/>
          <a:p>
            <a:pPr rtl="0"/>
            <a:endParaRPr lang="nl-NL" noProof="0"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3" name="Tijdelijke aanduiding voor inhoud 2"/>
          <p:cNvSpPr>
            <a:spLocks noGrp="1"/>
          </p:cNvSpPr>
          <p:nvPr>
            <p:ph idx="1"/>
          </p:nvPr>
        </p:nvSpPr>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datum 3"/>
          <p:cNvSpPr>
            <a:spLocks noGrp="1"/>
          </p:cNvSpPr>
          <p:nvPr>
            <p:ph type="dt" sz="half" idx="10"/>
          </p:nvPr>
        </p:nvSpPr>
        <p:spPr/>
        <p:txBody>
          <a:bodyPr rtlCol="0"/>
          <a:lstStyle/>
          <a:p>
            <a:pPr rtl="0"/>
            <a:fld id="{57F53BB5-8E04-4A70-BCF4-6D634BDA4C02}" type="datetime1">
              <a:rPr lang="nl-NL" noProof="0" smtClean="0"/>
              <a:t>29-3-2022</a:t>
            </a:fld>
            <a:endParaRPr lang="nl-NL" noProof="0" dirty="0"/>
          </a:p>
        </p:txBody>
      </p:sp>
      <p:sp>
        <p:nvSpPr>
          <p:cNvPr id="5" name="Tijdelijke aanduiding voor voettekst 4"/>
          <p:cNvSpPr>
            <a:spLocks noGrp="1"/>
          </p:cNvSpPr>
          <p:nvPr>
            <p:ph type="ftr" sz="quarter" idx="11"/>
          </p:nvPr>
        </p:nvSpPr>
        <p:spPr/>
        <p:txBody>
          <a:bodyPr rtlCol="0"/>
          <a:lstStyle/>
          <a:p>
            <a:pPr rtl="0"/>
            <a:endParaRPr lang="nl-NL" noProof="0"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295401" y="1761067"/>
            <a:ext cx="9590550" cy="1828813"/>
          </a:xfrm>
        </p:spPr>
        <p:txBody>
          <a:bodyPr rtlCol="0" anchor="b"/>
          <a:lstStyle>
            <a:lvl1pPr algn="ctr">
              <a:defRPr sz="4000" b="0" cap="none"/>
            </a:lvl1pPr>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Klikken om de tekststijl van het model te bewerken</a:t>
            </a:r>
          </a:p>
        </p:txBody>
      </p:sp>
      <p:sp>
        <p:nvSpPr>
          <p:cNvPr id="4" name="Tijdelijke aanduiding voor datum 3"/>
          <p:cNvSpPr>
            <a:spLocks noGrp="1"/>
          </p:cNvSpPr>
          <p:nvPr>
            <p:ph type="dt" sz="half" idx="10"/>
          </p:nvPr>
        </p:nvSpPr>
        <p:spPr/>
        <p:txBody>
          <a:bodyPr rtlCol="0"/>
          <a:lstStyle/>
          <a:p>
            <a:pPr rtl="0"/>
            <a:fld id="{6C65F4DF-3851-4E3C-AFBB-F2977499AD02}" type="datetime1">
              <a:rPr lang="nl-NL" noProof="0" smtClean="0"/>
              <a:t>29-3-2022</a:t>
            </a:fld>
            <a:endParaRPr lang="nl-NL" noProof="0" dirty="0"/>
          </a:p>
        </p:txBody>
      </p:sp>
      <p:sp>
        <p:nvSpPr>
          <p:cNvPr id="5" name="Tijdelijke aanduiding voor voettekst 4"/>
          <p:cNvSpPr>
            <a:spLocks noGrp="1"/>
          </p:cNvSpPr>
          <p:nvPr>
            <p:ph type="ftr" sz="quarter" idx="11"/>
          </p:nvPr>
        </p:nvSpPr>
        <p:spPr/>
        <p:txBody>
          <a:bodyPr rtlCol="0"/>
          <a:lstStyle/>
          <a:p>
            <a:pPr rtl="0"/>
            <a:endParaRPr lang="nl-NL" noProof="0"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nl-NL" noProof="0" smtClean="0"/>
              <a:pPr rtl="0"/>
              <a:t>‹nr.›</a:t>
            </a:fld>
            <a:endParaRPr lang="nl-NL"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10353762" cy="1261872"/>
          </a:xfrm>
        </p:spPr>
        <p:txBody>
          <a:bodyPr rtlCol="0"/>
          <a:lstStyle/>
          <a:p>
            <a:pPr rtl="0"/>
            <a:r>
              <a:rPr lang="nl-NL" noProof="0"/>
              <a:t>Klik om stijl te bewerken</a:t>
            </a:r>
            <a:endParaRPr lang="nl-NL" noProof="0" dirty="0"/>
          </a:p>
        </p:txBody>
      </p:sp>
      <p:sp>
        <p:nvSpPr>
          <p:cNvPr id="3" name="Tijdelijke aanduiding voor inhoud 2"/>
          <p:cNvSpPr>
            <a:spLocks noGrp="1"/>
          </p:cNvSpPr>
          <p:nvPr>
            <p:ph sz="half" idx="1"/>
          </p:nvPr>
        </p:nvSpPr>
        <p:spPr>
          <a:xfrm>
            <a:off x="913795" y="2076450"/>
            <a:ext cx="4856841" cy="3622671"/>
          </a:xfrm>
        </p:spPr>
        <p:txBody>
          <a:bodyPr rtlCol="0" anchor="t">
            <a:normAutofit/>
          </a:bodyPr>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inhoud 3"/>
          <p:cNvSpPr>
            <a:spLocks noGrp="1"/>
          </p:cNvSpPr>
          <p:nvPr>
            <p:ph sz="half" idx="2"/>
          </p:nvPr>
        </p:nvSpPr>
        <p:spPr>
          <a:xfrm>
            <a:off x="6410716" y="2076451"/>
            <a:ext cx="4856841" cy="3622672"/>
          </a:xfrm>
        </p:spPr>
        <p:txBody>
          <a:bodyPr rtlCol="0" anchor="t">
            <a:normAutofit/>
          </a:bodyPr>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5" name="Tijdelijke aanduiding voor datum 4"/>
          <p:cNvSpPr>
            <a:spLocks noGrp="1"/>
          </p:cNvSpPr>
          <p:nvPr>
            <p:ph type="dt" sz="half" idx="10"/>
          </p:nvPr>
        </p:nvSpPr>
        <p:spPr/>
        <p:txBody>
          <a:bodyPr rtlCol="0"/>
          <a:lstStyle/>
          <a:p>
            <a:pPr rtl="0"/>
            <a:fld id="{8663E8E6-FD4E-4297-859D-7197A87B5BC1}"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20" name="Afbeelding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Afbeelding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el 1"/>
          <p:cNvSpPr>
            <a:spLocks noGrp="1"/>
          </p:cNvSpPr>
          <p:nvPr>
            <p:ph type="title"/>
          </p:nvPr>
        </p:nvSpPr>
        <p:spPr>
          <a:xfrm>
            <a:off x="913795" y="609600"/>
            <a:ext cx="10353762" cy="970450"/>
          </a:xfrm>
        </p:spPr>
        <p:txBody>
          <a:bodyPr rtlCol="0"/>
          <a:lstStyle>
            <a:lvl1pPr>
              <a:defRPr/>
            </a:lvl1pPr>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4" name="Tijdelijke aanduiding voor inhoud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5" name="Tijdelijke aanduiding voor tekst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6" name="Tijdelijke aanduiding voor inhoud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7" name="Tijdelijke aanduiding voor datum 6"/>
          <p:cNvSpPr>
            <a:spLocks noGrp="1"/>
          </p:cNvSpPr>
          <p:nvPr>
            <p:ph type="dt" sz="half" idx="10"/>
          </p:nvPr>
        </p:nvSpPr>
        <p:spPr/>
        <p:txBody>
          <a:bodyPr rtlCol="0"/>
          <a:lstStyle/>
          <a:p>
            <a:pPr rtl="0"/>
            <a:fld id="{23981779-241F-418D-A64D-D1CDD88C4D93}" type="datetime1">
              <a:rPr lang="nl-NL" noProof="0" smtClean="0"/>
              <a:t>29-3-2022</a:t>
            </a:fld>
            <a:endParaRPr lang="nl-NL" noProof="0" dirty="0"/>
          </a:p>
        </p:txBody>
      </p:sp>
      <p:sp>
        <p:nvSpPr>
          <p:cNvPr id="8" name="Tijdelijke aanduiding voor voettekst 7"/>
          <p:cNvSpPr>
            <a:spLocks noGrp="1"/>
          </p:cNvSpPr>
          <p:nvPr>
            <p:ph type="ftr" sz="quarter" idx="11"/>
          </p:nvPr>
        </p:nvSpPr>
        <p:spPr/>
        <p:txBody>
          <a:bodyPr rtlCol="0"/>
          <a:lstStyle/>
          <a:p>
            <a:pPr rtl="0"/>
            <a:endParaRPr lang="nl-NL" noProof="0" dirty="0"/>
          </a:p>
        </p:txBody>
      </p:sp>
      <p:sp>
        <p:nvSpPr>
          <p:cNvPr id="9" name="Tijdelijke aanduiding voor dianummer 8"/>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3" name="Tijdelijke aanduiding voor datum 2"/>
          <p:cNvSpPr>
            <a:spLocks noGrp="1"/>
          </p:cNvSpPr>
          <p:nvPr>
            <p:ph type="dt" sz="half" idx="10"/>
          </p:nvPr>
        </p:nvSpPr>
        <p:spPr/>
        <p:txBody>
          <a:bodyPr rtlCol="0"/>
          <a:lstStyle/>
          <a:p>
            <a:pPr rtl="0"/>
            <a:fld id="{E6611E42-630A-45DB-8710-3E9931DD7B3A}" type="datetime1">
              <a:rPr lang="nl-NL" noProof="0" smtClean="0"/>
              <a:t>29-3-2022</a:t>
            </a:fld>
            <a:endParaRPr lang="nl-NL" noProof="0" dirty="0"/>
          </a:p>
        </p:txBody>
      </p:sp>
      <p:sp>
        <p:nvSpPr>
          <p:cNvPr id="4" name="Tijdelijke aanduiding voor voettekst 3"/>
          <p:cNvSpPr>
            <a:spLocks noGrp="1"/>
          </p:cNvSpPr>
          <p:nvPr>
            <p:ph type="ftr" sz="quarter" idx="11"/>
          </p:nvPr>
        </p:nvSpPr>
        <p:spPr/>
        <p:txBody>
          <a:bodyPr rtlCol="0"/>
          <a:lstStyle/>
          <a:p>
            <a:pPr rtl="0"/>
            <a:endParaRPr lang="nl-NL" noProof="0"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C4178088-BC2F-4081-AD7D-184E91B71720}" type="datetime1">
              <a:rPr lang="nl-NL" noProof="0" smtClean="0"/>
              <a:t>29-3-2022</a:t>
            </a:fld>
            <a:endParaRPr lang="nl-NL" noProof="0" dirty="0"/>
          </a:p>
        </p:txBody>
      </p:sp>
      <p:sp>
        <p:nvSpPr>
          <p:cNvPr id="3" name="Tijdelijke aanduiding voor voettekst 2"/>
          <p:cNvSpPr>
            <a:spLocks noGrp="1"/>
          </p:cNvSpPr>
          <p:nvPr>
            <p:ph type="ftr" sz="quarter" idx="11"/>
          </p:nvPr>
        </p:nvSpPr>
        <p:spPr/>
        <p:txBody>
          <a:bodyPr rtlCol="0"/>
          <a:lstStyle/>
          <a:p>
            <a:pPr rtl="0"/>
            <a:endParaRPr lang="nl-NL" noProof="0" dirty="0"/>
          </a:p>
        </p:txBody>
      </p:sp>
      <p:sp>
        <p:nvSpPr>
          <p:cNvPr id="4" name="Tijdelijke aanduiding voor dianummer 3"/>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nl-NL" noProof="0"/>
              <a:t>Klik om stijl te bewerken</a:t>
            </a:r>
            <a:endParaRPr lang="nl-NL" noProof="0" dirty="0"/>
          </a:p>
        </p:txBody>
      </p:sp>
      <p:sp>
        <p:nvSpPr>
          <p:cNvPr id="3" name="Tijdelijke aanduiding voor inhoud 2"/>
          <p:cNvSpPr>
            <a:spLocks noGrp="1"/>
          </p:cNvSpPr>
          <p:nvPr>
            <p:ph idx="1"/>
          </p:nvPr>
        </p:nvSpPr>
        <p:spPr>
          <a:xfrm>
            <a:off x="4855633" y="609600"/>
            <a:ext cx="6411924" cy="5080001"/>
          </a:xfrm>
        </p:spPr>
        <p:txBody>
          <a:bodyPr rtlCol="0">
            <a:normAutofit/>
          </a:bodyPr>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tekst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72F995A7-1FD0-4179-A5EF-44E9074C7519}"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pPr rtl="0"/>
              <a:t>‹nr.›</a:t>
            </a:fld>
            <a:endParaRPr lang="nl-NL"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22" name="Afbeelding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el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nl-NL" noProof="0"/>
              <a:t>Klik om stijl te bewerken</a:t>
            </a:r>
            <a:endParaRPr lang="nl-NL" noProof="0" dirty="0"/>
          </a:p>
        </p:txBody>
      </p:sp>
      <p:sp>
        <p:nvSpPr>
          <p:cNvPr id="3" name="Tijdelijke aanduiding voor afbeelding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het pictogram als u een afbeelding wilt toevoegen</a:t>
            </a:r>
            <a:endParaRPr lang="nl-NL" noProof="0" dirty="0"/>
          </a:p>
        </p:txBody>
      </p:sp>
      <p:sp>
        <p:nvSpPr>
          <p:cNvPr id="4" name="Tijdelijke aanduiding voor tekst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p>
            <a:pPr rtl="0"/>
            <a:fld id="{FB2664C2-AABB-480F-8649-EC75CC54F7A1}" type="datetime1">
              <a:rPr lang="nl-NL" noProof="0" smtClean="0"/>
              <a:t>29-3-2022</a:t>
            </a:fld>
            <a:endParaRPr lang="nl-NL" noProof="0" dirty="0"/>
          </a:p>
        </p:txBody>
      </p:sp>
      <p:sp>
        <p:nvSpPr>
          <p:cNvPr id="6" name="Tijdelijke aanduiding voor voettekst 5"/>
          <p:cNvSpPr>
            <a:spLocks noGrp="1"/>
          </p:cNvSpPr>
          <p:nvPr>
            <p:ph type="ftr" sz="quarter" idx="11"/>
          </p:nvPr>
        </p:nvSpPr>
        <p:spPr/>
        <p:txBody>
          <a:bodyPr rtlCol="0"/>
          <a:lstStyle/>
          <a:p>
            <a:pPr algn="l"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252ABDF1-0231-4F6D-839C-EFD217F5A87E}" type="datetime1">
              <a:rPr lang="nl-NL" noProof="0" smtClean="0"/>
              <a:t>29-3-2022</a:t>
            </a:fld>
            <a:endParaRPr lang="nl-NL" noProof="0" dirty="0"/>
          </a:p>
        </p:txBody>
      </p:sp>
      <p:sp>
        <p:nvSpPr>
          <p:cNvPr id="5" name="Tijdelijke aanduiding voor voettekst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nl-NL" noProof="0" dirty="0"/>
          </a:p>
        </p:txBody>
      </p:sp>
      <p:sp>
        <p:nvSpPr>
          <p:cNvPr id="6" name="Tijdelijke aanduiding voor dianumm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Vrije v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el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fontScale="90000"/>
          </a:bodyPr>
          <a:lstStyle/>
          <a:p>
            <a:pPr algn="l"/>
            <a:r>
              <a:rPr lang="en-US" sz="4000" dirty="0"/>
              <a:t>An Image-Based Trainable Symbol Recognizer for Sketch-Based Interfaces</a:t>
            </a:r>
            <a:endParaRPr lang="nl-NL" sz="4000" dirty="0"/>
          </a:p>
        </p:txBody>
      </p:sp>
      <p:sp>
        <p:nvSpPr>
          <p:cNvPr id="3" name="Subtitel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47500" lnSpcReduction="20000"/>
          </a:bodyPr>
          <a:lstStyle/>
          <a:p>
            <a:pPr algn="l" rtl="0"/>
            <a:r>
              <a:rPr lang="nl-NL" sz="2300" dirty="0"/>
              <a:t>Paper </a:t>
            </a:r>
            <a:r>
              <a:rPr lang="nl-NL" sz="2300" dirty="0" err="1"/>
              <a:t>by</a:t>
            </a:r>
            <a:endParaRPr lang="nl-NL" sz="2300" dirty="0"/>
          </a:p>
          <a:p>
            <a:pPr algn="r" rtl="0"/>
            <a:r>
              <a:rPr lang="nl-NL" sz="2300" dirty="0"/>
              <a:t>Kara L., </a:t>
            </a:r>
            <a:r>
              <a:rPr lang="nl-NL" sz="2300" dirty="0" err="1"/>
              <a:t>Stahovich</a:t>
            </a:r>
            <a:r>
              <a:rPr lang="nl-NL" sz="2300" dirty="0"/>
              <a:t> T.</a:t>
            </a:r>
          </a:p>
          <a:p>
            <a:pPr algn="l" rtl="0"/>
            <a:r>
              <a:rPr lang="nl-NL" dirty="0"/>
              <a:t>Presentation </a:t>
            </a:r>
            <a:r>
              <a:rPr lang="nl-NL" dirty="0" err="1"/>
              <a:t>by</a:t>
            </a:r>
            <a:endParaRPr lang="nl-NL" dirty="0"/>
          </a:p>
          <a:p>
            <a:pPr algn="r" rtl="0"/>
            <a:r>
              <a:rPr lang="nl-NL" sz="2300" dirty="0"/>
              <a:t>Beau De Clercq</a:t>
            </a:r>
          </a:p>
        </p:txBody>
      </p:sp>
      <p:pic>
        <p:nvPicPr>
          <p:cNvPr id="6" name="Afbeelding 5">
            <a:extLst>
              <a:ext uri="{FF2B5EF4-FFF2-40B4-BE49-F238E27FC236}">
                <a16:creationId xmlns:a16="http://schemas.microsoft.com/office/drawing/2014/main" id="{181A6853-D35A-4EB5-A744-587F61CAB834}"/>
              </a:ext>
            </a:extLst>
          </p:cNvPr>
          <p:cNvPicPr>
            <a:picLocks noChangeAspect="1"/>
          </p:cNvPicPr>
          <p:nvPr/>
        </p:nvPicPr>
        <p:blipFill>
          <a:blip r:embed="rId6"/>
          <a:stretch>
            <a:fillRect/>
          </a:stretch>
        </p:blipFill>
        <p:spPr>
          <a:xfrm>
            <a:off x="797502" y="-10"/>
            <a:ext cx="5305530" cy="685800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hthoek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Afbeelding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Afbeelding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el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nl-NL" sz="4000" dirty="0" err="1"/>
              <a:t>Roadmap</a:t>
            </a:r>
            <a:endParaRPr lang="nl-NL" sz="4000" dirty="0"/>
          </a:p>
        </p:txBody>
      </p:sp>
      <p:sp>
        <p:nvSpPr>
          <p:cNvPr id="24" name="Tijdelijke aanduiding voor inhoud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nl-NL" sz="2400" dirty="0" err="1"/>
              <a:t>Problem</a:t>
            </a:r>
            <a:r>
              <a:rPr lang="nl-NL" sz="2400" dirty="0"/>
              <a:t> at hand</a:t>
            </a:r>
          </a:p>
          <a:p>
            <a:pPr marL="36900" lvl="0" indent="0" rtl="0">
              <a:buNone/>
            </a:pPr>
            <a:r>
              <a:rPr lang="nl-NL" sz="2400" dirty="0"/>
              <a:t>Solution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600ED-F2BB-4681-87C8-847E7894161A}"/>
              </a:ext>
            </a:extLst>
          </p:cNvPr>
          <p:cNvSpPr>
            <a:spLocks noGrp="1"/>
          </p:cNvSpPr>
          <p:nvPr>
            <p:ph type="title"/>
          </p:nvPr>
        </p:nvSpPr>
        <p:spPr/>
        <p:txBody>
          <a:bodyPr/>
          <a:lstStyle/>
          <a:p>
            <a:r>
              <a:rPr lang="nl-BE" dirty="0" err="1"/>
              <a:t>Problem</a:t>
            </a:r>
            <a:r>
              <a:rPr lang="nl-BE" dirty="0"/>
              <a:t> at hand</a:t>
            </a:r>
          </a:p>
        </p:txBody>
      </p:sp>
      <p:sp>
        <p:nvSpPr>
          <p:cNvPr id="3" name="Tijdelijke aanduiding voor inhoud 2">
            <a:extLst>
              <a:ext uri="{FF2B5EF4-FFF2-40B4-BE49-F238E27FC236}">
                <a16:creationId xmlns:a16="http://schemas.microsoft.com/office/drawing/2014/main" id="{21D4B907-94FA-4C1C-A7AF-9C77E99188E8}"/>
              </a:ext>
            </a:extLst>
          </p:cNvPr>
          <p:cNvSpPr>
            <a:spLocks noGrp="1"/>
          </p:cNvSpPr>
          <p:nvPr>
            <p:ph idx="1"/>
          </p:nvPr>
        </p:nvSpPr>
        <p:spPr/>
        <p:txBody>
          <a:bodyPr/>
          <a:lstStyle/>
          <a:p>
            <a:r>
              <a:rPr lang="nl-BE" dirty="0" err="1"/>
              <a:t>Trainable</a:t>
            </a:r>
            <a:r>
              <a:rPr lang="nl-BE" dirty="0"/>
              <a:t> </a:t>
            </a:r>
            <a:r>
              <a:rPr lang="nl-BE" dirty="0" err="1"/>
              <a:t>symbol</a:t>
            </a:r>
            <a:r>
              <a:rPr lang="nl-BE" dirty="0"/>
              <a:t> </a:t>
            </a:r>
            <a:r>
              <a:rPr lang="nl-BE" dirty="0" err="1"/>
              <a:t>recognizer</a:t>
            </a:r>
            <a:endParaRPr lang="nl-BE" dirty="0"/>
          </a:p>
        </p:txBody>
      </p:sp>
    </p:spTree>
    <p:extLst>
      <p:ext uri="{BB962C8B-B14F-4D97-AF65-F5344CB8AC3E}">
        <p14:creationId xmlns:p14="http://schemas.microsoft.com/office/powerpoint/2010/main" val="70510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16D53E-ECE0-48EE-ABE4-E8D8977E7691}"/>
              </a:ext>
            </a:extLst>
          </p:cNvPr>
          <p:cNvSpPr>
            <a:spLocks noGrp="1"/>
          </p:cNvSpPr>
          <p:nvPr>
            <p:ph type="title"/>
          </p:nvPr>
        </p:nvSpPr>
        <p:spPr/>
        <p:txBody>
          <a:bodyPr/>
          <a:lstStyle/>
          <a:p>
            <a:r>
              <a:rPr lang="nl-BE" dirty="0"/>
              <a:t>Solution</a:t>
            </a:r>
          </a:p>
        </p:txBody>
      </p:sp>
      <p:sp>
        <p:nvSpPr>
          <p:cNvPr id="3" name="Tijdelijke aanduiding voor inhoud 2">
            <a:extLst>
              <a:ext uri="{FF2B5EF4-FFF2-40B4-BE49-F238E27FC236}">
                <a16:creationId xmlns:a16="http://schemas.microsoft.com/office/drawing/2014/main" id="{C1EBF6C4-851A-4781-A6C5-47826949A920}"/>
              </a:ext>
            </a:extLst>
          </p:cNvPr>
          <p:cNvSpPr>
            <a:spLocks noGrp="1"/>
          </p:cNvSpPr>
          <p:nvPr>
            <p:ph idx="1"/>
          </p:nvPr>
        </p:nvSpPr>
        <p:spPr/>
        <p:txBody>
          <a:bodyPr/>
          <a:lstStyle/>
          <a:p>
            <a:r>
              <a:rPr lang="nl-BE" dirty="0"/>
              <a:t>Three steps</a:t>
            </a:r>
          </a:p>
          <a:p>
            <a:pPr lvl="1"/>
            <a:r>
              <a:rPr lang="nl-BE" dirty="0" err="1"/>
              <a:t>Transform</a:t>
            </a:r>
            <a:r>
              <a:rPr lang="nl-BE" dirty="0"/>
              <a:t> </a:t>
            </a:r>
            <a:r>
              <a:rPr lang="nl-BE" dirty="0" err="1"/>
              <a:t>to</a:t>
            </a:r>
            <a:r>
              <a:rPr lang="nl-BE" dirty="0"/>
              <a:t> </a:t>
            </a:r>
            <a:r>
              <a:rPr lang="nl-BE" dirty="0" err="1"/>
              <a:t>polar</a:t>
            </a:r>
            <a:r>
              <a:rPr lang="nl-BE" dirty="0"/>
              <a:t> </a:t>
            </a:r>
            <a:r>
              <a:rPr lang="nl-BE" dirty="0" err="1"/>
              <a:t>coordinates</a:t>
            </a:r>
            <a:endParaRPr lang="nl-BE" dirty="0"/>
          </a:p>
          <a:p>
            <a:pPr lvl="1"/>
            <a:r>
              <a:rPr lang="nl-BE" dirty="0"/>
              <a:t>Switch </a:t>
            </a:r>
            <a:r>
              <a:rPr lang="nl-BE" dirty="0" err="1"/>
              <a:t>to</a:t>
            </a:r>
            <a:r>
              <a:rPr lang="nl-BE" dirty="0"/>
              <a:t> screen </a:t>
            </a:r>
            <a:r>
              <a:rPr lang="nl-BE" dirty="0" err="1"/>
              <a:t>coordinates</a:t>
            </a:r>
            <a:r>
              <a:rPr lang="nl-BE" dirty="0"/>
              <a:t> </a:t>
            </a:r>
            <a:r>
              <a:rPr lang="nl-BE" dirty="0" err="1"/>
              <a:t>and</a:t>
            </a:r>
            <a:r>
              <a:rPr lang="nl-BE" dirty="0"/>
              <a:t> </a:t>
            </a:r>
            <a:r>
              <a:rPr lang="nl-BE" dirty="0" err="1"/>
              <a:t>classify</a:t>
            </a:r>
            <a:endParaRPr lang="nl-BE" dirty="0"/>
          </a:p>
          <a:p>
            <a:pPr lvl="1"/>
            <a:r>
              <a:rPr lang="nl-BE" dirty="0"/>
              <a:t>Combine </a:t>
            </a:r>
            <a:r>
              <a:rPr lang="nl-BE" dirty="0" err="1"/>
              <a:t>results</a:t>
            </a:r>
            <a:endParaRPr lang="nl-BE" dirty="0"/>
          </a:p>
        </p:txBody>
      </p:sp>
    </p:spTree>
    <p:extLst>
      <p:ext uri="{BB962C8B-B14F-4D97-AF65-F5344CB8AC3E}">
        <p14:creationId xmlns:p14="http://schemas.microsoft.com/office/powerpoint/2010/main" val="281330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3F6F1-9FF5-432A-9E43-51C4C13EA7E3}"/>
              </a:ext>
            </a:extLst>
          </p:cNvPr>
          <p:cNvSpPr>
            <a:spLocks noGrp="1"/>
          </p:cNvSpPr>
          <p:nvPr>
            <p:ph type="title"/>
          </p:nvPr>
        </p:nvSpPr>
        <p:spPr>
          <a:xfrm>
            <a:off x="913795" y="609600"/>
            <a:ext cx="10353762" cy="1261872"/>
          </a:xfrm>
        </p:spPr>
        <p:txBody>
          <a:bodyPr anchor="ctr">
            <a:normAutofit/>
          </a:bodyPr>
          <a:lstStyle/>
          <a:p>
            <a:r>
              <a:rPr lang="nl-BE" dirty="0"/>
              <a:t>Solution – </a:t>
            </a:r>
            <a:r>
              <a:rPr lang="nl-BE" dirty="0" err="1"/>
              <a:t>transform</a:t>
            </a:r>
            <a:r>
              <a:rPr lang="nl-BE" dirty="0"/>
              <a:t> </a:t>
            </a:r>
          </a:p>
        </p:txBody>
      </p:sp>
      <p:sp>
        <p:nvSpPr>
          <p:cNvPr id="3" name="Tijdelijke aanduiding voor inhoud 2">
            <a:extLst>
              <a:ext uri="{FF2B5EF4-FFF2-40B4-BE49-F238E27FC236}">
                <a16:creationId xmlns:a16="http://schemas.microsoft.com/office/drawing/2014/main" id="{4FBBBFBC-7D1C-4968-B527-3DE2EB33FD6D}"/>
              </a:ext>
            </a:extLst>
          </p:cNvPr>
          <p:cNvSpPr>
            <a:spLocks noGrp="1"/>
          </p:cNvSpPr>
          <p:nvPr>
            <p:ph sz="half" idx="1"/>
          </p:nvPr>
        </p:nvSpPr>
        <p:spPr>
          <a:xfrm>
            <a:off x="913795" y="2076450"/>
            <a:ext cx="4856841" cy="3622671"/>
          </a:xfrm>
        </p:spPr>
        <p:txBody>
          <a:bodyPr anchor="t">
            <a:normAutofit/>
          </a:bodyPr>
          <a:lstStyle/>
          <a:p>
            <a:r>
              <a:rPr lang="nl-BE" dirty="0"/>
              <a:t>Matching </a:t>
            </a:r>
            <a:r>
              <a:rPr lang="nl-BE" dirty="0" err="1"/>
              <a:t>sensitive</a:t>
            </a:r>
            <a:r>
              <a:rPr lang="nl-BE" dirty="0"/>
              <a:t> </a:t>
            </a:r>
            <a:r>
              <a:rPr lang="nl-BE" dirty="0" err="1"/>
              <a:t>to</a:t>
            </a:r>
            <a:r>
              <a:rPr lang="nl-BE" dirty="0"/>
              <a:t> </a:t>
            </a:r>
            <a:r>
              <a:rPr lang="nl-BE" dirty="0" err="1"/>
              <a:t>orientation</a:t>
            </a:r>
            <a:endParaRPr lang="nl-BE" dirty="0"/>
          </a:p>
          <a:p>
            <a:pPr lvl="1"/>
            <a:r>
              <a:rPr lang="nl-BE" sz="2300" err="1"/>
              <a:t>Rotate</a:t>
            </a:r>
            <a:endParaRPr lang="nl-BE" sz="2300"/>
          </a:p>
        </p:txBody>
      </p:sp>
      <p:pic>
        <p:nvPicPr>
          <p:cNvPr id="5" name="Afbeelding 4">
            <a:extLst>
              <a:ext uri="{FF2B5EF4-FFF2-40B4-BE49-F238E27FC236}">
                <a16:creationId xmlns:a16="http://schemas.microsoft.com/office/drawing/2014/main" id="{E358E5D7-F86A-41B1-B32C-AC6B0F4B6F0C}"/>
              </a:ext>
            </a:extLst>
          </p:cNvPr>
          <p:cNvPicPr>
            <a:picLocks noChangeAspect="1"/>
          </p:cNvPicPr>
          <p:nvPr/>
        </p:nvPicPr>
        <p:blipFill>
          <a:blip r:embed="rId3"/>
          <a:stretch>
            <a:fillRect/>
          </a:stretch>
        </p:blipFill>
        <p:spPr>
          <a:xfrm>
            <a:off x="7249110" y="2076451"/>
            <a:ext cx="3180052" cy="3622672"/>
          </a:xfrm>
          <a:prstGeom prst="rect">
            <a:avLst/>
          </a:prstGeom>
          <a:noFill/>
        </p:spPr>
      </p:pic>
    </p:spTree>
    <p:extLst>
      <p:ext uri="{BB962C8B-B14F-4D97-AF65-F5344CB8AC3E}">
        <p14:creationId xmlns:p14="http://schemas.microsoft.com/office/powerpoint/2010/main" val="175621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EB0E6-A0A7-4597-ADB0-E49805CA79FF}"/>
              </a:ext>
            </a:extLst>
          </p:cNvPr>
          <p:cNvSpPr>
            <a:spLocks noGrp="1"/>
          </p:cNvSpPr>
          <p:nvPr>
            <p:ph type="title"/>
          </p:nvPr>
        </p:nvSpPr>
        <p:spPr>
          <a:xfrm>
            <a:off x="913795" y="609600"/>
            <a:ext cx="10353762" cy="1261872"/>
          </a:xfrm>
        </p:spPr>
        <p:txBody>
          <a:bodyPr anchor="ctr">
            <a:normAutofit/>
          </a:bodyPr>
          <a:lstStyle/>
          <a:p>
            <a:r>
              <a:rPr lang="nl-BE" dirty="0"/>
              <a:t>Solution – </a:t>
            </a:r>
            <a:r>
              <a:rPr lang="nl-BE" dirty="0" err="1"/>
              <a:t>recognition</a:t>
            </a:r>
            <a:r>
              <a:rPr lang="nl-BE" dirty="0"/>
              <a:t> (1) </a:t>
            </a:r>
          </a:p>
        </p:txBody>
      </p:sp>
      <p:sp>
        <p:nvSpPr>
          <p:cNvPr id="3" name="Tijdelijke aanduiding voor inhoud 2">
            <a:extLst>
              <a:ext uri="{FF2B5EF4-FFF2-40B4-BE49-F238E27FC236}">
                <a16:creationId xmlns:a16="http://schemas.microsoft.com/office/drawing/2014/main" id="{FE034B1D-AB0A-4616-8787-CFAC394F6123}"/>
              </a:ext>
            </a:extLst>
          </p:cNvPr>
          <p:cNvSpPr>
            <a:spLocks noGrp="1"/>
          </p:cNvSpPr>
          <p:nvPr>
            <p:ph sz="half" idx="1"/>
          </p:nvPr>
        </p:nvSpPr>
        <p:spPr>
          <a:xfrm>
            <a:off x="913795" y="2076450"/>
            <a:ext cx="4856841" cy="3622671"/>
          </a:xfrm>
        </p:spPr>
        <p:txBody>
          <a:bodyPr anchor="t">
            <a:normAutofit/>
          </a:bodyPr>
          <a:lstStyle/>
          <a:p>
            <a:r>
              <a:rPr lang="nl-BE" dirty="0"/>
              <a:t>Match </a:t>
            </a:r>
            <a:r>
              <a:rPr lang="nl-BE" dirty="0" err="1"/>
              <a:t>symbol</a:t>
            </a:r>
            <a:r>
              <a:rPr lang="nl-BE" dirty="0"/>
              <a:t> template </a:t>
            </a:r>
            <a:r>
              <a:rPr lang="nl-BE" dirty="0" err="1"/>
              <a:t>against</a:t>
            </a:r>
            <a:r>
              <a:rPr lang="nl-BE" dirty="0"/>
              <a:t> DB</a:t>
            </a:r>
          </a:p>
          <a:p>
            <a:pPr lvl="1"/>
            <a:r>
              <a:rPr lang="nl-BE" dirty="0" err="1"/>
              <a:t>Haussdorf</a:t>
            </a:r>
            <a:r>
              <a:rPr lang="nl-BE" dirty="0"/>
              <a:t> </a:t>
            </a:r>
            <a:r>
              <a:rPr lang="nl-BE" dirty="0" err="1"/>
              <a:t>and</a:t>
            </a:r>
            <a:r>
              <a:rPr lang="nl-BE" dirty="0"/>
              <a:t> </a:t>
            </a:r>
            <a:r>
              <a:rPr lang="nl-BE" dirty="0" err="1"/>
              <a:t>modified</a:t>
            </a:r>
            <a:r>
              <a:rPr lang="nl-BE" dirty="0"/>
              <a:t> </a:t>
            </a:r>
            <a:r>
              <a:rPr lang="nl-BE" dirty="0" err="1"/>
              <a:t>Haussdorf</a:t>
            </a:r>
            <a:endParaRPr lang="nl-BE" dirty="0"/>
          </a:p>
          <a:p>
            <a:pPr lvl="1"/>
            <a:r>
              <a:rPr lang="nl-BE" dirty="0" err="1"/>
              <a:t>Tanimoto</a:t>
            </a:r>
            <a:r>
              <a:rPr lang="nl-BE" dirty="0"/>
              <a:t> </a:t>
            </a:r>
            <a:r>
              <a:rPr lang="nl-BE" dirty="0" err="1"/>
              <a:t>and</a:t>
            </a:r>
            <a:r>
              <a:rPr lang="nl-BE" dirty="0"/>
              <a:t> </a:t>
            </a:r>
            <a:r>
              <a:rPr lang="nl-BE" dirty="0" err="1"/>
              <a:t>Yule</a:t>
            </a:r>
            <a:r>
              <a:rPr lang="nl-BE" dirty="0"/>
              <a:t> </a:t>
            </a:r>
            <a:r>
              <a:rPr lang="nl-BE" dirty="0" err="1"/>
              <a:t>coefficient</a:t>
            </a:r>
            <a:endParaRPr lang="nl-BE" dirty="0"/>
          </a:p>
        </p:txBody>
      </p:sp>
      <p:pic>
        <p:nvPicPr>
          <p:cNvPr id="5" name="Afbeelding 4">
            <a:extLst>
              <a:ext uri="{FF2B5EF4-FFF2-40B4-BE49-F238E27FC236}">
                <a16:creationId xmlns:a16="http://schemas.microsoft.com/office/drawing/2014/main" id="{1987839E-AC25-493B-800D-7617AA42988E}"/>
              </a:ext>
            </a:extLst>
          </p:cNvPr>
          <p:cNvPicPr>
            <a:picLocks noChangeAspect="1"/>
          </p:cNvPicPr>
          <p:nvPr/>
        </p:nvPicPr>
        <p:blipFill>
          <a:blip r:embed="rId3"/>
          <a:stretch>
            <a:fillRect/>
          </a:stretch>
        </p:blipFill>
        <p:spPr>
          <a:xfrm>
            <a:off x="6410716" y="2631080"/>
            <a:ext cx="4856841" cy="2513414"/>
          </a:xfrm>
          <a:prstGeom prst="rect">
            <a:avLst/>
          </a:prstGeom>
          <a:noFill/>
        </p:spPr>
      </p:pic>
    </p:spTree>
    <p:extLst>
      <p:ext uri="{BB962C8B-B14F-4D97-AF65-F5344CB8AC3E}">
        <p14:creationId xmlns:p14="http://schemas.microsoft.com/office/powerpoint/2010/main" val="383089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958DD9-C932-4248-9BAA-60405C3B23A1}"/>
              </a:ext>
            </a:extLst>
          </p:cNvPr>
          <p:cNvSpPr>
            <a:spLocks noGrp="1"/>
          </p:cNvSpPr>
          <p:nvPr>
            <p:ph type="title"/>
          </p:nvPr>
        </p:nvSpPr>
        <p:spPr/>
        <p:txBody>
          <a:bodyPr/>
          <a:lstStyle/>
          <a:p>
            <a:r>
              <a:rPr lang="nl-BE" dirty="0"/>
              <a:t>Hausdorff </a:t>
            </a:r>
            <a:r>
              <a:rPr lang="nl-BE" dirty="0" err="1"/>
              <a:t>distance</a:t>
            </a:r>
            <a:endParaRPr lang="nl-BE" dirty="0"/>
          </a:p>
        </p:txBody>
      </p:sp>
      <p:sp>
        <p:nvSpPr>
          <p:cNvPr id="3" name="Tijdelijke aanduiding voor inhoud 2">
            <a:extLst>
              <a:ext uri="{FF2B5EF4-FFF2-40B4-BE49-F238E27FC236}">
                <a16:creationId xmlns:a16="http://schemas.microsoft.com/office/drawing/2014/main" id="{97B99218-1878-4218-9F4E-5859512D25B2}"/>
              </a:ext>
            </a:extLst>
          </p:cNvPr>
          <p:cNvSpPr>
            <a:spLocks noGrp="1"/>
          </p:cNvSpPr>
          <p:nvPr>
            <p:ph sz="half" idx="1"/>
          </p:nvPr>
        </p:nvSpPr>
        <p:spPr/>
        <p:txBody>
          <a:bodyPr/>
          <a:lstStyle/>
          <a:p>
            <a:pPr algn="l"/>
            <a:r>
              <a:rPr lang="nl-BE" sz="1800" b="0" i="0" u="none" strike="noStrike" baseline="0" dirty="0" err="1">
                <a:latin typeface="Times New Roman" panose="02020603050405020304" pitchFamily="18" charset="0"/>
              </a:rPr>
              <a:t>measures</a:t>
            </a:r>
            <a:r>
              <a:rPr lang="nl-BE" sz="1800" b="0" i="0" u="none" strike="noStrike" baseline="0" dirty="0">
                <a:latin typeface="Times New Roman" panose="02020603050405020304" pitchFamily="18" charset="0"/>
              </a:rPr>
              <a:t> </a:t>
            </a:r>
            <a:r>
              <a:rPr lang="nl-BE" sz="1800" b="0" i="0" u="none" strike="noStrike" baseline="0" dirty="0" err="1">
                <a:latin typeface="Times New Roman" panose="02020603050405020304" pitchFamily="18" charset="0"/>
              </a:rPr>
              <a:t>dissimilarity</a:t>
            </a:r>
            <a:r>
              <a:rPr lang="nl-BE" sz="1800" dirty="0">
                <a:latin typeface="Times New Roman" panose="02020603050405020304" pitchFamily="18" charset="0"/>
              </a:rPr>
              <a:t> </a:t>
            </a:r>
            <a:r>
              <a:rPr lang="nl-BE" sz="1800" b="0" i="0" u="none" strike="noStrike" baseline="0" dirty="0" err="1">
                <a:latin typeface="Times New Roman" panose="02020603050405020304" pitchFamily="18" charset="0"/>
              </a:rPr>
              <a:t>between</a:t>
            </a:r>
            <a:r>
              <a:rPr lang="nl-BE" sz="1800" b="0" i="0" u="none" strike="noStrike" baseline="0" dirty="0">
                <a:latin typeface="Times New Roman" panose="02020603050405020304" pitchFamily="18" charset="0"/>
              </a:rPr>
              <a:t> point sets</a:t>
            </a:r>
            <a:endParaRPr lang="nl-BE" dirty="0"/>
          </a:p>
        </p:txBody>
      </p:sp>
      <p:sp>
        <p:nvSpPr>
          <p:cNvPr id="4" name="Tijdelijke aanduiding voor inhoud 3">
            <a:extLst>
              <a:ext uri="{FF2B5EF4-FFF2-40B4-BE49-F238E27FC236}">
                <a16:creationId xmlns:a16="http://schemas.microsoft.com/office/drawing/2014/main" id="{A457A386-274E-4502-9A51-02FEC5EDCE4C}"/>
              </a:ext>
            </a:extLst>
          </p:cNvPr>
          <p:cNvSpPr>
            <a:spLocks noGrp="1"/>
          </p:cNvSpPr>
          <p:nvPr>
            <p:ph sz="half" idx="2"/>
          </p:nvPr>
        </p:nvSpPr>
        <p:spPr/>
        <p:txBody>
          <a:bodyPr/>
          <a:lstStyle/>
          <a:p>
            <a:endParaRPr lang="nl-BE"/>
          </a:p>
        </p:txBody>
      </p:sp>
      <p:pic>
        <p:nvPicPr>
          <p:cNvPr id="6" name="Afbeelding 5">
            <a:extLst>
              <a:ext uri="{FF2B5EF4-FFF2-40B4-BE49-F238E27FC236}">
                <a16:creationId xmlns:a16="http://schemas.microsoft.com/office/drawing/2014/main" id="{57F21CB8-FC98-4BB7-9971-0C8FE8D46EAE}"/>
              </a:ext>
            </a:extLst>
          </p:cNvPr>
          <p:cNvPicPr>
            <a:picLocks noChangeAspect="1"/>
          </p:cNvPicPr>
          <p:nvPr/>
        </p:nvPicPr>
        <p:blipFill>
          <a:blip r:embed="rId3"/>
          <a:stretch>
            <a:fillRect/>
          </a:stretch>
        </p:blipFill>
        <p:spPr>
          <a:xfrm>
            <a:off x="6629336" y="1706096"/>
            <a:ext cx="4429125" cy="1609725"/>
          </a:xfrm>
          <a:prstGeom prst="rect">
            <a:avLst/>
          </a:prstGeom>
        </p:spPr>
      </p:pic>
      <p:pic>
        <p:nvPicPr>
          <p:cNvPr id="8" name="Afbeelding 7">
            <a:extLst>
              <a:ext uri="{FF2B5EF4-FFF2-40B4-BE49-F238E27FC236}">
                <a16:creationId xmlns:a16="http://schemas.microsoft.com/office/drawing/2014/main" id="{9393635C-4531-4F24-8B5E-B26D95CE2BA4}"/>
              </a:ext>
            </a:extLst>
          </p:cNvPr>
          <p:cNvPicPr>
            <a:picLocks noChangeAspect="1"/>
          </p:cNvPicPr>
          <p:nvPr/>
        </p:nvPicPr>
        <p:blipFill>
          <a:blip r:embed="rId4"/>
          <a:stretch>
            <a:fillRect/>
          </a:stretch>
        </p:blipFill>
        <p:spPr>
          <a:xfrm>
            <a:off x="6629336" y="3994793"/>
            <a:ext cx="4419600" cy="2390775"/>
          </a:xfrm>
          <a:prstGeom prst="rect">
            <a:avLst/>
          </a:prstGeom>
        </p:spPr>
      </p:pic>
      <p:pic>
        <p:nvPicPr>
          <p:cNvPr id="10" name="Afbeelding 9">
            <a:extLst>
              <a:ext uri="{FF2B5EF4-FFF2-40B4-BE49-F238E27FC236}">
                <a16:creationId xmlns:a16="http://schemas.microsoft.com/office/drawing/2014/main" id="{C3B80262-D92A-4EA0-93B9-2728D8592D4A}"/>
              </a:ext>
            </a:extLst>
          </p:cNvPr>
          <p:cNvPicPr>
            <a:picLocks noChangeAspect="1"/>
          </p:cNvPicPr>
          <p:nvPr/>
        </p:nvPicPr>
        <p:blipFill>
          <a:blip r:embed="rId5"/>
          <a:stretch>
            <a:fillRect/>
          </a:stretch>
        </p:blipFill>
        <p:spPr>
          <a:xfrm>
            <a:off x="7605648" y="3399816"/>
            <a:ext cx="2466975" cy="533400"/>
          </a:xfrm>
          <a:prstGeom prst="rect">
            <a:avLst/>
          </a:prstGeom>
        </p:spPr>
      </p:pic>
    </p:spTree>
    <p:extLst>
      <p:ext uri="{BB962C8B-B14F-4D97-AF65-F5344CB8AC3E}">
        <p14:creationId xmlns:p14="http://schemas.microsoft.com/office/powerpoint/2010/main" val="145674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354058-B399-4585-88A8-F03EDD029068}"/>
              </a:ext>
            </a:extLst>
          </p:cNvPr>
          <p:cNvSpPr>
            <a:spLocks noGrp="1"/>
          </p:cNvSpPr>
          <p:nvPr>
            <p:ph type="title"/>
          </p:nvPr>
        </p:nvSpPr>
        <p:spPr/>
        <p:txBody>
          <a:bodyPr/>
          <a:lstStyle/>
          <a:p>
            <a:r>
              <a:rPr lang="nl-BE" dirty="0" err="1"/>
              <a:t>Tanimoto</a:t>
            </a:r>
            <a:r>
              <a:rPr lang="nl-BE" dirty="0"/>
              <a:t> </a:t>
            </a:r>
            <a:r>
              <a:rPr lang="nl-BE" dirty="0" err="1"/>
              <a:t>and</a:t>
            </a:r>
            <a:r>
              <a:rPr lang="nl-BE" dirty="0"/>
              <a:t> </a:t>
            </a:r>
            <a:r>
              <a:rPr lang="nl-BE" dirty="0" err="1"/>
              <a:t>Yule</a:t>
            </a:r>
            <a:endParaRPr lang="nl-BE" dirty="0"/>
          </a:p>
        </p:txBody>
      </p:sp>
      <p:pic>
        <p:nvPicPr>
          <p:cNvPr id="6" name="Tijdelijke aanduiding voor inhoud 5">
            <a:extLst>
              <a:ext uri="{FF2B5EF4-FFF2-40B4-BE49-F238E27FC236}">
                <a16:creationId xmlns:a16="http://schemas.microsoft.com/office/drawing/2014/main" id="{4CC46E61-6F54-4859-A890-F6D274FE4FA0}"/>
              </a:ext>
            </a:extLst>
          </p:cNvPr>
          <p:cNvPicPr>
            <a:picLocks noGrp="1" noChangeAspect="1"/>
          </p:cNvPicPr>
          <p:nvPr>
            <p:ph sz="half" idx="1"/>
          </p:nvPr>
        </p:nvPicPr>
        <p:blipFill>
          <a:blip r:embed="rId3"/>
          <a:stretch>
            <a:fillRect/>
          </a:stretch>
        </p:blipFill>
        <p:spPr>
          <a:xfrm>
            <a:off x="1527969" y="3277983"/>
            <a:ext cx="3629025" cy="285750"/>
          </a:xfrm>
        </p:spPr>
      </p:pic>
      <p:pic>
        <p:nvPicPr>
          <p:cNvPr id="10" name="Tijdelijke aanduiding voor inhoud 9">
            <a:extLst>
              <a:ext uri="{FF2B5EF4-FFF2-40B4-BE49-F238E27FC236}">
                <a16:creationId xmlns:a16="http://schemas.microsoft.com/office/drawing/2014/main" id="{57C766E0-D613-4B0D-B54D-16A365F88B6D}"/>
              </a:ext>
            </a:extLst>
          </p:cNvPr>
          <p:cNvPicPr>
            <a:picLocks noGrp="1" noChangeAspect="1"/>
          </p:cNvPicPr>
          <p:nvPr>
            <p:ph sz="half" idx="2"/>
          </p:nvPr>
        </p:nvPicPr>
        <p:blipFill>
          <a:blip r:embed="rId4"/>
          <a:stretch>
            <a:fillRect/>
          </a:stretch>
        </p:blipFill>
        <p:spPr>
          <a:xfrm>
            <a:off x="7015162" y="3630612"/>
            <a:ext cx="3648075" cy="514350"/>
          </a:xfrm>
        </p:spPr>
      </p:pic>
      <p:pic>
        <p:nvPicPr>
          <p:cNvPr id="8" name="Afbeelding 7">
            <a:extLst>
              <a:ext uri="{FF2B5EF4-FFF2-40B4-BE49-F238E27FC236}">
                <a16:creationId xmlns:a16="http://schemas.microsoft.com/office/drawing/2014/main" id="{4C904D30-A1B7-4593-9841-DAF58E9E2187}"/>
              </a:ext>
            </a:extLst>
          </p:cNvPr>
          <p:cNvPicPr>
            <a:picLocks noChangeAspect="1"/>
          </p:cNvPicPr>
          <p:nvPr/>
        </p:nvPicPr>
        <p:blipFill>
          <a:blip r:embed="rId5"/>
          <a:stretch>
            <a:fillRect/>
          </a:stretch>
        </p:blipFill>
        <p:spPr>
          <a:xfrm>
            <a:off x="2270918" y="3700866"/>
            <a:ext cx="2143125" cy="409575"/>
          </a:xfrm>
          <a:prstGeom prst="rect">
            <a:avLst/>
          </a:prstGeom>
        </p:spPr>
      </p:pic>
    </p:spTree>
    <p:extLst>
      <p:ext uri="{BB962C8B-B14F-4D97-AF65-F5344CB8AC3E}">
        <p14:creationId xmlns:p14="http://schemas.microsoft.com/office/powerpoint/2010/main" val="271360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D25916-8FD0-4E6C-A841-11CB1ADDD88F}"/>
              </a:ext>
            </a:extLst>
          </p:cNvPr>
          <p:cNvSpPr>
            <a:spLocks noGrp="1"/>
          </p:cNvSpPr>
          <p:nvPr>
            <p:ph type="title"/>
          </p:nvPr>
        </p:nvSpPr>
        <p:spPr/>
        <p:txBody>
          <a:bodyPr/>
          <a:lstStyle/>
          <a:p>
            <a:r>
              <a:rPr lang="nl-BE" dirty="0"/>
              <a:t>Solution – </a:t>
            </a:r>
            <a:r>
              <a:rPr lang="nl-BE" dirty="0" err="1"/>
              <a:t>recognition</a:t>
            </a:r>
            <a:r>
              <a:rPr lang="nl-BE" dirty="0"/>
              <a:t> (2)</a:t>
            </a:r>
          </a:p>
        </p:txBody>
      </p:sp>
      <p:sp>
        <p:nvSpPr>
          <p:cNvPr id="3" name="Tijdelijke aanduiding voor inhoud 2">
            <a:extLst>
              <a:ext uri="{FF2B5EF4-FFF2-40B4-BE49-F238E27FC236}">
                <a16:creationId xmlns:a16="http://schemas.microsoft.com/office/drawing/2014/main" id="{56989A97-317A-4D81-BC3E-353F20AEF6B7}"/>
              </a:ext>
            </a:extLst>
          </p:cNvPr>
          <p:cNvSpPr>
            <a:spLocks noGrp="1"/>
          </p:cNvSpPr>
          <p:nvPr>
            <p:ph sz="half" idx="1"/>
          </p:nvPr>
        </p:nvSpPr>
        <p:spPr/>
        <p:txBody>
          <a:bodyPr/>
          <a:lstStyle/>
          <a:p>
            <a:r>
              <a:rPr lang="nl-BE" dirty="0"/>
              <a:t>Combine </a:t>
            </a:r>
            <a:r>
              <a:rPr lang="nl-BE" dirty="0" err="1"/>
              <a:t>classifiers</a:t>
            </a:r>
            <a:endParaRPr lang="nl-BE" dirty="0"/>
          </a:p>
          <a:p>
            <a:pPr lvl="1"/>
            <a:r>
              <a:rPr lang="nl-BE" dirty="0"/>
              <a:t>Issues</a:t>
            </a:r>
          </a:p>
          <a:p>
            <a:pPr lvl="2"/>
            <a:r>
              <a:rPr lang="nl-BE" dirty="0" err="1"/>
              <a:t>Transform</a:t>
            </a:r>
            <a:r>
              <a:rPr lang="nl-BE" dirty="0"/>
              <a:t> </a:t>
            </a:r>
            <a:r>
              <a:rPr lang="nl-BE" dirty="0" err="1"/>
              <a:t>coefficients</a:t>
            </a:r>
            <a:endParaRPr lang="nl-BE" dirty="0"/>
          </a:p>
          <a:p>
            <a:pPr lvl="2"/>
            <a:r>
              <a:rPr lang="nl-BE" dirty="0" err="1"/>
              <a:t>Normalize</a:t>
            </a:r>
            <a:r>
              <a:rPr lang="nl-BE" dirty="0"/>
              <a:t> </a:t>
            </a:r>
            <a:r>
              <a:rPr lang="nl-BE" dirty="0" err="1"/>
              <a:t>results</a:t>
            </a:r>
            <a:endParaRPr lang="nl-BE" dirty="0"/>
          </a:p>
          <a:p>
            <a:pPr lvl="1"/>
            <a:r>
              <a:rPr lang="nl-BE" dirty="0"/>
              <a:t>Combination </a:t>
            </a:r>
            <a:r>
              <a:rPr lang="nl-BE" dirty="0" err="1"/>
              <a:t>rule</a:t>
            </a:r>
            <a:endParaRPr lang="nl-BE" dirty="0"/>
          </a:p>
        </p:txBody>
      </p:sp>
      <p:pic>
        <p:nvPicPr>
          <p:cNvPr id="6" name="Tijdelijke aanduiding voor inhoud 5">
            <a:extLst>
              <a:ext uri="{FF2B5EF4-FFF2-40B4-BE49-F238E27FC236}">
                <a16:creationId xmlns:a16="http://schemas.microsoft.com/office/drawing/2014/main" id="{4186D25B-E88B-4016-BDAC-BD204577A680}"/>
              </a:ext>
            </a:extLst>
          </p:cNvPr>
          <p:cNvPicPr>
            <a:picLocks noGrp="1" noChangeAspect="1"/>
          </p:cNvPicPr>
          <p:nvPr>
            <p:ph sz="half" idx="2"/>
          </p:nvPr>
        </p:nvPicPr>
        <p:blipFill>
          <a:blip r:embed="rId3"/>
          <a:stretch>
            <a:fillRect/>
          </a:stretch>
        </p:blipFill>
        <p:spPr>
          <a:xfrm>
            <a:off x="7539037" y="2192235"/>
            <a:ext cx="2600325" cy="1095375"/>
          </a:xfrm>
        </p:spPr>
      </p:pic>
      <p:pic>
        <p:nvPicPr>
          <p:cNvPr id="8" name="Afbeelding 7">
            <a:extLst>
              <a:ext uri="{FF2B5EF4-FFF2-40B4-BE49-F238E27FC236}">
                <a16:creationId xmlns:a16="http://schemas.microsoft.com/office/drawing/2014/main" id="{1B49F999-162D-4B21-9F50-D42A93BABF87}"/>
              </a:ext>
            </a:extLst>
          </p:cNvPr>
          <p:cNvPicPr>
            <a:picLocks noChangeAspect="1"/>
          </p:cNvPicPr>
          <p:nvPr/>
        </p:nvPicPr>
        <p:blipFill>
          <a:blip r:embed="rId4"/>
          <a:stretch>
            <a:fillRect/>
          </a:stretch>
        </p:blipFill>
        <p:spPr>
          <a:xfrm>
            <a:off x="7548560" y="3665984"/>
            <a:ext cx="2581275" cy="523875"/>
          </a:xfrm>
          <a:prstGeom prst="rect">
            <a:avLst/>
          </a:prstGeom>
        </p:spPr>
      </p:pic>
      <p:pic>
        <p:nvPicPr>
          <p:cNvPr id="10" name="Afbeelding 9">
            <a:extLst>
              <a:ext uri="{FF2B5EF4-FFF2-40B4-BE49-F238E27FC236}">
                <a16:creationId xmlns:a16="http://schemas.microsoft.com/office/drawing/2014/main" id="{15AE534B-6342-4F8C-9FCE-E8618AE47F1D}"/>
              </a:ext>
            </a:extLst>
          </p:cNvPr>
          <p:cNvPicPr>
            <a:picLocks noChangeAspect="1"/>
          </p:cNvPicPr>
          <p:nvPr/>
        </p:nvPicPr>
        <p:blipFill>
          <a:blip r:embed="rId5"/>
          <a:stretch>
            <a:fillRect/>
          </a:stretch>
        </p:blipFill>
        <p:spPr>
          <a:xfrm>
            <a:off x="6900861" y="4198580"/>
            <a:ext cx="3876675" cy="466725"/>
          </a:xfrm>
          <a:prstGeom prst="rect">
            <a:avLst/>
          </a:prstGeom>
        </p:spPr>
      </p:pic>
      <p:pic>
        <p:nvPicPr>
          <p:cNvPr id="12" name="Afbeelding 11">
            <a:extLst>
              <a:ext uri="{FF2B5EF4-FFF2-40B4-BE49-F238E27FC236}">
                <a16:creationId xmlns:a16="http://schemas.microsoft.com/office/drawing/2014/main" id="{7EFF2ED6-52FC-4455-9C73-2D04C5AEF3BC}"/>
              </a:ext>
            </a:extLst>
          </p:cNvPr>
          <p:cNvPicPr>
            <a:picLocks noChangeAspect="1"/>
          </p:cNvPicPr>
          <p:nvPr/>
        </p:nvPicPr>
        <p:blipFill>
          <a:blip r:embed="rId6"/>
          <a:stretch>
            <a:fillRect/>
          </a:stretch>
        </p:blipFill>
        <p:spPr>
          <a:xfrm>
            <a:off x="8224834" y="5022846"/>
            <a:ext cx="1228725" cy="676275"/>
          </a:xfrm>
          <a:prstGeom prst="rect">
            <a:avLst/>
          </a:prstGeom>
        </p:spPr>
      </p:pic>
      <p:pic>
        <p:nvPicPr>
          <p:cNvPr id="14" name="Afbeelding 13">
            <a:extLst>
              <a:ext uri="{FF2B5EF4-FFF2-40B4-BE49-F238E27FC236}">
                <a16:creationId xmlns:a16="http://schemas.microsoft.com/office/drawing/2014/main" id="{7DB5E8F3-90ED-43DE-8198-72895D15352C}"/>
              </a:ext>
            </a:extLst>
          </p:cNvPr>
          <p:cNvPicPr>
            <a:picLocks noChangeAspect="1"/>
          </p:cNvPicPr>
          <p:nvPr/>
        </p:nvPicPr>
        <p:blipFill>
          <a:blip r:embed="rId7"/>
          <a:stretch>
            <a:fillRect/>
          </a:stretch>
        </p:blipFill>
        <p:spPr>
          <a:xfrm>
            <a:off x="8086721" y="5799373"/>
            <a:ext cx="1504950" cy="400050"/>
          </a:xfrm>
          <a:prstGeom prst="rect">
            <a:avLst/>
          </a:prstGeom>
        </p:spPr>
      </p:pic>
    </p:spTree>
    <p:extLst>
      <p:ext uri="{BB962C8B-B14F-4D97-AF65-F5344CB8AC3E}">
        <p14:creationId xmlns:p14="http://schemas.microsoft.com/office/powerpoint/2010/main" val="2058184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98_TF55705232" id="{677B9A35-A4E3-4DCD-BB0E-8D229965CE55}" vid="{4552F15C-8A0B-49F5-BE54-E21A42A5976D}"/>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{31519FAD-7908-4842-894E-8EF46E0FC3BF}tf55705232_win32</Template>
  <TotalTime>1773</TotalTime>
  <Words>875</Words>
  <Application>Microsoft Office PowerPoint</Application>
  <PresentationFormat>Breedbeeld</PresentationFormat>
  <Paragraphs>59</Paragraphs>
  <Slides>9</Slides>
  <Notes>8</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9</vt:i4>
      </vt:variant>
    </vt:vector>
  </HeadingPairs>
  <TitlesOfParts>
    <vt:vector size="17" baseType="lpstr">
      <vt:lpstr>Calibri</vt:lpstr>
      <vt:lpstr>CMMI10</vt:lpstr>
      <vt:lpstr>CMMI7</vt:lpstr>
      <vt:lpstr>CMR10</vt:lpstr>
      <vt:lpstr>Goudy Old Style</vt:lpstr>
      <vt:lpstr>Times New Roman</vt:lpstr>
      <vt:lpstr>Wingdings 2</vt:lpstr>
      <vt:lpstr>SlateVTI</vt:lpstr>
      <vt:lpstr>An Image-Based Trainable Symbol Recognizer for Sketch-Based Interfaces</vt:lpstr>
      <vt:lpstr>Roadmap</vt:lpstr>
      <vt:lpstr>Problem at hand</vt:lpstr>
      <vt:lpstr>Solution</vt:lpstr>
      <vt:lpstr>Solution – transform </vt:lpstr>
      <vt:lpstr>Solution – recognition (1) </vt:lpstr>
      <vt:lpstr>Hausdorff distance</vt:lpstr>
      <vt:lpstr>Tanimoto and Yule</vt:lpstr>
      <vt:lpstr>Solution – recognition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Image-Based Trainable Symbol Recognizer for Sketch-Based Interfaces</dc:title>
  <dc:creator>beau de clercq</dc:creator>
  <cp:lastModifiedBy>beau de clercq</cp:lastModifiedBy>
  <cp:revision>1</cp:revision>
  <dcterms:created xsi:type="dcterms:W3CDTF">2022-03-29T13:30:37Z</dcterms:created>
  <dcterms:modified xsi:type="dcterms:W3CDTF">2022-03-30T19:03:45Z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