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32" autoAdjust="0"/>
  </p:normalViewPr>
  <p:slideViewPr>
    <p:cSldViewPr snapToGrid="0">
      <p:cViewPr varScale="1">
        <p:scale>
          <a:sx n="94" d="100"/>
          <a:sy n="94" d="100"/>
        </p:scale>
        <p:origin x="49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14C365-8EA9-488D-ABC0-36567FCB77C5}" type="datetime1">
              <a:rPr lang="nl-NL" smtClean="0"/>
              <a:t>14-3-2022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0165F6-8298-4ED5-B817-AD85207BD51C}" type="datetime1">
              <a:rPr lang="nl-NL" noProof="0" smtClean="0"/>
              <a:t>14-3-2022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3B6192-14A9-4AA8-8398-01C50A4327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6C5FD17-BF5B-48E8-A0EE-6C5C3338004F}" type="datetime1">
              <a:rPr lang="nl-NL" smtClean="0"/>
              <a:t>14-3-2022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algorithm works by collecting strokes from a digitizing tablet. A stroke is the set of points from pen-down to pen-up.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collect strokes into scribbles until a set timeout value is reached. Recognized scribbles are classified as shapes.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shape associates a scribble with a class (e.g. </a:t>
            </a:r>
            <a:r>
              <a:rPr lang="en-US" sz="1800" b="0" i="0" u="none" strike="noStrike" baseline="0" dirty="0">
                <a:latin typeface="Courier"/>
              </a:rPr>
              <a:t>Triangle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and a set of geometric attributes, such as start and end-points and bounding box.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recognizer works by looking up values of specific features in fuzzy sets associated </a:t>
            </a:r>
            <a:r>
              <a:rPr lang="nl-BE" sz="1800" b="0" i="0" u="none" strike="noStrike" baseline="0" dirty="0" err="1">
                <a:latin typeface="Times New Roman" panose="02020603050405020304" pitchFamily="18" charset="0"/>
              </a:rPr>
              <a:t>to</a:t>
            </a:r>
            <a:r>
              <a:rPr lang="nl-BE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nl-BE" sz="1800" b="0" i="0" u="none" strike="noStrike" baseline="0" dirty="0" err="1">
                <a:latin typeface="Times New Roman" panose="02020603050405020304" pitchFamily="18" charset="0"/>
              </a:rPr>
              <a:t>each</a:t>
            </a:r>
            <a:r>
              <a:rPr lang="nl-BE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nl-BE" sz="1800" b="0" i="0" u="none" strike="noStrike" baseline="0" dirty="0" err="1">
                <a:latin typeface="Times New Roman" panose="02020603050405020304" pitchFamily="18" charset="0"/>
              </a:rPr>
              <a:t>shape</a:t>
            </a:r>
            <a:r>
              <a:rPr lang="nl-BE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0165F6-8298-4ED5-B817-AD85207BD51C}" type="datetime1">
              <a:rPr lang="nl-NL" noProof="0" smtClean="0"/>
              <a:t>14-3-2022</a:t>
            </a:fld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884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0165F6-8298-4ED5-B817-AD85207BD51C}" type="datetime1">
              <a:rPr lang="nl-NL" noProof="0" smtClean="0"/>
              <a:t>14-3-2022</a:t>
            </a:fld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nl-NL" noProof="0" smtClean="0"/>
              <a:t>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0808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Avoid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sets.</a:t>
            </a:r>
          </a:p>
          <a:p>
            <a:endParaRPr lang="nl-BE" dirty="0"/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fuzzy set is defined by four values, as depicted in Figure 5. After selecting the features for each shape, we compute these four values based on the percentiles.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Values </a:t>
            </a:r>
            <a:r>
              <a:rPr lang="en-US" sz="1800" b="0" i="0" u="none" strike="noStrike" baseline="0" dirty="0">
                <a:latin typeface="Courier"/>
              </a:rPr>
              <a:t>b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latin typeface="Courier"/>
              </a:rPr>
              <a:t>c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correspond to the 10% and 90% percentiles respectively, and </a:t>
            </a:r>
            <a:r>
              <a:rPr lang="en-US" sz="1800" b="0" i="0" u="none" strike="noStrike" baseline="0" dirty="0">
                <a:latin typeface="Courier"/>
              </a:rPr>
              <a:t>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latin typeface="Courier"/>
              </a:rPr>
              <a:t>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the “minimum” and “maximum” after we have identified outliers in each distribution.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Removing these outliers minimizes confusion between different shape families, which rises from overlap in distributions. Thus, there is a tradeoff in designing fuzzy sets from statistical data.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latin typeface="Courier"/>
              </a:rPr>
              <a:t>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latin typeface="Courier"/>
              </a:rPr>
              <a:t>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set very wide apart the recognition rate increases, as well as the number of false positives.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“Narrower” values decrease the number of false classifications at the cost of a much lower recognition rate.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0165F6-8298-4ED5-B817-AD85207BD51C}" type="datetime1">
              <a:rPr lang="nl-NL" noProof="0" smtClean="0"/>
              <a:t>14-3-2022</a:t>
            </a:fld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nl-NL" noProof="0" smtClean="0"/>
              <a:t>8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32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sz="4800" noProof="0"/>
              <a:t>3D-float</a:t>
            </a:r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Vrije v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oud 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Vrije v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9" name="Vrije v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l-N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7" name="Tijdelijke aanduiding voor inhou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2" name="Tijdelijke aanduiding voor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inhou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inhou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env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1" name="Sub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  <p:sp>
        <p:nvSpPr>
          <p:cNvPr id="40" name="Tijdelijke aanduiding voor afbeelding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2" name="Tijdelijke aanduiding voor afbeelding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46" name="Vrije v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Vrije v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9" name="Vrije v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Vrije v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Vrije v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Vrije v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nl-NL" noProof="0"/>
              <a:t>Klik om titel toe te voegen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nl-NL" sz="1600" noProof="0"/>
              <a:t>Klik om tekst toe te voegen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Vrije v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9" name="Tijdelijke aanduiding voor afbeelding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nl-NL" noProof="0" dirty="0">
                <a:solidFill>
                  <a:schemeClr val="tx1">
                    <a:alpha val="60000"/>
                  </a:schemeClr>
                </a:solidFill>
              </a:rPr>
              <a:t>a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Grafiektabel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Vrije v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l-NL" dirty="0"/>
            </a:lvl1pPr>
          </a:lstStyle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Vrije v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0" name="Vrije v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Vrije v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2" name="Ova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nl-NL" noProof="0"/>
              <a:t>Team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Vrije v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6" name="Tijdelijke aanduiding voor afbeelding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7" name="Tijdelijke aanduiding voor afbeelding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8" name="Tijdelijke aanduiding voor afbeelding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9" name="Tijdelijke aanduiding voor afbeelding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3" name="Tijdelijke aanduiding voor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1" name="Tijdelijke aanduiding voor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5" name="Tijdelijke aanduiding voor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4" name="Tijdelijke aanduiding voor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7" name="Tijdelijke aanduiding voor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6" name="Tijdelijke aanduiding voor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9" name="Tijdelijke aanduiding voor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8" name="Tijdelijke aanduiding voor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oud 2 kolom (vergelijkings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l-N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CALI: An Online Scribble Recognizer for Calligraphic Interfaces</a:t>
            </a:r>
            <a:endParaRPr lang="nl-NL" sz="4000" dirty="0"/>
          </a:p>
        </p:txBody>
      </p:sp>
      <p:pic>
        <p:nvPicPr>
          <p:cNvPr id="14" name="Tijdelijke aanduiding voor afbeelding 13" descr="Digitale achtergrond gegevenspunten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Paper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Manuel J. Fonseca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C´esar Pimentel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Joaquim A. Jorge</a:t>
            </a:r>
            <a:endParaRPr lang="nl-NL" dirty="0"/>
          </a:p>
          <a:p>
            <a:pPr rtl="0"/>
            <a:r>
              <a:rPr lang="nl-NL" dirty="0"/>
              <a:t>Presentation </a:t>
            </a:r>
            <a:r>
              <a:rPr lang="nl-NL" dirty="0" err="1"/>
              <a:t>by</a:t>
            </a:r>
            <a:r>
              <a:rPr lang="nl-NL" dirty="0"/>
              <a:t> Beau De Clercq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A53A178-A59F-4863-8E1A-3F11437A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7" y="7449"/>
            <a:ext cx="5299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39B85-9866-4B8F-A7D2-2B174CF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Extension – </a:t>
            </a:r>
            <a:r>
              <a:rPr lang="nl-BE" dirty="0" err="1"/>
              <a:t>trainability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06564-4A87-4883-A9E6-4E3FA496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mache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techniques</a:t>
            </a:r>
            <a:endParaRPr lang="nl-BE" dirty="0"/>
          </a:p>
          <a:p>
            <a:pPr lvl="1"/>
            <a:r>
              <a:rPr lang="nl-BE" sz="2000" dirty="0"/>
              <a:t>KNN</a:t>
            </a:r>
          </a:p>
          <a:p>
            <a:pPr lvl="2"/>
            <a:r>
              <a:rPr lang="nl-BE" sz="2000" dirty="0" err="1"/>
              <a:t>Good</a:t>
            </a:r>
            <a:r>
              <a:rPr lang="nl-BE" sz="2000" dirty="0"/>
              <a:t> efficiency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fast</a:t>
            </a:r>
            <a:r>
              <a:rPr lang="nl-BE" sz="2000" dirty="0"/>
              <a:t> but memory </a:t>
            </a:r>
            <a:r>
              <a:rPr lang="nl-BE" sz="2000" dirty="0" err="1"/>
              <a:t>hungry</a:t>
            </a:r>
            <a:endParaRPr lang="nl-BE" sz="2000" dirty="0"/>
          </a:p>
          <a:p>
            <a:pPr lvl="1"/>
            <a:r>
              <a:rPr lang="nl-BE" sz="2000" dirty="0"/>
              <a:t>NB</a:t>
            </a:r>
          </a:p>
          <a:p>
            <a:pPr lvl="2"/>
            <a:r>
              <a:rPr lang="nl-BE" sz="2000" dirty="0" err="1"/>
              <a:t>Average</a:t>
            </a:r>
            <a:r>
              <a:rPr lang="nl-BE" sz="2000" dirty="0"/>
              <a:t> efficiency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fast</a:t>
            </a:r>
            <a:r>
              <a:rPr lang="nl-BE" sz="2000" dirty="0"/>
              <a:t>, low </a:t>
            </a:r>
            <a:r>
              <a:rPr lang="nl-BE" sz="2000" dirty="0" err="1"/>
              <a:t>complexity</a:t>
            </a:r>
            <a:endParaRPr lang="nl-BE" sz="2000" dirty="0"/>
          </a:p>
          <a:p>
            <a:pPr lvl="1"/>
            <a:r>
              <a:rPr lang="nl-BE" sz="2000" dirty="0"/>
              <a:t>ID3</a:t>
            </a:r>
          </a:p>
          <a:p>
            <a:pPr lvl="2"/>
            <a:r>
              <a:rPr lang="nl-BE" sz="2000" dirty="0"/>
              <a:t>High efficiency, </a:t>
            </a:r>
            <a:r>
              <a:rPr lang="nl-BE" sz="2000" dirty="0" err="1"/>
              <a:t>acceptable</a:t>
            </a:r>
            <a:r>
              <a:rPr lang="nl-BE" sz="2000" dirty="0"/>
              <a:t> </a:t>
            </a:r>
            <a:r>
              <a:rPr lang="nl-BE" sz="2000" dirty="0" err="1"/>
              <a:t>complexity</a:t>
            </a:r>
            <a:endParaRPr lang="nl-BE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F9C1CAA-249F-4DB9-8B59-66484A2B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178951"/>
            <a:ext cx="5435600" cy="3832097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6B1AB6-1ED6-456A-84D6-88B9C186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10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2898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D77FA-7CF8-4074-BC7F-D576E3FD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wrap="square" anchor="t">
            <a:normAutofit/>
          </a:bodyPr>
          <a:lstStyle/>
          <a:p>
            <a:r>
              <a:rPr lang="nl-BE" dirty="0" err="1"/>
              <a:t>Experimental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694570-E1FA-01F5-03F6-B69FD59C5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Non-trainable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4C74BA9-E1F9-467B-822B-2F9182F6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3" y="2427370"/>
            <a:ext cx="5169933" cy="3515555"/>
          </a:xfrm>
          <a:prstGeom prst="rect">
            <a:avLst/>
          </a:prstGeom>
          <a:noFill/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212F70E-FC36-8240-0216-B5CFD095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trainable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D36348-6BBD-48C4-BD02-3D08F361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23" y="2717322"/>
            <a:ext cx="5436391" cy="2935650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0167A1-9AB4-4A8E-839C-516CC5A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11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2878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8F0FE-E0A3-4ADA-A96B-C147ADEE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Roadmap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853498-CF10-4684-B813-E88C8CA3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Problem</a:t>
            </a:r>
            <a:r>
              <a:rPr lang="nl-BE" dirty="0"/>
              <a:t> at hand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Extension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Experimental</a:t>
            </a:r>
            <a:r>
              <a:rPr lang="nl-BE" dirty="0"/>
              <a:t> </a:t>
            </a:r>
            <a:r>
              <a:rPr lang="nl-BE"/>
              <a:t>results</a:t>
            </a:r>
            <a:endParaRPr lang="nl-BE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9F0E091-D2F5-49F0-A1F9-CE1DB6D52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5F926028-28AC-4282-AEBB-0D9176C862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D817AE42-A5A6-43E9-95BB-5EDFB38F7C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0AF1033-9E9C-4B67-99DA-E0AA18B5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9633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A1D3-5475-4D7B-B2BC-CF46FB71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 at hand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68F99-00BE-491C-81C6-ED7B11D5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1C3396-E56C-4CAF-B7A4-ED02F9E5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/>
              <a:t>Recognizing</a:t>
            </a:r>
            <a:r>
              <a:rPr lang="nl-BE" dirty="0"/>
              <a:t> most common </a:t>
            </a:r>
            <a:r>
              <a:rPr lang="nl-BE" dirty="0" err="1"/>
              <a:t>constructs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gestures</a:t>
            </a:r>
            <a:r>
              <a:rPr lang="nl-BE" dirty="0"/>
              <a:t> in </a:t>
            </a:r>
            <a:r>
              <a:rPr lang="nl-BE" dirty="0" err="1"/>
              <a:t>drawings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E142A-66D5-443D-B4E9-DE43634D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67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AA28-89EA-4B74-BA74-8F97BEA9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 – CALI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8D3D710-DCF9-4507-AE02-AEE6526E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5" y="2097175"/>
            <a:ext cx="3256454" cy="3995650"/>
          </a:xfrm>
          <a:prstGeom prst="rect">
            <a:avLst/>
          </a:prstGeom>
          <a:noFill/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04D5D7A-2BCB-4733-AAF8-E2314B06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2113271"/>
            <a:ext cx="5435600" cy="3963458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1954DF-978D-49B9-8456-0705149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5407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5E2D9-37F5-4DDB-A5D5-FF1C062E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A888B87-88E2-4CFC-8BEB-D5DCBE21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03" y="2097175"/>
            <a:ext cx="3218718" cy="3995650"/>
          </a:xfrm>
          <a:prstGeom prst="rect">
            <a:avLst/>
          </a:prstGeom>
          <a:noFill/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5F884-E404-42DE-BCF1-8B192A3C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b="0" i="0" u="none" strike="noStrike" baseline="0" dirty="0" err="1"/>
              <a:t>Apte</a:t>
            </a:r>
            <a:r>
              <a:rPr lang="nl-BE" b="0" i="0" u="none" strike="noStrike" baseline="0" dirty="0"/>
              <a:t>, Vo, &amp; </a:t>
            </a:r>
            <a:r>
              <a:rPr lang="nl-BE" b="0" i="0" u="none" strike="noStrike" baseline="0" dirty="0" err="1"/>
              <a:t>Kimura</a:t>
            </a:r>
            <a:r>
              <a:rPr lang="nl-BE" b="0" i="0" u="none" strike="noStrike" baseline="0" dirty="0"/>
              <a:t> </a:t>
            </a:r>
            <a:r>
              <a:rPr lang="nl-BE" b="0" i="1" u="none" strike="noStrike" baseline="0" dirty="0" err="1"/>
              <a:t>Recognizing</a:t>
            </a:r>
            <a:r>
              <a:rPr lang="nl-BE" i="1" dirty="0"/>
              <a:t> </a:t>
            </a:r>
            <a:r>
              <a:rPr lang="en-US" b="0" i="1" u="none" strike="noStrike" baseline="0" dirty="0" err="1"/>
              <a:t>Multistroke</a:t>
            </a:r>
            <a:r>
              <a:rPr lang="en-US" b="0" i="1" u="none" strike="noStrike" baseline="0" dirty="0"/>
              <a:t> Geometric Shapes: An Experimental Evaluation</a:t>
            </a:r>
          </a:p>
          <a:p>
            <a:r>
              <a:rPr lang="en-US" dirty="0"/>
              <a:t>Non-trainable recognizer</a:t>
            </a:r>
          </a:p>
          <a:p>
            <a:pPr lvl="1"/>
            <a:r>
              <a:rPr lang="en-US" b="0" u="none" strike="noStrike" baseline="0" dirty="0"/>
              <a:t>Global geometric properties</a:t>
            </a:r>
          </a:p>
          <a:p>
            <a:pPr lvl="1"/>
            <a:r>
              <a:rPr lang="en-US" dirty="0"/>
              <a:t>Filters </a:t>
            </a:r>
          </a:p>
          <a:p>
            <a:pPr lvl="1"/>
            <a:r>
              <a:rPr lang="en-US" b="0" u="none" strike="noStrike" baseline="0" dirty="0"/>
              <a:t>Fuzzy logic</a:t>
            </a:r>
            <a:endParaRPr lang="nl-BE" b="0" u="none" strike="noStrike" baseline="0" dirty="0"/>
          </a:p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90802D-3BF1-47B3-A7B8-656EB81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103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027A5-30BF-44A3-AECD-3832518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 – </a:t>
            </a:r>
            <a:r>
              <a:rPr lang="nl-BE" dirty="0" err="1"/>
              <a:t>geometric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D348FF-EE5B-488C-8346-840722EB8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nl-BE" dirty="0" err="1"/>
              <a:t>Compute</a:t>
            </a:r>
            <a:r>
              <a:rPr lang="nl-BE" dirty="0"/>
              <a:t> </a:t>
            </a:r>
          </a:p>
          <a:p>
            <a:pPr lvl="1"/>
            <a:r>
              <a:rPr lang="nl-BE" sz="2000" dirty="0"/>
              <a:t>Convex </a:t>
            </a:r>
            <a:r>
              <a:rPr lang="nl-BE" sz="2000" dirty="0" err="1"/>
              <a:t>hull</a:t>
            </a:r>
            <a:endParaRPr lang="nl-BE" sz="2000" dirty="0"/>
          </a:p>
          <a:p>
            <a:pPr lvl="1"/>
            <a:r>
              <a:rPr lang="nl-BE" sz="2000" dirty="0" err="1"/>
              <a:t>Largest</a:t>
            </a:r>
            <a:r>
              <a:rPr lang="nl-BE" sz="2000" dirty="0"/>
              <a:t> area </a:t>
            </a:r>
            <a:r>
              <a:rPr lang="nl-BE" sz="2000" dirty="0" err="1"/>
              <a:t>triangle</a:t>
            </a:r>
            <a:endParaRPr lang="nl-BE" sz="2000" dirty="0"/>
          </a:p>
          <a:p>
            <a:pPr lvl="1"/>
            <a:r>
              <a:rPr lang="nl-BE" sz="2000" dirty="0" err="1"/>
              <a:t>Quadrilateral</a:t>
            </a:r>
            <a:endParaRPr lang="nl-BE" sz="2000" dirty="0"/>
          </a:p>
          <a:p>
            <a:pPr lvl="1"/>
            <a:r>
              <a:rPr lang="nl-BE" sz="2000" dirty="0" err="1"/>
              <a:t>Smallest</a:t>
            </a:r>
            <a:r>
              <a:rPr lang="nl-BE" sz="2000" dirty="0"/>
              <a:t> area </a:t>
            </a:r>
            <a:r>
              <a:rPr lang="nl-BE" sz="2000" dirty="0" err="1"/>
              <a:t>enclosing</a:t>
            </a:r>
            <a:r>
              <a:rPr lang="nl-BE" sz="2000" dirty="0"/>
              <a:t> </a:t>
            </a:r>
            <a:r>
              <a:rPr lang="nl-BE" sz="2000" dirty="0" err="1"/>
              <a:t>rectangle</a:t>
            </a:r>
            <a:endParaRPr lang="nl-BE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F51EA7B-819C-4897-BE2C-B8F2420E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382174"/>
            <a:ext cx="5435600" cy="3425651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C0205C-F305-46DB-838C-9D27879D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6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4551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99A49-1642-4D4A-A462-62C2F7D4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 – filters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C37FE3C-37C3-48D1-BC43-BE22F5F02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8" r="9808" b="2"/>
          <a:stretch/>
        </p:blipFill>
        <p:spPr>
          <a:xfrm>
            <a:off x="1388350" y="1343346"/>
            <a:ext cx="2803909" cy="2379534"/>
          </a:xfrm>
          <a:prstGeom prst="rect">
            <a:avLst/>
          </a:prstGeom>
          <a:noFill/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464C595-B637-4CCE-AB44-79B61382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5" r="10577" b="2"/>
          <a:stretch/>
        </p:blipFill>
        <p:spPr>
          <a:xfrm>
            <a:off x="7428672" y="1343346"/>
            <a:ext cx="2803909" cy="2379534"/>
          </a:xfrm>
          <a:prstGeom prst="rect">
            <a:avLst/>
          </a:prstGeom>
          <a:noFill/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844D7C1-60BF-1D75-05EB-B2042D6767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4641" y="3964305"/>
            <a:ext cx="1711325" cy="365760"/>
          </a:xfrm>
        </p:spPr>
        <p:txBody>
          <a:bodyPr/>
          <a:lstStyle/>
          <a:p>
            <a:r>
              <a:rPr lang="nl-BE" dirty="0"/>
              <a:t>Aspect ratio </a:t>
            </a:r>
          </a:p>
          <a:p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CB4A66A-8E71-F94A-535B-9BB19DADA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34641" y="4517586"/>
            <a:ext cx="1711572" cy="638175"/>
          </a:xfrm>
        </p:spPr>
        <p:txBody>
          <a:bodyPr/>
          <a:lstStyle/>
          <a:p>
            <a:r>
              <a:rPr lang="en-US" sz="1200" dirty="0"/>
              <a:t>Compares the height of the enclosing rectangle with its width</a:t>
            </a:r>
            <a:endParaRPr lang="nl-BE" sz="1200" dirty="0"/>
          </a:p>
          <a:p>
            <a:endParaRPr lang="en-US" sz="120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8BD3E6CC-F6F6-CB89-EDC4-8652D4E128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74963" y="3964305"/>
            <a:ext cx="1711325" cy="365760"/>
          </a:xfrm>
        </p:spPr>
        <p:txBody>
          <a:bodyPr/>
          <a:lstStyle/>
          <a:p>
            <a:r>
              <a:rPr lang="nl-BE" dirty="0" err="1"/>
              <a:t>Thinness</a:t>
            </a:r>
            <a:r>
              <a:rPr lang="nl-BE" dirty="0"/>
              <a:t> ratio</a:t>
            </a:r>
          </a:p>
          <a:p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93658-080C-43FF-B943-C566450B57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74962" y="4517586"/>
            <a:ext cx="1711325" cy="1254125"/>
          </a:xfrm>
        </p:spPr>
        <p:txBody>
          <a:bodyPr wrap="square">
            <a:normAutofit/>
          </a:bodyPr>
          <a:lstStyle/>
          <a:p>
            <a:pPr algn="l"/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area of the convex hull and </a:t>
            </a:r>
            <a:r>
              <a:rPr lang="nl-BE" sz="1100" b="0" i="0" u="none" strike="noStrike" baseline="0" dirty="0" err="1">
                <a:latin typeface="Times New Roman" panose="02020603050405020304" pitchFamily="18" charset="0"/>
              </a:rPr>
              <a:t>its</a:t>
            </a:r>
            <a:r>
              <a:rPr lang="nl-BE" sz="11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perimeter squared, is used to distinguish </a:t>
            </a:r>
            <a:r>
              <a:rPr lang="en-US" sz="1100" b="0" i="0" u="none" strike="noStrike" baseline="0" dirty="0">
                <a:latin typeface="Courier"/>
              </a:rPr>
              <a:t>Circles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nl-BE" sz="1100" b="0" i="0" u="none" strike="noStrike" baseline="0" dirty="0" err="1">
                <a:latin typeface="Times New Roman" panose="02020603050405020304" pitchFamily="18" charset="0"/>
              </a:rPr>
              <a:t>other</a:t>
            </a:r>
            <a:r>
              <a:rPr lang="nl-BE" sz="11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nl-BE" sz="1100" b="0" i="0" u="none" strike="noStrike" baseline="0" dirty="0" err="1">
                <a:latin typeface="Times New Roman" panose="02020603050405020304" pitchFamily="18" charset="0"/>
              </a:rPr>
              <a:t>shapes</a:t>
            </a:r>
            <a:endParaRPr lang="nl-BE" sz="110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7AE1C4-0347-460D-AD50-257432FE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7</a:t>
            </a:fld>
            <a:endParaRPr lang="nl-NL" noProof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7B706F0-F0F8-4647-A41C-22688DEC321F}"/>
              </a:ext>
            </a:extLst>
          </p:cNvPr>
          <p:cNvSpPr txBox="1">
            <a:spLocks/>
          </p:cNvSpPr>
          <p:nvPr/>
        </p:nvSpPr>
        <p:spPr>
          <a:xfrm>
            <a:off x="4954802" y="3978828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FEA5D-1F86-43FF-B51A-3356B4A0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 – </a:t>
            </a:r>
            <a:r>
              <a:rPr lang="nl-BE" dirty="0" err="1"/>
              <a:t>fuzzy</a:t>
            </a:r>
            <a:r>
              <a:rPr lang="nl-BE" dirty="0"/>
              <a:t> logic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E4E45-30C3-4E6A-8318-05CC1F8A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nl-BE" dirty="0" err="1"/>
              <a:t>Fuzzy</a:t>
            </a:r>
            <a:r>
              <a:rPr lang="nl-BE" dirty="0"/>
              <a:t> sets </a:t>
            </a:r>
          </a:p>
          <a:p>
            <a:pPr lvl="1"/>
            <a:r>
              <a:rPr lang="nl-BE" sz="2000" dirty="0" err="1"/>
              <a:t>Identify</a:t>
            </a:r>
            <a:r>
              <a:rPr lang="nl-BE" sz="2000" dirty="0"/>
              <a:t> </a:t>
            </a:r>
            <a:r>
              <a:rPr lang="nl-BE" sz="2000" dirty="0" err="1"/>
              <a:t>shapes</a:t>
            </a:r>
            <a:r>
              <a:rPr lang="nl-BE" sz="2000" dirty="0"/>
              <a:t> </a:t>
            </a:r>
          </a:p>
          <a:p>
            <a:pPr lvl="1"/>
            <a:r>
              <a:rPr lang="nl-BE" sz="2000" dirty="0" err="1"/>
              <a:t>Avoid</a:t>
            </a:r>
            <a:r>
              <a:rPr lang="nl-BE" sz="2000" dirty="0"/>
              <a:t> mistakes</a:t>
            </a:r>
          </a:p>
          <a:p>
            <a:pPr lvl="1"/>
            <a:r>
              <a:rPr lang="nl-BE" sz="2000" dirty="0"/>
              <a:t>Sets </a:t>
            </a:r>
            <a:r>
              <a:rPr lang="nl-BE" sz="2000" dirty="0" err="1"/>
              <a:t>defined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test subjects</a:t>
            </a:r>
          </a:p>
          <a:p>
            <a:pPr lvl="1"/>
            <a:r>
              <a:rPr lang="nl-BE" sz="2000" dirty="0" err="1"/>
              <a:t>Solve</a:t>
            </a:r>
            <a:r>
              <a:rPr lang="nl-BE" sz="2000" dirty="0"/>
              <a:t> </a:t>
            </a:r>
            <a:r>
              <a:rPr lang="nl-BE" sz="2000" dirty="0" err="1"/>
              <a:t>ambiguity</a:t>
            </a:r>
            <a:endParaRPr lang="nl-BE" sz="2000" dirty="0"/>
          </a:p>
          <a:p>
            <a:pPr marL="0" indent="0">
              <a:buNone/>
            </a:pPr>
            <a:endParaRPr lang="nl-BE" sz="26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6E3BD23-A366-4B84-8C37-BF588863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7" y="4660278"/>
            <a:ext cx="3220891" cy="1432547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9F0E00-FED8-4469-8F84-8B0034D2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8</a:t>
            </a:fld>
            <a:endParaRPr lang="nl-NL" noProof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9C11F1E-DCA8-449F-8A8F-2345B27A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7" y="1215275"/>
            <a:ext cx="3220891" cy="32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4EC0-643A-4AD9-9A73-9A11A26C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nl-BE" dirty="0"/>
              <a:t>Solution – </a:t>
            </a:r>
            <a:r>
              <a:rPr lang="nl-BE" dirty="0" err="1"/>
              <a:t>deriving</a:t>
            </a:r>
            <a:r>
              <a:rPr lang="nl-BE" dirty="0"/>
              <a:t>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6C04B2-CA84-4E30-90CF-F1E6B1FF7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nl-BE" dirty="0" err="1"/>
              <a:t>ANDing</a:t>
            </a:r>
            <a:r>
              <a:rPr lang="nl-BE" dirty="0"/>
              <a:t> </a:t>
            </a:r>
            <a:r>
              <a:rPr lang="nl-BE" dirty="0" err="1"/>
              <a:t>memberships</a:t>
            </a:r>
            <a:r>
              <a:rPr lang="nl-BE" dirty="0"/>
              <a:t> of sets</a:t>
            </a:r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379438A-17E6-4D95-975A-191B4543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550299"/>
            <a:ext cx="5435600" cy="3089402"/>
          </a:xfrm>
          <a:prstGeom prst="rect">
            <a:avLst/>
          </a:prstGeom>
          <a:noFill/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42FA75-26F8-40DD-87D7-83BC57CB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9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980710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295.tgt.Office_50300968_TF33713516_Win32_OJ112196127" id="{711B5A03-FE3A-4E90-ABA7-DB1405FCEAD7}" vid="{0E275FA8-9945-45B8-88AB-9655A97FF737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{8DE14F92-2589-43CD-A976-C5ADD031C7FC}tf33713516_win32</Template>
  <TotalTime>5376</TotalTime>
  <Words>445</Words>
  <Application>Microsoft Office PowerPoint</Application>
  <PresentationFormat>Breedbeeld</PresentationFormat>
  <Paragraphs>76</Paragraphs>
  <Slides>11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</vt:lpstr>
      <vt:lpstr>Gill Sans MT</vt:lpstr>
      <vt:lpstr>Times New Roman</vt:lpstr>
      <vt:lpstr>Walbaum Display</vt:lpstr>
      <vt:lpstr>3DFloatVTI</vt:lpstr>
      <vt:lpstr>CALI: An Online Scribble Recognizer for Calligraphic Interfaces</vt:lpstr>
      <vt:lpstr>Roadmap</vt:lpstr>
      <vt:lpstr>Problem at hand</vt:lpstr>
      <vt:lpstr>Solution – CALI </vt:lpstr>
      <vt:lpstr>Solution</vt:lpstr>
      <vt:lpstr>Solution – geometric properties</vt:lpstr>
      <vt:lpstr>Solution – filters </vt:lpstr>
      <vt:lpstr>Solution – fuzzy logic</vt:lpstr>
      <vt:lpstr>Solution – deriving results</vt:lpstr>
      <vt:lpstr>Extension – trainability </vt:lpstr>
      <vt:lpstr>Experimental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CALI: An Online Scribble Recognizer for Calligraphic Interfaces</dc:title>
  <dc:creator>beau de clercq</dc:creator>
  <cp:lastModifiedBy>beau de clercq</cp:lastModifiedBy>
  <cp:revision>3</cp:revision>
  <dcterms:created xsi:type="dcterms:W3CDTF">2022-03-09T08:58:32Z</dcterms:created>
  <dcterms:modified xsi:type="dcterms:W3CDTF">2022-03-14T14:10:57Z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