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73" autoAdjust="0"/>
  </p:normalViewPr>
  <p:slideViewPr>
    <p:cSldViewPr snapToGrid="0">
      <p:cViewPr varScale="1">
        <p:scale>
          <a:sx n="93" d="100"/>
          <a:sy n="93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16B08-18FA-4E17-8018-FEE07B445B4A}" type="datetimeFigureOut">
              <a:rPr lang="nl-BE" smtClean="0"/>
              <a:t>7/03/2022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4F988-CB9A-42D6-A978-82F72CFFA8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4041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ex_se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ata_structur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problem</a:t>
            </a:r>
            <a:r>
              <a:rPr lang="nl-BE" dirty="0"/>
              <a:t> at hand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following</a:t>
            </a:r>
            <a:r>
              <a:rPr lang="nl-BE" dirty="0"/>
              <a:t>: </a:t>
            </a:r>
            <a:r>
              <a:rPr lang="nl-BE" dirty="0" err="1"/>
              <a:t>how</a:t>
            </a:r>
            <a:r>
              <a:rPr lang="nl-BE" dirty="0"/>
              <a:t> do we </a:t>
            </a:r>
            <a:r>
              <a:rPr lang="nl-BE" dirty="0" err="1"/>
              <a:t>recognise</a:t>
            </a:r>
            <a:r>
              <a:rPr lang="nl-BE" dirty="0"/>
              <a:t> </a:t>
            </a:r>
            <a:r>
              <a:rPr lang="nl-BE" dirty="0" err="1"/>
              <a:t>shapes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a set of </a:t>
            </a:r>
            <a:r>
              <a:rPr lang="nl-BE" dirty="0" err="1"/>
              <a:t>segments</a:t>
            </a:r>
            <a:r>
              <a:rPr lang="nl-BE" dirty="0"/>
              <a:t> </a:t>
            </a:r>
            <a:r>
              <a:rPr lang="nl-BE" dirty="0" err="1"/>
              <a:t>drawn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user?</a:t>
            </a:r>
          </a:p>
          <a:p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problem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reduced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following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questions</a:t>
            </a:r>
            <a:r>
              <a:rPr lang="nl-BE" dirty="0"/>
              <a:t>: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we </a:t>
            </a:r>
            <a:r>
              <a:rPr lang="nl-BE" dirty="0" err="1"/>
              <a:t>determine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segments</a:t>
            </a:r>
            <a:r>
              <a:rPr lang="nl-BE" dirty="0"/>
              <a:t> </a:t>
            </a:r>
            <a:r>
              <a:rPr lang="nl-BE" dirty="0" err="1"/>
              <a:t>belong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shape</a:t>
            </a:r>
            <a:r>
              <a:rPr lang="nl-BE" dirty="0"/>
              <a:t> (</a:t>
            </a:r>
            <a:r>
              <a:rPr lang="nl-BE" dirty="0" err="1"/>
              <a:t>segmentation</a:t>
            </a:r>
            <a:r>
              <a:rPr lang="nl-BE" dirty="0"/>
              <a:t>)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we handle </a:t>
            </a:r>
            <a:r>
              <a:rPr lang="nl-BE" dirty="0" err="1"/>
              <a:t>shapes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aren’t</a:t>
            </a:r>
            <a:r>
              <a:rPr lang="nl-BE" dirty="0"/>
              <a:t> </a:t>
            </a:r>
            <a:r>
              <a:rPr lang="nl-BE" dirty="0" err="1"/>
              <a:t>closed</a:t>
            </a:r>
            <a:r>
              <a:rPr lang="nl-BE" dirty="0"/>
              <a:t> (incomplete </a:t>
            </a:r>
            <a:r>
              <a:rPr lang="nl-BE" dirty="0" err="1"/>
              <a:t>specification</a:t>
            </a:r>
            <a:r>
              <a:rPr lang="nl-BE" dirty="0"/>
              <a:t>).</a:t>
            </a:r>
          </a:p>
          <a:p>
            <a:r>
              <a:rPr lang="nl-BE" dirty="0"/>
              <a:t>A </a:t>
            </a:r>
            <a:r>
              <a:rPr lang="nl-BE" dirty="0" err="1"/>
              <a:t>stroke</a:t>
            </a:r>
            <a:r>
              <a:rPr lang="nl-BE" dirty="0"/>
              <a:t> is </a:t>
            </a:r>
            <a:r>
              <a:rPr lang="nl-BE" dirty="0" err="1"/>
              <a:t>defined</a:t>
            </a:r>
            <a:r>
              <a:rPr lang="nl-BE" dirty="0"/>
              <a:t> as a set of data points </a:t>
            </a:r>
            <a:r>
              <a:rPr lang="nl-BE" dirty="0" err="1"/>
              <a:t>containing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(X,Y) </a:t>
            </a:r>
            <a:r>
              <a:rPr lang="nl-BE" dirty="0" err="1"/>
              <a:t>coordinates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4F988-CB9A-42D6-A978-82F72CFFA872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5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proposed</a:t>
            </a:r>
            <a:r>
              <a:rPr lang="nl-BE" dirty="0"/>
              <a:t> solution is </a:t>
            </a:r>
            <a:r>
              <a:rPr lang="nl-BE" dirty="0" err="1"/>
              <a:t>based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of </a:t>
            </a:r>
            <a:r>
              <a:rPr lang="nl-BE" dirty="0" err="1"/>
              <a:t>Rubine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works</a:t>
            </a:r>
            <a:r>
              <a:rPr lang="nl-BE" dirty="0"/>
              <a:t> in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phases</a:t>
            </a:r>
            <a:r>
              <a:rPr lang="nl-BE" dirty="0"/>
              <a:t>.</a:t>
            </a:r>
          </a:p>
          <a:p>
            <a:r>
              <a:rPr lang="nl-BE" dirty="0"/>
              <a:t>In a first </a:t>
            </a:r>
            <a:r>
              <a:rPr lang="nl-BE" dirty="0" err="1"/>
              <a:t>phase</a:t>
            </a:r>
            <a:r>
              <a:rPr lang="nl-BE" dirty="0"/>
              <a:t> a user </a:t>
            </a:r>
            <a:r>
              <a:rPr lang="nl-BE" dirty="0" err="1"/>
              <a:t>can</a:t>
            </a:r>
            <a:r>
              <a:rPr lang="nl-BE" dirty="0"/>
              <a:t> draw </a:t>
            </a:r>
            <a:r>
              <a:rPr lang="nl-BE" dirty="0" err="1"/>
              <a:t>strokes</a:t>
            </a:r>
            <a:r>
              <a:rPr lang="nl-BE" dirty="0"/>
              <a:t>.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user </a:t>
            </a:r>
            <a:r>
              <a:rPr lang="nl-BE" dirty="0" err="1"/>
              <a:t>stops</a:t>
            </a:r>
            <a:r>
              <a:rPr lang="nl-BE" dirty="0"/>
              <a:t> </a:t>
            </a:r>
            <a:r>
              <a:rPr lang="nl-BE" dirty="0" err="1"/>
              <a:t>drawing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a </a:t>
            </a:r>
            <a:r>
              <a:rPr lang="nl-BE" dirty="0" err="1"/>
              <a:t>certain</a:t>
            </a:r>
            <a:r>
              <a:rPr lang="nl-BE" dirty="0"/>
              <a:t> </a:t>
            </a:r>
            <a:r>
              <a:rPr lang="nl-BE" dirty="0" err="1"/>
              <a:t>amount</a:t>
            </a:r>
            <a:r>
              <a:rPr lang="nl-BE" dirty="0"/>
              <a:t> of time </a:t>
            </a:r>
            <a:r>
              <a:rPr lang="nl-BE" dirty="0" err="1"/>
              <a:t>the</a:t>
            </a:r>
            <a:r>
              <a:rPr lang="nl-BE" dirty="0"/>
              <a:t> second </a:t>
            </a:r>
            <a:r>
              <a:rPr lang="nl-BE" dirty="0" err="1"/>
              <a:t>phase</a:t>
            </a:r>
            <a:r>
              <a:rPr lang="nl-BE" dirty="0"/>
              <a:t> starts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drawing</a:t>
            </a:r>
            <a:r>
              <a:rPr lang="nl-BE" dirty="0"/>
              <a:t> is </a:t>
            </a:r>
            <a:r>
              <a:rPr lang="nl-BE" dirty="0" err="1"/>
              <a:t>interpreted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becomes</a:t>
            </a:r>
            <a:r>
              <a:rPr lang="nl-BE" dirty="0"/>
              <a:t> </a:t>
            </a:r>
            <a:r>
              <a:rPr lang="nl-BE" dirty="0" err="1"/>
              <a:t>dragable</a:t>
            </a:r>
            <a:r>
              <a:rPr lang="nl-BE" dirty="0"/>
              <a:t>.</a:t>
            </a:r>
          </a:p>
          <a:p>
            <a:r>
              <a:rPr lang="nl-BE" dirty="0"/>
              <a:t>How does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solve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problems</a:t>
            </a:r>
            <a:r>
              <a:rPr lang="nl-BE" dirty="0"/>
              <a:t> </a:t>
            </a:r>
            <a:r>
              <a:rPr lang="nl-BE" dirty="0" err="1"/>
              <a:t>mentioned</a:t>
            </a:r>
            <a:r>
              <a:rPr lang="nl-BE" dirty="0"/>
              <a:t> </a:t>
            </a:r>
            <a:r>
              <a:rPr lang="nl-BE" dirty="0" err="1"/>
              <a:t>earlier</a:t>
            </a:r>
            <a:r>
              <a:rPr lang="nl-BE" dirty="0"/>
              <a:t>? </a:t>
            </a:r>
          </a:p>
          <a:p>
            <a:r>
              <a:rPr lang="nl-BE" dirty="0"/>
              <a:t>The </a:t>
            </a:r>
            <a:r>
              <a:rPr lang="nl-BE" dirty="0" err="1"/>
              <a:t>segmentation</a:t>
            </a:r>
            <a:r>
              <a:rPr lang="nl-BE" dirty="0"/>
              <a:t> </a:t>
            </a:r>
            <a:r>
              <a:rPr lang="nl-BE" dirty="0" err="1"/>
              <a:t>problem</a:t>
            </a:r>
            <a:r>
              <a:rPr lang="nl-BE" dirty="0"/>
              <a:t> is </a:t>
            </a:r>
            <a:r>
              <a:rPr lang="nl-BE" dirty="0" err="1"/>
              <a:t>solved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a </a:t>
            </a:r>
            <a:r>
              <a:rPr lang="nl-BE" dirty="0" err="1"/>
              <a:t>variable</a:t>
            </a:r>
            <a:r>
              <a:rPr lang="nl-BE" dirty="0"/>
              <a:t> </a:t>
            </a:r>
            <a:r>
              <a:rPr lang="nl-BE" dirty="0" err="1"/>
              <a:t>length</a:t>
            </a:r>
            <a:r>
              <a:rPr lang="nl-BE" dirty="0"/>
              <a:t> time out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depends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length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</a:t>
            </a:r>
            <a:r>
              <a:rPr lang="nl-BE" dirty="0" err="1"/>
              <a:t>stroke</a:t>
            </a:r>
            <a:r>
              <a:rPr lang="nl-BE" dirty="0"/>
              <a:t>, </a:t>
            </a:r>
            <a:r>
              <a:rPr lang="nl-BE" dirty="0" err="1"/>
              <a:t>the</a:t>
            </a:r>
            <a:r>
              <a:rPr lang="nl-BE" dirty="0"/>
              <a:t> incomplete </a:t>
            </a:r>
            <a:r>
              <a:rPr lang="nl-BE" dirty="0" err="1"/>
              <a:t>specification</a:t>
            </a:r>
            <a:r>
              <a:rPr lang="nl-BE" dirty="0"/>
              <a:t> </a:t>
            </a:r>
            <a:r>
              <a:rPr lang="nl-BE" dirty="0" err="1"/>
              <a:t>problem</a:t>
            </a:r>
            <a:r>
              <a:rPr lang="nl-BE" dirty="0"/>
              <a:t> is </a:t>
            </a:r>
            <a:r>
              <a:rPr lang="nl-BE" dirty="0" err="1"/>
              <a:t>solved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computing </a:t>
            </a:r>
            <a:r>
              <a:rPr lang="nl-BE" dirty="0" err="1"/>
              <a:t>the</a:t>
            </a:r>
            <a:r>
              <a:rPr lang="nl-BE" dirty="0"/>
              <a:t> convex </a:t>
            </a:r>
            <a:r>
              <a:rPr lang="nl-BE" dirty="0" err="1"/>
              <a:t>hull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collected</a:t>
            </a:r>
            <a:r>
              <a:rPr lang="nl-BE" dirty="0"/>
              <a:t> </a:t>
            </a:r>
            <a:r>
              <a:rPr lang="nl-BE" dirty="0" err="1"/>
              <a:t>strokes</a:t>
            </a:r>
            <a:r>
              <a:rPr lang="nl-BE" dirty="0"/>
              <a:t>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sorting</a:t>
            </a:r>
            <a:r>
              <a:rPr lang="nl-BE" dirty="0"/>
              <a:t> </a:t>
            </a:r>
            <a:r>
              <a:rPr lang="nl-BE" dirty="0" err="1"/>
              <a:t>them</a:t>
            </a:r>
            <a:r>
              <a:rPr lang="nl-BE" dirty="0"/>
              <a:t> in counter </a:t>
            </a:r>
            <a:r>
              <a:rPr lang="nl-BE" dirty="0" err="1"/>
              <a:t>clockwise</a:t>
            </a:r>
            <a:r>
              <a:rPr lang="nl-BE" dirty="0"/>
              <a:t> </a:t>
            </a:r>
            <a:r>
              <a:rPr lang="nl-BE" dirty="0" err="1"/>
              <a:t>direction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4F988-CB9A-42D6-A978-82F72CFFA872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5363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convex hull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 shape is the smallest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Convex set"/>
              </a:rPr>
              <a:t>convex set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contains it and may be visualized as the shape enclosed by a rubber band stretched around the subset.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Computing the convex hull means constructing an unambiguous, efficient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Data structure"/>
              </a:rPr>
              <a:t>representation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the required convex shape.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Image: The convex hull of the red set is the blue and red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Convex set"/>
              </a:rPr>
              <a:t>convex set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4F988-CB9A-42D6-A978-82F72CFFA872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879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does </a:t>
            </a:r>
            <a:r>
              <a:rPr lang="nl-BE" dirty="0" err="1"/>
              <a:t>this</a:t>
            </a:r>
            <a:r>
              <a:rPr lang="nl-BE" dirty="0"/>
              <a:t> solution </a:t>
            </a:r>
            <a:r>
              <a:rPr lang="nl-BE" dirty="0" err="1"/>
              <a:t>work</a:t>
            </a:r>
            <a:r>
              <a:rPr lang="nl-BE" dirty="0"/>
              <a:t>?</a:t>
            </a:r>
          </a:p>
          <a:p>
            <a:r>
              <a:rPr lang="nl-BE" dirty="0"/>
              <a:t>First a user draws </a:t>
            </a:r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number</a:t>
            </a:r>
            <a:r>
              <a:rPr lang="nl-BE" dirty="0"/>
              <a:t> of </a:t>
            </a:r>
            <a:r>
              <a:rPr lang="nl-BE" dirty="0" err="1"/>
              <a:t>strokes</a:t>
            </a:r>
            <a:r>
              <a:rPr lang="nl-BE" dirty="0"/>
              <a:t>. </a:t>
            </a:r>
            <a:r>
              <a:rPr lang="nl-BE" dirty="0" err="1"/>
              <a:t>Once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users </a:t>
            </a:r>
            <a:r>
              <a:rPr lang="nl-BE" dirty="0" err="1"/>
              <a:t>lets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timer </a:t>
            </a:r>
            <a:r>
              <a:rPr lang="nl-BE" dirty="0" err="1"/>
              <a:t>expire</a:t>
            </a:r>
            <a:r>
              <a:rPr lang="nl-BE" dirty="0"/>
              <a:t> we enter </a:t>
            </a:r>
            <a:r>
              <a:rPr lang="nl-BE" dirty="0" err="1"/>
              <a:t>the</a:t>
            </a:r>
            <a:r>
              <a:rPr lang="nl-BE" dirty="0"/>
              <a:t> editing </a:t>
            </a:r>
            <a:r>
              <a:rPr lang="nl-BE" dirty="0" err="1"/>
              <a:t>phase</a:t>
            </a:r>
            <a:r>
              <a:rPr lang="nl-BE" dirty="0"/>
              <a:t>.</a:t>
            </a:r>
          </a:p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editing phase an object is selected by single tap gesture. A selected object is recognized by the selection handles drawn at its corners. It can be resized, moved, deleted, or copied to the buffer and pasted.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The shape recognition algorithm is based on two ideas. 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First, because shapes are geometric entities, they should be recognizable solely by their geometry. No stroke information (i.e., order of input data points, speed of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input) is used for analysis; only data points are used. Second, recognition can be achieved by filtering. Each filter categorizes input according to certain criteria.</a:t>
            </a:r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4F988-CB9A-42D6-A978-82F72CFFA872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5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Each shape employs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vwious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filters. Each filter is weighted according to its success in recognizing that shape. 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For triangles and diamonds, the area-ratio and triangle-diamond filters are used. For circles and lines, only the P2/A ratio filter is used. And for rectangles and ellipses, the area-ratio and P2/A ratio filters are used.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The weighted outputs are combined to select the final </a:t>
            </a:r>
            <a:r>
              <a:rPr lang="nl-BE" sz="1800" b="0" i="0" u="none" strike="noStrike" baseline="0" dirty="0" err="1">
                <a:latin typeface="Arial" panose="020B0604020202020204" pitchFamily="34" charset="0"/>
              </a:rPr>
              <a:t>shape</a:t>
            </a:r>
            <a:r>
              <a:rPr lang="nl-BE" sz="1800" b="0" i="0" u="none" strike="noStrike" baseline="0" dirty="0">
                <a:latin typeface="Arial" panose="020B0604020202020204" pitchFamily="34" charset="0"/>
              </a:rPr>
              <a:t>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4F988-CB9A-42D6-A978-82F72CFFA872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0578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4F988-CB9A-42D6-A978-82F72CFFA872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62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9F2970-E838-42B3-A5F0-D9D713E3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804" y="3428998"/>
            <a:ext cx="2668479" cy="2268559"/>
          </a:xfrm>
        </p:spPr>
        <p:txBody>
          <a:bodyPr>
            <a:normAutofit/>
          </a:bodyPr>
          <a:lstStyle/>
          <a:p>
            <a:r>
              <a:rPr lang="nl-BE" sz="2500" b="0" i="0" u="none" strike="noStrike" baseline="0" dirty="0" err="1">
                <a:latin typeface="Arial" panose="020B0604020202020204" pitchFamily="34" charset="0"/>
              </a:rPr>
              <a:t>Recognizing</a:t>
            </a:r>
            <a:r>
              <a:rPr lang="nl-BE" sz="25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nl-BE" sz="2500" b="0" i="0" u="none" strike="noStrike" baseline="0" dirty="0" err="1">
                <a:latin typeface="Arial" panose="020B0604020202020204" pitchFamily="34" charset="0"/>
              </a:rPr>
              <a:t>Multistroke</a:t>
            </a:r>
            <a:r>
              <a:rPr lang="nl-BE" sz="25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nl-BE" sz="2500" b="0" i="0" u="none" strike="noStrike" baseline="0" dirty="0" err="1">
                <a:latin typeface="Arial" panose="020B0604020202020204" pitchFamily="34" charset="0"/>
              </a:rPr>
              <a:t>Geometric</a:t>
            </a:r>
            <a:r>
              <a:rPr lang="nl-BE" sz="25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nl-BE" sz="2500" b="0" i="0" u="none" strike="noStrike" baseline="0" dirty="0" err="1">
                <a:latin typeface="Arial" panose="020B0604020202020204" pitchFamily="34" charset="0"/>
              </a:rPr>
              <a:t>Shapes</a:t>
            </a:r>
            <a:r>
              <a:rPr lang="nl-BE" sz="2500" b="0" i="0" u="none" strike="noStrike" baseline="0" dirty="0">
                <a:latin typeface="Arial" panose="020B0604020202020204" pitchFamily="34" charset="0"/>
              </a:rPr>
              <a:t>:</a:t>
            </a:r>
            <a:br>
              <a:rPr lang="nl-BE" sz="2500" b="0" i="0" u="none" strike="noStrike" baseline="0" dirty="0">
                <a:latin typeface="Arial" panose="020B0604020202020204" pitchFamily="34" charset="0"/>
              </a:rPr>
            </a:br>
            <a:r>
              <a:rPr lang="nl-BE" sz="2500" b="0" i="0" u="none" strike="noStrike" baseline="0" dirty="0">
                <a:latin typeface="Arial" panose="020B0604020202020204" pitchFamily="34" charset="0"/>
              </a:rPr>
              <a:t>An </a:t>
            </a:r>
            <a:r>
              <a:rPr lang="nl-BE" sz="2500" b="0" i="0" u="none" strike="noStrike" baseline="0" dirty="0" err="1">
                <a:latin typeface="Arial" panose="020B0604020202020204" pitchFamily="34" charset="0"/>
              </a:rPr>
              <a:t>Experimental</a:t>
            </a:r>
            <a:r>
              <a:rPr lang="nl-BE" sz="2500" b="0" i="0" u="none" strike="noStrike" baseline="0" dirty="0">
                <a:latin typeface="Arial" panose="020B0604020202020204" pitchFamily="34" charset="0"/>
              </a:rPr>
              <a:t> Evaluation</a:t>
            </a:r>
            <a:endParaRPr lang="nl-BE" sz="25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AD07BEC-715A-4511-BBF8-46F2B2FCF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053" y="2268786"/>
            <a:ext cx="3312608" cy="1160213"/>
          </a:xfrm>
        </p:spPr>
        <p:txBody>
          <a:bodyPr>
            <a:normAutofit/>
          </a:bodyPr>
          <a:lstStyle/>
          <a:p>
            <a:r>
              <a:rPr lang="nl-BE" sz="1600" dirty="0" err="1"/>
              <a:t>Work</a:t>
            </a:r>
            <a:r>
              <a:rPr lang="nl-BE" sz="1600" dirty="0"/>
              <a:t> </a:t>
            </a:r>
            <a:r>
              <a:rPr lang="nl-BE" sz="1600" dirty="0" err="1"/>
              <a:t>by</a:t>
            </a:r>
            <a:r>
              <a:rPr lang="nl-BE" sz="1600" dirty="0"/>
              <a:t> </a:t>
            </a:r>
            <a:r>
              <a:rPr lang="nl-BE" sz="1800" b="0" i="0" u="none" strike="noStrike" baseline="0" dirty="0" err="1">
                <a:latin typeface="Arial" panose="020B0604020202020204" pitchFamily="34" charset="0"/>
              </a:rPr>
              <a:t>Ajay</a:t>
            </a:r>
            <a:r>
              <a:rPr lang="nl-BE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nl-BE" sz="1800" b="0" i="0" u="none" strike="noStrike" baseline="0" dirty="0" err="1">
                <a:latin typeface="Arial" panose="020B0604020202020204" pitchFamily="34" charset="0"/>
              </a:rPr>
              <a:t>Apte</a:t>
            </a:r>
            <a:r>
              <a:rPr lang="nl-BE" sz="1800" b="0" i="0" u="none" strike="noStrike" baseline="0" dirty="0">
                <a:latin typeface="Arial" panose="020B0604020202020204" pitchFamily="34" charset="0"/>
              </a:rPr>
              <a:t>, Van Vo </a:t>
            </a:r>
            <a:r>
              <a:rPr lang="nl-BE" sz="1800" b="0" i="0" u="none" strike="noStrike" baseline="0" dirty="0" err="1">
                <a:latin typeface="Arial" panose="020B0604020202020204" pitchFamily="34" charset="0"/>
              </a:rPr>
              <a:t>and</a:t>
            </a:r>
            <a:r>
              <a:rPr lang="nl-BE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nl-BE" sz="1800" b="0" i="0" u="none" strike="noStrike" baseline="0" dirty="0" err="1">
                <a:latin typeface="Arial" panose="020B0604020202020204" pitchFamily="34" charset="0"/>
              </a:rPr>
              <a:t>Takayuki</a:t>
            </a:r>
            <a:r>
              <a:rPr lang="nl-BE" sz="1800" b="0" i="0" u="none" strike="noStrike" baseline="0" dirty="0">
                <a:latin typeface="Arial" panose="020B0604020202020204" pitchFamily="34" charset="0"/>
              </a:rPr>
              <a:t> Dan </a:t>
            </a:r>
            <a:r>
              <a:rPr lang="nl-BE" sz="1800" b="0" i="0" u="none" strike="noStrike" baseline="0" dirty="0" err="1">
                <a:latin typeface="Arial" panose="020B0604020202020204" pitchFamily="34" charset="0"/>
              </a:rPr>
              <a:t>Kimura</a:t>
            </a:r>
            <a:br>
              <a:rPr lang="nl-BE" sz="1600" b="0" i="0" u="none" strike="noStrike" baseline="0" dirty="0">
                <a:latin typeface="Arial" panose="020B0604020202020204" pitchFamily="34" charset="0"/>
              </a:rPr>
            </a:br>
            <a:r>
              <a:rPr lang="nl-BE" sz="1600" b="0" i="0" u="none" strike="noStrike" baseline="0" dirty="0">
                <a:latin typeface="Arial" panose="020B0604020202020204" pitchFamily="34" charset="0"/>
              </a:rPr>
              <a:t>Presentation </a:t>
            </a:r>
            <a:r>
              <a:rPr lang="nl-BE" sz="1600" b="0" i="0" u="none" strike="noStrike" baseline="0" dirty="0" err="1">
                <a:latin typeface="Arial" panose="020B0604020202020204" pitchFamily="34" charset="0"/>
              </a:rPr>
              <a:t>by</a:t>
            </a:r>
            <a:r>
              <a:rPr lang="nl-BE" sz="1600" b="0" i="0" u="none" strike="noStrike" baseline="0" dirty="0">
                <a:latin typeface="Arial" panose="020B0604020202020204" pitchFamily="34" charset="0"/>
              </a:rPr>
              <a:t> Beau De Clercq</a:t>
            </a:r>
            <a:endParaRPr lang="nl-BE" sz="1600" dirty="0"/>
          </a:p>
        </p:txBody>
      </p:sp>
      <p:pic>
        <p:nvPicPr>
          <p:cNvPr id="5" name="Afbeelding 4" descr="Afbeelding met tekst, krant, schermafbeelding, document&#10;&#10;Automatisch gegenereerde beschrijving">
            <a:extLst>
              <a:ext uri="{FF2B5EF4-FFF2-40B4-BE49-F238E27FC236}">
                <a16:creationId xmlns:a16="http://schemas.microsoft.com/office/drawing/2014/main" id="{D0329159-55A2-4E09-983E-47D95426C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248" y="647191"/>
            <a:ext cx="4312319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2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7E45EB-2082-42A1-A5FC-6D53F21DB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A5C072-919B-4308-A48B-96DC0CBF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F74E2F-7C51-4D72-96BA-528A5074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B61F797-14BD-476F-B569-140E96CB6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0235D8-BAC3-4440-8A9B-43D98243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F2FD5C-3192-4646-91D2-C907BDC4C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AC5FB5-2F25-4D2B-966F-4142E162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nl-BE"/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94EA3E3-78FC-411C-9AE9-840916D56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532" y="2364159"/>
            <a:ext cx="4326754" cy="336405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706B33-FB4F-423D-8D6F-59EC143C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175" y="2052116"/>
            <a:ext cx="3289986" cy="3997828"/>
          </a:xfrm>
        </p:spPr>
        <p:txBody>
          <a:bodyPr>
            <a:normAutofit/>
          </a:bodyPr>
          <a:lstStyle/>
          <a:p>
            <a:endParaRPr lang="nl-BE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564258-BA63-4452-B6A7-27E3497D9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1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18EC0-2BDF-4F40-8C6F-88FEBB50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E71AEA-3B09-47BD-9463-7A784176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Problem</a:t>
            </a:r>
            <a:r>
              <a:rPr lang="nl-BE" dirty="0"/>
              <a:t> at hand</a:t>
            </a:r>
          </a:p>
          <a:p>
            <a:r>
              <a:rPr lang="nl-BE" dirty="0"/>
              <a:t>Solution</a:t>
            </a:r>
          </a:p>
          <a:p>
            <a:r>
              <a:rPr lang="nl-BE" dirty="0"/>
              <a:t>Details</a:t>
            </a:r>
          </a:p>
          <a:p>
            <a:r>
              <a:rPr lang="nl-BE" dirty="0" err="1"/>
              <a:t>Limitations</a:t>
            </a:r>
            <a:endParaRPr lang="nl-BE" dirty="0"/>
          </a:p>
          <a:p>
            <a:r>
              <a:rPr lang="nl-BE" dirty="0" err="1"/>
              <a:t>Experimentation</a:t>
            </a:r>
            <a:endParaRPr lang="nl-BE" dirty="0"/>
          </a:p>
          <a:p>
            <a:r>
              <a:rPr lang="nl-BE" dirty="0" err="1"/>
              <a:t>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229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4577E3-FA18-4D8A-9E42-FF3D35D3F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934298-58E5-4E9F-B25C-57B1746AB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A87EC4-5D77-4221-830F-985B0756C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1FFB1DF-0D2D-4029-A8C7-317DDCF92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70C84D-AB0A-4DD9-9CD3-B0DDCBCA3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BBF7C2-27D7-480A-BEFA-B1399AC04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F41218-352C-4EE9-8529-39F80C3C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4297226" cy="1077229"/>
          </a:xfrm>
        </p:spPr>
        <p:txBody>
          <a:bodyPr>
            <a:normAutofit/>
          </a:bodyPr>
          <a:lstStyle/>
          <a:p>
            <a:pPr algn="l"/>
            <a:r>
              <a:rPr lang="nl-BE" dirty="0" err="1"/>
              <a:t>Problem</a:t>
            </a:r>
            <a:r>
              <a:rPr lang="nl-BE" dirty="0"/>
              <a:t> at hand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2BA84B-23A0-499A-9DA5-A798A858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4295095" cy="3997828"/>
          </a:xfrm>
        </p:spPr>
        <p:txBody>
          <a:bodyPr>
            <a:normAutofit/>
          </a:bodyPr>
          <a:lstStyle/>
          <a:p>
            <a:r>
              <a:rPr lang="nl-BE" sz="1800" dirty="0" err="1"/>
              <a:t>Recognizing</a:t>
            </a:r>
            <a:r>
              <a:rPr lang="nl-BE" sz="1800" dirty="0"/>
              <a:t> hand-</a:t>
            </a:r>
            <a:r>
              <a:rPr lang="nl-BE" sz="1800" dirty="0" err="1"/>
              <a:t>drawn</a:t>
            </a:r>
            <a:r>
              <a:rPr lang="nl-BE" sz="1800" dirty="0"/>
              <a:t> </a:t>
            </a:r>
            <a:r>
              <a:rPr lang="nl-BE" sz="1800" dirty="0" err="1"/>
              <a:t>shapes</a:t>
            </a:r>
            <a:endParaRPr lang="nl-BE" sz="1800" dirty="0"/>
          </a:p>
          <a:p>
            <a:pPr lvl="1"/>
            <a:r>
              <a:rPr lang="nl-BE" dirty="0" err="1"/>
              <a:t>Segmentation</a:t>
            </a:r>
            <a:endParaRPr lang="nl-BE" dirty="0"/>
          </a:p>
          <a:p>
            <a:pPr lvl="1"/>
            <a:r>
              <a:rPr lang="nl-BE" dirty="0"/>
              <a:t>Incomplete </a:t>
            </a:r>
            <a:r>
              <a:rPr lang="nl-BE" dirty="0" err="1"/>
              <a:t>specification</a:t>
            </a:r>
            <a:endParaRPr lang="nl-BE" dirty="0"/>
          </a:p>
          <a:p>
            <a:pPr lvl="1"/>
            <a:r>
              <a:rPr lang="nl-BE" dirty="0" err="1"/>
              <a:t>Stroke</a:t>
            </a:r>
            <a:endParaRPr lang="nl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FBE352-03FD-4333-A348-0C7FCF5FE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1538" y="641224"/>
            <a:ext cx="3674846" cy="5574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DA2B7F6-9CF8-4253-8CCA-FB163FF149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270" y="1782578"/>
            <a:ext cx="3031155" cy="3280913"/>
          </a:xfrm>
          <a:prstGeom prst="rect">
            <a:avLst/>
          </a:prstGeom>
          <a:ln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C6A91D1-6664-4898-92B7-49F9982CE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8319" y="883993"/>
            <a:ext cx="3181057" cy="507808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4EDEA4-22DE-4070-A5F1-4AEE20A4D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6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C23B4-16CF-4A9A-9DBF-2A821E94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F3D0A9-B347-4552-A98D-E5124CD16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2 </a:t>
            </a:r>
            <a:r>
              <a:rPr lang="nl-BE" dirty="0" err="1"/>
              <a:t>phase</a:t>
            </a:r>
            <a:r>
              <a:rPr lang="nl-BE" dirty="0"/>
              <a:t> solution</a:t>
            </a:r>
          </a:p>
          <a:p>
            <a:pPr lvl="1"/>
            <a:r>
              <a:rPr lang="nl-BE" dirty="0"/>
              <a:t>Phase1: input</a:t>
            </a:r>
          </a:p>
          <a:p>
            <a:pPr lvl="1"/>
            <a:r>
              <a:rPr lang="nl-BE" dirty="0"/>
              <a:t>Phase2: </a:t>
            </a:r>
            <a:r>
              <a:rPr lang="nl-BE" dirty="0" err="1"/>
              <a:t>edit</a:t>
            </a:r>
            <a:endParaRPr lang="nl-BE" dirty="0"/>
          </a:p>
          <a:p>
            <a:r>
              <a:rPr lang="nl-BE" dirty="0" err="1"/>
              <a:t>Segmentation</a:t>
            </a:r>
            <a:r>
              <a:rPr lang="nl-BE" dirty="0"/>
              <a:t>?</a:t>
            </a:r>
          </a:p>
          <a:p>
            <a:r>
              <a:rPr lang="nl-BE" dirty="0"/>
              <a:t>Incomplete </a:t>
            </a:r>
            <a:r>
              <a:rPr lang="nl-BE" dirty="0" err="1"/>
              <a:t>specification</a:t>
            </a:r>
            <a:r>
              <a:rPr lang="nl-B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4970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C6AC17-DD34-4465-A6FF-E174BDE3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nl-BE" dirty="0"/>
              <a:t>Solution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AC543B-2427-4440-BB2B-44EC9835C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/>
          </a:bodyPr>
          <a:lstStyle/>
          <a:p>
            <a:r>
              <a:rPr lang="nl-BE" sz="1800" dirty="0"/>
              <a:t>Convex </a:t>
            </a:r>
            <a:r>
              <a:rPr lang="nl-BE" sz="1800" dirty="0" err="1"/>
              <a:t>hull</a:t>
            </a:r>
            <a:endParaRPr lang="nl-BE" sz="1800" dirty="0"/>
          </a:p>
          <a:p>
            <a:pPr lvl="1"/>
            <a:r>
              <a:rPr lang="nl-BE" sz="1600" dirty="0" err="1"/>
              <a:t>Geometric</a:t>
            </a:r>
            <a:r>
              <a:rPr lang="nl-BE" sz="1600" dirty="0"/>
              <a:t> </a:t>
            </a:r>
            <a:r>
              <a:rPr lang="nl-BE" sz="1600" dirty="0" err="1"/>
              <a:t>shape</a:t>
            </a:r>
            <a:endParaRPr lang="nl-BE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D1B37F-CA90-4344-81E3-6D5CCFAD2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1768" y="1586360"/>
            <a:ext cx="3994617" cy="3685942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D5B41-DA95-405C-BC93-EFA37210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Details - </a:t>
            </a:r>
            <a:r>
              <a:rPr lang="nl-BE" dirty="0" err="1"/>
              <a:t>general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E558FE-33A4-4A29-9073-7EA7A1AC9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Input</a:t>
            </a:r>
          </a:p>
          <a:p>
            <a:pPr lvl="1"/>
            <a:r>
              <a:rPr lang="nl-BE" dirty="0"/>
              <a:t>Store (X, Y) per point, set timer </a:t>
            </a:r>
            <a:r>
              <a:rPr lang="nl-BE" dirty="0" err="1"/>
              <a:t>to</a:t>
            </a:r>
            <a:r>
              <a:rPr lang="nl-BE" dirty="0"/>
              <a:t> 500+4n</a:t>
            </a:r>
          </a:p>
          <a:p>
            <a:r>
              <a:rPr lang="nl-BE" dirty="0"/>
              <a:t>Editing</a:t>
            </a:r>
          </a:p>
          <a:p>
            <a:r>
              <a:rPr lang="nl-BE" dirty="0" err="1"/>
              <a:t>Recognition</a:t>
            </a:r>
            <a:endParaRPr lang="nl-BE" dirty="0"/>
          </a:p>
          <a:p>
            <a:pPr lvl="1"/>
            <a:r>
              <a:rPr lang="nl-BE" dirty="0" err="1"/>
              <a:t>Geometry</a:t>
            </a:r>
            <a:endParaRPr lang="nl-BE" dirty="0"/>
          </a:p>
          <a:p>
            <a:pPr lvl="1"/>
            <a:r>
              <a:rPr lang="nl-BE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153114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C71130-225F-47FB-BA53-18B1D0BA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nl-BE" dirty="0"/>
              <a:t>Details - </a:t>
            </a:r>
            <a:r>
              <a:rPr lang="nl-BE" dirty="0" err="1"/>
              <a:t>recognition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6BBF4D-49B6-4730-884D-44753FA1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/>
          </a:bodyPr>
          <a:lstStyle/>
          <a:p>
            <a:r>
              <a:rPr lang="nl-BE" sz="1800"/>
              <a:t>Setup</a:t>
            </a:r>
          </a:p>
          <a:p>
            <a:pPr lvl="1"/>
            <a:r>
              <a:rPr lang="nl-BE"/>
              <a:t>Compute</a:t>
            </a:r>
            <a:r>
              <a:rPr lang="nl-BE" dirty="0"/>
              <a:t> convex </a:t>
            </a:r>
            <a:r>
              <a:rPr lang="nl-BE"/>
              <a:t>hull</a:t>
            </a:r>
            <a:r>
              <a:rPr lang="nl-BE" dirty="0"/>
              <a:t>, perimeter </a:t>
            </a:r>
            <a:r>
              <a:rPr lang="nl-BE"/>
              <a:t>and</a:t>
            </a:r>
            <a:r>
              <a:rPr lang="nl-BE" dirty="0"/>
              <a:t> area</a:t>
            </a:r>
          </a:p>
          <a:p>
            <a:r>
              <a:rPr lang="nl-BE" sz="1800"/>
              <a:t>Filtering</a:t>
            </a:r>
          </a:p>
          <a:p>
            <a:pPr lvl="1"/>
            <a:r>
              <a:rPr lang="nl-BE" b="0" i="0" u="none" strike="noStrike" baseline="0">
                <a:latin typeface="Arial" panose="020B0604020202020204" pitchFamily="34" charset="0"/>
              </a:rPr>
              <a:t>Area-Ratio Filter, Triangle-Diamond Filter, P²/A Ratio Filter, …</a:t>
            </a:r>
            <a:endParaRPr lang="nl-BE" dirty="0"/>
          </a:p>
          <a:p>
            <a:pPr lvl="1"/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8DFF8A0-0261-462E-A78E-0B8801831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768" y="2046196"/>
            <a:ext cx="3994617" cy="276627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8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FB377BB-601C-4288-A224-D150848C4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8ABA13-B3B3-4E09-854F-270094AA8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3CA7029-49D1-4811-9706-47326D65B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B70EA8D-D093-4307-9DA5-E4EE61D82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687593-1834-43AF-A992-696B19B0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1FE4DF-DA81-4174-A7A3-1DBD74FB3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1CB85-4E65-4F29-A5E5-DA8C8328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3973282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Limitations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5A0BCD0-7450-4F4D-9C48-4EFF6A033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748741" y="656188"/>
            <a:ext cx="3993327" cy="554628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E838281-5FBA-41E7-AD3B-CB3F49FE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58CC7B-E71E-4D4D-9529-69CF5BFBD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B95759-BEA9-4738-B278-67116A122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DE481E-D0A0-4799-BAEA-42F613A3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2888993-EC1A-4E84-B6C4-0BD52919A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F2DC6-CB7C-4759-8EDE-51ED47501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22491F-236C-4859-A0EF-BB96BA75C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9E23C0-72EF-43BD-8BC1-F3466973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nl-BE" dirty="0" err="1"/>
              <a:t>Experimentation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63477F-CC4A-460C-8043-55E09193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60561" cy="3997828"/>
          </a:xfrm>
        </p:spPr>
        <p:txBody>
          <a:bodyPr>
            <a:normAutofit/>
          </a:bodyPr>
          <a:lstStyle/>
          <a:p>
            <a:r>
              <a:rPr lang="nl-BE" sz="1800" dirty="0"/>
              <a:t>Ten subjects </a:t>
            </a:r>
            <a:r>
              <a:rPr lang="nl-BE" sz="1800" dirty="0" err="1"/>
              <a:t>drew</a:t>
            </a:r>
            <a:r>
              <a:rPr lang="nl-BE" sz="1800" dirty="0"/>
              <a:t> </a:t>
            </a:r>
            <a:r>
              <a:rPr lang="nl-BE" sz="1800" dirty="0" err="1"/>
              <a:t>following</a:t>
            </a:r>
            <a:r>
              <a:rPr lang="nl-BE" sz="1800" dirty="0"/>
              <a:t> diagram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84DA025-5A5A-4AFB-B885-25EAD7CD9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8964" y="2343945"/>
            <a:ext cx="2308633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2099139-4AB7-4DE1-AD4A-4DA612AA26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5214" y="2391554"/>
            <a:ext cx="2066752" cy="14354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847F3B3-19BD-4C7D-B4D7-FBE70953BA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5214" y="4572328"/>
            <a:ext cx="2066752" cy="7739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77EF324-D563-44AF-8F65-3E30C83D1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8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70</TotalTime>
  <Words>598</Words>
  <Application>Microsoft Office PowerPoint</Application>
  <PresentationFormat>Breedbeeld</PresentationFormat>
  <Paragraphs>65</Paragraphs>
  <Slides>10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Calibri</vt:lpstr>
      <vt:lpstr>MS Shell Dlg 2</vt:lpstr>
      <vt:lpstr>Wingdings</vt:lpstr>
      <vt:lpstr>Wingdings 3</vt:lpstr>
      <vt:lpstr>Madison</vt:lpstr>
      <vt:lpstr>Recognizing Multistroke Geometric Shapes: An Experimental Evaluation</vt:lpstr>
      <vt:lpstr>Overview</vt:lpstr>
      <vt:lpstr>Problem at hand</vt:lpstr>
      <vt:lpstr>Solution</vt:lpstr>
      <vt:lpstr>Solution</vt:lpstr>
      <vt:lpstr>Details - general</vt:lpstr>
      <vt:lpstr>Details - recognition</vt:lpstr>
      <vt:lpstr>Limitations</vt:lpstr>
      <vt:lpstr>Experimentation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Recognizing Multistroke Geometric Shapes: An Experimental Evaluation</dc:title>
  <dc:creator>beau de clercq</dc:creator>
  <cp:lastModifiedBy>beau de clercq</cp:lastModifiedBy>
  <cp:revision>2</cp:revision>
  <dcterms:created xsi:type="dcterms:W3CDTF">2022-03-07T12:11:23Z</dcterms:created>
  <dcterms:modified xsi:type="dcterms:W3CDTF">2022-03-07T13:21:31Z</dcterms:modified>
</cp:coreProperties>
</file>