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78" r:id="rId5"/>
    <p:sldId id="279" r:id="rId6"/>
    <p:sldId id="280" r:id="rId7"/>
    <p:sldId id="281" r:id="rId8"/>
    <p:sldId id="283" r:id="rId9"/>
    <p:sldId id="284" r:id="rId10"/>
    <p:sldId id="285" r:id="rId11"/>
    <p:sldId id="286" r:id="rId12"/>
    <p:sldId id="287" r:id="rId13"/>
    <p:sldId id="288" r:id="rId14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290" autoAdjust="0"/>
  </p:normalViewPr>
  <p:slideViewPr>
    <p:cSldViewPr snapToGrid="0">
      <p:cViewPr varScale="1">
        <p:scale>
          <a:sx n="97" d="100"/>
          <a:sy n="97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F3AC2-7F66-4DDD-80D5-3596BEDED6D1}" type="datetime1">
              <a:rPr lang="nl-NL" smtClean="0"/>
              <a:t>16-3-2022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0EAF0-F49B-4B3A-8B4B-238ABFD12E05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611976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EB079-61E4-4BBB-A44C-A56370A34A68}" type="datetime1">
              <a:rPr lang="nl-NL" smtClean="0"/>
              <a:pPr/>
              <a:t>16-3-2022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694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nl-NL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err="1"/>
              <a:t>Positional</a:t>
            </a:r>
            <a:r>
              <a:rPr lang="nl-BE" dirty="0"/>
              <a:t> </a:t>
            </a:r>
            <a:r>
              <a:rPr lang="nl-BE" sz="1200" b="0" i="0" u="none" strike="noStrike" baseline="0" dirty="0">
                <a:latin typeface="TimesNewRoman"/>
              </a:rPr>
              <a:t>grammars </a:t>
            </a:r>
            <a:r>
              <a:rPr lang="nl-BE" sz="1200" b="0" i="0" u="none" strike="noStrike" baseline="0" dirty="0" err="1">
                <a:latin typeface="TimesNewRoman"/>
              </a:rPr>
              <a:t>allow</a:t>
            </a:r>
            <a:r>
              <a:rPr lang="nl-BE" sz="1200" b="0" i="0" u="none" strike="noStrike" baseline="0" dirty="0">
                <a:latin typeface="TimesNewRoman"/>
              </a:rPr>
              <a:t> </a:t>
            </a:r>
            <a:r>
              <a:rPr lang="nl-BE" sz="1200" b="0" i="0" u="none" strike="noStrike" baseline="0" dirty="0" err="1">
                <a:latin typeface="TimesNewRoman"/>
              </a:rPr>
              <a:t>us</a:t>
            </a:r>
            <a:r>
              <a:rPr lang="nl-BE" sz="1200" b="0" i="0" u="none" strike="noStrike" baseline="0" dirty="0">
                <a:latin typeface="TimesNewRoman"/>
              </a:rPr>
              <a:t> </a:t>
            </a:r>
            <a:r>
              <a:rPr lang="nl-BE" sz="1200" b="0" i="0" u="none" strike="noStrike" baseline="0" dirty="0" err="1">
                <a:latin typeface="TimesNewRoman"/>
              </a:rPr>
              <a:t>to</a:t>
            </a:r>
            <a:r>
              <a:rPr lang="nl-BE" sz="1200" b="0" i="0" u="none" strike="noStrike" baseline="0" dirty="0">
                <a:latin typeface="TimesNewRoman"/>
              </a:rPr>
              <a:t> </a:t>
            </a:r>
            <a:r>
              <a:rPr lang="en-US" sz="1200" b="0" i="0" u="none" strike="noStrike" baseline="0" dirty="0">
                <a:latin typeface="TimesNewRoman"/>
              </a:rPr>
              <a:t>define composite objects by relating simple objects through spatial relations. In the sketch recognition domain they allow us to specify shapes as compositions </a:t>
            </a:r>
            <a:r>
              <a:rPr lang="nl-BE" sz="1200" b="0" i="0" u="none" strike="noStrike" baseline="0" dirty="0">
                <a:latin typeface="TimesNewRoman"/>
              </a:rPr>
              <a:t>of </a:t>
            </a:r>
            <a:r>
              <a:rPr lang="nl-BE" sz="1200" b="0" i="0" u="none" strike="noStrike" baseline="0" dirty="0" err="1">
                <a:latin typeface="TimesNewRoman"/>
              </a:rPr>
              <a:t>multi-stroke</a:t>
            </a:r>
            <a:r>
              <a:rPr lang="nl-BE" sz="1200" b="0" i="0" u="none" strike="noStrike" baseline="0" dirty="0">
                <a:latin typeface="TimesNewRoman"/>
              </a:rPr>
              <a:t> </a:t>
            </a:r>
            <a:r>
              <a:rPr lang="nl-BE" sz="1200" b="0" i="0" u="none" strike="noStrike" baseline="0" dirty="0" err="1">
                <a:latin typeface="TimesNewRoman"/>
              </a:rPr>
              <a:t>symbols</a:t>
            </a:r>
            <a:r>
              <a:rPr lang="nl-BE" sz="1200" b="0" i="0" u="none" strike="noStrike" baseline="0" dirty="0">
                <a:latin typeface="TimesNewRoman"/>
              </a:rPr>
              <a:t>.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E6DE88F-1F85-4A27-9D34-D74A50E7B0DA}" type="slidenum">
              <a:rPr lang="nl-NL" noProof="0" smtClean="0"/>
              <a:t>4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182235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NewRoman"/>
              </a:rPr>
              <a:t>In the literature there are two main approaches to symbol recognition: hierarchical and image-based.  </a:t>
            </a:r>
          </a:p>
          <a:p>
            <a:pPr algn="l"/>
            <a:r>
              <a:rPr lang="en-US" sz="1800" b="0" i="0" u="none" strike="noStrike" baseline="0" dirty="0">
                <a:latin typeface="TimesNewRoman"/>
              </a:rPr>
              <a:t>The former sees strokes as compositions of primitive strokes, such as lines and curves, whereas the latter exploits image approximate match paradigms to map groups of strokes onto language symbols.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E6DE88F-1F85-4A27-9D34-D74A50E7B0DA}" type="slidenum">
              <a:rPr lang="nl-NL" noProof="0" smtClean="0"/>
              <a:t>5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59178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 </a:t>
            </a:r>
            <a:r>
              <a:rPr lang="nl-BE" dirty="0" err="1"/>
              <a:t>nondeterministic</a:t>
            </a:r>
            <a:r>
              <a:rPr lang="nl-BE" dirty="0"/>
              <a:t> </a:t>
            </a:r>
            <a:r>
              <a:rPr lang="nl-BE" dirty="0" err="1"/>
              <a:t>parser</a:t>
            </a:r>
            <a:r>
              <a:rPr lang="nl-BE" dirty="0"/>
              <a:t> is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assign</a:t>
            </a:r>
            <a:r>
              <a:rPr lang="nl-BE" dirty="0"/>
              <a:t> a rank </a:t>
            </a:r>
            <a:r>
              <a:rPr lang="nl-BE" dirty="0" err="1"/>
              <a:t>value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each</a:t>
            </a:r>
            <a:r>
              <a:rPr lang="nl-BE" dirty="0"/>
              <a:t> </a:t>
            </a:r>
            <a:r>
              <a:rPr lang="nl-BE" dirty="0" err="1"/>
              <a:t>candidate</a:t>
            </a:r>
            <a:r>
              <a:rPr lang="nl-BE" dirty="0"/>
              <a:t> </a:t>
            </a:r>
            <a:r>
              <a:rPr lang="nl-BE" dirty="0" err="1"/>
              <a:t>interpretation</a:t>
            </a:r>
            <a:r>
              <a:rPr lang="nl-BE" dirty="0"/>
              <a:t> of a sketch or part of it.</a:t>
            </a:r>
          </a:p>
          <a:p>
            <a:pPr algn="l"/>
            <a:r>
              <a:rPr lang="en-US" sz="1800" b="0" i="0" u="none" strike="noStrike" baseline="0" dirty="0">
                <a:latin typeface="TimesNewRoman"/>
              </a:rPr>
              <a:t>This rank value is computed by combining the accuracy of the strokes forming the sketch and of their spatial relations. The first value is computed by using a </a:t>
            </a:r>
            <a:r>
              <a:rPr lang="en-US" sz="1800" b="0" i="1" u="none" strike="noStrike" baseline="0" dirty="0">
                <a:latin typeface="TimesNewRoman,Italic"/>
              </a:rPr>
              <a:t>shape recognizer</a:t>
            </a:r>
            <a:r>
              <a:rPr lang="en-US" sz="1800" b="0" i="0" u="none" strike="noStrike" baseline="0" dirty="0">
                <a:latin typeface="TimesNewRoman"/>
              </a:rPr>
              <a:t>, which returns a rank list of</a:t>
            </a:r>
          </a:p>
          <a:p>
            <a:pPr algn="l"/>
            <a:r>
              <a:rPr lang="en-US" sz="1800" b="0" i="0" u="none" strike="noStrike" baseline="0" dirty="0">
                <a:latin typeface="TimesNewRoman"/>
              </a:rPr>
              <a:t>primitive shapes similar to the input stroke, whereas the second value is computed by evaluating the spatial relations occurring between sketched strokes.</a:t>
            </a:r>
          </a:p>
          <a:p>
            <a:pPr algn="l"/>
            <a:r>
              <a:rPr lang="en-US" sz="1800" b="0" i="0" u="none" strike="noStrike" baseline="0" dirty="0">
                <a:latin typeface="TimesNewRoman"/>
              </a:rPr>
              <a:t>Let </a:t>
            </a:r>
            <a:r>
              <a:rPr lang="en-US" sz="1800" b="0" i="1" u="none" strike="noStrike" baseline="0" dirty="0">
                <a:latin typeface="TimesNewRoman,Italic"/>
              </a:rPr>
              <a:t>w </a:t>
            </a:r>
            <a:r>
              <a:rPr lang="en-US" sz="1800" b="0" i="0" u="none" strike="noStrike" baseline="0" dirty="0">
                <a:latin typeface="TimesNewRoman"/>
              </a:rPr>
              <a:t>be a sketch and </a:t>
            </a:r>
            <a:r>
              <a:rPr lang="en-US" sz="1800" b="0" i="1" u="none" strike="noStrike" baseline="0" dirty="0">
                <a:latin typeface="TimesNewRoman,Italic"/>
              </a:rPr>
              <a:t>P </a:t>
            </a:r>
            <a:r>
              <a:rPr lang="en-US" sz="1800" b="0" i="0" u="none" strike="noStrike" baseline="0" dirty="0">
                <a:latin typeface="TimesNewRoman"/>
              </a:rPr>
              <a:t>be the set of relations applied for its recognition, the interpretation value </a:t>
            </a:r>
            <a:r>
              <a:rPr lang="en-US" sz="1800" b="0" i="1" u="none" strike="noStrike" baseline="0" dirty="0">
                <a:latin typeface="TimesNewRoman,Italic"/>
              </a:rPr>
              <a:t>I</a:t>
            </a:r>
            <a:r>
              <a:rPr lang="en-US" sz="1800" b="0" i="0" u="none" strike="noStrike" baseline="0" dirty="0">
                <a:latin typeface="TimesNewRoman"/>
              </a:rPr>
              <a:t>(</a:t>
            </a:r>
            <a:r>
              <a:rPr lang="en-US" sz="1800" b="0" i="1" u="none" strike="noStrike" baseline="0" dirty="0">
                <a:latin typeface="TimesNewRoman,Italic"/>
              </a:rPr>
              <a:t>w</a:t>
            </a:r>
            <a:r>
              <a:rPr lang="en-US" sz="1800" b="0" i="0" u="none" strike="noStrike" baseline="0" dirty="0">
                <a:latin typeface="TimesNewRoman"/>
              </a:rPr>
              <a:t>) </a:t>
            </a:r>
            <a:r>
              <a:rPr lang="nl-BE" sz="1800" b="0" i="0" u="none" strike="noStrike" baseline="0" dirty="0">
                <a:latin typeface="TimesNewRoman"/>
              </a:rPr>
              <a:t>is </a:t>
            </a:r>
            <a:r>
              <a:rPr lang="nl-BE" sz="1800" b="0" i="0" u="none" strike="noStrike" baseline="0" dirty="0" err="1">
                <a:latin typeface="TimesNewRoman"/>
              </a:rPr>
              <a:t>given</a:t>
            </a:r>
            <a:r>
              <a:rPr lang="nl-BE" sz="1800" b="0" i="0" u="none" strike="noStrike" baseline="0" dirty="0">
                <a:latin typeface="TimesNewRoman"/>
              </a:rPr>
              <a:t> </a:t>
            </a:r>
            <a:r>
              <a:rPr lang="nl-BE" sz="1800" b="0" i="0" u="none" strike="noStrike" baseline="0" dirty="0" err="1">
                <a:latin typeface="TimesNewRoman"/>
              </a:rPr>
              <a:t>by</a:t>
            </a:r>
            <a:r>
              <a:rPr lang="nl-BE" sz="1800" b="0" i="0" u="none" strike="noStrike" baseline="0" dirty="0">
                <a:latin typeface="TimesNewRoman"/>
              </a:rPr>
              <a:t> </a:t>
            </a:r>
            <a:r>
              <a:rPr lang="nl-BE" sz="1800" b="0" i="0" u="none" strike="noStrike" baseline="0" dirty="0" err="1">
                <a:latin typeface="TimesNewRoman"/>
              </a:rPr>
              <a:t>the</a:t>
            </a:r>
            <a:r>
              <a:rPr lang="nl-BE" sz="1800" b="0" i="0" u="none" strike="noStrike" baseline="0" dirty="0">
                <a:latin typeface="TimesNewRoman"/>
              </a:rPr>
              <a:t> </a:t>
            </a:r>
            <a:r>
              <a:rPr lang="nl-BE" sz="1800" b="0" i="0" u="none" strike="noStrike" baseline="0" dirty="0" err="1">
                <a:latin typeface="TimesNewRoman"/>
              </a:rPr>
              <a:t>formula</a:t>
            </a:r>
            <a:r>
              <a:rPr lang="nl-BE" sz="1800" b="0" i="0" u="none" strike="noStrike" baseline="0" dirty="0">
                <a:latin typeface="TimesNewRoman"/>
              </a:rPr>
              <a:t> </a:t>
            </a:r>
            <a:r>
              <a:rPr lang="nl-BE" sz="1800" b="0" i="0" u="none" strike="noStrike" baseline="0" dirty="0" err="1">
                <a:latin typeface="TimesNewRoman"/>
              </a:rPr>
              <a:t>above</a:t>
            </a:r>
            <a:r>
              <a:rPr lang="nl-BE" sz="1800" b="0" i="0" u="none" strike="noStrike" baseline="0" dirty="0">
                <a:latin typeface="TimesNewRoman"/>
              </a:rPr>
              <a:t> </a:t>
            </a:r>
            <a:r>
              <a:rPr lang="nl-BE" sz="1800" b="0" i="0" u="none" strike="noStrike" baseline="0" dirty="0" err="1">
                <a:latin typeface="TimesNewRoman"/>
              </a:rPr>
              <a:t>where</a:t>
            </a:r>
            <a:r>
              <a:rPr lang="nl-BE" sz="1800" b="0" i="0" u="none" strike="noStrike" baseline="0" dirty="0">
                <a:latin typeface="TimesNewRoman"/>
              </a:rPr>
              <a:t> </a:t>
            </a:r>
            <a:r>
              <a:rPr lang="en-US" sz="1800" b="0" i="1" u="none" strike="noStrike" baseline="0" dirty="0" err="1">
                <a:latin typeface="TimesNewRoman,Italic"/>
              </a:rPr>
              <a:t>ks</a:t>
            </a:r>
            <a:r>
              <a:rPr lang="en-US" sz="1800" b="0" i="1" u="none" strike="noStrike" baseline="0" dirty="0">
                <a:latin typeface="TimesNewRoman,Italic"/>
              </a:rPr>
              <a:t> </a:t>
            </a:r>
            <a:r>
              <a:rPr lang="en-US" sz="1800" b="0" i="0" u="none" strike="noStrike" baseline="0" dirty="0">
                <a:latin typeface="TimesNewRoman"/>
              </a:rPr>
              <a:t>+ </a:t>
            </a:r>
            <a:r>
              <a:rPr lang="en-US" sz="1800" b="0" i="1" u="none" strike="noStrike" baseline="0" dirty="0" err="1">
                <a:latin typeface="TimesNewRoman,Italic"/>
              </a:rPr>
              <a:t>kr</a:t>
            </a:r>
            <a:r>
              <a:rPr lang="en-US" sz="1800" b="0" i="1" u="none" strike="noStrike" baseline="0" dirty="0">
                <a:latin typeface="TimesNewRoman,Italic"/>
              </a:rPr>
              <a:t> </a:t>
            </a:r>
            <a:r>
              <a:rPr lang="en-US" sz="1800" b="0" i="0" u="none" strike="noStrike" baseline="0" dirty="0">
                <a:latin typeface="TimesNewRoman"/>
              </a:rPr>
              <a:t>= 1, </a:t>
            </a:r>
            <a:r>
              <a:rPr lang="en-US" sz="1800" b="0" i="1" u="none" strike="noStrike" baseline="0" dirty="0">
                <a:latin typeface="TimesNewRoman,Italic"/>
              </a:rPr>
              <a:t>sim</a:t>
            </a:r>
            <a:r>
              <a:rPr lang="en-US" sz="1800" b="0" i="0" u="none" strike="noStrike" baseline="0" dirty="0">
                <a:latin typeface="TimesNewRoman"/>
              </a:rPr>
              <a:t>(</a:t>
            </a:r>
            <a:r>
              <a:rPr lang="en-US" sz="1800" b="0" i="1" u="none" strike="noStrike" baseline="0" dirty="0">
                <a:latin typeface="TimesNewRoman,Italic"/>
              </a:rPr>
              <a:t>s</a:t>
            </a:r>
            <a:r>
              <a:rPr lang="en-US" sz="1800" b="0" i="0" u="none" strike="noStrike" baseline="0" dirty="0">
                <a:latin typeface="TimesNewRoman"/>
              </a:rPr>
              <a:t>) is the similarity value returned</a:t>
            </a:r>
          </a:p>
          <a:p>
            <a:pPr algn="l"/>
            <a:r>
              <a:rPr lang="en-US" sz="1800" b="0" i="0" u="none" strike="noStrike" baseline="0" dirty="0">
                <a:latin typeface="TimesNewRoman"/>
              </a:rPr>
              <a:t>by the shape recognizer on the stroke </a:t>
            </a:r>
            <a:r>
              <a:rPr lang="en-US" sz="1800" b="0" i="1" u="none" strike="noStrike" baseline="0" dirty="0">
                <a:latin typeface="TimesNewRoman,Italic"/>
              </a:rPr>
              <a:t>s in w </a:t>
            </a:r>
            <a:r>
              <a:rPr lang="en-US" sz="1800" b="0" i="0" u="none" strike="noStrike" baseline="0" dirty="0">
                <a:latin typeface="TimesNewRoman"/>
              </a:rPr>
              <a:t>with respect to the primitive shapes, </a:t>
            </a:r>
            <a:r>
              <a:rPr lang="en-US" sz="1800" b="0" i="1" u="none" strike="noStrike" baseline="0" dirty="0">
                <a:latin typeface="TimesNewRoman,Italic"/>
              </a:rPr>
              <a:t>acc</a:t>
            </a:r>
            <a:r>
              <a:rPr lang="en-US" sz="1800" b="0" i="0" u="none" strike="noStrike" baseline="0" dirty="0">
                <a:latin typeface="TimesNewRoman"/>
              </a:rPr>
              <a:t>(</a:t>
            </a:r>
            <a:r>
              <a:rPr lang="en-US" sz="1800" b="0" i="1" u="none" strike="noStrike" baseline="0" dirty="0">
                <a:latin typeface="TimesNewRoman,Italic"/>
              </a:rPr>
              <a:t>r</a:t>
            </a:r>
            <a:r>
              <a:rPr lang="en-US" sz="1800" b="0" i="0" u="none" strike="noStrike" baseline="0" dirty="0">
                <a:latin typeface="TimesNewRoman"/>
              </a:rPr>
              <a:t>) is the accuracy of the relation </a:t>
            </a:r>
            <a:r>
              <a:rPr lang="en-US" sz="1800" b="0" i="1" u="none" strike="noStrike" baseline="0" dirty="0">
                <a:latin typeface="TimesNewRoman,Italic"/>
              </a:rPr>
              <a:t>r </a:t>
            </a:r>
            <a:r>
              <a:rPr lang="en-US" sz="1800" b="0" i="0" u="none" strike="noStrike" baseline="0" dirty="0">
                <a:latin typeface="TimesNewRoman"/>
              </a:rPr>
              <a:t>when the parser applies it between two strokes</a:t>
            </a:r>
          </a:p>
          <a:p>
            <a:pPr algn="l"/>
            <a:r>
              <a:rPr lang="en-US" sz="1800" b="0" i="0" u="none" strike="noStrike" baseline="0" dirty="0">
                <a:latin typeface="TimesNewRoman"/>
              </a:rPr>
              <a:t>in </a:t>
            </a:r>
            <a:r>
              <a:rPr lang="en-US" sz="1800" b="0" i="1" u="none" strike="noStrike" baseline="0" dirty="0">
                <a:latin typeface="TimesNewRoman,Italic"/>
              </a:rPr>
              <a:t>w</a:t>
            </a:r>
            <a:r>
              <a:rPr lang="en-US" sz="1800" b="0" i="0" u="none" strike="noStrike" baseline="0" dirty="0">
                <a:latin typeface="TimesNewRoman"/>
              </a:rPr>
              <a:t>, and </a:t>
            </a:r>
            <a:r>
              <a:rPr lang="en-US" sz="1800" b="0" i="1" u="none" strike="noStrike" baseline="0" dirty="0" err="1">
                <a:latin typeface="TimesNewRoman,Italic"/>
              </a:rPr>
              <a:t>ks</a:t>
            </a:r>
            <a:r>
              <a:rPr lang="en-US" sz="1800" b="0" i="1" u="none" strike="noStrike" baseline="0" dirty="0">
                <a:latin typeface="TimesNewRoman,Italic"/>
              </a:rPr>
              <a:t> </a:t>
            </a:r>
            <a:r>
              <a:rPr lang="en-US" sz="1800" b="0" i="0" u="none" strike="noStrike" baseline="0" dirty="0">
                <a:latin typeface="TimesNewRoman"/>
              </a:rPr>
              <a:t>and </a:t>
            </a:r>
            <a:r>
              <a:rPr lang="en-US" sz="1800" b="0" i="1" u="none" strike="noStrike" baseline="0" dirty="0" err="1">
                <a:latin typeface="TimesNewRoman,Italic"/>
              </a:rPr>
              <a:t>kr</a:t>
            </a:r>
            <a:r>
              <a:rPr lang="en-US" sz="1800" b="0" i="1" u="none" strike="noStrike" baseline="0" dirty="0">
                <a:latin typeface="TimesNewRoman,Italic"/>
              </a:rPr>
              <a:t> </a:t>
            </a:r>
            <a:r>
              <a:rPr lang="en-US" sz="1800" b="0" i="0" u="none" strike="noStrike" baseline="0" dirty="0">
                <a:latin typeface="TimesNewRoman"/>
              </a:rPr>
              <a:t>are weights which allow us to configure the recognizer in order to make it more stroke </a:t>
            </a:r>
            <a:r>
              <a:rPr lang="nl-BE" sz="1800" b="0" i="0" u="none" strike="noStrike" baseline="0" dirty="0">
                <a:latin typeface="TimesNewRoman"/>
              </a:rPr>
              <a:t>or </a:t>
            </a:r>
            <a:r>
              <a:rPr lang="nl-BE" sz="1800" b="0" i="0" u="none" strike="noStrike" baseline="0" dirty="0" err="1">
                <a:latin typeface="TimesNewRoman"/>
              </a:rPr>
              <a:t>relation</a:t>
            </a:r>
            <a:r>
              <a:rPr lang="nl-BE" sz="1800" b="0" i="0" u="none" strike="noStrike" baseline="0" dirty="0">
                <a:latin typeface="TimesNewRoman"/>
              </a:rPr>
              <a:t> </a:t>
            </a:r>
            <a:r>
              <a:rPr lang="nl-BE" sz="1800" b="0" i="0" u="none" strike="noStrike" baseline="0" dirty="0" err="1">
                <a:latin typeface="TimesNewRoman"/>
              </a:rPr>
              <a:t>oriented</a:t>
            </a:r>
            <a:r>
              <a:rPr lang="nl-BE" sz="1800" b="0" i="0" u="none" strike="noStrike" baseline="0" dirty="0">
                <a:latin typeface="TimesNewRoman"/>
              </a:rPr>
              <a:t>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E6DE88F-1F85-4A27-9D34-D74A50E7B0DA}" type="slidenum">
              <a:rPr lang="nl-NL" noProof="0" smtClean="0"/>
              <a:t>6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322231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nl-BE" sz="1800" b="0" i="0" u="none" strike="noStrike" baseline="0" dirty="0">
                <a:latin typeface="TimesNewRoman"/>
              </a:rPr>
              <a:t>Extended </a:t>
            </a:r>
            <a:r>
              <a:rPr lang="nl-BE" sz="1800" b="0" i="0" u="none" strike="noStrike" baseline="0" dirty="0" err="1">
                <a:latin typeface="TimesNewRoman"/>
              </a:rPr>
              <a:t>Positional</a:t>
            </a:r>
            <a:r>
              <a:rPr lang="nl-BE" sz="1800" b="0" i="0" u="none" strike="noStrike" baseline="0" dirty="0">
                <a:latin typeface="TimesNewRoman"/>
              </a:rPr>
              <a:t> </a:t>
            </a:r>
            <a:r>
              <a:rPr lang="nl-BE" sz="1800" b="0" i="0" u="none" strike="noStrike" baseline="0" dirty="0" err="1">
                <a:latin typeface="TimesNewRoman"/>
              </a:rPr>
              <a:t>Grammar</a:t>
            </a:r>
            <a:r>
              <a:rPr lang="nl-BE" sz="1800" b="0" i="0" u="none" strike="noStrike" baseline="0" dirty="0">
                <a:latin typeface="TimesNewRoman"/>
              </a:rPr>
              <a:t> is </a:t>
            </a:r>
            <a:r>
              <a:rPr lang="en-US" sz="1800" b="0" i="0" u="none" strike="noStrike" baseline="0" dirty="0">
                <a:latin typeface="TimesNewRoman"/>
              </a:rPr>
              <a:t>the pair (G, PE), where PE is a </a:t>
            </a:r>
            <a:r>
              <a:rPr lang="en-US" sz="1800" b="0" i="1" u="none" strike="noStrike" baseline="0" dirty="0">
                <a:latin typeface="TimesNewRoman,Italic"/>
              </a:rPr>
              <a:t>positional evaluator</a:t>
            </a:r>
            <a:r>
              <a:rPr lang="en-US" sz="1800" b="0" i="0" u="none" strike="noStrike" baseline="0" dirty="0">
                <a:latin typeface="TimesNewRoman"/>
              </a:rPr>
              <a:t>, and G is a particular type of context-free string attributed grammar (N, T U POS, S, P) where:</a:t>
            </a:r>
          </a:p>
          <a:p>
            <a:pPr marL="285750" indent="-285750" algn="l">
              <a:buFontTx/>
              <a:buChar char="-"/>
            </a:pPr>
            <a:r>
              <a:rPr lang="en-US" sz="1800" b="0" i="0" u="none" strike="noStrike" baseline="0" dirty="0">
                <a:latin typeface="TimesNewRoman"/>
              </a:rPr>
              <a:t>N is a finite non-empty set of </a:t>
            </a:r>
            <a:r>
              <a:rPr lang="en-US" sz="1800" b="0" i="1" u="none" strike="noStrike" baseline="0" dirty="0">
                <a:latin typeface="TimesNewRoman,Italic"/>
              </a:rPr>
              <a:t>non-terminal </a:t>
            </a:r>
            <a:r>
              <a:rPr lang="en-US" sz="1800" b="0" i="0" u="none" strike="noStrike" baseline="0" dirty="0">
                <a:latin typeface="TimesNewRoman"/>
              </a:rPr>
              <a:t>symbols;</a:t>
            </a:r>
          </a:p>
          <a:p>
            <a:pPr marL="285750" indent="-285750" algn="l">
              <a:buFontTx/>
              <a:buChar char="-"/>
            </a:pPr>
            <a:r>
              <a:rPr lang="en-US" sz="1800" b="0" i="0" u="none" strike="noStrike" baseline="0" dirty="0">
                <a:latin typeface="TimesNewRoman"/>
              </a:rPr>
              <a:t>T is a finite non-empty set of </a:t>
            </a:r>
            <a:r>
              <a:rPr lang="en-US" sz="1800" b="0" i="1" u="none" strike="noStrike" baseline="0" dirty="0">
                <a:latin typeface="TimesNewRoman,Italic"/>
              </a:rPr>
              <a:t>terminal </a:t>
            </a:r>
            <a:r>
              <a:rPr lang="en-US" sz="1800" b="0" i="0" u="none" strike="noStrike" baseline="0" dirty="0">
                <a:latin typeface="TimesNewRoman"/>
              </a:rPr>
              <a:t>symbols, with</a:t>
            </a:r>
            <a:r>
              <a:rPr lang="nl-BE" sz="1800" b="0" i="0" u="none" strike="noStrike" baseline="0" dirty="0">
                <a:latin typeface="TimesNewRoman"/>
              </a:rPr>
              <a:t> </a:t>
            </a:r>
            <a:r>
              <a:rPr lang="nl-BE" sz="1800" b="0" i="0" u="none" strike="noStrike" baseline="0" dirty="0" err="1">
                <a:latin typeface="TimesNewRoman"/>
              </a:rPr>
              <a:t>intersection</a:t>
            </a:r>
            <a:r>
              <a:rPr lang="nl-BE" sz="1800" b="0" i="0" u="none" strike="noStrike" baseline="0" dirty="0">
                <a:latin typeface="TimesNewRoman"/>
              </a:rPr>
              <a:t> of N </a:t>
            </a:r>
            <a:r>
              <a:rPr lang="nl-BE" sz="1800" b="0" i="0" u="none" strike="noStrike" baseline="0" dirty="0" err="1">
                <a:latin typeface="TimesNewRoman"/>
              </a:rPr>
              <a:t>and</a:t>
            </a:r>
            <a:r>
              <a:rPr lang="nl-BE" sz="1800" b="0" i="0" u="none" strike="noStrike" baseline="0" dirty="0">
                <a:latin typeface="TimesNewRoman"/>
              </a:rPr>
              <a:t> T empty</a:t>
            </a:r>
          </a:p>
          <a:p>
            <a:pPr marL="285750" indent="-285750" algn="l">
              <a:buFontTx/>
              <a:buChar char="-"/>
            </a:pPr>
            <a:r>
              <a:rPr lang="en-US" sz="1800" b="0" i="0" u="none" strike="noStrike" baseline="0" dirty="0">
                <a:latin typeface="TimesNewRoman"/>
              </a:rPr>
              <a:t>POS is a finite set of </a:t>
            </a:r>
            <a:r>
              <a:rPr lang="en-US" sz="1800" b="0" i="1" u="none" strike="noStrike" baseline="0" dirty="0">
                <a:latin typeface="TimesNewRoman,Italic"/>
              </a:rPr>
              <a:t>binary relation </a:t>
            </a:r>
            <a:r>
              <a:rPr lang="en-US" sz="1800" b="0" i="0" u="none" strike="noStrike" baseline="0" dirty="0">
                <a:latin typeface="TimesNewRoman"/>
              </a:rPr>
              <a:t>identifiers, with</a:t>
            </a:r>
          </a:p>
          <a:p>
            <a:pPr marL="742950" lvl="1" indent="-285750" algn="l">
              <a:buFontTx/>
              <a:buChar char="-"/>
            </a:pPr>
            <a:r>
              <a:rPr lang="nl-BE" sz="1800" b="0" i="0" u="none" strike="noStrike" baseline="0" dirty="0">
                <a:latin typeface="TimesNewRoman"/>
              </a:rPr>
              <a:t>POS</a:t>
            </a:r>
            <a:r>
              <a:rPr lang="nl-BE" sz="1800" b="0" i="0" u="none" strike="noStrike" baseline="0" dirty="0">
                <a:latin typeface="SymbolMT-Identity-H"/>
              </a:rPr>
              <a:t> </a:t>
            </a:r>
            <a:r>
              <a:rPr lang="nl-BE" sz="1800" b="0" i="0" u="none" strike="noStrike" baseline="0" dirty="0" err="1">
                <a:latin typeface="SymbolMT-Identity-H"/>
              </a:rPr>
              <a:t>intersection</a:t>
            </a:r>
            <a:r>
              <a:rPr lang="nl-BE" sz="1800" b="0" i="0" u="none" strike="noStrike" baseline="0" dirty="0">
                <a:latin typeface="SymbolMT-Identity-H"/>
              </a:rPr>
              <a:t> </a:t>
            </a:r>
            <a:r>
              <a:rPr lang="nl-BE" sz="1800" b="0" i="0" u="none" strike="noStrike" baseline="0" dirty="0">
                <a:latin typeface="TimesNewRoman"/>
              </a:rPr>
              <a:t>N= </a:t>
            </a:r>
            <a:r>
              <a:rPr lang="nl-BE" sz="1800" b="0" i="0" u="none" strike="noStrike" baseline="0" dirty="0">
                <a:latin typeface="SymbolMT-Identity-H"/>
              </a:rPr>
              <a:t>empty </a:t>
            </a:r>
            <a:r>
              <a:rPr lang="nl-BE" sz="1800" b="0" i="0" u="none" strike="noStrike" baseline="0" dirty="0" err="1">
                <a:latin typeface="TimesNewRoman"/>
              </a:rPr>
              <a:t>and</a:t>
            </a:r>
            <a:r>
              <a:rPr lang="nl-BE" sz="1800" b="0" i="0" u="none" strike="noStrike" baseline="0" dirty="0">
                <a:latin typeface="TimesNewRoman"/>
              </a:rPr>
              <a:t> POS </a:t>
            </a:r>
            <a:r>
              <a:rPr lang="nl-BE" sz="1800" b="0" i="0" u="none" strike="noStrike" baseline="0" dirty="0" err="1">
                <a:latin typeface="TimesNewRoman"/>
              </a:rPr>
              <a:t>intersection</a:t>
            </a:r>
            <a:r>
              <a:rPr lang="nl-BE" sz="1800" b="0" i="0" u="none" strike="noStrike" baseline="0" dirty="0">
                <a:latin typeface="TimesNewRoman"/>
              </a:rPr>
              <a:t> T = empty;</a:t>
            </a:r>
          </a:p>
          <a:p>
            <a:pPr marL="285750" lvl="0" indent="-285750" algn="l">
              <a:buFontTx/>
              <a:buChar char="-"/>
            </a:pPr>
            <a:r>
              <a:rPr lang="en-US" sz="1800" b="0" i="0" u="none" strike="noStrike" baseline="0" dirty="0">
                <a:latin typeface="TimesNewRoman"/>
              </a:rPr>
              <a:t>S in</a:t>
            </a:r>
            <a:r>
              <a:rPr lang="en-US" sz="1800" b="0" i="0" u="none" strike="noStrike" baseline="0" dirty="0">
                <a:latin typeface="SymbolMT-Identity-H"/>
              </a:rPr>
              <a:t> </a:t>
            </a:r>
            <a:r>
              <a:rPr lang="en-US" sz="1800" b="0" i="0" u="none" strike="noStrike" baseline="0" dirty="0">
                <a:latin typeface="TimesNewRoman"/>
              </a:rPr>
              <a:t>N denotes the starting symbol; </a:t>
            </a:r>
          </a:p>
          <a:p>
            <a:pPr marL="285750" lvl="0" indent="-285750" algn="l">
              <a:buFontTx/>
              <a:buChar char="-"/>
            </a:pPr>
            <a:r>
              <a:rPr lang="en-US" sz="1800" b="0" i="0" u="none" strike="noStrike" baseline="0" dirty="0">
                <a:latin typeface="TimesNewRoman"/>
              </a:rPr>
              <a:t>P is a finite non-empty set of </a:t>
            </a:r>
            <a:r>
              <a:rPr lang="en-US" sz="1800" b="0" i="1" u="none" strike="noStrike" baseline="0" dirty="0">
                <a:latin typeface="TimesNewRoman,Italic"/>
              </a:rPr>
              <a:t>productions </a:t>
            </a:r>
            <a:r>
              <a:rPr lang="en-US" sz="1800" b="0" i="0" u="none" strike="noStrike" baseline="0" dirty="0">
                <a:latin typeface="TimesNewRoman"/>
              </a:rPr>
              <a:t>having the </a:t>
            </a:r>
            <a:r>
              <a:rPr lang="nl-BE" sz="1800" b="0" i="0" u="none" strike="noStrike" baseline="0" dirty="0" err="1">
                <a:latin typeface="TimesNewRoman"/>
              </a:rPr>
              <a:t>following</a:t>
            </a:r>
            <a:r>
              <a:rPr lang="nl-BE" sz="1800" b="0" i="0" u="none" strike="noStrike" baseline="0" dirty="0">
                <a:latin typeface="TimesNewRoman"/>
              </a:rPr>
              <a:t> format:</a:t>
            </a:r>
          </a:p>
          <a:p>
            <a:pPr algn="l"/>
            <a:r>
              <a:rPr lang="pt-BR" sz="1800" b="0" i="0" u="none" strike="noStrike" baseline="0" dirty="0">
                <a:latin typeface="TimesNewRoman"/>
              </a:rPr>
              <a:t>A -&gt;</a:t>
            </a:r>
            <a:r>
              <a:rPr lang="pt-BR" sz="1800" b="0" i="0" u="none" strike="noStrike" baseline="0" dirty="0">
                <a:latin typeface="SymbolMT-Identity-H"/>
              </a:rPr>
              <a:t> </a:t>
            </a:r>
            <a:r>
              <a:rPr lang="pt-BR" sz="1800" b="0" i="0" u="none" strike="noStrike" baseline="0" dirty="0">
                <a:latin typeface="TimesNewRoman"/>
              </a:rPr>
              <a:t>x1R1 x2 R2 … xm-1 Rm-1 xm DELTA, TAU</a:t>
            </a:r>
          </a:p>
          <a:p>
            <a:pPr algn="l"/>
            <a:r>
              <a:rPr lang="nl-BE" sz="1800" b="0" i="0" u="none" strike="noStrike" baseline="0" dirty="0" err="1">
                <a:latin typeface="TimesNewRoman"/>
              </a:rPr>
              <a:t>where</a:t>
            </a:r>
            <a:r>
              <a:rPr lang="nl-BE" sz="1800" b="0" i="0" u="none" strike="noStrike" baseline="0" dirty="0">
                <a:latin typeface="TimesNewRoman"/>
              </a:rPr>
              <a:t> A is a non-terminal </a:t>
            </a:r>
            <a:r>
              <a:rPr lang="nl-BE" sz="1800" b="0" i="0" u="none" strike="noStrike" baseline="0" dirty="0" err="1">
                <a:latin typeface="TimesNewRoman"/>
              </a:rPr>
              <a:t>symbol</a:t>
            </a:r>
            <a:r>
              <a:rPr lang="nl-BE" sz="1800" b="0" i="0" u="none" strike="noStrike" baseline="0" dirty="0">
                <a:latin typeface="TimesNewRoman"/>
              </a:rPr>
              <a:t>, x1R1x2R2…xm-1Rm-1</a:t>
            </a:r>
            <a:r>
              <a:rPr lang="en-US" sz="1800" b="0" i="0" u="none" strike="noStrike" baseline="0" dirty="0" err="1">
                <a:latin typeface="TimesNewRoman"/>
              </a:rPr>
              <a:t>xm</a:t>
            </a:r>
            <a:r>
              <a:rPr lang="en-US" sz="1800" b="0" i="0" u="none" strike="noStrike" baseline="0" dirty="0">
                <a:latin typeface="TimesNewRoman"/>
              </a:rPr>
              <a:t> is a linear representation with respect to POS where each xi is a symbol in N U T and each </a:t>
            </a:r>
            <a:r>
              <a:rPr lang="en-US" sz="1800" b="0" i="0" u="none" strike="noStrike" baseline="0" dirty="0" err="1">
                <a:latin typeface="TimesNewRoman"/>
              </a:rPr>
              <a:t>Rj</a:t>
            </a:r>
            <a:r>
              <a:rPr lang="en-US" sz="1800" b="0" i="0" u="none" strike="noStrike" baseline="0" dirty="0">
                <a:latin typeface="TimesNewRoman"/>
              </a:rPr>
              <a:t> is partitioned in </a:t>
            </a:r>
            <a:r>
              <a:rPr lang="nl-BE" sz="1800" b="0" i="0" u="none" strike="noStrike" baseline="0" dirty="0" err="1">
                <a:latin typeface="TimesNewRoman"/>
              </a:rPr>
              <a:t>two</a:t>
            </a:r>
            <a:r>
              <a:rPr lang="nl-BE" sz="1800" b="0" i="0" u="none" strike="noStrike" baseline="0" dirty="0">
                <a:latin typeface="TimesNewRoman"/>
              </a:rPr>
              <a:t> sub-</a:t>
            </a:r>
            <a:r>
              <a:rPr lang="nl-BE" sz="1800" b="0" i="0" u="none" strike="noStrike" baseline="0" dirty="0" err="1">
                <a:latin typeface="TimesNewRoman"/>
              </a:rPr>
              <a:t>sequences</a:t>
            </a:r>
            <a:r>
              <a:rPr lang="nl-BE" sz="1800" b="0" i="0" u="none" strike="noStrike" baseline="0" dirty="0">
                <a:latin typeface="TimesNewRoman"/>
              </a:rPr>
              <a:t>.</a:t>
            </a:r>
          </a:p>
          <a:p>
            <a:pPr algn="l"/>
            <a:r>
              <a:rPr lang="nl-BE" sz="1800" b="0" i="0" u="none" strike="noStrike" baseline="0" dirty="0">
                <a:latin typeface="TimesNewRoman"/>
              </a:rPr>
              <a:t>PE is a </a:t>
            </a:r>
            <a:r>
              <a:rPr lang="en-US" sz="1800" b="0" i="0" u="none" strike="noStrike" baseline="0" dirty="0">
                <a:latin typeface="TimesNewRoman"/>
              </a:rPr>
              <a:t>materialization function that transforms a linear representation into the corresponding visual sentence in </a:t>
            </a:r>
            <a:r>
              <a:rPr lang="nl-BE" sz="1800" b="0" i="0" u="none" strike="noStrike" baseline="0" dirty="0" err="1">
                <a:latin typeface="TimesNewRoman"/>
              </a:rPr>
              <a:t>the</a:t>
            </a:r>
            <a:r>
              <a:rPr lang="nl-BE" sz="1800" b="0" i="0" u="none" strike="noStrike" baseline="0" dirty="0">
                <a:latin typeface="TimesNewRoman"/>
              </a:rPr>
              <a:t> </a:t>
            </a:r>
            <a:r>
              <a:rPr lang="nl-BE" sz="1800" b="0" i="0" u="none" strike="noStrike" baseline="0" dirty="0" err="1">
                <a:latin typeface="TimesNewRoman"/>
              </a:rPr>
              <a:t>graphical</a:t>
            </a:r>
            <a:r>
              <a:rPr lang="nl-BE" sz="1800" b="0" i="0" u="none" strike="noStrike" baseline="0" dirty="0">
                <a:latin typeface="TimesNewRoman"/>
              </a:rPr>
              <a:t> </a:t>
            </a:r>
            <a:r>
              <a:rPr lang="nl-BE" sz="1800" b="0" i="0" u="none" strike="noStrike" baseline="0" dirty="0" err="1">
                <a:latin typeface="TimesNewRoman"/>
              </a:rPr>
              <a:t>representation</a:t>
            </a:r>
            <a:r>
              <a:rPr lang="nl-BE" sz="1800" b="0" i="0" u="none" strike="noStrike" baseline="0" dirty="0">
                <a:latin typeface="TimesNewRoman"/>
              </a:rPr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E6DE88F-1F85-4A27-9D34-D74A50E7B0DA}" type="slidenum">
              <a:rPr lang="nl-NL" noProof="0" smtClean="0"/>
              <a:t>7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81414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nl-BE" sz="1800" b="0" i="0" u="none" strike="noStrike" baseline="0" dirty="0">
                <a:latin typeface="TimesNewRoman"/>
              </a:rPr>
              <a:t>The </a:t>
            </a:r>
            <a:r>
              <a:rPr lang="nl-BE" sz="1800" b="0" i="0" u="none" strike="noStrike" baseline="0" dirty="0" err="1">
                <a:latin typeface="TimesNewRoman"/>
              </a:rPr>
              <a:t>use</a:t>
            </a:r>
            <a:r>
              <a:rPr lang="nl-BE" sz="1800" b="0" i="0" u="none" strike="noStrike" baseline="0" dirty="0">
                <a:latin typeface="TimesNewRoman"/>
              </a:rPr>
              <a:t> of </a:t>
            </a:r>
            <a:r>
              <a:rPr lang="nl-BE" sz="1800" b="0" i="0" u="none" strike="noStrike" baseline="0" dirty="0" err="1">
                <a:latin typeface="TimesNewRoman"/>
              </a:rPr>
              <a:t>nondeterminism</a:t>
            </a:r>
            <a:r>
              <a:rPr lang="nl-BE" sz="1800" b="0" i="0" u="none" strike="noStrike" baseline="0" dirty="0">
                <a:latin typeface="TimesNewRoman"/>
              </a:rPr>
              <a:t> </a:t>
            </a:r>
            <a:r>
              <a:rPr lang="en-US" sz="1800" b="0" i="0" u="none" strike="noStrike" baseline="0" dirty="0">
                <a:latin typeface="TimesNewRoman"/>
              </a:rPr>
              <a:t>in the parsing (namely generalized parsing) eliminates the need for most “grammar-hacking”, and allows a syntax specification that naturally corresponds to abstract syntax. </a:t>
            </a:r>
          </a:p>
          <a:p>
            <a:pPr algn="l"/>
            <a:r>
              <a:rPr lang="en-US" sz="1800" b="0" i="0" u="none" strike="noStrike" baseline="0" dirty="0">
                <a:latin typeface="TimesNewRoman"/>
              </a:rPr>
              <a:t>The incrementality is fundamental for the construction of visual interactive environments.</a:t>
            </a:r>
          </a:p>
          <a:p>
            <a:pPr algn="l"/>
            <a:r>
              <a:rPr lang="nl-BE" sz="1800" b="0" i="0" u="none" strike="noStrike" baseline="0" dirty="0">
                <a:latin typeface="TimesNewRoman"/>
              </a:rPr>
              <a:t>The </a:t>
            </a:r>
            <a:r>
              <a:rPr lang="nl-BE" sz="1800" b="0" i="0" u="none" strike="noStrike" baseline="0" dirty="0" err="1">
                <a:latin typeface="TimesNewRoman"/>
              </a:rPr>
              <a:t>use</a:t>
            </a:r>
            <a:r>
              <a:rPr lang="nl-BE" sz="1800" b="0" i="0" u="none" strike="noStrike" baseline="0" dirty="0">
                <a:latin typeface="TimesNewRoman"/>
              </a:rPr>
              <a:t> of </a:t>
            </a:r>
            <a:r>
              <a:rPr lang="nl-BE" sz="1800" b="0" i="0" u="none" strike="noStrike" baseline="0" dirty="0" err="1">
                <a:latin typeface="TimesNewRoman"/>
              </a:rPr>
              <a:t>two</a:t>
            </a:r>
            <a:r>
              <a:rPr lang="nl-BE" sz="1800" b="0" i="0" u="none" strike="noStrike" baseline="0" dirty="0">
                <a:latin typeface="TimesNewRoman"/>
              </a:rPr>
              <a:t> </a:t>
            </a:r>
            <a:r>
              <a:rPr lang="en-US" sz="1800" b="0" i="0" u="none" strike="noStrike" baseline="0" dirty="0">
                <a:latin typeface="TimesNewRoman"/>
              </a:rPr>
              <a:t>parsers that proceed simultaneously from the same symbol allows scanning the input sentence in opposite directions from an arbitrary starting symbol.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E6DE88F-1F85-4A27-9D34-D74A50E7B0DA}" type="slidenum">
              <a:rPr lang="nl-NL" noProof="0" smtClean="0"/>
              <a:t>8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73968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E6DE88F-1F85-4A27-9D34-D74A50E7B0DA}" type="slidenum">
              <a:rPr lang="nl-NL" noProof="0" smtClean="0"/>
              <a:t>9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58569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68A05C-044B-4E00-B38E-F125E612CF77}" type="datetime1">
              <a:rPr lang="nl-NL" noProof="0" smtClean="0"/>
              <a:t>16-3-2022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Afbeelding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9557FC-BE87-4300-A747-AC4B3F32A4D1}" type="datetime1">
              <a:rPr lang="nl-NL" noProof="0" smtClean="0"/>
              <a:t>16-3-2022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9D7D39-6C08-4962-A8A9-2DC2F44F5EA6}" type="datetime1">
              <a:rPr lang="nl-NL" noProof="0" smtClean="0"/>
              <a:t>16-3-2022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8BC9D9-44CF-4CF9-80A2-998179572925}" type="datetime1">
              <a:rPr lang="nl-NL" noProof="0" smtClean="0"/>
              <a:t>16-3-2022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nl-NL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nl-NL" sz="8000" noProof="0" dirty="0">
                <a:solidFill>
                  <a:schemeClr val="tx1"/>
                </a:solidFill>
                <a:effectLst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34DB63-482E-4190-BCC7-5880CB54F68E}" type="datetime1">
              <a:rPr lang="nl-NL" noProof="0" smtClean="0"/>
              <a:t>16-3-2022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8" name="Tijdelijke aanduiding voor tekst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9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0835ED-1C9A-445F-8847-4FC5100396FE}" type="datetime1">
              <a:rPr lang="nl-NL" noProof="0" smtClean="0"/>
              <a:t>16-3-2022</a:t>
            </a:fld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s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Afbeelding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Afbeelding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1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0" name="Tijdelijke aanduiding voor afbeelding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1" name="Tijdelijke aanduiding voor tekst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2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3" name="Tijdelijke aanduiding voor afbeelding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4" name="Tijdelijke aanduiding voor tekst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5" name="Tijdelijke aanduiding voor tekst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6" name="Tijdelijke aanduiding voor afbeelding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7" name="Tijdelijke aanduiding voor tekst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5779D9-4C3E-4140-A7BA-A0E3E8BE3B56}" type="datetime1">
              <a:rPr lang="nl-NL" noProof="0" smtClean="0"/>
              <a:t>16-3-2022</a:t>
            </a:fld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F53BB5-8E04-4A70-BCF4-6D634BDA4C02}" type="datetime1">
              <a:rPr lang="nl-NL" noProof="0" smtClean="0"/>
              <a:t>16-3-2022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65F4DF-3851-4E3C-AFBB-F2977499AD02}" type="datetime1">
              <a:rPr lang="nl-NL" noProof="0" smtClean="0"/>
              <a:t>16-3-2022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,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63E8E6-FD4E-4297-859D-7197A87B5BC1}" type="datetime1">
              <a:rPr lang="nl-NL" noProof="0" smtClean="0"/>
              <a:t>16-3-2022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Afbeelding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Afbeelding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981779-241F-418D-A64D-D1CDD88C4D93}" type="datetime1">
              <a:rPr lang="nl-NL" noProof="0" smtClean="0"/>
              <a:t>16-3-2022</a:t>
            </a:fld>
            <a:endParaRPr lang="nl-NL" noProof="0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611E42-630A-45DB-8710-3E9931DD7B3A}" type="datetime1">
              <a:rPr lang="nl-NL" noProof="0" smtClean="0"/>
              <a:t>16-3-2022</a:t>
            </a:fld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178088-BC2F-4081-AD7D-184E91B71720}" type="datetime1">
              <a:rPr lang="nl-NL" noProof="0" smtClean="0"/>
              <a:t>16-3-2022</a:t>
            </a:fld>
            <a:endParaRPr lang="nl-NL" noProof="0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F995A7-1FD0-4179-A5EF-44E9074C7519}" type="datetime1">
              <a:rPr lang="nl-NL" noProof="0" smtClean="0"/>
              <a:t>16-3-2022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Afbeelding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2664C2-AABB-480F-8649-EC75CC54F7A1}" type="datetime1">
              <a:rPr lang="nl-NL" noProof="0" smtClean="0"/>
              <a:t>16-3-2022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252ABDF1-0231-4F6D-839C-EFD217F5A87E}" type="datetime1">
              <a:rPr lang="nl-NL" noProof="0" smtClean="0"/>
              <a:t>16-3-2022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Vrije v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 fontScale="90000"/>
          </a:bodyPr>
          <a:lstStyle/>
          <a:p>
            <a:pPr algn="l"/>
            <a:r>
              <a:rPr lang="nl-NL" sz="4000" dirty="0"/>
              <a:t>A </a:t>
            </a:r>
            <a:r>
              <a:rPr lang="nl-NL" sz="4000" dirty="0" err="1"/>
              <a:t>Parsing</a:t>
            </a:r>
            <a:r>
              <a:rPr lang="nl-NL" sz="4000" dirty="0"/>
              <a:t> </a:t>
            </a:r>
            <a:r>
              <a:rPr lang="nl-NL" sz="4000" dirty="0" err="1"/>
              <a:t>Technique</a:t>
            </a:r>
            <a:r>
              <a:rPr lang="nl-NL" sz="4000" dirty="0"/>
              <a:t> </a:t>
            </a:r>
            <a:r>
              <a:rPr lang="nl-NL" sz="4000" dirty="0" err="1"/>
              <a:t>for</a:t>
            </a:r>
            <a:r>
              <a:rPr lang="nl-NL" sz="4000" dirty="0"/>
              <a:t> Sketch </a:t>
            </a:r>
            <a:r>
              <a:rPr lang="nl-NL" sz="4000" dirty="0" err="1"/>
              <a:t>Recognition</a:t>
            </a:r>
            <a:r>
              <a:rPr lang="nl-NL" sz="4000" dirty="0"/>
              <a:t> Systems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 fontScale="85000" lnSpcReduction="10000"/>
          </a:bodyPr>
          <a:lstStyle/>
          <a:p>
            <a:pPr algn="l" rtl="0"/>
            <a:r>
              <a:rPr lang="nl-NL" sz="2300" dirty="0"/>
              <a:t>Paper </a:t>
            </a:r>
            <a:r>
              <a:rPr lang="nl-NL" sz="2300" dirty="0" err="1"/>
              <a:t>by</a:t>
            </a:r>
            <a:r>
              <a:rPr lang="nl-NL" sz="2300" dirty="0"/>
              <a:t> </a:t>
            </a:r>
            <a:r>
              <a:rPr lang="nl-NL" sz="2300" dirty="0" err="1"/>
              <a:t>Costagliola</a:t>
            </a:r>
            <a:r>
              <a:rPr lang="nl-NL" sz="2300" dirty="0"/>
              <a:t> et al</a:t>
            </a:r>
          </a:p>
          <a:p>
            <a:pPr algn="l" rtl="0"/>
            <a:r>
              <a:rPr lang="nl-NL" dirty="0"/>
              <a:t>Presentation </a:t>
            </a:r>
            <a:r>
              <a:rPr lang="nl-NL" dirty="0" err="1"/>
              <a:t>by</a:t>
            </a:r>
            <a:r>
              <a:rPr lang="nl-NL" dirty="0"/>
              <a:t> Beau De Clercq</a:t>
            </a:r>
            <a:endParaRPr lang="nl-NL" sz="23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32AE8EF-CFD2-4BC3-98FB-752758F4BA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6" y="7191"/>
            <a:ext cx="5307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00C7D47-6822-4ABC-A70B-C732CFB01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42" y="68263"/>
            <a:ext cx="9022115" cy="6721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4195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hthoek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Afbeelding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nl-NL" sz="4000" dirty="0" err="1"/>
              <a:t>Roadmap</a:t>
            </a:r>
            <a:r>
              <a:rPr lang="nl-NL" sz="4000" dirty="0"/>
              <a:t>	</a:t>
            </a:r>
          </a:p>
        </p:txBody>
      </p:sp>
      <p:sp>
        <p:nvSpPr>
          <p:cNvPr id="24" name="Tijdelijke aanduiding voor inhoud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nl-NL" sz="2400" dirty="0" err="1"/>
              <a:t>Dolor</a:t>
            </a:r>
            <a:r>
              <a:rPr lang="nl-NL" sz="2400" dirty="0"/>
              <a:t> </a:t>
            </a:r>
            <a:r>
              <a:rPr lang="nl-NL" sz="2400" dirty="0" err="1"/>
              <a:t>Sit</a:t>
            </a:r>
            <a:r>
              <a:rPr lang="nl-NL" sz="2400" dirty="0"/>
              <a:t> </a:t>
            </a:r>
            <a:r>
              <a:rPr lang="nl-NL" sz="2400" dirty="0" err="1"/>
              <a:t>Amet</a:t>
            </a:r>
            <a:endParaRPr lang="nl-NL" sz="2400" dirty="0"/>
          </a:p>
          <a:p>
            <a:pPr marL="36900" lvl="0" indent="0" rtl="0">
              <a:buNone/>
            </a:pPr>
            <a:r>
              <a:rPr lang="nl-NL" sz="2400" dirty="0" err="1"/>
              <a:t>Consectetuer</a:t>
            </a:r>
            <a:r>
              <a:rPr lang="nl-NL" sz="2400" dirty="0"/>
              <a:t> </a:t>
            </a:r>
            <a:r>
              <a:rPr lang="nl-NL" sz="2400" dirty="0" err="1"/>
              <a:t>Elit</a:t>
            </a:r>
            <a:endParaRPr lang="nl-NL" sz="2400" dirty="0"/>
          </a:p>
          <a:p>
            <a:pPr marL="36900" lvl="0" indent="0" rtl="0">
              <a:buNone/>
            </a:pPr>
            <a:r>
              <a:rPr lang="nl-NL" sz="2400" dirty="0" err="1"/>
              <a:t>Nunc</a:t>
            </a:r>
            <a:r>
              <a:rPr lang="nl-NL" sz="2400" dirty="0"/>
              <a:t> </a:t>
            </a:r>
            <a:r>
              <a:rPr lang="nl-NL" sz="2400" dirty="0" err="1"/>
              <a:t>Viverra</a:t>
            </a:r>
            <a:endParaRPr lang="nl-NL" sz="2400" dirty="0"/>
          </a:p>
          <a:p>
            <a:pPr marL="36900" lvl="0" indent="0" rtl="0">
              <a:buNone/>
            </a:pPr>
            <a:r>
              <a:rPr lang="nl-NL" sz="2400" dirty="0" err="1"/>
              <a:t>Pellentesque</a:t>
            </a:r>
            <a:r>
              <a:rPr lang="nl-NL" sz="2400" dirty="0"/>
              <a:t> </a:t>
            </a:r>
            <a:r>
              <a:rPr lang="nl-NL" sz="2400" dirty="0" err="1"/>
              <a:t>Habitant</a:t>
            </a:r>
            <a:endParaRPr lang="nl-NL" sz="2400" dirty="0"/>
          </a:p>
          <a:p>
            <a:pPr marL="36900" lvl="0" indent="0" rtl="0">
              <a:buNone/>
            </a:pPr>
            <a:r>
              <a:rPr lang="nl-NL" sz="2400" dirty="0" err="1"/>
              <a:t>Lorem</a:t>
            </a:r>
            <a:r>
              <a:rPr lang="nl-NL" sz="2400" dirty="0"/>
              <a:t> </a:t>
            </a:r>
            <a:r>
              <a:rPr lang="nl-NL" sz="2400" dirty="0" err="1"/>
              <a:t>Ipsum</a:t>
            </a:r>
            <a:endParaRPr lang="nl-NL" sz="2400" dirty="0"/>
          </a:p>
          <a:p>
            <a:pPr rtl="0"/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74150-1F25-489C-B957-713CEFF17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Problem</a:t>
            </a:r>
            <a:r>
              <a:rPr lang="nl-BE" dirty="0"/>
              <a:t> at hand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78531F-91DD-42B7-94FD-66EC3083C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Sketches in engineering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architecture</a:t>
            </a:r>
            <a:endParaRPr lang="nl-BE" dirty="0"/>
          </a:p>
          <a:p>
            <a:pPr lvl="1"/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recognize</a:t>
            </a:r>
            <a:r>
              <a:rPr lang="nl-BE" dirty="0"/>
              <a:t> </a:t>
            </a:r>
            <a:r>
              <a:rPr lang="nl-BE" dirty="0" err="1"/>
              <a:t>meaningfull</a:t>
            </a:r>
            <a:r>
              <a:rPr lang="nl-BE" dirty="0"/>
              <a:t> </a:t>
            </a:r>
            <a:r>
              <a:rPr lang="nl-BE" dirty="0" err="1"/>
              <a:t>patterns</a:t>
            </a:r>
            <a:r>
              <a:rPr lang="nl-BE" dirty="0"/>
              <a:t> in sketches</a:t>
            </a:r>
          </a:p>
          <a:p>
            <a:pPr lvl="1"/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interprete</a:t>
            </a:r>
            <a:r>
              <a:rPr lang="nl-BE" dirty="0"/>
              <a:t> </a:t>
            </a:r>
            <a:r>
              <a:rPr lang="nl-BE" dirty="0" err="1"/>
              <a:t>patterns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7672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F537B-0BDD-4A01-98CA-2FBEC31A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Solution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8EA09D-2DAA-4C98-9ABC-69685CD44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Recognition</a:t>
            </a:r>
            <a:r>
              <a:rPr lang="nl-BE" dirty="0"/>
              <a:t> </a:t>
            </a:r>
            <a:r>
              <a:rPr lang="nl-BE" dirty="0" err="1"/>
              <a:t>framework</a:t>
            </a:r>
            <a:r>
              <a:rPr lang="nl-BE" dirty="0"/>
              <a:t> </a:t>
            </a:r>
            <a:r>
              <a:rPr lang="nl-BE" dirty="0" err="1"/>
              <a:t>based</a:t>
            </a:r>
            <a:r>
              <a:rPr lang="nl-BE" dirty="0"/>
              <a:t> on LR </a:t>
            </a:r>
            <a:r>
              <a:rPr lang="nl-BE" dirty="0" err="1"/>
              <a:t>parsing</a:t>
            </a:r>
            <a:endParaRPr lang="nl-BE" dirty="0"/>
          </a:p>
          <a:p>
            <a:pPr lvl="1"/>
            <a:r>
              <a:rPr lang="nl-BE" dirty="0" err="1"/>
              <a:t>Ink</a:t>
            </a:r>
            <a:r>
              <a:rPr lang="nl-BE" dirty="0"/>
              <a:t> </a:t>
            </a:r>
            <a:r>
              <a:rPr lang="nl-BE" dirty="0" err="1"/>
              <a:t>parsing</a:t>
            </a:r>
            <a:r>
              <a:rPr lang="nl-BE" dirty="0"/>
              <a:t> &amp; context</a:t>
            </a:r>
          </a:p>
          <a:p>
            <a:pPr lvl="2"/>
            <a:r>
              <a:rPr lang="en-US" sz="1800" b="0" i="0" u="none" strike="noStrike" baseline="0" dirty="0">
                <a:latin typeface="TimesNewRoman"/>
              </a:rPr>
              <a:t>represent domain-specific shapes using extended </a:t>
            </a:r>
            <a:r>
              <a:rPr lang="nl-BE" sz="1800" b="0" i="0" u="none" strike="noStrike" baseline="0" dirty="0" err="1">
                <a:latin typeface="TimesNewRoman"/>
              </a:rPr>
              <a:t>positional</a:t>
            </a:r>
            <a:r>
              <a:rPr lang="nl-BE" sz="1800" b="0" i="0" u="none" strike="noStrike" baseline="0" dirty="0">
                <a:latin typeface="TimesNewRoman"/>
              </a:rPr>
              <a:t> grammars</a:t>
            </a:r>
            <a:endParaRPr lang="nl-BE" dirty="0"/>
          </a:p>
          <a:p>
            <a:pPr lvl="1"/>
            <a:r>
              <a:rPr lang="nl-BE" dirty="0"/>
              <a:t>Language grammars</a:t>
            </a:r>
          </a:p>
        </p:txBody>
      </p:sp>
    </p:spTree>
    <p:extLst>
      <p:ext uri="{BB962C8B-B14F-4D97-AF65-F5344CB8AC3E}">
        <p14:creationId xmlns:p14="http://schemas.microsoft.com/office/powerpoint/2010/main" val="149730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B8B5AD-EEA4-44BA-906E-CF7E1257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Solution – </a:t>
            </a:r>
            <a:r>
              <a:rPr lang="nl-BE" dirty="0" err="1"/>
              <a:t>ambiguity</a:t>
            </a:r>
            <a:r>
              <a:rPr lang="nl-BE" dirty="0"/>
              <a:t> </a:t>
            </a:r>
            <a:r>
              <a:rPr lang="nl-BE" dirty="0" err="1"/>
              <a:t>resolution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4AF59D-FC73-422A-8F04-322CB66CA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Tolerances</a:t>
            </a:r>
            <a:r>
              <a:rPr lang="nl-BE" dirty="0"/>
              <a:t> in relations </a:t>
            </a:r>
            <a:r>
              <a:rPr lang="nl-BE" dirty="0" err="1"/>
              <a:t>between</a:t>
            </a:r>
            <a:r>
              <a:rPr lang="nl-BE" dirty="0"/>
              <a:t> </a:t>
            </a:r>
            <a:r>
              <a:rPr lang="nl-BE" dirty="0" err="1"/>
              <a:t>symbols</a:t>
            </a:r>
            <a:endParaRPr lang="nl-BE" dirty="0"/>
          </a:p>
          <a:p>
            <a:r>
              <a:rPr lang="nl-BE" dirty="0" err="1"/>
              <a:t>Symbol</a:t>
            </a:r>
            <a:r>
              <a:rPr lang="nl-BE" dirty="0"/>
              <a:t> </a:t>
            </a:r>
            <a:r>
              <a:rPr lang="nl-BE" dirty="0" err="1"/>
              <a:t>recognition</a:t>
            </a:r>
            <a:endParaRPr lang="nl-BE" dirty="0"/>
          </a:p>
          <a:p>
            <a:pPr lvl="1"/>
            <a:r>
              <a:rPr lang="nl-BE" dirty="0" err="1"/>
              <a:t>Hierarchical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image-</a:t>
            </a:r>
            <a:r>
              <a:rPr lang="nl-BE" dirty="0" err="1"/>
              <a:t>based</a:t>
            </a:r>
            <a:endParaRPr lang="nl-BE" dirty="0"/>
          </a:p>
          <a:p>
            <a:pPr lvl="2"/>
            <a:r>
              <a:rPr lang="nl-BE" dirty="0" err="1"/>
              <a:t>Diagrammatic</a:t>
            </a:r>
            <a:r>
              <a:rPr lang="nl-BE" dirty="0"/>
              <a:t> </a:t>
            </a:r>
            <a:r>
              <a:rPr lang="nl-BE" dirty="0" err="1"/>
              <a:t>languages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freedom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3104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421B21-D741-430B-AEDB-DCAD7300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Solution – approach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C9A74B2-440E-469E-B662-8A6A87371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Hierarchical</a:t>
            </a:r>
            <a:r>
              <a:rPr lang="nl-BE" dirty="0"/>
              <a:t> </a:t>
            </a:r>
            <a:r>
              <a:rPr lang="nl-BE" dirty="0" err="1"/>
              <a:t>recognition</a:t>
            </a:r>
            <a:endParaRPr lang="nl-BE" dirty="0"/>
          </a:p>
          <a:p>
            <a:pPr lvl="1"/>
            <a:r>
              <a:rPr lang="nl-BE" dirty="0" err="1"/>
              <a:t>Initial</a:t>
            </a:r>
            <a:r>
              <a:rPr lang="nl-BE" dirty="0"/>
              <a:t> clustering </a:t>
            </a:r>
            <a:r>
              <a:rPr lang="nl-BE" dirty="0" err="1"/>
              <a:t>provides</a:t>
            </a:r>
            <a:r>
              <a:rPr lang="nl-BE" dirty="0"/>
              <a:t> context</a:t>
            </a:r>
          </a:p>
          <a:p>
            <a:r>
              <a:rPr lang="nl-BE" dirty="0" err="1"/>
              <a:t>Symbol</a:t>
            </a:r>
            <a:r>
              <a:rPr lang="nl-BE" dirty="0"/>
              <a:t> </a:t>
            </a:r>
            <a:r>
              <a:rPr lang="nl-BE" dirty="0" err="1"/>
              <a:t>recognition</a:t>
            </a:r>
            <a:endParaRPr lang="nl-BE" dirty="0"/>
          </a:p>
          <a:p>
            <a:pPr lvl="1"/>
            <a:r>
              <a:rPr lang="nl-BE" dirty="0"/>
              <a:t>ND </a:t>
            </a:r>
            <a:r>
              <a:rPr lang="nl-BE" dirty="0" err="1"/>
              <a:t>parser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ranking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DCA1983-BEEC-4F62-8D06-84389ED79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330" y="3019425"/>
            <a:ext cx="28479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0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FFE2B-665F-4B1F-A890-68889DDA9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LR-</a:t>
            </a:r>
            <a:r>
              <a:rPr lang="nl-BE" dirty="0" err="1"/>
              <a:t>based</a:t>
            </a:r>
            <a:r>
              <a:rPr lang="nl-BE" dirty="0"/>
              <a:t> sketch </a:t>
            </a:r>
            <a:r>
              <a:rPr lang="nl-BE" dirty="0" err="1"/>
              <a:t>parsing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C7B0DD-5E2F-434B-8079-B38E059A0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eXtended</a:t>
            </a:r>
            <a:r>
              <a:rPr lang="nl-BE" dirty="0"/>
              <a:t> </a:t>
            </a:r>
            <a:r>
              <a:rPr lang="nl-BE" dirty="0" err="1"/>
              <a:t>Positional</a:t>
            </a:r>
            <a:r>
              <a:rPr lang="nl-BE" dirty="0"/>
              <a:t> </a:t>
            </a:r>
            <a:r>
              <a:rPr lang="nl-BE" dirty="0" err="1"/>
              <a:t>Grammar</a:t>
            </a:r>
            <a:r>
              <a:rPr lang="nl-BE" dirty="0"/>
              <a:t> (XPG)</a:t>
            </a:r>
          </a:p>
          <a:p>
            <a:pPr lvl="1"/>
            <a:r>
              <a:rPr lang="nl-BE" dirty="0" err="1"/>
              <a:t>Specify</a:t>
            </a:r>
            <a:r>
              <a:rPr lang="nl-BE" dirty="0"/>
              <a:t> </a:t>
            </a:r>
            <a:r>
              <a:rPr lang="nl-BE" dirty="0" err="1"/>
              <a:t>symbols</a:t>
            </a:r>
            <a:r>
              <a:rPr lang="nl-BE" dirty="0"/>
              <a:t> as </a:t>
            </a:r>
            <a:r>
              <a:rPr lang="nl-BE" dirty="0" err="1"/>
              <a:t>strokes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attributes</a:t>
            </a:r>
            <a:endParaRPr lang="nl-BE" dirty="0"/>
          </a:p>
          <a:p>
            <a:pPr lvl="1"/>
            <a:r>
              <a:rPr lang="nl-BE" dirty="0"/>
              <a:t>XPG = (G, PE)</a:t>
            </a:r>
          </a:p>
          <a:p>
            <a:pPr lvl="2"/>
            <a:r>
              <a:rPr lang="nl-BE" dirty="0"/>
              <a:t>PE </a:t>
            </a:r>
            <a:r>
              <a:rPr lang="nl-BE" dirty="0" err="1"/>
              <a:t>positional</a:t>
            </a:r>
            <a:r>
              <a:rPr lang="nl-BE" dirty="0"/>
              <a:t> evaluator</a:t>
            </a:r>
          </a:p>
          <a:p>
            <a:pPr lvl="2"/>
            <a:r>
              <a:rPr lang="nl-BE" dirty="0"/>
              <a:t>G = (N, T U POS, S, P)</a:t>
            </a:r>
          </a:p>
          <a:p>
            <a:pPr lvl="3"/>
            <a:r>
              <a:rPr lang="nl-BE" dirty="0"/>
              <a:t>P </a:t>
            </a:r>
            <a:r>
              <a:rPr lang="nl-BE" dirty="0" err="1"/>
              <a:t>productions</a:t>
            </a:r>
            <a:r>
              <a:rPr lang="nl-BE" dirty="0"/>
              <a:t> of form </a:t>
            </a:r>
            <a:r>
              <a:rPr lang="pt-BR" sz="1600" b="0" i="0" u="none" strike="noStrike" baseline="0" dirty="0">
                <a:latin typeface="TimesNewRoman"/>
              </a:rPr>
              <a:t>A -&gt;</a:t>
            </a:r>
            <a:r>
              <a:rPr lang="pt-BR" sz="1600" b="0" i="0" u="none" strike="noStrike" baseline="0" dirty="0">
                <a:latin typeface="SymbolMT-Identity-H"/>
              </a:rPr>
              <a:t> </a:t>
            </a:r>
            <a:r>
              <a:rPr lang="pt-BR" sz="1600" b="0" i="0" u="none" strike="noStrike" baseline="0" dirty="0">
                <a:latin typeface="TimesNewRoman"/>
              </a:rPr>
              <a:t>x1R1 x2 R2 … xm-1 Rm-1 xm DELTA, TAU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78AF433-F51E-4F40-BFA9-1FADC2A0E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145" y="2400300"/>
            <a:ext cx="31718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7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8C544-6AF0-4C46-BAC3-63A07E942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Sketch </a:t>
            </a:r>
            <a:r>
              <a:rPr lang="nl-BE" dirty="0" err="1"/>
              <a:t>language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092F8C8-AC0A-4733-AB9A-FD9B184FC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Sketch </a:t>
            </a:r>
            <a:r>
              <a:rPr lang="nl-BE" dirty="0" err="1"/>
              <a:t>language</a:t>
            </a:r>
            <a:r>
              <a:rPr lang="nl-BE" dirty="0"/>
              <a:t> L </a:t>
            </a:r>
            <a:r>
              <a:rPr lang="nl-BE" dirty="0" err="1"/>
              <a:t>consists</a:t>
            </a:r>
            <a:r>
              <a:rPr lang="nl-BE" dirty="0"/>
              <a:t> of 2 grammars</a:t>
            </a:r>
          </a:p>
          <a:p>
            <a:pPr lvl="1"/>
            <a:r>
              <a:rPr lang="nl-BE" dirty="0" err="1"/>
              <a:t>Ink</a:t>
            </a:r>
            <a:r>
              <a:rPr lang="nl-BE" dirty="0"/>
              <a:t> </a:t>
            </a:r>
            <a:r>
              <a:rPr lang="nl-BE" dirty="0" err="1"/>
              <a:t>grammar</a:t>
            </a:r>
            <a:endParaRPr lang="nl-BE" dirty="0"/>
          </a:p>
          <a:p>
            <a:pPr lvl="2"/>
            <a:r>
              <a:rPr lang="nl-BE" dirty="0" err="1"/>
              <a:t>Define</a:t>
            </a:r>
            <a:r>
              <a:rPr lang="nl-BE" dirty="0"/>
              <a:t> </a:t>
            </a:r>
            <a:r>
              <a:rPr lang="nl-BE" dirty="0" err="1"/>
              <a:t>primitives</a:t>
            </a:r>
            <a:endParaRPr lang="nl-BE" dirty="0"/>
          </a:p>
          <a:p>
            <a:pPr lvl="1"/>
            <a:r>
              <a:rPr lang="nl-BE" dirty="0"/>
              <a:t>Language </a:t>
            </a:r>
            <a:r>
              <a:rPr lang="nl-BE" dirty="0" err="1"/>
              <a:t>grammar</a:t>
            </a:r>
            <a:endParaRPr lang="nl-BE" dirty="0"/>
          </a:p>
          <a:p>
            <a:pPr lvl="2"/>
            <a:r>
              <a:rPr lang="nl-BE" dirty="0" err="1"/>
              <a:t>Define</a:t>
            </a:r>
            <a:r>
              <a:rPr lang="nl-BE" dirty="0"/>
              <a:t> </a:t>
            </a:r>
            <a:r>
              <a:rPr lang="nl-BE" dirty="0" err="1"/>
              <a:t>compositions</a:t>
            </a:r>
            <a:endParaRPr lang="nl-BE" dirty="0"/>
          </a:p>
          <a:p>
            <a:r>
              <a:rPr lang="nl-BE" dirty="0" err="1"/>
              <a:t>Parsing</a:t>
            </a:r>
            <a:endParaRPr lang="nl-BE" dirty="0"/>
          </a:p>
          <a:p>
            <a:pPr lvl="1"/>
            <a:r>
              <a:rPr lang="nl-BE" dirty="0" err="1"/>
              <a:t>Parser</a:t>
            </a:r>
            <a:r>
              <a:rPr lang="nl-BE" dirty="0"/>
              <a:t> </a:t>
            </a:r>
            <a:r>
              <a:rPr lang="nl-BE" dirty="0" err="1"/>
              <a:t>extended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non-</a:t>
            </a:r>
            <a:r>
              <a:rPr lang="nl-BE" dirty="0" err="1"/>
              <a:t>determinism</a:t>
            </a:r>
            <a:r>
              <a:rPr lang="nl-BE" dirty="0"/>
              <a:t>, </a:t>
            </a:r>
            <a:r>
              <a:rPr lang="nl-BE" dirty="0" err="1"/>
              <a:t>incrementality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bi-</a:t>
            </a:r>
            <a:r>
              <a:rPr lang="nl-BE" dirty="0" err="1"/>
              <a:t>directionality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7934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290DA645-4AB1-4D88-9B78-B3A716F9C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686" y="68263"/>
            <a:ext cx="8122628" cy="6721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3975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98_TF55705232" id="{677B9A35-A4E3-4DCD-BB0E-8D229965CE55}" vid="{4552F15C-8A0B-49F5-BE54-E21A42A5976D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{88979DBF-62F8-4A7F-B767-98D5A94715FB}tf55705232_win32</Template>
  <TotalTime>1433</TotalTime>
  <Words>718</Words>
  <Application>Microsoft Office PowerPoint</Application>
  <PresentationFormat>Breedbeeld</PresentationFormat>
  <Paragraphs>73</Paragraphs>
  <Slides>10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7" baseType="lpstr">
      <vt:lpstr>Calibri</vt:lpstr>
      <vt:lpstr>Goudy Old Style</vt:lpstr>
      <vt:lpstr>SymbolMT-Identity-H</vt:lpstr>
      <vt:lpstr>TimesNewRoman</vt:lpstr>
      <vt:lpstr>TimesNewRoman,Italic</vt:lpstr>
      <vt:lpstr>Wingdings 2</vt:lpstr>
      <vt:lpstr>SlateVTI</vt:lpstr>
      <vt:lpstr>A Parsing Technique for Sketch Recognition Systems</vt:lpstr>
      <vt:lpstr>Roadmap </vt:lpstr>
      <vt:lpstr>Problem at hand</vt:lpstr>
      <vt:lpstr>Solution</vt:lpstr>
      <vt:lpstr>Solution – ambiguity resolution</vt:lpstr>
      <vt:lpstr>Solution – approach</vt:lpstr>
      <vt:lpstr>LR-based sketch parsing</vt:lpstr>
      <vt:lpstr>Sketch language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Parsing Technique for Sketch Recognition Systems</dc:title>
  <dc:creator>beau de clercq</dc:creator>
  <cp:lastModifiedBy>beau de clercq</cp:lastModifiedBy>
  <cp:revision>3</cp:revision>
  <dcterms:created xsi:type="dcterms:W3CDTF">2022-03-16T11:57:00Z</dcterms:created>
  <dcterms:modified xsi:type="dcterms:W3CDTF">2022-03-17T11:50:40Z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