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media/audio11.wav" ContentType="audio/x-wav"/>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75" r:id="rId3"/>
    <p:sldId id="288" r:id="rId4"/>
    <p:sldId id="276" r:id="rId5"/>
    <p:sldId id="256" r:id="rId6"/>
    <p:sldId id="293" r:id="rId7"/>
    <p:sldId id="292" r:id="rId8"/>
    <p:sldId id="259" r:id="rId9"/>
    <p:sldId id="273" r:id="rId10"/>
    <p:sldId id="289" r:id="rId11"/>
    <p:sldId id="260" r:id="rId12"/>
    <p:sldId id="281" r:id="rId13"/>
    <p:sldId id="261" r:id="rId14"/>
    <p:sldId id="262" r:id="rId15"/>
    <p:sldId id="291" r:id="rId16"/>
    <p:sldId id="263" r:id="rId17"/>
    <p:sldId id="278" r:id="rId18"/>
    <p:sldId id="279" r:id="rId19"/>
    <p:sldId id="264" r:id="rId20"/>
    <p:sldId id="266" r:id="rId21"/>
    <p:sldId id="267" r:id="rId22"/>
    <p:sldId id="268" r:id="rId23"/>
    <p:sldId id="285" r:id="rId24"/>
    <p:sldId id="269" r:id="rId25"/>
    <p:sldId id="283" r:id="rId26"/>
    <p:sldId id="284" r:id="rId27"/>
    <p:sldId id="286" r:id="rId28"/>
    <p:sldId id="290" r:id="rId29"/>
    <p:sldId id="274"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3DB89EE2-E348-46B4-8B77-03180F69C3C3}">
          <p14:sldIdLst>
            <p14:sldId id="275"/>
          </p14:sldIdLst>
        </p14:section>
        <p14:section name="Summary Section" id="{90500CA0-B0A3-471C-90AF-1A8275A467C6}">
          <p14:sldIdLst>
            <p14:sldId id="288"/>
          </p14:sldIdLst>
        </p14:section>
        <p14:section name="Apache Flink" id="{23454E5D-1670-47EB-B4D1-4A5FB85736D8}">
          <p14:sldIdLst>
            <p14:sldId id="276"/>
            <p14:sldId id="256"/>
            <p14:sldId id="293"/>
          </p14:sldIdLst>
        </p14:section>
        <p14:section name="Introduction" id="{802CC33A-0B98-4912-A0A8-566B3BCBE82C}">
          <p14:sldIdLst>
            <p14:sldId id="292"/>
          </p14:sldIdLst>
        </p14:section>
        <p14:section name="History " id="{44BD5714-5B2F-4EB5-97C2-DD062AFC4492}">
          <p14:sldIdLst>
            <p14:sldId id="259"/>
          </p14:sldIdLst>
        </p14:section>
        <p14:section name="Section 5" id="{38316986-D3CB-4DF8-A5B4-5FFA6E5EDEE1}">
          <p14:sldIdLst>
            <p14:sldId id="273"/>
            <p14:sldId id="289"/>
          </p14:sldIdLst>
        </p14:section>
        <p14:section name="Section 6" id="{958E17C1-514A-47BA-A927-75361CF82424}">
          <p14:sldIdLst>
            <p14:sldId id="260"/>
            <p14:sldId id="281"/>
            <p14:sldId id="261"/>
            <p14:sldId id="262"/>
            <p14:sldId id="291"/>
          </p14:sldIdLst>
        </p14:section>
        <p14:section name="Apache Flink Features" id="{72B7816E-4968-4806-B65A-30C0CB21BA97}">
          <p14:sldIdLst>
            <p14:sldId id="263"/>
            <p14:sldId id="278"/>
            <p14:sldId id="279"/>
          </p14:sldIdLst>
        </p14:section>
        <p14:section name="Dataset Transformations" id="{D20A46DE-320A-4832-BA11-95396CC845CE}">
          <p14:sldIdLst>
            <p14:sldId id="264"/>
          </p14:sldIdLst>
        </p14:section>
        <p14:section name="Flink Execution Model " id="{C449E8D6-37F1-4DBB-AEB8-A54C31C19EBF}">
          <p14:sldIdLst>
            <p14:sldId id="265"/>
            <p14:sldId id="266"/>
          </p14:sldIdLst>
        </p14:section>
        <p14:section name="File Execution Engine" id="{2B001AE9-2DAB-468A-8F26-3C099920A4D9}">
          <p14:sldIdLst>
            <p14:sldId id="267"/>
          </p14:sldIdLst>
        </p14:section>
        <p14:section name="Section 11" id="{438D98A3-FCD0-44A1-8C61-0DEDE6176263}">
          <p14:sldIdLst>
            <p14:sldId id="268"/>
            <p14:sldId id="285"/>
            <p14:sldId id="269"/>
            <p14:sldId id="283"/>
          </p14:sldIdLst>
        </p14:section>
        <p14:section name="Section 12" id="{7CF1C068-2B6A-422C-A368-2063D9FD4CED}">
          <p14:sldIdLst>
            <p14:sldId id="284"/>
            <p14:sldId id="286"/>
            <p14:sldId id="290"/>
            <p14:sldId id="274"/>
          </p14:sldIdLst>
        </p14:section>
        <p14:section name="Enough Theory… It’s time for Live Action!" id="{0583505C-6CD6-4C29-AB57-2CE063A2BBEC}">
          <p14:sldIdLst>
            <p14:sldId id="28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tosh Singh" initials="RS" lastIdx="1" clrIdx="0">
    <p:extLst>
      <p:ext uri="{19B8F6BF-5375-455C-9EA6-DF929625EA0E}">
        <p15:presenceInfo xmlns:p15="http://schemas.microsoft.com/office/powerpoint/2012/main" xmlns="" userId="40f47fdceaee5d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BACC6"/>
    <a:srgbClr val="F47937"/>
    <a:srgbClr val="F39000"/>
    <a:srgbClr val="EE2885"/>
    <a:srgbClr val="015790"/>
    <a:srgbClr val="E53E14"/>
    <a:srgbClr val="FFFFFF"/>
    <a:srgbClr val="002060"/>
    <a:srgbClr val="5B9BD5"/>
    <a:srgbClr val="211E7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03T03:41:34.858" idx="1">
    <p:pos x="10" y="10"/>
    <p:text/>
    <p:extLst>
      <p:ext uri="{C676402C-5697-4E1C-873F-D02D1690AC5C}">
        <p15:threadingInfo xmlns:p15="http://schemas.microsoft.com/office/powerpoint/2012/main" xmlns=""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03T03:41:34.858" idx="1">
    <p:pos x="10" y="10"/>
    <p:text/>
    <p:extLst>
      <p:ext uri="{C676402C-5697-4E1C-873F-D02D1690AC5C}">
        <p15:threadingInfo xmlns:p15="http://schemas.microsoft.com/office/powerpoint/2012/main" xmlns=""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BFA29-821B-4D53-A766-6294FC856699}" type="doc">
      <dgm:prSet loTypeId="urn:microsoft.com/office/officeart/2005/8/layout/hProcess7#1" loCatId="list" qsTypeId="urn:microsoft.com/office/officeart/2005/8/quickstyle/simple2" qsCatId="simple" csTypeId="urn:microsoft.com/office/officeart/2005/8/colors/accent1_2" csCatId="accent1" phldr="1"/>
      <dgm:spPr/>
      <dgm:t>
        <a:bodyPr/>
        <a:lstStyle/>
        <a:p>
          <a:endParaRPr lang="en-US"/>
        </a:p>
      </dgm:t>
    </dgm:pt>
    <dgm:pt modelId="{1914EEB5-B916-4CFB-8ADE-25E330777A2B}">
      <dgm:prSet phldrT="[Text]"/>
      <dgm:spPr/>
      <dgm:t>
        <a:bodyPr/>
        <a:lstStyle/>
        <a:p>
          <a:r>
            <a:rPr lang="en-US" dirty="0"/>
            <a:t>Client</a:t>
          </a:r>
        </a:p>
      </dgm:t>
    </dgm:pt>
    <dgm:pt modelId="{B6964A6D-9B04-4D35-98D4-5BF5EC732851}" type="parTrans" cxnId="{A1E0A2EF-74C9-4EC1-BCE7-C8F19733CCA0}">
      <dgm:prSet/>
      <dgm:spPr/>
      <dgm:t>
        <a:bodyPr/>
        <a:lstStyle/>
        <a:p>
          <a:endParaRPr lang="en-US"/>
        </a:p>
      </dgm:t>
    </dgm:pt>
    <dgm:pt modelId="{42261B48-0BBD-49D1-91E0-DB46468D9198}" type="sibTrans" cxnId="{A1E0A2EF-74C9-4EC1-BCE7-C8F19733CCA0}">
      <dgm:prSet/>
      <dgm:spPr/>
      <dgm:t>
        <a:bodyPr/>
        <a:lstStyle/>
        <a:p>
          <a:endParaRPr lang="en-US"/>
        </a:p>
      </dgm:t>
    </dgm:pt>
    <dgm:pt modelId="{52422DBE-5AD0-4559-82FC-98B21AF041EC}">
      <dgm:prSet phldrT="[Text]"/>
      <dgm:spPr/>
      <dgm:t>
        <a:bodyPr/>
        <a:lstStyle/>
        <a:p>
          <a:r>
            <a:rPr lang="en-US" dirty="0"/>
            <a:t>1.type extraction</a:t>
          </a:r>
        </a:p>
      </dgm:t>
    </dgm:pt>
    <dgm:pt modelId="{31526D75-79A4-4808-B0BE-0EA873A4A153}" type="parTrans" cxnId="{59AAA4F7-83F2-44F4-9F62-E97C21DE5600}">
      <dgm:prSet/>
      <dgm:spPr/>
      <dgm:t>
        <a:bodyPr/>
        <a:lstStyle/>
        <a:p>
          <a:endParaRPr lang="en-US"/>
        </a:p>
      </dgm:t>
    </dgm:pt>
    <dgm:pt modelId="{24B454D5-65C5-4456-A50E-50B29C13A8ED}" type="sibTrans" cxnId="{59AAA4F7-83F2-44F4-9F62-E97C21DE5600}">
      <dgm:prSet/>
      <dgm:spPr/>
      <dgm:t>
        <a:bodyPr/>
        <a:lstStyle/>
        <a:p>
          <a:endParaRPr lang="en-US"/>
        </a:p>
      </dgm:t>
    </dgm:pt>
    <dgm:pt modelId="{D0C99A8C-69BA-4BB0-BBDF-93A19A2C56E3}">
      <dgm:prSet phldrT="[Text]"/>
      <dgm:spPr/>
      <dgm:t>
        <a:bodyPr/>
        <a:lstStyle/>
        <a:p>
          <a:r>
            <a:rPr lang="en-US" dirty="0"/>
            <a:t>Job Manager</a:t>
          </a:r>
        </a:p>
      </dgm:t>
    </dgm:pt>
    <dgm:pt modelId="{B2A59C0A-15D5-4B06-978A-74472B88081C}" type="parTrans" cxnId="{03031679-0B7C-4BFF-AFC5-87B3CCD936CF}">
      <dgm:prSet/>
      <dgm:spPr/>
      <dgm:t>
        <a:bodyPr/>
        <a:lstStyle/>
        <a:p>
          <a:endParaRPr lang="en-US"/>
        </a:p>
      </dgm:t>
    </dgm:pt>
    <dgm:pt modelId="{A6643AB5-3FEF-4927-9861-CD9F0BCEA505}" type="sibTrans" cxnId="{03031679-0B7C-4BFF-AFC5-87B3CCD936CF}">
      <dgm:prSet/>
      <dgm:spPr/>
      <dgm:t>
        <a:bodyPr/>
        <a:lstStyle/>
        <a:p>
          <a:endParaRPr lang="en-US"/>
        </a:p>
      </dgm:t>
    </dgm:pt>
    <dgm:pt modelId="{3BA139B3-3E63-4E7E-ABF1-1189C2102AD4}">
      <dgm:prSet phldrT="[Text]"/>
      <dgm:spPr/>
      <dgm:t>
        <a:bodyPr/>
        <a:lstStyle/>
        <a:p>
          <a:r>
            <a:rPr lang="en-US" dirty="0"/>
            <a:t>1.parallelization: create execution graph.</a:t>
          </a:r>
        </a:p>
      </dgm:t>
    </dgm:pt>
    <dgm:pt modelId="{A288077C-071B-435E-AA9F-D194BDAE94D6}" type="parTrans" cxnId="{EE4DFF3A-5E11-4F94-A0B4-B9412F182821}">
      <dgm:prSet/>
      <dgm:spPr/>
      <dgm:t>
        <a:bodyPr/>
        <a:lstStyle/>
        <a:p>
          <a:endParaRPr lang="en-US"/>
        </a:p>
      </dgm:t>
    </dgm:pt>
    <dgm:pt modelId="{E9715D04-55C3-4C44-A74A-32C9EF15510D}" type="sibTrans" cxnId="{EE4DFF3A-5E11-4F94-A0B4-B9412F182821}">
      <dgm:prSet/>
      <dgm:spPr/>
      <dgm:t>
        <a:bodyPr/>
        <a:lstStyle/>
        <a:p>
          <a:endParaRPr lang="en-US"/>
        </a:p>
      </dgm:t>
    </dgm:pt>
    <dgm:pt modelId="{03437F7F-2209-4721-AA09-7475C50FE3DC}">
      <dgm:prSet phldrT="[Text]"/>
      <dgm:spPr/>
      <dgm:t>
        <a:bodyPr/>
        <a:lstStyle/>
        <a:p>
          <a:r>
            <a:rPr lang="en-US" dirty="0"/>
            <a:t>Task Manager</a:t>
          </a:r>
        </a:p>
      </dgm:t>
    </dgm:pt>
    <dgm:pt modelId="{30CD13AB-088E-42CE-BCD7-291FBB137900}" type="parTrans" cxnId="{446C568A-2682-4011-9B1A-20A84E9A64C1}">
      <dgm:prSet/>
      <dgm:spPr/>
      <dgm:t>
        <a:bodyPr/>
        <a:lstStyle/>
        <a:p>
          <a:endParaRPr lang="en-US"/>
        </a:p>
      </dgm:t>
    </dgm:pt>
    <dgm:pt modelId="{60525EF6-B511-4841-8E2E-93C4924BA573}" type="sibTrans" cxnId="{446C568A-2682-4011-9B1A-20A84E9A64C1}">
      <dgm:prSet/>
      <dgm:spPr/>
      <dgm:t>
        <a:bodyPr/>
        <a:lstStyle/>
        <a:p>
          <a:endParaRPr lang="en-US"/>
        </a:p>
      </dgm:t>
    </dgm:pt>
    <dgm:pt modelId="{9D56073E-F3CC-494E-8B6E-1B0D6F489BC8}">
      <dgm:prSet phldrT="[Text]"/>
      <dgm:spPr/>
      <dgm:t>
        <a:bodyPr/>
        <a:lstStyle/>
        <a:p>
          <a:r>
            <a:rPr lang="en-US" dirty="0"/>
            <a:t>Operations are split up into task depending on specified parallelism.</a:t>
          </a:r>
        </a:p>
      </dgm:t>
    </dgm:pt>
    <dgm:pt modelId="{C2DF1452-6C30-44BD-84C8-2042E67135FE}" type="parTrans" cxnId="{2129C486-A794-4EC3-B2A2-5E04230D2774}">
      <dgm:prSet/>
      <dgm:spPr/>
      <dgm:t>
        <a:bodyPr/>
        <a:lstStyle/>
        <a:p>
          <a:endParaRPr lang="en-US"/>
        </a:p>
      </dgm:t>
    </dgm:pt>
    <dgm:pt modelId="{A1341C3E-B6B6-4CA1-9DA3-87B6C7CDE178}" type="sibTrans" cxnId="{2129C486-A794-4EC3-B2A2-5E04230D2774}">
      <dgm:prSet/>
      <dgm:spPr/>
      <dgm:t>
        <a:bodyPr/>
        <a:lstStyle/>
        <a:p>
          <a:endParaRPr lang="en-US"/>
        </a:p>
      </dgm:t>
    </dgm:pt>
    <dgm:pt modelId="{62D8095C-A6E7-4B91-B588-7F24CFE4BF98}">
      <dgm:prSet/>
      <dgm:spPr/>
      <dgm:t>
        <a:bodyPr/>
        <a:lstStyle/>
        <a:p>
          <a:r>
            <a:rPr lang="en-US"/>
            <a:t>2. optimise in all APIs</a:t>
          </a:r>
          <a:endParaRPr lang="en-US" dirty="0"/>
        </a:p>
      </dgm:t>
    </dgm:pt>
    <dgm:pt modelId="{0867533F-B5C9-492F-A4E4-5F4E3F92CD2D}" type="parTrans" cxnId="{83AA69F3-1ED9-4E40-BE7F-B9BC3D2DD8D9}">
      <dgm:prSet/>
      <dgm:spPr/>
      <dgm:t>
        <a:bodyPr/>
        <a:lstStyle/>
        <a:p>
          <a:endParaRPr lang="en-US"/>
        </a:p>
      </dgm:t>
    </dgm:pt>
    <dgm:pt modelId="{BC2E8B1C-4A11-4107-9D57-791CFB4F9DAB}" type="sibTrans" cxnId="{83AA69F3-1ED9-4E40-BE7F-B9BC3D2DD8D9}">
      <dgm:prSet/>
      <dgm:spPr/>
      <dgm:t>
        <a:bodyPr/>
        <a:lstStyle/>
        <a:p>
          <a:endParaRPr lang="en-US"/>
        </a:p>
      </dgm:t>
    </dgm:pt>
    <dgm:pt modelId="{09D77C3D-BD4B-4E47-9985-3FC77089E28D}">
      <dgm:prSet/>
      <dgm:spPr/>
      <dgm:t>
        <a:bodyPr/>
        <a:lstStyle/>
        <a:p>
          <a:r>
            <a:rPr lang="en-US"/>
            <a:t>3.construct job dataflow</a:t>
          </a:r>
          <a:endParaRPr lang="en-US" dirty="0"/>
        </a:p>
      </dgm:t>
    </dgm:pt>
    <dgm:pt modelId="{B7E6BA51-1C97-4C9C-8D26-4B56B2D47DAF}" type="parTrans" cxnId="{984D2FB4-7C04-4C0E-ACE5-7B58361C8DC2}">
      <dgm:prSet/>
      <dgm:spPr/>
      <dgm:t>
        <a:bodyPr/>
        <a:lstStyle/>
        <a:p>
          <a:endParaRPr lang="en-US"/>
        </a:p>
      </dgm:t>
    </dgm:pt>
    <dgm:pt modelId="{565D7C13-E70B-4EE1-9A91-416C4C4D0A9E}" type="sibTrans" cxnId="{984D2FB4-7C04-4C0E-ACE5-7B58361C8DC2}">
      <dgm:prSet/>
      <dgm:spPr/>
      <dgm:t>
        <a:bodyPr/>
        <a:lstStyle/>
        <a:p>
          <a:endParaRPr lang="en-US"/>
        </a:p>
      </dgm:t>
    </dgm:pt>
    <dgm:pt modelId="{3D4E99E6-F52E-4B93-B959-0B828D114CCB}">
      <dgm:prSet/>
      <dgm:spPr/>
      <dgm:t>
        <a:bodyPr/>
        <a:lstStyle/>
        <a:p>
          <a:r>
            <a:rPr lang="en-US"/>
            <a:t>4.Pass job dataflow to job manager.</a:t>
          </a:r>
          <a:endParaRPr lang="en-US" dirty="0"/>
        </a:p>
      </dgm:t>
    </dgm:pt>
    <dgm:pt modelId="{0E39DCC4-D03C-42B5-8F8C-F75660B09332}" type="parTrans" cxnId="{345FDE7C-8DD1-4972-B8D1-AB99FF082D59}">
      <dgm:prSet/>
      <dgm:spPr/>
      <dgm:t>
        <a:bodyPr/>
        <a:lstStyle/>
        <a:p>
          <a:endParaRPr lang="en-US"/>
        </a:p>
      </dgm:t>
    </dgm:pt>
    <dgm:pt modelId="{AAC24E56-4820-43A8-8121-E8EAEB53034F}" type="sibTrans" cxnId="{345FDE7C-8DD1-4972-B8D1-AB99FF082D59}">
      <dgm:prSet/>
      <dgm:spPr/>
      <dgm:t>
        <a:bodyPr/>
        <a:lstStyle/>
        <a:p>
          <a:endParaRPr lang="en-US"/>
        </a:p>
      </dgm:t>
    </dgm:pt>
    <dgm:pt modelId="{66A56B21-5078-4F3D-896E-37F11115516B}">
      <dgm:prSet/>
      <dgm:spPr/>
      <dgm:t>
        <a:bodyPr/>
        <a:lstStyle/>
        <a:p>
          <a:r>
            <a:rPr lang="en-US" dirty="0"/>
            <a:t>5.retrieve job result.</a:t>
          </a:r>
        </a:p>
      </dgm:t>
    </dgm:pt>
    <dgm:pt modelId="{9F5514F6-AD91-4218-A813-66F40A92B7A6}" type="parTrans" cxnId="{CF4A73F5-EE4F-4BD3-AFBC-057C58C9A1BB}">
      <dgm:prSet/>
      <dgm:spPr/>
      <dgm:t>
        <a:bodyPr/>
        <a:lstStyle/>
        <a:p>
          <a:endParaRPr lang="en-US"/>
        </a:p>
      </dgm:t>
    </dgm:pt>
    <dgm:pt modelId="{E9264DBE-CF06-44C1-9641-FEF08FEC72D4}" type="sibTrans" cxnId="{CF4A73F5-EE4F-4BD3-AFBC-057C58C9A1BB}">
      <dgm:prSet/>
      <dgm:spPr/>
      <dgm:t>
        <a:bodyPr/>
        <a:lstStyle/>
        <a:p>
          <a:endParaRPr lang="en-US"/>
        </a:p>
      </dgm:t>
    </dgm:pt>
    <dgm:pt modelId="{D802427C-8934-4ABC-91AF-4BC756EA9110}">
      <dgm:prSet/>
      <dgm:spPr/>
      <dgm:t>
        <a:bodyPr/>
        <a:lstStyle/>
        <a:p>
          <a:r>
            <a:rPr lang="en-US" dirty="0"/>
            <a:t>2. scheduling: assigns the task to task manager.</a:t>
          </a:r>
        </a:p>
        <a:p>
          <a:r>
            <a:rPr lang="en-US" dirty="0"/>
            <a:t>3. state tracking: supervise the execution</a:t>
          </a:r>
        </a:p>
      </dgm:t>
    </dgm:pt>
    <dgm:pt modelId="{D39A40C6-0A2A-43C8-83DC-8750C01BC23C}" type="parTrans" cxnId="{9EF5FE13-B9DB-4CEC-9AF4-26CD61108FCB}">
      <dgm:prSet/>
      <dgm:spPr/>
      <dgm:t>
        <a:bodyPr/>
        <a:lstStyle/>
        <a:p>
          <a:endParaRPr lang="en-US"/>
        </a:p>
      </dgm:t>
    </dgm:pt>
    <dgm:pt modelId="{77836D47-0DCD-410D-A8AF-769D0701F5CB}" type="sibTrans" cxnId="{9EF5FE13-B9DB-4CEC-9AF4-26CD61108FCB}">
      <dgm:prSet/>
      <dgm:spPr/>
      <dgm:t>
        <a:bodyPr/>
        <a:lstStyle/>
        <a:p>
          <a:endParaRPr lang="en-US"/>
        </a:p>
      </dgm:t>
    </dgm:pt>
    <dgm:pt modelId="{58CCF34B-5CDF-482B-9FEC-E21AABCB94B8}" type="pres">
      <dgm:prSet presAssocID="{76EBFA29-821B-4D53-A766-6294FC856699}" presName="Name0" presStyleCnt="0">
        <dgm:presLayoutVars>
          <dgm:dir/>
          <dgm:animLvl val="lvl"/>
          <dgm:resizeHandles val="exact"/>
        </dgm:presLayoutVars>
      </dgm:prSet>
      <dgm:spPr/>
      <dgm:t>
        <a:bodyPr/>
        <a:lstStyle/>
        <a:p>
          <a:endParaRPr lang="en-US"/>
        </a:p>
      </dgm:t>
    </dgm:pt>
    <dgm:pt modelId="{4FAFDB52-6EC2-47DE-9567-6D8E004CB4FC}" type="pres">
      <dgm:prSet presAssocID="{1914EEB5-B916-4CFB-8ADE-25E330777A2B}" presName="compositeNode" presStyleCnt="0">
        <dgm:presLayoutVars>
          <dgm:bulletEnabled val="1"/>
        </dgm:presLayoutVars>
      </dgm:prSet>
      <dgm:spPr/>
    </dgm:pt>
    <dgm:pt modelId="{D5BDDC21-92E8-4BF0-8FF8-8EB5729707CB}" type="pres">
      <dgm:prSet presAssocID="{1914EEB5-B916-4CFB-8ADE-25E330777A2B}" presName="bgRect" presStyleLbl="node1" presStyleIdx="0" presStyleCnt="3"/>
      <dgm:spPr/>
      <dgm:t>
        <a:bodyPr/>
        <a:lstStyle/>
        <a:p>
          <a:endParaRPr lang="en-US"/>
        </a:p>
      </dgm:t>
    </dgm:pt>
    <dgm:pt modelId="{7F5434D9-AA85-4709-92C9-5B5C0BCE373B}" type="pres">
      <dgm:prSet presAssocID="{1914EEB5-B916-4CFB-8ADE-25E330777A2B}" presName="parentNode" presStyleLbl="node1" presStyleIdx="0" presStyleCnt="3">
        <dgm:presLayoutVars>
          <dgm:chMax val="0"/>
          <dgm:bulletEnabled val="1"/>
        </dgm:presLayoutVars>
      </dgm:prSet>
      <dgm:spPr/>
      <dgm:t>
        <a:bodyPr/>
        <a:lstStyle/>
        <a:p>
          <a:endParaRPr lang="en-US"/>
        </a:p>
      </dgm:t>
    </dgm:pt>
    <dgm:pt modelId="{93061502-46A6-4701-81A9-631D0D209CDA}" type="pres">
      <dgm:prSet presAssocID="{1914EEB5-B916-4CFB-8ADE-25E330777A2B}" presName="childNode" presStyleLbl="node1" presStyleIdx="0" presStyleCnt="3">
        <dgm:presLayoutVars>
          <dgm:bulletEnabled val="1"/>
        </dgm:presLayoutVars>
      </dgm:prSet>
      <dgm:spPr/>
      <dgm:t>
        <a:bodyPr/>
        <a:lstStyle/>
        <a:p>
          <a:endParaRPr lang="en-US"/>
        </a:p>
      </dgm:t>
    </dgm:pt>
    <dgm:pt modelId="{C25F0705-7EC2-4F96-969B-B64D373ED88F}" type="pres">
      <dgm:prSet presAssocID="{42261B48-0BBD-49D1-91E0-DB46468D9198}" presName="hSp" presStyleCnt="0"/>
      <dgm:spPr/>
    </dgm:pt>
    <dgm:pt modelId="{EE0AE432-BBD3-4C62-8045-B68BE2D4F8E5}" type="pres">
      <dgm:prSet presAssocID="{42261B48-0BBD-49D1-91E0-DB46468D9198}" presName="vProcSp" presStyleCnt="0"/>
      <dgm:spPr/>
    </dgm:pt>
    <dgm:pt modelId="{38BD705B-5C55-4D19-B928-703A4415BD2C}" type="pres">
      <dgm:prSet presAssocID="{42261B48-0BBD-49D1-91E0-DB46468D9198}" presName="vSp1" presStyleCnt="0"/>
      <dgm:spPr/>
    </dgm:pt>
    <dgm:pt modelId="{96A7C594-AE93-4793-A436-88535FE35E67}" type="pres">
      <dgm:prSet presAssocID="{42261B48-0BBD-49D1-91E0-DB46468D9198}" presName="simulatedConn" presStyleLbl="solidFgAcc1" presStyleIdx="0" presStyleCnt="2"/>
      <dgm:spPr/>
    </dgm:pt>
    <dgm:pt modelId="{1231C844-8F48-4B28-BD53-62357DD17CE0}" type="pres">
      <dgm:prSet presAssocID="{42261B48-0BBD-49D1-91E0-DB46468D9198}" presName="vSp2" presStyleCnt="0"/>
      <dgm:spPr/>
    </dgm:pt>
    <dgm:pt modelId="{E56A6860-2670-4D79-B452-918889F20571}" type="pres">
      <dgm:prSet presAssocID="{42261B48-0BBD-49D1-91E0-DB46468D9198}" presName="sibTrans" presStyleCnt="0"/>
      <dgm:spPr/>
    </dgm:pt>
    <dgm:pt modelId="{DD486D3D-9D00-4FAB-94DD-6D9DDCBB0BBA}" type="pres">
      <dgm:prSet presAssocID="{D0C99A8C-69BA-4BB0-BBDF-93A19A2C56E3}" presName="compositeNode" presStyleCnt="0">
        <dgm:presLayoutVars>
          <dgm:bulletEnabled val="1"/>
        </dgm:presLayoutVars>
      </dgm:prSet>
      <dgm:spPr/>
    </dgm:pt>
    <dgm:pt modelId="{817FD9D9-4D3E-4A78-AA81-9D6B2F914940}" type="pres">
      <dgm:prSet presAssocID="{D0C99A8C-69BA-4BB0-BBDF-93A19A2C56E3}" presName="bgRect" presStyleLbl="node1" presStyleIdx="1" presStyleCnt="3"/>
      <dgm:spPr/>
      <dgm:t>
        <a:bodyPr/>
        <a:lstStyle/>
        <a:p>
          <a:endParaRPr lang="en-US"/>
        </a:p>
      </dgm:t>
    </dgm:pt>
    <dgm:pt modelId="{7F51A0EA-CFAB-41C6-900B-0206FA0070C4}" type="pres">
      <dgm:prSet presAssocID="{D0C99A8C-69BA-4BB0-BBDF-93A19A2C56E3}" presName="parentNode" presStyleLbl="node1" presStyleIdx="1" presStyleCnt="3">
        <dgm:presLayoutVars>
          <dgm:chMax val="0"/>
          <dgm:bulletEnabled val="1"/>
        </dgm:presLayoutVars>
      </dgm:prSet>
      <dgm:spPr/>
      <dgm:t>
        <a:bodyPr/>
        <a:lstStyle/>
        <a:p>
          <a:endParaRPr lang="en-US"/>
        </a:p>
      </dgm:t>
    </dgm:pt>
    <dgm:pt modelId="{1FB2A655-55BB-4EEC-BBF3-350C1E1EF64C}" type="pres">
      <dgm:prSet presAssocID="{D0C99A8C-69BA-4BB0-BBDF-93A19A2C56E3}" presName="childNode" presStyleLbl="node1" presStyleIdx="1" presStyleCnt="3">
        <dgm:presLayoutVars>
          <dgm:bulletEnabled val="1"/>
        </dgm:presLayoutVars>
      </dgm:prSet>
      <dgm:spPr/>
      <dgm:t>
        <a:bodyPr/>
        <a:lstStyle/>
        <a:p>
          <a:endParaRPr lang="en-US"/>
        </a:p>
      </dgm:t>
    </dgm:pt>
    <dgm:pt modelId="{63598A8A-D711-40C8-8389-1C8670B24F17}" type="pres">
      <dgm:prSet presAssocID="{A6643AB5-3FEF-4927-9861-CD9F0BCEA505}" presName="hSp" presStyleCnt="0"/>
      <dgm:spPr/>
    </dgm:pt>
    <dgm:pt modelId="{CB3F7368-C4DA-4641-8BE5-A758CAB5E8CA}" type="pres">
      <dgm:prSet presAssocID="{A6643AB5-3FEF-4927-9861-CD9F0BCEA505}" presName="vProcSp" presStyleCnt="0"/>
      <dgm:spPr/>
    </dgm:pt>
    <dgm:pt modelId="{291B4673-88E3-4952-9606-B63F1FC7B2C6}" type="pres">
      <dgm:prSet presAssocID="{A6643AB5-3FEF-4927-9861-CD9F0BCEA505}" presName="vSp1" presStyleCnt="0"/>
      <dgm:spPr/>
    </dgm:pt>
    <dgm:pt modelId="{A4D37C88-7946-4660-A40B-207B5C70C5F5}" type="pres">
      <dgm:prSet presAssocID="{A6643AB5-3FEF-4927-9861-CD9F0BCEA505}" presName="simulatedConn" presStyleLbl="solidFgAcc1" presStyleIdx="1" presStyleCnt="2" custLinFactNeighborY="90344"/>
      <dgm:spPr/>
    </dgm:pt>
    <dgm:pt modelId="{27B00FC0-A2D0-4F27-88BE-C849B7F7CB74}" type="pres">
      <dgm:prSet presAssocID="{A6643AB5-3FEF-4927-9861-CD9F0BCEA505}" presName="vSp2" presStyleCnt="0"/>
      <dgm:spPr/>
    </dgm:pt>
    <dgm:pt modelId="{BF2F08B1-701D-4634-8176-6D8F43E11AAF}" type="pres">
      <dgm:prSet presAssocID="{A6643AB5-3FEF-4927-9861-CD9F0BCEA505}" presName="sibTrans" presStyleCnt="0"/>
      <dgm:spPr/>
    </dgm:pt>
    <dgm:pt modelId="{2510EE63-7D56-4FBD-8A9C-57FFCEB98D68}" type="pres">
      <dgm:prSet presAssocID="{03437F7F-2209-4721-AA09-7475C50FE3DC}" presName="compositeNode" presStyleCnt="0">
        <dgm:presLayoutVars>
          <dgm:bulletEnabled val="1"/>
        </dgm:presLayoutVars>
      </dgm:prSet>
      <dgm:spPr/>
    </dgm:pt>
    <dgm:pt modelId="{AE2A59CF-9EF7-4D26-ACC4-26746953B228}" type="pres">
      <dgm:prSet presAssocID="{03437F7F-2209-4721-AA09-7475C50FE3DC}" presName="bgRect" presStyleLbl="node1" presStyleIdx="2" presStyleCnt="3"/>
      <dgm:spPr/>
      <dgm:t>
        <a:bodyPr/>
        <a:lstStyle/>
        <a:p>
          <a:endParaRPr lang="en-US"/>
        </a:p>
      </dgm:t>
    </dgm:pt>
    <dgm:pt modelId="{804A244E-F69B-4B08-BE93-CE123EC85639}" type="pres">
      <dgm:prSet presAssocID="{03437F7F-2209-4721-AA09-7475C50FE3DC}" presName="parentNode" presStyleLbl="node1" presStyleIdx="2" presStyleCnt="3">
        <dgm:presLayoutVars>
          <dgm:chMax val="0"/>
          <dgm:bulletEnabled val="1"/>
        </dgm:presLayoutVars>
      </dgm:prSet>
      <dgm:spPr/>
      <dgm:t>
        <a:bodyPr/>
        <a:lstStyle/>
        <a:p>
          <a:endParaRPr lang="en-US"/>
        </a:p>
      </dgm:t>
    </dgm:pt>
    <dgm:pt modelId="{29EDEE51-3CF7-418B-BAD1-F69AC0668C37}" type="pres">
      <dgm:prSet presAssocID="{03437F7F-2209-4721-AA09-7475C50FE3DC}" presName="childNode" presStyleLbl="node1" presStyleIdx="2" presStyleCnt="3">
        <dgm:presLayoutVars>
          <dgm:bulletEnabled val="1"/>
        </dgm:presLayoutVars>
      </dgm:prSet>
      <dgm:spPr/>
      <dgm:t>
        <a:bodyPr/>
        <a:lstStyle/>
        <a:p>
          <a:endParaRPr lang="en-US"/>
        </a:p>
      </dgm:t>
    </dgm:pt>
  </dgm:ptLst>
  <dgm:cxnLst>
    <dgm:cxn modelId="{800E0D67-4C83-4B3F-BCF9-6D793CBFEA20}" type="presOf" srcId="{D0C99A8C-69BA-4BB0-BBDF-93A19A2C56E3}" destId="{817FD9D9-4D3E-4A78-AA81-9D6B2F914940}" srcOrd="0" destOrd="0" presId="urn:microsoft.com/office/officeart/2005/8/layout/hProcess7#1"/>
    <dgm:cxn modelId="{446C568A-2682-4011-9B1A-20A84E9A64C1}" srcId="{76EBFA29-821B-4D53-A766-6294FC856699}" destId="{03437F7F-2209-4721-AA09-7475C50FE3DC}" srcOrd="2" destOrd="0" parTransId="{30CD13AB-088E-42CE-BCD7-291FBB137900}" sibTransId="{60525EF6-B511-4841-8E2E-93C4924BA573}"/>
    <dgm:cxn modelId="{C6279FC3-1257-4055-B51D-199E29EBC3B8}" type="presOf" srcId="{76EBFA29-821B-4D53-A766-6294FC856699}" destId="{58CCF34B-5CDF-482B-9FEC-E21AABCB94B8}" srcOrd="0" destOrd="0" presId="urn:microsoft.com/office/officeart/2005/8/layout/hProcess7#1"/>
    <dgm:cxn modelId="{42785ECF-B476-48B6-A598-A33FFE6A07AF}" type="presOf" srcId="{3BA139B3-3E63-4E7E-ABF1-1189C2102AD4}" destId="{1FB2A655-55BB-4EEC-BBF3-350C1E1EF64C}" srcOrd="0" destOrd="0" presId="urn:microsoft.com/office/officeart/2005/8/layout/hProcess7#1"/>
    <dgm:cxn modelId="{37333268-834A-44A3-BCCE-EB5E622383B1}" type="presOf" srcId="{03437F7F-2209-4721-AA09-7475C50FE3DC}" destId="{AE2A59CF-9EF7-4D26-ACC4-26746953B228}" srcOrd="0" destOrd="0" presId="urn:microsoft.com/office/officeart/2005/8/layout/hProcess7#1"/>
    <dgm:cxn modelId="{59AAA4F7-83F2-44F4-9F62-E97C21DE5600}" srcId="{1914EEB5-B916-4CFB-8ADE-25E330777A2B}" destId="{52422DBE-5AD0-4559-82FC-98B21AF041EC}" srcOrd="0" destOrd="0" parTransId="{31526D75-79A4-4808-B0BE-0EA873A4A153}" sibTransId="{24B454D5-65C5-4456-A50E-50B29C13A8ED}"/>
    <dgm:cxn modelId="{A1E0A2EF-74C9-4EC1-BCE7-C8F19733CCA0}" srcId="{76EBFA29-821B-4D53-A766-6294FC856699}" destId="{1914EEB5-B916-4CFB-8ADE-25E330777A2B}" srcOrd="0" destOrd="0" parTransId="{B6964A6D-9B04-4D35-98D4-5BF5EC732851}" sibTransId="{42261B48-0BBD-49D1-91E0-DB46468D9198}"/>
    <dgm:cxn modelId="{52CB4D09-2304-4CF0-A37F-1187BF031260}" type="presOf" srcId="{66A56B21-5078-4F3D-896E-37F11115516B}" destId="{93061502-46A6-4701-81A9-631D0D209CDA}" srcOrd="0" destOrd="4" presId="urn:microsoft.com/office/officeart/2005/8/layout/hProcess7#1"/>
    <dgm:cxn modelId="{B976DEBB-36F8-4DF4-995B-10F1A175C820}" type="presOf" srcId="{09D77C3D-BD4B-4E47-9985-3FC77089E28D}" destId="{93061502-46A6-4701-81A9-631D0D209CDA}" srcOrd="0" destOrd="2" presId="urn:microsoft.com/office/officeart/2005/8/layout/hProcess7#1"/>
    <dgm:cxn modelId="{9EF5FE13-B9DB-4CEC-9AF4-26CD61108FCB}" srcId="{D0C99A8C-69BA-4BB0-BBDF-93A19A2C56E3}" destId="{D802427C-8934-4ABC-91AF-4BC756EA9110}" srcOrd="1" destOrd="0" parTransId="{D39A40C6-0A2A-43C8-83DC-8750C01BC23C}" sibTransId="{77836D47-0DCD-410D-A8AF-769D0701F5CB}"/>
    <dgm:cxn modelId="{984D2FB4-7C04-4C0E-ACE5-7B58361C8DC2}" srcId="{1914EEB5-B916-4CFB-8ADE-25E330777A2B}" destId="{09D77C3D-BD4B-4E47-9985-3FC77089E28D}" srcOrd="2" destOrd="0" parTransId="{B7E6BA51-1C97-4C9C-8D26-4B56B2D47DAF}" sibTransId="{565D7C13-E70B-4EE1-9A91-416C4C4D0A9E}"/>
    <dgm:cxn modelId="{FF90B076-BEB9-48A8-B43D-D7450973A812}" type="presOf" srcId="{1914EEB5-B916-4CFB-8ADE-25E330777A2B}" destId="{7F5434D9-AA85-4709-92C9-5B5C0BCE373B}" srcOrd="1" destOrd="0" presId="urn:microsoft.com/office/officeart/2005/8/layout/hProcess7#1"/>
    <dgm:cxn modelId="{D767BE00-94BB-44AE-8426-1883B6178F08}" type="presOf" srcId="{03437F7F-2209-4721-AA09-7475C50FE3DC}" destId="{804A244E-F69B-4B08-BE93-CE123EC85639}" srcOrd="1" destOrd="0" presId="urn:microsoft.com/office/officeart/2005/8/layout/hProcess7#1"/>
    <dgm:cxn modelId="{2129C486-A794-4EC3-B2A2-5E04230D2774}" srcId="{03437F7F-2209-4721-AA09-7475C50FE3DC}" destId="{9D56073E-F3CC-494E-8B6E-1B0D6F489BC8}" srcOrd="0" destOrd="0" parTransId="{C2DF1452-6C30-44BD-84C8-2042E67135FE}" sibTransId="{A1341C3E-B6B6-4CA1-9DA3-87B6C7CDE178}"/>
    <dgm:cxn modelId="{345FDE7C-8DD1-4972-B8D1-AB99FF082D59}" srcId="{1914EEB5-B916-4CFB-8ADE-25E330777A2B}" destId="{3D4E99E6-F52E-4B93-B959-0B828D114CCB}" srcOrd="3" destOrd="0" parTransId="{0E39DCC4-D03C-42B5-8F8C-F75660B09332}" sibTransId="{AAC24E56-4820-43A8-8121-E8EAEB53034F}"/>
    <dgm:cxn modelId="{2EB31250-C2F7-459C-AA3C-FC5962039CA8}" type="presOf" srcId="{3D4E99E6-F52E-4B93-B959-0B828D114CCB}" destId="{93061502-46A6-4701-81A9-631D0D209CDA}" srcOrd="0" destOrd="3" presId="urn:microsoft.com/office/officeart/2005/8/layout/hProcess7#1"/>
    <dgm:cxn modelId="{EE12C677-68D9-4967-BA85-25B8C9622199}" type="presOf" srcId="{52422DBE-5AD0-4559-82FC-98B21AF041EC}" destId="{93061502-46A6-4701-81A9-631D0D209CDA}" srcOrd="0" destOrd="0" presId="urn:microsoft.com/office/officeart/2005/8/layout/hProcess7#1"/>
    <dgm:cxn modelId="{89472FA7-E7FB-4F3F-8E4D-374CDE5969CC}" type="presOf" srcId="{D0C99A8C-69BA-4BB0-BBDF-93A19A2C56E3}" destId="{7F51A0EA-CFAB-41C6-900B-0206FA0070C4}" srcOrd="1" destOrd="0" presId="urn:microsoft.com/office/officeart/2005/8/layout/hProcess7#1"/>
    <dgm:cxn modelId="{60D30ADC-53DB-4D42-A3D9-DDF52426D41C}" type="presOf" srcId="{1914EEB5-B916-4CFB-8ADE-25E330777A2B}" destId="{D5BDDC21-92E8-4BF0-8FF8-8EB5729707CB}" srcOrd="0" destOrd="0" presId="urn:microsoft.com/office/officeart/2005/8/layout/hProcess7#1"/>
    <dgm:cxn modelId="{EACCE62F-A976-4FBB-A413-B8C4D02B268A}" type="presOf" srcId="{9D56073E-F3CC-494E-8B6E-1B0D6F489BC8}" destId="{29EDEE51-3CF7-418B-BAD1-F69AC0668C37}" srcOrd="0" destOrd="0" presId="urn:microsoft.com/office/officeart/2005/8/layout/hProcess7#1"/>
    <dgm:cxn modelId="{03031679-0B7C-4BFF-AFC5-87B3CCD936CF}" srcId="{76EBFA29-821B-4D53-A766-6294FC856699}" destId="{D0C99A8C-69BA-4BB0-BBDF-93A19A2C56E3}" srcOrd="1" destOrd="0" parTransId="{B2A59C0A-15D5-4B06-978A-74472B88081C}" sibTransId="{A6643AB5-3FEF-4927-9861-CD9F0BCEA505}"/>
    <dgm:cxn modelId="{CF4A73F5-EE4F-4BD3-AFBC-057C58C9A1BB}" srcId="{1914EEB5-B916-4CFB-8ADE-25E330777A2B}" destId="{66A56B21-5078-4F3D-896E-37F11115516B}" srcOrd="4" destOrd="0" parTransId="{9F5514F6-AD91-4218-A813-66F40A92B7A6}" sibTransId="{E9264DBE-CF06-44C1-9641-FEF08FEC72D4}"/>
    <dgm:cxn modelId="{A119AC13-96C1-4CA5-9F5C-052CDEBF381E}" type="presOf" srcId="{62D8095C-A6E7-4B91-B588-7F24CFE4BF98}" destId="{93061502-46A6-4701-81A9-631D0D209CDA}" srcOrd="0" destOrd="1" presId="urn:microsoft.com/office/officeart/2005/8/layout/hProcess7#1"/>
    <dgm:cxn modelId="{EE4DFF3A-5E11-4F94-A0B4-B9412F182821}" srcId="{D0C99A8C-69BA-4BB0-BBDF-93A19A2C56E3}" destId="{3BA139B3-3E63-4E7E-ABF1-1189C2102AD4}" srcOrd="0" destOrd="0" parTransId="{A288077C-071B-435E-AA9F-D194BDAE94D6}" sibTransId="{E9715D04-55C3-4C44-A74A-32C9EF15510D}"/>
    <dgm:cxn modelId="{2A67F1E0-E104-42FC-A1E7-17FB79F2AF52}" type="presOf" srcId="{D802427C-8934-4ABC-91AF-4BC756EA9110}" destId="{1FB2A655-55BB-4EEC-BBF3-350C1E1EF64C}" srcOrd="0" destOrd="1" presId="urn:microsoft.com/office/officeart/2005/8/layout/hProcess7#1"/>
    <dgm:cxn modelId="{83AA69F3-1ED9-4E40-BE7F-B9BC3D2DD8D9}" srcId="{1914EEB5-B916-4CFB-8ADE-25E330777A2B}" destId="{62D8095C-A6E7-4B91-B588-7F24CFE4BF98}" srcOrd="1" destOrd="0" parTransId="{0867533F-B5C9-492F-A4E4-5F4E3F92CD2D}" sibTransId="{BC2E8B1C-4A11-4107-9D57-791CFB4F9DAB}"/>
    <dgm:cxn modelId="{AF6B394B-8939-44EE-9D62-6041B795C38F}" type="presParOf" srcId="{58CCF34B-5CDF-482B-9FEC-E21AABCB94B8}" destId="{4FAFDB52-6EC2-47DE-9567-6D8E004CB4FC}" srcOrd="0" destOrd="0" presId="urn:microsoft.com/office/officeart/2005/8/layout/hProcess7#1"/>
    <dgm:cxn modelId="{6874A3EB-0CEA-40C7-8E38-4EB06C54AEE0}" type="presParOf" srcId="{4FAFDB52-6EC2-47DE-9567-6D8E004CB4FC}" destId="{D5BDDC21-92E8-4BF0-8FF8-8EB5729707CB}" srcOrd="0" destOrd="0" presId="urn:microsoft.com/office/officeart/2005/8/layout/hProcess7#1"/>
    <dgm:cxn modelId="{7759E4CB-9709-453A-B7D8-813E48C04CC7}" type="presParOf" srcId="{4FAFDB52-6EC2-47DE-9567-6D8E004CB4FC}" destId="{7F5434D9-AA85-4709-92C9-5B5C0BCE373B}" srcOrd="1" destOrd="0" presId="urn:microsoft.com/office/officeart/2005/8/layout/hProcess7#1"/>
    <dgm:cxn modelId="{B91C95C8-F42D-40F0-837C-763952C03597}" type="presParOf" srcId="{4FAFDB52-6EC2-47DE-9567-6D8E004CB4FC}" destId="{93061502-46A6-4701-81A9-631D0D209CDA}" srcOrd="2" destOrd="0" presId="urn:microsoft.com/office/officeart/2005/8/layout/hProcess7#1"/>
    <dgm:cxn modelId="{6AE014A2-7E71-43CD-BC6F-81369271DC2C}" type="presParOf" srcId="{58CCF34B-5CDF-482B-9FEC-E21AABCB94B8}" destId="{C25F0705-7EC2-4F96-969B-B64D373ED88F}" srcOrd="1" destOrd="0" presId="urn:microsoft.com/office/officeart/2005/8/layout/hProcess7#1"/>
    <dgm:cxn modelId="{4ECF7509-BC9B-40D6-95C4-E8A5E3A2F76D}" type="presParOf" srcId="{58CCF34B-5CDF-482B-9FEC-E21AABCB94B8}" destId="{EE0AE432-BBD3-4C62-8045-B68BE2D4F8E5}" srcOrd="2" destOrd="0" presId="urn:microsoft.com/office/officeart/2005/8/layout/hProcess7#1"/>
    <dgm:cxn modelId="{4B7C94B8-2112-4136-90C1-975E7B85E376}" type="presParOf" srcId="{EE0AE432-BBD3-4C62-8045-B68BE2D4F8E5}" destId="{38BD705B-5C55-4D19-B928-703A4415BD2C}" srcOrd="0" destOrd="0" presId="urn:microsoft.com/office/officeart/2005/8/layout/hProcess7#1"/>
    <dgm:cxn modelId="{1574018B-9BF2-43BA-BF6B-7E8159F73FD4}" type="presParOf" srcId="{EE0AE432-BBD3-4C62-8045-B68BE2D4F8E5}" destId="{96A7C594-AE93-4793-A436-88535FE35E67}" srcOrd="1" destOrd="0" presId="urn:microsoft.com/office/officeart/2005/8/layout/hProcess7#1"/>
    <dgm:cxn modelId="{E1A8F408-5B45-4010-AE86-AC3A47A33DF3}" type="presParOf" srcId="{EE0AE432-BBD3-4C62-8045-B68BE2D4F8E5}" destId="{1231C844-8F48-4B28-BD53-62357DD17CE0}" srcOrd="2" destOrd="0" presId="urn:microsoft.com/office/officeart/2005/8/layout/hProcess7#1"/>
    <dgm:cxn modelId="{F25D6855-A59C-4DA4-AE06-064BD70A4042}" type="presParOf" srcId="{58CCF34B-5CDF-482B-9FEC-E21AABCB94B8}" destId="{E56A6860-2670-4D79-B452-918889F20571}" srcOrd="3" destOrd="0" presId="urn:microsoft.com/office/officeart/2005/8/layout/hProcess7#1"/>
    <dgm:cxn modelId="{D5F27108-A543-4367-8143-0B7247A90A7F}" type="presParOf" srcId="{58CCF34B-5CDF-482B-9FEC-E21AABCB94B8}" destId="{DD486D3D-9D00-4FAB-94DD-6D9DDCBB0BBA}" srcOrd="4" destOrd="0" presId="urn:microsoft.com/office/officeart/2005/8/layout/hProcess7#1"/>
    <dgm:cxn modelId="{F199E14C-0315-4804-87E2-46B107E8881F}" type="presParOf" srcId="{DD486D3D-9D00-4FAB-94DD-6D9DDCBB0BBA}" destId="{817FD9D9-4D3E-4A78-AA81-9D6B2F914940}" srcOrd="0" destOrd="0" presId="urn:microsoft.com/office/officeart/2005/8/layout/hProcess7#1"/>
    <dgm:cxn modelId="{9B19F630-9315-4686-B43C-30636D817B1F}" type="presParOf" srcId="{DD486D3D-9D00-4FAB-94DD-6D9DDCBB0BBA}" destId="{7F51A0EA-CFAB-41C6-900B-0206FA0070C4}" srcOrd="1" destOrd="0" presId="urn:microsoft.com/office/officeart/2005/8/layout/hProcess7#1"/>
    <dgm:cxn modelId="{40D60129-9812-4FF1-90BF-9C2274F50B2F}" type="presParOf" srcId="{DD486D3D-9D00-4FAB-94DD-6D9DDCBB0BBA}" destId="{1FB2A655-55BB-4EEC-BBF3-350C1E1EF64C}" srcOrd="2" destOrd="0" presId="urn:microsoft.com/office/officeart/2005/8/layout/hProcess7#1"/>
    <dgm:cxn modelId="{29E54A6B-AA2D-43ED-AA65-1B050FA4F0FC}" type="presParOf" srcId="{58CCF34B-5CDF-482B-9FEC-E21AABCB94B8}" destId="{63598A8A-D711-40C8-8389-1C8670B24F17}" srcOrd="5" destOrd="0" presId="urn:microsoft.com/office/officeart/2005/8/layout/hProcess7#1"/>
    <dgm:cxn modelId="{A29691F2-EAED-4B58-B06D-2C57183E6E2C}" type="presParOf" srcId="{58CCF34B-5CDF-482B-9FEC-E21AABCB94B8}" destId="{CB3F7368-C4DA-4641-8BE5-A758CAB5E8CA}" srcOrd="6" destOrd="0" presId="urn:microsoft.com/office/officeart/2005/8/layout/hProcess7#1"/>
    <dgm:cxn modelId="{D76F5D35-2E28-4487-AD97-3A81A5B1E77D}" type="presParOf" srcId="{CB3F7368-C4DA-4641-8BE5-A758CAB5E8CA}" destId="{291B4673-88E3-4952-9606-B63F1FC7B2C6}" srcOrd="0" destOrd="0" presId="urn:microsoft.com/office/officeart/2005/8/layout/hProcess7#1"/>
    <dgm:cxn modelId="{8913DD3A-3254-4BAE-8FF6-2F4D27D94199}" type="presParOf" srcId="{CB3F7368-C4DA-4641-8BE5-A758CAB5E8CA}" destId="{A4D37C88-7946-4660-A40B-207B5C70C5F5}" srcOrd="1" destOrd="0" presId="urn:microsoft.com/office/officeart/2005/8/layout/hProcess7#1"/>
    <dgm:cxn modelId="{E2E36A62-CAB8-4D9C-BB64-49B02D4EB054}" type="presParOf" srcId="{CB3F7368-C4DA-4641-8BE5-A758CAB5E8CA}" destId="{27B00FC0-A2D0-4F27-88BE-C849B7F7CB74}" srcOrd="2" destOrd="0" presId="urn:microsoft.com/office/officeart/2005/8/layout/hProcess7#1"/>
    <dgm:cxn modelId="{844CBE91-7550-4712-8247-043A40D0442C}" type="presParOf" srcId="{58CCF34B-5CDF-482B-9FEC-E21AABCB94B8}" destId="{BF2F08B1-701D-4634-8176-6D8F43E11AAF}" srcOrd="7" destOrd="0" presId="urn:microsoft.com/office/officeart/2005/8/layout/hProcess7#1"/>
    <dgm:cxn modelId="{93FAF1D1-AF5E-4BD5-AB3B-58235BE2E285}" type="presParOf" srcId="{58CCF34B-5CDF-482B-9FEC-E21AABCB94B8}" destId="{2510EE63-7D56-4FBD-8A9C-57FFCEB98D68}" srcOrd="8" destOrd="0" presId="urn:microsoft.com/office/officeart/2005/8/layout/hProcess7#1"/>
    <dgm:cxn modelId="{C83E3FC5-358A-42C0-9595-E1D09706813C}" type="presParOf" srcId="{2510EE63-7D56-4FBD-8A9C-57FFCEB98D68}" destId="{AE2A59CF-9EF7-4D26-ACC4-26746953B228}" srcOrd="0" destOrd="0" presId="urn:microsoft.com/office/officeart/2005/8/layout/hProcess7#1"/>
    <dgm:cxn modelId="{8229AC20-5506-4B7B-AA3C-74F58C5FAF75}" type="presParOf" srcId="{2510EE63-7D56-4FBD-8A9C-57FFCEB98D68}" destId="{804A244E-F69B-4B08-BE93-CE123EC85639}" srcOrd="1" destOrd="0" presId="urn:microsoft.com/office/officeart/2005/8/layout/hProcess7#1"/>
    <dgm:cxn modelId="{637E8BD5-2F73-4D73-80FE-A7589E7127DF}" type="presParOf" srcId="{2510EE63-7D56-4FBD-8A9C-57FFCEB98D68}" destId="{29EDEE51-3CF7-418B-BAD1-F69AC0668C37}" srcOrd="2" destOrd="0" presId="urn:microsoft.com/office/officeart/2005/8/layout/hProcess7#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DDC21-92E8-4BF0-8FF8-8EB5729707CB}">
      <dsp:nvSpPr>
        <dsp:cNvPr id="0" name=""/>
        <dsp:cNvSpPr/>
      </dsp:nvSpPr>
      <dsp:spPr>
        <a:xfrm>
          <a:off x="615" y="1121039"/>
          <a:ext cx="2647156" cy="3176587"/>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US" sz="3000" kern="1200" dirty="0"/>
            <a:t>Client</a:t>
          </a:r>
        </a:p>
      </dsp:txBody>
      <dsp:txXfrm rot="16200000">
        <a:off x="-1037070" y="2158725"/>
        <a:ext cx="2604801" cy="529431"/>
      </dsp:txXfrm>
    </dsp:sp>
    <dsp:sp modelId="{93061502-46A6-4701-81A9-631D0D209CDA}">
      <dsp:nvSpPr>
        <dsp:cNvPr id="0" name=""/>
        <dsp:cNvSpPr/>
      </dsp:nvSpPr>
      <dsp:spPr>
        <a:xfrm>
          <a:off x="530046" y="1121039"/>
          <a:ext cx="1972131" cy="3176587"/>
        </a:xfrm>
        <a:prstGeom prst="rect">
          <a:avLst/>
        </a:prstGeom>
        <a:noFill/>
        <a:ln w="19050" cap="flat" cmpd="sng" algn="ctr">
          <a:noFill/>
          <a:prstDash val="solid"/>
          <a:miter lim="800000"/>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5151" rIns="0" bIns="0" numCol="1" spcCol="1270" anchor="t" anchorCtr="0">
          <a:noAutofit/>
        </a:bodyPr>
        <a:lstStyle/>
        <a:p>
          <a:pPr marL="0" lvl="0" indent="0" algn="l" defTabSz="844550">
            <a:lnSpc>
              <a:spcPct val="90000"/>
            </a:lnSpc>
            <a:spcBef>
              <a:spcPct val="0"/>
            </a:spcBef>
            <a:spcAft>
              <a:spcPct val="35000"/>
            </a:spcAft>
            <a:buNone/>
          </a:pPr>
          <a:r>
            <a:rPr lang="en-US" sz="1900" kern="1200" dirty="0"/>
            <a:t>1.type extraction</a:t>
          </a:r>
        </a:p>
        <a:p>
          <a:pPr marL="0" lvl="0" indent="0" algn="l" defTabSz="844550">
            <a:lnSpc>
              <a:spcPct val="90000"/>
            </a:lnSpc>
            <a:spcBef>
              <a:spcPct val="0"/>
            </a:spcBef>
            <a:spcAft>
              <a:spcPct val="35000"/>
            </a:spcAft>
            <a:buNone/>
          </a:pPr>
          <a:r>
            <a:rPr lang="en-US" sz="1900" kern="1200"/>
            <a:t>2. optimise in all APIs</a:t>
          </a:r>
          <a:endParaRPr lang="en-US" sz="1900" kern="1200" dirty="0"/>
        </a:p>
        <a:p>
          <a:pPr marL="0" lvl="0" indent="0" algn="l" defTabSz="844550">
            <a:lnSpc>
              <a:spcPct val="90000"/>
            </a:lnSpc>
            <a:spcBef>
              <a:spcPct val="0"/>
            </a:spcBef>
            <a:spcAft>
              <a:spcPct val="35000"/>
            </a:spcAft>
            <a:buNone/>
          </a:pPr>
          <a:r>
            <a:rPr lang="en-US" sz="1900" kern="1200"/>
            <a:t>3.construct job dataflow</a:t>
          </a:r>
          <a:endParaRPr lang="en-US" sz="1900" kern="1200" dirty="0"/>
        </a:p>
        <a:p>
          <a:pPr marL="0" lvl="0" indent="0" algn="l" defTabSz="844550">
            <a:lnSpc>
              <a:spcPct val="90000"/>
            </a:lnSpc>
            <a:spcBef>
              <a:spcPct val="0"/>
            </a:spcBef>
            <a:spcAft>
              <a:spcPct val="35000"/>
            </a:spcAft>
            <a:buNone/>
          </a:pPr>
          <a:r>
            <a:rPr lang="en-US" sz="1900" kern="1200"/>
            <a:t>4.Pass job dataflow to job manager.</a:t>
          </a:r>
          <a:endParaRPr lang="en-US" sz="1900" kern="1200" dirty="0"/>
        </a:p>
        <a:p>
          <a:pPr marL="0" lvl="0" indent="0" algn="l" defTabSz="844550">
            <a:lnSpc>
              <a:spcPct val="90000"/>
            </a:lnSpc>
            <a:spcBef>
              <a:spcPct val="0"/>
            </a:spcBef>
            <a:spcAft>
              <a:spcPct val="35000"/>
            </a:spcAft>
            <a:buNone/>
          </a:pPr>
          <a:r>
            <a:rPr lang="en-US" sz="1900" kern="1200" dirty="0"/>
            <a:t>5.retrieve job result.</a:t>
          </a:r>
        </a:p>
      </dsp:txBody>
      <dsp:txXfrm>
        <a:off x="530046" y="1121039"/>
        <a:ext cx="1972131" cy="3176587"/>
      </dsp:txXfrm>
    </dsp:sp>
    <dsp:sp modelId="{817FD9D9-4D3E-4A78-AA81-9D6B2F914940}">
      <dsp:nvSpPr>
        <dsp:cNvPr id="0" name=""/>
        <dsp:cNvSpPr/>
      </dsp:nvSpPr>
      <dsp:spPr>
        <a:xfrm>
          <a:off x="2740421" y="1121039"/>
          <a:ext cx="2647156" cy="3176587"/>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US" sz="3000" kern="1200" dirty="0"/>
            <a:t>Job Manager</a:t>
          </a:r>
        </a:p>
      </dsp:txBody>
      <dsp:txXfrm rot="16200000">
        <a:off x="1702736" y="2158725"/>
        <a:ext cx="2604801" cy="529431"/>
      </dsp:txXfrm>
    </dsp:sp>
    <dsp:sp modelId="{96A7C594-AE93-4793-A436-88535FE35E67}">
      <dsp:nvSpPr>
        <dsp:cNvPr id="0" name=""/>
        <dsp:cNvSpPr/>
      </dsp:nvSpPr>
      <dsp:spPr>
        <a:xfrm rot="5400000">
          <a:off x="2520299" y="3645011"/>
          <a:ext cx="466715" cy="39707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B2A655-55BB-4EEC-BBF3-350C1E1EF64C}">
      <dsp:nvSpPr>
        <dsp:cNvPr id="0" name=""/>
        <dsp:cNvSpPr/>
      </dsp:nvSpPr>
      <dsp:spPr>
        <a:xfrm>
          <a:off x="3269853" y="1121039"/>
          <a:ext cx="1972131" cy="3176587"/>
        </a:xfrm>
        <a:prstGeom prst="rect">
          <a:avLst/>
        </a:prstGeom>
        <a:noFill/>
        <a:ln w="19050" cap="flat" cmpd="sng" algn="ctr">
          <a:noFill/>
          <a:prstDash val="solid"/>
          <a:miter lim="800000"/>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5151" rIns="0" bIns="0" numCol="1" spcCol="1270" anchor="t" anchorCtr="0">
          <a:noAutofit/>
        </a:bodyPr>
        <a:lstStyle/>
        <a:p>
          <a:pPr marL="0" lvl="0" indent="0" algn="l" defTabSz="844550">
            <a:lnSpc>
              <a:spcPct val="90000"/>
            </a:lnSpc>
            <a:spcBef>
              <a:spcPct val="0"/>
            </a:spcBef>
            <a:spcAft>
              <a:spcPct val="35000"/>
            </a:spcAft>
            <a:buNone/>
          </a:pPr>
          <a:r>
            <a:rPr lang="en-US" sz="1900" kern="1200" dirty="0"/>
            <a:t>1.parallelization: create execution graph.</a:t>
          </a:r>
        </a:p>
        <a:p>
          <a:pPr marL="0" lvl="0" indent="0" algn="l" defTabSz="844550">
            <a:lnSpc>
              <a:spcPct val="90000"/>
            </a:lnSpc>
            <a:spcBef>
              <a:spcPct val="0"/>
            </a:spcBef>
            <a:spcAft>
              <a:spcPct val="35000"/>
            </a:spcAft>
            <a:buNone/>
          </a:pPr>
          <a:r>
            <a:rPr lang="en-US" sz="1900" kern="1200" dirty="0"/>
            <a:t>2. scheduling: assigns the task to task manager.</a:t>
          </a:r>
        </a:p>
        <a:p>
          <a:pPr marL="0" lvl="0" indent="0" algn="l" defTabSz="844550">
            <a:lnSpc>
              <a:spcPct val="90000"/>
            </a:lnSpc>
            <a:spcBef>
              <a:spcPct val="0"/>
            </a:spcBef>
            <a:spcAft>
              <a:spcPct val="35000"/>
            </a:spcAft>
            <a:buNone/>
          </a:pPr>
          <a:r>
            <a:rPr lang="en-US" sz="1900" kern="1200" dirty="0"/>
            <a:t>3. state tracking: supervise the execution</a:t>
          </a:r>
        </a:p>
      </dsp:txBody>
      <dsp:txXfrm>
        <a:off x="3269853" y="1121039"/>
        <a:ext cx="1972131" cy="3176587"/>
      </dsp:txXfrm>
    </dsp:sp>
    <dsp:sp modelId="{AE2A59CF-9EF7-4D26-ACC4-26746953B228}">
      <dsp:nvSpPr>
        <dsp:cNvPr id="0" name=""/>
        <dsp:cNvSpPr/>
      </dsp:nvSpPr>
      <dsp:spPr>
        <a:xfrm>
          <a:off x="5480228" y="1121039"/>
          <a:ext cx="2647156" cy="3176587"/>
        </a:xfrm>
        <a:prstGeom prst="roundRect">
          <a:avLst>
            <a:gd name="adj" fmla="val 5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US" sz="3000" kern="1200" dirty="0"/>
            <a:t>Task Manager</a:t>
          </a:r>
        </a:p>
      </dsp:txBody>
      <dsp:txXfrm rot="16200000">
        <a:off x="4442543" y="2158725"/>
        <a:ext cx="2604801" cy="529431"/>
      </dsp:txXfrm>
    </dsp:sp>
    <dsp:sp modelId="{A4D37C88-7946-4660-A40B-207B5C70C5F5}">
      <dsp:nvSpPr>
        <dsp:cNvPr id="0" name=""/>
        <dsp:cNvSpPr/>
      </dsp:nvSpPr>
      <dsp:spPr>
        <a:xfrm rot="5400000">
          <a:off x="5260106" y="3841781"/>
          <a:ext cx="466715" cy="39707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EDEE51-3CF7-418B-BAD1-F69AC0668C37}">
      <dsp:nvSpPr>
        <dsp:cNvPr id="0" name=""/>
        <dsp:cNvSpPr/>
      </dsp:nvSpPr>
      <dsp:spPr>
        <a:xfrm>
          <a:off x="6009659" y="1121039"/>
          <a:ext cx="1972131" cy="3176587"/>
        </a:xfrm>
        <a:prstGeom prst="rect">
          <a:avLst/>
        </a:prstGeom>
        <a:noFill/>
        <a:ln w="19050" cap="flat" cmpd="sng" algn="ctr">
          <a:noFill/>
          <a:prstDash val="solid"/>
          <a:miter lim="800000"/>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5151" rIns="0" bIns="0" numCol="1" spcCol="1270" anchor="t" anchorCtr="0">
          <a:noAutofit/>
        </a:bodyPr>
        <a:lstStyle/>
        <a:p>
          <a:pPr marL="0" lvl="0" indent="0" algn="l" defTabSz="844550">
            <a:lnSpc>
              <a:spcPct val="90000"/>
            </a:lnSpc>
            <a:spcBef>
              <a:spcPct val="0"/>
            </a:spcBef>
            <a:spcAft>
              <a:spcPct val="35000"/>
            </a:spcAft>
            <a:buNone/>
          </a:pPr>
          <a:r>
            <a:rPr lang="en-US" sz="1900" kern="1200" dirty="0"/>
            <a:t>Operations are split up into task depending on specified parallelism.</a:t>
          </a:r>
        </a:p>
      </dsp:txBody>
      <dsp:txXfrm>
        <a:off x="6009659" y="1121039"/>
        <a:ext cx="1972131" cy="31765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50006-C11E-455A-8C43-7C1A7BD37F4B}" type="datetimeFigureOut">
              <a:rPr lang="en-US" smtClean="0"/>
              <a:pPr/>
              <a:t>9/4/2017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20FEA-7387-47DD-B311-1E521102D7C0}" type="slidenum">
              <a:rPr lang="en-US" smtClean="0"/>
              <a:pPr/>
              <a:t>‹#›</a:t>
            </a:fld>
            <a:endParaRPr lang="en-US"/>
          </a:p>
        </p:txBody>
      </p:sp>
    </p:spTree>
    <p:extLst>
      <p:ext uri="{BB962C8B-B14F-4D97-AF65-F5344CB8AC3E}">
        <p14:creationId xmlns:p14="http://schemas.microsoft.com/office/powerpoint/2010/main" xmlns="" val="79576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ABFA3376-9230-4A49-B90B-873B67A32E6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64780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58226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86516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15479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12"/>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382"/>
            </a:lvl1pPr>
            <a:lvl2pPr marL="449505" indent="0" algn="ctr">
              <a:buNone/>
              <a:defRPr sz="1941"/>
            </a:lvl2pPr>
            <a:lvl3pPr marL="899010" indent="0" algn="ctr">
              <a:buNone/>
              <a:defRPr sz="1765"/>
            </a:lvl3pPr>
            <a:lvl4pPr marL="1348516" indent="0" algn="ctr">
              <a:buNone/>
              <a:defRPr sz="1588"/>
            </a:lvl4pPr>
            <a:lvl5pPr marL="1798021" indent="0" algn="ctr">
              <a:buNone/>
              <a:defRPr sz="1588"/>
            </a:lvl5pPr>
            <a:lvl6pPr marL="2247527" indent="0" algn="ctr">
              <a:buNone/>
              <a:defRPr sz="1588"/>
            </a:lvl6pPr>
            <a:lvl7pPr marL="2697032" indent="0" algn="ctr">
              <a:buNone/>
              <a:defRPr sz="1588"/>
            </a:lvl7pPr>
            <a:lvl8pPr marL="3146538" indent="0" algn="ctr">
              <a:buNone/>
              <a:defRPr sz="1588"/>
            </a:lvl8pPr>
            <a:lvl9pPr marL="3596043" indent="0" algn="ctr">
              <a:buNone/>
              <a:defRPr sz="1588"/>
            </a:lvl9pPr>
          </a:lstStyle>
          <a:p>
            <a:r>
              <a:rPr lang="en-US"/>
              <a:t>Click to edit Master subtitle style</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3861545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08258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5912"/>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382">
                <a:solidFill>
                  <a:schemeClr val="tx1">
                    <a:tint val="75000"/>
                  </a:schemeClr>
                </a:solidFill>
              </a:defRPr>
            </a:lvl1pPr>
            <a:lvl2pPr marL="449505" indent="0">
              <a:buNone/>
              <a:defRPr sz="1941">
                <a:solidFill>
                  <a:schemeClr val="tx1">
                    <a:tint val="75000"/>
                  </a:schemeClr>
                </a:solidFill>
              </a:defRPr>
            </a:lvl2pPr>
            <a:lvl3pPr marL="899010" indent="0">
              <a:buNone/>
              <a:defRPr sz="1765">
                <a:solidFill>
                  <a:schemeClr val="tx1">
                    <a:tint val="75000"/>
                  </a:schemeClr>
                </a:solidFill>
              </a:defRPr>
            </a:lvl3pPr>
            <a:lvl4pPr marL="1348516" indent="0">
              <a:buNone/>
              <a:defRPr sz="1588">
                <a:solidFill>
                  <a:schemeClr val="tx1">
                    <a:tint val="75000"/>
                  </a:schemeClr>
                </a:solidFill>
              </a:defRPr>
            </a:lvl4pPr>
            <a:lvl5pPr marL="1798021" indent="0">
              <a:buNone/>
              <a:defRPr sz="1588">
                <a:solidFill>
                  <a:schemeClr val="tx1">
                    <a:tint val="75000"/>
                  </a:schemeClr>
                </a:solidFill>
              </a:defRPr>
            </a:lvl5pPr>
            <a:lvl6pPr marL="2247527" indent="0">
              <a:buNone/>
              <a:defRPr sz="1588">
                <a:solidFill>
                  <a:schemeClr val="tx1">
                    <a:tint val="75000"/>
                  </a:schemeClr>
                </a:solidFill>
              </a:defRPr>
            </a:lvl6pPr>
            <a:lvl7pPr marL="2697032" indent="0">
              <a:buNone/>
              <a:defRPr sz="1588">
                <a:solidFill>
                  <a:schemeClr val="tx1">
                    <a:tint val="75000"/>
                  </a:schemeClr>
                </a:solidFill>
              </a:defRPr>
            </a:lvl7pPr>
            <a:lvl8pPr marL="3146538" indent="0">
              <a:buNone/>
              <a:defRPr sz="1588">
                <a:solidFill>
                  <a:schemeClr val="tx1">
                    <a:tint val="75000"/>
                  </a:schemeClr>
                </a:solidFill>
              </a:defRPr>
            </a:lvl8pPr>
            <a:lvl9pPr marL="3596043" indent="0">
              <a:buNone/>
              <a:defRPr sz="15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528473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3322871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82" b="1"/>
            </a:lvl1pPr>
            <a:lvl2pPr marL="449505" indent="0">
              <a:buNone/>
              <a:defRPr sz="1941" b="1"/>
            </a:lvl2pPr>
            <a:lvl3pPr marL="899010" indent="0">
              <a:buNone/>
              <a:defRPr sz="1765" b="1"/>
            </a:lvl3pPr>
            <a:lvl4pPr marL="1348516" indent="0">
              <a:buNone/>
              <a:defRPr sz="1588" b="1"/>
            </a:lvl4pPr>
            <a:lvl5pPr marL="1798021" indent="0">
              <a:buNone/>
              <a:defRPr sz="1588" b="1"/>
            </a:lvl5pPr>
            <a:lvl6pPr marL="2247527" indent="0">
              <a:buNone/>
              <a:defRPr sz="1588" b="1"/>
            </a:lvl6pPr>
            <a:lvl7pPr marL="2697032" indent="0">
              <a:buNone/>
              <a:defRPr sz="1588" b="1"/>
            </a:lvl7pPr>
            <a:lvl8pPr marL="3146538" indent="0">
              <a:buNone/>
              <a:defRPr sz="1588" b="1"/>
            </a:lvl8pPr>
            <a:lvl9pPr marL="3596043" indent="0">
              <a:buNone/>
              <a:defRPr sz="1588"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382" b="1"/>
            </a:lvl1pPr>
            <a:lvl2pPr marL="449505" indent="0">
              <a:buNone/>
              <a:defRPr sz="1941" b="1"/>
            </a:lvl2pPr>
            <a:lvl3pPr marL="899010" indent="0">
              <a:buNone/>
              <a:defRPr sz="1765" b="1"/>
            </a:lvl3pPr>
            <a:lvl4pPr marL="1348516" indent="0">
              <a:buNone/>
              <a:defRPr sz="1588" b="1"/>
            </a:lvl4pPr>
            <a:lvl5pPr marL="1798021" indent="0">
              <a:buNone/>
              <a:defRPr sz="1588" b="1"/>
            </a:lvl5pPr>
            <a:lvl6pPr marL="2247527" indent="0">
              <a:buNone/>
              <a:defRPr sz="1588" b="1"/>
            </a:lvl6pPr>
            <a:lvl7pPr marL="2697032" indent="0">
              <a:buNone/>
              <a:defRPr sz="1588" b="1"/>
            </a:lvl7pPr>
            <a:lvl8pPr marL="3146538" indent="0">
              <a:buNone/>
              <a:defRPr sz="1588" b="1"/>
            </a:lvl8pPr>
            <a:lvl9pPr marL="3596043" indent="0">
              <a:buNone/>
              <a:defRPr sz="1588"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328352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709503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1708404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177"/>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177"/>
            </a:lvl1pPr>
            <a:lvl2pPr>
              <a:defRPr sz="2735"/>
            </a:lvl2pPr>
            <a:lvl3pPr>
              <a:defRPr sz="2382"/>
            </a:lvl3pPr>
            <a:lvl4pPr>
              <a:defRPr sz="1941"/>
            </a:lvl4pPr>
            <a:lvl5pPr>
              <a:defRPr sz="1941"/>
            </a:lvl5pPr>
            <a:lvl6pPr>
              <a:defRPr sz="1941"/>
            </a:lvl6pPr>
            <a:lvl7pPr>
              <a:defRPr sz="1941"/>
            </a:lvl7pPr>
            <a:lvl8pPr>
              <a:defRPr sz="1941"/>
            </a:lvl8pPr>
            <a:lvl9pPr>
              <a:defRPr sz="194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8" cy="3811588"/>
          </a:xfrm>
        </p:spPr>
        <p:txBody>
          <a:bodyPr/>
          <a:lstStyle>
            <a:lvl1pPr marL="0" indent="0">
              <a:buNone/>
              <a:defRPr sz="1588"/>
            </a:lvl1pPr>
            <a:lvl2pPr marL="449505" indent="0">
              <a:buNone/>
              <a:defRPr sz="1412"/>
            </a:lvl2pPr>
            <a:lvl3pPr marL="899010" indent="0">
              <a:buNone/>
              <a:defRPr sz="1147"/>
            </a:lvl3pPr>
            <a:lvl4pPr marL="1348516" indent="0">
              <a:buNone/>
              <a:defRPr sz="971"/>
            </a:lvl4pPr>
            <a:lvl5pPr marL="1798021" indent="0">
              <a:buNone/>
              <a:defRPr sz="971"/>
            </a:lvl5pPr>
            <a:lvl6pPr marL="2247527" indent="0">
              <a:buNone/>
              <a:defRPr sz="971"/>
            </a:lvl6pPr>
            <a:lvl7pPr marL="2697032" indent="0">
              <a:buNone/>
              <a:defRPr sz="971"/>
            </a:lvl7pPr>
            <a:lvl8pPr marL="3146538" indent="0">
              <a:buNone/>
              <a:defRPr sz="971"/>
            </a:lvl8pPr>
            <a:lvl9pPr marL="3596043" indent="0">
              <a:buNone/>
              <a:defRPr sz="971"/>
            </a:lvl9pPr>
          </a:lstStyle>
          <a:p>
            <a:pPr lvl="0"/>
            <a:r>
              <a:rPr lang="en-US"/>
              <a:t>Edit Master text styles</a:t>
            </a:r>
          </a:p>
        </p:txBody>
      </p:sp>
      <p:sp>
        <p:nvSpPr>
          <p:cNvPr id="5" name="Date Placeholder 4"/>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2211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589051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8" cy="1600200"/>
          </a:xfrm>
        </p:spPr>
        <p:txBody>
          <a:bodyPr anchor="b"/>
          <a:lstStyle>
            <a:lvl1pPr>
              <a:defRPr sz="3177"/>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177"/>
            </a:lvl1pPr>
            <a:lvl2pPr marL="449505" indent="0">
              <a:buNone/>
              <a:defRPr sz="2735"/>
            </a:lvl2pPr>
            <a:lvl3pPr marL="899010" indent="0">
              <a:buNone/>
              <a:defRPr sz="2382"/>
            </a:lvl3pPr>
            <a:lvl4pPr marL="1348516" indent="0">
              <a:buNone/>
              <a:defRPr sz="1941"/>
            </a:lvl4pPr>
            <a:lvl5pPr marL="1798021" indent="0">
              <a:buNone/>
              <a:defRPr sz="1941"/>
            </a:lvl5pPr>
            <a:lvl6pPr marL="2247527" indent="0">
              <a:buNone/>
              <a:defRPr sz="1941"/>
            </a:lvl6pPr>
            <a:lvl7pPr marL="2697032" indent="0">
              <a:buNone/>
              <a:defRPr sz="1941"/>
            </a:lvl7pPr>
            <a:lvl8pPr marL="3146538" indent="0">
              <a:buNone/>
              <a:defRPr sz="1941"/>
            </a:lvl8pPr>
            <a:lvl9pPr marL="3596043" indent="0">
              <a:buNone/>
              <a:defRPr sz="1941"/>
            </a:lvl9pPr>
          </a:lstStyle>
          <a:p>
            <a:endParaRPr lang="en-US" dirty="0"/>
          </a:p>
        </p:txBody>
      </p:sp>
      <p:sp>
        <p:nvSpPr>
          <p:cNvPr id="4" name="Text Placeholder 3"/>
          <p:cNvSpPr>
            <a:spLocks noGrp="1"/>
          </p:cNvSpPr>
          <p:nvPr>
            <p:ph type="body" sz="half" idx="2"/>
          </p:nvPr>
        </p:nvSpPr>
        <p:spPr>
          <a:xfrm>
            <a:off x="839788" y="2057400"/>
            <a:ext cx="3932238" cy="3811588"/>
          </a:xfrm>
        </p:spPr>
        <p:txBody>
          <a:bodyPr/>
          <a:lstStyle>
            <a:lvl1pPr marL="0" indent="0">
              <a:buNone/>
              <a:defRPr sz="1588"/>
            </a:lvl1pPr>
            <a:lvl2pPr marL="449505" indent="0">
              <a:buNone/>
              <a:defRPr sz="1412"/>
            </a:lvl2pPr>
            <a:lvl3pPr marL="899010" indent="0">
              <a:buNone/>
              <a:defRPr sz="1147"/>
            </a:lvl3pPr>
            <a:lvl4pPr marL="1348516" indent="0">
              <a:buNone/>
              <a:defRPr sz="971"/>
            </a:lvl4pPr>
            <a:lvl5pPr marL="1798021" indent="0">
              <a:buNone/>
              <a:defRPr sz="971"/>
            </a:lvl5pPr>
            <a:lvl6pPr marL="2247527" indent="0">
              <a:buNone/>
              <a:defRPr sz="971"/>
            </a:lvl6pPr>
            <a:lvl7pPr marL="2697032" indent="0">
              <a:buNone/>
              <a:defRPr sz="971"/>
            </a:lvl7pPr>
            <a:lvl8pPr marL="3146538" indent="0">
              <a:buNone/>
              <a:defRPr sz="971"/>
            </a:lvl8pPr>
            <a:lvl9pPr marL="3596043" indent="0">
              <a:buNone/>
              <a:defRPr sz="971"/>
            </a:lvl9pPr>
          </a:lstStyle>
          <a:p>
            <a:pPr lvl="0"/>
            <a:r>
              <a:rPr lang="en-US"/>
              <a:t>Edit Master text styles</a:t>
            </a:r>
          </a:p>
        </p:txBody>
      </p:sp>
      <p:sp>
        <p:nvSpPr>
          <p:cNvPr id="5" name="Date Placeholder 4"/>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698900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994935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1"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1"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75285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310137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367154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65454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0519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65496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9682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072EAE-57F5-4614-968E-C9570A78C913}" type="datetimeFigureOut">
              <a:rPr lang="en-US" smtClean="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297188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openDmn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72EAE-57F5-4614-968E-C9570A78C913}" type="datetimeFigureOut">
              <a:rPr lang="en-US" smtClean="0"/>
              <a:pPr/>
              <a:t>9/4/2017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128840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openDmn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101882" tIns="50941" rIns="101882" bIns="50941"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101882" tIns="50941" rIns="101882" bIns="509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101882" tIns="50941" rIns="101882" bIns="50941" rtlCol="0" anchor="ctr"/>
          <a:lstStyle>
            <a:lvl1pPr algn="l">
              <a:defRPr sz="1147">
                <a:solidFill>
                  <a:schemeClr val="tx1">
                    <a:tint val="75000"/>
                  </a:schemeClr>
                </a:solidFill>
              </a:defRPr>
            </a:lvl1pPr>
          </a:lstStyle>
          <a:p>
            <a:fld id="{29072EAE-57F5-4614-968E-C9570A78C913}" type="datetimeFigureOut">
              <a:rPr lang="en-US" smtClean="0"/>
              <a:pPr/>
              <a:t>9/4/2017</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101882" tIns="50941" rIns="101882" bIns="50941" rtlCol="0" anchor="ctr"/>
          <a:lstStyle>
            <a:lvl1pPr algn="ctr">
              <a:defRPr sz="114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101882" tIns="50941" rIns="101882" bIns="50941" rtlCol="0" anchor="ctr"/>
          <a:lstStyle>
            <a:lvl1pPr algn="r">
              <a:defRPr sz="1147">
                <a:solidFill>
                  <a:schemeClr val="tx1">
                    <a:tint val="75000"/>
                  </a:schemeClr>
                </a:solidFill>
              </a:defRPr>
            </a:lvl1pPr>
          </a:lstStyle>
          <a:p>
            <a:fld id="{419EB862-AC39-4EEF-B4A4-7D735978C4AA}" type="slidenum">
              <a:rPr lang="en-US" smtClean="0"/>
              <a:pPr/>
              <a:t>‹#›</a:t>
            </a:fld>
            <a:endParaRPr lang="en-US" dirty="0"/>
          </a:p>
        </p:txBody>
      </p:sp>
    </p:spTree>
    <p:extLst>
      <p:ext uri="{BB962C8B-B14F-4D97-AF65-F5344CB8AC3E}">
        <p14:creationId xmlns:p14="http://schemas.microsoft.com/office/powerpoint/2010/main" xmlns="" val="3799421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99010" rtl="0" eaLnBrk="1" latinLnBrk="0" hangingPunct="1">
        <a:lnSpc>
          <a:spcPct val="90000"/>
        </a:lnSpc>
        <a:spcBef>
          <a:spcPct val="0"/>
        </a:spcBef>
        <a:buNone/>
        <a:defRPr sz="4324" kern="1200">
          <a:solidFill>
            <a:schemeClr val="tx1"/>
          </a:solidFill>
          <a:latin typeface="+mj-lt"/>
          <a:ea typeface="+mj-ea"/>
          <a:cs typeface="+mj-cs"/>
        </a:defRPr>
      </a:lvl1pPr>
    </p:titleStyle>
    <p:bodyStyle>
      <a:lvl1pPr marL="224753" indent="-224753" algn="l" defTabSz="899010" rtl="0" eaLnBrk="1" latinLnBrk="0" hangingPunct="1">
        <a:lnSpc>
          <a:spcPct val="90000"/>
        </a:lnSpc>
        <a:spcBef>
          <a:spcPts val="983"/>
        </a:spcBef>
        <a:buFont typeface="Arial" panose="020B0604020202020204" pitchFamily="34" charset="0"/>
        <a:buChar char="•"/>
        <a:defRPr sz="2735" kern="1200">
          <a:solidFill>
            <a:schemeClr val="tx1"/>
          </a:solidFill>
          <a:latin typeface="+mn-lt"/>
          <a:ea typeface="+mn-ea"/>
          <a:cs typeface="+mn-cs"/>
        </a:defRPr>
      </a:lvl1pPr>
      <a:lvl2pPr marL="674258" indent="-224753" algn="l" defTabSz="899010" rtl="0" eaLnBrk="1" latinLnBrk="0" hangingPunct="1">
        <a:lnSpc>
          <a:spcPct val="90000"/>
        </a:lnSpc>
        <a:spcBef>
          <a:spcPts val="491"/>
        </a:spcBef>
        <a:buFont typeface="Arial" panose="020B0604020202020204" pitchFamily="34" charset="0"/>
        <a:buChar char="•"/>
        <a:defRPr sz="2382" kern="1200">
          <a:solidFill>
            <a:schemeClr val="tx1"/>
          </a:solidFill>
          <a:latin typeface="+mn-lt"/>
          <a:ea typeface="+mn-ea"/>
          <a:cs typeface="+mn-cs"/>
        </a:defRPr>
      </a:lvl2pPr>
      <a:lvl3pPr marL="1123764" indent="-224753" algn="l" defTabSz="899010" rtl="0" eaLnBrk="1" latinLnBrk="0" hangingPunct="1">
        <a:lnSpc>
          <a:spcPct val="90000"/>
        </a:lnSpc>
        <a:spcBef>
          <a:spcPts val="491"/>
        </a:spcBef>
        <a:buFont typeface="Arial" panose="020B0604020202020204" pitchFamily="34" charset="0"/>
        <a:buChar char="•"/>
        <a:defRPr sz="1941" kern="1200">
          <a:solidFill>
            <a:schemeClr val="tx1"/>
          </a:solidFill>
          <a:latin typeface="+mn-lt"/>
          <a:ea typeface="+mn-ea"/>
          <a:cs typeface="+mn-cs"/>
        </a:defRPr>
      </a:lvl3pPr>
      <a:lvl4pPr marL="1573269" indent="-224753" algn="l" defTabSz="899010" rtl="0" eaLnBrk="1" latinLnBrk="0" hangingPunct="1">
        <a:lnSpc>
          <a:spcPct val="90000"/>
        </a:lnSpc>
        <a:spcBef>
          <a:spcPts val="491"/>
        </a:spcBef>
        <a:buFont typeface="Arial" panose="020B0604020202020204" pitchFamily="34" charset="0"/>
        <a:buChar char="•"/>
        <a:defRPr sz="1765" kern="1200">
          <a:solidFill>
            <a:schemeClr val="tx1"/>
          </a:solidFill>
          <a:latin typeface="+mn-lt"/>
          <a:ea typeface="+mn-ea"/>
          <a:cs typeface="+mn-cs"/>
        </a:defRPr>
      </a:lvl4pPr>
      <a:lvl5pPr marL="2022774" indent="-224753" algn="l" defTabSz="899010" rtl="0" eaLnBrk="1" latinLnBrk="0" hangingPunct="1">
        <a:lnSpc>
          <a:spcPct val="90000"/>
        </a:lnSpc>
        <a:spcBef>
          <a:spcPts val="491"/>
        </a:spcBef>
        <a:buFont typeface="Arial" panose="020B0604020202020204" pitchFamily="34" charset="0"/>
        <a:buChar char="•"/>
        <a:defRPr sz="1765" kern="1200">
          <a:solidFill>
            <a:schemeClr val="tx1"/>
          </a:solidFill>
          <a:latin typeface="+mn-lt"/>
          <a:ea typeface="+mn-ea"/>
          <a:cs typeface="+mn-cs"/>
        </a:defRPr>
      </a:lvl5pPr>
      <a:lvl6pPr marL="2472279" indent="-224753" algn="l" defTabSz="899010" rtl="0" eaLnBrk="1" latinLnBrk="0" hangingPunct="1">
        <a:lnSpc>
          <a:spcPct val="90000"/>
        </a:lnSpc>
        <a:spcBef>
          <a:spcPts val="491"/>
        </a:spcBef>
        <a:buFont typeface="Arial" panose="020B0604020202020204" pitchFamily="34" charset="0"/>
        <a:buChar char="•"/>
        <a:defRPr sz="1765" kern="1200">
          <a:solidFill>
            <a:schemeClr val="tx1"/>
          </a:solidFill>
          <a:latin typeface="+mn-lt"/>
          <a:ea typeface="+mn-ea"/>
          <a:cs typeface="+mn-cs"/>
        </a:defRPr>
      </a:lvl6pPr>
      <a:lvl7pPr marL="2921785" indent="-224753" algn="l" defTabSz="899010" rtl="0" eaLnBrk="1" latinLnBrk="0" hangingPunct="1">
        <a:lnSpc>
          <a:spcPct val="90000"/>
        </a:lnSpc>
        <a:spcBef>
          <a:spcPts val="491"/>
        </a:spcBef>
        <a:buFont typeface="Arial" panose="020B0604020202020204" pitchFamily="34" charset="0"/>
        <a:buChar char="•"/>
        <a:defRPr sz="1765" kern="1200">
          <a:solidFill>
            <a:schemeClr val="tx1"/>
          </a:solidFill>
          <a:latin typeface="+mn-lt"/>
          <a:ea typeface="+mn-ea"/>
          <a:cs typeface="+mn-cs"/>
        </a:defRPr>
      </a:lvl7pPr>
      <a:lvl8pPr marL="3371290" indent="-224753" algn="l" defTabSz="899010" rtl="0" eaLnBrk="1" latinLnBrk="0" hangingPunct="1">
        <a:lnSpc>
          <a:spcPct val="90000"/>
        </a:lnSpc>
        <a:spcBef>
          <a:spcPts val="491"/>
        </a:spcBef>
        <a:buFont typeface="Arial" panose="020B0604020202020204" pitchFamily="34" charset="0"/>
        <a:buChar char="•"/>
        <a:defRPr sz="1765" kern="1200">
          <a:solidFill>
            <a:schemeClr val="tx1"/>
          </a:solidFill>
          <a:latin typeface="+mn-lt"/>
          <a:ea typeface="+mn-ea"/>
          <a:cs typeface="+mn-cs"/>
        </a:defRPr>
      </a:lvl8pPr>
      <a:lvl9pPr marL="3820796" indent="-224753" algn="l" defTabSz="899010" rtl="0" eaLnBrk="1" latinLnBrk="0" hangingPunct="1">
        <a:lnSpc>
          <a:spcPct val="90000"/>
        </a:lnSpc>
        <a:spcBef>
          <a:spcPts val="491"/>
        </a:spcBef>
        <a:buFont typeface="Arial" panose="020B0604020202020204" pitchFamily="34" charset="0"/>
        <a:buChar char="•"/>
        <a:defRPr sz="1765" kern="1200">
          <a:solidFill>
            <a:schemeClr val="tx1"/>
          </a:solidFill>
          <a:latin typeface="+mn-lt"/>
          <a:ea typeface="+mn-ea"/>
          <a:cs typeface="+mn-cs"/>
        </a:defRPr>
      </a:lvl9pPr>
    </p:bodyStyle>
    <p:otherStyle>
      <a:defPPr>
        <a:defRPr lang="en-US"/>
      </a:defPPr>
      <a:lvl1pPr marL="0" algn="l" defTabSz="899010" rtl="0" eaLnBrk="1" latinLnBrk="0" hangingPunct="1">
        <a:defRPr sz="1765" kern="1200">
          <a:solidFill>
            <a:schemeClr val="tx1"/>
          </a:solidFill>
          <a:latin typeface="+mn-lt"/>
          <a:ea typeface="+mn-ea"/>
          <a:cs typeface="+mn-cs"/>
        </a:defRPr>
      </a:lvl1pPr>
      <a:lvl2pPr marL="449505" algn="l" defTabSz="899010" rtl="0" eaLnBrk="1" latinLnBrk="0" hangingPunct="1">
        <a:defRPr sz="1765" kern="1200">
          <a:solidFill>
            <a:schemeClr val="tx1"/>
          </a:solidFill>
          <a:latin typeface="+mn-lt"/>
          <a:ea typeface="+mn-ea"/>
          <a:cs typeface="+mn-cs"/>
        </a:defRPr>
      </a:lvl2pPr>
      <a:lvl3pPr marL="899010" algn="l" defTabSz="899010" rtl="0" eaLnBrk="1" latinLnBrk="0" hangingPunct="1">
        <a:defRPr sz="1765" kern="1200">
          <a:solidFill>
            <a:schemeClr val="tx1"/>
          </a:solidFill>
          <a:latin typeface="+mn-lt"/>
          <a:ea typeface="+mn-ea"/>
          <a:cs typeface="+mn-cs"/>
        </a:defRPr>
      </a:lvl3pPr>
      <a:lvl4pPr marL="1348516" algn="l" defTabSz="899010" rtl="0" eaLnBrk="1" latinLnBrk="0" hangingPunct="1">
        <a:defRPr sz="1765" kern="1200">
          <a:solidFill>
            <a:schemeClr val="tx1"/>
          </a:solidFill>
          <a:latin typeface="+mn-lt"/>
          <a:ea typeface="+mn-ea"/>
          <a:cs typeface="+mn-cs"/>
        </a:defRPr>
      </a:lvl4pPr>
      <a:lvl5pPr marL="1798021" algn="l" defTabSz="899010" rtl="0" eaLnBrk="1" latinLnBrk="0" hangingPunct="1">
        <a:defRPr sz="1765" kern="1200">
          <a:solidFill>
            <a:schemeClr val="tx1"/>
          </a:solidFill>
          <a:latin typeface="+mn-lt"/>
          <a:ea typeface="+mn-ea"/>
          <a:cs typeface="+mn-cs"/>
        </a:defRPr>
      </a:lvl5pPr>
      <a:lvl6pPr marL="2247527" algn="l" defTabSz="899010" rtl="0" eaLnBrk="1" latinLnBrk="0" hangingPunct="1">
        <a:defRPr sz="1765" kern="1200">
          <a:solidFill>
            <a:schemeClr val="tx1"/>
          </a:solidFill>
          <a:latin typeface="+mn-lt"/>
          <a:ea typeface="+mn-ea"/>
          <a:cs typeface="+mn-cs"/>
        </a:defRPr>
      </a:lvl6pPr>
      <a:lvl7pPr marL="2697032" algn="l" defTabSz="899010" rtl="0" eaLnBrk="1" latinLnBrk="0" hangingPunct="1">
        <a:defRPr sz="1765" kern="1200">
          <a:solidFill>
            <a:schemeClr val="tx1"/>
          </a:solidFill>
          <a:latin typeface="+mn-lt"/>
          <a:ea typeface="+mn-ea"/>
          <a:cs typeface="+mn-cs"/>
        </a:defRPr>
      </a:lvl7pPr>
      <a:lvl8pPr marL="3146538" algn="l" defTabSz="899010" rtl="0" eaLnBrk="1" latinLnBrk="0" hangingPunct="1">
        <a:defRPr sz="1765" kern="1200">
          <a:solidFill>
            <a:schemeClr val="tx1"/>
          </a:solidFill>
          <a:latin typeface="+mn-lt"/>
          <a:ea typeface="+mn-ea"/>
          <a:cs typeface="+mn-cs"/>
        </a:defRPr>
      </a:lvl8pPr>
      <a:lvl9pPr marL="3596043" algn="l" defTabSz="899010"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121.png"/><Relationship Id="rId18" Type="http://schemas.openxmlformats.org/officeDocument/2006/relationships/slide" Target="slide6.xml"/><Relationship Id="rId26" Type="http://schemas.openxmlformats.org/officeDocument/2006/relationships/slide" Target="slide15.xml"/><Relationship Id="rId39" Type="http://schemas.openxmlformats.org/officeDocument/2006/relationships/image" Target="../media/image13.png"/><Relationship Id="rId3" Type="http://schemas.openxmlformats.org/officeDocument/2006/relationships/image" Target="../media/image210.png"/><Relationship Id="rId21" Type="http://schemas.openxmlformats.org/officeDocument/2006/relationships/image" Target="../media/image4.png"/><Relationship Id="rId34" Type="http://schemas.openxmlformats.org/officeDocument/2006/relationships/slide" Target="slide21.xml"/><Relationship Id="rId7" Type="http://schemas.openxmlformats.org/officeDocument/2006/relationships/image" Target="../media/image61.png"/><Relationship Id="rId12" Type="http://schemas.openxmlformats.org/officeDocument/2006/relationships/image" Target="../media/image111.png"/><Relationship Id="rId17" Type="http://schemas.openxmlformats.org/officeDocument/2006/relationships/image" Target="../media/image2.png"/><Relationship Id="rId25" Type="http://schemas.openxmlformats.org/officeDocument/2006/relationships/image" Target="../media/image6.png"/><Relationship Id="rId33" Type="http://schemas.openxmlformats.org/officeDocument/2006/relationships/image" Target="../media/image10.png"/><Relationship Id="rId38" Type="http://schemas.openxmlformats.org/officeDocument/2006/relationships/slide" Target="slide29.xml"/><Relationship Id="rId2" Type="http://schemas.openxmlformats.org/officeDocument/2006/relationships/image" Target="../media/image110.png"/><Relationship Id="rId16" Type="http://schemas.openxmlformats.org/officeDocument/2006/relationships/image" Target="../media/image1.png"/><Relationship Id="rId20" Type="http://schemas.openxmlformats.org/officeDocument/2006/relationships/slide" Target="slide7.xml"/><Relationship Id="rId29"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101.png"/><Relationship Id="rId24" Type="http://schemas.openxmlformats.org/officeDocument/2006/relationships/slide" Target="slide10.xml"/><Relationship Id="rId32" Type="http://schemas.openxmlformats.org/officeDocument/2006/relationships/slide" Target="slide20.xml"/><Relationship Id="rId37" Type="http://schemas.openxmlformats.org/officeDocument/2006/relationships/image" Target="../media/image12.png"/><Relationship Id="rId5" Type="http://schemas.openxmlformats.org/officeDocument/2006/relationships/image" Target="../media/image41.png"/><Relationship Id="rId15" Type="http://schemas.openxmlformats.org/officeDocument/2006/relationships/slide" Target="slide3.xml"/><Relationship Id="rId23" Type="http://schemas.openxmlformats.org/officeDocument/2006/relationships/image" Target="../media/image5.png"/><Relationship Id="rId28" Type="http://schemas.openxmlformats.org/officeDocument/2006/relationships/slide" Target="slide18.xml"/><Relationship Id="rId36" Type="http://schemas.openxmlformats.org/officeDocument/2006/relationships/slide" Target="slide25.xml"/><Relationship Id="rId10" Type="http://schemas.openxmlformats.org/officeDocument/2006/relationships/image" Target="../media/image91.png"/><Relationship Id="rId19" Type="http://schemas.openxmlformats.org/officeDocument/2006/relationships/image" Target="../media/image3.png"/><Relationship Id="rId31" Type="http://schemas.openxmlformats.org/officeDocument/2006/relationships/image" Target="../media/image9.png"/><Relationship Id="rId4" Type="http://schemas.openxmlformats.org/officeDocument/2006/relationships/image" Target="../media/image31.png"/><Relationship Id="rId9" Type="http://schemas.openxmlformats.org/officeDocument/2006/relationships/image" Target="../media/image81.png"/><Relationship Id="rId14" Type="http://schemas.openxmlformats.org/officeDocument/2006/relationships/image" Target="../media/image131.png"/><Relationship Id="rId22" Type="http://schemas.openxmlformats.org/officeDocument/2006/relationships/slide" Target="slide8.xml"/><Relationship Id="rId27" Type="http://schemas.openxmlformats.org/officeDocument/2006/relationships/image" Target="../media/image7.png"/><Relationship Id="rId30" Type="http://schemas.openxmlformats.org/officeDocument/2006/relationships/slide" Target="slide19.xml"/><Relationship Id="rId3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8211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openDmnd">
          <a:fgClr>
            <a:srgbClr val="E53E14"/>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45C52E2-3588-45D0-92F6-87DA39007A07}"/>
              </a:ext>
            </a:extLst>
          </p:cNvPr>
          <p:cNvSpPr/>
          <p:nvPr/>
        </p:nvSpPr>
        <p:spPr>
          <a:xfrm>
            <a:off x="419100" y="263324"/>
            <a:ext cx="11353800" cy="646331"/>
          </a:xfrm>
          <a:prstGeom prst="rect">
            <a:avLst/>
          </a:prstGeom>
          <a:noFill/>
        </p:spPr>
        <p:txBody>
          <a:bodyPr wrap="square" lIns="91440" tIns="45720" rIns="91440" bIns="45720">
            <a:spAutoFit/>
          </a:bodyPr>
          <a:lstStyle/>
          <a:p>
            <a:pPr algn="ctr"/>
            <a:r>
              <a:rPr lang="en-US" sz="3600" b="1" i="1" dirty="0">
                <a:pattFill prst="pct80">
                  <a:fgClr>
                    <a:srgbClr val="E53E14"/>
                  </a:fgClr>
                  <a:bgClr>
                    <a:schemeClr val="bg1"/>
                  </a:bgClr>
                </a:pattFill>
                <a:latin typeface="Algerian" pitchFamily="82" charset="0"/>
              </a:rPr>
              <a:t> </a:t>
            </a:r>
            <a:r>
              <a:rPr lang="en-US" sz="3600" b="1" dirty="0">
                <a:ln w="12700">
                  <a:solidFill>
                    <a:schemeClr val="tx2">
                      <a:lumMod val="75000"/>
                    </a:schemeClr>
                  </a:solidFill>
                  <a:prstDash val="solid"/>
                </a:ln>
                <a:pattFill prst="pct80">
                  <a:fgClr>
                    <a:srgbClr val="E53E14"/>
                  </a:fgClr>
                  <a:bgClr>
                    <a:schemeClr val="bg1"/>
                  </a:bgClr>
                </a:pattFill>
                <a:effectLst>
                  <a:glow rad="101600">
                    <a:schemeClr val="accent2">
                      <a:satMod val="175000"/>
                      <a:alpha val="40000"/>
                    </a:schemeClr>
                  </a:glow>
                  <a:outerShdw dist="38100" dir="2640000" algn="bl" rotWithShape="0">
                    <a:schemeClr val="tx2">
                      <a:lumMod val="75000"/>
                    </a:schemeClr>
                  </a:outerShdw>
                </a:effectLst>
              </a:rPr>
              <a:t>APACHE FLINK ARCHITECTURE </a:t>
            </a:r>
            <a:endParaRPr lang="en-US" sz="3600" b="1" cap="none" spc="0" dirty="0">
              <a:ln w="12700">
                <a:solidFill>
                  <a:schemeClr val="tx2">
                    <a:lumMod val="75000"/>
                  </a:schemeClr>
                </a:solidFill>
                <a:prstDash val="solid"/>
              </a:ln>
              <a:pattFill prst="pct80">
                <a:fgClr>
                  <a:srgbClr val="E53E14"/>
                </a:fgClr>
                <a:bgClr>
                  <a:schemeClr val="bg1"/>
                </a:bgClr>
              </a:pattFill>
              <a:effectLst>
                <a:glow rad="101600">
                  <a:schemeClr val="accent2">
                    <a:satMod val="175000"/>
                    <a:alpha val="40000"/>
                  </a:schemeClr>
                </a:glow>
                <a:outerShdw dist="38100" dir="2640000" algn="bl" rotWithShape="0">
                  <a:schemeClr val="tx2">
                    <a:lumMod val="75000"/>
                  </a:schemeClr>
                </a:outerShdw>
              </a:effectLst>
            </a:endParaRPr>
          </a:p>
        </p:txBody>
      </p:sp>
      <p:sp>
        <p:nvSpPr>
          <p:cNvPr id="12" name="Rectangle 11">
            <a:extLst>
              <a:ext uri="{FF2B5EF4-FFF2-40B4-BE49-F238E27FC236}">
                <a16:creationId xmlns:a16="http://schemas.microsoft.com/office/drawing/2014/main" xmlns="" id="{75C7C061-DAC3-434D-933B-CE4D6347A87B}"/>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8" descr="index.png">
            <a:extLst>
              <a:ext uri="{FF2B5EF4-FFF2-40B4-BE49-F238E27FC236}">
                <a16:creationId xmlns:a16="http://schemas.microsoft.com/office/drawing/2014/main" xmlns="" id="{F800B5D5-77F1-4205-BC02-F934D73352BC}"/>
              </a:ext>
            </a:extLst>
          </p:cNvPr>
          <p:cNvPicPr>
            <a:picLocks noChangeAspect="1"/>
          </p:cNvPicPr>
          <p:nvPr/>
        </p:nvPicPr>
        <p:blipFill>
          <a:blip r:embed="rId2"/>
          <a:stretch>
            <a:fillRect/>
          </a:stretch>
        </p:blipFill>
        <p:spPr>
          <a:xfrm>
            <a:off x="2643351" y="909655"/>
            <a:ext cx="7353114" cy="5523229"/>
          </a:xfrm>
          <a:prstGeom prst="rect">
            <a:avLst/>
          </a:prstGeom>
          <a:ln>
            <a:noFill/>
          </a:ln>
          <a:effectLst>
            <a:softEdge rad="112500"/>
          </a:effectLst>
        </p:spPr>
      </p:pic>
    </p:spTree>
    <p:extLst>
      <p:ext uri="{BB962C8B-B14F-4D97-AF65-F5344CB8AC3E}">
        <p14:creationId xmlns:p14="http://schemas.microsoft.com/office/powerpoint/2010/main" xmlns="" val="3451863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1BB50BD4-997E-4CF3-8145-6EE9E52D3121}"/>
              </a:ext>
            </a:extLst>
          </p:cNvPr>
          <p:cNvGraphicFramePr/>
          <p:nvPr>
            <p:extLst>
              <p:ext uri="{D42A27DB-BD31-4B8C-83A1-F6EECF244321}">
                <p14:modId xmlns:p14="http://schemas.microsoft.com/office/powerpoint/2010/main" xmlns="" val="40315207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Extract 4">
            <a:extLst>
              <a:ext uri="{FF2B5EF4-FFF2-40B4-BE49-F238E27FC236}">
                <a16:creationId xmlns:a16="http://schemas.microsoft.com/office/drawing/2014/main" xmlns="" id="{53FFB634-12B9-4B9B-ADD3-F092D21DFA3F}"/>
              </a:ext>
            </a:extLst>
          </p:cNvPr>
          <p:cNvSpPr/>
          <p:nvPr/>
        </p:nvSpPr>
        <p:spPr>
          <a:xfrm rot="16200000">
            <a:off x="7205306" y="4121715"/>
            <a:ext cx="466715" cy="3970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 name="Title 1">
            <a:extLst>
              <a:ext uri="{FF2B5EF4-FFF2-40B4-BE49-F238E27FC236}">
                <a16:creationId xmlns:a16="http://schemas.microsoft.com/office/drawing/2014/main" xmlns="" id="{3B7FDF01-E349-4668-A823-90D9A6F80E74}"/>
              </a:ext>
            </a:extLst>
          </p:cNvPr>
          <p:cNvSpPr>
            <a:spLocks noGrp="1"/>
          </p:cNvSpPr>
          <p:nvPr>
            <p:ph type="title"/>
          </p:nvPr>
        </p:nvSpPr>
        <p:spPr>
          <a:xfrm>
            <a:off x="838200" y="365126"/>
            <a:ext cx="10515600" cy="1012262"/>
          </a:xfrm>
        </p:spPr>
        <p:txBody>
          <a:bodyPr/>
          <a:lstStyle/>
          <a:p>
            <a:r>
              <a:rPr lang="en-US" b="1" i="1" dirty="0">
                <a:solidFill>
                  <a:schemeClr val="accent1">
                    <a:lumMod val="50000"/>
                  </a:schemeClr>
                </a:solidFill>
                <a:latin typeface="Algerian" pitchFamily="82" charset="0"/>
              </a:rPr>
              <a:t> </a:t>
            </a:r>
            <a:r>
              <a:rPr lang="en-US"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Apache Flink Architecture </a:t>
            </a:r>
            <a:endParaRPr lang="en-US" dirty="0">
              <a:solidFill>
                <a:schemeClr val="accent1">
                  <a:lumMod val="50000"/>
                </a:schemeClr>
              </a:solidFill>
            </a:endParaRPr>
          </a:p>
        </p:txBody>
      </p:sp>
      <p:sp>
        <p:nvSpPr>
          <p:cNvPr id="7" name="Rectangle 6">
            <a:extLst>
              <a:ext uri="{FF2B5EF4-FFF2-40B4-BE49-F238E27FC236}">
                <a16:creationId xmlns:a16="http://schemas.microsoft.com/office/drawing/2014/main" xmlns="" id="{AA6A6DBE-6DB7-4F1E-B2AD-B3B2A23B126D}"/>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4162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262"/>
          </a:xfrm>
        </p:spPr>
        <p:txBody>
          <a:bodyPr/>
          <a:lstStyle/>
          <a:p>
            <a:r>
              <a:rPr lang="en-US" b="1" i="1" dirty="0">
                <a:solidFill>
                  <a:schemeClr val="accent1">
                    <a:lumMod val="50000"/>
                  </a:schemeClr>
                </a:solidFill>
                <a:latin typeface="Algerian" pitchFamily="82" charset="0"/>
              </a:rPr>
              <a:t> </a:t>
            </a:r>
            <a:r>
              <a:rPr lang="en-US"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Apache Flink Architecture </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a:latin typeface="Lato Light" panose="020F0502020204030203" pitchFamily="34" charset="0"/>
                <a:ea typeface="Lato Light" panose="020F0502020204030203" pitchFamily="34" charset="0"/>
                <a:cs typeface="Lato Light" panose="020F0502020204030203" pitchFamily="34" charset="0"/>
              </a:rPr>
              <a:t>Flink works in Master-slave fashion.</a:t>
            </a:r>
          </a:p>
          <a:p>
            <a:r>
              <a:rPr lang="en-US" dirty="0">
                <a:latin typeface="Lato Light" panose="020F0502020204030203" pitchFamily="34" charset="0"/>
                <a:ea typeface="Lato Light" panose="020F0502020204030203" pitchFamily="34" charset="0"/>
                <a:cs typeface="Lato Light" panose="020F0502020204030203" pitchFamily="34" charset="0"/>
              </a:rPr>
              <a:t>There are two nodes : </a:t>
            </a:r>
          </a:p>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   Master Node</a:t>
            </a:r>
          </a:p>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   Slave Node.</a:t>
            </a:r>
          </a:p>
          <a:p>
            <a:pPr>
              <a:lnSpc>
                <a:spcPct val="100000"/>
              </a:lnSpc>
            </a:pPr>
            <a:r>
              <a:rPr lang="en-US" dirty="0">
                <a:latin typeface="Lato Light" panose="020F0502020204030203" pitchFamily="34" charset="0"/>
                <a:ea typeface="Lato Light" panose="020F0502020204030203" pitchFamily="34" charset="0"/>
                <a:cs typeface="Lato Light" panose="020F0502020204030203" pitchFamily="34" charset="0"/>
              </a:rPr>
              <a:t>Master is the manager node of the cluster where slaves are the worker nodes.</a:t>
            </a:r>
          </a:p>
          <a:p>
            <a:pPr>
              <a:lnSpc>
                <a:spcPct val="100000"/>
              </a:lnSpc>
            </a:pPr>
            <a:r>
              <a:rPr lang="en-US" dirty="0">
                <a:latin typeface="Lato Light" panose="020F0502020204030203" pitchFamily="34" charset="0"/>
                <a:ea typeface="Lato Light" panose="020F0502020204030203" pitchFamily="34" charset="0"/>
                <a:cs typeface="Lato Light" panose="020F0502020204030203" pitchFamily="34" charset="0"/>
              </a:rPr>
              <a:t>As shown in the figure master is the centerpiece of the cluster where the client can submit the work/job /application.</a:t>
            </a:r>
          </a:p>
          <a:p>
            <a:pPr>
              <a:lnSpc>
                <a:spcPct val="100000"/>
              </a:lnSpc>
            </a:pPr>
            <a:r>
              <a:rPr lang="en-US" dirty="0">
                <a:latin typeface="Lato Light" panose="020F0502020204030203" pitchFamily="34" charset="0"/>
                <a:ea typeface="Lato Light" panose="020F0502020204030203" pitchFamily="34" charset="0"/>
                <a:cs typeface="Lato Light" panose="020F0502020204030203" pitchFamily="34" charset="0"/>
              </a:rPr>
              <a:t>Now master will divide the work and submit it to the slaves in the cluster.</a:t>
            </a:r>
          </a:p>
          <a:p>
            <a:pPr>
              <a:lnSpc>
                <a:spcPct val="100000"/>
              </a:lnSpc>
            </a:pPr>
            <a:r>
              <a:rPr lang="en-US" dirty="0">
                <a:latin typeface="Lato Light" panose="020F0502020204030203" pitchFamily="34" charset="0"/>
                <a:ea typeface="Lato Light" panose="020F0502020204030203" pitchFamily="34" charset="0"/>
                <a:cs typeface="Lato Light" panose="020F0502020204030203" pitchFamily="34" charset="0"/>
              </a:rPr>
              <a:t>In this manner, Flink enjoys distributed computing power which allows Flink to process the data at lightning fast speed.</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6">
            <a:extLst>
              <a:ext uri="{FF2B5EF4-FFF2-40B4-BE49-F238E27FC236}">
                <a16:creationId xmlns:a16="http://schemas.microsoft.com/office/drawing/2014/main" xmlns="" id="{27C5F370-E934-477C-875A-72EF9635759F}"/>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273597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openDmnd">
          <a:fgClr>
            <a:srgbClr val="E53E14"/>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40656" cy="4351338"/>
          </a:xfrm>
        </p:spPr>
        <p:txBody>
          <a:bodyPr>
            <a:norm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On Master node, the Master Daemon of Flink called “Job Manager” runs.</a:t>
            </a:r>
          </a:p>
          <a:p>
            <a:r>
              <a:rPr lang="en-US" dirty="0">
                <a:latin typeface="Lato Light" panose="020F0502020204030203" pitchFamily="34" charset="0"/>
                <a:ea typeface="Lato Light" panose="020F0502020204030203" pitchFamily="34" charset="0"/>
                <a:cs typeface="Lato Light" panose="020F0502020204030203" pitchFamily="34" charset="0"/>
              </a:rPr>
              <a:t>On all the Slave nodes the Slave Daemon of the Flink called “Task Manager” runs.</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Title 1">
            <a:extLst>
              <a:ext uri="{FF2B5EF4-FFF2-40B4-BE49-F238E27FC236}">
                <a16:creationId xmlns:a16="http://schemas.microsoft.com/office/drawing/2014/main" xmlns="" id="{DDA918FA-AECF-4988-8D9A-A94B392C4C48}"/>
              </a:ext>
            </a:extLst>
          </p:cNvPr>
          <p:cNvSpPr>
            <a:spLocks noGrp="1"/>
          </p:cNvSpPr>
          <p:nvPr>
            <p:ph type="title"/>
          </p:nvPr>
        </p:nvSpPr>
        <p:spPr>
          <a:xfrm>
            <a:off x="838200" y="365126"/>
            <a:ext cx="10515600" cy="1012262"/>
          </a:xfrm>
        </p:spPr>
        <p:txBody>
          <a:bodyPr/>
          <a:lstStyle/>
          <a:p>
            <a:r>
              <a:rPr lang="en-US" b="1" i="1" dirty="0">
                <a:solidFill>
                  <a:schemeClr val="accent1">
                    <a:lumMod val="50000"/>
                  </a:schemeClr>
                </a:solidFill>
                <a:latin typeface="Algerian" pitchFamily="82" charset="0"/>
              </a:rPr>
              <a:t> </a:t>
            </a:r>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Apache Flink Architecture </a:t>
            </a:r>
            <a:endParaRPr lang="en-US" dirty="0">
              <a:solidFill>
                <a:srgbClr val="E53E14"/>
              </a:solidFill>
            </a:endParaRPr>
          </a:p>
        </p:txBody>
      </p:sp>
      <p:pic>
        <p:nvPicPr>
          <p:cNvPr id="10" name="Content Placeholder 3" descr="Apache-Flink-node-daemons.png">
            <a:extLst>
              <a:ext uri="{FF2B5EF4-FFF2-40B4-BE49-F238E27FC236}">
                <a16:creationId xmlns:a16="http://schemas.microsoft.com/office/drawing/2014/main" xmlns="" id="{D48292E5-B2E9-47CF-9832-EBE83138FB73}"/>
              </a:ext>
            </a:extLst>
          </p:cNvPr>
          <p:cNvPicPr>
            <a:picLocks noChangeAspect="1"/>
          </p:cNvPicPr>
          <p:nvPr/>
        </p:nvPicPr>
        <p:blipFill>
          <a:blip r:embed="rId2"/>
          <a:stretch>
            <a:fillRect/>
          </a:stretch>
        </p:blipFill>
        <p:spPr>
          <a:xfrm>
            <a:off x="1522413" y="3715472"/>
            <a:ext cx="9134475" cy="2761527"/>
          </a:xfrm>
          <a:prstGeom prst="rect">
            <a:avLst/>
          </a:prstGeom>
        </p:spPr>
      </p:pic>
      <p:sp>
        <p:nvSpPr>
          <p:cNvPr id="11" name="Rectangle 10">
            <a:extLst>
              <a:ext uri="{FF2B5EF4-FFF2-40B4-BE49-F238E27FC236}">
                <a16:creationId xmlns:a16="http://schemas.microsoft.com/office/drawing/2014/main" xmlns="" id="{094E020A-378F-4ABD-A947-EE7F0C1D69F2}"/>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0820936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678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8" name="Block Arc 7"/>
          <p:cNvSpPr/>
          <p:nvPr/>
        </p:nvSpPr>
        <p:spPr>
          <a:xfrm>
            <a:off x="-4078176" y="1074970"/>
            <a:ext cx="5858998" cy="5858998"/>
          </a:xfrm>
          <a:prstGeom prst="blockArc">
            <a:avLst>
              <a:gd name="adj1" fmla="val 18900000"/>
              <a:gd name="adj2" fmla="val 2700000"/>
              <a:gd name="adj3" fmla="val 36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17" name="Group 16"/>
          <p:cNvGrpSpPr/>
          <p:nvPr/>
        </p:nvGrpSpPr>
        <p:grpSpPr>
          <a:xfrm>
            <a:off x="914891" y="2079654"/>
            <a:ext cx="10382231" cy="836762"/>
            <a:chOff x="914891" y="2079654"/>
            <a:chExt cx="10382231" cy="836762"/>
          </a:xfrm>
        </p:grpSpPr>
        <p:sp>
          <p:nvSpPr>
            <p:cNvPr id="9" name="Freeform 8"/>
            <p:cNvSpPr/>
            <p:nvPr/>
          </p:nvSpPr>
          <p:spPr>
            <a:xfrm>
              <a:off x="1333272" y="2163330"/>
              <a:ext cx="9963850" cy="669409"/>
            </a:xfrm>
            <a:custGeom>
              <a:avLst/>
              <a:gdLst>
                <a:gd name="connsiteX0" fmla="*/ 0 w 9963850"/>
                <a:gd name="connsiteY0" fmla="*/ 111570 h 669409"/>
                <a:gd name="connsiteX1" fmla="*/ 111570 w 9963850"/>
                <a:gd name="connsiteY1" fmla="*/ 0 h 669409"/>
                <a:gd name="connsiteX2" fmla="*/ 9852280 w 9963850"/>
                <a:gd name="connsiteY2" fmla="*/ 0 h 669409"/>
                <a:gd name="connsiteX3" fmla="*/ 9963850 w 9963850"/>
                <a:gd name="connsiteY3" fmla="*/ 111570 h 669409"/>
                <a:gd name="connsiteX4" fmla="*/ 9963850 w 9963850"/>
                <a:gd name="connsiteY4" fmla="*/ 557839 h 669409"/>
                <a:gd name="connsiteX5" fmla="*/ 9852280 w 9963850"/>
                <a:gd name="connsiteY5" fmla="*/ 669409 h 669409"/>
                <a:gd name="connsiteX6" fmla="*/ 111570 w 9963850"/>
                <a:gd name="connsiteY6" fmla="*/ 669409 h 669409"/>
                <a:gd name="connsiteX7" fmla="*/ 0 w 9963850"/>
                <a:gd name="connsiteY7" fmla="*/ 557839 h 669409"/>
                <a:gd name="connsiteX8" fmla="*/ 0 w 9963850"/>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850" h="669409">
                  <a:moveTo>
                    <a:pt x="0" y="111570"/>
                  </a:moveTo>
                  <a:cubicBezTo>
                    <a:pt x="0" y="49952"/>
                    <a:pt x="49952" y="0"/>
                    <a:pt x="111570" y="0"/>
                  </a:cubicBezTo>
                  <a:lnTo>
                    <a:pt x="9852280" y="0"/>
                  </a:lnTo>
                  <a:cubicBezTo>
                    <a:pt x="9913898" y="0"/>
                    <a:pt x="9963850" y="49952"/>
                    <a:pt x="9963850" y="111570"/>
                  </a:cubicBezTo>
                  <a:lnTo>
                    <a:pt x="9963850" y="557839"/>
                  </a:lnTo>
                  <a:cubicBezTo>
                    <a:pt x="9963850" y="619457"/>
                    <a:pt x="9913898" y="669409"/>
                    <a:pt x="9852280"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Streaming : </a:t>
              </a:r>
              <a:r>
                <a:rPr lang="en-US" sz="2400" dirty="0"/>
                <a:t>Flink is a true stream processing engine</a:t>
              </a:r>
            </a:p>
          </p:txBody>
        </p:sp>
        <p:sp>
          <p:nvSpPr>
            <p:cNvPr id="10" name="Oval 9"/>
            <p:cNvSpPr/>
            <p:nvPr/>
          </p:nvSpPr>
          <p:spPr>
            <a:xfrm>
              <a:off x="914891" y="2079654"/>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8" name="Group 17"/>
          <p:cNvGrpSpPr/>
          <p:nvPr/>
        </p:nvGrpSpPr>
        <p:grpSpPr>
          <a:xfrm>
            <a:off x="1298679" y="3083943"/>
            <a:ext cx="9998443" cy="836762"/>
            <a:chOff x="1298679" y="3083943"/>
            <a:chExt cx="9998443" cy="836762"/>
          </a:xfrm>
        </p:grpSpPr>
        <p:sp>
          <p:nvSpPr>
            <p:cNvPr id="11" name="Freeform 10"/>
            <p:cNvSpPr/>
            <p:nvPr/>
          </p:nvSpPr>
          <p:spPr>
            <a:xfrm>
              <a:off x="1717060" y="3167619"/>
              <a:ext cx="9580062" cy="669409"/>
            </a:xfrm>
            <a:custGeom>
              <a:avLst/>
              <a:gdLst>
                <a:gd name="connsiteX0" fmla="*/ 0 w 9580062"/>
                <a:gd name="connsiteY0" fmla="*/ 111570 h 669409"/>
                <a:gd name="connsiteX1" fmla="*/ 111570 w 9580062"/>
                <a:gd name="connsiteY1" fmla="*/ 0 h 669409"/>
                <a:gd name="connsiteX2" fmla="*/ 9468492 w 9580062"/>
                <a:gd name="connsiteY2" fmla="*/ 0 h 669409"/>
                <a:gd name="connsiteX3" fmla="*/ 9580062 w 9580062"/>
                <a:gd name="connsiteY3" fmla="*/ 111570 h 669409"/>
                <a:gd name="connsiteX4" fmla="*/ 9580062 w 9580062"/>
                <a:gd name="connsiteY4" fmla="*/ 557839 h 669409"/>
                <a:gd name="connsiteX5" fmla="*/ 9468492 w 9580062"/>
                <a:gd name="connsiteY5" fmla="*/ 669409 h 669409"/>
                <a:gd name="connsiteX6" fmla="*/ 111570 w 9580062"/>
                <a:gd name="connsiteY6" fmla="*/ 669409 h 669409"/>
                <a:gd name="connsiteX7" fmla="*/ 0 w 9580062"/>
                <a:gd name="connsiteY7" fmla="*/ 557839 h 669409"/>
                <a:gd name="connsiteX8" fmla="*/ 0 w 9580062"/>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062" h="669409">
                  <a:moveTo>
                    <a:pt x="0" y="111570"/>
                  </a:moveTo>
                  <a:cubicBezTo>
                    <a:pt x="0" y="49952"/>
                    <a:pt x="49952" y="0"/>
                    <a:pt x="111570" y="0"/>
                  </a:cubicBezTo>
                  <a:lnTo>
                    <a:pt x="9468492" y="0"/>
                  </a:lnTo>
                  <a:cubicBezTo>
                    <a:pt x="9530110" y="0"/>
                    <a:pt x="9580062" y="49952"/>
                    <a:pt x="9580062" y="111570"/>
                  </a:cubicBezTo>
                  <a:lnTo>
                    <a:pt x="9580062" y="557839"/>
                  </a:lnTo>
                  <a:cubicBezTo>
                    <a:pt x="9580062" y="619457"/>
                    <a:pt x="9530110" y="669409"/>
                    <a:pt x="9468492"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High performance : </a:t>
              </a:r>
              <a:r>
                <a:rPr lang="en-US" sz="2400" dirty="0"/>
                <a:t>Flink’s data streaming Runtime provides very high throughput.</a:t>
              </a:r>
            </a:p>
          </p:txBody>
        </p:sp>
        <p:sp>
          <p:nvSpPr>
            <p:cNvPr id="12" name="Oval 11"/>
            <p:cNvSpPr/>
            <p:nvPr/>
          </p:nvSpPr>
          <p:spPr>
            <a:xfrm>
              <a:off x="1298679" y="3083943"/>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9" name="Group 18"/>
          <p:cNvGrpSpPr/>
          <p:nvPr/>
        </p:nvGrpSpPr>
        <p:grpSpPr>
          <a:xfrm>
            <a:off x="1298679" y="4087835"/>
            <a:ext cx="9998443" cy="836762"/>
            <a:chOff x="1298679" y="4088232"/>
            <a:chExt cx="9998443" cy="836762"/>
          </a:xfrm>
        </p:grpSpPr>
        <p:sp>
          <p:nvSpPr>
            <p:cNvPr id="13" name="Freeform 12"/>
            <p:cNvSpPr/>
            <p:nvPr/>
          </p:nvSpPr>
          <p:spPr>
            <a:xfrm>
              <a:off x="1717060" y="4171908"/>
              <a:ext cx="9580062" cy="669409"/>
            </a:xfrm>
            <a:custGeom>
              <a:avLst/>
              <a:gdLst>
                <a:gd name="connsiteX0" fmla="*/ 0 w 9580062"/>
                <a:gd name="connsiteY0" fmla="*/ 111570 h 669409"/>
                <a:gd name="connsiteX1" fmla="*/ 111570 w 9580062"/>
                <a:gd name="connsiteY1" fmla="*/ 0 h 669409"/>
                <a:gd name="connsiteX2" fmla="*/ 9468492 w 9580062"/>
                <a:gd name="connsiteY2" fmla="*/ 0 h 669409"/>
                <a:gd name="connsiteX3" fmla="*/ 9580062 w 9580062"/>
                <a:gd name="connsiteY3" fmla="*/ 111570 h 669409"/>
                <a:gd name="connsiteX4" fmla="*/ 9580062 w 9580062"/>
                <a:gd name="connsiteY4" fmla="*/ 557839 h 669409"/>
                <a:gd name="connsiteX5" fmla="*/ 9468492 w 9580062"/>
                <a:gd name="connsiteY5" fmla="*/ 669409 h 669409"/>
                <a:gd name="connsiteX6" fmla="*/ 111570 w 9580062"/>
                <a:gd name="connsiteY6" fmla="*/ 669409 h 669409"/>
                <a:gd name="connsiteX7" fmla="*/ 0 w 9580062"/>
                <a:gd name="connsiteY7" fmla="*/ 557839 h 669409"/>
                <a:gd name="connsiteX8" fmla="*/ 0 w 9580062"/>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062" h="669409">
                  <a:moveTo>
                    <a:pt x="0" y="111570"/>
                  </a:moveTo>
                  <a:cubicBezTo>
                    <a:pt x="0" y="49952"/>
                    <a:pt x="49952" y="0"/>
                    <a:pt x="111570" y="0"/>
                  </a:cubicBezTo>
                  <a:lnTo>
                    <a:pt x="9468492" y="0"/>
                  </a:lnTo>
                  <a:cubicBezTo>
                    <a:pt x="9530110" y="0"/>
                    <a:pt x="9580062" y="49952"/>
                    <a:pt x="9580062" y="111570"/>
                  </a:cubicBezTo>
                  <a:lnTo>
                    <a:pt x="9580062" y="557839"/>
                  </a:lnTo>
                  <a:cubicBezTo>
                    <a:pt x="9580062" y="619457"/>
                    <a:pt x="9530110" y="669409"/>
                    <a:pt x="9468492"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Low latency : </a:t>
              </a:r>
              <a:r>
                <a:rPr lang="en-US" sz="2400" dirty="0"/>
                <a:t>Flink can process the data in sub-second range without any delay.</a:t>
              </a:r>
            </a:p>
          </p:txBody>
        </p:sp>
        <p:sp>
          <p:nvSpPr>
            <p:cNvPr id="14" name="Oval 13"/>
            <p:cNvSpPr/>
            <p:nvPr/>
          </p:nvSpPr>
          <p:spPr>
            <a:xfrm>
              <a:off x="1298679" y="4088232"/>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0" name="Group 19"/>
          <p:cNvGrpSpPr/>
          <p:nvPr/>
        </p:nvGrpSpPr>
        <p:grpSpPr>
          <a:xfrm>
            <a:off x="914891" y="5092521"/>
            <a:ext cx="10382231" cy="836762"/>
            <a:chOff x="914891" y="5092521"/>
            <a:chExt cx="10382231" cy="836762"/>
          </a:xfrm>
        </p:grpSpPr>
        <p:sp>
          <p:nvSpPr>
            <p:cNvPr id="15" name="Freeform 14"/>
            <p:cNvSpPr/>
            <p:nvPr/>
          </p:nvSpPr>
          <p:spPr>
            <a:xfrm>
              <a:off x="1333272" y="5176197"/>
              <a:ext cx="9963850" cy="669409"/>
            </a:xfrm>
            <a:custGeom>
              <a:avLst/>
              <a:gdLst>
                <a:gd name="connsiteX0" fmla="*/ 0 w 9963850"/>
                <a:gd name="connsiteY0" fmla="*/ 111570 h 669409"/>
                <a:gd name="connsiteX1" fmla="*/ 111570 w 9963850"/>
                <a:gd name="connsiteY1" fmla="*/ 0 h 669409"/>
                <a:gd name="connsiteX2" fmla="*/ 9852280 w 9963850"/>
                <a:gd name="connsiteY2" fmla="*/ 0 h 669409"/>
                <a:gd name="connsiteX3" fmla="*/ 9963850 w 9963850"/>
                <a:gd name="connsiteY3" fmla="*/ 111570 h 669409"/>
                <a:gd name="connsiteX4" fmla="*/ 9963850 w 9963850"/>
                <a:gd name="connsiteY4" fmla="*/ 557839 h 669409"/>
                <a:gd name="connsiteX5" fmla="*/ 9852280 w 9963850"/>
                <a:gd name="connsiteY5" fmla="*/ 669409 h 669409"/>
                <a:gd name="connsiteX6" fmla="*/ 111570 w 9963850"/>
                <a:gd name="connsiteY6" fmla="*/ 669409 h 669409"/>
                <a:gd name="connsiteX7" fmla="*/ 0 w 9963850"/>
                <a:gd name="connsiteY7" fmla="*/ 557839 h 669409"/>
                <a:gd name="connsiteX8" fmla="*/ 0 w 9963850"/>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850" h="669409">
                  <a:moveTo>
                    <a:pt x="0" y="111570"/>
                  </a:moveTo>
                  <a:cubicBezTo>
                    <a:pt x="0" y="49952"/>
                    <a:pt x="49952" y="0"/>
                    <a:pt x="111570" y="0"/>
                  </a:cubicBezTo>
                  <a:lnTo>
                    <a:pt x="9852280" y="0"/>
                  </a:lnTo>
                  <a:cubicBezTo>
                    <a:pt x="9913898" y="0"/>
                    <a:pt x="9963850" y="49952"/>
                    <a:pt x="9963850" y="111570"/>
                  </a:cubicBezTo>
                  <a:lnTo>
                    <a:pt x="9963850" y="557839"/>
                  </a:lnTo>
                  <a:cubicBezTo>
                    <a:pt x="9963850" y="619457"/>
                    <a:pt x="9913898" y="669409"/>
                    <a:pt x="9852280" y="669409"/>
                  </a:cubicBezTo>
                  <a:lnTo>
                    <a:pt x="111570" y="669409"/>
                  </a:lnTo>
                  <a:cubicBezTo>
                    <a:pt x="49952" y="669409"/>
                    <a:pt x="0" y="619457"/>
                    <a:pt x="0" y="557839"/>
                  </a:cubicBezTo>
                  <a:lnTo>
                    <a:pt x="0" y="111570"/>
                  </a:lnTo>
                  <a:close/>
                </a:path>
              </a:pathLst>
            </a:cu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64022" tIns="86018" rIns="86018" bIns="86018" numCol="1" spcCol="1270" anchor="ctr" anchorCtr="0">
              <a:noAutofit/>
            </a:bodyPr>
            <a:lstStyle/>
            <a:p>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Fault Tolerance : </a:t>
              </a:r>
              <a:r>
                <a:rPr lang="en-US" sz="2400" dirty="0">
                  <a:solidFill>
                    <a:schemeClr val="accent5"/>
                  </a:solidFill>
                </a:rPr>
                <a:t>Failure of hardware, node, software or a process doesn’t affect the cluster</a:t>
              </a:r>
            </a:p>
          </p:txBody>
        </p:sp>
        <p:sp>
          <p:nvSpPr>
            <p:cNvPr id="16" name="Oval 15"/>
            <p:cNvSpPr/>
            <p:nvPr/>
          </p:nvSpPr>
          <p:spPr>
            <a:xfrm>
              <a:off x="914891" y="5092521"/>
              <a:ext cx="836762" cy="836762"/>
            </a:xfrm>
            <a:prstGeom prst="ellipse">
              <a:avLst/>
            </a:prstGeom>
            <a:solidFill>
              <a:srgbClr val="002060"/>
            </a:solidFill>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grpSp>
      <p:sp>
        <p:nvSpPr>
          <p:cNvPr id="21" name="Title 1">
            <a:extLst>
              <a:ext uri="{FF2B5EF4-FFF2-40B4-BE49-F238E27FC236}">
                <a16:creationId xmlns:a16="http://schemas.microsoft.com/office/drawing/2014/main" xmlns="" id="{C8F329B7-608A-4ADD-93FB-F7EC41F7AF0E}"/>
              </a:ext>
            </a:extLst>
          </p:cNvPr>
          <p:cNvSpPr>
            <a:spLocks noGrp="1"/>
          </p:cNvSpPr>
          <p:nvPr>
            <p:ph type="title"/>
          </p:nvPr>
        </p:nvSpPr>
        <p:spPr>
          <a:xfrm>
            <a:off x="838200" y="365125"/>
            <a:ext cx="10515600" cy="1325563"/>
          </a:xfrm>
        </p:spPr>
        <p:txBody>
          <a:bodyPr/>
          <a:lstStyle/>
          <a:p>
            <a:r>
              <a:rPr lang="en-US" dirty="0">
                <a:solidFill>
                  <a:srgbClr val="015790"/>
                </a:solidFill>
                <a:latin typeface="Lato Medium" panose="020F0502020204030203" pitchFamily="34" charset="0"/>
                <a:ea typeface="Lato Medium" panose="020F0502020204030203" pitchFamily="34" charset="0"/>
                <a:cs typeface="Lato Medium" panose="020F0502020204030203" pitchFamily="34" charset="0"/>
              </a:rPr>
              <a:t>Apache Flink Features</a:t>
            </a:r>
          </a:p>
        </p:txBody>
      </p:sp>
      <p:sp>
        <p:nvSpPr>
          <p:cNvPr id="22" name="Rectangle 21">
            <a:extLst>
              <a:ext uri="{FF2B5EF4-FFF2-40B4-BE49-F238E27FC236}">
                <a16:creationId xmlns:a16="http://schemas.microsoft.com/office/drawing/2014/main" xmlns="" id="{52D8F5F5-EF24-47E0-B757-8796D6CF659E}"/>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92461233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anim calcmode="lin" valueType="num">
                                      <p:cBhvr>
                                        <p:cTn id="8" dur="1300" fill="hold"/>
                                        <p:tgtEl>
                                          <p:spTgt spid="8"/>
                                        </p:tgtEl>
                                        <p:attrNameLst>
                                          <p:attrName>ppt_w</p:attrName>
                                        </p:attrNameLst>
                                      </p:cBhvr>
                                      <p:tavLst>
                                        <p:tav tm="0" fmla="#ppt_w*sin(2.5*pi*$)">
                                          <p:val>
                                            <p:fltVal val="0"/>
                                          </p:val>
                                        </p:tav>
                                        <p:tav tm="100000">
                                          <p:val>
                                            <p:fltVal val="1"/>
                                          </p:val>
                                        </p:tav>
                                      </p:tavLst>
                                    </p:anim>
                                    <p:anim calcmode="lin" valueType="num">
                                      <p:cBhvr>
                                        <p:cTn id="9" dur="13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20">
          <a:fgClr>
            <a:srgbClr val="E53E14"/>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Apache Flink Features</a:t>
            </a:r>
          </a:p>
        </p:txBody>
      </p:sp>
      <p:sp>
        <p:nvSpPr>
          <p:cNvPr id="8" name="Block Arc 7"/>
          <p:cNvSpPr/>
          <p:nvPr/>
        </p:nvSpPr>
        <p:spPr>
          <a:xfrm>
            <a:off x="-4078176" y="1074970"/>
            <a:ext cx="5858998" cy="5858998"/>
          </a:xfrm>
          <a:prstGeom prst="blockArc">
            <a:avLst>
              <a:gd name="adj1" fmla="val 18900000"/>
              <a:gd name="adj2" fmla="val 2700000"/>
              <a:gd name="adj3" fmla="val 36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17" name="Group 16"/>
          <p:cNvGrpSpPr/>
          <p:nvPr/>
        </p:nvGrpSpPr>
        <p:grpSpPr>
          <a:xfrm>
            <a:off x="914891" y="2079654"/>
            <a:ext cx="10382231" cy="836762"/>
            <a:chOff x="914891" y="2079654"/>
            <a:chExt cx="10382231" cy="836762"/>
          </a:xfrm>
        </p:grpSpPr>
        <p:sp>
          <p:nvSpPr>
            <p:cNvPr id="9" name="Freeform 8"/>
            <p:cNvSpPr/>
            <p:nvPr/>
          </p:nvSpPr>
          <p:spPr>
            <a:xfrm>
              <a:off x="1333272" y="2163330"/>
              <a:ext cx="9963850" cy="669409"/>
            </a:xfrm>
            <a:custGeom>
              <a:avLst/>
              <a:gdLst>
                <a:gd name="connsiteX0" fmla="*/ 0 w 9963850"/>
                <a:gd name="connsiteY0" fmla="*/ 111570 h 669409"/>
                <a:gd name="connsiteX1" fmla="*/ 111570 w 9963850"/>
                <a:gd name="connsiteY1" fmla="*/ 0 h 669409"/>
                <a:gd name="connsiteX2" fmla="*/ 9852280 w 9963850"/>
                <a:gd name="connsiteY2" fmla="*/ 0 h 669409"/>
                <a:gd name="connsiteX3" fmla="*/ 9963850 w 9963850"/>
                <a:gd name="connsiteY3" fmla="*/ 111570 h 669409"/>
                <a:gd name="connsiteX4" fmla="*/ 9963850 w 9963850"/>
                <a:gd name="connsiteY4" fmla="*/ 557839 h 669409"/>
                <a:gd name="connsiteX5" fmla="*/ 9852280 w 9963850"/>
                <a:gd name="connsiteY5" fmla="*/ 669409 h 669409"/>
                <a:gd name="connsiteX6" fmla="*/ 111570 w 9963850"/>
                <a:gd name="connsiteY6" fmla="*/ 669409 h 669409"/>
                <a:gd name="connsiteX7" fmla="*/ 0 w 9963850"/>
                <a:gd name="connsiteY7" fmla="*/ 557839 h 669409"/>
                <a:gd name="connsiteX8" fmla="*/ 0 w 9963850"/>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850" h="669409">
                  <a:moveTo>
                    <a:pt x="0" y="111570"/>
                  </a:moveTo>
                  <a:cubicBezTo>
                    <a:pt x="0" y="49952"/>
                    <a:pt x="49952" y="0"/>
                    <a:pt x="111570" y="0"/>
                  </a:cubicBezTo>
                  <a:lnTo>
                    <a:pt x="9852280" y="0"/>
                  </a:lnTo>
                  <a:cubicBezTo>
                    <a:pt x="9913898" y="0"/>
                    <a:pt x="9963850" y="49952"/>
                    <a:pt x="9963850" y="111570"/>
                  </a:cubicBezTo>
                  <a:lnTo>
                    <a:pt x="9963850" y="557839"/>
                  </a:lnTo>
                  <a:cubicBezTo>
                    <a:pt x="9963850" y="619457"/>
                    <a:pt x="9913898" y="669409"/>
                    <a:pt x="9852280"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Memory management :</a:t>
              </a:r>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 </a:t>
              </a:r>
              <a:r>
                <a:rPr lang="en-US" sz="2400" dirty="0">
                  <a:solidFill>
                    <a:srgbClr val="E53E14"/>
                  </a:solidFill>
                </a:rPr>
                <a:t>Flink works in managed memory and never get out of memory exception</a:t>
              </a:r>
            </a:p>
          </p:txBody>
        </p:sp>
        <p:sp>
          <p:nvSpPr>
            <p:cNvPr id="10" name="Oval 9"/>
            <p:cNvSpPr/>
            <p:nvPr/>
          </p:nvSpPr>
          <p:spPr>
            <a:xfrm>
              <a:off x="914891" y="2079654"/>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8" name="Group 17"/>
          <p:cNvGrpSpPr/>
          <p:nvPr/>
        </p:nvGrpSpPr>
        <p:grpSpPr>
          <a:xfrm>
            <a:off x="1298679" y="3083943"/>
            <a:ext cx="9998443" cy="836762"/>
            <a:chOff x="1298679" y="3083943"/>
            <a:chExt cx="9998443" cy="836762"/>
          </a:xfrm>
        </p:grpSpPr>
        <p:sp>
          <p:nvSpPr>
            <p:cNvPr id="11" name="Freeform 10"/>
            <p:cNvSpPr/>
            <p:nvPr/>
          </p:nvSpPr>
          <p:spPr>
            <a:xfrm>
              <a:off x="1717060" y="3167619"/>
              <a:ext cx="9580062" cy="669409"/>
            </a:xfrm>
            <a:custGeom>
              <a:avLst/>
              <a:gdLst>
                <a:gd name="connsiteX0" fmla="*/ 0 w 9580062"/>
                <a:gd name="connsiteY0" fmla="*/ 111570 h 669409"/>
                <a:gd name="connsiteX1" fmla="*/ 111570 w 9580062"/>
                <a:gd name="connsiteY1" fmla="*/ 0 h 669409"/>
                <a:gd name="connsiteX2" fmla="*/ 9468492 w 9580062"/>
                <a:gd name="connsiteY2" fmla="*/ 0 h 669409"/>
                <a:gd name="connsiteX3" fmla="*/ 9580062 w 9580062"/>
                <a:gd name="connsiteY3" fmla="*/ 111570 h 669409"/>
                <a:gd name="connsiteX4" fmla="*/ 9580062 w 9580062"/>
                <a:gd name="connsiteY4" fmla="*/ 557839 h 669409"/>
                <a:gd name="connsiteX5" fmla="*/ 9468492 w 9580062"/>
                <a:gd name="connsiteY5" fmla="*/ 669409 h 669409"/>
                <a:gd name="connsiteX6" fmla="*/ 111570 w 9580062"/>
                <a:gd name="connsiteY6" fmla="*/ 669409 h 669409"/>
                <a:gd name="connsiteX7" fmla="*/ 0 w 9580062"/>
                <a:gd name="connsiteY7" fmla="*/ 557839 h 669409"/>
                <a:gd name="connsiteX8" fmla="*/ 0 w 9580062"/>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062" h="669409">
                  <a:moveTo>
                    <a:pt x="0" y="111570"/>
                  </a:moveTo>
                  <a:cubicBezTo>
                    <a:pt x="0" y="49952"/>
                    <a:pt x="49952" y="0"/>
                    <a:pt x="111570" y="0"/>
                  </a:cubicBezTo>
                  <a:lnTo>
                    <a:pt x="9468492" y="0"/>
                  </a:lnTo>
                  <a:cubicBezTo>
                    <a:pt x="9530110" y="0"/>
                    <a:pt x="9580062" y="49952"/>
                    <a:pt x="9580062" y="111570"/>
                  </a:cubicBezTo>
                  <a:lnTo>
                    <a:pt x="9580062" y="557839"/>
                  </a:lnTo>
                  <a:cubicBezTo>
                    <a:pt x="9580062" y="619457"/>
                    <a:pt x="9530110" y="669409"/>
                    <a:pt x="9468492"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pPr lvl="0" defTabSz="933450">
                <a:lnSpc>
                  <a:spcPct val="90000"/>
                </a:lnSpc>
                <a:spcBef>
                  <a:spcPct val="0"/>
                </a:spcBef>
                <a:spcAft>
                  <a:spcPct val="35000"/>
                </a:spcAft>
              </a:pPr>
              <a:r>
                <a:rPr lang="en-US" sz="2400"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Broad integration : </a:t>
              </a:r>
              <a:r>
                <a:rPr lang="en-US" sz="2400" dirty="0">
                  <a:solidFill>
                    <a:srgbClr val="E53E14"/>
                  </a:solidFill>
                </a:rPr>
                <a:t>Flink can be integrated with the various storage system to process their data</a:t>
              </a:r>
            </a:p>
          </p:txBody>
        </p:sp>
        <p:sp>
          <p:nvSpPr>
            <p:cNvPr id="12" name="Oval 11"/>
            <p:cNvSpPr/>
            <p:nvPr/>
          </p:nvSpPr>
          <p:spPr>
            <a:xfrm>
              <a:off x="1298679" y="3083943"/>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9" name="Group 18"/>
          <p:cNvGrpSpPr/>
          <p:nvPr/>
        </p:nvGrpSpPr>
        <p:grpSpPr>
          <a:xfrm>
            <a:off x="1298679" y="4087835"/>
            <a:ext cx="9998443" cy="836762"/>
            <a:chOff x="1298679" y="4088232"/>
            <a:chExt cx="9998443" cy="836762"/>
          </a:xfrm>
        </p:grpSpPr>
        <p:sp>
          <p:nvSpPr>
            <p:cNvPr id="13" name="Freeform 12"/>
            <p:cNvSpPr/>
            <p:nvPr/>
          </p:nvSpPr>
          <p:spPr>
            <a:xfrm>
              <a:off x="1717060" y="4171908"/>
              <a:ext cx="9580062" cy="669409"/>
            </a:xfrm>
            <a:custGeom>
              <a:avLst/>
              <a:gdLst>
                <a:gd name="connsiteX0" fmla="*/ 0 w 9580062"/>
                <a:gd name="connsiteY0" fmla="*/ 111570 h 669409"/>
                <a:gd name="connsiteX1" fmla="*/ 111570 w 9580062"/>
                <a:gd name="connsiteY1" fmla="*/ 0 h 669409"/>
                <a:gd name="connsiteX2" fmla="*/ 9468492 w 9580062"/>
                <a:gd name="connsiteY2" fmla="*/ 0 h 669409"/>
                <a:gd name="connsiteX3" fmla="*/ 9580062 w 9580062"/>
                <a:gd name="connsiteY3" fmla="*/ 111570 h 669409"/>
                <a:gd name="connsiteX4" fmla="*/ 9580062 w 9580062"/>
                <a:gd name="connsiteY4" fmla="*/ 557839 h 669409"/>
                <a:gd name="connsiteX5" fmla="*/ 9468492 w 9580062"/>
                <a:gd name="connsiteY5" fmla="*/ 669409 h 669409"/>
                <a:gd name="connsiteX6" fmla="*/ 111570 w 9580062"/>
                <a:gd name="connsiteY6" fmla="*/ 669409 h 669409"/>
                <a:gd name="connsiteX7" fmla="*/ 0 w 9580062"/>
                <a:gd name="connsiteY7" fmla="*/ 557839 h 669409"/>
                <a:gd name="connsiteX8" fmla="*/ 0 w 9580062"/>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062" h="669409">
                  <a:moveTo>
                    <a:pt x="0" y="111570"/>
                  </a:moveTo>
                  <a:cubicBezTo>
                    <a:pt x="0" y="49952"/>
                    <a:pt x="49952" y="0"/>
                    <a:pt x="111570" y="0"/>
                  </a:cubicBezTo>
                  <a:lnTo>
                    <a:pt x="9468492" y="0"/>
                  </a:lnTo>
                  <a:cubicBezTo>
                    <a:pt x="9530110" y="0"/>
                    <a:pt x="9580062" y="49952"/>
                    <a:pt x="9580062" y="111570"/>
                  </a:cubicBezTo>
                  <a:lnTo>
                    <a:pt x="9580062" y="557839"/>
                  </a:lnTo>
                  <a:cubicBezTo>
                    <a:pt x="9580062" y="619457"/>
                    <a:pt x="9530110" y="669409"/>
                    <a:pt x="9468492"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Program optimizer : </a:t>
              </a:r>
              <a:r>
                <a:rPr lang="en-US" sz="2400" dirty="0">
                  <a:solidFill>
                    <a:srgbClr val="E53E14"/>
                  </a:solidFill>
                </a:rPr>
                <a:t>Flink is shipped with an optimizer, before execution of a program it is optimized</a:t>
              </a:r>
            </a:p>
          </p:txBody>
        </p:sp>
        <p:sp>
          <p:nvSpPr>
            <p:cNvPr id="14" name="Oval 13"/>
            <p:cNvSpPr/>
            <p:nvPr/>
          </p:nvSpPr>
          <p:spPr>
            <a:xfrm>
              <a:off x="1298679" y="4088232"/>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0" name="Group 19"/>
          <p:cNvGrpSpPr/>
          <p:nvPr/>
        </p:nvGrpSpPr>
        <p:grpSpPr>
          <a:xfrm>
            <a:off x="914891" y="5092521"/>
            <a:ext cx="10382231" cy="836762"/>
            <a:chOff x="914891" y="5092521"/>
            <a:chExt cx="10382231" cy="836762"/>
          </a:xfrm>
        </p:grpSpPr>
        <p:sp>
          <p:nvSpPr>
            <p:cNvPr id="15" name="Freeform 14"/>
            <p:cNvSpPr/>
            <p:nvPr/>
          </p:nvSpPr>
          <p:spPr>
            <a:xfrm>
              <a:off x="1333272" y="5176197"/>
              <a:ext cx="9963850" cy="669409"/>
            </a:xfrm>
            <a:custGeom>
              <a:avLst/>
              <a:gdLst>
                <a:gd name="connsiteX0" fmla="*/ 0 w 9963850"/>
                <a:gd name="connsiteY0" fmla="*/ 111570 h 669409"/>
                <a:gd name="connsiteX1" fmla="*/ 111570 w 9963850"/>
                <a:gd name="connsiteY1" fmla="*/ 0 h 669409"/>
                <a:gd name="connsiteX2" fmla="*/ 9852280 w 9963850"/>
                <a:gd name="connsiteY2" fmla="*/ 0 h 669409"/>
                <a:gd name="connsiteX3" fmla="*/ 9963850 w 9963850"/>
                <a:gd name="connsiteY3" fmla="*/ 111570 h 669409"/>
                <a:gd name="connsiteX4" fmla="*/ 9963850 w 9963850"/>
                <a:gd name="connsiteY4" fmla="*/ 557839 h 669409"/>
                <a:gd name="connsiteX5" fmla="*/ 9852280 w 9963850"/>
                <a:gd name="connsiteY5" fmla="*/ 669409 h 669409"/>
                <a:gd name="connsiteX6" fmla="*/ 111570 w 9963850"/>
                <a:gd name="connsiteY6" fmla="*/ 669409 h 669409"/>
                <a:gd name="connsiteX7" fmla="*/ 0 w 9963850"/>
                <a:gd name="connsiteY7" fmla="*/ 557839 h 669409"/>
                <a:gd name="connsiteX8" fmla="*/ 0 w 9963850"/>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850" h="669409">
                  <a:moveTo>
                    <a:pt x="0" y="111570"/>
                  </a:moveTo>
                  <a:cubicBezTo>
                    <a:pt x="0" y="49952"/>
                    <a:pt x="49952" y="0"/>
                    <a:pt x="111570" y="0"/>
                  </a:cubicBezTo>
                  <a:lnTo>
                    <a:pt x="9852280" y="0"/>
                  </a:lnTo>
                  <a:cubicBezTo>
                    <a:pt x="9913898" y="0"/>
                    <a:pt x="9963850" y="49952"/>
                    <a:pt x="9963850" y="111570"/>
                  </a:cubicBezTo>
                  <a:lnTo>
                    <a:pt x="9963850" y="557839"/>
                  </a:lnTo>
                  <a:cubicBezTo>
                    <a:pt x="9963850" y="619457"/>
                    <a:pt x="9913898" y="669409"/>
                    <a:pt x="9852280" y="669409"/>
                  </a:cubicBezTo>
                  <a:lnTo>
                    <a:pt x="111570" y="669409"/>
                  </a:lnTo>
                  <a:cubicBezTo>
                    <a:pt x="49952" y="669409"/>
                    <a:pt x="0" y="619457"/>
                    <a:pt x="0" y="557839"/>
                  </a:cubicBezTo>
                  <a:lnTo>
                    <a:pt x="0" y="111570"/>
                  </a:lnTo>
                  <a:close/>
                </a:path>
              </a:pathLst>
            </a:cu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64022" tIns="86018" rIns="86018" bIns="86018" numCol="1" spcCol="1270" anchor="ctr" anchorCtr="0">
              <a:noAutofit/>
            </a:bodyPr>
            <a:lstStyle/>
            <a:p>
              <a:r>
                <a:rPr lang="en-US" sz="2400"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Scalable :  </a:t>
              </a:r>
              <a:r>
                <a:rPr lang="en-US" sz="2400" dirty="0">
                  <a:solidFill>
                    <a:srgbClr val="E53E14"/>
                  </a:solidFill>
                </a:rPr>
                <a:t>Flink is highly scalable. With increasing requirements, we can scale </a:t>
              </a:r>
              <a:r>
                <a:rPr lang="en-US" sz="2400" dirty="0" err="1">
                  <a:solidFill>
                    <a:srgbClr val="E53E14"/>
                  </a:solidFill>
                </a:rPr>
                <a:t>flink</a:t>
              </a:r>
              <a:r>
                <a:rPr lang="en-US" sz="2400" dirty="0">
                  <a:solidFill>
                    <a:srgbClr val="E53E14"/>
                  </a:solidFill>
                </a:rPr>
                <a:t> cluster.</a:t>
              </a:r>
            </a:p>
          </p:txBody>
        </p:sp>
        <p:sp>
          <p:nvSpPr>
            <p:cNvPr id="16" name="Oval 15"/>
            <p:cNvSpPr/>
            <p:nvPr/>
          </p:nvSpPr>
          <p:spPr>
            <a:xfrm>
              <a:off x="914891" y="5092521"/>
              <a:ext cx="836762" cy="836762"/>
            </a:xfrm>
            <a:prstGeom prst="ellipse">
              <a:avLst/>
            </a:prstGeom>
            <a:solidFill>
              <a:srgbClr val="E53E14"/>
            </a:solidFill>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grpSp>
      <p:sp>
        <p:nvSpPr>
          <p:cNvPr id="4" name="Rectangle 3"/>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813621451"/>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anim calcmode="lin" valueType="num">
                                      <p:cBhvr>
                                        <p:cTn id="8" dur="1300" fill="hold"/>
                                        <p:tgtEl>
                                          <p:spTgt spid="8"/>
                                        </p:tgtEl>
                                        <p:attrNameLst>
                                          <p:attrName>ppt_w</p:attrName>
                                        </p:attrNameLst>
                                      </p:cBhvr>
                                      <p:tavLst>
                                        <p:tav tm="0" fmla="#ppt_w*sin(2.5*pi*$)">
                                          <p:val>
                                            <p:fltVal val="0"/>
                                          </p:val>
                                        </p:tav>
                                        <p:tav tm="100000">
                                          <p:val>
                                            <p:fltVal val="1"/>
                                          </p:val>
                                        </p:tav>
                                      </p:tavLst>
                                    </p:anim>
                                    <p:anim calcmode="lin" valueType="num">
                                      <p:cBhvr>
                                        <p:cTn id="9" dur="13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8" name="Block Arc 7"/>
          <p:cNvSpPr/>
          <p:nvPr/>
        </p:nvSpPr>
        <p:spPr>
          <a:xfrm>
            <a:off x="-4078176" y="1074970"/>
            <a:ext cx="5858998" cy="5858998"/>
          </a:xfrm>
          <a:prstGeom prst="blockArc">
            <a:avLst>
              <a:gd name="adj1" fmla="val 18900000"/>
              <a:gd name="adj2" fmla="val 2700000"/>
              <a:gd name="adj3" fmla="val 36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17" name="Group 16"/>
          <p:cNvGrpSpPr/>
          <p:nvPr/>
        </p:nvGrpSpPr>
        <p:grpSpPr>
          <a:xfrm>
            <a:off x="914891" y="2079654"/>
            <a:ext cx="10382231" cy="836762"/>
            <a:chOff x="914891" y="2079654"/>
            <a:chExt cx="10382231" cy="836762"/>
          </a:xfrm>
        </p:grpSpPr>
        <p:sp>
          <p:nvSpPr>
            <p:cNvPr id="9" name="Freeform 8"/>
            <p:cNvSpPr/>
            <p:nvPr/>
          </p:nvSpPr>
          <p:spPr>
            <a:xfrm>
              <a:off x="1333272" y="2163330"/>
              <a:ext cx="9963850" cy="669409"/>
            </a:xfrm>
            <a:custGeom>
              <a:avLst/>
              <a:gdLst>
                <a:gd name="connsiteX0" fmla="*/ 0 w 9963850"/>
                <a:gd name="connsiteY0" fmla="*/ 111570 h 669409"/>
                <a:gd name="connsiteX1" fmla="*/ 111570 w 9963850"/>
                <a:gd name="connsiteY1" fmla="*/ 0 h 669409"/>
                <a:gd name="connsiteX2" fmla="*/ 9852280 w 9963850"/>
                <a:gd name="connsiteY2" fmla="*/ 0 h 669409"/>
                <a:gd name="connsiteX3" fmla="*/ 9963850 w 9963850"/>
                <a:gd name="connsiteY3" fmla="*/ 111570 h 669409"/>
                <a:gd name="connsiteX4" fmla="*/ 9963850 w 9963850"/>
                <a:gd name="connsiteY4" fmla="*/ 557839 h 669409"/>
                <a:gd name="connsiteX5" fmla="*/ 9852280 w 9963850"/>
                <a:gd name="connsiteY5" fmla="*/ 669409 h 669409"/>
                <a:gd name="connsiteX6" fmla="*/ 111570 w 9963850"/>
                <a:gd name="connsiteY6" fmla="*/ 669409 h 669409"/>
                <a:gd name="connsiteX7" fmla="*/ 0 w 9963850"/>
                <a:gd name="connsiteY7" fmla="*/ 557839 h 669409"/>
                <a:gd name="connsiteX8" fmla="*/ 0 w 9963850"/>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850" h="669409">
                  <a:moveTo>
                    <a:pt x="0" y="111570"/>
                  </a:moveTo>
                  <a:cubicBezTo>
                    <a:pt x="0" y="49952"/>
                    <a:pt x="49952" y="0"/>
                    <a:pt x="111570" y="0"/>
                  </a:cubicBezTo>
                  <a:lnTo>
                    <a:pt x="9852280" y="0"/>
                  </a:lnTo>
                  <a:cubicBezTo>
                    <a:pt x="9913898" y="0"/>
                    <a:pt x="9963850" y="49952"/>
                    <a:pt x="9963850" y="111570"/>
                  </a:cubicBezTo>
                  <a:lnTo>
                    <a:pt x="9963850" y="557839"/>
                  </a:lnTo>
                  <a:cubicBezTo>
                    <a:pt x="9963850" y="619457"/>
                    <a:pt x="9913898" y="669409"/>
                    <a:pt x="9852280"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Little tuning required : </a:t>
              </a:r>
              <a:r>
                <a:rPr lang="en-US" sz="2400" dirty="0"/>
                <a:t>Requires no memory, network, serializer to configure</a:t>
              </a:r>
            </a:p>
          </p:txBody>
        </p:sp>
        <p:sp>
          <p:nvSpPr>
            <p:cNvPr id="10" name="Oval 9"/>
            <p:cNvSpPr/>
            <p:nvPr/>
          </p:nvSpPr>
          <p:spPr>
            <a:xfrm>
              <a:off x="914891" y="2079654"/>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8" name="Group 17"/>
          <p:cNvGrpSpPr/>
          <p:nvPr/>
        </p:nvGrpSpPr>
        <p:grpSpPr>
          <a:xfrm>
            <a:off x="1298679" y="3557769"/>
            <a:ext cx="9998443" cy="836762"/>
            <a:chOff x="1298679" y="3083943"/>
            <a:chExt cx="9998443" cy="836762"/>
          </a:xfrm>
        </p:grpSpPr>
        <p:sp>
          <p:nvSpPr>
            <p:cNvPr id="11" name="Freeform 10"/>
            <p:cNvSpPr/>
            <p:nvPr/>
          </p:nvSpPr>
          <p:spPr>
            <a:xfrm>
              <a:off x="1717060" y="3167619"/>
              <a:ext cx="9580062" cy="669409"/>
            </a:xfrm>
            <a:custGeom>
              <a:avLst/>
              <a:gdLst>
                <a:gd name="connsiteX0" fmla="*/ 0 w 9580062"/>
                <a:gd name="connsiteY0" fmla="*/ 111570 h 669409"/>
                <a:gd name="connsiteX1" fmla="*/ 111570 w 9580062"/>
                <a:gd name="connsiteY1" fmla="*/ 0 h 669409"/>
                <a:gd name="connsiteX2" fmla="*/ 9468492 w 9580062"/>
                <a:gd name="connsiteY2" fmla="*/ 0 h 669409"/>
                <a:gd name="connsiteX3" fmla="*/ 9580062 w 9580062"/>
                <a:gd name="connsiteY3" fmla="*/ 111570 h 669409"/>
                <a:gd name="connsiteX4" fmla="*/ 9580062 w 9580062"/>
                <a:gd name="connsiteY4" fmla="*/ 557839 h 669409"/>
                <a:gd name="connsiteX5" fmla="*/ 9468492 w 9580062"/>
                <a:gd name="connsiteY5" fmla="*/ 669409 h 669409"/>
                <a:gd name="connsiteX6" fmla="*/ 111570 w 9580062"/>
                <a:gd name="connsiteY6" fmla="*/ 669409 h 669409"/>
                <a:gd name="connsiteX7" fmla="*/ 0 w 9580062"/>
                <a:gd name="connsiteY7" fmla="*/ 557839 h 669409"/>
                <a:gd name="connsiteX8" fmla="*/ 0 w 9580062"/>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062" h="669409">
                  <a:moveTo>
                    <a:pt x="0" y="111570"/>
                  </a:moveTo>
                  <a:cubicBezTo>
                    <a:pt x="0" y="49952"/>
                    <a:pt x="49952" y="0"/>
                    <a:pt x="111570" y="0"/>
                  </a:cubicBezTo>
                  <a:lnTo>
                    <a:pt x="9468492" y="0"/>
                  </a:lnTo>
                  <a:cubicBezTo>
                    <a:pt x="9530110" y="0"/>
                    <a:pt x="9580062" y="49952"/>
                    <a:pt x="9580062" y="111570"/>
                  </a:cubicBezTo>
                  <a:lnTo>
                    <a:pt x="9580062" y="557839"/>
                  </a:lnTo>
                  <a:cubicBezTo>
                    <a:pt x="9580062" y="619457"/>
                    <a:pt x="9530110" y="669409"/>
                    <a:pt x="9468492" y="669409"/>
                  </a:cubicBezTo>
                  <a:lnTo>
                    <a:pt x="111570" y="669409"/>
                  </a:lnTo>
                  <a:cubicBezTo>
                    <a:pt x="49952" y="669409"/>
                    <a:pt x="0" y="619457"/>
                    <a:pt x="0" y="557839"/>
                  </a:cubicBezTo>
                  <a:lnTo>
                    <a:pt x="0" y="11157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0" vert="horz" wrap="square" lIns="564022" tIns="86018" rIns="86018" bIns="86018" numCol="1" spcCol="1270" anchor="ctr" anchorCtr="0">
              <a:noAutofit/>
            </a:bodyPr>
            <a:lstStyle/>
            <a:p>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 Exactly-once Semantics : </a:t>
              </a:r>
              <a:r>
                <a:rPr lang="en-US" sz="2400" dirty="0"/>
                <a:t>It can maintain custom state during computation</a:t>
              </a:r>
            </a:p>
          </p:txBody>
        </p:sp>
        <p:sp>
          <p:nvSpPr>
            <p:cNvPr id="12" name="Oval 11"/>
            <p:cNvSpPr/>
            <p:nvPr/>
          </p:nvSpPr>
          <p:spPr>
            <a:xfrm>
              <a:off x="1298679" y="3083943"/>
              <a:ext cx="836762" cy="836762"/>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0" name="Group 19"/>
          <p:cNvGrpSpPr/>
          <p:nvPr/>
        </p:nvGrpSpPr>
        <p:grpSpPr>
          <a:xfrm>
            <a:off x="914891" y="5092521"/>
            <a:ext cx="10382231" cy="836762"/>
            <a:chOff x="914891" y="5092521"/>
            <a:chExt cx="10382231" cy="836762"/>
          </a:xfrm>
        </p:grpSpPr>
        <p:sp>
          <p:nvSpPr>
            <p:cNvPr id="15" name="Freeform 14"/>
            <p:cNvSpPr/>
            <p:nvPr/>
          </p:nvSpPr>
          <p:spPr>
            <a:xfrm>
              <a:off x="1333272" y="5176197"/>
              <a:ext cx="9963850" cy="669409"/>
            </a:xfrm>
            <a:custGeom>
              <a:avLst/>
              <a:gdLst>
                <a:gd name="connsiteX0" fmla="*/ 0 w 9963850"/>
                <a:gd name="connsiteY0" fmla="*/ 111570 h 669409"/>
                <a:gd name="connsiteX1" fmla="*/ 111570 w 9963850"/>
                <a:gd name="connsiteY1" fmla="*/ 0 h 669409"/>
                <a:gd name="connsiteX2" fmla="*/ 9852280 w 9963850"/>
                <a:gd name="connsiteY2" fmla="*/ 0 h 669409"/>
                <a:gd name="connsiteX3" fmla="*/ 9963850 w 9963850"/>
                <a:gd name="connsiteY3" fmla="*/ 111570 h 669409"/>
                <a:gd name="connsiteX4" fmla="*/ 9963850 w 9963850"/>
                <a:gd name="connsiteY4" fmla="*/ 557839 h 669409"/>
                <a:gd name="connsiteX5" fmla="*/ 9852280 w 9963850"/>
                <a:gd name="connsiteY5" fmla="*/ 669409 h 669409"/>
                <a:gd name="connsiteX6" fmla="*/ 111570 w 9963850"/>
                <a:gd name="connsiteY6" fmla="*/ 669409 h 669409"/>
                <a:gd name="connsiteX7" fmla="*/ 0 w 9963850"/>
                <a:gd name="connsiteY7" fmla="*/ 557839 h 669409"/>
                <a:gd name="connsiteX8" fmla="*/ 0 w 9963850"/>
                <a:gd name="connsiteY8" fmla="*/ 111570 h 6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3850" h="669409">
                  <a:moveTo>
                    <a:pt x="0" y="111570"/>
                  </a:moveTo>
                  <a:cubicBezTo>
                    <a:pt x="0" y="49952"/>
                    <a:pt x="49952" y="0"/>
                    <a:pt x="111570" y="0"/>
                  </a:cubicBezTo>
                  <a:lnTo>
                    <a:pt x="9852280" y="0"/>
                  </a:lnTo>
                  <a:cubicBezTo>
                    <a:pt x="9913898" y="0"/>
                    <a:pt x="9963850" y="49952"/>
                    <a:pt x="9963850" y="111570"/>
                  </a:cubicBezTo>
                  <a:lnTo>
                    <a:pt x="9963850" y="557839"/>
                  </a:lnTo>
                  <a:cubicBezTo>
                    <a:pt x="9963850" y="619457"/>
                    <a:pt x="9913898" y="669409"/>
                    <a:pt x="9852280" y="669409"/>
                  </a:cubicBezTo>
                  <a:lnTo>
                    <a:pt x="111570" y="669409"/>
                  </a:lnTo>
                  <a:cubicBezTo>
                    <a:pt x="49952" y="669409"/>
                    <a:pt x="0" y="619457"/>
                    <a:pt x="0" y="557839"/>
                  </a:cubicBezTo>
                  <a:lnTo>
                    <a:pt x="0" y="111570"/>
                  </a:lnTo>
                  <a:close/>
                </a:path>
              </a:pathLst>
            </a:cu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564022" tIns="86018" rIns="86018" bIns="86018" numCol="1" spcCol="1270" anchor="ctr" anchorCtr="0">
              <a:noAutofit/>
            </a:bodyPr>
            <a:lstStyle/>
            <a:p>
              <a:pPr lvl="0" defTabSz="933450">
                <a:lnSpc>
                  <a:spcPct val="90000"/>
                </a:lnSpc>
                <a:spcBef>
                  <a:spcPct val="0"/>
                </a:spcBef>
                <a:spcAft>
                  <a:spcPct val="35000"/>
                </a:spcAft>
              </a:pPr>
              <a:r>
                <a:rPr lang="en-US" sz="2400"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Rich set of operators : </a:t>
              </a:r>
              <a:r>
                <a:rPr lang="en-US" sz="2400" dirty="0">
                  <a:solidFill>
                    <a:schemeClr val="accent5"/>
                  </a:solidFill>
                </a:rPr>
                <a:t>Flink has lots of pre-defined operators to process the data.</a:t>
              </a:r>
            </a:p>
          </p:txBody>
        </p:sp>
        <p:sp>
          <p:nvSpPr>
            <p:cNvPr id="16" name="Oval 15"/>
            <p:cNvSpPr/>
            <p:nvPr/>
          </p:nvSpPr>
          <p:spPr>
            <a:xfrm>
              <a:off x="914891" y="5092521"/>
              <a:ext cx="836762" cy="836762"/>
            </a:xfrm>
            <a:prstGeom prst="ellipse">
              <a:avLst/>
            </a:prstGeom>
            <a:solidFill>
              <a:srgbClr val="002060"/>
            </a:solidFill>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grpSp>
      <p:sp>
        <p:nvSpPr>
          <p:cNvPr id="22" name="Title 1">
            <a:extLst>
              <a:ext uri="{FF2B5EF4-FFF2-40B4-BE49-F238E27FC236}">
                <a16:creationId xmlns:a16="http://schemas.microsoft.com/office/drawing/2014/main" xmlns="" id="{542E301E-7C60-423D-9A95-42766AE04825}"/>
              </a:ext>
            </a:extLst>
          </p:cNvPr>
          <p:cNvSpPr>
            <a:spLocks noGrp="1"/>
          </p:cNvSpPr>
          <p:nvPr>
            <p:ph type="title"/>
          </p:nvPr>
        </p:nvSpPr>
        <p:spPr>
          <a:xfrm>
            <a:off x="838200" y="365125"/>
            <a:ext cx="10515600" cy="1325563"/>
          </a:xfrm>
        </p:spPr>
        <p:txBody>
          <a:bodyPr/>
          <a:lstStyle/>
          <a:p>
            <a:r>
              <a:rPr lang="en-US" dirty="0">
                <a:solidFill>
                  <a:srgbClr val="015790"/>
                </a:solidFill>
                <a:latin typeface="Lato Medium" panose="020F0502020204030203" pitchFamily="34" charset="0"/>
                <a:ea typeface="Lato Medium" panose="020F0502020204030203" pitchFamily="34" charset="0"/>
                <a:cs typeface="Lato Medium" panose="020F0502020204030203" pitchFamily="34" charset="0"/>
              </a:rPr>
              <a:t>Apache Flink Features</a:t>
            </a:r>
          </a:p>
        </p:txBody>
      </p:sp>
      <p:sp>
        <p:nvSpPr>
          <p:cNvPr id="23" name="Rectangle 22">
            <a:extLst>
              <a:ext uri="{FF2B5EF4-FFF2-40B4-BE49-F238E27FC236}">
                <a16:creationId xmlns:a16="http://schemas.microsoft.com/office/drawing/2014/main" xmlns="" id="{9882DCB7-197A-4AC9-BBC5-971A457CD0ED}"/>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18842246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anim calcmode="lin" valueType="num">
                                      <p:cBhvr>
                                        <p:cTn id="8" dur="1300" fill="hold"/>
                                        <p:tgtEl>
                                          <p:spTgt spid="8"/>
                                        </p:tgtEl>
                                        <p:attrNameLst>
                                          <p:attrName>ppt_w</p:attrName>
                                        </p:attrNameLst>
                                      </p:cBhvr>
                                      <p:tavLst>
                                        <p:tav tm="0" fmla="#ppt_w*sin(2.5*pi*$)">
                                          <p:val>
                                            <p:fltVal val="0"/>
                                          </p:val>
                                        </p:tav>
                                        <p:tav tm="100000">
                                          <p:val>
                                            <p:fltVal val="1"/>
                                          </p:val>
                                        </p:tav>
                                      </p:tavLst>
                                    </p:anim>
                                    <p:anim calcmode="lin" valueType="num">
                                      <p:cBhvr>
                                        <p:cTn id="9" dur="13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20">
          <a:fgClr>
            <a:srgbClr val="E53E14"/>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Dataset Transformations</a:t>
            </a:r>
          </a:p>
        </p:txBody>
      </p:sp>
      <p:sp>
        <p:nvSpPr>
          <p:cNvPr id="3" name="Content Placeholder 2"/>
          <p:cNvSpPr>
            <a:spLocks noGrp="1"/>
          </p:cNvSpPr>
          <p:nvPr>
            <p:ph idx="1"/>
          </p:nvPr>
        </p:nvSpPr>
        <p:spPr/>
        <p:txBody>
          <a:bodyPr>
            <a:normAutofit/>
          </a:bodyPr>
          <a:lstStyle/>
          <a:p>
            <a:pPr>
              <a:lnSpc>
                <a:spcPct val="110000"/>
              </a:lnSpc>
            </a:pPr>
            <a:r>
              <a:rPr lang="en-US" b="1" dirty="0">
                <a:solidFill>
                  <a:srgbClr val="FF0000"/>
                </a:solidFill>
              </a:rPr>
              <a:t>Map</a:t>
            </a:r>
            <a:r>
              <a:rPr lang="en-US" b="1" dirty="0"/>
              <a:t>  :</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It takes 1 element as input and produces 1 element as output.</a:t>
            </a:r>
          </a:p>
          <a:p>
            <a:pPr>
              <a:lnSpc>
                <a:spcPct val="110000"/>
              </a:lnSpc>
            </a:pPr>
            <a:r>
              <a:rPr lang="en-US" b="1" dirty="0">
                <a:solidFill>
                  <a:srgbClr val="FF0000"/>
                </a:solidFill>
              </a:rPr>
              <a:t>FlatMap</a:t>
            </a:r>
            <a:r>
              <a:rPr lang="en-US" b="1" dirty="0"/>
              <a:t>  :</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It takes 1 element and produces 0 or more elements as output.</a:t>
            </a:r>
          </a:p>
          <a:p>
            <a:pPr>
              <a:lnSpc>
                <a:spcPct val="110000"/>
              </a:lnSpc>
            </a:pPr>
            <a:r>
              <a:rPr lang="en-US" b="1" dirty="0">
                <a:solidFill>
                  <a:srgbClr val="FF0000"/>
                </a:solidFill>
              </a:rPr>
              <a:t>Filter</a:t>
            </a:r>
            <a:r>
              <a:rPr lang="en-US" b="1" dirty="0"/>
              <a:t> : </a:t>
            </a:r>
            <a:r>
              <a:rPr lang="en-US" dirty="0">
                <a:latin typeface="Lato Light" panose="020F0502020204030203" pitchFamily="34" charset="0"/>
                <a:ea typeface="Lato Light" panose="020F0502020204030203" pitchFamily="34" charset="0"/>
                <a:cs typeface="Lato Light" panose="020F0502020204030203" pitchFamily="34" charset="0"/>
              </a:rPr>
              <a:t>Evaluate a Boolean expression for each element and retains those records which return true.</a:t>
            </a:r>
          </a:p>
          <a:p>
            <a:r>
              <a:rPr lang="en-US" dirty="0">
                <a:latin typeface="Lato Light" panose="020F0502020204030203" pitchFamily="34" charset="0"/>
                <a:ea typeface="Lato Light" panose="020F0502020204030203" pitchFamily="34" charset="0"/>
                <a:cs typeface="Lato Light" panose="020F0502020204030203" pitchFamily="34" charset="0"/>
              </a:rPr>
              <a:t>Union, Join, Split, select, window, etc.. are the common operators used to process the data</a:t>
            </a:r>
          </a:p>
          <a:p>
            <a:pPr marL="0" indent="0">
              <a:buNone/>
            </a:pPr>
            <a:endParaRPr lang="en-US" dirty="0">
              <a:latin typeface="Lato Light" panose="020F0502020204030203" pitchFamily="34" charset="0"/>
              <a:ea typeface="Lato Light" panose="020F0502020204030203" pitchFamily="34" charset="0"/>
              <a:cs typeface="Lato Light" panose="020F0502020204030203" pitchFamily="34" charset="0"/>
            </a:endParaRPr>
          </a:p>
          <a:p>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Rectangle 5">
            <a:extLst>
              <a:ext uri="{FF2B5EF4-FFF2-40B4-BE49-F238E27FC236}">
                <a16:creationId xmlns:a16="http://schemas.microsoft.com/office/drawing/2014/main" xmlns="" id="{7D8EF763-E70A-4762-A99C-496DE82BAA9A}"/>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11118022"/>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20">
          <a:fgClr>
            <a:srgbClr val="E53E14"/>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As shown in the figure following are the steps to execute the applications in Flink:</a:t>
            </a:r>
          </a:p>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Program</a:t>
            </a:r>
            <a:r>
              <a:rPr lang="en-US" b="1" dirty="0">
                <a:solidFill>
                  <a:srgbClr val="FF0000"/>
                </a:solidFill>
              </a:rPr>
              <a:t> </a:t>
            </a:r>
            <a:r>
              <a:rPr lang="en-US" b="1" dirty="0"/>
              <a:t>–</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Application program was written by the developer.</a:t>
            </a:r>
          </a:p>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Parse and Optimize </a:t>
            </a:r>
            <a:r>
              <a:rPr lang="en-US" b="1" dirty="0"/>
              <a:t>–</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The code parsing, Type Extractor, and Optimization are done during this step.</a:t>
            </a:r>
          </a:p>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Job Manager </a:t>
            </a:r>
            <a:r>
              <a:rPr lang="en-US" b="1" dirty="0"/>
              <a:t>–</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Now job manager schedules the task on the task managers; keeps the data flow metadata. Job manager deploys the operators and monitors the intermediate task results</a:t>
            </a:r>
          </a:p>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Task Manager </a:t>
            </a:r>
            <a:r>
              <a:rPr lang="en-US" b="1" dirty="0"/>
              <a:t>–</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The tasks are executed on task manager, they are the worker nodes.</a:t>
            </a:r>
          </a:p>
        </p:txBody>
      </p:sp>
      <p:sp>
        <p:nvSpPr>
          <p:cNvPr id="7" name="Rectangle 6">
            <a:extLst>
              <a:ext uri="{FF2B5EF4-FFF2-40B4-BE49-F238E27FC236}">
                <a16:creationId xmlns:a16="http://schemas.microsoft.com/office/drawing/2014/main" xmlns="" id="{5A49FAB8-ECB6-4CD4-AF0B-09C2833EEDE2}"/>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xmlns="" id="{7A453035-F201-4FDD-BBFB-58AAA3EC12B4}"/>
              </a:ext>
            </a:extLst>
          </p:cNvPr>
          <p:cNvSpPr>
            <a:spLocks noGrp="1"/>
          </p:cNvSpPr>
          <p:nvPr>
            <p:ph type="title"/>
          </p:nvPr>
        </p:nvSpPr>
        <p:spPr>
          <a:xfrm>
            <a:off x="838200" y="365125"/>
            <a:ext cx="10515600" cy="1325563"/>
          </a:xfrm>
        </p:spPr>
        <p:txBody>
          <a:bodyPr/>
          <a:lstStyle/>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Flink Execution Model </a:t>
            </a:r>
            <a:endParaRPr lang="en-US" dirty="0">
              <a:solidFill>
                <a:srgbClr val="E53E14"/>
              </a:solidFill>
            </a:endParaRPr>
          </a:p>
        </p:txBody>
      </p:sp>
    </p:spTree>
    <p:extLst>
      <p:ext uri="{BB962C8B-B14F-4D97-AF65-F5344CB8AC3E}">
        <p14:creationId xmlns:p14="http://schemas.microsoft.com/office/powerpoint/2010/main" xmlns="" val="2743512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0807C-22EF-4041-8A5B-EEC4643F4CAF}"/>
              </a:ext>
            </a:extLst>
          </p:cNvPr>
          <p:cNvSpPr>
            <a:spLocks noGrp="1"/>
          </p:cNvSpPr>
          <p:nvPr>
            <p:ph type="title"/>
          </p:nvPr>
        </p:nvSpPr>
        <p:spPr/>
        <p:txBody>
          <a:bodyPr/>
          <a:lstStyle/>
          <a:p>
            <a:endParaRPr lang="en-US"/>
          </a:p>
        </p:txBody>
      </p:sp>
      <mc:AlternateContent xmlns:mc="http://schemas.openxmlformats.org/markup-compatibility/2006">
        <mc:Choice xmlns:psuz="http://schemas.microsoft.com/office/powerpoint/2016/summaryzoom" xmlns="" Requires="psuz">
          <p:graphicFrame>
            <p:nvGraphicFramePr>
              <p:cNvPr id="5" name="Summary Zoom 4">
                <a:extLst>
                  <a:ext uri="{FF2B5EF4-FFF2-40B4-BE49-F238E27FC236}">
                    <a16:creationId xmlns:a16="http://schemas.microsoft.com/office/drawing/2014/main" id="{6E56BA8F-3B9C-44F4-BBED-2910E5CEE8AF}"/>
                  </a:ext>
                </a:extLst>
              </p:cNvPr>
              <p:cNvGraphicFramePr>
                <a:graphicFrameLocks noChangeAspect="1"/>
              </p:cNvGraphicFramePr>
              <p:nvPr>
                <p:extLst>
                  <p:ext uri="{D42A27DB-BD31-4B8C-83A1-F6EECF244321}">
                    <p14:modId xmlns:p14="http://schemas.microsoft.com/office/powerpoint/2010/main" val="3057161325"/>
                  </p:ext>
                </p:extLst>
              </p:nvPr>
            </p:nvGraphicFramePr>
            <p:xfrm>
              <a:off x="838200" y="1825625"/>
              <a:ext cx="10515600" cy="4351338"/>
            </p:xfrm>
            <a:graphic>
              <a:graphicData uri="http://schemas.microsoft.com/office/powerpoint/2016/summaryzoom">
                <psuz:summaryZm>
                  <psuz:summaryZmObj sectionId="{23454E5D-1670-47EB-B4D1-4A5FB85736D8}">
                    <psuz:zmPr id="{06A73676-77B4-4829-83E5-6C63D812E32D}" transitionDur="1000">
                      <p166:blipFill xmlns:p166="http://schemas.microsoft.com/office/powerpoint/2016/6/main">
                        <a:blip r:embed="rId2"/>
                        <a:stretch>
                          <a:fillRect/>
                        </a:stretch>
                      </p166:blipFill>
                      <p166:spPr xmlns:p166="http://schemas.microsoft.com/office/powerpoint/2016/6/main">
                        <a:xfrm>
                          <a:off x="383820" y="507632"/>
                          <a:ext cx="1892808" cy="1064705"/>
                        </a:xfrm>
                        <a:prstGeom prst="rect">
                          <a:avLst/>
                        </a:prstGeom>
                        <a:ln w="3175">
                          <a:solidFill>
                            <a:prstClr val="ltGray"/>
                          </a:solidFill>
                        </a:ln>
                      </p166:spPr>
                    </psuz:zmPr>
                  </psuz:summaryZmObj>
                  <psuz:summaryZmObj sectionId="{4ACC0DF5-E57A-4AD7-99B7-ACBFBC734AAF}">
                    <psuz:zmPr id="{5ACB8B4A-7AA3-4B70-A053-D3843CAE29FF}" transitionDur="1000">
                      <p166:blipFill xmlns:p166="http://schemas.microsoft.com/office/powerpoint/2016/6/main">
                        <a:blip r:embed="rId3"/>
                        <a:stretch>
                          <a:fillRect/>
                        </a:stretch>
                      </p166:blipFill>
                      <p166:spPr xmlns:p166="http://schemas.microsoft.com/office/powerpoint/2016/6/main">
                        <a:xfrm>
                          <a:off x="2347608" y="507632"/>
                          <a:ext cx="1892808" cy="1064705"/>
                        </a:xfrm>
                        <a:prstGeom prst="rect">
                          <a:avLst/>
                        </a:prstGeom>
                        <a:ln w="3175">
                          <a:solidFill>
                            <a:prstClr val="ltGray"/>
                          </a:solidFill>
                        </a:ln>
                      </p166:spPr>
                    </psuz:zmPr>
                  </psuz:summaryZmObj>
                  <psuz:summaryZmObj sectionId="{802CC33A-0B98-4912-A0A8-566B3BCBE82C}">
                    <psuz:zmPr id="{C718873F-C7DC-424D-AB58-BF4D70A8A34D}" transitionDur="1000">
                      <p166:blipFill xmlns:p166="http://schemas.microsoft.com/office/powerpoint/2016/6/main">
                        <a:blip r:embed="rId4"/>
                        <a:stretch>
                          <a:fillRect/>
                        </a:stretch>
                      </p166:blipFill>
                      <p166:spPr xmlns:p166="http://schemas.microsoft.com/office/powerpoint/2016/6/main">
                        <a:xfrm>
                          <a:off x="4311396" y="507632"/>
                          <a:ext cx="1892808" cy="1064705"/>
                        </a:xfrm>
                        <a:prstGeom prst="rect">
                          <a:avLst/>
                        </a:prstGeom>
                        <a:ln w="3175">
                          <a:solidFill>
                            <a:prstClr val="ltGray"/>
                          </a:solidFill>
                        </a:ln>
                      </p166:spPr>
                    </psuz:zmPr>
                  </psuz:summaryZmObj>
                  <psuz:summaryZmObj sectionId="{44BD5714-5B2F-4EB5-97C2-DD062AFC4492}">
                    <psuz:zmPr id="{7AA4D9A6-B01D-4B19-82E1-2F1C8E9832F8}" transitionDur="1000">
                      <p166:blipFill xmlns:p166="http://schemas.microsoft.com/office/powerpoint/2016/6/main">
                        <a:blip r:embed="rId5"/>
                        <a:stretch>
                          <a:fillRect/>
                        </a:stretch>
                      </p166:blipFill>
                      <p166:spPr xmlns:p166="http://schemas.microsoft.com/office/powerpoint/2016/6/main">
                        <a:xfrm>
                          <a:off x="6275184" y="507632"/>
                          <a:ext cx="1892808" cy="1064705"/>
                        </a:xfrm>
                        <a:prstGeom prst="rect">
                          <a:avLst/>
                        </a:prstGeom>
                        <a:ln w="3175">
                          <a:solidFill>
                            <a:prstClr val="ltGray"/>
                          </a:solidFill>
                        </a:ln>
                      </p166:spPr>
                    </psuz:zmPr>
                  </psuz:summaryZmObj>
                  <psuz:summaryZmObj sectionId="{38316986-D3CB-4DF8-A5B4-5FFA6E5EDEE1}">
                    <psuz:zmPr id="{DC6505F7-199D-4534-B4EB-1CE9340F0C62}" transitionDur="1000">
                      <p166:blipFill xmlns:p166="http://schemas.microsoft.com/office/powerpoint/2016/6/main">
                        <a:blip r:embed="rId6"/>
                        <a:stretch>
                          <a:fillRect/>
                        </a:stretch>
                      </p166:blipFill>
                      <p166:spPr xmlns:p166="http://schemas.microsoft.com/office/powerpoint/2016/6/main">
                        <a:xfrm>
                          <a:off x="8238972" y="507632"/>
                          <a:ext cx="1892808" cy="1064705"/>
                        </a:xfrm>
                        <a:prstGeom prst="rect">
                          <a:avLst/>
                        </a:prstGeom>
                        <a:ln w="3175">
                          <a:solidFill>
                            <a:prstClr val="ltGray"/>
                          </a:solidFill>
                        </a:ln>
                      </p166:spPr>
                    </psuz:zmPr>
                  </psuz:summaryZmObj>
                  <psuz:summaryZmObj sectionId="{958E17C1-514A-47BA-A927-75361CF82424}">
                    <psuz:zmPr id="{6C8623A9-8B9B-45C4-B147-5DBF93C1B3D7}" transitionDur="1000">
                      <p166:blipFill xmlns:p166="http://schemas.microsoft.com/office/powerpoint/2016/6/main">
                        <a:blip r:embed="rId7"/>
                        <a:stretch>
                          <a:fillRect/>
                        </a:stretch>
                      </p166:blipFill>
                      <p166:spPr xmlns:p166="http://schemas.microsoft.com/office/powerpoint/2016/6/main">
                        <a:xfrm>
                          <a:off x="383820" y="1643317"/>
                          <a:ext cx="1892808" cy="1064705"/>
                        </a:xfrm>
                        <a:prstGeom prst="rect">
                          <a:avLst/>
                        </a:prstGeom>
                        <a:ln w="3175">
                          <a:solidFill>
                            <a:prstClr val="ltGray"/>
                          </a:solidFill>
                        </a:ln>
                      </p166:spPr>
                    </psuz:zmPr>
                  </psuz:summaryZmObj>
                  <psuz:summaryZmObj sectionId="{72B7816E-4968-4806-B65A-30C0CB21BA97}">
                    <psuz:zmPr id="{59DE4C12-9894-4C9B-8780-297076B3AE8C}" transitionDur="1000">
                      <p166:blipFill xmlns:p166="http://schemas.microsoft.com/office/powerpoint/2016/6/main">
                        <a:blip r:embed="rId8"/>
                        <a:stretch>
                          <a:fillRect/>
                        </a:stretch>
                      </p166:blipFill>
                      <p166:spPr xmlns:p166="http://schemas.microsoft.com/office/powerpoint/2016/6/main">
                        <a:xfrm>
                          <a:off x="2347608" y="1643317"/>
                          <a:ext cx="1892808" cy="1064705"/>
                        </a:xfrm>
                        <a:prstGeom prst="rect">
                          <a:avLst/>
                        </a:prstGeom>
                        <a:ln w="3175">
                          <a:solidFill>
                            <a:prstClr val="ltGray"/>
                          </a:solidFill>
                        </a:ln>
                      </p166:spPr>
                    </psuz:zmPr>
                  </psuz:summaryZmObj>
                  <psuz:summaryZmObj sectionId="{D20A46DE-320A-4832-BA11-95396CC845CE}">
                    <psuz:zmPr id="{7EF4287F-FCE7-48DD-8E96-3CC32C9BA54F}" transitionDur="1000">
                      <p166:blipFill xmlns:p166="http://schemas.microsoft.com/office/powerpoint/2016/6/main">
                        <a:blip r:embed="rId9"/>
                        <a:stretch>
                          <a:fillRect/>
                        </a:stretch>
                      </p166:blipFill>
                      <p166:spPr xmlns:p166="http://schemas.microsoft.com/office/powerpoint/2016/6/main">
                        <a:xfrm>
                          <a:off x="4311396" y="1643317"/>
                          <a:ext cx="1892808" cy="1064705"/>
                        </a:xfrm>
                        <a:prstGeom prst="rect">
                          <a:avLst/>
                        </a:prstGeom>
                        <a:ln w="3175">
                          <a:solidFill>
                            <a:prstClr val="ltGray"/>
                          </a:solidFill>
                        </a:ln>
                      </p166:spPr>
                    </psuz:zmPr>
                  </psuz:summaryZmObj>
                  <psuz:summaryZmObj sectionId="{C449E8D6-37F1-4DBB-AEB8-A54C31C19EBF}">
                    <psuz:zmPr id="{ABC5783E-DC3B-4BA7-81B8-DABEFAFE8CCD}" transitionDur="1000">
                      <p166:blipFill xmlns:p166="http://schemas.microsoft.com/office/powerpoint/2016/6/main">
                        <a:blip r:embed="rId10"/>
                        <a:stretch>
                          <a:fillRect/>
                        </a:stretch>
                      </p166:blipFill>
                      <p166:spPr xmlns:p166="http://schemas.microsoft.com/office/powerpoint/2016/6/main">
                        <a:xfrm>
                          <a:off x="6275184" y="1643317"/>
                          <a:ext cx="1892808" cy="1064705"/>
                        </a:xfrm>
                        <a:prstGeom prst="rect">
                          <a:avLst/>
                        </a:prstGeom>
                        <a:ln w="3175">
                          <a:solidFill>
                            <a:prstClr val="ltGray"/>
                          </a:solidFill>
                        </a:ln>
                      </p166:spPr>
                    </psuz:zmPr>
                  </psuz:summaryZmObj>
                  <psuz:summaryZmObj sectionId="{2B001AE9-2DAB-468A-8F26-3C099920A4D9}">
                    <psuz:zmPr id="{23C2AE13-640F-4F63-9E3B-B2721DD209FD}" transitionDur="1000">
                      <p166:blipFill xmlns:p166="http://schemas.microsoft.com/office/powerpoint/2016/6/main">
                        <a:blip r:embed="rId11"/>
                        <a:stretch>
                          <a:fillRect/>
                        </a:stretch>
                      </p166:blipFill>
                      <p166:spPr xmlns:p166="http://schemas.microsoft.com/office/powerpoint/2016/6/main">
                        <a:xfrm>
                          <a:off x="8238972" y="1643317"/>
                          <a:ext cx="1892808" cy="1064705"/>
                        </a:xfrm>
                        <a:prstGeom prst="rect">
                          <a:avLst/>
                        </a:prstGeom>
                        <a:ln w="3175">
                          <a:solidFill>
                            <a:prstClr val="ltGray"/>
                          </a:solidFill>
                        </a:ln>
                      </p166:spPr>
                    </psuz:zmPr>
                  </psuz:summaryZmObj>
                  <psuz:summaryZmObj sectionId="{438D98A3-FCD0-44A1-8C61-0DEDE6176263}">
                    <psuz:zmPr id="{017A4B86-8BAF-41EA-8EB9-62DB5A6431FE}" transitionDur="1000">
                      <p166:blipFill xmlns:p166="http://schemas.microsoft.com/office/powerpoint/2016/6/main">
                        <a:blip r:embed="rId12"/>
                        <a:stretch>
                          <a:fillRect/>
                        </a:stretch>
                      </p166:blipFill>
                      <p166:spPr xmlns:p166="http://schemas.microsoft.com/office/powerpoint/2016/6/main">
                        <a:xfrm>
                          <a:off x="383820" y="2779002"/>
                          <a:ext cx="1892808" cy="1064705"/>
                        </a:xfrm>
                        <a:prstGeom prst="rect">
                          <a:avLst/>
                        </a:prstGeom>
                        <a:ln w="3175">
                          <a:solidFill>
                            <a:prstClr val="ltGray"/>
                          </a:solidFill>
                        </a:ln>
                      </p166:spPr>
                    </psuz:zmPr>
                  </psuz:summaryZmObj>
                  <psuz:summaryZmObj sectionId="{7CF1C068-2B6A-422C-A368-2063D9FD4CED}">
                    <psuz:zmPr id="{788A1DE3-0298-447A-A51A-0543FFD51264}" transitionDur="1000">
                      <p166:blipFill xmlns:p166="http://schemas.microsoft.com/office/powerpoint/2016/6/main">
                        <a:blip r:embed="rId13"/>
                        <a:stretch>
                          <a:fillRect/>
                        </a:stretch>
                      </p166:blipFill>
                      <p166:spPr xmlns:p166="http://schemas.microsoft.com/office/powerpoint/2016/6/main">
                        <a:xfrm>
                          <a:off x="2347608" y="2779002"/>
                          <a:ext cx="1892808" cy="1064705"/>
                        </a:xfrm>
                        <a:prstGeom prst="rect">
                          <a:avLst/>
                        </a:prstGeom>
                        <a:ln w="3175">
                          <a:solidFill>
                            <a:prstClr val="ltGray"/>
                          </a:solidFill>
                        </a:ln>
                      </p166:spPr>
                    </psuz:zmPr>
                  </psuz:summaryZmObj>
                  <psuz:summaryZmObj sectionId="{0583505C-6CD6-4C29-AB57-2CE063A2BBEC}">
                    <psuz:zmPr id="{D754B3BD-5984-41A4-A9ED-99D49A192172}" transitionDur="1000">
                      <p166:blipFill xmlns:p166="http://schemas.microsoft.com/office/powerpoint/2016/6/main">
                        <a:blip r:embed="rId14"/>
                        <a:stretch>
                          <a:fillRect/>
                        </a:stretch>
                      </p166:blipFill>
                      <p166:spPr xmlns:p166="http://schemas.microsoft.com/office/powerpoint/2016/6/main">
                        <a:xfrm>
                          <a:off x="4311396" y="2779002"/>
                          <a:ext cx="1892808" cy="106470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xmlns="" id="{6E56BA8F-3B9C-44F4-BBED-2910E5CEE8AF}"/>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15"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1222020" y="2333257"/>
                  <a:ext cx="1892808" cy="1064705"/>
                </a:xfrm>
                <a:prstGeom prst="rect">
                  <a:avLst/>
                </a:prstGeom>
                <a:ln w="3175">
                  <a:solidFill>
                    <a:prstClr val="ltGray"/>
                  </a:solidFill>
                </a:ln>
              </p:spPr>
            </p:pic>
            <p:pic>
              <p:nvPicPr>
                <p:cNvPr id="4" name="Picture 4"/>
                <p:cNvPicPr>
                  <a:picLocks noSelect="1" noRot="1" noChangeAspect="1" noMove="1" noResize="1" noEditPoints="1" noAdjustHandles="1" noChangeArrowheads="1" noChangeShapeType="1"/>
                </p:cNvPicPr>
                <p:nvPr/>
              </p:nvPicPr>
              <p:blipFill>
                <a:blip r:embed="rId17"/>
                <a:stretch>
                  <a:fillRect/>
                </a:stretch>
              </p:blipFill>
              <p:spPr>
                <a:xfrm>
                  <a:off x="3185808" y="2333257"/>
                  <a:ext cx="1892808" cy="1064705"/>
                </a:xfrm>
                <a:prstGeom prst="rect">
                  <a:avLst/>
                </a:prstGeom>
                <a:ln w="3175">
                  <a:solidFill>
                    <a:prstClr val="ltGray"/>
                  </a:solidFill>
                </a:ln>
              </p:spPr>
            </p:pic>
            <p:pic>
              <p:nvPicPr>
                <p:cNvPr id="6" name="Picture 6">
                  <a:hlinkClick r:id="rId18" action="ppaction://hlinksldjump"/>
                </p:cNvPr>
                <p:cNvPicPr>
                  <a:picLocks noSelect="1" noRot="1" noChangeAspect="1" noMove="1" noResize="1" noEditPoints="1" noAdjustHandles="1" noChangeArrowheads="1" noChangeShapeType="1"/>
                </p:cNvPicPr>
                <p:nvPr/>
              </p:nvPicPr>
              <p:blipFill>
                <a:blip r:embed="rId19"/>
                <a:stretch>
                  <a:fillRect/>
                </a:stretch>
              </p:blipFill>
              <p:spPr>
                <a:xfrm>
                  <a:off x="5149596" y="2333257"/>
                  <a:ext cx="1892808" cy="1064705"/>
                </a:xfrm>
                <a:prstGeom prst="rect">
                  <a:avLst/>
                </a:prstGeom>
                <a:ln w="3175">
                  <a:solidFill>
                    <a:prstClr val="ltGray"/>
                  </a:solidFill>
                </a:ln>
              </p:spPr>
            </p:pic>
            <p:pic>
              <p:nvPicPr>
                <p:cNvPr id="7" name="Picture 7">
                  <a:hlinkClick r:id="rId20" action="ppaction://hlinksldjump"/>
                </p:cNvPr>
                <p:cNvPicPr>
                  <a:picLocks noSelect="1" noRot="1" noChangeAspect="1" noMove="1" noResize="1" noEditPoints="1" noAdjustHandles="1" noChangeArrowheads="1" noChangeShapeType="1"/>
                </p:cNvPicPr>
                <p:nvPr/>
              </p:nvPicPr>
              <p:blipFill>
                <a:blip r:embed="rId21"/>
                <a:stretch>
                  <a:fillRect/>
                </a:stretch>
              </p:blipFill>
              <p:spPr>
                <a:xfrm>
                  <a:off x="7113384" y="2333257"/>
                  <a:ext cx="1892808" cy="1064705"/>
                </a:xfrm>
                <a:prstGeom prst="rect">
                  <a:avLst/>
                </a:prstGeom>
                <a:ln w="3175">
                  <a:solidFill>
                    <a:prstClr val="ltGray"/>
                  </a:solidFill>
                </a:ln>
              </p:spPr>
            </p:pic>
            <p:pic>
              <p:nvPicPr>
                <p:cNvPr id="8" name="Picture 8">
                  <a:hlinkClick r:id="rId22" action="ppaction://hlinksldjump"/>
                </p:cNvPr>
                <p:cNvPicPr>
                  <a:picLocks noSelect="1" noRot="1" noChangeAspect="1" noMove="1" noResize="1" noEditPoints="1" noAdjustHandles="1" noChangeArrowheads="1" noChangeShapeType="1"/>
                </p:cNvPicPr>
                <p:nvPr/>
              </p:nvPicPr>
              <p:blipFill>
                <a:blip r:embed="rId23"/>
                <a:stretch>
                  <a:fillRect/>
                </a:stretch>
              </p:blipFill>
              <p:spPr>
                <a:xfrm>
                  <a:off x="9077172" y="2333257"/>
                  <a:ext cx="1892808" cy="1064705"/>
                </a:xfrm>
                <a:prstGeom prst="rect">
                  <a:avLst/>
                </a:prstGeom>
                <a:ln w="3175">
                  <a:solidFill>
                    <a:prstClr val="ltGray"/>
                  </a:solidFill>
                </a:ln>
              </p:spPr>
            </p:pic>
            <p:pic>
              <p:nvPicPr>
                <p:cNvPr id="9" name="Picture 9">
                  <a:hlinkClick r:id="rId24" action="ppaction://hlinksldjump"/>
                </p:cNvPr>
                <p:cNvPicPr>
                  <a:picLocks noSelect="1" noRot="1" noChangeAspect="1" noMove="1" noResize="1" noEditPoints="1" noAdjustHandles="1" noChangeArrowheads="1" noChangeShapeType="1"/>
                </p:cNvPicPr>
                <p:nvPr/>
              </p:nvPicPr>
              <p:blipFill>
                <a:blip r:embed="rId25"/>
                <a:stretch>
                  <a:fillRect/>
                </a:stretch>
              </p:blipFill>
              <p:spPr>
                <a:xfrm>
                  <a:off x="1222020" y="3468942"/>
                  <a:ext cx="1892808" cy="1064705"/>
                </a:xfrm>
                <a:prstGeom prst="rect">
                  <a:avLst/>
                </a:prstGeom>
                <a:ln w="3175">
                  <a:solidFill>
                    <a:prstClr val="ltGray"/>
                  </a:solidFill>
                </a:ln>
              </p:spPr>
            </p:pic>
            <p:pic>
              <p:nvPicPr>
                <p:cNvPr id="10" name="Picture 10">
                  <a:hlinkClick r:id="rId26" action="ppaction://hlinksldjump"/>
                </p:cNvPr>
                <p:cNvPicPr>
                  <a:picLocks noSelect="1" noRot="1" noChangeAspect="1" noMove="1" noResize="1" noEditPoints="1" noAdjustHandles="1" noChangeArrowheads="1" noChangeShapeType="1"/>
                </p:cNvPicPr>
                <p:nvPr/>
              </p:nvPicPr>
              <p:blipFill>
                <a:blip r:embed="rId27"/>
                <a:stretch>
                  <a:fillRect/>
                </a:stretch>
              </p:blipFill>
              <p:spPr>
                <a:xfrm>
                  <a:off x="3185808" y="3468942"/>
                  <a:ext cx="1892808" cy="1064705"/>
                </a:xfrm>
                <a:prstGeom prst="rect">
                  <a:avLst/>
                </a:prstGeom>
                <a:ln w="3175">
                  <a:solidFill>
                    <a:prstClr val="ltGray"/>
                  </a:solidFill>
                </a:ln>
              </p:spPr>
            </p:pic>
            <p:pic>
              <p:nvPicPr>
                <p:cNvPr id="11" name="Picture 11">
                  <a:hlinkClick r:id="rId28" action="ppaction://hlinksldjump"/>
                </p:cNvPr>
                <p:cNvPicPr>
                  <a:picLocks noSelect="1" noRot="1" noChangeAspect="1" noMove="1" noResize="1" noEditPoints="1" noAdjustHandles="1" noChangeArrowheads="1" noChangeShapeType="1"/>
                </p:cNvPicPr>
                <p:nvPr/>
              </p:nvPicPr>
              <p:blipFill>
                <a:blip r:embed="rId29"/>
                <a:stretch>
                  <a:fillRect/>
                </a:stretch>
              </p:blipFill>
              <p:spPr>
                <a:xfrm>
                  <a:off x="5149596" y="3468942"/>
                  <a:ext cx="1892808" cy="1064705"/>
                </a:xfrm>
                <a:prstGeom prst="rect">
                  <a:avLst/>
                </a:prstGeom>
                <a:ln w="3175">
                  <a:solidFill>
                    <a:prstClr val="ltGray"/>
                  </a:solidFill>
                </a:ln>
              </p:spPr>
            </p:pic>
            <p:pic>
              <p:nvPicPr>
                <p:cNvPr id="12" name="Picture 12">
                  <a:hlinkClick r:id="rId30" action="ppaction://hlinksldjump"/>
                </p:cNvPr>
                <p:cNvPicPr>
                  <a:picLocks noSelect="1" noRot="1" noChangeAspect="1" noMove="1" noResize="1" noEditPoints="1" noAdjustHandles="1" noChangeArrowheads="1" noChangeShapeType="1"/>
                </p:cNvPicPr>
                <p:nvPr/>
              </p:nvPicPr>
              <p:blipFill>
                <a:blip r:embed="rId31"/>
                <a:stretch>
                  <a:fillRect/>
                </a:stretch>
              </p:blipFill>
              <p:spPr>
                <a:xfrm>
                  <a:off x="7113384" y="3468942"/>
                  <a:ext cx="1892808" cy="1064705"/>
                </a:xfrm>
                <a:prstGeom prst="rect">
                  <a:avLst/>
                </a:prstGeom>
                <a:ln w="3175">
                  <a:solidFill>
                    <a:prstClr val="ltGray"/>
                  </a:solidFill>
                </a:ln>
              </p:spPr>
            </p:pic>
            <p:pic>
              <p:nvPicPr>
                <p:cNvPr id="13" name="Picture 13">
                  <a:hlinkClick r:id="rId32" action="ppaction://hlinksldjump"/>
                </p:cNvPr>
                <p:cNvPicPr>
                  <a:picLocks noSelect="1" noRot="1" noChangeAspect="1" noMove="1" noResize="1" noEditPoints="1" noAdjustHandles="1" noChangeArrowheads="1" noChangeShapeType="1"/>
                </p:cNvPicPr>
                <p:nvPr/>
              </p:nvPicPr>
              <p:blipFill>
                <a:blip r:embed="rId33"/>
                <a:stretch>
                  <a:fillRect/>
                </a:stretch>
              </p:blipFill>
              <p:spPr>
                <a:xfrm>
                  <a:off x="9077172" y="3468942"/>
                  <a:ext cx="1892808" cy="1064705"/>
                </a:xfrm>
                <a:prstGeom prst="rect">
                  <a:avLst/>
                </a:prstGeom>
                <a:ln w="3175">
                  <a:solidFill>
                    <a:prstClr val="ltGray"/>
                  </a:solidFill>
                </a:ln>
              </p:spPr>
            </p:pic>
            <p:pic>
              <p:nvPicPr>
                <p:cNvPr id="14" name="Picture 14">
                  <a:hlinkClick r:id="rId34" action="ppaction://hlinksldjump"/>
                </p:cNvPr>
                <p:cNvPicPr>
                  <a:picLocks noSelect="1" noRot="1" noChangeAspect="1" noMove="1" noResize="1" noEditPoints="1" noAdjustHandles="1" noChangeArrowheads="1" noChangeShapeType="1"/>
                </p:cNvPicPr>
                <p:nvPr/>
              </p:nvPicPr>
              <p:blipFill>
                <a:blip r:embed="rId35" cstate="print"/>
                <a:stretch>
                  <a:fillRect/>
                </a:stretch>
              </p:blipFill>
              <p:spPr>
                <a:xfrm>
                  <a:off x="1222020" y="4604627"/>
                  <a:ext cx="1892808" cy="1064705"/>
                </a:xfrm>
                <a:prstGeom prst="rect">
                  <a:avLst/>
                </a:prstGeom>
                <a:ln w="3175">
                  <a:solidFill>
                    <a:prstClr val="ltGray"/>
                  </a:solidFill>
                </a:ln>
              </p:spPr>
            </p:pic>
            <p:pic>
              <p:nvPicPr>
                <p:cNvPr id="15" name="Picture 15">
                  <a:hlinkClick r:id="rId36" action="ppaction://hlinksldjump"/>
                </p:cNvPr>
                <p:cNvPicPr>
                  <a:picLocks noSelect="1" noRot="1" noChangeAspect="1" noMove="1" noResize="1" noEditPoints="1" noAdjustHandles="1" noChangeArrowheads="1" noChangeShapeType="1"/>
                </p:cNvPicPr>
                <p:nvPr/>
              </p:nvPicPr>
              <p:blipFill>
                <a:blip r:embed="rId37"/>
                <a:stretch>
                  <a:fillRect/>
                </a:stretch>
              </p:blipFill>
              <p:spPr>
                <a:xfrm>
                  <a:off x="3185808" y="4604627"/>
                  <a:ext cx="1892808" cy="1064705"/>
                </a:xfrm>
                <a:prstGeom prst="rect">
                  <a:avLst/>
                </a:prstGeom>
                <a:ln w="3175">
                  <a:solidFill>
                    <a:prstClr val="ltGray"/>
                  </a:solidFill>
                </a:ln>
              </p:spPr>
            </p:pic>
            <p:pic>
              <p:nvPicPr>
                <p:cNvPr id="16" name="Picture 16">
                  <a:hlinkClick r:id="rId38" action="ppaction://hlinksldjump"/>
                </p:cNvPr>
                <p:cNvPicPr>
                  <a:picLocks noSelect="1" noRot="1" noChangeAspect="1" noMove="1" noResize="1" noEditPoints="1" noAdjustHandles="1" noChangeArrowheads="1" noChangeShapeType="1"/>
                </p:cNvPicPr>
                <p:nvPr/>
              </p:nvPicPr>
              <p:blipFill>
                <a:blip r:embed="rId39"/>
                <a:stretch>
                  <a:fillRect/>
                </a:stretch>
              </p:blipFill>
              <p:spPr>
                <a:xfrm>
                  <a:off x="5149596" y="4604627"/>
                  <a:ext cx="1892808" cy="1064705"/>
                </a:xfrm>
                <a:prstGeom prst="rect">
                  <a:avLst/>
                </a:prstGeom>
                <a:ln w="3175">
                  <a:solidFill>
                    <a:prstClr val="ltGray"/>
                  </a:solidFill>
                </a:ln>
              </p:spPr>
            </p:pic>
          </p:grpSp>
        </mc:Fallback>
      </mc:AlternateContent>
    </p:spTree>
    <p:extLst>
      <p:ext uri="{BB962C8B-B14F-4D97-AF65-F5344CB8AC3E}">
        <p14:creationId xmlns:p14="http://schemas.microsoft.com/office/powerpoint/2010/main" xmlns="" val="169407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File Execution Engine</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The core of </a:t>
            </a:r>
            <a:r>
              <a:rPr lang="en-US" dirty="0" err="1">
                <a:latin typeface="Lato Light" panose="020F0502020204030203" pitchFamily="34" charset="0"/>
                <a:ea typeface="Lato Light" panose="020F0502020204030203" pitchFamily="34" charset="0"/>
                <a:cs typeface="Lato Light" panose="020F0502020204030203" pitchFamily="34" charset="0"/>
              </a:rPr>
              <a:t>flink</a:t>
            </a:r>
            <a:r>
              <a:rPr lang="en-US" dirty="0">
                <a:latin typeface="Lato Light" panose="020F0502020204030203" pitchFamily="34" charset="0"/>
                <a:ea typeface="Lato Light" panose="020F0502020204030203" pitchFamily="34" charset="0"/>
                <a:cs typeface="Lato Light" panose="020F0502020204030203" pitchFamily="34" charset="0"/>
              </a:rPr>
              <a:t> is the scalable and distributed streaming data flow engine with following features:</a:t>
            </a:r>
          </a:p>
          <a:p>
            <a:r>
              <a:rPr lang="en-US" b="1" dirty="0">
                <a:solidFill>
                  <a:schemeClr val="accent1">
                    <a:lumMod val="50000"/>
                  </a:schemeClr>
                </a:solidFill>
              </a:rPr>
              <a:t>Versatile –</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Engine allows to run existing MapReduce, Storm, Cascading applications</a:t>
            </a:r>
          </a:p>
          <a:p>
            <a:r>
              <a:rPr lang="en-US" b="1" dirty="0">
                <a:solidFill>
                  <a:schemeClr val="accent1">
                    <a:lumMod val="50000"/>
                  </a:schemeClr>
                </a:solidFill>
              </a:rPr>
              <a:t>Native support for iterative execution –</a:t>
            </a:r>
            <a:r>
              <a:rPr lang="en-US" dirty="0">
                <a:latin typeface="Lato Light" panose="020F0502020204030203" pitchFamily="34" charset="0"/>
                <a:ea typeface="Lato Light" panose="020F0502020204030203" pitchFamily="34" charset="0"/>
                <a:cs typeface="Lato Light" panose="020F0502020204030203" pitchFamily="34" charset="0"/>
              </a:rPr>
              <a:t> It allows cyclic data flows natively</a:t>
            </a:r>
          </a:p>
          <a:p>
            <a:r>
              <a:rPr lang="en-US" b="1" dirty="0">
                <a:solidFill>
                  <a:schemeClr val="accent1">
                    <a:lumMod val="50000"/>
                  </a:schemeClr>
                </a:solidFill>
              </a:rPr>
              <a:t>Custom memory manager –</a:t>
            </a:r>
            <a:r>
              <a:rPr lang="en-US" dirty="0">
                <a:solidFill>
                  <a:schemeClr val="accent1">
                    <a:lumMod val="50000"/>
                  </a:schemeClr>
                </a:solidFill>
              </a:rPr>
              <a:t> </a:t>
            </a:r>
            <a:r>
              <a:rPr lang="en-US" dirty="0">
                <a:latin typeface="Lato Light" panose="020F0502020204030203" pitchFamily="34" charset="0"/>
                <a:ea typeface="Lato Light" panose="020F0502020204030203" pitchFamily="34" charset="0"/>
                <a:cs typeface="Lato Light" panose="020F0502020204030203" pitchFamily="34" charset="0"/>
              </a:rPr>
              <a:t>Flink is operated on managed memory</a:t>
            </a:r>
          </a:p>
          <a:p>
            <a:r>
              <a:rPr lang="en-US" b="1" dirty="0">
                <a:solidFill>
                  <a:schemeClr val="accent1">
                    <a:lumMod val="50000"/>
                  </a:schemeClr>
                </a:solidFill>
              </a:rPr>
              <a:t>Optimizer –</a:t>
            </a:r>
            <a:r>
              <a:rPr lang="en-US" dirty="0">
                <a:solidFill>
                  <a:schemeClr val="accent1">
                    <a:lumMod val="50000"/>
                  </a:schemeClr>
                </a:solidFill>
              </a:rPr>
              <a:t> </a:t>
            </a:r>
            <a:r>
              <a:rPr lang="en-US" dirty="0">
                <a:latin typeface="Lato Light" panose="020F0502020204030203" pitchFamily="34" charset="0"/>
                <a:ea typeface="Lato Light" panose="020F0502020204030203" pitchFamily="34" charset="0"/>
                <a:cs typeface="Lato Light" panose="020F0502020204030203" pitchFamily="34" charset="0"/>
              </a:rPr>
              <a:t>Flink has optimizer for both </a:t>
            </a:r>
            <a:r>
              <a:rPr lang="en-US" dirty="0" err="1">
                <a:latin typeface="Lato Light" panose="020F0502020204030203" pitchFamily="34" charset="0"/>
                <a:ea typeface="Lato Light" panose="020F0502020204030203" pitchFamily="34" charset="0"/>
                <a:cs typeface="Lato Light" panose="020F0502020204030203" pitchFamily="34" charset="0"/>
              </a:rPr>
              <a:t>DataSet</a:t>
            </a:r>
            <a:r>
              <a:rPr lang="en-US" dirty="0">
                <a:latin typeface="Lato Light" panose="020F0502020204030203" pitchFamily="34" charset="0"/>
                <a:ea typeface="Lato Light" panose="020F0502020204030203" pitchFamily="34" charset="0"/>
                <a:cs typeface="Lato Light" panose="020F0502020204030203" pitchFamily="34" charset="0"/>
              </a:rPr>
              <a:t> and DataStream APIs.</a:t>
            </a:r>
          </a:p>
          <a:p>
            <a:r>
              <a:rPr lang="en-US" b="1" dirty="0">
                <a:solidFill>
                  <a:schemeClr val="accent1">
                    <a:lumMod val="50000"/>
                  </a:schemeClr>
                </a:solidFill>
              </a:rPr>
              <a:t>BYOS –</a:t>
            </a:r>
            <a:r>
              <a:rPr lang="en-US" dirty="0"/>
              <a:t> </a:t>
            </a:r>
            <a:r>
              <a:rPr lang="en-US" dirty="0">
                <a:latin typeface="Lato Light" panose="020F0502020204030203" pitchFamily="34" charset="0"/>
                <a:ea typeface="Lato Light" panose="020F0502020204030203" pitchFamily="34" charset="0"/>
                <a:cs typeface="Lato Light" panose="020F0502020204030203" pitchFamily="34" charset="0"/>
              </a:rPr>
              <a:t>Bring Your Own Storage. Flink can use any storage system to process the data</a:t>
            </a:r>
          </a:p>
          <a:p>
            <a:pPr>
              <a:buNone/>
            </a:pPr>
            <a:endParaRPr lang="en-US" dirty="0">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6">
            <a:extLst>
              <a:ext uri="{FF2B5EF4-FFF2-40B4-BE49-F238E27FC236}">
                <a16:creationId xmlns:a16="http://schemas.microsoft.com/office/drawing/2014/main" xmlns="" id="{E8F35E66-AE5C-4600-A989-7B4AB3731244}"/>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3298109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37"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04A183A9-9A96-427D-9B9D-269545566FE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4561" y="2680105"/>
            <a:ext cx="2880360" cy="1497787"/>
          </a:xfrm>
          <a:prstGeom prst="rect">
            <a:avLst/>
          </a:prstGeom>
        </p:spPr>
      </p:pic>
      <p:pic>
        <p:nvPicPr>
          <p:cNvPr id="20" name="Picture 19">
            <a:extLst>
              <a:ext uri="{FF2B5EF4-FFF2-40B4-BE49-F238E27FC236}">
                <a16:creationId xmlns:a16="http://schemas.microsoft.com/office/drawing/2014/main" xmlns="" id="{EC56AB43-0AA4-49E8-A388-5E0886F3976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44579" y="1781688"/>
            <a:ext cx="2879083" cy="2879083"/>
          </a:xfrm>
          <a:prstGeom prst="rect">
            <a:avLst/>
          </a:prstGeom>
        </p:spPr>
      </p:pic>
      <p:sp>
        <p:nvSpPr>
          <p:cNvPr id="2" name="TextBox 1">
            <a:extLst>
              <a:ext uri="{FF2B5EF4-FFF2-40B4-BE49-F238E27FC236}">
                <a16:creationId xmlns:a16="http://schemas.microsoft.com/office/drawing/2014/main" xmlns="" id="{A1C99982-A751-46AF-BCF4-FCD5DA10D305}"/>
              </a:ext>
            </a:extLst>
          </p:cNvPr>
          <p:cNvSpPr txBox="1"/>
          <p:nvPr/>
        </p:nvSpPr>
        <p:spPr>
          <a:xfrm flipH="1">
            <a:off x="4033922" y="3148155"/>
            <a:ext cx="4148786"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400" dirty="0"/>
              <a:t>They have same ideology but implementation differs.</a:t>
            </a:r>
          </a:p>
        </p:txBody>
      </p:sp>
    </p:spTree>
    <p:extLst>
      <p:ext uri="{BB962C8B-B14F-4D97-AF65-F5344CB8AC3E}">
        <p14:creationId xmlns:p14="http://schemas.microsoft.com/office/powerpoint/2010/main" xmlns="" val="4091894209"/>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37"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xmlns="" id="{04A183A9-9A96-427D-9B9D-269545566FE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4561" y="2680105"/>
            <a:ext cx="2880360" cy="1497787"/>
          </a:xfrm>
          <a:prstGeom prst="rect">
            <a:avLst/>
          </a:prstGeom>
        </p:spPr>
      </p:pic>
      <p:pic>
        <p:nvPicPr>
          <p:cNvPr id="12" name="Picture 11">
            <a:extLst>
              <a:ext uri="{FF2B5EF4-FFF2-40B4-BE49-F238E27FC236}">
                <a16:creationId xmlns:a16="http://schemas.microsoft.com/office/drawing/2014/main" xmlns="" id="{45BA0A3C-866A-43E0-836F-265DABB6AA7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53090" y="2486918"/>
            <a:ext cx="2204237" cy="1884486"/>
          </a:xfrm>
          <a:prstGeom prst="rect">
            <a:avLst/>
          </a:prstGeom>
        </p:spPr>
      </p:pic>
      <p:pic>
        <p:nvPicPr>
          <p:cNvPr id="20" name="Picture 19">
            <a:extLst>
              <a:ext uri="{FF2B5EF4-FFF2-40B4-BE49-F238E27FC236}">
                <a16:creationId xmlns:a16="http://schemas.microsoft.com/office/drawing/2014/main" xmlns="" id="{EC56AB43-0AA4-49E8-A388-5E0886F3976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44579" y="1781688"/>
            <a:ext cx="2879083" cy="2879083"/>
          </a:xfrm>
          <a:prstGeom prst="rect">
            <a:avLst/>
          </a:prstGeom>
        </p:spPr>
      </p:pic>
      <p:sp>
        <p:nvSpPr>
          <p:cNvPr id="2" name="TextBox 1">
            <a:extLst>
              <a:ext uri="{FF2B5EF4-FFF2-40B4-BE49-F238E27FC236}">
                <a16:creationId xmlns:a16="http://schemas.microsoft.com/office/drawing/2014/main" xmlns="" id="{A1C99982-A751-46AF-BCF4-FCD5DA10D305}"/>
              </a:ext>
            </a:extLst>
          </p:cNvPr>
          <p:cNvSpPr txBox="1"/>
          <p:nvPr/>
        </p:nvSpPr>
        <p:spPr>
          <a:xfrm flipH="1">
            <a:off x="2205122" y="780094"/>
            <a:ext cx="7900170" cy="46166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They have same ideology but implementation differs.</a:t>
            </a:r>
          </a:p>
        </p:txBody>
      </p:sp>
    </p:spTree>
    <p:extLst>
      <p:ext uri="{BB962C8B-B14F-4D97-AF65-F5344CB8AC3E}">
        <p14:creationId xmlns:p14="http://schemas.microsoft.com/office/powerpoint/2010/main" xmlns="" val="890967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70AFFCDD-8133-4A2E-8198-234D9AEE9383}"/>
              </a:ext>
            </a:extLst>
          </p:cNvPr>
          <p:cNvSpPr/>
          <p:nvPr/>
        </p:nvSpPr>
        <p:spPr>
          <a:xfrm>
            <a:off x="1300327" y="4934444"/>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xmlns="" id="{0A58EAAB-3E96-4841-87A2-DF16BDE0C9C5}"/>
              </a:ext>
            </a:extLst>
          </p:cNvPr>
          <p:cNvSpPr/>
          <p:nvPr/>
        </p:nvSpPr>
        <p:spPr>
          <a:xfrm>
            <a:off x="9726691" y="5232541"/>
            <a:ext cx="1983263" cy="1066270"/>
          </a:xfrm>
          <a:custGeom>
            <a:avLst/>
            <a:gdLst>
              <a:gd name="connsiteX0" fmla="*/ 0 w 1983263"/>
              <a:gd name="connsiteY0" fmla="*/ 0 h 1066270"/>
              <a:gd name="connsiteX1" fmla="*/ 1983263 w 1983263"/>
              <a:gd name="connsiteY1" fmla="*/ 0 h 1066270"/>
              <a:gd name="connsiteX2" fmla="*/ 1983263 w 1983263"/>
              <a:gd name="connsiteY2" fmla="*/ 1066270 h 1066270"/>
              <a:gd name="connsiteX3" fmla="*/ 0 w 1983263"/>
              <a:gd name="connsiteY3" fmla="*/ 1066270 h 1066270"/>
              <a:gd name="connsiteX4" fmla="*/ 0 w 1983263"/>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263" h="1066270">
                <a:moveTo>
                  <a:pt x="0" y="0"/>
                </a:moveTo>
                <a:lnTo>
                  <a:pt x="1983263" y="0"/>
                </a:lnTo>
                <a:lnTo>
                  <a:pt x="1983263"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kern="1200" dirty="0"/>
          </a:p>
        </p:txBody>
      </p:sp>
      <p:grpSp>
        <p:nvGrpSpPr>
          <p:cNvPr id="39" name="Group 38">
            <a:extLst>
              <a:ext uri="{FF2B5EF4-FFF2-40B4-BE49-F238E27FC236}">
                <a16:creationId xmlns:a16="http://schemas.microsoft.com/office/drawing/2014/main" xmlns="" id="{CD392BA6-D705-4707-9FE5-C5F948F3C418}"/>
              </a:ext>
            </a:extLst>
          </p:cNvPr>
          <p:cNvGrpSpPr/>
          <p:nvPr/>
        </p:nvGrpSpPr>
        <p:grpSpPr>
          <a:xfrm>
            <a:off x="2344404" y="3064315"/>
            <a:ext cx="7127742" cy="1777118"/>
            <a:chOff x="2344404" y="3064315"/>
            <a:chExt cx="7127742" cy="1777118"/>
          </a:xfrm>
        </p:grpSpPr>
        <p:sp>
          <p:nvSpPr>
            <p:cNvPr id="15" name="Freeform: Shape 14">
              <a:extLst>
                <a:ext uri="{FF2B5EF4-FFF2-40B4-BE49-F238E27FC236}">
                  <a16:creationId xmlns:a16="http://schemas.microsoft.com/office/drawing/2014/main" xmlns="" id="{BE3960E1-D6B5-4EE2-AB23-42C157F7F49C}"/>
                </a:ext>
              </a:extLst>
            </p:cNvPr>
            <p:cNvSpPr/>
            <p:nvPr/>
          </p:nvSpPr>
          <p:spPr>
            <a:xfrm>
              <a:off x="2344404" y="30643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lvl="0" indent="0" algn="ctr" defTabSz="622300">
                <a:lnSpc>
                  <a:spcPct val="90000"/>
                </a:lnSpc>
                <a:spcBef>
                  <a:spcPct val="0"/>
                </a:spcBef>
                <a:spcAft>
                  <a:spcPct val="35000"/>
                </a:spcAft>
                <a:buNone/>
              </a:pPr>
              <a:r>
                <a:rPr lang="en-US" sz="1400" b="1" kern="1200" dirty="0"/>
                <a:t>Streaming</a:t>
              </a:r>
            </a:p>
            <a:p>
              <a:pPr marL="0" lvl="0" indent="0" algn="ctr" defTabSz="622300">
                <a:lnSpc>
                  <a:spcPct val="90000"/>
                </a:lnSpc>
                <a:spcBef>
                  <a:spcPct val="0"/>
                </a:spcBef>
                <a:spcAft>
                  <a:spcPct val="35000"/>
                </a:spcAft>
                <a:buNone/>
              </a:pPr>
              <a:r>
                <a:rPr lang="en-US" sz="1400" kern="1200" dirty="0"/>
                <a:t>Near-Realtime</a:t>
              </a:r>
            </a:p>
          </p:txBody>
        </p:sp>
        <p:sp>
          <p:nvSpPr>
            <p:cNvPr id="27" name="Freeform: Shape 26">
              <a:extLst>
                <a:ext uri="{FF2B5EF4-FFF2-40B4-BE49-F238E27FC236}">
                  <a16:creationId xmlns:a16="http://schemas.microsoft.com/office/drawing/2014/main" xmlns="" id="{6BB381B7-1C92-4FDE-86D3-472D6E659E0E}"/>
                </a:ext>
              </a:extLst>
            </p:cNvPr>
            <p:cNvSpPr/>
            <p:nvPr/>
          </p:nvSpPr>
          <p:spPr>
            <a:xfrm>
              <a:off x="7926054" y="30643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lvl="0" indent="0" algn="ctr" defTabSz="622300">
                <a:lnSpc>
                  <a:spcPct val="90000"/>
                </a:lnSpc>
                <a:spcBef>
                  <a:spcPct val="0"/>
                </a:spcBef>
                <a:spcAft>
                  <a:spcPct val="35000"/>
                </a:spcAft>
                <a:buNone/>
              </a:pPr>
              <a:r>
                <a:rPr lang="en-US" sz="1400" b="1" kern="1200" dirty="0"/>
                <a:t>Streaming</a:t>
              </a:r>
            </a:p>
            <a:p>
              <a:pPr marL="0" lvl="0" indent="0" algn="ctr" defTabSz="622300">
                <a:lnSpc>
                  <a:spcPct val="90000"/>
                </a:lnSpc>
                <a:spcBef>
                  <a:spcPct val="0"/>
                </a:spcBef>
                <a:spcAft>
                  <a:spcPct val="35000"/>
                </a:spcAft>
                <a:buNone/>
              </a:pPr>
              <a:r>
                <a:rPr lang="en-US" sz="1400" kern="1200" dirty="0"/>
                <a:t>Realtime</a:t>
              </a:r>
            </a:p>
          </p:txBody>
        </p:sp>
      </p:grpSp>
      <p:grpSp>
        <p:nvGrpSpPr>
          <p:cNvPr id="43" name="Group 42">
            <a:extLst>
              <a:ext uri="{FF2B5EF4-FFF2-40B4-BE49-F238E27FC236}">
                <a16:creationId xmlns:a16="http://schemas.microsoft.com/office/drawing/2014/main" xmlns="" id="{C58AAF66-A29F-4BEE-942E-08F94288F8E9}"/>
              </a:ext>
            </a:extLst>
          </p:cNvPr>
          <p:cNvGrpSpPr/>
          <p:nvPr/>
        </p:nvGrpSpPr>
        <p:grpSpPr>
          <a:xfrm>
            <a:off x="1317655" y="1555897"/>
            <a:ext cx="7518671" cy="1777118"/>
            <a:chOff x="1317655" y="1555897"/>
            <a:chExt cx="7518671" cy="1777118"/>
          </a:xfrm>
        </p:grpSpPr>
        <p:sp>
          <p:nvSpPr>
            <p:cNvPr id="6" name="Freeform: Shape 5">
              <a:extLst>
                <a:ext uri="{FF2B5EF4-FFF2-40B4-BE49-F238E27FC236}">
                  <a16:creationId xmlns:a16="http://schemas.microsoft.com/office/drawing/2014/main" xmlns="" id="{9E9622FC-61C2-46ED-AB76-4B5A3A1A7806}"/>
                </a:ext>
              </a:extLst>
            </p:cNvPr>
            <p:cNvSpPr/>
            <p:nvPr/>
          </p:nvSpPr>
          <p:spPr>
            <a:xfrm>
              <a:off x="1512712" y="1555897"/>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18" name="Freeform: Shape 17">
              <a:extLst>
                <a:ext uri="{FF2B5EF4-FFF2-40B4-BE49-F238E27FC236}">
                  <a16:creationId xmlns:a16="http://schemas.microsoft.com/office/drawing/2014/main" xmlns="" id="{6A374864-F526-4E53-AB5E-47BCE80599C4}"/>
                </a:ext>
              </a:extLst>
            </p:cNvPr>
            <p:cNvSpPr/>
            <p:nvPr/>
          </p:nvSpPr>
          <p:spPr>
            <a:xfrm>
              <a:off x="1317655" y="1917502"/>
              <a:ext cx="1919287" cy="1066270"/>
            </a:xfrm>
            <a:custGeom>
              <a:avLst/>
              <a:gdLst>
                <a:gd name="connsiteX0" fmla="*/ 0 w 1919287"/>
                <a:gd name="connsiteY0" fmla="*/ 0 h 1066270"/>
                <a:gd name="connsiteX1" fmla="*/ 1919287 w 1919287"/>
                <a:gd name="connsiteY1" fmla="*/ 0 h 1066270"/>
                <a:gd name="connsiteX2" fmla="*/ 1919287 w 1919287"/>
                <a:gd name="connsiteY2" fmla="*/ 1066270 h 1066270"/>
                <a:gd name="connsiteX3" fmla="*/ 0 w 1919287"/>
                <a:gd name="connsiteY3" fmla="*/ 1066270 h 1066270"/>
                <a:gd name="connsiteX4" fmla="*/ 0 w 1919287"/>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87" h="1066270">
                  <a:moveTo>
                    <a:pt x="0" y="0"/>
                  </a:moveTo>
                  <a:lnTo>
                    <a:pt x="1919287" y="0"/>
                  </a:lnTo>
                  <a:lnTo>
                    <a:pt x="1919287"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Abstraction</a:t>
              </a:r>
            </a:p>
            <a:p>
              <a:pPr marL="0" lvl="0" indent="0" algn="ctr" defTabSz="622300">
                <a:lnSpc>
                  <a:spcPct val="90000"/>
                </a:lnSpc>
                <a:spcBef>
                  <a:spcPct val="0"/>
                </a:spcBef>
                <a:spcAft>
                  <a:spcPct val="35000"/>
                </a:spcAft>
                <a:buNone/>
              </a:pPr>
              <a:r>
                <a:rPr lang="en-US" sz="1400" kern="1200" dirty="0" err="1"/>
                <a:t>DataFrame</a:t>
              </a:r>
              <a:endParaRPr lang="en-US" sz="1400" kern="1200" dirty="0"/>
            </a:p>
            <a:p>
              <a:pPr marL="0" lvl="0" indent="0" algn="ctr" defTabSz="622300">
                <a:lnSpc>
                  <a:spcPct val="90000"/>
                </a:lnSpc>
                <a:spcBef>
                  <a:spcPct val="0"/>
                </a:spcBef>
                <a:spcAft>
                  <a:spcPct val="35000"/>
                </a:spcAft>
                <a:buNone/>
              </a:pPr>
              <a:r>
                <a:rPr lang="en-US" sz="1400" kern="1200" dirty="0" err="1"/>
                <a:t>DStream</a:t>
              </a:r>
              <a:endParaRPr lang="en-US" sz="1400" kern="1200" dirty="0"/>
            </a:p>
          </p:txBody>
        </p:sp>
        <p:sp>
          <p:nvSpPr>
            <p:cNvPr id="26" name="Freeform: Shape 25">
              <a:extLst>
                <a:ext uri="{FF2B5EF4-FFF2-40B4-BE49-F238E27FC236}">
                  <a16:creationId xmlns:a16="http://schemas.microsoft.com/office/drawing/2014/main" xmlns="" id="{F870C735-01F6-4BFD-B9AD-CC6995293659}"/>
                </a:ext>
              </a:extLst>
            </p:cNvPr>
            <p:cNvSpPr/>
            <p:nvPr/>
          </p:nvSpPr>
          <p:spPr>
            <a:xfrm>
              <a:off x="7094362" y="1555897"/>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28" name="Freeform: Shape 27">
              <a:extLst>
                <a:ext uri="{FF2B5EF4-FFF2-40B4-BE49-F238E27FC236}">
                  <a16:creationId xmlns:a16="http://schemas.microsoft.com/office/drawing/2014/main" xmlns="" id="{B059E14E-F0FE-44D1-B0EE-F9C281893A11}"/>
                </a:ext>
              </a:extLst>
            </p:cNvPr>
            <p:cNvSpPr/>
            <p:nvPr/>
          </p:nvSpPr>
          <p:spPr>
            <a:xfrm>
              <a:off x="6917039" y="1904888"/>
              <a:ext cx="1919287" cy="1066270"/>
            </a:xfrm>
            <a:custGeom>
              <a:avLst/>
              <a:gdLst>
                <a:gd name="connsiteX0" fmla="*/ 0 w 1919287"/>
                <a:gd name="connsiteY0" fmla="*/ 0 h 1066270"/>
                <a:gd name="connsiteX1" fmla="*/ 1919287 w 1919287"/>
                <a:gd name="connsiteY1" fmla="*/ 0 h 1066270"/>
                <a:gd name="connsiteX2" fmla="*/ 1919287 w 1919287"/>
                <a:gd name="connsiteY2" fmla="*/ 1066270 h 1066270"/>
                <a:gd name="connsiteX3" fmla="*/ 0 w 1919287"/>
                <a:gd name="connsiteY3" fmla="*/ 1066270 h 1066270"/>
                <a:gd name="connsiteX4" fmla="*/ 0 w 1919287"/>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87" h="1066270">
                  <a:moveTo>
                    <a:pt x="0" y="0"/>
                  </a:moveTo>
                  <a:lnTo>
                    <a:pt x="1919287" y="0"/>
                  </a:lnTo>
                  <a:lnTo>
                    <a:pt x="1919287"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Abstraction</a:t>
              </a:r>
              <a:endParaRPr lang="en-US" sz="1400" kern="1200" dirty="0"/>
            </a:p>
            <a:p>
              <a:pPr marL="0" lvl="0" indent="0" algn="ctr" defTabSz="622300">
                <a:lnSpc>
                  <a:spcPct val="90000"/>
                </a:lnSpc>
                <a:spcBef>
                  <a:spcPct val="0"/>
                </a:spcBef>
                <a:spcAft>
                  <a:spcPct val="35000"/>
                </a:spcAft>
                <a:buNone/>
              </a:pPr>
              <a:r>
                <a:rPr lang="en-US" sz="1400" kern="1200" dirty="0" err="1"/>
                <a:t>DataSet</a:t>
              </a:r>
              <a:endParaRPr lang="en-US" sz="1400" kern="1200" dirty="0"/>
            </a:p>
            <a:p>
              <a:pPr marL="0" lvl="0" indent="0" algn="ctr" defTabSz="622300">
                <a:lnSpc>
                  <a:spcPct val="90000"/>
                </a:lnSpc>
                <a:spcBef>
                  <a:spcPct val="0"/>
                </a:spcBef>
                <a:spcAft>
                  <a:spcPct val="35000"/>
                </a:spcAft>
                <a:buNone/>
              </a:pPr>
              <a:r>
                <a:rPr lang="en-US" sz="1400" kern="1200" dirty="0"/>
                <a:t>DataStream</a:t>
              </a:r>
            </a:p>
          </p:txBody>
        </p:sp>
      </p:grpSp>
      <p:grpSp>
        <p:nvGrpSpPr>
          <p:cNvPr id="42" name="Group 41">
            <a:extLst>
              <a:ext uri="{FF2B5EF4-FFF2-40B4-BE49-F238E27FC236}">
                <a16:creationId xmlns:a16="http://schemas.microsoft.com/office/drawing/2014/main" xmlns="" id="{4212454B-2FCC-4800-A1E0-56AFDD3D5ACD}"/>
              </a:ext>
            </a:extLst>
          </p:cNvPr>
          <p:cNvGrpSpPr/>
          <p:nvPr/>
        </p:nvGrpSpPr>
        <p:grpSpPr>
          <a:xfrm>
            <a:off x="3182492" y="4572731"/>
            <a:ext cx="7127742" cy="1777119"/>
            <a:chOff x="3182492" y="4572731"/>
            <a:chExt cx="7127742" cy="1777119"/>
          </a:xfrm>
        </p:grpSpPr>
        <p:sp>
          <p:nvSpPr>
            <p:cNvPr id="20" name="Freeform: Shape 19">
              <a:extLst>
                <a:ext uri="{FF2B5EF4-FFF2-40B4-BE49-F238E27FC236}">
                  <a16:creationId xmlns:a16="http://schemas.microsoft.com/office/drawing/2014/main" xmlns="" id="{166666C5-8BF1-4B2F-905A-E963346EBA1A}"/>
                </a:ext>
              </a:extLst>
            </p:cNvPr>
            <p:cNvSpPr/>
            <p:nvPr/>
          </p:nvSpPr>
          <p:spPr>
            <a:xfrm>
              <a:off x="3182492" y="4572731"/>
              <a:ext cx="1546092" cy="1777119"/>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5" rIns="294273" bIns="330274" numCol="1" spcCol="1270" anchor="ctr" anchorCtr="0">
              <a:noAutofit/>
            </a:bodyPr>
            <a:lstStyle/>
            <a:p>
              <a:pPr marL="0" lvl="0" indent="0" algn="ctr" defTabSz="622300">
                <a:lnSpc>
                  <a:spcPct val="90000"/>
                </a:lnSpc>
                <a:spcBef>
                  <a:spcPct val="0"/>
                </a:spcBef>
                <a:spcAft>
                  <a:spcPct val="35000"/>
                </a:spcAft>
                <a:buNone/>
              </a:pPr>
              <a:r>
                <a:rPr lang="en-US" sz="1400" kern="1200" dirty="0"/>
                <a:t>No Optimization</a:t>
              </a:r>
            </a:p>
          </p:txBody>
        </p:sp>
        <p:sp>
          <p:nvSpPr>
            <p:cNvPr id="30" name="Freeform: Shape 29">
              <a:extLst>
                <a:ext uri="{FF2B5EF4-FFF2-40B4-BE49-F238E27FC236}">
                  <a16:creationId xmlns:a16="http://schemas.microsoft.com/office/drawing/2014/main" xmlns="" id="{114391D8-BA42-4DDF-A33F-23202ED99992}"/>
                </a:ext>
              </a:extLst>
            </p:cNvPr>
            <p:cNvSpPr/>
            <p:nvPr/>
          </p:nvSpPr>
          <p:spPr>
            <a:xfrm>
              <a:off x="8764142" y="4572731"/>
              <a:ext cx="1546092" cy="1777119"/>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5" rIns="294273" bIns="330274" numCol="1" spcCol="1270" anchor="ctr" anchorCtr="0">
              <a:noAutofit/>
            </a:bodyPr>
            <a:lstStyle/>
            <a:p>
              <a:pPr marL="0" lvl="0" indent="0" algn="ctr" defTabSz="622300">
                <a:lnSpc>
                  <a:spcPct val="90000"/>
                </a:lnSpc>
                <a:spcBef>
                  <a:spcPct val="0"/>
                </a:spcBef>
                <a:spcAft>
                  <a:spcPct val="35000"/>
                </a:spcAft>
                <a:buNone/>
              </a:pPr>
              <a:r>
                <a:rPr lang="en-US" sz="1400" kern="1200" dirty="0"/>
                <a:t>Optimization</a:t>
              </a:r>
            </a:p>
          </p:txBody>
        </p:sp>
      </p:grpSp>
      <p:grpSp>
        <p:nvGrpSpPr>
          <p:cNvPr id="44" name="Group 43">
            <a:extLst>
              <a:ext uri="{FF2B5EF4-FFF2-40B4-BE49-F238E27FC236}">
                <a16:creationId xmlns:a16="http://schemas.microsoft.com/office/drawing/2014/main" xmlns="" id="{D2BC6A36-B565-449D-ABE5-23576417AB1D}"/>
              </a:ext>
            </a:extLst>
          </p:cNvPr>
          <p:cNvGrpSpPr/>
          <p:nvPr/>
        </p:nvGrpSpPr>
        <p:grpSpPr>
          <a:xfrm>
            <a:off x="3884225" y="3064314"/>
            <a:ext cx="7548849" cy="1777118"/>
            <a:chOff x="3884225" y="3064314"/>
            <a:chExt cx="7548849" cy="1777118"/>
          </a:xfrm>
        </p:grpSpPr>
        <p:sp>
          <p:nvSpPr>
            <p:cNvPr id="19" name="Freeform: Shape 18">
              <a:extLst>
                <a:ext uri="{FF2B5EF4-FFF2-40B4-BE49-F238E27FC236}">
                  <a16:creationId xmlns:a16="http://schemas.microsoft.com/office/drawing/2014/main" xmlns="" id="{9D7277AF-EC7B-464E-8733-D42AFF950166}"/>
                </a:ext>
              </a:extLst>
            </p:cNvPr>
            <p:cNvSpPr/>
            <p:nvPr/>
          </p:nvSpPr>
          <p:spPr>
            <a:xfrm>
              <a:off x="4037312" y="3064314"/>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21" name="Freeform: Shape 20">
              <a:extLst>
                <a:ext uri="{FF2B5EF4-FFF2-40B4-BE49-F238E27FC236}">
                  <a16:creationId xmlns:a16="http://schemas.microsoft.com/office/drawing/2014/main" xmlns="" id="{1350EC88-9220-4721-B31A-F74C26C6D807}"/>
                </a:ext>
              </a:extLst>
            </p:cNvPr>
            <p:cNvSpPr/>
            <p:nvPr/>
          </p:nvSpPr>
          <p:spPr>
            <a:xfrm>
              <a:off x="3884225" y="3419734"/>
              <a:ext cx="1983263" cy="1066270"/>
            </a:xfrm>
            <a:custGeom>
              <a:avLst/>
              <a:gdLst>
                <a:gd name="connsiteX0" fmla="*/ 0 w 1983263"/>
                <a:gd name="connsiteY0" fmla="*/ 0 h 1066270"/>
                <a:gd name="connsiteX1" fmla="*/ 1983263 w 1983263"/>
                <a:gd name="connsiteY1" fmla="*/ 0 h 1066270"/>
                <a:gd name="connsiteX2" fmla="*/ 1983263 w 1983263"/>
                <a:gd name="connsiteY2" fmla="*/ 1066270 h 1066270"/>
                <a:gd name="connsiteX3" fmla="*/ 0 w 1983263"/>
                <a:gd name="connsiteY3" fmla="*/ 1066270 h 1066270"/>
                <a:gd name="connsiteX4" fmla="*/ 0 w 1983263"/>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263" h="1066270">
                  <a:moveTo>
                    <a:pt x="0" y="0"/>
                  </a:moveTo>
                  <a:lnTo>
                    <a:pt x="1983263" y="0"/>
                  </a:lnTo>
                  <a:lnTo>
                    <a:pt x="1983263"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High Latency</a:t>
              </a:r>
            </a:p>
          </p:txBody>
        </p:sp>
        <p:sp>
          <p:nvSpPr>
            <p:cNvPr id="29" name="Freeform: Shape 28">
              <a:extLst>
                <a:ext uri="{FF2B5EF4-FFF2-40B4-BE49-F238E27FC236}">
                  <a16:creationId xmlns:a16="http://schemas.microsoft.com/office/drawing/2014/main" xmlns="" id="{D55BA65B-8EB2-421B-9309-971B0369799A}"/>
                </a:ext>
              </a:extLst>
            </p:cNvPr>
            <p:cNvSpPr/>
            <p:nvPr/>
          </p:nvSpPr>
          <p:spPr>
            <a:xfrm>
              <a:off x="9618962" y="3064314"/>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31" name="Freeform: Shape 30">
              <a:extLst>
                <a:ext uri="{FF2B5EF4-FFF2-40B4-BE49-F238E27FC236}">
                  <a16:creationId xmlns:a16="http://schemas.microsoft.com/office/drawing/2014/main" xmlns="" id="{3F0EE53A-9E3A-4AA6-8E0F-69E47D116241}"/>
                </a:ext>
              </a:extLst>
            </p:cNvPr>
            <p:cNvSpPr/>
            <p:nvPr/>
          </p:nvSpPr>
          <p:spPr>
            <a:xfrm>
              <a:off x="9449811" y="3419734"/>
              <a:ext cx="1983263" cy="1066270"/>
            </a:xfrm>
            <a:custGeom>
              <a:avLst/>
              <a:gdLst>
                <a:gd name="connsiteX0" fmla="*/ 0 w 1983263"/>
                <a:gd name="connsiteY0" fmla="*/ 0 h 1066270"/>
                <a:gd name="connsiteX1" fmla="*/ 1983263 w 1983263"/>
                <a:gd name="connsiteY1" fmla="*/ 0 h 1066270"/>
                <a:gd name="connsiteX2" fmla="*/ 1983263 w 1983263"/>
                <a:gd name="connsiteY2" fmla="*/ 1066270 h 1066270"/>
                <a:gd name="connsiteX3" fmla="*/ 0 w 1983263"/>
                <a:gd name="connsiteY3" fmla="*/ 1066270 h 1066270"/>
                <a:gd name="connsiteX4" fmla="*/ 0 w 1983263"/>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263" h="1066270">
                  <a:moveTo>
                    <a:pt x="0" y="0"/>
                  </a:moveTo>
                  <a:lnTo>
                    <a:pt x="1983263" y="0"/>
                  </a:lnTo>
                  <a:lnTo>
                    <a:pt x="1983263"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Low-Latency</a:t>
              </a:r>
            </a:p>
          </p:txBody>
        </p:sp>
      </p:grpSp>
      <p:pic>
        <p:nvPicPr>
          <p:cNvPr id="16" name="Picture 15">
            <a:extLst>
              <a:ext uri="{FF2B5EF4-FFF2-40B4-BE49-F238E27FC236}">
                <a16:creationId xmlns:a16="http://schemas.microsoft.com/office/drawing/2014/main" xmlns="" id="{6A4D4E8B-16D8-48E5-9CA5-EE112ABB30B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18077" y="169913"/>
            <a:ext cx="2413950" cy="1255254"/>
          </a:xfrm>
          <a:prstGeom prst="rect">
            <a:avLst/>
          </a:prstGeom>
        </p:spPr>
      </p:pic>
      <p:pic>
        <p:nvPicPr>
          <p:cNvPr id="17" name="Picture 16">
            <a:extLst>
              <a:ext uri="{FF2B5EF4-FFF2-40B4-BE49-F238E27FC236}">
                <a16:creationId xmlns:a16="http://schemas.microsoft.com/office/drawing/2014/main" xmlns="" id="{A2EE0820-57C5-4DE2-B655-2A49034ADF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411023" y="285750"/>
            <a:ext cx="1139417" cy="1139417"/>
          </a:xfrm>
          <a:prstGeom prst="rect">
            <a:avLst/>
          </a:prstGeom>
        </p:spPr>
      </p:pic>
      <p:grpSp>
        <p:nvGrpSpPr>
          <p:cNvPr id="7" name="Group 6">
            <a:extLst>
              <a:ext uri="{FF2B5EF4-FFF2-40B4-BE49-F238E27FC236}">
                <a16:creationId xmlns:a16="http://schemas.microsoft.com/office/drawing/2014/main" xmlns="" id="{C0D53149-3EEB-4CC3-B021-0E362FB585CB}"/>
              </a:ext>
            </a:extLst>
          </p:cNvPr>
          <p:cNvGrpSpPr/>
          <p:nvPr/>
        </p:nvGrpSpPr>
        <p:grpSpPr>
          <a:xfrm>
            <a:off x="6891312" y="4913423"/>
            <a:ext cx="1983263" cy="1082048"/>
            <a:chOff x="4265953" y="704594"/>
            <a:chExt cx="1983263" cy="1082048"/>
          </a:xfrm>
        </p:grpSpPr>
        <p:sp>
          <p:nvSpPr>
            <p:cNvPr id="8" name="Rectangle 7">
              <a:extLst>
                <a:ext uri="{FF2B5EF4-FFF2-40B4-BE49-F238E27FC236}">
                  <a16:creationId xmlns:a16="http://schemas.microsoft.com/office/drawing/2014/main" xmlns="" id="{71FF0184-2F09-4C4C-8E9D-86368BB40CF1}"/>
                </a:ext>
              </a:extLst>
            </p:cNvPr>
            <p:cNvSpPr/>
            <p:nvPr/>
          </p:nvSpPr>
          <p:spPr>
            <a:xfrm>
              <a:off x="4265953" y="720372"/>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xmlns="" id="{8237C78E-448F-4438-8EBE-2EDE75595A09}"/>
                </a:ext>
              </a:extLst>
            </p:cNvPr>
            <p:cNvSpPr txBox="1"/>
            <p:nvPr/>
          </p:nvSpPr>
          <p:spPr>
            <a:xfrm>
              <a:off x="4360716" y="704594"/>
              <a:ext cx="1793736" cy="10662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Still in Development</a:t>
              </a:r>
            </a:p>
          </p:txBody>
        </p:sp>
      </p:grpSp>
      <p:sp>
        <p:nvSpPr>
          <p:cNvPr id="11" name="Rectangle 10">
            <a:extLst>
              <a:ext uri="{FF2B5EF4-FFF2-40B4-BE49-F238E27FC236}">
                <a16:creationId xmlns:a16="http://schemas.microsoft.com/office/drawing/2014/main" xmlns="" id="{BD44FE5A-C083-4F20-A2D9-A09A57D9D420}"/>
              </a:ext>
            </a:extLst>
          </p:cNvPr>
          <p:cNvSpPr/>
          <p:nvPr/>
        </p:nvSpPr>
        <p:spPr>
          <a:xfrm>
            <a:off x="1349779" y="4929201"/>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8" name="Group 37">
            <a:extLst>
              <a:ext uri="{FF2B5EF4-FFF2-40B4-BE49-F238E27FC236}">
                <a16:creationId xmlns:a16="http://schemas.microsoft.com/office/drawing/2014/main" xmlns="" id="{C0E4B74B-CFE0-4ECF-952C-580C2A08FEFB}"/>
              </a:ext>
            </a:extLst>
          </p:cNvPr>
          <p:cNvGrpSpPr/>
          <p:nvPr/>
        </p:nvGrpSpPr>
        <p:grpSpPr>
          <a:xfrm>
            <a:off x="3182492" y="1539949"/>
            <a:ext cx="7127742" cy="1777118"/>
            <a:chOff x="3182492" y="1555715"/>
            <a:chExt cx="7127742" cy="1777118"/>
          </a:xfrm>
        </p:grpSpPr>
        <p:sp>
          <p:nvSpPr>
            <p:cNvPr id="36" name="Freeform: Shape 35">
              <a:extLst>
                <a:ext uri="{FF2B5EF4-FFF2-40B4-BE49-F238E27FC236}">
                  <a16:creationId xmlns:a16="http://schemas.microsoft.com/office/drawing/2014/main" xmlns="" id="{7A880145-EDA0-4EFE-81AB-CABA6400E602}"/>
                </a:ext>
              </a:extLst>
            </p:cNvPr>
            <p:cNvSpPr/>
            <p:nvPr/>
          </p:nvSpPr>
          <p:spPr>
            <a:xfrm>
              <a:off x="8764142" y="15557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lvl="0" indent="0" algn="ctr" defTabSz="622300">
                <a:lnSpc>
                  <a:spcPct val="90000"/>
                </a:lnSpc>
                <a:spcBef>
                  <a:spcPct val="0"/>
                </a:spcBef>
                <a:spcAft>
                  <a:spcPct val="35000"/>
                </a:spcAft>
                <a:buNone/>
              </a:pPr>
              <a:r>
                <a:rPr lang="en-US" sz="1400" b="1" kern="1200" dirty="0"/>
                <a:t>Languages</a:t>
              </a:r>
            </a:p>
            <a:p>
              <a:pPr marL="0" lvl="0" indent="0" algn="ctr" defTabSz="622300">
                <a:lnSpc>
                  <a:spcPct val="90000"/>
                </a:lnSpc>
                <a:spcBef>
                  <a:spcPct val="0"/>
                </a:spcBef>
                <a:spcAft>
                  <a:spcPct val="35000"/>
                </a:spcAft>
                <a:buNone/>
              </a:pPr>
              <a:r>
                <a:rPr lang="en-US" sz="1400" kern="1200" dirty="0"/>
                <a:t>Scala, Java</a:t>
              </a:r>
            </a:p>
          </p:txBody>
        </p:sp>
        <p:sp>
          <p:nvSpPr>
            <p:cNvPr id="37" name="Freeform: Shape 36">
              <a:extLst>
                <a:ext uri="{FF2B5EF4-FFF2-40B4-BE49-F238E27FC236}">
                  <a16:creationId xmlns:a16="http://schemas.microsoft.com/office/drawing/2014/main" xmlns="" id="{9BA9C08A-C6CD-42A3-B3B9-1EAF90432062}"/>
                </a:ext>
              </a:extLst>
            </p:cNvPr>
            <p:cNvSpPr/>
            <p:nvPr/>
          </p:nvSpPr>
          <p:spPr>
            <a:xfrm>
              <a:off x="3182492" y="15557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lvl="0" indent="0" algn="ctr" defTabSz="622300">
                <a:lnSpc>
                  <a:spcPct val="90000"/>
                </a:lnSpc>
                <a:spcBef>
                  <a:spcPct val="0"/>
                </a:spcBef>
                <a:spcAft>
                  <a:spcPct val="35000"/>
                </a:spcAft>
                <a:buNone/>
              </a:pPr>
              <a:r>
                <a:rPr lang="en-US" sz="1400" b="1" kern="1200" dirty="0"/>
                <a:t>Languages</a:t>
              </a:r>
            </a:p>
            <a:p>
              <a:pPr marL="0" lvl="0" indent="0" algn="ctr" defTabSz="622300">
                <a:lnSpc>
                  <a:spcPct val="90000"/>
                </a:lnSpc>
                <a:spcBef>
                  <a:spcPct val="0"/>
                </a:spcBef>
                <a:spcAft>
                  <a:spcPct val="35000"/>
                </a:spcAft>
                <a:buNone/>
              </a:pPr>
              <a:r>
                <a:rPr lang="en-US" sz="1400" kern="1200" dirty="0"/>
                <a:t>Scala, Python</a:t>
              </a:r>
            </a:p>
            <a:p>
              <a:pPr marL="0" lvl="0" indent="0" algn="ctr" defTabSz="622300">
                <a:lnSpc>
                  <a:spcPct val="90000"/>
                </a:lnSpc>
                <a:spcBef>
                  <a:spcPct val="0"/>
                </a:spcBef>
                <a:spcAft>
                  <a:spcPct val="35000"/>
                </a:spcAft>
                <a:buNone/>
              </a:pPr>
              <a:r>
                <a:rPr lang="en-US" sz="1400" kern="1200" dirty="0"/>
                <a:t>R, Java</a:t>
              </a:r>
            </a:p>
          </p:txBody>
        </p:sp>
      </p:grpSp>
      <p:grpSp>
        <p:nvGrpSpPr>
          <p:cNvPr id="53" name="Group 52">
            <a:extLst>
              <a:ext uri="{FF2B5EF4-FFF2-40B4-BE49-F238E27FC236}">
                <a16:creationId xmlns:a16="http://schemas.microsoft.com/office/drawing/2014/main" xmlns="" id="{9D3C4968-AA84-4543-9E87-4B203F450EE1}"/>
              </a:ext>
            </a:extLst>
          </p:cNvPr>
          <p:cNvGrpSpPr/>
          <p:nvPr/>
        </p:nvGrpSpPr>
        <p:grpSpPr>
          <a:xfrm>
            <a:off x="1343508" y="4572732"/>
            <a:ext cx="7524796" cy="1777118"/>
            <a:chOff x="1343508" y="4572732"/>
            <a:chExt cx="7524796" cy="1777118"/>
          </a:xfrm>
        </p:grpSpPr>
        <p:sp>
          <p:nvSpPr>
            <p:cNvPr id="45" name="Freeform: Shape 44">
              <a:extLst>
                <a:ext uri="{FF2B5EF4-FFF2-40B4-BE49-F238E27FC236}">
                  <a16:creationId xmlns:a16="http://schemas.microsoft.com/office/drawing/2014/main" xmlns="" id="{24E61DDF-CEE0-4316-B41F-C24C6EDB9434}"/>
                </a:ext>
              </a:extLst>
            </p:cNvPr>
            <p:cNvSpPr/>
            <p:nvPr/>
          </p:nvSpPr>
          <p:spPr>
            <a:xfrm>
              <a:off x="1512712" y="4572732"/>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
          <p:nvSpPr>
            <p:cNvPr id="46" name="Freeform: Shape 45">
              <a:extLst>
                <a:ext uri="{FF2B5EF4-FFF2-40B4-BE49-F238E27FC236}">
                  <a16:creationId xmlns:a16="http://schemas.microsoft.com/office/drawing/2014/main" xmlns="" id="{B990ECEB-63EC-48F9-991C-3AC00649530E}"/>
                </a:ext>
              </a:extLst>
            </p:cNvPr>
            <p:cNvSpPr/>
            <p:nvPr/>
          </p:nvSpPr>
          <p:spPr>
            <a:xfrm>
              <a:off x="7094362" y="4572732"/>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nvGrpSpPr>
            <p:cNvPr id="47" name="Group 46">
              <a:extLst>
                <a:ext uri="{FF2B5EF4-FFF2-40B4-BE49-F238E27FC236}">
                  <a16:creationId xmlns:a16="http://schemas.microsoft.com/office/drawing/2014/main" xmlns="" id="{95608255-C077-4A08-81C6-39A8F40A3FC0}"/>
                </a:ext>
              </a:extLst>
            </p:cNvPr>
            <p:cNvGrpSpPr/>
            <p:nvPr/>
          </p:nvGrpSpPr>
          <p:grpSpPr>
            <a:xfrm>
              <a:off x="6885041" y="4913423"/>
              <a:ext cx="1983263" cy="1082048"/>
              <a:chOff x="4265953" y="704594"/>
              <a:chExt cx="1983263" cy="1082048"/>
            </a:xfrm>
          </p:grpSpPr>
          <p:sp>
            <p:nvSpPr>
              <p:cNvPr id="48" name="Rectangle 47">
                <a:extLst>
                  <a:ext uri="{FF2B5EF4-FFF2-40B4-BE49-F238E27FC236}">
                    <a16:creationId xmlns:a16="http://schemas.microsoft.com/office/drawing/2014/main" xmlns="" id="{18827D04-2F9B-4537-8607-3BCFF1C21144}"/>
                  </a:ext>
                </a:extLst>
              </p:cNvPr>
              <p:cNvSpPr/>
              <p:nvPr/>
            </p:nvSpPr>
            <p:spPr>
              <a:xfrm>
                <a:off x="4265953" y="720372"/>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TextBox 48">
                <a:extLst>
                  <a:ext uri="{FF2B5EF4-FFF2-40B4-BE49-F238E27FC236}">
                    <a16:creationId xmlns:a16="http://schemas.microsoft.com/office/drawing/2014/main" xmlns="" id="{29D12BB3-E425-4B5E-9D59-405628F91F87}"/>
                  </a:ext>
                </a:extLst>
              </p:cNvPr>
              <p:cNvSpPr txBox="1"/>
              <p:nvPr/>
            </p:nvSpPr>
            <p:spPr>
              <a:xfrm>
                <a:off x="4360716" y="704594"/>
                <a:ext cx="1793736" cy="10662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Still in Development</a:t>
                </a:r>
              </a:p>
            </p:txBody>
          </p:sp>
        </p:grpSp>
        <p:grpSp>
          <p:nvGrpSpPr>
            <p:cNvPr id="50" name="Group 49">
              <a:extLst>
                <a:ext uri="{FF2B5EF4-FFF2-40B4-BE49-F238E27FC236}">
                  <a16:creationId xmlns:a16="http://schemas.microsoft.com/office/drawing/2014/main" xmlns="" id="{7CE7AD62-C682-4A67-9A57-6EC163AE79F7}"/>
                </a:ext>
              </a:extLst>
            </p:cNvPr>
            <p:cNvGrpSpPr/>
            <p:nvPr/>
          </p:nvGrpSpPr>
          <p:grpSpPr>
            <a:xfrm>
              <a:off x="1343508" y="4929201"/>
              <a:ext cx="1983263" cy="1066270"/>
              <a:chOff x="4265953" y="720372"/>
              <a:chExt cx="1983263" cy="1066270"/>
            </a:xfrm>
          </p:grpSpPr>
          <p:sp>
            <p:nvSpPr>
              <p:cNvPr id="51" name="Rectangle 50">
                <a:extLst>
                  <a:ext uri="{FF2B5EF4-FFF2-40B4-BE49-F238E27FC236}">
                    <a16:creationId xmlns:a16="http://schemas.microsoft.com/office/drawing/2014/main" xmlns="" id="{ADB40141-44E5-4F80-90A5-E48F42508CCD}"/>
                  </a:ext>
                </a:extLst>
              </p:cNvPr>
              <p:cNvSpPr/>
              <p:nvPr/>
            </p:nvSpPr>
            <p:spPr>
              <a:xfrm>
                <a:off x="4265953" y="720372"/>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2" name="TextBox 51">
                <a:extLst>
                  <a:ext uri="{FF2B5EF4-FFF2-40B4-BE49-F238E27FC236}">
                    <a16:creationId xmlns:a16="http://schemas.microsoft.com/office/drawing/2014/main" xmlns="" id="{137196CE-1707-4FFC-A617-D663C5901C35}"/>
                  </a:ext>
                </a:extLst>
              </p:cNvPr>
              <p:cNvSpPr txBox="1"/>
              <p:nvPr/>
            </p:nvSpPr>
            <p:spPr>
              <a:xfrm>
                <a:off x="4265953" y="720372"/>
                <a:ext cx="1983263" cy="10662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Mature</a:t>
                </a:r>
              </a:p>
              <a:p>
                <a:pPr marL="0" lvl="0" indent="0" algn="ctr" defTabSz="755650">
                  <a:lnSpc>
                    <a:spcPct val="90000"/>
                  </a:lnSpc>
                  <a:spcBef>
                    <a:spcPct val="0"/>
                  </a:spcBef>
                  <a:spcAft>
                    <a:spcPct val="35000"/>
                  </a:spcAft>
                  <a:buNone/>
                </a:pPr>
                <a:r>
                  <a:rPr lang="en-US" sz="1700" dirty="0"/>
                  <a:t>And</a:t>
                </a:r>
              </a:p>
              <a:p>
                <a:pPr marL="0" lvl="0" indent="0" algn="ctr" defTabSz="755650">
                  <a:lnSpc>
                    <a:spcPct val="90000"/>
                  </a:lnSpc>
                  <a:spcBef>
                    <a:spcPct val="0"/>
                  </a:spcBef>
                  <a:spcAft>
                    <a:spcPct val="35000"/>
                  </a:spcAft>
                  <a:buNone/>
                </a:pPr>
                <a:r>
                  <a:rPr lang="en-US" sz="1700" dirty="0"/>
                  <a:t>Complete</a:t>
                </a:r>
              </a:p>
            </p:txBody>
          </p:sp>
        </p:grpSp>
      </p:grpSp>
    </p:spTree>
    <p:extLst>
      <p:ext uri="{BB962C8B-B14F-4D97-AF65-F5344CB8AC3E}">
        <p14:creationId xmlns:p14="http://schemas.microsoft.com/office/powerpoint/2010/main" xmlns="" val="7467316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xmlns="" id="{70AFFCDD-8133-4A2E-8198-234D9AEE9383}"/>
              </a:ext>
            </a:extLst>
          </p:cNvPr>
          <p:cNvSpPr/>
          <p:nvPr/>
        </p:nvSpPr>
        <p:spPr>
          <a:xfrm>
            <a:off x="1300327" y="4934444"/>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xmlns="" id="{0A58EAAB-3E96-4841-87A2-DF16BDE0C9C5}"/>
              </a:ext>
            </a:extLst>
          </p:cNvPr>
          <p:cNvSpPr/>
          <p:nvPr/>
        </p:nvSpPr>
        <p:spPr>
          <a:xfrm>
            <a:off x="9726691" y="5232541"/>
            <a:ext cx="1983263" cy="1066270"/>
          </a:xfrm>
          <a:custGeom>
            <a:avLst/>
            <a:gdLst>
              <a:gd name="connsiteX0" fmla="*/ 0 w 1983263"/>
              <a:gd name="connsiteY0" fmla="*/ 0 h 1066270"/>
              <a:gd name="connsiteX1" fmla="*/ 1983263 w 1983263"/>
              <a:gd name="connsiteY1" fmla="*/ 0 h 1066270"/>
              <a:gd name="connsiteX2" fmla="*/ 1983263 w 1983263"/>
              <a:gd name="connsiteY2" fmla="*/ 1066270 h 1066270"/>
              <a:gd name="connsiteX3" fmla="*/ 0 w 1983263"/>
              <a:gd name="connsiteY3" fmla="*/ 1066270 h 1066270"/>
              <a:gd name="connsiteX4" fmla="*/ 0 w 1983263"/>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263" h="1066270">
                <a:moveTo>
                  <a:pt x="0" y="0"/>
                </a:moveTo>
                <a:lnTo>
                  <a:pt x="1983263" y="0"/>
                </a:lnTo>
                <a:lnTo>
                  <a:pt x="1983263"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0" marR="0" lvl="0" indent="0" algn="l" defTabSz="622300" rtl="0" eaLnBrk="1" fontAlgn="auto" latinLnBrk="0" hangingPunct="1">
              <a:lnSpc>
                <a:spcPct val="90000"/>
              </a:lnSpc>
              <a:spcBef>
                <a:spcPct val="0"/>
              </a:spcBef>
              <a:spcAft>
                <a:spcPct val="35000"/>
              </a:spcAft>
              <a:buClrTx/>
              <a:buSzTx/>
              <a:buFontTx/>
              <a:buNone/>
              <a:tabLst/>
              <a:defRPr/>
            </a:pPr>
            <a:endParaRPr kumimoji="0" lang="en-US"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xmlns="" id="{CD392BA6-D705-4707-9FE5-C5F948F3C418}"/>
              </a:ext>
            </a:extLst>
          </p:cNvPr>
          <p:cNvGrpSpPr/>
          <p:nvPr/>
        </p:nvGrpSpPr>
        <p:grpSpPr>
          <a:xfrm>
            <a:off x="2344404" y="3064315"/>
            <a:ext cx="7127742" cy="1777118"/>
            <a:chOff x="2344404" y="3064315"/>
            <a:chExt cx="7127742" cy="1777118"/>
          </a:xfrm>
        </p:grpSpPr>
        <p:sp>
          <p:nvSpPr>
            <p:cNvPr id="15" name="Freeform: Shape 14">
              <a:extLst>
                <a:ext uri="{FF2B5EF4-FFF2-40B4-BE49-F238E27FC236}">
                  <a16:creationId xmlns:a16="http://schemas.microsoft.com/office/drawing/2014/main" xmlns="" id="{BE3960E1-D6B5-4EE2-AB23-42C157F7F49C}"/>
                </a:ext>
              </a:extLst>
            </p:cNvPr>
            <p:cNvSpPr/>
            <p:nvPr/>
          </p:nvSpPr>
          <p:spPr>
            <a:xfrm>
              <a:off x="2344404" y="30643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Streaming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Near-Realtime</a:t>
              </a:r>
            </a:p>
          </p:txBody>
        </p:sp>
        <p:sp>
          <p:nvSpPr>
            <p:cNvPr id="27" name="Freeform: Shape 26">
              <a:extLst>
                <a:ext uri="{FF2B5EF4-FFF2-40B4-BE49-F238E27FC236}">
                  <a16:creationId xmlns:a16="http://schemas.microsoft.com/office/drawing/2014/main" xmlns="" id="{6BB381B7-1C92-4FDE-86D3-472D6E659E0E}"/>
                </a:ext>
              </a:extLst>
            </p:cNvPr>
            <p:cNvSpPr/>
            <p:nvPr/>
          </p:nvSpPr>
          <p:spPr>
            <a:xfrm>
              <a:off x="7926054" y="30643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Streaming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Realtime</a:t>
              </a:r>
            </a:p>
          </p:txBody>
        </p:sp>
      </p:grpSp>
      <p:grpSp>
        <p:nvGrpSpPr>
          <p:cNvPr id="2" name="Group 1">
            <a:extLst>
              <a:ext uri="{FF2B5EF4-FFF2-40B4-BE49-F238E27FC236}">
                <a16:creationId xmlns:a16="http://schemas.microsoft.com/office/drawing/2014/main" xmlns="" id="{CA33412E-6BF9-4FFD-94F5-D71FEACC64D3}"/>
              </a:ext>
            </a:extLst>
          </p:cNvPr>
          <p:cNvGrpSpPr/>
          <p:nvPr/>
        </p:nvGrpSpPr>
        <p:grpSpPr>
          <a:xfrm>
            <a:off x="1317655" y="1555897"/>
            <a:ext cx="7518671" cy="1777118"/>
            <a:chOff x="1317655" y="1555897"/>
            <a:chExt cx="7518671" cy="1777118"/>
          </a:xfrm>
        </p:grpSpPr>
        <p:sp>
          <p:nvSpPr>
            <p:cNvPr id="6" name="Freeform: Shape 5">
              <a:extLst>
                <a:ext uri="{FF2B5EF4-FFF2-40B4-BE49-F238E27FC236}">
                  <a16:creationId xmlns:a16="http://schemas.microsoft.com/office/drawing/2014/main" xmlns="" id="{9E9622FC-61C2-46ED-AB76-4B5A3A1A7806}"/>
                </a:ext>
              </a:extLst>
            </p:cNvPr>
            <p:cNvSpPr/>
            <p:nvPr/>
          </p:nvSpPr>
          <p:spPr>
            <a:xfrm>
              <a:off x="1498677" y="1555897"/>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marR="0" lvl="0" indent="0" algn="ctr" defTabSz="16002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6A374864-F526-4E53-AB5E-47BCE80599C4}"/>
                </a:ext>
              </a:extLst>
            </p:cNvPr>
            <p:cNvSpPr/>
            <p:nvPr/>
          </p:nvSpPr>
          <p:spPr>
            <a:xfrm>
              <a:off x="1317655" y="1917502"/>
              <a:ext cx="1919287" cy="1066270"/>
            </a:xfrm>
            <a:custGeom>
              <a:avLst/>
              <a:gdLst>
                <a:gd name="connsiteX0" fmla="*/ 0 w 1919287"/>
                <a:gd name="connsiteY0" fmla="*/ 0 h 1066270"/>
                <a:gd name="connsiteX1" fmla="*/ 1919287 w 1919287"/>
                <a:gd name="connsiteY1" fmla="*/ 0 h 1066270"/>
                <a:gd name="connsiteX2" fmla="*/ 1919287 w 1919287"/>
                <a:gd name="connsiteY2" fmla="*/ 1066270 h 1066270"/>
                <a:gd name="connsiteX3" fmla="*/ 0 w 1919287"/>
                <a:gd name="connsiteY3" fmla="*/ 1066270 h 1066270"/>
                <a:gd name="connsiteX4" fmla="*/ 0 w 1919287"/>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87" h="1066270">
                  <a:moveTo>
                    <a:pt x="0" y="0"/>
                  </a:moveTo>
                  <a:lnTo>
                    <a:pt x="1919287" y="0"/>
                  </a:lnTo>
                  <a:lnTo>
                    <a:pt x="1919287"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defRPr/>
              </a:pPr>
              <a:r>
                <a:rPr lang="en-US" sz="1600" dirty="0">
                  <a:solidFill>
                    <a:prstClr val="black">
                      <a:hueOff val="0"/>
                      <a:satOff val="0"/>
                      <a:lumOff val="0"/>
                      <a:alphaOff val="0"/>
                    </a:prstClr>
                  </a:solidFill>
                </a:rPr>
                <a:t>No Record of </a:t>
              </a:r>
            </a:p>
            <a:p>
              <a:pPr algn="ctr" defTabSz="622300">
                <a:lnSpc>
                  <a:spcPct val="90000"/>
                </a:lnSpc>
                <a:spcBef>
                  <a:spcPct val="0"/>
                </a:spcBef>
                <a:spcAft>
                  <a:spcPct val="35000"/>
                </a:spcAft>
                <a:defRPr/>
              </a:pPr>
              <a:r>
                <a:rPr lang="en-US" sz="1600" dirty="0">
                  <a:solidFill>
                    <a:prstClr val="black">
                      <a:hueOff val="0"/>
                      <a:satOff val="0"/>
                      <a:lumOff val="0"/>
                      <a:alphaOff val="0"/>
                    </a:prstClr>
                  </a:solidFill>
                </a:rPr>
                <a:t>previous data</a:t>
              </a:r>
            </a:p>
          </p:txBody>
        </p:sp>
        <p:sp>
          <p:nvSpPr>
            <p:cNvPr id="26" name="Freeform: Shape 25">
              <a:extLst>
                <a:ext uri="{FF2B5EF4-FFF2-40B4-BE49-F238E27FC236}">
                  <a16:creationId xmlns:a16="http://schemas.microsoft.com/office/drawing/2014/main" xmlns="" id="{F870C735-01F6-4BFD-B9AD-CC6995293659}"/>
                </a:ext>
              </a:extLst>
            </p:cNvPr>
            <p:cNvSpPr/>
            <p:nvPr/>
          </p:nvSpPr>
          <p:spPr>
            <a:xfrm>
              <a:off x="7094362" y="1555897"/>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marR="0" lvl="0" indent="0" algn="ctr" defTabSz="16002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xmlns="" id="{B059E14E-F0FE-44D1-B0EE-F9C281893A11}"/>
                </a:ext>
              </a:extLst>
            </p:cNvPr>
            <p:cNvSpPr/>
            <p:nvPr/>
          </p:nvSpPr>
          <p:spPr>
            <a:xfrm>
              <a:off x="6917039" y="1904888"/>
              <a:ext cx="1919287" cy="1066270"/>
            </a:xfrm>
            <a:custGeom>
              <a:avLst/>
              <a:gdLst>
                <a:gd name="connsiteX0" fmla="*/ 0 w 1919287"/>
                <a:gd name="connsiteY0" fmla="*/ 0 h 1066270"/>
                <a:gd name="connsiteX1" fmla="*/ 1919287 w 1919287"/>
                <a:gd name="connsiteY1" fmla="*/ 0 h 1066270"/>
                <a:gd name="connsiteX2" fmla="*/ 1919287 w 1919287"/>
                <a:gd name="connsiteY2" fmla="*/ 1066270 h 1066270"/>
                <a:gd name="connsiteX3" fmla="*/ 0 w 1919287"/>
                <a:gd name="connsiteY3" fmla="*/ 1066270 h 1066270"/>
                <a:gd name="connsiteX4" fmla="*/ 0 w 1919287"/>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87" h="1066270">
                  <a:moveTo>
                    <a:pt x="0" y="0"/>
                  </a:moveTo>
                  <a:lnTo>
                    <a:pt x="1919287" y="0"/>
                  </a:lnTo>
                  <a:lnTo>
                    <a:pt x="1919287"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R="0" indent="0" algn="ctr" defTabSz="622300" fontAlgn="auto">
                <a:lnSpc>
                  <a:spcPct val="90000"/>
                </a:lnSpc>
                <a:spcBef>
                  <a:spcPct val="0"/>
                </a:spcBef>
                <a:spcAft>
                  <a:spcPct val="35000"/>
                </a:spcAft>
                <a:buClrTx/>
                <a:buSzTx/>
                <a:buFontTx/>
                <a:buNone/>
                <a:tabLst/>
                <a:defRPr/>
              </a:pPr>
              <a:r>
                <a:rPr lang="en-US" sz="1600" dirty="0">
                  <a:solidFill>
                    <a:prstClr val="black">
                      <a:hueOff val="0"/>
                      <a:satOff val="0"/>
                      <a:lumOff val="0"/>
                      <a:alphaOff val="0"/>
                    </a:prstClr>
                  </a:solidFill>
                </a:rPr>
                <a:t>Record of </a:t>
              </a:r>
            </a:p>
            <a:p>
              <a:pPr marR="0" indent="0" algn="ctr" defTabSz="622300" fontAlgn="auto">
                <a:lnSpc>
                  <a:spcPct val="90000"/>
                </a:lnSpc>
                <a:spcBef>
                  <a:spcPct val="0"/>
                </a:spcBef>
                <a:spcAft>
                  <a:spcPct val="35000"/>
                </a:spcAft>
                <a:buClrTx/>
                <a:buSzTx/>
                <a:buFontTx/>
                <a:buNone/>
                <a:tabLst/>
                <a:defRPr/>
              </a:pPr>
              <a:r>
                <a:rPr lang="en-US" sz="1600" dirty="0">
                  <a:solidFill>
                    <a:prstClr val="black">
                      <a:hueOff val="0"/>
                      <a:satOff val="0"/>
                      <a:lumOff val="0"/>
                      <a:alphaOff val="0"/>
                    </a:prstClr>
                  </a:solidFill>
                </a:rPr>
                <a:t>previous data</a:t>
              </a:r>
            </a:p>
          </p:txBody>
        </p:sp>
      </p:grpSp>
      <p:grpSp>
        <p:nvGrpSpPr>
          <p:cNvPr id="3" name="Group 2">
            <a:extLst>
              <a:ext uri="{FF2B5EF4-FFF2-40B4-BE49-F238E27FC236}">
                <a16:creationId xmlns:a16="http://schemas.microsoft.com/office/drawing/2014/main" xmlns="" id="{609F086C-B5C6-434F-99D8-FBA2967CF81C}"/>
              </a:ext>
            </a:extLst>
          </p:cNvPr>
          <p:cNvGrpSpPr/>
          <p:nvPr/>
        </p:nvGrpSpPr>
        <p:grpSpPr>
          <a:xfrm>
            <a:off x="3810667" y="3064315"/>
            <a:ext cx="7564110" cy="1777118"/>
            <a:chOff x="3810667" y="3064315"/>
            <a:chExt cx="7564110" cy="1777118"/>
          </a:xfrm>
        </p:grpSpPr>
        <p:sp>
          <p:nvSpPr>
            <p:cNvPr id="19" name="Freeform: Shape 18">
              <a:extLst>
                <a:ext uri="{FF2B5EF4-FFF2-40B4-BE49-F238E27FC236}">
                  <a16:creationId xmlns:a16="http://schemas.microsoft.com/office/drawing/2014/main" xmlns="" id="{9D7277AF-EC7B-464E-8733-D42AFF950166}"/>
                </a:ext>
              </a:extLst>
            </p:cNvPr>
            <p:cNvSpPr/>
            <p:nvPr/>
          </p:nvSpPr>
          <p:spPr>
            <a:xfrm>
              <a:off x="4014184" y="30643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marR="0" lvl="0" indent="0" algn="ctr" defTabSz="16002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xmlns="" id="{1350EC88-9220-4721-B31A-F74C26C6D807}"/>
                </a:ext>
              </a:extLst>
            </p:cNvPr>
            <p:cNvSpPr/>
            <p:nvPr/>
          </p:nvSpPr>
          <p:spPr>
            <a:xfrm>
              <a:off x="3810667" y="3419735"/>
              <a:ext cx="1983263" cy="1066270"/>
            </a:xfrm>
            <a:custGeom>
              <a:avLst/>
              <a:gdLst>
                <a:gd name="connsiteX0" fmla="*/ 0 w 1983263"/>
                <a:gd name="connsiteY0" fmla="*/ 0 h 1066270"/>
                <a:gd name="connsiteX1" fmla="*/ 1983263 w 1983263"/>
                <a:gd name="connsiteY1" fmla="*/ 0 h 1066270"/>
                <a:gd name="connsiteX2" fmla="*/ 1983263 w 1983263"/>
                <a:gd name="connsiteY2" fmla="*/ 1066270 h 1066270"/>
                <a:gd name="connsiteX3" fmla="*/ 0 w 1983263"/>
                <a:gd name="connsiteY3" fmla="*/ 1066270 h 1066270"/>
                <a:gd name="connsiteX4" fmla="*/ 0 w 1983263"/>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263" h="1066270">
                  <a:moveTo>
                    <a:pt x="0" y="0"/>
                  </a:moveTo>
                  <a:lnTo>
                    <a:pt x="1983263" y="0"/>
                  </a:lnTo>
                  <a:lnTo>
                    <a:pt x="1983263"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600" dirty="0">
                  <a:solidFill>
                    <a:prstClr val="black">
                      <a:hueOff val="0"/>
                      <a:satOff val="0"/>
                      <a:lumOff val="0"/>
                      <a:alphaOff val="0"/>
                    </a:prstClr>
                  </a:solidFill>
                </a:rPr>
                <a:t>Streaming as </a:t>
              </a:r>
            </a:p>
            <a:p>
              <a:pPr lvl="0" algn="ctr" defTabSz="622300">
                <a:lnSpc>
                  <a:spcPct val="90000"/>
                </a:lnSpc>
                <a:spcBef>
                  <a:spcPct val="0"/>
                </a:spcBef>
                <a:spcAft>
                  <a:spcPct val="35000"/>
                </a:spcAft>
              </a:pPr>
              <a:r>
                <a:rPr lang="en-IN" sz="1600" dirty="0">
                  <a:solidFill>
                    <a:prstClr val="black">
                      <a:hueOff val="0"/>
                      <a:satOff val="0"/>
                      <a:lumOff val="0"/>
                      <a:alphaOff val="0"/>
                    </a:prstClr>
                  </a:solidFill>
                </a:rPr>
                <a:t>fast batch </a:t>
              </a:r>
            </a:p>
            <a:p>
              <a:pPr lvl="0" algn="ctr" defTabSz="622300">
                <a:lnSpc>
                  <a:spcPct val="90000"/>
                </a:lnSpc>
                <a:spcBef>
                  <a:spcPct val="0"/>
                </a:spcBef>
                <a:spcAft>
                  <a:spcPct val="35000"/>
                </a:spcAft>
              </a:pPr>
              <a:r>
                <a:rPr lang="en-IN" sz="1600" dirty="0">
                  <a:solidFill>
                    <a:prstClr val="black">
                      <a:hueOff val="0"/>
                      <a:satOff val="0"/>
                      <a:lumOff val="0"/>
                      <a:alphaOff val="0"/>
                    </a:prstClr>
                  </a:solidFill>
                </a:rPr>
                <a:t>processing</a:t>
              </a:r>
              <a:endParaRPr kumimoji="0" lang="en-US"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xmlns="" id="{D55BA65B-8EB2-421B-9309-971B0369799A}"/>
                </a:ext>
              </a:extLst>
            </p:cNvPr>
            <p:cNvSpPr/>
            <p:nvPr/>
          </p:nvSpPr>
          <p:spPr>
            <a:xfrm>
              <a:off x="9589563" y="30643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marR="0" lvl="0" indent="0" algn="ctr" defTabSz="16002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3F0EE53A-9E3A-4AA6-8E0F-69E47D116241}"/>
                </a:ext>
              </a:extLst>
            </p:cNvPr>
            <p:cNvSpPr/>
            <p:nvPr/>
          </p:nvSpPr>
          <p:spPr>
            <a:xfrm>
              <a:off x="9391514" y="3419735"/>
              <a:ext cx="1983263" cy="1066270"/>
            </a:xfrm>
            <a:custGeom>
              <a:avLst/>
              <a:gdLst>
                <a:gd name="connsiteX0" fmla="*/ 0 w 1983263"/>
                <a:gd name="connsiteY0" fmla="*/ 0 h 1066270"/>
                <a:gd name="connsiteX1" fmla="*/ 1983263 w 1983263"/>
                <a:gd name="connsiteY1" fmla="*/ 0 h 1066270"/>
                <a:gd name="connsiteX2" fmla="*/ 1983263 w 1983263"/>
                <a:gd name="connsiteY2" fmla="*/ 1066270 h 1066270"/>
                <a:gd name="connsiteX3" fmla="*/ 0 w 1983263"/>
                <a:gd name="connsiteY3" fmla="*/ 1066270 h 1066270"/>
                <a:gd name="connsiteX4" fmla="*/ 0 w 1983263"/>
                <a:gd name="connsiteY4" fmla="*/ 0 h 1066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3263" h="1066270">
                  <a:moveTo>
                    <a:pt x="0" y="0"/>
                  </a:moveTo>
                  <a:lnTo>
                    <a:pt x="1983263" y="0"/>
                  </a:lnTo>
                  <a:lnTo>
                    <a:pt x="1983263" y="1066270"/>
                  </a:lnTo>
                  <a:lnTo>
                    <a:pt x="0" y="106627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dirty="0">
                  <a:solidFill>
                    <a:prstClr val="black">
                      <a:hueOff val="0"/>
                      <a:satOff val="0"/>
                      <a:lumOff val="0"/>
                      <a:alphaOff val="0"/>
                    </a:prstClr>
                  </a:solidFill>
                </a:rPr>
                <a:t>Batch as </a:t>
              </a:r>
            </a:p>
            <a:p>
              <a:pPr lvl="0" algn="ctr" defTabSz="622300">
                <a:lnSpc>
                  <a:spcPct val="90000"/>
                </a:lnSpc>
                <a:spcBef>
                  <a:spcPct val="0"/>
                </a:spcBef>
                <a:spcAft>
                  <a:spcPct val="35000"/>
                </a:spcAft>
              </a:pPr>
              <a:r>
                <a:rPr lang="en-IN" sz="1400" dirty="0">
                  <a:solidFill>
                    <a:prstClr val="black">
                      <a:hueOff val="0"/>
                      <a:satOff val="0"/>
                      <a:lumOff val="0"/>
                      <a:alphaOff val="0"/>
                    </a:prstClr>
                  </a:solidFill>
                </a:rPr>
                <a:t>special case</a:t>
              </a:r>
            </a:p>
            <a:p>
              <a:pPr lvl="0" algn="ctr" defTabSz="622300">
                <a:lnSpc>
                  <a:spcPct val="90000"/>
                </a:lnSpc>
                <a:spcBef>
                  <a:spcPct val="0"/>
                </a:spcBef>
                <a:spcAft>
                  <a:spcPct val="35000"/>
                </a:spcAft>
              </a:pPr>
              <a:r>
                <a:rPr lang="en-IN" sz="1400" dirty="0">
                  <a:solidFill>
                    <a:prstClr val="black">
                      <a:hueOff val="0"/>
                      <a:satOff val="0"/>
                      <a:lumOff val="0"/>
                      <a:alphaOff val="0"/>
                    </a:prstClr>
                  </a:solidFill>
                </a:rPr>
                <a:t>of Stream </a:t>
              </a:r>
            </a:p>
            <a:p>
              <a:pPr lvl="0" algn="ctr" defTabSz="622300">
                <a:lnSpc>
                  <a:spcPct val="90000"/>
                </a:lnSpc>
                <a:spcBef>
                  <a:spcPct val="0"/>
                </a:spcBef>
                <a:spcAft>
                  <a:spcPct val="35000"/>
                </a:spcAft>
              </a:pPr>
              <a:r>
                <a:rPr lang="en-IN" sz="1400" dirty="0">
                  <a:solidFill>
                    <a:prstClr val="black">
                      <a:hueOff val="0"/>
                      <a:satOff val="0"/>
                      <a:lumOff val="0"/>
                      <a:alphaOff val="0"/>
                    </a:prstClr>
                  </a:solidFill>
                </a:rPr>
                <a:t>Processing</a:t>
              </a:r>
              <a:endParaRPr kumimoji="0" lang="en-US"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xmlns="" id="{6A4D4E8B-16D8-48E5-9CA5-EE112ABB30B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18077" y="169913"/>
            <a:ext cx="2413950" cy="1255254"/>
          </a:xfrm>
          <a:prstGeom prst="rect">
            <a:avLst/>
          </a:prstGeom>
        </p:spPr>
      </p:pic>
      <p:pic>
        <p:nvPicPr>
          <p:cNvPr id="17" name="Picture 16">
            <a:extLst>
              <a:ext uri="{FF2B5EF4-FFF2-40B4-BE49-F238E27FC236}">
                <a16:creationId xmlns:a16="http://schemas.microsoft.com/office/drawing/2014/main" xmlns="" id="{A2EE0820-57C5-4DE2-B655-2A49034ADF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411023" y="285750"/>
            <a:ext cx="1139417" cy="1139417"/>
          </a:xfrm>
          <a:prstGeom prst="rect">
            <a:avLst/>
          </a:prstGeom>
        </p:spPr>
      </p:pic>
      <p:grpSp>
        <p:nvGrpSpPr>
          <p:cNvPr id="12" name="Group 11">
            <a:extLst>
              <a:ext uri="{FF2B5EF4-FFF2-40B4-BE49-F238E27FC236}">
                <a16:creationId xmlns:a16="http://schemas.microsoft.com/office/drawing/2014/main" xmlns="" id="{D97EB446-457B-4FC2-912E-8CFE37A54B08}"/>
              </a:ext>
            </a:extLst>
          </p:cNvPr>
          <p:cNvGrpSpPr/>
          <p:nvPr/>
        </p:nvGrpSpPr>
        <p:grpSpPr>
          <a:xfrm>
            <a:off x="1279596" y="4572732"/>
            <a:ext cx="7574673" cy="1777118"/>
            <a:chOff x="1279596" y="4572732"/>
            <a:chExt cx="7574673" cy="1777118"/>
          </a:xfrm>
        </p:grpSpPr>
        <p:sp>
          <p:nvSpPr>
            <p:cNvPr id="22" name="Freeform: Shape 21">
              <a:extLst>
                <a:ext uri="{FF2B5EF4-FFF2-40B4-BE49-F238E27FC236}">
                  <a16:creationId xmlns:a16="http://schemas.microsoft.com/office/drawing/2014/main" xmlns="" id="{E59A49F5-9B4E-45C4-9971-DF7D0C8A1E18}"/>
                </a:ext>
              </a:extLst>
            </p:cNvPr>
            <p:cNvSpPr/>
            <p:nvPr/>
          </p:nvSpPr>
          <p:spPr>
            <a:xfrm>
              <a:off x="1498677" y="4572732"/>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marR="0" lvl="0" indent="0" algn="ctr" defTabSz="16002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xmlns="" id="{15E6370E-8A39-4F42-A786-0FCA76EEE364}"/>
                </a:ext>
              </a:extLst>
            </p:cNvPr>
            <p:cNvSpPr/>
            <p:nvPr/>
          </p:nvSpPr>
          <p:spPr>
            <a:xfrm>
              <a:off x="7080327" y="4572732"/>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a:solidFill>
              <a:schemeClr val="accent4">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933" tIns="276934" rIns="240933" bIns="276934" numCol="1" spcCol="1270" anchor="ctr" anchorCtr="0">
              <a:noAutofit/>
            </a:bodyPr>
            <a:lstStyle/>
            <a:p>
              <a:pPr marL="0" marR="0" lvl="0" indent="0" algn="ctr" defTabSz="16002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xmlns="" id="{C0D53149-3EEB-4CC3-B021-0E362FB585CB}"/>
                </a:ext>
              </a:extLst>
            </p:cNvPr>
            <p:cNvGrpSpPr/>
            <p:nvPr/>
          </p:nvGrpSpPr>
          <p:grpSpPr>
            <a:xfrm>
              <a:off x="6871006" y="4913423"/>
              <a:ext cx="1983263" cy="1082048"/>
              <a:chOff x="4265953" y="704594"/>
              <a:chExt cx="1983263" cy="1082048"/>
            </a:xfrm>
          </p:grpSpPr>
          <p:sp>
            <p:nvSpPr>
              <p:cNvPr id="8" name="Rectangle 7">
                <a:extLst>
                  <a:ext uri="{FF2B5EF4-FFF2-40B4-BE49-F238E27FC236}">
                    <a16:creationId xmlns:a16="http://schemas.microsoft.com/office/drawing/2014/main" xmlns="" id="{71FF0184-2F09-4C4C-8E9D-86368BB40CF1}"/>
                  </a:ext>
                </a:extLst>
              </p:cNvPr>
              <p:cNvSpPr/>
              <p:nvPr/>
            </p:nvSpPr>
            <p:spPr>
              <a:xfrm>
                <a:off x="4265953" y="720372"/>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xmlns="" id="{8237C78E-448F-4438-8EBE-2EDE75595A09}"/>
                  </a:ext>
                </a:extLst>
              </p:cNvPr>
              <p:cNvSpPr txBox="1"/>
              <p:nvPr/>
            </p:nvSpPr>
            <p:spPr>
              <a:xfrm>
                <a:off x="4360716" y="704594"/>
                <a:ext cx="1793736" cy="10662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defRPr/>
                </a:pPr>
                <a:r>
                  <a:rPr lang="en-US" sz="1700" dirty="0">
                    <a:solidFill>
                      <a:prstClr val="black">
                        <a:hueOff val="0"/>
                        <a:satOff val="0"/>
                        <a:lumOff val="0"/>
                        <a:alphaOff val="0"/>
                      </a:prstClr>
                    </a:solidFill>
                  </a:rPr>
                  <a:t>High </a:t>
                </a:r>
              </a:p>
              <a:p>
                <a:pPr lvl="0" algn="ctr" defTabSz="755650">
                  <a:lnSpc>
                    <a:spcPct val="90000"/>
                  </a:lnSpc>
                  <a:spcBef>
                    <a:spcPct val="0"/>
                  </a:spcBef>
                  <a:spcAft>
                    <a:spcPct val="35000"/>
                  </a:spcAft>
                  <a:defRPr/>
                </a:pPr>
                <a:r>
                  <a:rPr lang="en-US" sz="1700" dirty="0">
                    <a:solidFill>
                      <a:prstClr val="black">
                        <a:hueOff val="0"/>
                        <a:satOff val="0"/>
                        <a:lumOff val="0"/>
                        <a:alphaOff val="0"/>
                      </a:prstClr>
                    </a:solidFill>
                  </a:rPr>
                  <a:t>throughput</a:t>
                </a:r>
              </a:p>
            </p:txBody>
          </p:sp>
        </p:grpSp>
        <p:grpSp>
          <p:nvGrpSpPr>
            <p:cNvPr id="10" name="Group 9">
              <a:extLst>
                <a:ext uri="{FF2B5EF4-FFF2-40B4-BE49-F238E27FC236}">
                  <a16:creationId xmlns:a16="http://schemas.microsoft.com/office/drawing/2014/main" xmlns="" id="{108D941F-A22D-48E7-A7E2-49A858A494AB}"/>
                </a:ext>
              </a:extLst>
            </p:cNvPr>
            <p:cNvGrpSpPr/>
            <p:nvPr/>
          </p:nvGrpSpPr>
          <p:grpSpPr>
            <a:xfrm>
              <a:off x="1279596" y="4929201"/>
              <a:ext cx="2033140" cy="1074583"/>
              <a:chOff x="4216076" y="720372"/>
              <a:chExt cx="2033140" cy="1074583"/>
            </a:xfrm>
          </p:grpSpPr>
          <p:sp>
            <p:nvSpPr>
              <p:cNvPr id="11" name="Rectangle 10">
                <a:extLst>
                  <a:ext uri="{FF2B5EF4-FFF2-40B4-BE49-F238E27FC236}">
                    <a16:creationId xmlns:a16="http://schemas.microsoft.com/office/drawing/2014/main" xmlns="" id="{BD44FE5A-C083-4F20-A2D9-A09A57D9D420}"/>
                  </a:ext>
                </a:extLst>
              </p:cNvPr>
              <p:cNvSpPr/>
              <p:nvPr/>
            </p:nvSpPr>
            <p:spPr>
              <a:xfrm>
                <a:off x="4265953" y="720372"/>
                <a:ext cx="1983263" cy="106627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xmlns="" id="{1688DE65-F629-4FB6-AA26-5F2E5F811753}"/>
                  </a:ext>
                </a:extLst>
              </p:cNvPr>
              <p:cNvSpPr txBox="1"/>
              <p:nvPr/>
            </p:nvSpPr>
            <p:spPr>
              <a:xfrm>
                <a:off x="4216076" y="728685"/>
                <a:ext cx="1983263" cy="10662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marL="0" marR="0" lvl="0" indent="0" algn="ctr" defTabSz="755650" rtl="0" eaLnBrk="1" fontAlgn="auto" latinLnBrk="0" hangingPunct="1">
                  <a:lnSpc>
                    <a:spcPct val="90000"/>
                  </a:lnSpc>
                  <a:spcBef>
                    <a:spcPct val="0"/>
                  </a:spcBef>
                  <a:spcAft>
                    <a:spcPct val="35000"/>
                  </a:spcAft>
                  <a:buClrTx/>
                  <a:buSzTx/>
                  <a:buFontTx/>
                  <a:buNone/>
                  <a:tabLst/>
                  <a:defRPr/>
                </a:pPr>
                <a:r>
                  <a:rPr kumimoji="0" lang="en-US" sz="17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CAN </a:t>
                </a:r>
              </a:p>
              <a:p>
                <a:pPr marL="0" marR="0" lvl="0" indent="0" algn="ctr" defTabSz="755650" rtl="0" eaLnBrk="1" fontAlgn="auto" latinLnBrk="0" hangingPunct="1">
                  <a:lnSpc>
                    <a:spcPct val="90000"/>
                  </a:lnSpc>
                  <a:spcBef>
                    <a:spcPct val="0"/>
                  </a:spcBef>
                  <a:spcAft>
                    <a:spcPct val="35000"/>
                  </a:spcAft>
                  <a:buClrTx/>
                  <a:buSzTx/>
                  <a:buFontTx/>
                  <a:buNone/>
                  <a:tabLst/>
                  <a:defRPr/>
                </a:pPr>
                <a:r>
                  <a:rPr lang="en-US" sz="1700" dirty="0">
                    <a:solidFill>
                      <a:prstClr val="black">
                        <a:hueOff val="0"/>
                        <a:satOff val="0"/>
                        <a:lumOff val="0"/>
                        <a:alphaOff val="0"/>
                      </a:prstClr>
                    </a:solidFill>
                    <a:latin typeface="Calibri" panose="020F0502020204030204"/>
                  </a:rPr>
                  <a:t>Maintain high </a:t>
                </a:r>
              </a:p>
              <a:p>
                <a:pPr marL="0" marR="0" lvl="0" indent="0" algn="ctr" defTabSz="755650" rtl="0" eaLnBrk="1" fontAlgn="auto" latinLnBrk="0" hangingPunct="1">
                  <a:lnSpc>
                    <a:spcPct val="90000"/>
                  </a:lnSpc>
                  <a:spcBef>
                    <a:spcPct val="0"/>
                  </a:spcBef>
                  <a:spcAft>
                    <a:spcPct val="35000"/>
                  </a:spcAft>
                  <a:buClrTx/>
                  <a:buSzTx/>
                  <a:buFontTx/>
                  <a:buNone/>
                  <a:tabLst/>
                  <a:defRPr/>
                </a:pPr>
                <a:r>
                  <a:rPr kumimoji="0" lang="en-US" sz="17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throughput</a:t>
                </a:r>
              </a:p>
            </p:txBody>
          </p:sp>
        </p:grpSp>
      </p:grpSp>
      <p:grpSp>
        <p:nvGrpSpPr>
          <p:cNvPr id="38" name="Group 37">
            <a:extLst>
              <a:ext uri="{FF2B5EF4-FFF2-40B4-BE49-F238E27FC236}">
                <a16:creationId xmlns:a16="http://schemas.microsoft.com/office/drawing/2014/main" xmlns="" id="{C0E4B74B-CFE0-4ECF-952C-580C2A08FEFB}"/>
              </a:ext>
            </a:extLst>
          </p:cNvPr>
          <p:cNvGrpSpPr/>
          <p:nvPr/>
        </p:nvGrpSpPr>
        <p:grpSpPr>
          <a:xfrm>
            <a:off x="3182492" y="1539949"/>
            <a:ext cx="7127742" cy="1777118"/>
            <a:chOff x="3182492" y="1555715"/>
            <a:chExt cx="7127742" cy="1777118"/>
          </a:xfrm>
        </p:grpSpPr>
        <p:sp>
          <p:nvSpPr>
            <p:cNvPr id="36" name="Freeform: Shape 35">
              <a:extLst>
                <a:ext uri="{FF2B5EF4-FFF2-40B4-BE49-F238E27FC236}">
                  <a16:creationId xmlns:a16="http://schemas.microsoft.com/office/drawing/2014/main" xmlns="" id="{7A880145-EDA0-4EFE-81AB-CABA6400E602}"/>
                </a:ext>
              </a:extLst>
            </p:cNvPr>
            <p:cNvSpPr/>
            <p:nvPr/>
          </p:nvSpPr>
          <p:spPr>
            <a:xfrm>
              <a:off x="8764142" y="15557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lvl="0" algn="ctr" defTabSz="622300">
                <a:lnSpc>
                  <a:spcPct val="90000"/>
                </a:lnSpc>
                <a:spcBef>
                  <a:spcPct val="0"/>
                </a:spcBef>
                <a:spcAft>
                  <a:spcPct val="35000"/>
                </a:spcAft>
                <a:defRPr/>
              </a:pPr>
              <a:r>
                <a:rPr lang="en-US" sz="1400" b="1" dirty="0">
                  <a:solidFill>
                    <a:prstClr val="white"/>
                  </a:solidFill>
                </a:rPr>
                <a:t>In-Memory </a:t>
              </a:r>
              <a:r>
                <a:rPr lang="en-US" sz="1400" b="1" dirty="0" err="1">
                  <a:solidFill>
                    <a:prstClr val="white"/>
                  </a:solidFill>
                </a:rPr>
                <a:t>Processong</a:t>
              </a:r>
              <a:endParaRPr lang="en-US" sz="1400" dirty="0">
                <a:solidFill>
                  <a:prstClr val="white"/>
                </a:solidFill>
              </a:endParaRPr>
            </a:p>
          </p:txBody>
        </p:sp>
        <p:sp>
          <p:nvSpPr>
            <p:cNvPr id="37" name="Freeform: Shape 36">
              <a:extLst>
                <a:ext uri="{FF2B5EF4-FFF2-40B4-BE49-F238E27FC236}">
                  <a16:creationId xmlns:a16="http://schemas.microsoft.com/office/drawing/2014/main" xmlns="" id="{9BA9C08A-C6CD-42A3-B3B9-1EAF90432062}"/>
                </a:ext>
              </a:extLst>
            </p:cNvPr>
            <p:cNvSpPr/>
            <p:nvPr/>
          </p:nvSpPr>
          <p:spPr>
            <a:xfrm>
              <a:off x="3182492" y="1555715"/>
              <a:ext cx="1546092" cy="1777118"/>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4" rIns="294273" bIns="330274"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In-Memory </a:t>
              </a:r>
              <a:r>
                <a:rPr kumimoji="0" lang="en-US" sz="1400" b="1" i="0" u="none" strike="noStrike" kern="1200" cap="none" spc="0" normalizeH="0" baseline="0" noProof="0" dirty="0" err="1">
                  <a:ln>
                    <a:noFill/>
                  </a:ln>
                  <a:solidFill>
                    <a:prstClr val="white"/>
                  </a:solidFill>
                  <a:effectLst/>
                  <a:uLnTx/>
                  <a:uFillTx/>
                  <a:latin typeface="Calibri" panose="020F0502020204030204"/>
                  <a:ea typeface="+mn-ea"/>
                  <a:cs typeface="+mn-cs"/>
                </a:rPr>
                <a:t>Processong</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xmlns="" id="{36C711FB-318F-45BF-9F5A-FA73B05F662E}"/>
              </a:ext>
            </a:extLst>
          </p:cNvPr>
          <p:cNvGrpSpPr/>
          <p:nvPr/>
        </p:nvGrpSpPr>
        <p:grpSpPr>
          <a:xfrm>
            <a:off x="3182492" y="4572731"/>
            <a:ext cx="7127742" cy="1777119"/>
            <a:chOff x="3182492" y="4572731"/>
            <a:chExt cx="7127742" cy="1777119"/>
          </a:xfrm>
        </p:grpSpPr>
        <p:sp>
          <p:nvSpPr>
            <p:cNvPr id="34" name="Freeform: Shape 33">
              <a:extLst>
                <a:ext uri="{FF2B5EF4-FFF2-40B4-BE49-F238E27FC236}">
                  <a16:creationId xmlns:a16="http://schemas.microsoft.com/office/drawing/2014/main" xmlns="" id="{73E87354-0E3A-4C4B-BFE5-57F0FAC09FE6}"/>
                </a:ext>
              </a:extLst>
            </p:cNvPr>
            <p:cNvSpPr/>
            <p:nvPr/>
          </p:nvSpPr>
          <p:spPr>
            <a:xfrm>
              <a:off x="3182492" y="4572731"/>
              <a:ext cx="1546092" cy="1777119"/>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5" rIns="294273" bIns="330274" numCol="1" spcCol="1270" anchor="ctr" anchorCtr="0">
              <a:noAutofit/>
            </a:bodyPr>
            <a:lstStyle/>
            <a:p>
              <a:pPr marL="0" lvl="0" indent="0" algn="ctr" defTabSz="622300">
                <a:lnSpc>
                  <a:spcPct val="90000"/>
                </a:lnSpc>
                <a:spcBef>
                  <a:spcPct val="0"/>
                </a:spcBef>
                <a:spcAft>
                  <a:spcPct val="35000"/>
                </a:spcAft>
                <a:buNone/>
              </a:pPr>
              <a:r>
                <a:rPr lang="en-US" sz="1400" kern="1200" dirty="0"/>
                <a:t>Fraud</a:t>
              </a:r>
            </a:p>
            <a:p>
              <a:pPr marL="0" lvl="0" indent="0" algn="ctr" defTabSz="622300">
                <a:lnSpc>
                  <a:spcPct val="90000"/>
                </a:lnSpc>
                <a:spcBef>
                  <a:spcPct val="0"/>
                </a:spcBef>
                <a:spcAft>
                  <a:spcPct val="35000"/>
                </a:spcAft>
                <a:buNone/>
              </a:pPr>
              <a:r>
                <a:rPr lang="en-US" sz="1400" dirty="0"/>
                <a:t>Detection</a:t>
              </a:r>
              <a:endParaRPr lang="en-US" sz="1400" kern="1200" dirty="0"/>
            </a:p>
          </p:txBody>
        </p:sp>
        <p:sp>
          <p:nvSpPr>
            <p:cNvPr id="35" name="Freeform: Shape 34">
              <a:extLst>
                <a:ext uri="{FF2B5EF4-FFF2-40B4-BE49-F238E27FC236}">
                  <a16:creationId xmlns:a16="http://schemas.microsoft.com/office/drawing/2014/main" xmlns="" id="{D5FB31D8-3968-44B8-908C-D683E874CEF4}"/>
                </a:ext>
              </a:extLst>
            </p:cNvPr>
            <p:cNvSpPr/>
            <p:nvPr/>
          </p:nvSpPr>
          <p:spPr>
            <a:xfrm>
              <a:off x="8764142" y="4572731"/>
              <a:ext cx="1546092" cy="1777119"/>
            </a:xfrm>
            <a:custGeom>
              <a:avLst/>
              <a:gdLst>
                <a:gd name="connsiteX0" fmla="*/ 0 w 1777118"/>
                <a:gd name="connsiteY0" fmla="*/ 773046 h 1546092"/>
                <a:gd name="connsiteX1" fmla="*/ 386523 w 1777118"/>
                <a:gd name="connsiteY1" fmla="*/ 0 h 1546092"/>
                <a:gd name="connsiteX2" fmla="*/ 1390595 w 1777118"/>
                <a:gd name="connsiteY2" fmla="*/ 0 h 1546092"/>
                <a:gd name="connsiteX3" fmla="*/ 1777118 w 1777118"/>
                <a:gd name="connsiteY3" fmla="*/ 773046 h 1546092"/>
                <a:gd name="connsiteX4" fmla="*/ 1390595 w 1777118"/>
                <a:gd name="connsiteY4" fmla="*/ 1546092 h 1546092"/>
                <a:gd name="connsiteX5" fmla="*/ 386523 w 1777118"/>
                <a:gd name="connsiteY5" fmla="*/ 1546092 h 1546092"/>
                <a:gd name="connsiteX6" fmla="*/ 0 w 1777118"/>
                <a:gd name="connsiteY6" fmla="*/ 773046 h 1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118" h="1546092">
                  <a:moveTo>
                    <a:pt x="888559" y="0"/>
                  </a:moveTo>
                  <a:lnTo>
                    <a:pt x="1777118" y="336275"/>
                  </a:lnTo>
                  <a:lnTo>
                    <a:pt x="1777118" y="1209817"/>
                  </a:lnTo>
                  <a:lnTo>
                    <a:pt x="888559" y="1546092"/>
                  </a:lnTo>
                  <a:lnTo>
                    <a:pt x="0" y="1209817"/>
                  </a:lnTo>
                  <a:lnTo>
                    <a:pt x="0" y="336275"/>
                  </a:lnTo>
                  <a:lnTo>
                    <a:pt x="888559"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4273" tIns="330275" rIns="294273" bIns="330274" numCol="1" spcCol="1270" anchor="ctr" anchorCtr="0">
              <a:noAutofit/>
            </a:bodyPr>
            <a:lstStyle/>
            <a:p>
              <a:pPr marL="0" lvl="0" indent="0" algn="ctr" defTabSz="622300">
                <a:lnSpc>
                  <a:spcPct val="90000"/>
                </a:lnSpc>
                <a:spcBef>
                  <a:spcPct val="0"/>
                </a:spcBef>
                <a:spcAft>
                  <a:spcPct val="35000"/>
                </a:spcAft>
                <a:buNone/>
              </a:pPr>
              <a:r>
                <a:rPr lang="en-US" sz="1400" kern="1200" dirty="0"/>
                <a:t>Fraud Prevention</a:t>
              </a:r>
            </a:p>
          </p:txBody>
        </p:sp>
      </p:grpSp>
    </p:spTree>
    <p:extLst>
      <p:ext uri="{BB962C8B-B14F-4D97-AF65-F5344CB8AC3E}">
        <p14:creationId xmlns:p14="http://schemas.microsoft.com/office/powerpoint/2010/main" xmlns="" val="22041480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pct20">
          <a:fgClr>
            <a:srgbClr val="E53E14"/>
          </a:fgClr>
          <a:bgClr>
            <a:schemeClr val="bg1"/>
          </a:bgClr>
        </a:patt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B41CF11-32FE-4B5A-B1EE-BAF0F5396C35}"/>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xmlns="" id="{F35C05D2-3D2E-47BD-A109-4B186A15A1BB}"/>
              </a:ext>
            </a:extLst>
          </p:cNvPr>
          <p:cNvSpPr/>
          <p:nvPr/>
        </p:nvSpPr>
        <p:spPr>
          <a:xfrm>
            <a:off x="1969485" y="2215662"/>
            <a:ext cx="8253038" cy="3046988"/>
          </a:xfrm>
          <a:prstGeom prst="rect">
            <a:avLst/>
          </a:prstGeom>
          <a:noFill/>
        </p:spPr>
        <p:txBody>
          <a:bodyPr wrap="square" lIns="91440" tIns="45720" rIns="91440" bIns="45720">
            <a:spAutoFit/>
          </a:bodyPr>
          <a:lstStyle/>
          <a:p>
            <a:pPr algn="ctr"/>
            <a:r>
              <a:rPr lang="en-US" sz="9600" b="1" dirty="0">
                <a:ln w="12700">
                  <a:solidFill>
                    <a:schemeClr val="accent5"/>
                  </a:solidFill>
                  <a:prstDash val="solid"/>
                </a:ln>
                <a:pattFill prst="trellis">
                  <a:fgClr>
                    <a:srgbClr val="015790"/>
                  </a:fgClr>
                  <a:bgClr>
                    <a:schemeClr val="bg1"/>
                  </a:bgClr>
                </a:pattFill>
              </a:rPr>
              <a:t>Who uses Flink?</a:t>
            </a:r>
            <a:endParaRPr lang="en-US" sz="9600" b="1" cap="none" spc="0" dirty="0">
              <a:ln w="12700">
                <a:solidFill>
                  <a:schemeClr val="accent5"/>
                </a:solidFill>
                <a:prstDash val="solid"/>
              </a:ln>
              <a:pattFill prst="trellis">
                <a:fgClr>
                  <a:srgbClr val="015790"/>
                </a:fgClr>
                <a:bgClr>
                  <a:schemeClr val="bg1"/>
                </a:bgClr>
              </a:pattFill>
              <a:effectLst/>
            </a:endParaRPr>
          </a:p>
        </p:txBody>
      </p:sp>
    </p:spTree>
    <p:extLst>
      <p:ext uri="{BB962C8B-B14F-4D97-AF65-F5344CB8AC3E}">
        <p14:creationId xmlns:p14="http://schemas.microsoft.com/office/powerpoint/2010/main" xmlns="" val="1025262778"/>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pct20">
          <a:fgClr>
            <a:srgbClr val="E53E14"/>
          </a:fgClr>
          <a:bgClr>
            <a:schemeClr val="bg1"/>
          </a:bgClr>
        </a:patt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B41CF11-32FE-4B5A-B1EE-BAF0F5396C35}"/>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xmlns="" id="{F35C05D2-3D2E-47BD-A109-4B186A15A1BB}"/>
              </a:ext>
            </a:extLst>
          </p:cNvPr>
          <p:cNvSpPr/>
          <p:nvPr/>
        </p:nvSpPr>
        <p:spPr>
          <a:xfrm>
            <a:off x="1969485" y="281358"/>
            <a:ext cx="8253038" cy="769441"/>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w="12700">
                  <a:solidFill>
                    <a:srgbClr val="4472C4"/>
                  </a:solidFill>
                  <a:prstDash val="solid"/>
                </a:ln>
                <a:pattFill prst="trellis">
                  <a:fgClr>
                    <a:srgbClr val="015790"/>
                  </a:fgClr>
                  <a:bgClr>
                    <a:prstClr val="white"/>
                  </a:bgClr>
                </a:pattFill>
                <a:effectLst/>
                <a:uLnTx/>
                <a:uFillTx/>
                <a:latin typeface="Calibri" panose="020F0502020204030204"/>
                <a:ea typeface="+mn-ea"/>
                <a:cs typeface="+mn-cs"/>
              </a:rPr>
              <a:t>Who uses Flink?</a:t>
            </a:r>
          </a:p>
        </p:txBody>
      </p:sp>
      <p:sp>
        <p:nvSpPr>
          <p:cNvPr id="3" name="Hexagon 2">
            <a:extLst>
              <a:ext uri="{FF2B5EF4-FFF2-40B4-BE49-F238E27FC236}">
                <a16:creationId xmlns:a16="http://schemas.microsoft.com/office/drawing/2014/main" xmlns="" id="{DF2E1D17-9DC0-4D0D-AC83-DC7856AA0C55}"/>
              </a:ext>
            </a:extLst>
          </p:cNvPr>
          <p:cNvSpPr/>
          <p:nvPr/>
        </p:nvSpPr>
        <p:spPr>
          <a:xfrm>
            <a:off x="5169877" y="1629508"/>
            <a:ext cx="2098431" cy="1808992"/>
          </a:xfrm>
          <a:prstGeom prst="hexagon">
            <a:avLst/>
          </a:prstGeom>
          <a:blipFill dpi="0" rotWithShape="1">
            <a:blip r:embed="rId2">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xmlns="" id="{220CCACF-5C8A-4C16-9216-FEEE352FDC1B}"/>
              </a:ext>
            </a:extLst>
          </p:cNvPr>
          <p:cNvSpPr/>
          <p:nvPr/>
        </p:nvSpPr>
        <p:spPr>
          <a:xfrm>
            <a:off x="5155220" y="3528647"/>
            <a:ext cx="2098431" cy="1808992"/>
          </a:xfrm>
          <a:prstGeom prst="hexagon">
            <a:avLst/>
          </a:prstGeom>
          <a:solidFill>
            <a:srgbClr val="F39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King, the creators of Candy Crush Saga, uses Flink to provide data science teams a real-time analytics dashboard. </a:t>
            </a:r>
            <a:endParaRPr lang="en-US" sz="1200" dirty="0"/>
          </a:p>
        </p:txBody>
      </p:sp>
      <p:sp>
        <p:nvSpPr>
          <p:cNvPr id="8" name="Hexagon 7">
            <a:extLst>
              <a:ext uri="{FF2B5EF4-FFF2-40B4-BE49-F238E27FC236}">
                <a16:creationId xmlns:a16="http://schemas.microsoft.com/office/drawing/2014/main" xmlns="" id="{26B1CA70-A70F-470A-BF96-D7955368EAB7}"/>
              </a:ext>
            </a:extLst>
          </p:cNvPr>
          <p:cNvSpPr/>
          <p:nvPr/>
        </p:nvSpPr>
        <p:spPr>
          <a:xfrm>
            <a:off x="6934196" y="2563717"/>
            <a:ext cx="2098431" cy="1828800"/>
          </a:xfrm>
          <a:prstGeom prst="hexagon">
            <a:avLst/>
          </a:prstGeom>
          <a:blipFill dpi="0" rotWithShape="1">
            <a:blip r:embed="rId3">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xmlns="" id="{E5453F9C-5CE2-4EF7-A549-276FB870DA7C}"/>
              </a:ext>
            </a:extLst>
          </p:cNvPr>
          <p:cNvSpPr/>
          <p:nvPr/>
        </p:nvSpPr>
        <p:spPr>
          <a:xfrm>
            <a:off x="6940062" y="4443046"/>
            <a:ext cx="2063257" cy="1840525"/>
          </a:xfrm>
          <a:prstGeom prst="hexagon">
            <a:avLst/>
          </a:prstGeom>
          <a:solidFill>
            <a:srgbClr val="F479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Alibaba, the world's largest retailer, uses a fork of Flink called Blink to optimize search rankings in real time. </a:t>
            </a:r>
            <a:endParaRPr lang="en-US" sz="1400" dirty="0"/>
          </a:p>
        </p:txBody>
      </p:sp>
      <p:sp>
        <p:nvSpPr>
          <p:cNvPr id="12" name="Hexagon 11">
            <a:extLst>
              <a:ext uri="{FF2B5EF4-FFF2-40B4-BE49-F238E27FC236}">
                <a16:creationId xmlns:a16="http://schemas.microsoft.com/office/drawing/2014/main" xmlns="" id="{56D789BF-732A-4826-ABF1-F9F0DD2B5D01}"/>
              </a:ext>
            </a:extLst>
          </p:cNvPr>
          <p:cNvSpPr/>
          <p:nvPr/>
        </p:nvSpPr>
        <p:spPr>
          <a:xfrm>
            <a:off x="3423139" y="2567350"/>
            <a:ext cx="2098431" cy="1808992"/>
          </a:xfrm>
          <a:prstGeom prst="hexagon">
            <a:avLst/>
          </a:prstGeom>
          <a:blipFill dpi="0" rotWithShape="1">
            <a:blip r:embed="rId4">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xmlns="" id="{B3868A32-26CD-416B-B316-2C6AC4FC07B3}"/>
              </a:ext>
            </a:extLst>
          </p:cNvPr>
          <p:cNvSpPr/>
          <p:nvPr/>
        </p:nvSpPr>
        <p:spPr>
          <a:xfrm>
            <a:off x="3399696" y="4466493"/>
            <a:ext cx="2098431" cy="1808992"/>
          </a:xfrm>
          <a:prstGeom prst="hexagon">
            <a:avLst/>
          </a:prstGeom>
          <a:solidFill>
            <a:srgbClr val="EE2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Mux, an analytics company for streaming video providers, uses Flink for real-time anomaly detection and alerting. </a:t>
            </a:r>
            <a:endParaRPr lang="en-US" sz="1400" dirty="0"/>
          </a:p>
        </p:txBody>
      </p:sp>
      <p:sp>
        <p:nvSpPr>
          <p:cNvPr id="14" name="Hexagon 13">
            <a:extLst>
              <a:ext uri="{FF2B5EF4-FFF2-40B4-BE49-F238E27FC236}">
                <a16:creationId xmlns:a16="http://schemas.microsoft.com/office/drawing/2014/main" xmlns="" id="{43C7E2CC-2587-4542-B36E-C2E8ADE2C8F0}"/>
              </a:ext>
            </a:extLst>
          </p:cNvPr>
          <p:cNvSpPr/>
          <p:nvPr/>
        </p:nvSpPr>
        <p:spPr>
          <a:xfrm>
            <a:off x="8663351" y="3540368"/>
            <a:ext cx="2098431" cy="1808992"/>
          </a:xfrm>
          <a:prstGeom prst="hexagon">
            <a:avLst/>
          </a:prstGeom>
          <a:blipFill dpi="0" rotWithShape="1">
            <a:blip r:embed="rId5">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xmlns="" id="{0131C1F8-F25F-4912-97B0-5DF182E62562}"/>
              </a:ext>
            </a:extLst>
          </p:cNvPr>
          <p:cNvSpPr/>
          <p:nvPr/>
        </p:nvSpPr>
        <p:spPr>
          <a:xfrm>
            <a:off x="1652954" y="3493469"/>
            <a:ext cx="2098431" cy="1808992"/>
          </a:xfrm>
          <a:prstGeom prst="hexagon">
            <a:avLst/>
          </a:prstGeom>
          <a:blipFill dpi="0" rotWithShape="1">
            <a:blip r:embed="rId6" cstate="print">
              <a:extLst>
                <a:ext uri="{28A0092B-C50C-407E-A947-70E740481C1C}">
                  <a14:useLocalDpi xmlns:a14="http://schemas.microsoft.com/office/drawing/2010/main" xmlns=""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428183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pct20">
          <a:fgClr>
            <a:srgbClr val="E53E14"/>
          </a:fgClr>
          <a:bgClr>
            <a:schemeClr val="bg1"/>
          </a:bgClr>
        </a:patt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B41CF11-32FE-4B5A-B1EE-BAF0F5396C35}"/>
              </a:ext>
            </a:extLst>
          </p:cNvPr>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xmlns="" id="{F35C05D2-3D2E-47BD-A109-4B186A15A1BB}"/>
              </a:ext>
            </a:extLst>
          </p:cNvPr>
          <p:cNvSpPr/>
          <p:nvPr/>
        </p:nvSpPr>
        <p:spPr>
          <a:xfrm>
            <a:off x="2307532" y="2282632"/>
            <a:ext cx="8253038" cy="707886"/>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w="12700">
                  <a:solidFill>
                    <a:srgbClr val="4472C4"/>
                  </a:solidFill>
                  <a:prstDash val="solid"/>
                </a:ln>
                <a:pattFill prst="trellis">
                  <a:fgClr>
                    <a:srgbClr val="015790"/>
                  </a:fgClr>
                  <a:bgClr>
                    <a:prstClr val="white"/>
                  </a:bgClr>
                </a:pattFill>
                <a:effectLst/>
                <a:uLnTx/>
                <a:uFillTx/>
                <a:latin typeface="Calibri" panose="020F0502020204030204"/>
                <a:ea typeface="+mn-ea"/>
                <a:cs typeface="+mn-cs"/>
              </a:rPr>
              <a:t>Now we know Flink. But what’s Blink?</a:t>
            </a:r>
          </a:p>
        </p:txBody>
      </p:sp>
      <p:sp>
        <p:nvSpPr>
          <p:cNvPr id="3" name="TextBox 2">
            <a:extLst>
              <a:ext uri="{FF2B5EF4-FFF2-40B4-BE49-F238E27FC236}">
                <a16:creationId xmlns:a16="http://schemas.microsoft.com/office/drawing/2014/main" xmlns="" id="{3D6B0935-6FAB-4832-A77D-E7BFAFBCB017}"/>
              </a:ext>
            </a:extLst>
          </p:cNvPr>
          <p:cNvSpPr txBox="1"/>
          <p:nvPr/>
        </p:nvSpPr>
        <p:spPr>
          <a:xfrm>
            <a:off x="1762298" y="3399904"/>
            <a:ext cx="950144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A forked version of Flink used by Alibaba Group</a:t>
            </a:r>
          </a:p>
          <a:p>
            <a:pPr marL="285750" indent="-28575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Best for Alibaba’s large cluster</a:t>
            </a:r>
          </a:p>
        </p:txBody>
      </p:sp>
      <p:sp>
        <p:nvSpPr>
          <p:cNvPr id="5" name="TextBox 4">
            <a:extLst>
              <a:ext uri="{FF2B5EF4-FFF2-40B4-BE49-F238E27FC236}">
                <a16:creationId xmlns:a16="http://schemas.microsoft.com/office/drawing/2014/main" xmlns="" id="{855A0C74-477F-480A-BC48-C1EEA4B36271}"/>
              </a:ext>
            </a:extLst>
          </p:cNvPr>
          <p:cNvSpPr txBox="1"/>
          <p:nvPr/>
        </p:nvSpPr>
        <p:spPr>
          <a:xfrm>
            <a:off x="2111433" y="149629"/>
            <a:ext cx="8902931" cy="405661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xmlns="" val="4095511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Lato Medium" panose="020F0502020204030203" pitchFamily="34" charset="0"/>
                <a:ea typeface="Lato Medium" panose="020F0502020204030203" pitchFamily="34" charset="0"/>
                <a:cs typeface="Lato Medium" panose="020F0502020204030203" pitchFamily="34" charset="0"/>
              </a:rPr>
              <a:t> </a:t>
            </a:r>
          </a:p>
        </p:txBody>
      </p:sp>
      <p:sp>
        <p:nvSpPr>
          <p:cNvPr id="4" name="Rectangle 3"/>
          <p:cNvSpPr/>
          <p:nvPr/>
        </p:nvSpPr>
        <p:spPr>
          <a:xfrm>
            <a:off x="1544112" y="2967335"/>
            <a:ext cx="9103775" cy="1569660"/>
          </a:xfrm>
          <a:prstGeom prst="rect">
            <a:avLst/>
          </a:prstGeom>
          <a:noFill/>
        </p:spPr>
        <p:txBody>
          <a:bodyPr wrap="none" lIns="91440" tIns="45720" rIns="91440" bIns="45720">
            <a:prstTxWarp prst="textStop">
              <a:avLst>
                <a:gd name="adj" fmla="val 14286"/>
              </a:avLst>
            </a:prstTxWarp>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Lato Medium" panose="020F0502020204030203" pitchFamily="34" charset="0"/>
                <a:ea typeface="Lato Medium" panose="020F0502020204030203" pitchFamily="34" charset="0"/>
                <a:cs typeface="Lato Medium" panose="020F0502020204030203" pitchFamily="34" charset="0"/>
              </a:rPr>
              <a:t> </a:t>
            </a:r>
            <a:endPar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1440"/>
            <a:ext cx="12192000" cy="702128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xmlns="" val="1550763652"/>
      </p:ext>
    </p:extLst>
  </p:cSld>
  <p:clrMapOvr>
    <a:masterClrMapping/>
  </p:clrMapOvr>
  <p:transition spd="slow">
    <p:comb/>
  </p:transition>
</p:sld>
</file>

<file path=ppt/slides/slide29.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0FC6C-8480-46D1-A623-BD19926392A2}"/>
              </a:ext>
            </a:extLst>
          </p:cNvPr>
          <p:cNvSpPr>
            <a:spLocks noGrp="1"/>
          </p:cNvSpPr>
          <p:nvPr>
            <p:ph type="title"/>
          </p:nvPr>
        </p:nvSpPr>
        <p:spPr>
          <a:xfrm>
            <a:off x="838200" y="2674568"/>
            <a:ext cx="10515600" cy="1325563"/>
          </a:xfrm>
        </p:spPr>
        <p:txBody>
          <a:bodyPr/>
          <a:lstStyle/>
          <a:p>
            <a:pPr algn="ct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Enough Theory…</a:t>
            </a:r>
            <a:b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It’s time for Live Action!</a:t>
            </a:r>
          </a:p>
        </p:txBody>
      </p:sp>
    </p:spTree>
    <p:extLst>
      <p:ext uri="{BB962C8B-B14F-4D97-AF65-F5344CB8AC3E}">
        <p14:creationId xmlns:p14="http://schemas.microsoft.com/office/powerpoint/2010/main" xmlns="" val="322669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1E7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164" y="4777696"/>
            <a:ext cx="4750777" cy="1241482"/>
          </a:xfrm>
        </p:spPr>
        <p:txBody>
          <a:bodyPr>
            <a:noAutofit/>
          </a:bodyPr>
          <a:lstStyle/>
          <a:p>
            <a:pPr algn="l"/>
            <a:r>
              <a:rPr lang="en-US" sz="8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Apache</a:t>
            </a:r>
            <a:br>
              <a:rPr lang="en-US" sz="8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br>
            <a:r>
              <a:rPr lang="en-US" sz="8000" dirty="0">
                <a:solidFill>
                  <a:srgbClr val="E6526F"/>
                </a:solidFill>
                <a:latin typeface="Lato Medium" panose="020F0502020204030203" pitchFamily="34" charset="0"/>
                <a:ea typeface="Lato Medium" panose="020F0502020204030203" pitchFamily="34" charset="0"/>
                <a:cs typeface="Lato Medium" panose="020F0502020204030203" pitchFamily="34" charset="0"/>
              </a:rPr>
              <a:t>Flink</a:t>
            </a:r>
          </a:p>
        </p:txBody>
      </p:sp>
      <p:sp>
        <p:nvSpPr>
          <p:cNvPr id="33" name="Title 1"/>
          <p:cNvSpPr txBox="1">
            <a:spLocks/>
          </p:cNvSpPr>
          <p:nvPr/>
        </p:nvSpPr>
        <p:spPr>
          <a:xfrm>
            <a:off x="416164" y="5238811"/>
            <a:ext cx="5346983" cy="6964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rgbClr val="92D050"/>
              </a:solidFill>
              <a:effectLst/>
              <a:uLnTx/>
              <a:uFillTx/>
              <a:latin typeface="Magneto" panose="04030805050802020D02" pitchFamily="82" charset="0"/>
              <a:ea typeface="+mj-ea"/>
              <a:cs typeface="+mj-cs"/>
            </a:endParaRPr>
          </a:p>
        </p:txBody>
      </p:sp>
      <p:sp>
        <p:nvSpPr>
          <p:cNvPr id="24" name="Rounded Rectangle 23"/>
          <p:cNvSpPr/>
          <p:nvPr/>
        </p:nvSpPr>
        <p:spPr>
          <a:xfrm rot="18900000">
            <a:off x="2565128" y="-152136"/>
            <a:ext cx="5053384" cy="696425"/>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ounded Rectangle 18"/>
          <p:cNvSpPr/>
          <p:nvPr/>
        </p:nvSpPr>
        <p:spPr>
          <a:xfrm rot="18900000">
            <a:off x="4520029" y="1328347"/>
            <a:ext cx="8545177" cy="1036270"/>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rot="18900000">
            <a:off x="4362188" y="694855"/>
            <a:ext cx="7635358"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ounded Rectangle 20"/>
          <p:cNvSpPr/>
          <p:nvPr/>
        </p:nvSpPr>
        <p:spPr>
          <a:xfrm rot="18900000">
            <a:off x="4782036" y="247000"/>
            <a:ext cx="5012810"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ounded Rectangle 22"/>
          <p:cNvSpPr/>
          <p:nvPr/>
        </p:nvSpPr>
        <p:spPr>
          <a:xfrm rot="18900000">
            <a:off x="-1148449" y="-2024416"/>
            <a:ext cx="3294427" cy="557336"/>
          </a:xfrm>
          <a:prstGeom prst="roundRect">
            <a:avLst>
              <a:gd name="adj" fmla="val 50000"/>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ounded Rectangle 27"/>
          <p:cNvSpPr/>
          <p:nvPr/>
        </p:nvSpPr>
        <p:spPr>
          <a:xfrm rot="18900000">
            <a:off x="3346870" y="350375"/>
            <a:ext cx="5053384"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ounded Rectangle 24"/>
          <p:cNvSpPr/>
          <p:nvPr/>
        </p:nvSpPr>
        <p:spPr>
          <a:xfrm rot="18900000">
            <a:off x="2833913" y="-887508"/>
            <a:ext cx="3372716" cy="696425"/>
          </a:xfrm>
          <a:prstGeom prst="roundRect">
            <a:avLst>
              <a:gd name="adj" fmla="val 50000"/>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1242665" y="-263546"/>
            <a:ext cx="14597743" cy="315685"/>
          </a:xfrm>
          <a:prstGeom prst="rect">
            <a:avLst/>
          </a:prstGeom>
          <a:solidFill>
            <a:srgbClr val="211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p:cNvSpPr/>
          <p:nvPr/>
        </p:nvSpPr>
        <p:spPr>
          <a:xfrm rot="5400000">
            <a:off x="5008035" y="-109497"/>
            <a:ext cx="14597743" cy="315685"/>
          </a:xfrm>
          <a:prstGeom prst="rect">
            <a:avLst/>
          </a:prstGeom>
          <a:solidFill>
            <a:srgbClr val="211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ounded Rectangle 9"/>
          <p:cNvSpPr/>
          <p:nvPr/>
        </p:nvSpPr>
        <p:spPr>
          <a:xfrm rot="18900000">
            <a:off x="4509687" y="2181487"/>
            <a:ext cx="1754261" cy="694944"/>
          </a:xfrm>
          <a:prstGeom prst="roundRect">
            <a:avLst>
              <a:gd name="adj" fmla="val 50000"/>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ounded Rectangle 20">
            <a:extLst>
              <a:ext uri="{FF2B5EF4-FFF2-40B4-BE49-F238E27FC236}">
                <a16:creationId xmlns:a16="http://schemas.microsoft.com/office/drawing/2014/main" xmlns="" id="{3568CC95-18EB-4D9F-9EDD-1C7513A590DC}"/>
              </a:ext>
            </a:extLst>
          </p:cNvPr>
          <p:cNvSpPr/>
          <p:nvPr/>
        </p:nvSpPr>
        <p:spPr>
          <a:xfrm rot="18900000">
            <a:off x="4782035" y="246999"/>
            <a:ext cx="5012810"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ounded Rectangle 22">
            <a:extLst>
              <a:ext uri="{FF2B5EF4-FFF2-40B4-BE49-F238E27FC236}">
                <a16:creationId xmlns:a16="http://schemas.microsoft.com/office/drawing/2014/main" xmlns="" id="{BC66DC7E-F724-4ABF-84DD-BECB5C4AF670}"/>
              </a:ext>
            </a:extLst>
          </p:cNvPr>
          <p:cNvSpPr/>
          <p:nvPr/>
        </p:nvSpPr>
        <p:spPr>
          <a:xfrm rot="18900000">
            <a:off x="-1148450" y="-2024417"/>
            <a:ext cx="3294427" cy="557336"/>
          </a:xfrm>
          <a:prstGeom prst="roundRect">
            <a:avLst>
              <a:gd name="adj" fmla="val 50000"/>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Rounded Rectangle 27">
            <a:extLst>
              <a:ext uri="{FF2B5EF4-FFF2-40B4-BE49-F238E27FC236}">
                <a16:creationId xmlns:a16="http://schemas.microsoft.com/office/drawing/2014/main" xmlns="" id="{0DEC1456-1AD4-44F4-AA2D-B65569FF59EA}"/>
              </a:ext>
            </a:extLst>
          </p:cNvPr>
          <p:cNvSpPr/>
          <p:nvPr/>
        </p:nvSpPr>
        <p:spPr>
          <a:xfrm rot="18900000">
            <a:off x="3346869" y="350374"/>
            <a:ext cx="5053384"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ounded Rectangle 24">
            <a:extLst>
              <a:ext uri="{FF2B5EF4-FFF2-40B4-BE49-F238E27FC236}">
                <a16:creationId xmlns:a16="http://schemas.microsoft.com/office/drawing/2014/main" xmlns="" id="{FCF28093-2A8A-4A54-A0A3-ABE7C2132B7B}"/>
              </a:ext>
            </a:extLst>
          </p:cNvPr>
          <p:cNvSpPr/>
          <p:nvPr/>
        </p:nvSpPr>
        <p:spPr>
          <a:xfrm rot="18900000">
            <a:off x="2833912" y="-887509"/>
            <a:ext cx="3372716" cy="696425"/>
          </a:xfrm>
          <a:prstGeom prst="roundRect">
            <a:avLst>
              <a:gd name="adj" fmla="val 50000"/>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ounded Rectangle 19">
            <a:extLst>
              <a:ext uri="{FF2B5EF4-FFF2-40B4-BE49-F238E27FC236}">
                <a16:creationId xmlns:a16="http://schemas.microsoft.com/office/drawing/2014/main" xmlns="" id="{E1AA856B-EB81-4EB8-B384-C148CE35B375}"/>
              </a:ext>
            </a:extLst>
          </p:cNvPr>
          <p:cNvSpPr/>
          <p:nvPr/>
        </p:nvSpPr>
        <p:spPr>
          <a:xfrm rot="18900000">
            <a:off x="4362187" y="694854"/>
            <a:ext cx="7635358"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ounded Rectangle 9">
            <a:extLst>
              <a:ext uri="{FF2B5EF4-FFF2-40B4-BE49-F238E27FC236}">
                <a16:creationId xmlns:a16="http://schemas.microsoft.com/office/drawing/2014/main" xmlns="" id="{F66E78A2-CC38-4DC0-B98B-4F0EA046A865}"/>
              </a:ext>
            </a:extLst>
          </p:cNvPr>
          <p:cNvSpPr/>
          <p:nvPr/>
        </p:nvSpPr>
        <p:spPr>
          <a:xfrm rot="18900000">
            <a:off x="4509686" y="2181486"/>
            <a:ext cx="1754261" cy="694944"/>
          </a:xfrm>
          <a:prstGeom prst="roundRect">
            <a:avLst>
              <a:gd name="adj" fmla="val 50000"/>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Rounded Rectangle 20">
            <a:extLst>
              <a:ext uri="{FF2B5EF4-FFF2-40B4-BE49-F238E27FC236}">
                <a16:creationId xmlns:a16="http://schemas.microsoft.com/office/drawing/2014/main" xmlns="" id="{5D16EF9B-4904-4596-9150-FAA89F5F6C0F}"/>
              </a:ext>
            </a:extLst>
          </p:cNvPr>
          <p:cNvSpPr/>
          <p:nvPr/>
        </p:nvSpPr>
        <p:spPr>
          <a:xfrm rot="18900000">
            <a:off x="4782034" y="246998"/>
            <a:ext cx="5012810"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ounded Rectangle 22">
            <a:extLst>
              <a:ext uri="{FF2B5EF4-FFF2-40B4-BE49-F238E27FC236}">
                <a16:creationId xmlns:a16="http://schemas.microsoft.com/office/drawing/2014/main" xmlns="" id="{08DC7D58-D75D-4414-A668-0305F016A5CD}"/>
              </a:ext>
            </a:extLst>
          </p:cNvPr>
          <p:cNvSpPr/>
          <p:nvPr/>
        </p:nvSpPr>
        <p:spPr>
          <a:xfrm rot="18900000">
            <a:off x="-1148451" y="-2024418"/>
            <a:ext cx="3294427" cy="557336"/>
          </a:xfrm>
          <a:prstGeom prst="roundRect">
            <a:avLst>
              <a:gd name="adj" fmla="val 50000"/>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ounded Rectangle 27">
            <a:extLst>
              <a:ext uri="{FF2B5EF4-FFF2-40B4-BE49-F238E27FC236}">
                <a16:creationId xmlns:a16="http://schemas.microsoft.com/office/drawing/2014/main" xmlns="" id="{5FA4574C-ED4F-4156-ADC3-BFFF5509412B}"/>
              </a:ext>
            </a:extLst>
          </p:cNvPr>
          <p:cNvSpPr/>
          <p:nvPr/>
        </p:nvSpPr>
        <p:spPr>
          <a:xfrm rot="18900000">
            <a:off x="3346868" y="350373"/>
            <a:ext cx="5053384"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Rounded Rectangle 24">
            <a:extLst>
              <a:ext uri="{FF2B5EF4-FFF2-40B4-BE49-F238E27FC236}">
                <a16:creationId xmlns:a16="http://schemas.microsoft.com/office/drawing/2014/main" xmlns="" id="{0B27D476-8256-4394-8113-2A01FBA0399A}"/>
              </a:ext>
            </a:extLst>
          </p:cNvPr>
          <p:cNvSpPr/>
          <p:nvPr/>
        </p:nvSpPr>
        <p:spPr>
          <a:xfrm rot="18900000">
            <a:off x="2833911" y="-887510"/>
            <a:ext cx="3372716" cy="696425"/>
          </a:xfrm>
          <a:prstGeom prst="roundRect">
            <a:avLst>
              <a:gd name="adj" fmla="val 50000"/>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xmlns="" id="{C08571C6-1B86-4B27-AAAF-8E1C6771550C}"/>
              </a:ext>
            </a:extLst>
          </p:cNvPr>
          <p:cNvGrpSpPr/>
          <p:nvPr/>
        </p:nvGrpSpPr>
        <p:grpSpPr>
          <a:xfrm>
            <a:off x="-1148452" y="-2024417"/>
            <a:ext cx="18583153" cy="8437060"/>
            <a:chOff x="-1148452" y="-2024417"/>
            <a:chExt cx="18583153" cy="8437060"/>
          </a:xfrm>
          <a:blipFill dpi="0" rotWithShape="1">
            <a:blip r:embed="rId3">
              <a:extLst>
                <a:ext uri="{28A0092B-C50C-407E-A947-70E740481C1C}">
                  <a14:useLocalDpi xmlns:a14="http://schemas.microsoft.com/office/drawing/2010/main" xmlns="" val="0"/>
                </a:ext>
              </a:extLst>
            </a:blip>
            <a:srcRect/>
            <a:stretch>
              <a:fillRect/>
            </a:stretch>
          </a:blipFill>
        </p:grpSpPr>
        <p:sp>
          <p:nvSpPr>
            <p:cNvPr id="17" name="Rounded Rectangle 16"/>
            <p:cNvSpPr/>
            <p:nvPr/>
          </p:nvSpPr>
          <p:spPr>
            <a:xfrm rot="18900000">
              <a:off x="8818562" y="4801818"/>
              <a:ext cx="7299333"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rot="18900000">
              <a:off x="6042202" y="1319759"/>
              <a:ext cx="8886252"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ounded Rectangle 13"/>
            <p:cNvSpPr/>
            <p:nvPr/>
          </p:nvSpPr>
          <p:spPr>
            <a:xfrm rot="18900000">
              <a:off x="5083396" y="2041013"/>
              <a:ext cx="12351305" cy="10037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ounded Rectangle 14"/>
            <p:cNvSpPr/>
            <p:nvPr/>
          </p:nvSpPr>
          <p:spPr>
            <a:xfrm rot="18900000">
              <a:off x="6033846" y="4119615"/>
              <a:ext cx="8990611"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ounded Rectangle 15"/>
            <p:cNvSpPr/>
            <p:nvPr/>
          </p:nvSpPr>
          <p:spPr>
            <a:xfrm rot="18900000">
              <a:off x="8970435" y="3920509"/>
              <a:ext cx="6157245"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ounded Rectangle 17"/>
            <p:cNvSpPr/>
            <p:nvPr/>
          </p:nvSpPr>
          <p:spPr>
            <a:xfrm rot="18900000">
              <a:off x="9164002" y="5716218"/>
              <a:ext cx="7299333"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ounded Rectangle 18">
              <a:extLst>
                <a:ext uri="{FF2B5EF4-FFF2-40B4-BE49-F238E27FC236}">
                  <a16:creationId xmlns:a16="http://schemas.microsoft.com/office/drawing/2014/main" xmlns="" id="{9E91F003-0A88-4083-9696-EC2A4AE36734}"/>
                </a:ext>
              </a:extLst>
            </p:cNvPr>
            <p:cNvSpPr/>
            <p:nvPr/>
          </p:nvSpPr>
          <p:spPr>
            <a:xfrm rot="18900000">
              <a:off x="4520028" y="1328348"/>
              <a:ext cx="8545177" cy="1036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ounded Rectangle 19">
              <a:extLst>
                <a:ext uri="{FF2B5EF4-FFF2-40B4-BE49-F238E27FC236}">
                  <a16:creationId xmlns:a16="http://schemas.microsoft.com/office/drawing/2014/main" xmlns="" id="{0C461F2F-FFA3-4E9B-8FB0-98F962A74FA3}"/>
                </a:ext>
              </a:extLst>
            </p:cNvPr>
            <p:cNvSpPr/>
            <p:nvPr/>
          </p:nvSpPr>
          <p:spPr>
            <a:xfrm rot="18900000">
              <a:off x="4362186" y="694855"/>
              <a:ext cx="7635358"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ounded Rectangle 9">
              <a:extLst>
                <a:ext uri="{FF2B5EF4-FFF2-40B4-BE49-F238E27FC236}">
                  <a16:creationId xmlns:a16="http://schemas.microsoft.com/office/drawing/2014/main" xmlns="" id="{DB4275EB-C656-4936-B02E-9AD22127856D}"/>
                </a:ext>
              </a:extLst>
            </p:cNvPr>
            <p:cNvSpPr/>
            <p:nvPr/>
          </p:nvSpPr>
          <p:spPr>
            <a:xfrm rot="18900000">
              <a:off x="4509685" y="2181487"/>
              <a:ext cx="1754261" cy="694944"/>
            </a:xfrm>
            <a:prstGeom prst="roundRect">
              <a:avLst>
                <a:gd name="adj" fmla="val 50000"/>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ounded Rectangle 20">
              <a:extLst>
                <a:ext uri="{FF2B5EF4-FFF2-40B4-BE49-F238E27FC236}">
                  <a16:creationId xmlns:a16="http://schemas.microsoft.com/office/drawing/2014/main" xmlns="" id="{B2472E1A-9D1A-451C-A611-AC7EC55B610F}"/>
                </a:ext>
              </a:extLst>
            </p:cNvPr>
            <p:cNvSpPr/>
            <p:nvPr/>
          </p:nvSpPr>
          <p:spPr>
            <a:xfrm rot="18900000">
              <a:off x="4782033" y="246999"/>
              <a:ext cx="5012810"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Rounded Rectangle 22">
              <a:extLst>
                <a:ext uri="{FF2B5EF4-FFF2-40B4-BE49-F238E27FC236}">
                  <a16:creationId xmlns:a16="http://schemas.microsoft.com/office/drawing/2014/main" xmlns="" id="{794A774F-B45C-4813-9ED6-F4D5101723DE}"/>
                </a:ext>
              </a:extLst>
            </p:cNvPr>
            <p:cNvSpPr/>
            <p:nvPr/>
          </p:nvSpPr>
          <p:spPr>
            <a:xfrm rot="18900000">
              <a:off x="-1148452" y="-2024417"/>
              <a:ext cx="3294427" cy="5573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ounded Rectangle 27">
              <a:extLst>
                <a:ext uri="{FF2B5EF4-FFF2-40B4-BE49-F238E27FC236}">
                  <a16:creationId xmlns:a16="http://schemas.microsoft.com/office/drawing/2014/main" xmlns="" id="{D3A1F450-3DBC-46B1-A622-6406B32B9711}"/>
                </a:ext>
              </a:extLst>
            </p:cNvPr>
            <p:cNvSpPr/>
            <p:nvPr/>
          </p:nvSpPr>
          <p:spPr>
            <a:xfrm rot="18900000">
              <a:off x="3346867" y="350374"/>
              <a:ext cx="5053384"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Rounded Rectangle 24">
              <a:extLst>
                <a:ext uri="{FF2B5EF4-FFF2-40B4-BE49-F238E27FC236}">
                  <a16:creationId xmlns:a16="http://schemas.microsoft.com/office/drawing/2014/main" xmlns="" id="{CDD09035-A0B0-4800-88A7-E6759A7FE8B8}"/>
                </a:ext>
              </a:extLst>
            </p:cNvPr>
            <p:cNvSpPr/>
            <p:nvPr/>
          </p:nvSpPr>
          <p:spPr>
            <a:xfrm rot="18900000">
              <a:off x="2833910" y="-887509"/>
              <a:ext cx="3372716"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52" name="Picture 51">
            <a:extLst>
              <a:ext uri="{FF2B5EF4-FFF2-40B4-BE49-F238E27FC236}">
                <a16:creationId xmlns:a16="http://schemas.microsoft.com/office/drawing/2014/main" xmlns="" id="{044CA26D-77C9-4DDA-9049-33F5A0855885}"/>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856940" y="4788646"/>
            <a:ext cx="1139417" cy="1139417"/>
          </a:xfrm>
          <a:prstGeom prst="rect">
            <a:avLst/>
          </a:prstGeom>
        </p:spPr>
      </p:pic>
    </p:spTree>
    <p:extLst>
      <p:ext uri="{BB962C8B-B14F-4D97-AF65-F5344CB8AC3E}">
        <p14:creationId xmlns:p14="http://schemas.microsoft.com/office/powerpoint/2010/main" xmlns="" val="2848902670"/>
      </p:ext>
    </p:extLst>
  </p:cSld>
  <p:clrMapOvr>
    <a:masterClrMapping/>
  </p:clrMapOvr>
  <mc:AlternateContent xmlns:mc="http://schemas.openxmlformats.org/markup-compatibility/2006">
    <mc:Choice xmlns:p14="http://schemas.microsoft.com/office/powerpoint/2010/main" xmlns="" Requires="p14">
      <p:transition spd="slow" p14:dur="2000" advTm="10">
        <p:sndAc>
          <p:stSnd>
            <p:snd r:embed="rId7" name="bomb.wav"/>
          </p:stSnd>
        </p:sndAc>
      </p:transition>
    </mc:Choice>
    <mc:Fallback>
      <p:transition spd="slow" advTm="10">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iterate type="lt">
                                    <p:tmPct val="10000"/>
                                  </p:iterate>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1E70"/>
        </a:solidFill>
        <a:effectLst/>
      </p:bgPr>
    </p:bg>
    <p:spTree>
      <p:nvGrpSpPr>
        <p:cNvPr id="1" name=""/>
        <p:cNvGrpSpPr/>
        <p:nvPr/>
      </p:nvGrpSpPr>
      <p:grpSpPr>
        <a:xfrm>
          <a:off x="0" y="0"/>
          <a:ext cx="0" cy="0"/>
          <a:chOff x="0" y="0"/>
          <a:chExt cx="0" cy="0"/>
        </a:xfrm>
      </p:grpSpPr>
      <p:sp>
        <p:nvSpPr>
          <p:cNvPr id="24" name="Rounded Rectangle 23"/>
          <p:cNvSpPr/>
          <p:nvPr/>
        </p:nvSpPr>
        <p:spPr>
          <a:xfrm rot="18900000">
            <a:off x="1801200" y="565494"/>
            <a:ext cx="5053384" cy="696425"/>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rot="18900000">
            <a:off x="4520029" y="1328347"/>
            <a:ext cx="8545177" cy="1036270"/>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18900000">
            <a:off x="4362188" y="694855"/>
            <a:ext cx="7635358"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rot="18900000">
            <a:off x="4782036" y="247000"/>
            <a:ext cx="5012810"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rot="18900000">
            <a:off x="-1148449" y="-2024416"/>
            <a:ext cx="3294427" cy="557336"/>
          </a:xfrm>
          <a:prstGeom prst="roundRect">
            <a:avLst>
              <a:gd name="adj" fmla="val 50000"/>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rot="18900000">
            <a:off x="3346870" y="350375"/>
            <a:ext cx="5053384"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rot="18900000">
            <a:off x="2833913" y="-887508"/>
            <a:ext cx="3372716" cy="696425"/>
          </a:xfrm>
          <a:prstGeom prst="roundRect">
            <a:avLst>
              <a:gd name="adj" fmla="val 50000"/>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242665" y="-263546"/>
            <a:ext cx="14597743" cy="315685"/>
          </a:xfrm>
          <a:prstGeom prst="rect">
            <a:avLst/>
          </a:prstGeom>
          <a:solidFill>
            <a:srgbClr val="211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rot="5400000">
            <a:off x="5008035" y="-109497"/>
            <a:ext cx="14597743" cy="315685"/>
          </a:xfrm>
          <a:prstGeom prst="rect">
            <a:avLst/>
          </a:prstGeom>
          <a:solidFill>
            <a:srgbClr val="211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rot="18900000">
            <a:off x="4509687" y="2181487"/>
            <a:ext cx="1754261" cy="694944"/>
          </a:xfrm>
          <a:prstGeom prst="roundRect">
            <a:avLst>
              <a:gd name="adj" fmla="val 50000"/>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20">
            <a:extLst>
              <a:ext uri="{FF2B5EF4-FFF2-40B4-BE49-F238E27FC236}">
                <a16:creationId xmlns:a16="http://schemas.microsoft.com/office/drawing/2014/main" xmlns="" id="{3568CC95-18EB-4D9F-9EDD-1C7513A590DC}"/>
              </a:ext>
            </a:extLst>
          </p:cNvPr>
          <p:cNvSpPr/>
          <p:nvPr/>
        </p:nvSpPr>
        <p:spPr>
          <a:xfrm rot="18900000">
            <a:off x="4782035" y="246999"/>
            <a:ext cx="5012810"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22">
            <a:extLst>
              <a:ext uri="{FF2B5EF4-FFF2-40B4-BE49-F238E27FC236}">
                <a16:creationId xmlns:a16="http://schemas.microsoft.com/office/drawing/2014/main" xmlns="" id="{BC66DC7E-F724-4ABF-84DD-BECB5C4AF670}"/>
              </a:ext>
            </a:extLst>
          </p:cNvPr>
          <p:cNvSpPr/>
          <p:nvPr/>
        </p:nvSpPr>
        <p:spPr>
          <a:xfrm rot="18900000">
            <a:off x="-1148450" y="-2024417"/>
            <a:ext cx="3294427" cy="557336"/>
          </a:xfrm>
          <a:prstGeom prst="roundRect">
            <a:avLst>
              <a:gd name="adj" fmla="val 50000"/>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27">
            <a:extLst>
              <a:ext uri="{FF2B5EF4-FFF2-40B4-BE49-F238E27FC236}">
                <a16:creationId xmlns:a16="http://schemas.microsoft.com/office/drawing/2014/main" xmlns="" id="{0DEC1456-1AD4-44F4-AA2D-B65569FF59EA}"/>
              </a:ext>
            </a:extLst>
          </p:cNvPr>
          <p:cNvSpPr/>
          <p:nvPr/>
        </p:nvSpPr>
        <p:spPr>
          <a:xfrm rot="18900000">
            <a:off x="3346869" y="350374"/>
            <a:ext cx="5053384"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24">
            <a:extLst>
              <a:ext uri="{FF2B5EF4-FFF2-40B4-BE49-F238E27FC236}">
                <a16:creationId xmlns:a16="http://schemas.microsoft.com/office/drawing/2014/main" xmlns="" id="{FCF28093-2A8A-4A54-A0A3-ABE7C2132B7B}"/>
              </a:ext>
            </a:extLst>
          </p:cNvPr>
          <p:cNvSpPr/>
          <p:nvPr/>
        </p:nvSpPr>
        <p:spPr>
          <a:xfrm rot="18900000">
            <a:off x="2833912" y="-887509"/>
            <a:ext cx="3372716" cy="696425"/>
          </a:xfrm>
          <a:prstGeom prst="roundRect">
            <a:avLst>
              <a:gd name="adj" fmla="val 50000"/>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19">
            <a:extLst>
              <a:ext uri="{FF2B5EF4-FFF2-40B4-BE49-F238E27FC236}">
                <a16:creationId xmlns:a16="http://schemas.microsoft.com/office/drawing/2014/main" xmlns="" id="{E1AA856B-EB81-4EB8-B384-C148CE35B375}"/>
              </a:ext>
            </a:extLst>
          </p:cNvPr>
          <p:cNvSpPr/>
          <p:nvPr/>
        </p:nvSpPr>
        <p:spPr>
          <a:xfrm rot="18900000">
            <a:off x="4362187" y="694854"/>
            <a:ext cx="7635358"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9">
            <a:extLst>
              <a:ext uri="{FF2B5EF4-FFF2-40B4-BE49-F238E27FC236}">
                <a16:creationId xmlns:a16="http://schemas.microsoft.com/office/drawing/2014/main" xmlns="" id="{F66E78A2-CC38-4DC0-B98B-4F0EA046A865}"/>
              </a:ext>
            </a:extLst>
          </p:cNvPr>
          <p:cNvSpPr/>
          <p:nvPr/>
        </p:nvSpPr>
        <p:spPr>
          <a:xfrm rot="18900000">
            <a:off x="4509686" y="2181486"/>
            <a:ext cx="1754261" cy="694944"/>
          </a:xfrm>
          <a:prstGeom prst="roundRect">
            <a:avLst>
              <a:gd name="adj" fmla="val 50000"/>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20">
            <a:extLst>
              <a:ext uri="{FF2B5EF4-FFF2-40B4-BE49-F238E27FC236}">
                <a16:creationId xmlns:a16="http://schemas.microsoft.com/office/drawing/2014/main" xmlns="" id="{5D16EF9B-4904-4596-9150-FAA89F5F6C0F}"/>
              </a:ext>
            </a:extLst>
          </p:cNvPr>
          <p:cNvSpPr/>
          <p:nvPr/>
        </p:nvSpPr>
        <p:spPr>
          <a:xfrm rot="18900000">
            <a:off x="4782034" y="246998"/>
            <a:ext cx="5012810"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22">
            <a:extLst>
              <a:ext uri="{FF2B5EF4-FFF2-40B4-BE49-F238E27FC236}">
                <a16:creationId xmlns:a16="http://schemas.microsoft.com/office/drawing/2014/main" xmlns="" id="{08DC7D58-D75D-4414-A668-0305F016A5CD}"/>
              </a:ext>
            </a:extLst>
          </p:cNvPr>
          <p:cNvSpPr/>
          <p:nvPr/>
        </p:nvSpPr>
        <p:spPr>
          <a:xfrm rot="18900000">
            <a:off x="-1148451" y="-2024418"/>
            <a:ext cx="3294427" cy="557336"/>
          </a:xfrm>
          <a:prstGeom prst="roundRect">
            <a:avLst>
              <a:gd name="adj" fmla="val 50000"/>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27">
            <a:extLst>
              <a:ext uri="{FF2B5EF4-FFF2-40B4-BE49-F238E27FC236}">
                <a16:creationId xmlns:a16="http://schemas.microsoft.com/office/drawing/2014/main" xmlns="" id="{5FA4574C-ED4F-4156-ADC3-BFFF5509412B}"/>
              </a:ext>
            </a:extLst>
          </p:cNvPr>
          <p:cNvSpPr/>
          <p:nvPr/>
        </p:nvSpPr>
        <p:spPr>
          <a:xfrm rot="18900000">
            <a:off x="3346868" y="350373"/>
            <a:ext cx="5053384" cy="696425"/>
          </a:xfrm>
          <a:prstGeom prst="roundRect">
            <a:avLst>
              <a:gd name="adj" fmla="val 50000"/>
            </a:avLst>
          </a:prstGeom>
          <a:blipFill dpi="0" rotWithShape="1">
            <a:blip r:embed="rId3">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24">
            <a:extLst>
              <a:ext uri="{FF2B5EF4-FFF2-40B4-BE49-F238E27FC236}">
                <a16:creationId xmlns:a16="http://schemas.microsoft.com/office/drawing/2014/main" xmlns="" id="{0B27D476-8256-4394-8113-2A01FBA0399A}"/>
              </a:ext>
            </a:extLst>
          </p:cNvPr>
          <p:cNvSpPr/>
          <p:nvPr/>
        </p:nvSpPr>
        <p:spPr>
          <a:xfrm rot="18900000">
            <a:off x="2833911" y="-887510"/>
            <a:ext cx="3372716" cy="696425"/>
          </a:xfrm>
          <a:prstGeom prst="roundRect">
            <a:avLst>
              <a:gd name="adj" fmla="val 50000"/>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C08571C6-1B86-4B27-AAAF-8E1C6771550C}"/>
              </a:ext>
            </a:extLst>
          </p:cNvPr>
          <p:cNvGrpSpPr/>
          <p:nvPr/>
        </p:nvGrpSpPr>
        <p:grpSpPr>
          <a:xfrm>
            <a:off x="-1148452" y="-2024417"/>
            <a:ext cx="18583153" cy="8437060"/>
            <a:chOff x="-1148452" y="-2024417"/>
            <a:chExt cx="18583153" cy="8437060"/>
          </a:xfrm>
          <a:blipFill dpi="0" rotWithShape="1">
            <a:blip r:embed="rId3">
              <a:extLst>
                <a:ext uri="{28A0092B-C50C-407E-A947-70E740481C1C}">
                  <a14:useLocalDpi xmlns:a14="http://schemas.microsoft.com/office/drawing/2010/main" xmlns="" val="0"/>
                </a:ext>
              </a:extLst>
            </a:blip>
            <a:srcRect/>
            <a:stretch>
              <a:fillRect/>
            </a:stretch>
          </a:blipFill>
        </p:grpSpPr>
        <p:sp>
          <p:nvSpPr>
            <p:cNvPr id="17" name="Rounded Rectangle 16"/>
            <p:cNvSpPr/>
            <p:nvPr/>
          </p:nvSpPr>
          <p:spPr>
            <a:xfrm rot="18900000">
              <a:off x="8818562" y="4801818"/>
              <a:ext cx="7299333"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rot="18900000">
              <a:off x="6042202" y="1319759"/>
              <a:ext cx="8886252"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rot="18900000">
              <a:off x="5083396" y="2041013"/>
              <a:ext cx="12351305" cy="10037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18900000">
              <a:off x="6033846" y="4119615"/>
              <a:ext cx="8990611"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rot="18900000">
              <a:off x="8970435" y="3920509"/>
              <a:ext cx="6157245"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rot="18900000">
              <a:off x="9164002" y="5716218"/>
              <a:ext cx="7299333"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18">
              <a:extLst>
                <a:ext uri="{FF2B5EF4-FFF2-40B4-BE49-F238E27FC236}">
                  <a16:creationId xmlns:a16="http://schemas.microsoft.com/office/drawing/2014/main" xmlns="" id="{9E91F003-0A88-4083-9696-EC2A4AE36734}"/>
                </a:ext>
              </a:extLst>
            </p:cNvPr>
            <p:cNvSpPr/>
            <p:nvPr/>
          </p:nvSpPr>
          <p:spPr>
            <a:xfrm rot="18900000">
              <a:off x="4520028" y="1328348"/>
              <a:ext cx="8545177" cy="10362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19">
              <a:extLst>
                <a:ext uri="{FF2B5EF4-FFF2-40B4-BE49-F238E27FC236}">
                  <a16:creationId xmlns:a16="http://schemas.microsoft.com/office/drawing/2014/main" xmlns="" id="{0C461F2F-FFA3-4E9B-8FB0-98F962A74FA3}"/>
                </a:ext>
              </a:extLst>
            </p:cNvPr>
            <p:cNvSpPr/>
            <p:nvPr/>
          </p:nvSpPr>
          <p:spPr>
            <a:xfrm rot="18900000">
              <a:off x="4362186" y="694855"/>
              <a:ext cx="7635358"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9">
              <a:extLst>
                <a:ext uri="{FF2B5EF4-FFF2-40B4-BE49-F238E27FC236}">
                  <a16:creationId xmlns:a16="http://schemas.microsoft.com/office/drawing/2014/main" xmlns="" id="{DB4275EB-C656-4936-B02E-9AD22127856D}"/>
                </a:ext>
              </a:extLst>
            </p:cNvPr>
            <p:cNvSpPr/>
            <p:nvPr/>
          </p:nvSpPr>
          <p:spPr>
            <a:xfrm rot="18900000">
              <a:off x="4509685" y="2181487"/>
              <a:ext cx="1754261" cy="694944"/>
            </a:xfrm>
            <a:prstGeom prst="roundRect">
              <a:avLst>
                <a:gd name="adj" fmla="val 50000"/>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20">
              <a:extLst>
                <a:ext uri="{FF2B5EF4-FFF2-40B4-BE49-F238E27FC236}">
                  <a16:creationId xmlns:a16="http://schemas.microsoft.com/office/drawing/2014/main" xmlns="" id="{B2472E1A-9D1A-451C-A611-AC7EC55B610F}"/>
                </a:ext>
              </a:extLst>
            </p:cNvPr>
            <p:cNvSpPr/>
            <p:nvPr/>
          </p:nvSpPr>
          <p:spPr>
            <a:xfrm rot="18900000">
              <a:off x="4782033" y="246999"/>
              <a:ext cx="5012810"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22">
              <a:extLst>
                <a:ext uri="{FF2B5EF4-FFF2-40B4-BE49-F238E27FC236}">
                  <a16:creationId xmlns:a16="http://schemas.microsoft.com/office/drawing/2014/main" xmlns="" id="{794A774F-B45C-4813-9ED6-F4D5101723DE}"/>
                </a:ext>
              </a:extLst>
            </p:cNvPr>
            <p:cNvSpPr/>
            <p:nvPr/>
          </p:nvSpPr>
          <p:spPr>
            <a:xfrm rot="18900000">
              <a:off x="-1148452" y="-2024417"/>
              <a:ext cx="3294427" cy="5573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27">
              <a:extLst>
                <a:ext uri="{FF2B5EF4-FFF2-40B4-BE49-F238E27FC236}">
                  <a16:creationId xmlns:a16="http://schemas.microsoft.com/office/drawing/2014/main" xmlns="" id="{D3A1F450-3DBC-46B1-A622-6406B32B9711}"/>
                </a:ext>
              </a:extLst>
            </p:cNvPr>
            <p:cNvSpPr/>
            <p:nvPr/>
          </p:nvSpPr>
          <p:spPr>
            <a:xfrm rot="18900000">
              <a:off x="3346867" y="350374"/>
              <a:ext cx="5053384"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24">
              <a:extLst>
                <a:ext uri="{FF2B5EF4-FFF2-40B4-BE49-F238E27FC236}">
                  <a16:creationId xmlns:a16="http://schemas.microsoft.com/office/drawing/2014/main" xmlns="" id="{CDD09035-A0B0-4800-88A7-E6759A7FE8B8}"/>
                </a:ext>
              </a:extLst>
            </p:cNvPr>
            <p:cNvSpPr/>
            <p:nvPr/>
          </p:nvSpPr>
          <p:spPr>
            <a:xfrm rot="18900000">
              <a:off x="2833910" y="-887509"/>
              <a:ext cx="3372716" cy="6964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Title 1">
            <a:extLst>
              <a:ext uri="{FF2B5EF4-FFF2-40B4-BE49-F238E27FC236}">
                <a16:creationId xmlns:a16="http://schemas.microsoft.com/office/drawing/2014/main" xmlns="" id="{A8D6F9FA-C2BA-4EB3-B5A5-A36D8AE29D90}"/>
              </a:ext>
            </a:extLst>
          </p:cNvPr>
          <p:cNvSpPr>
            <a:spLocks noGrp="1"/>
          </p:cNvSpPr>
          <p:nvPr>
            <p:ph type="ctrTitle"/>
          </p:nvPr>
        </p:nvSpPr>
        <p:spPr>
          <a:xfrm>
            <a:off x="416164" y="4777696"/>
            <a:ext cx="4750777" cy="1241482"/>
          </a:xfrm>
        </p:spPr>
        <p:txBody>
          <a:bodyPr>
            <a:noAutofit/>
          </a:bodyPr>
          <a:lstStyle/>
          <a:p>
            <a:pPr algn="l"/>
            <a:r>
              <a:rPr lang="en-US" sz="8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Apache</a:t>
            </a:r>
            <a:br>
              <a:rPr lang="en-US" sz="80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br>
            <a:r>
              <a:rPr lang="en-US" sz="8000" dirty="0">
                <a:solidFill>
                  <a:srgbClr val="E6526F"/>
                </a:solidFill>
                <a:latin typeface="Lato Medium" panose="020F0502020204030203" pitchFamily="34" charset="0"/>
                <a:ea typeface="Lato Medium" panose="020F0502020204030203" pitchFamily="34" charset="0"/>
                <a:cs typeface="Lato Medium" panose="020F0502020204030203" pitchFamily="34" charset="0"/>
              </a:rPr>
              <a:t>Flink</a:t>
            </a:r>
          </a:p>
        </p:txBody>
      </p:sp>
      <p:pic>
        <p:nvPicPr>
          <p:cNvPr id="64" name="Picture 63">
            <a:extLst>
              <a:ext uri="{FF2B5EF4-FFF2-40B4-BE49-F238E27FC236}">
                <a16:creationId xmlns:a16="http://schemas.microsoft.com/office/drawing/2014/main" xmlns="" id="{D0FFBFAE-305E-4EAB-B280-093BE9BECFB6}"/>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856940" y="4788646"/>
            <a:ext cx="1139417" cy="1139417"/>
          </a:xfrm>
          <a:prstGeom prst="rect">
            <a:avLst/>
          </a:prstGeom>
        </p:spPr>
      </p:pic>
    </p:spTree>
    <p:extLst>
      <p:ext uri="{BB962C8B-B14F-4D97-AF65-F5344CB8AC3E}">
        <p14:creationId xmlns:p14="http://schemas.microsoft.com/office/powerpoint/2010/main" xmlns="" val="27007372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0">
        <p159:morph option="byObject"/>
        <p:sndAc>
          <p:stSnd>
            <p:snd r:embed="rId7" name="bomb.wav"/>
          </p:stSnd>
        </p:sndAc>
      </p:transition>
    </mc:Choice>
    <mc:Fallback>
      <p:transition spd="slow" advTm="10">
        <p:fade/>
        <p:sndAc>
          <p:stSnd>
            <p:snd r:embed="rId2"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openDmnd">
          <a:fgClr>
            <a:srgbClr val="E53E14"/>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8631" y="365127"/>
            <a:ext cx="7654738" cy="636447"/>
          </a:xfrm>
        </p:spPr>
        <p:txBody>
          <a:bodyPr>
            <a:normAutofit fontScale="90000"/>
          </a:bodyPr>
          <a:lstStyle/>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What we will learn today?? 	</a:t>
            </a:r>
          </a:p>
        </p:txBody>
      </p:sp>
      <p:sp>
        <p:nvSpPr>
          <p:cNvPr id="4" name="Rectangle 3"/>
          <p:cNvSpPr/>
          <p:nvPr/>
        </p:nvSpPr>
        <p:spPr>
          <a:xfrm>
            <a:off x="1921360" y="-1039090"/>
            <a:ext cx="191621"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lIns="89896" tIns="44948" rIns="89896" bIns="44948" rtlCol="0" anchor="ctr"/>
          <a:lstStyle/>
          <a:p>
            <a:pPr algn="ctr" defTabSz="899010">
              <a:defRPr/>
            </a:pPr>
            <a:endParaRPr lang="en-US" sz="1765"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C6F95367-59DC-4755-B9BB-04A1EB241066}"/>
              </a:ext>
            </a:extLst>
          </p:cNvPr>
          <p:cNvSpPr>
            <a:spLocks noGrp="1"/>
          </p:cNvSpPr>
          <p:nvPr>
            <p:ph idx="1"/>
          </p:nvPr>
        </p:nvSpPr>
        <p:spPr>
          <a:xfrm>
            <a:off x="2268632" y="1224147"/>
            <a:ext cx="7790251" cy="5633853"/>
          </a:xfrm>
        </p:spPr>
        <p:txBody>
          <a:bodyPr>
            <a:normAutofit fontScale="92500" lnSpcReduction="20000"/>
          </a:bodyPr>
          <a:lstStyle/>
          <a:p>
            <a:r>
              <a:rPr lang="en-US" sz="3530" dirty="0">
                <a:solidFill>
                  <a:schemeClr val="accent1">
                    <a:lumMod val="50000"/>
                  </a:schemeClr>
                </a:solidFill>
              </a:rPr>
              <a:t>Introduction to Apache Flink</a:t>
            </a:r>
          </a:p>
          <a:p>
            <a:r>
              <a:rPr lang="en-US" sz="3530" dirty="0">
                <a:solidFill>
                  <a:schemeClr val="accent1">
                    <a:lumMod val="50000"/>
                  </a:schemeClr>
                </a:solidFill>
              </a:rPr>
              <a:t>History of Apache Flink</a:t>
            </a:r>
          </a:p>
          <a:p>
            <a:r>
              <a:rPr lang="en-US" sz="3530" dirty="0">
                <a:solidFill>
                  <a:schemeClr val="accent1">
                    <a:lumMod val="50000"/>
                  </a:schemeClr>
                </a:solidFill>
              </a:rPr>
              <a:t>Apache Flink Ecosystem</a:t>
            </a:r>
          </a:p>
          <a:p>
            <a:r>
              <a:rPr lang="en-US" sz="3530" dirty="0">
                <a:solidFill>
                  <a:schemeClr val="accent1">
                    <a:lumMod val="50000"/>
                  </a:schemeClr>
                </a:solidFill>
              </a:rPr>
              <a:t>Apache Flink Architecture</a:t>
            </a:r>
          </a:p>
          <a:p>
            <a:r>
              <a:rPr lang="en-US" sz="3530" dirty="0">
                <a:solidFill>
                  <a:schemeClr val="accent1">
                    <a:lumMod val="50000"/>
                  </a:schemeClr>
                </a:solidFill>
              </a:rPr>
              <a:t>Batch as a special case for streaming</a:t>
            </a:r>
          </a:p>
          <a:p>
            <a:r>
              <a:rPr lang="en-US" sz="3530" dirty="0">
                <a:solidFill>
                  <a:schemeClr val="accent1">
                    <a:lumMod val="50000"/>
                  </a:schemeClr>
                </a:solidFill>
              </a:rPr>
              <a:t>Features</a:t>
            </a:r>
          </a:p>
          <a:p>
            <a:r>
              <a:rPr lang="en-US" sz="3530" dirty="0">
                <a:solidFill>
                  <a:schemeClr val="accent1">
                    <a:lumMod val="50000"/>
                  </a:schemeClr>
                </a:solidFill>
              </a:rPr>
              <a:t>Dataset Transformations</a:t>
            </a:r>
          </a:p>
          <a:p>
            <a:r>
              <a:rPr lang="en-US" sz="3530" dirty="0">
                <a:solidFill>
                  <a:schemeClr val="accent1">
                    <a:lumMod val="50000"/>
                  </a:schemeClr>
                </a:solidFill>
              </a:rPr>
              <a:t>Execution Model</a:t>
            </a:r>
          </a:p>
          <a:p>
            <a:r>
              <a:rPr lang="en-US" sz="3530" dirty="0">
                <a:solidFill>
                  <a:schemeClr val="accent1">
                    <a:lumMod val="50000"/>
                  </a:schemeClr>
                </a:solidFill>
              </a:rPr>
              <a:t>Execution Engine</a:t>
            </a:r>
          </a:p>
          <a:p>
            <a:r>
              <a:rPr lang="en-US" sz="3530" dirty="0">
                <a:solidFill>
                  <a:schemeClr val="accent1">
                    <a:lumMod val="50000"/>
                  </a:schemeClr>
                </a:solidFill>
              </a:rPr>
              <a:t>Difference between spark and flink.</a:t>
            </a:r>
          </a:p>
          <a:p>
            <a:r>
              <a:rPr lang="en-US" sz="3530" dirty="0">
                <a:solidFill>
                  <a:schemeClr val="accent1">
                    <a:lumMod val="50000"/>
                  </a:schemeClr>
                </a:solidFill>
              </a:rPr>
              <a:t>Who uses </a:t>
            </a:r>
            <a:r>
              <a:rPr lang="en-US" sz="3530" dirty="0" err="1">
                <a:solidFill>
                  <a:schemeClr val="accent1">
                    <a:lumMod val="50000"/>
                  </a:schemeClr>
                </a:solidFill>
              </a:rPr>
              <a:t>flink</a:t>
            </a:r>
            <a:r>
              <a:rPr lang="en-US" sz="3530" dirty="0">
                <a:solidFill>
                  <a:schemeClr val="accent1">
                    <a:lumMod val="50000"/>
                  </a:schemeClr>
                </a:solidFill>
              </a:rPr>
              <a:t>?</a:t>
            </a:r>
          </a:p>
          <a:p>
            <a:pPr>
              <a:buFont typeface="Arial" charset="0"/>
              <a:buChar char="•"/>
            </a:pPr>
            <a:endParaRPr lang="en-US" sz="3530" dirty="0">
              <a:solidFill>
                <a:schemeClr val="accent1">
                  <a:lumMod val="50000"/>
                </a:schemeClr>
              </a:solidFill>
            </a:endParaRPr>
          </a:p>
          <a:p>
            <a:endParaRPr lang="en-US" sz="3530" dirty="0">
              <a:solidFill>
                <a:schemeClr val="accent1">
                  <a:lumMod val="50000"/>
                </a:schemeClr>
              </a:solidFill>
            </a:endParaRPr>
          </a:p>
        </p:txBody>
      </p:sp>
    </p:spTree>
    <p:extLst>
      <p:ext uri="{BB962C8B-B14F-4D97-AF65-F5344CB8AC3E}">
        <p14:creationId xmlns:p14="http://schemas.microsoft.com/office/powerpoint/2010/main" xmlns="" val="9819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631" y="365127"/>
            <a:ext cx="7654738" cy="761644"/>
          </a:xfrm>
        </p:spPr>
        <p:txBody>
          <a:bodyPr/>
          <a:lstStyle/>
          <a:p>
            <a:pPr algn="ctr"/>
            <a:r>
              <a:rPr lang="en-US" dirty="0">
                <a:latin typeface="Algerian" pitchFamily="82" charset="0"/>
              </a:rPr>
              <a:t>INTRODUCTION-:</a:t>
            </a:r>
          </a:p>
        </p:txBody>
      </p:sp>
      <p:sp>
        <p:nvSpPr>
          <p:cNvPr id="3" name="Content Placeholder 2"/>
          <p:cNvSpPr>
            <a:spLocks noGrp="1"/>
          </p:cNvSpPr>
          <p:nvPr>
            <p:ph idx="1"/>
          </p:nvPr>
        </p:nvSpPr>
        <p:spPr>
          <a:xfrm>
            <a:off x="2268631" y="1251968"/>
            <a:ext cx="7654738" cy="4924995"/>
          </a:xfrm>
          <a:ln>
            <a:solidFill>
              <a:schemeClr val="bg2">
                <a:lumMod val="25000"/>
              </a:schemeClr>
            </a:solidFill>
          </a:ln>
        </p:spPr>
        <p:txBody>
          <a:bodyPr/>
          <a:lstStyle/>
          <a:p>
            <a:r>
              <a:rPr lang="en-US" dirty="0"/>
              <a:t>Flink is an open source stream processing framework developed by apache foundation.</a:t>
            </a:r>
          </a:p>
          <a:p>
            <a:r>
              <a:rPr lang="en-US" dirty="0"/>
              <a:t>The core of apache flink is a distributed dataflow engine written in java or scala.</a:t>
            </a:r>
          </a:p>
          <a:p>
            <a:r>
              <a:rPr lang="en-US" dirty="0"/>
              <a:t>It executes dataflow programs in a data parallel and pipelined manner.</a:t>
            </a:r>
          </a:p>
          <a:p>
            <a:r>
              <a:rPr lang="en-US" dirty="0"/>
              <a:t>It supports iterative algorithms.</a:t>
            </a:r>
          </a:p>
          <a:p>
            <a:r>
              <a:rPr lang="en-US" dirty="0"/>
              <a:t>At basic level, flink programs consists of streams and transformations.</a:t>
            </a:r>
          </a:p>
          <a:p>
            <a:endParaRPr lang="en-US" dirty="0"/>
          </a:p>
        </p:txBody>
      </p:sp>
    </p:spTree>
    <p:extLst>
      <p:ext uri="{BB962C8B-B14F-4D97-AF65-F5344CB8AC3E}">
        <p14:creationId xmlns:p14="http://schemas.microsoft.com/office/powerpoint/2010/main" xmlns="" val="34710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openDmnd">
          <a:fgClr>
            <a:srgbClr val="E53E14"/>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53E14"/>
                </a:solidFill>
                <a:latin typeface="Lato Medium" panose="020F0502020204030203" pitchFamily="34" charset="0"/>
                <a:ea typeface="Lato Medium" panose="020F0502020204030203" pitchFamily="34" charset="0"/>
                <a:cs typeface="Lato Medium" panose="020F0502020204030203" pitchFamily="34" charset="0"/>
              </a:rPr>
              <a:t>History	</a:t>
            </a:r>
          </a:p>
        </p:txBody>
      </p:sp>
      <p:sp>
        <p:nvSpPr>
          <p:cNvPr id="4" name="Rectangle 3"/>
          <p:cNvSpPr/>
          <p:nvPr/>
        </p:nvSpPr>
        <p:spPr>
          <a:xfrm>
            <a:off x="361140" y="-1039091"/>
            <a:ext cx="263237" cy="8562109"/>
          </a:xfrm>
          <a:prstGeom prst="rect">
            <a:avLst/>
          </a:prstGeom>
          <a:solidFill>
            <a:srgbClr val="E53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C6F95367-59DC-4755-B9BB-04A1EB241066}"/>
              </a:ext>
            </a:extLst>
          </p:cNvPr>
          <p:cNvSpPr>
            <a:spLocks noGrp="1"/>
          </p:cNvSpPr>
          <p:nvPr>
            <p:ph idx="1"/>
          </p:nvPr>
        </p:nvSpPr>
        <p:spPr>
          <a:xfrm>
            <a:off x="838199" y="1875099"/>
            <a:ext cx="10701759" cy="4301863"/>
          </a:xfrm>
        </p:spPr>
        <p:txBody>
          <a:bodyPr>
            <a:normAutofit/>
          </a:bodyPr>
          <a:lstStyle/>
          <a:p>
            <a:r>
              <a:rPr lang="en-US" sz="3600" dirty="0">
                <a:solidFill>
                  <a:schemeClr val="accent1">
                    <a:lumMod val="50000"/>
                  </a:schemeClr>
                </a:solidFill>
              </a:rPr>
              <a:t> The development of Flink was started in 2009 at a technical university in  Berlin.</a:t>
            </a:r>
          </a:p>
          <a:p>
            <a:pPr>
              <a:buFont typeface="Arial" charset="0"/>
              <a:buChar char="•"/>
            </a:pPr>
            <a:r>
              <a:rPr lang="en-US" sz="3600" dirty="0">
                <a:solidFill>
                  <a:schemeClr val="accent1">
                    <a:lumMod val="50000"/>
                  </a:schemeClr>
                </a:solidFill>
              </a:rPr>
              <a:t>It was incubated in Apache in April 2014 and became a top level project in December 2014. </a:t>
            </a:r>
          </a:p>
          <a:p>
            <a:pPr>
              <a:buFont typeface="Arial" charset="0"/>
              <a:buChar char="•"/>
            </a:pPr>
            <a:r>
              <a:rPr lang="en-US" sz="3600" dirty="0">
                <a:solidFill>
                  <a:schemeClr val="accent1">
                    <a:lumMod val="50000"/>
                  </a:schemeClr>
                </a:solidFill>
              </a:rPr>
              <a:t>Flink is a German word meaning swift / Agile</a:t>
            </a:r>
          </a:p>
          <a:p>
            <a:pPr>
              <a:buFont typeface="Arial" charset="0"/>
              <a:buChar char="•"/>
            </a:pPr>
            <a:r>
              <a:rPr lang="en-US" sz="3600" dirty="0">
                <a:solidFill>
                  <a:schemeClr val="accent1">
                    <a:lumMod val="50000"/>
                  </a:schemeClr>
                </a:solidFill>
              </a:rPr>
              <a:t>The logo of Flink is a squirrel, in harmony with Hadoop ecosystem.</a:t>
            </a:r>
          </a:p>
          <a:p>
            <a:endParaRPr lang="en-US" sz="3600" dirty="0">
              <a:solidFill>
                <a:schemeClr val="accent1">
                  <a:lumMod val="50000"/>
                </a:schemeClr>
              </a:solidFill>
            </a:endParaRPr>
          </a:p>
        </p:txBody>
      </p:sp>
    </p:spTree>
    <p:extLst>
      <p:ext uri="{BB962C8B-B14F-4D97-AF65-F5344CB8AC3E}">
        <p14:creationId xmlns:p14="http://schemas.microsoft.com/office/powerpoint/2010/main" xmlns="" val="40406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263324"/>
            <a:ext cx="11353800" cy="646331"/>
          </a:xfrm>
          <a:prstGeom prst="rect">
            <a:avLst/>
          </a:prstGeom>
          <a:noFill/>
        </p:spPr>
        <p:txBody>
          <a:bodyPr wrap="square" lIns="91440" tIns="45720" rIns="91440" bIns="45720">
            <a:spAutoFit/>
          </a:bodyPr>
          <a:lstStyle/>
          <a:p>
            <a:pPr algn="ctr"/>
            <a:r>
              <a:rPr lang="en-US" sz="3600" b="1" dirty="0">
                <a:ln w="12700">
                  <a:solidFill>
                    <a:schemeClr val="tx2">
                      <a:lumMod val="75000"/>
                    </a:schemeClr>
                  </a:solidFill>
                  <a:prstDash val="solid"/>
                </a:ln>
                <a:pattFill prst="pct80">
                  <a:fgClr>
                    <a:srgbClr val="015790"/>
                  </a:fgClr>
                  <a:bgClr>
                    <a:schemeClr val="bg1"/>
                  </a:bgClr>
                </a:pattFill>
                <a:effectLst>
                  <a:glow rad="101600">
                    <a:schemeClr val="accent2">
                      <a:satMod val="175000"/>
                      <a:alpha val="40000"/>
                    </a:schemeClr>
                  </a:glow>
                  <a:outerShdw dist="38100" dir="2640000" algn="bl" rotWithShape="0">
                    <a:schemeClr val="tx2">
                      <a:lumMod val="75000"/>
                    </a:schemeClr>
                  </a:outerShdw>
                </a:effectLst>
              </a:rPr>
              <a:t>APACHE FLINK ECOSYSTEM </a:t>
            </a:r>
            <a:endParaRPr lang="en-US" sz="3600" b="1" cap="none" spc="0" dirty="0">
              <a:ln w="12700">
                <a:solidFill>
                  <a:schemeClr val="tx2">
                    <a:lumMod val="75000"/>
                  </a:schemeClr>
                </a:solidFill>
                <a:prstDash val="solid"/>
              </a:ln>
              <a:pattFill prst="pct80">
                <a:fgClr>
                  <a:srgbClr val="015790"/>
                </a:fgClr>
                <a:bgClr>
                  <a:schemeClr val="bg1"/>
                </a:bgClr>
              </a:pattFill>
              <a:effectLst>
                <a:glow rad="101600">
                  <a:schemeClr val="accent2">
                    <a:satMod val="175000"/>
                    <a:alpha val="40000"/>
                  </a:schemeClr>
                </a:glow>
                <a:outerShdw dist="38100" dir="2640000" algn="bl" rotWithShape="0">
                  <a:schemeClr val="tx2">
                    <a:lumMod val="75000"/>
                  </a:schemeClr>
                </a:outerShdw>
              </a:effectLst>
            </a:endParaRPr>
          </a:p>
        </p:txBody>
      </p:sp>
      <p:pic>
        <p:nvPicPr>
          <p:cNvPr id="6" name="Content Placeholder 4" descr="Apache-Flink-ecosystem-components.png">
            <a:extLst>
              <a:ext uri="{FF2B5EF4-FFF2-40B4-BE49-F238E27FC236}">
                <a16:creationId xmlns:a16="http://schemas.microsoft.com/office/drawing/2014/main" xmlns="" id="{08214F08-2D87-41AB-9AA4-889356241543}"/>
              </a:ext>
            </a:extLst>
          </p:cNvPr>
          <p:cNvPicPr>
            <a:picLocks noGrp="1" noChangeAspect="1"/>
          </p:cNvPicPr>
          <p:nvPr>
            <p:ph idx="1"/>
          </p:nvPr>
        </p:nvPicPr>
        <p:blipFill>
          <a:blip r:embed="rId2"/>
          <a:stretch>
            <a:fillRect/>
          </a:stretch>
        </p:blipFill>
        <p:spPr>
          <a:xfrm>
            <a:off x="1065212" y="1227880"/>
            <a:ext cx="10439400" cy="5181600"/>
          </a:xfrm>
        </p:spPr>
      </p:pic>
      <p:sp>
        <p:nvSpPr>
          <p:cNvPr id="7" name="Rectangle 6">
            <a:extLst>
              <a:ext uri="{FF2B5EF4-FFF2-40B4-BE49-F238E27FC236}">
                <a16:creationId xmlns:a16="http://schemas.microsoft.com/office/drawing/2014/main" xmlns="" id="{928A696F-4B92-47AA-B849-DE190BB4008A}"/>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184801345"/>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74" y="365127"/>
            <a:ext cx="10924673" cy="900752"/>
          </a:xfrm>
        </p:spPr>
        <p:txBody>
          <a:bodyPr>
            <a:normAutofit/>
          </a:bodyPr>
          <a:lstStyle/>
          <a:p>
            <a:r>
              <a:rPr lang="en-US" sz="4400" dirty="0">
                <a:solidFill>
                  <a:schemeClr val="accent1">
                    <a:lumMod val="50000"/>
                  </a:schemeClr>
                </a:solidFill>
                <a:latin typeface="Lato Medium" panose="020F0502020204030203" pitchFamily="34" charset="0"/>
                <a:ea typeface="Lato Medium" panose="020F0502020204030203" pitchFamily="34" charset="0"/>
                <a:cs typeface="Lato Medium" panose="020F0502020204030203" pitchFamily="34" charset="0"/>
              </a:rPr>
              <a:t>BATCH AS A SPECIAL CASE OF STREAMING</a:t>
            </a:r>
          </a:p>
        </p:txBody>
      </p:sp>
      <p:pic>
        <p:nvPicPr>
          <p:cNvPr id="6" name="Content Placeholder 5" descr="blocking-in-streaming.png"/>
          <p:cNvPicPr>
            <a:picLocks noGrp="1" noChangeAspect="1"/>
          </p:cNvPicPr>
          <p:nvPr>
            <p:ph idx="1"/>
          </p:nvPr>
        </p:nvPicPr>
        <p:blipFill>
          <a:blip r:embed="rId2"/>
          <a:stretch>
            <a:fillRect/>
          </a:stretch>
        </p:blipFill>
        <p:spPr>
          <a:xfrm>
            <a:off x="2006240" y="1567244"/>
            <a:ext cx="8082145" cy="2280514"/>
          </a:xfrm>
          <a:prstGeom prst="rect">
            <a:avLst/>
          </a:prstGeom>
          <a:ln>
            <a:noFill/>
          </a:ln>
          <a:effectLst>
            <a:softEdge rad="112500"/>
          </a:effectLst>
        </p:spPr>
      </p:pic>
      <p:sp>
        <p:nvSpPr>
          <p:cNvPr id="40962" name="AutoShape 2" descr="https://data-artisans.com/wp-content/uploads/2015/09/blocking-in-streaming.png"/>
          <p:cNvSpPr>
            <a:spLocks noChangeAspect="1" noChangeArrowheads="1"/>
          </p:cNvSpPr>
          <p:nvPr/>
        </p:nvSpPr>
        <p:spPr bwMode="auto">
          <a:xfrm>
            <a:off x="1795743" y="-120463"/>
            <a:ext cx="261938" cy="261938"/>
          </a:xfrm>
          <a:prstGeom prst="rect">
            <a:avLst/>
          </a:prstGeom>
          <a:noFill/>
        </p:spPr>
        <p:txBody>
          <a:bodyPr vert="horz" wrap="square" lIns="80682" tIns="40341" rIns="80682" bIns="40341" numCol="1" anchor="t" anchorCtr="0" compatLnSpc="1">
            <a:prstTxWarp prst="textNoShape">
              <a:avLst/>
            </a:prstTxWarp>
          </a:bodyPr>
          <a:lstStyle/>
          <a:p>
            <a:pPr defTabSz="899010"/>
            <a:endParaRPr lang="en-US" sz="1765" dirty="0">
              <a:solidFill>
                <a:prstClr val="black"/>
              </a:solidFill>
              <a:latin typeface="Calibri"/>
            </a:endParaRPr>
          </a:p>
        </p:txBody>
      </p:sp>
      <p:sp>
        <p:nvSpPr>
          <p:cNvPr id="9" name="Flowchart: Punched Tape 8"/>
          <p:cNvSpPr/>
          <p:nvPr/>
        </p:nvSpPr>
        <p:spPr>
          <a:xfrm>
            <a:off x="1658471" y="3908921"/>
            <a:ext cx="8875059" cy="2643043"/>
          </a:xfrm>
          <a:prstGeom prst="flowChartPunchedTap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9010"/>
            <a:r>
              <a:rPr lang="en-US" sz="1765" dirty="0">
                <a:solidFill>
                  <a:prstClr val="black"/>
                </a:solidFill>
                <a:latin typeface="Calibri"/>
              </a:rPr>
              <a:t>When a batch processor reads a file, it streams the file to the first operator. If the first few operators are record-by-record transformations such as filters, mappers, etc, then the data is still streamed through the operator code (often by “chaining” operators together). However, at the first blocking operator (e.g., sort, aggregation, etc) a batch processor blocks the output until all the input of the operator has been produced. Flink follows the philosophy of streaming end-to-end, by embedding blocking operators within streaming tasks.</a:t>
            </a:r>
          </a:p>
        </p:txBody>
      </p:sp>
      <p:sp>
        <p:nvSpPr>
          <p:cNvPr id="7" name="Rectangle 6">
            <a:extLst>
              <a:ext uri="{FF2B5EF4-FFF2-40B4-BE49-F238E27FC236}">
                <a16:creationId xmlns:a16="http://schemas.microsoft.com/office/drawing/2014/main" xmlns="" id="{4AFD7403-4D4E-46C1-B65B-1CD2A882A65A}"/>
              </a:ext>
            </a:extLst>
          </p:cNvPr>
          <p:cNvSpPr/>
          <p:nvPr/>
        </p:nvSpPr>
        <p:spPr>
          <a:xfrm>
            <a:off x="361140" y="-1039091"/>
            <a:ext cx="263237" cy="8562109"/>
          </a:xfrm>
          <a:prstGeom prst="rect">
            <a:avLst/>
          </a:prstGeom>
          <a:solidFill>
            <a:srgbClr val="0157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11064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1789</TotalTime>
  <Words>1058</Words>
  <Application>Microsoft Office PowerPoint</Application>
  <PresentationFormat>Custom</PresentationFormat>
  <Paragraphs>149</Paragraphs>
  <Slides>29</Slides>
  <Notes>1</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1_Office Theme</vt:lpstr>
      <vt:lpstr>Slide 1</vt:lpstr>
      <vt:lpstr>Slide 2</vt:lpstr>
      <vt:lpstr>Apache Flink</vt:lpstr>
      <vt:lpstr>Apache Flink</vt:lpstr>
      <vt:lpstr>What we will learn today??  </vt:lpstr>
      <vt:lpstr>INTRODUCTION-:</vt:lpstr>
      <vt:lpstr>History </vt:lpstr>
      <vt:lpstr>Slide 8</vt:lpstr>
      <vt:lpstr>BATCH AS A SPECIAL CASE OF STREAMING</vt:lpstr>
      <vt:lpstr>Slide 10</vt:lpstr>
      <vt:lpstr> Apache Flink Architecture </vt:lpstr>
      <vt:lpstr> Apache Flink Architecture </vt:lpstr>
      <vt:lpstr> Apache Flink Architecture </vt:lpstr>
      <vt:lpstr>Slide 14</vt:lpstr>
      <vt:lpstr>Apache Flink Features</vt:lpstr>
      <vt:lpstr>Apache Flink Features</vt:lpstr>
      <vt:lpstr>Apache Flink Features</vt:lpstr>
      <vt:lpstr>Dataset Transformations</vt:lpstr>
      <vt:lpstr>Flink Execution Model </vt:lpstr>
      <vt:lpstr>File Execution Engine</vt:lpstr>
      <vt:lpstr>Slide 21</vt:lpstr>
      <vt:lpstr>Slide 22</vt:lpstr>
      <vt:lpstr>Slide 23</vt:lpstr>
      <vt:lpstr>Slide 24</vt:lpstr>
      <vt:lpstr>Slide 25</vt:lpstr>
      <vt:lpstr>Slide 26</vt:lpstr>
      <vt:lpstr>Slide 27</vt:lpstr>
      <vt:lpstr> </vt:lpstr>
      <vt:lpstr>Enough Theory… It’s time for Live Action!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India’s Breakdown at Rio</dc:title>
  <dc:creator>Rishitosh Singh</dc:creator>
  <cp:lastModifiedBy>Admin</cp:lastModifiedBy>
  <cp:revision>185</cp:revision>
  <dcterms:created xsi:type="dcterms:W3CDTF">2017-03-02T16:53:53Z</dcterms:created>
  <dcterms:modified xsi:type="dcterms:W3CDTF">2017-09-04T11:27:13Z</dcterms:modified>
</cp:coreProperties>
</file>