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57" r:id="rId4"/>
    <p:sldId id="267" r:id="rId5"/>
    <p:sldId id="258" r:id="rId6"/>
    <p:sldId id="268" r:id="rId7"/>
    <p:sldId id="259" r:id="rId8"/>
    <p:sldId id="269" r:id="rId9"/>
    <p:sldId id="270" r:id="rId10"/>
    <p:sldId id="271" r:id="rId11"/>
    <p:sldId id="272" r:id="rId12"/>
    <p:sldId id="273" r:id="rId13"/>
    <p:sldId id="260" r:id="rId14"/>
    <p:sldId id="261" r:id="rId15"/>
    <p:sldId id="262" r:id="rId16"/>
    <p:sldId id="263" r:id="rId17"/>
    <p:sldId id="264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23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3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4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6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3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0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6B4D7C6-6520-460A-88A0-75E23CB2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l="8889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E68E-C87E-46CC-8DD3-F96E80ED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IN" b="1"/>
              <a:t>APACHE  TEZ</a:t>
            </a:r>
          </a:p>
        </p:txBody>
      </p:sp>
    </p:spTree>
    <p:extLst>
      <p:ext uri="{BB962C8B-B14F-4D97-AF65-F5344CB8AC3E}">
        <p14:creationId xmlns:p14="http://schemas.microsoft.com/office/powerpoint/2010/main" val="235368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032" y="620589"/>
            <a:ext cx="8911687" cy="1280890"/>
          </a:xfrm>
        </p:spPr>
        <p:txBody>
          <a:bodyPr/>
          <a:lstStyle/>
          <a:p>
            <a:r>
              <a:rPr lang="en-US" b="1" u="sng" dirty="0" err="1"/>
              <a:t>MapReduce</a:t>
            </a:r>
            <a:r>
              <a:rPr lang="en-US" b="1" u="sng" dirty="0"/>
              <a:t> </a:t>
            </a:r>
            <a:r>
              <a:rPr lang="en-US" b="1" dirty="0"/>
              <a:t> </a:t>
            </a:r>
            <a:r>
              <a:rPr lang="en-US" b="1" u="sng" dirty="0"/>
              <a:t>VS</a:t>
            </a:r>
            <a:r>
              <a:rPr lang="en-US" b="1" dirty="0"/>
              <a:t>  </a:t>
            </a:r>
            <a:r>
              <a:rPr lang="en-US" b="1" u="sng" dirty="0"/>
              <a:t>TEZ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76666" y="1616869"/>
            <a:ext cx="3992732" cy="576262"/>
          </a:xfrm>
        </p:spPr>
        <p:txBody>
          <a:bodyPr>
            <a:normAutofit/>
          </a:bodyPr>
          <a:lstStyle/>
          <a:p>
            <a:pPr algn="ctr"/>
            <a:r>
              <a:rPr lang="en-US" u="sng" dirty="0" err="1"/>
              <a:t>MapReduce</a:t>
            </a:r>
            <a:endParaRPr lang="en-US" u="sn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7505610" y="1616869"/>
            <a:ext cx="3999001" cy="576262"/>
          </a:xfrm>
        </p:spPr>
        <p:txBody>
          <a:bodyPr/>
          <a:lstStyle/>
          <a:p>
            <a:pPr algn="ctr"/>
            <a:r>
              <a:rPr lang="en-US" u="sng" dirty="0"/>
              <a:t>Apache TEZ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942536" y="2548966"/>
            <a:ext cx="5989570" cy="4147256"/>
          </a:xfrm>
        </p:spPr>
        <p:txBody>
          <a:bodyPr>
            <a:normAutofit fontScale="70000" lnSpcReduction="20000"/>
          </a:bodyPr>
          <a:lstStyle/>
          <a:p>
            <a:pPr lvl="1">
              <a:buFont typeface="+mj-lt"/>
              <a:buAutoNum type="arabicPeriod"/>
            </a:pPr>
            <a:r>
              <a:rPr lang="en-US" sz="2400" dirty="0" err="1"/>
              <a:t>MapReduce</a:t>
            </a:r>
            <a:r>
              <a:rPr lang="en-US" sz="2400" dirty="0"/>
              <a:t> supports batch oriented queries.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 err="1"/>
              <a:t>MapReduce</a:t>
            </a:r>
            <a:r>
              <a:rPr lang="en-US" sz="2400" dirty="0"/>
              <a:t> is available in all </a:t>
            </a:r>
            <a:r>
              <a:rPr lang="en-US" sz="2400" dirty="0" err="1"/>
              <a:t>hadoop</a:t>
            </a:r>
            <a:r>
              <a:rPr lang="en-US" sz="2400" dirty="0"/>
              <a:t> versions.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 err="1"/>
              <a:t>MapReduce</a:t>
            </a:r>
            <a:r>
              <a:rPr lang="en-US" sz="2400" dirty="0"/>
              <a:t> always requires a map phase before the reduce phase 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/>
              <a:t>Response time is slower due to the access of HDFS after every Map and Reduce phase.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/>
              <a:t>Stores temporary data into HDFS after every map and reduce phase 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166956" y="2545738"/>
            <a:ext cx="5025043" cy="3953536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4300" dirty="0"/>
              <a:t>Apache </a:t>
            </a:r>
            <a:r>
              <a:rPr lang="fr-FR" sz="4300" dirty="0" err="1"/>
              <a:t>Tez</a:t>
            </a:r>
            <a:r>
              <a:rPr lang="fr-FR" sz="4300" dirty="0"/>
              <a:t> supports interactive </a:t>
            </a:r>
            <a:r>
              <a:rPr lang="fr-FR" sz="4300" dirty="0" err="1"/>
              <a:t>queries</a:t>
            </a:r>
            <a:r>
              <a:rPr lang="fr-FR" sz="43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fr-FR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Apache </a:t>
            </a:r>
            <a:r>
              <a:rPr lang="en-US" sz="4300" dirty="0" err="1"/>
              <a:t>Tez</a:t>
            </a:r>
            <a:r>
              <a:rPr lang="en-US" sz="4300" dirty="0"/>
              <a:t> is available in Apache </a:t>
            </a:r>
            <a:r>
              <a:rPr lang="en-US" sz="4300" dirty="0" err="1"/>
              <a:t>Hadoop</a:t>
            </a:r>
            <a:r>
              <a:rPr lang="en-US" sz="4300" dirty="0"/>
              <a:t> 2.0 and above.</a:t>
            </a:r>
          </a:p>
          <a:p>
            <a:pPr marL="457200" indent="-457200">
              <a:buFont typeface="+mj-lt"/>
              <a:buAutoNum type="arabicPeriod"/>
            </a:pPr>
            <a:endParaRPr lang="en-US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A single Map phase and we may have multiple reduce phases .</a:t>
            </a:r>
          </a:p>
          <a:p>
            <a:pPr marL="457200" indent="-457200">
              <a:buFont typeface="+mj-lt"/>
              <a:buAutoNum type="arabicPeriod"/>
            </a:pPr>
            <a:endParaRPr lang="en-US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Response time is high due to lesser job splitting and HDFS access.</a:t>
            </a:r>
          </a:p>
          <a:p>
            <a:pPr marL="457200" indent="-457200">
              <a:buFont typeface="+mj-lt"/>
              <a:buAutoNum type="arabicPeriod"/>
            </a:pPr>
            <a:endParaRPr lang="en-US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Apache </a:t>
            </a:r>
            <a:r>
              <a:rPr lang="en-US" sz="4300" dirty="0" err="1"/>
              <a:t>Tez</a:t>
            </a:r>
            <a:r>
              <a:rPr lang="en-US" sz="4300" dirty="0"/>
              <a:t> doesn’t write data into HDFS, so it is more efficient 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4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550" y="688583"/>
            <a:ext cx="3596861" cy="1280890"/>
          </a:xfrm>
        </p:spPr>
        <p:txBody>
          <a:bodyPr/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SPARK VS TEZ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598" y="1681342"/>
            <a:ext cx="3992732" cy="576262"/>
          </a:xfrm>
        </p:spPr>
        <p:txBody>
          <a:bodyPr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506630" y="1681342"/>
            <a:ext cx="3999001" cy="576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TEZ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44062" y="2545737"/>
            <a:ext cx="5370591" cy="41504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Spark can run as a standalone or on top of </a:t>
            </a:r>
            <a:r>
              <a:rPr lang="en-US" dirty="0" err="1"/>
              <a:t>Hadoop</a:t>
            </a:r>
            <a:r>
              <a:rPr lang="en-US" dirty="0"/>
              <a:t> YARN.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its containers need to keep running even when they aren’t processing any data.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Spark also offers Spark Streaming, Spark R, Machine Learning,  and </a:t>
            </a:r>
            <a:r>
              <a:rPr lang="en-US" dirty="0" err="1"/>
              <a:t>GraphX</a:t>
            </a:r>
            <a:r>
              <a:rPr lang="en-US" dirty="0"/>
              <a:t>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5710" y="2545738"/>
            <a:ext cx="4783015" cy="360184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Tez</a:t>
            </a:r>
            <a:r>
              <a:rPr lang="en-US" sz="2400" dirty="0"/>
              <a:t> can only run on top of YARN.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Tez</a:t>
            </a:r>
            <a:r>
              <a:rPr lang="en-US" sz="2400" dirty="0"/>
              <a:t> containers, however, can shut down as soon as they are finished and release the resources.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Such functions are not offered by it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6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89201" y="30583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PROCESSING MODELS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37506" y="1095376"/>
            <a:ext cx="4040188" cy="685800"/>
          </a:xfrm>
        </p:spPr>
        <p:txBody>
          <a:bodyPr/>
          <a:lstStyle/>
          <a:p>
            <a:pPr algn="ctr"/>
            <a:r>
              <a:rPr lang="en-US" sz="3200" u="sng" dirty="0" err="1">
                <a:solidFill>
                  <a:schemeClr val="tx1"/>
                </a:solidFill>
              </a:rPr>
              <a:t>MapReduce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>
          <a:xfrm>
            <a:off x="6019800" y="1225207"/>
            <a:ext cx="3999001" cy="576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u="sng" dirty="0" err="1">
                <a:solidFill>
                  <a:schemeClr val="tx1"/>
                </a:solidFill>
              </a:rPr>
              <a:t>Tez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 descr="mr1.gif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160104" y="2057400"/>
            <a:ext cx="3140766" cy="4213076"/>
          </a:xfrm>
        </p:spPr>
      </p:pic>
      <p:pic>
        <p:nvPicPr>
          <p:cNvPr id="14" name="Content Placeholder 13" descr="tez1.gif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7061" y="2286001"/>
            <a:ext cx="2983427" cy="3868373"/>
          </a:xfrm>
        </p:spPr>
      </p:pic>
    </p:spTree>
    <p:extLst>
      <p:ext uri="{BB962C8B-B14F-4D97-AF65-F5344CB8AC3E}">
        <p14:creationId xmlns:p14="http://schemas.microsoft.com/office/powerpoint/2010/main" val="313680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9B83-FE7A-4E29-A14B-10C764B3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56" y="531345"/>
            <a:ext cx="8911687" cy="926394"/>
          </a:xfrm>
        </p:spPr>
        <p:txBody>
          <a:bodyPr/>
          <a:lstStyle/>
          <a:p>
            <a:r>
              <a:rPr lang="en-IN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INSTALLATION 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2CCD-74AB-4531-8B79-C4A93314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1" y="1815548"/>
            <a:ext cx="10906539" cy="5042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</a:t>
            </a:r>
            <a:r>
              <a:rPr lang="en-I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 is for Ubuntu user only…..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    </a:t>
            </a:r>
            <a:r>
              <a:rPr lang="en-IN" sz="2400" b="1" dirty="0" err="1"/>
              <a:t>sudo</a:t>
            </a:r>
            <a:r>
              <a:rPr lang="en-IN" sz="2400" b="1" dirty="0"/>
              <a:t> apt-get install maven – to install maven</a:t>
            </a:r>
          </a:p>
          <a:p>
            <a:pPr marL="0" indent="0" fontAlgn="base">
              <a:buNone/>
            </a:pPr>
            <a:r>
              <a:rPr lang="en-IN" sz="2400" dirty="0"/>
              <a:t>      After installing Maven, check it by using the below command:-- 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N" sz="2400" dirty="0"/>
              <a:t> </a:t>
            </a:r>
            <a:r>
              <a:rPr lang="en-IN" sz="2400" b="1" dirty="0" err="1"/>
              <a:t>mvn</a:t>
            </a:r>
            <a:r>
              <a:rPr lang="en-IN" sz="2400" b="1" dirty="0"/>
              <a:t> –version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N" sz="2400" b="1" dirty="0"/>
              <a:t>Download the </a:t>
            </a:r>
            <a:r>
              <a:rPr lang="en-IN" sz="2400" b="1" dirty="0" err="1"/>
              <a:t>protobuff</a:t>
            </a:r>
            <a:r>
              <a:rPr lang="en-IN" sz="2400" b="1" dirty="0"/>
              <a:t> 2.5.0  and  </a:t>
            </a:r>
            <a:r>
              <a:rPr lang="en-IN" sz="2400" b="1" dirty="0" err="1"/>
              <a:t>untar</a:t>
            </a:r>
            <a:r>
              <a:rPr lang="en-IN" sz="2400" b="1" dirty="0"/>
              <a:t>  the file.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N" b="1" dirty="0"/>
              <a:t> mv</a:t>
            </a:r>
            <a:r>
              <a:rPr lang="en-IN" dirty="0"/>
              <a:t> protobuf-2.5.0 $HOME/---to move the </a:t>
            </a:r>
            <a:r>
              <a:rPr lang="en-IN" dirty="0" err="1"/>
              <a:t>protobuf</a:t>
            </a:r>
            <a:r>
              <a:rPr lang="en-IN" dirty="0"/>
              <a:t> to home directory .</a:t>
            </a: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marL="0" indent="0" fontAlgn="base">
              <a:buNone/>
            </a:pPr>
            <a:r>
              <a:rPr lang="en-IN" sz="2400" dirty="0"/>
              <a:t> </a:t>
            </a:r>
          </a:p>
          <a:p>
            <a:pPr marL="0" indent="0" fontAlgn="base">
              <a:buNone/>
            </a:pPr>
            <a:endParaRPr lang="en-IN" sz="2400" dirty="0"/>
          </a:p>
          <a:p>
            <a:pPr marL="0" indent="0" fontAlgn="base">
              <a:buNone/>
            </a:pPr>
            <a:r>
              <a:rPr lang="en-IN" sz="2400" dirty="0"/>
              <a:t>  </a:t>
            </a:r>
          </a:p>
          <a:p>
            <a:pPr fontAlgn="base"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>
              <a:buFont typeface="+mj-lt"/>
              <a:buAutoNum type="arabicPeriod"/>
            </a:pPr>
            <a:endParaRPr lang="en-IN" sz="2400" b="1" dirty="0"/>
          </a:p>
          <a:p>
            <a:pPr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258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D6FFD-B0C8-4204-BDD1-5A7107B4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447" y="344556"/>
            <a:ext cx="8915400" cy="61755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To  configure protocol buffer..</a:t>
            </a:r>
          </a:p>
          <a:p>
            <a:pPr marL="0" indent="0">
              <a:buNone/>
            </a:pPr>
            <a:r>
              <a:rPr lang="en-IN" b="1" dirty="0"/>
              <a:t>./autogen.sh</a:t>
            </a:r>
          </a:p>
          <a:p>
            <a:pPr marL="0" indent="0">
              <a:buNone/>
            </a:pPr>
            <a:r>
              <a:rPr lang="en-IN" b="1" dirty="0"/>
              <a:t>./configure –prefix=/</a:t>
            </a:r>
            <a:r>
              <a:rPr lang="en-IN" b="1" dirty="0" err="1"/>
              <a:t>usr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make</a:t>
            </a:r>
          </a:p>
          <a:p>
            <a:pPr marL="0" indent="0">
              <a:buNone/>
            </a:pPr>
            <a:r>
              <a:rPr lang="en-IN" b="1" dirty="0"/>
              <a:t>make install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To check the protocol buffers version </a:t>
            </a:r>
          </a:p>
          <a:p>
            <a:pPr marL="0" indent="0">
              <a:buNone/>
            </a:pPr>
            <a:r>
              <a:rPr lang="en-IN" b="1" dirty="0" err="1"/>
              <a:t>Protoc</a:t>
            </a:r>
            <a:r>
              <a:rPr lang="en-IN" b="1" dirty="0"/>
              <a:t> –version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 download the tar file for Apache </a:t>
            </a:r>
            <a:r>
              <a:rPr lang="en-IN" dirty="0" err="1"/>
              <a:t>Tez</a:t>
            </a:r>
            <a:r>
              <a:rPr lang="en-IN" dirty="0"/>
              <a:t> -0.8.2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Untar</a:t>
            </a:r>
            <a:r>
              <a:rPr lang="en-IN" dirty="0"/>
              <a:t> the file </a:t>
            </a:r>
          </a:p>
          <a:p>
            <a:pPr marL="0" indent="0">
              <a:buNone/>
            </a:pPr>
            <a:r>
              <a:rPr lang="en-IN" b="1" dirty="0"/>
              <a:t>Tar –</a:t>
            </a:r>
            <a:r>
              <a:rPr lang="en-IN" b="1" dirty="0" err="1"/>
              <a:t>xvf</a:t>
            </a:r>
            <a:r>
              <a:rPr lang="en-IN" b="1" dirty="0"/>
              <a:t> apache-tez-0.8.2.tar.gz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Move into the extracted tar folder..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201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6BB0-57B3-42ED-868C-198B140A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715616"/>
            <a:ext cx="9992139" cy="5565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Open the </a:t>
            </a:r>
            <a:r>
              <a:rPr lang="en-IN" dirty="0" err="1"/>
              <a:t>pom</a:t>
            </a:r>
            <a:r>
              <a:rPr lang="en-IN" dirty="0"/>
              <a:t> .xml site..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 err="1"/>
              <a:t>gedit</a:t>
            </a:r>
            <a:r>
              <a:rPr lang="en-IN" b="1" dirty="0"/>
              <a:t>  pom.xml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n-IN" b="1" dirty="0">
                <a:sym typeface="Wingdings" panose="05000000000000000000" pitchFamily="2" charset="2"/>
              </a:rPr>
              <a:t>Change the version of  JAVA , PROTOCOL BUFFER and  PIG (IF YOU WANT TO IMPLEMENT TEZ USING PIG)</a:t>
            </a:r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 S</a:t>
            </a:r>
            <a:r>
              <a:rPr lang="en-IN" dirty="0">
                <a:sym typeface="Wingdings" panose="05000000000000000000" pitchFamily="2" charset="2"/>
              </a:rPr>
              <a:t>ave the file and close it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Now to </a:t>
            </a:r>
            <a:r>
              <a:rPr lang="en-IN" dirty="0" err="1">
                <a:sym typeface="Wingdings" panose="05000000000000000000" pitchFamily="2" charset="2"/>
              </a:rPr>
              <a:t>bulid</a:t>
            </a:r>
            <a:r>
              <a:rPr lang="en-IN" dirty="0">
                <a:sym typeface="Wingdings" panose="05000000000000000000" pitchFamily="2" charset="2"/>
              </a:rPr>
              <a:t>  </a:t>
            </a:r>
            <a:r>
              <a:rPr lang="en-IN" dirty="0" err="1">
                <a:sym typeface="Wingdings" panose="05000000000000000000" pitchFamily="2" charset="2"/>
              </a:rPr>
              <a:t>tez</a:t>
            </a:r>
            <a:r>
              <a:rPr lang="en-IN" dirty="0">
                <a:sym typeface="Wingdings" panose="05000000000000000000" pitchFamily="2" charset="2"/>
              </a:rPr>
              <a:t> type the following command as it is: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b="1" dirty="0" err="1">
                <a:sym typeface="Wingdings" panose="05000000000000000000" pitchFamily="2" charset="2"/>
              </a:rPr>
              <a:t>mvn</a:t>
            </a:r>
            <a:r>
              <a:rPr lang="en-IN" b="1" dirty="0">
                <a:sym typeface="Wingdings" panose="05000000000000000000" pitchFamily="2" charset="2"/>
              </a:rPr>
              <a:t> clean package –</a:t>
            </a:r>
            <a:r>
              <a:rPr lang="en-IN" b="1" dirty="0" err="1">
                <a:sym typeface="Wingdings" panose="05000000000000000000" pitchFamily="2" charset="2"/>
              </a:rPr>
              <a:t>DskipTests</a:t>
            </a:r>
            <a:r>
              <a:rPr lang="en-IN" b="1" dirty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                                                  or     </a:t>
            </a:r>
          </a:p>
          <a:p>
            <a:pPr marL="0" indent="0">
              <a:buNone/>
            </a:pPr>
            <a:r>
              <a:rPr lang="en-IN" b="1" dirty="0" err="1"/>
              <a:t>mvn</a:t>
            </a:r>
            <a:r>
              <a:rPr lang="en-IN" b="1" dirty="0"/>
              <a:t> clean package -</a:t>
            </a:r>
            <a:r>
              <a:rPr lang="en-IN" b="1" dirty="0" err="1"/>
              <a:t>DskipTests</a:t>
            </a:r>
            <a:r>
              <a:rPr lang="en-IN" b="1" dirty="0"/>
              <a:t>=true –</a:t>
            </a:r>
            <a:r>
              <a:rPr lang="en-IN" b="1" dirty="0" err="1"/>
              <a:t>Dmaven.javadoc.skip</a:t>
            </a:r>
            <a:r>
              <a:rPr lang="en-IN" b="1" dirty="0"/>
              <a:t>=true</a:t>
            </a:r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r>
              <a:rPr lang="en-IN" dirty="0"/>
              <a:t>-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Now, in the </a:t>
            </a:r>
            <a:r>
              <a:rPr lang="en-IN" b="1" dirty="0"/>
              <a:t>target </a:t>
            </a:r>
            <a:r>
              <a:rPr lang="en-IN" dirty="0"/>
              <a:t>directory of </a:t>
            </a:r>
            <a:r>
              <a:rPr lang="en-IN" b="1" dirty="0" err="1"/>
              <a:t>tez-dist</a:t>
            </a:r>
            <a:r>
              <a:rPr lang="en-IN" b="1" dirty="0"/>
              <a:t> </a:t>
            </a:r>
            <a:r>
              <a:rPr lang="en-IN" dirty="0"/>
              <a:t>you can see two tar balls are created:</a:t>
            </a:r>
          </a:p>
          <a:p>
            <a:pPr marL="0" indent="0" fontAlgn="base">
              <a:buNone/>
            </a:pPr>
            <a:r>
              <a:rPr lang="en-IN" b="1" dirty="0"/>
              <a:t>         tez-0.8.1-alpha.tar.gz  &amp;&amp;  tez-0.8.1-alpha-minimal.tar.gz</a:t>
            </a:r>
            <a:endParaRPr lang="en-IN" dirty="0"/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909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3F38-6478-4281-B859-87F6BFD4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4" y="477077"/>
            <a:ext cx="9834838" cy="6003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Create a </a:t>
            </a:r>
            <a:r>
              <a:rPr lang="en-IN" dirty="0" err="1"/>
              <a:t>tez</a:t>
            </a:r>
            <a:r>
              <a:rPr lang="en-IN" dirty="0"/>
              <a:t> folder in the home directory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b="1" dirty="0" err="1"/>
              <a:t>mkdir</a:t>
            </a:r>
            <a:r>
              <a:rPr lang="en-IN" b="1" dirty="0"/>
              <a:t>  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Now, create a folder with name </a:t>
            </a:r>
            <a:r>
              <a:rPr lang="en-IN" b="1" dirty="0" err="1"/>
              <a:t>tez</a:t>
            </a:r>
            <a:r>
              <a:rPr lang="en-IN" b="1" dirty="0"/>
              <a:t> </a:t>
            </a:r>
            <a:r>
              <a:rPr lang="en-IN" dirty="0"/>
              <a:t>in your HDFS, using the below command: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hdfs</a:t>
            </a:r>
            <a:r>
              <a:rPr lang="en-IN" b="1" dirty="0"/>
              <a:t> </a:t>
            </a:r>
            <a:r>
              <a:rPr lang="en-IN" b="1" dirty="0" err="1"/>
              <a:t>dfs</a:t>
            </a:r>
            <a:r>
              <a:rPr lang="en-IN" b="1" dirty="0"/>
              <a:t> –</a:t>
            </a:r>
            <a:r>
              <a:rPr lang="en-IN" b="1" dirty="0" err="1"/>
              <a:t>mkdir</a:t>
            </a:r>
            <a:r>
              <a:rPr lang="en-IN" b="1" dirty="0"/>
              <a:t> /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</a:t>
            </a:r>
            <a:r>
              <a:rPr lang="en-IN" dirty="0"/>
              <a:t> Copy the </a:t>
            </a:r>
            <a:r>
              <a:rPr lang="en-IN" b="1" dirty="0"/>
              <a:t>tez-0.8.1-alpha.tar.gz </a:t>
            </a:r>
            <a:r>
              <a:rPr lang="en-IN" dirty="0"/>
              <a:t>tar ball into the directory using the below command:</a:t>
            </a:r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IN" b="1" dirty="0" err="1"/>
              <a:t>hdfs</a:t>
            </a:r>
            <a:r>
              <a:rPr lang="en-IN" b="1" dirty="0"/>
              <a:t> </a:t>
            </a:r>
            <a:r>
              <a:rPr lang="en-IN" b="1" dirty="0" err="1"/>
              <a:t>dfs</a:t>
            </a:r>
            <a:r>
              <a:rPr lang="en-IN" b="1" dirty="0"/>
              <a:t> –put tez-0.8.2.tar.gs /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You can check whether the file has copied to HDFS or not by using the below command: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hdfs</a:t>
            </a:r>
            <a:r>
              <a:rPr lang="en-IN" b="1" dirty="0"/>
              <a:t> </a:t>
            </a:r>
            <a:r>
              <a:rPr lang="en-IN" b="1" dirty="0" err="1"/>
              <a:t>dfs</a:t>
            </a:r>
            <a:r>
              <a:rPr lang="en-IN" b="1" dirty="0"/>
              <a:t> –ls /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</a:t>
            </a:r>
            <a:r>
              <a:rPr lang="en-IN" dirty="0"/>
              <a:t>Now, within the </a:t>
            </a:r>
            <a:r>
              <a:rPr lang="en-IN" dirty="0" err="1"/>
              <a:t>tez</a:t>
            </a:r>
            <a:r>
              <a:rPr lang="en-IN" dirty="0"/>
              <a:t> folder, which is in your local file system, create two folders with name </a:t>
            </a:r>
            <a:r>
              <a:rPr lang="en-IN" b="1" dirty="0" err="1"/>
              <a:t>conf</a:t>
            </a:r>
            <a:r>
              <a:rPr lang="en-IN" b="1" dirty="0"/>
              <a:t> </a:t>
            </a:r>
            <a:r>
              <a:rPr lang="en-IN" dirty="0"/>
              <a:t>and </a:t>
            </a:r>
            <a:r>
              <a:rPr lang="en-IN" b="1" dirty="0" err="1"/>
              <a:t>tez</a:t>
            </a:r>
            <a:r>
              <a:rPr lang="en-IN" b="1" dirty="0"/>
              <a:t> </a:t>
            </a:r>
            <a:r>
              <a:rPr lang="en-IN" dirty="0"/>
              <a:t>using the below commands: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        </a:t>
            </a:r>
            <a:r>
              <a:rPr lang="en-IN" b="1" dirty="0" err="1"/>
              <a:t>mkdir</a:t>
            </a:r>
            <a:r>
              <a:rPr lang="en-IN" b="1" dirty="0"/>
              <a:t> </a:t>
            </a:r>
            <a:r>
              <a:rPr lang="en-IN" b="1" dirty="0" err="1"/>
              <a:t>conf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IN" b="1" dirty="0" err="1"/>
              <a:t>mkdir</a:t>
            </a:r>
            <a:r>
              <a:rPr lang="en-IN" b="1" dirty="0"/>
              <a:t> 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7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188-B0D0-4E02-BD41-6E9A8B06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3" y="185529"/>
            <a:ext cx="10124661" cy="64538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 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b="1" dirty="0"/>
              <a:t>Extract the contents of the file tez-0.8.1-alpha-minimal.tar.gz to the newly created </a:t>
            </a:r>
            <a:r>
              <a:rPr lang="en-IN" b="1" dirty="0" err="1"/>
              <a:t>tez</a:t>
            </a:r>
            <a:r>
              <a:rPr lang="en-IN" b="1" dirty="0"/>
              <a:t> folder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 fontAlgn="base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Now, create a file </a:t>
            </a:r>
            <a:r>
              <a:rPr lang="en-IN" b="1" dirty="0"/>
              <a:t>tez-site.xml </a:t>
            </a:r>
            <a:r>
              <a:rPr lang="en-IN" dirty="0"/>
              <a:t>in your newly created </a:t>
            </a:r>
            <a:r>
              <a:rPr lang="en-IN" b="1" dirty="0" err="1"/>
              <a:t>conf</a:t>
            </a:r>
            <a:r>
              <a:rPr lang="en-IN" b="1" dirty="0"/>
              <a:t> directory </a:t>
            </a:r>
            <a:r>
              <a:rPr lang="en-IN" dirty="0"/>
              <a:t>and add the below configurations in the tez-site.xml file:</a:t>
            </a:r>
          </a:p>
          <a:p>
            <a:pPr marL="0" indent="0" fontAlgn="base" latinLnBrk="1">
              <a:buNone/>
            </a:pPr>
            <a:r>
              <a:rPr lang="en-IN" b="1" dirty="0"/>
              <a:t>  &lt;configuration&gt;</a:t>
            </a:r>
          </a:p>
          <a:p>
            <a:pPr marL="0" indent="0" fontAlgn="base" latinLnBrk="1">
              <a:buNone/>
            </a:pPr>
            <a:r>
              <a:rPr lang="en-IN" b="1" dirty="0"/>
              <a:t> &lt;property&gt;</a:t>
            </a:r>
          </a:p>
          <a:p>
            <a:pPr marL="0" indent="0" fontAlgn="base" latinLnBrk="1">
              <a:buNone/>
            </a:pPr>
            <a:r>
              <a:rPr lang="en-IN" b="1" dirty="0"/>
              <a:t>  &lt;name&gt;</a:t>
            </a:r>
            <a:r>
              <a:rPr lang="en-IN" b="1" dirty="0" err="1"/>
              <a:t>tez.lib.uris</a:t>
            </a:r>
            <a:r>
              <a:rPr lang="en-IN" b="1" dirty="0"/>
              <a:t>&lt;/name&gt;</a:t>
            </a:r>
          </a:p>
          <a:p>
            <a:pPr marL="0" indent="0" fontAlgn="base" latinLnBrk="1">
              <a:buNone/>
            </a:pPr>
            <a:r>
              <a:rPr lang="en-IN" b="1" dirty="0"/>
              <a:t>   &lt;value&gt;hdfs://localhost:9000/tez/tez-0.8.2.tar.gz&lt;/value&gt; </a:t>
            </a:r>
          </a:p>
          <a:p>
            <a:pPr marL="0" indent="0" fontAlgn="base" latinLnBrk="1">
              <a:buNone/>
            </a:pPr>
            <a:r>
              <a:rPr lang="en-IN" b="1" dirty="0"/>
              <a:t>   &lt;/property&gt;</a:t>
            </a:r>
          </a:p>
          <a:p>
            <a:pPr marL="0" indent="0" fontAlgn="base" latinLnBrk="1">
              <a:buNone/>
            </a:pPr>
            <a:r>
              <a:rPr lang="en-IN" b="1" dirty="0"/>
              <a:t>   &lt;/configuration&gt;</a:t>
            </a:r>
          </a:p>
          <a:p>
            <a:pPr marL="0" indent="0" fontAlgn="base" latinLnBrk="1">
              <a:buNone/>
            </a:pPr>
            <a:endParaRPr lang="en-IN" b="1" dirty="0"/>
          </a:p>
          <a:p>
            <a:pPr marL="0" indent="0" fontAlgn="base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 close and save the file. Your </a:t>
            </a:r>
            <a:r>
              <a:rPr lang="en-IN" dirty="0" err="1"/>
              <a:t>Tez</a:t>
            </a:r>
            <a:r>
              <a:rPr lang="en-IN" dirty="0"/>
              <a:t> is ready! You can now integrate it with Hadoop by adding the following properties in your </a:t>
            </a:r>
            <a:r>
              <a:rPr lang="en-IN" b="1" dirty="0"/>
              <a:t>hadoop-env.sh </a:t>
            </a:r>
            <a:r>
              <a:rPr lang="en-IN" dirty="0"/>
              <a:t>file of Hadoop.</a:t>
            </a:r>
          </a:p>
          <a:p>
            <a:pPr marL="0" indent="0" fontAlgn="base" latinLnBrk="1">
              <a:buNone/>
            </a:pPr>
            <a:r>
              <a:rPr lang="en-IN" b="1" dirty="0"/>
              <a:t>       export TEZ_CONF_DIR=/home/</a:t>
            </a:r>
            <a:r>
              <a:rPr lang="en-IN" b="1" dirty="0" err="1"/>
              <a:t>kiran</a:t>
            </a:r>
            <a:r>
              <a:rPr lang="en-IN" b="1" dirty="0"/>
              <a:t>/</a:t>
            </a:r>
            <a:r>
              <a:rPr lang="en-IN" b="1" dirty="0" err="1"/>
              <a:t>tez</a:t>
            </a:r>
            <a:r>
              <a:rPr lang="en-IN" b="1" dirty="0"/>
              <a:t>/</a:t>
            </a:r>
            <a:r>
              <a:rPr lang="en-IN" b="1" dirty="0" err="1"/>
              <a:t>conf</a:t>
            </a:r>
            <a:r>
              <a:rPr lang="en-IN" b="1" dirty="0"/>
              <a:t>/</a:t>
            </a:r>
          </a:p>
          <a:p>
            <a:pPr marL="0" indent="0" fontAlgn="base" latinLnBrk="1">
              <a:buNone/>
            </a:pPr>
            <a:r>
              <a:rPr lang="en-IN" b="1" dirty="0"/>
              <a:t> export TEZ_JARS=/home/</a:t>
            </a:r>
            <a:r>
              <a:rPr lang="en-IN" b="1" dirty="0" err="1"/>
              <a:t>kiran</a:t>
            </a:r>
            <a:r>
              <a:rPr lang="en-IN" b="1" dirty="0"/>
              <a:t>/</a:t>
            </a:r>
            <a:r>
              <a:rPr lang="en-IN" b="1" dirty="0" err="1"/>
              <a:t>tez</a:t>
            </a:r>
            <a:r>
              <a:rPr lang="en-IN" b="1" dirty="0"/>
              <a:t>/</a:t>
            </a:r>
            <a:r>
              <a:rPr lang="en-IN" b="1" dirty="0" err="1"/>
              <a:t>tez</a:t>
            </a:r>
            <a:r>
              <a:rPr lang="en-IN" b="1" dirty="0"/>
              <a:t>/</a:t>
            </a:r>
          </a:p>
          <a:p>
            <a:pPr marL="0" indent="0" fontAlgn="base" latinLnBrk="1">
              <a:buNone/>
            </a:pPr>
            <a:r>
              <a:rPr lang="en-IN" b="1" dirty="0"/>
              <a:t> export HADOOP_CLASSPATH=${TEZ_CONF_DIR}:${TEZ_JARS}/*:${TEZ_JARS}/lib/*:${HADOOP_CLASSPATH}:</a:t>
            </a:r>
          </a:p>
          <a:p>
            <a:pPr marL="0" indent="0" fontAlgn="base" latinLnBrk="1">
              <a:buNone/>
            </a:pPr>
            <a:r>
              <a:rPr lang="en-IN" b="1" dirty="0"/>
              <a:t> ${JAVA_JDBC_LIBS}:${MAPREDUCE_LIBS}</a:t>
            </a:r>
          </a:p>
          <a:p>
            <a:pPr marL="0" indent="0" fontAlgn="base" latinLnBrk="1">
              <a:buNone/>
            </a:pPr>
            <a:endParaRPr lang="en-IN" b="1" dirty="0"/>
          </a:p>
          <a:p>
            <a:pPr marL="0" indent="0" fontAlgn="base" latinLnBrk="1">
              <a:buNone/>
            </a:pPr>
            <a:r>
              <a:rPr lang="en-IN" b="1" dirty="0"/>
              <a:t>Note: </a:t>
            </a:r>
            <a:r>
              <a:rPr lang="en-IN" dirty="0"/>
              <a:t>You need to provide the</a:t>
            </a:r>
            <a:r>
              <a:rPr lang="en-IN" b="1" dirty="0"/>
              <a:t> </a:t>
            </a:r>
            <a:r>
              <a:rPr lang="en-IN" dirty="0" err="1"/>
              <a:t>conf</a:t>
            </a:r>
            <a:r>
              <a:rPr lang="en-IN" dirty="0"/>
              <a:t> directory folder path in the CONF_DIR and in the TEZ_JARS you need to give the </a:t>
            </a:r>
            <a:r>
              <a:rPr lang="en-IN" dirty="0" err="1"/>
              <a:t>untared</a:t>
            </a:r>
            <a:r>
              <a:rPr lang="en-IN" dirty="0"/>
              <a:t> </a:t>
            </a:r>
            <a:r>
              <a:rPr lang="en-IN" b="1" dirty="0"/>
              <a:t>tez-0.8.2-minimal.tar.gz </a:t>
            </a:r>
            <a:r>
              <a:rPr lang="en-IN" dirty="0"/>
              <a:t>folder.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337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34" name="Group 1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8" name="Group 14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9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2" name="Rectangle 1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6" name="Rectangle 16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6FA2A-E9FE-4315-9DDA-85794F0E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9" y="228601"/>
            <a:ext cx="7419201" cy="6275196"/>
          </a:xfrm>
          <a:prstGeom prst="rect">
            <a:avLst/>
          </a:prstGeom>
        </p:spPr>
      </p:pic>
      <p:sp>
        <p:nvSpPr>
          <p:cNvPr id="168" name="Rectangle 1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7CB9F-B983-4C01-9F27-5045893C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COMPARISON B/W MAPREDUCE AND TEZ </a:t>
            </a:r>
            <a:br>
              <a:rPr lang="en-US" sz="4000" b="1" dirty="0">
                <a:solidFill>
                  <a:srgbClr val="FEFFFF"/>
                </a:solidFill>
              </a:rPr>
            </a:br>
            <a:r>
              <a:rPr lang="en-US" sz="4000" b="1" dirty="0">
                <a:solidFill>
                  <a:srgbClr val="FEFFFF"/>
                </a:solidFill>
              </a:rPr>
              <a:t>                         USING GRAPH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582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BEF6-EA90-4A66-AB1B-E20B5A94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420" y="2264898"/>
            <a:ext cx="6949440" cy="16881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10000" dirty="0">
                <a:latin typeface="Charlemagne Std" panose="04020705060702020204" pitchFamily="82" charset="0"/>
                <a:ea typeface="Adobe Gothic Std B" panose="020B0800000000000000" pitchFamily="34" charset="-128"/>
              </a:rPr>
              <a:t>THANKU </a:t>
            </a:r>
          </a:p>
        </p:txBody>
      </p:sp>
    </p:spTree>
    <p:extLst>
      <p:ext uri="{BB962C8B-B14F-4D97-AF65-F5344CB8AC3E}">
        <p14:creationId xmlns:p14="http://schemas.microsoft.com/office/powerpoint/2010/main" val="42932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2EE9-404A-4965-8D55-70F7FE40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93" y="451831"/>
            <a:ext cx="4691270" cy="886638"/>
          </a:xfrm>
        </p:spPr>
        <p:txBody>
          <a:bodyPr>
            <a:noAutofit/>
          </a:bodyPr>
          <a:lstStyle/>
          <a:p>
            <a:r>
              <a:rPr lang="en-IN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1BE9-8590-4AF8-BA4A-5D60986B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467" y="1802296"/>
            <a:ext cx="8915400" cy="4479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• Distributed execution framework targeted towards data-processing applications.</a:t>
            </a:r>
          </a:p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• Based on expressing a computation as a dataflow graph. </a:t>
            </a:r>
          </a:p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• Highly customizable to meet a broad spectrum of use cases. </a:t>
            </a:r>
          </a:p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• Built on top of YARN – the resource management framework for Hadoop.</a:t>
            </a:r>
          </a:p>
          <a:p>
            <a:pPr marL="0" indent="0">
              <a:buNone/>
            </a:pPr>
            <a:endParaRPr lang="en-IN" sz="28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9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ED36-C42E-49CE-A813-60E4AD73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8" y="133780"/>
            <a:ext cx="6259527" cy="1164933"/>
          </a:xfrm>
        </p:spPr>
        <p:txBody>
          <a:bodyPr/>
          <a:lstStyle/>
          <a:p>
            <a:r>
              <a:rPr lang="en-IN" b="1" dirty="0"/>
              <a:t>TOPICS 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0472-1E71-4611-BE74-0AF3426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1298713"/>
            <a:ext cx="9940856" cy="5380383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HISTORY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HADOOP 1.0 VS HADOOP 2.0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ARCHITECTURE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CHARACTERISTICS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TEZ API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DIFFERENCES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APPLICATION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PROCESSING MODEL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INSTALLATION (DOCUMENTATION)</a:t>
            </a:r>
          </a:p>
          <a:p>
            <a:endParaRPr lang="en-IN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IN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92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HISTORY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2191" y="1519311"/>
            <a:ext cx="9802421" cy="439191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Entered Apache Incubator in Feb 2013</a:t>
            </a:r>
          </a:p>
          <a:p>
            <a:endParaRPr lang="en-US" sz="2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Committers from various companies: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</a:t>
            </a:r>
            <a:r>
              <a:rPr lang="en-US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Hortonworks</a:t>
            </a:r>
            <a:endParaRPr lang="en-US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 Microsoft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Yahoo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LinkedIn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NASA JPL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</a:t>
            </a:r>
            <a:r>
              <a:rPr lang="en-US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Cloudera</a:t>
            </a: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Twitter, …</a:t>
            </a:r>
          </a:p>
          <a:p>
            <a:pPr>
              <a:buNone/>
            </a:pPr>
            <a:endParaRPr lang="en-US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Graduated to a TLP in July 2014.</a:t>
            </a:r>
            <a:endParaRPr lang="en-US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3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22" name="Group 5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3" name="Group 6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0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4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6F167-FD75-40E4-B3CA-9EA48213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9" y="228600"/>
            <a:ext cx="10559577" cy="4008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EB912-D965-4561-9814-9D2412F4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HADOOP 1.0  VS HADOOP 2.0</a:t>
            </a:r>
          </a:p>
        </p:txBody>
      </p:sp>
    </p:spTree>
    <p:extLst>
      <p:ext uri="{BB962C8B-B14F-4D97-AF65-F5344CB8AC3E}">
        <p14:creationId xmlns:p14="http://schemas.microsoft.com/office/powerpoint/2010/main" val="118441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Vertex as data processor.</a:t>
            </a:r>
          </a:p>
          <a:p>
            <a:endParaRPr lang="en-US" dirty="0"/>
          </a:p>
          <a:p>
            <a:r>
              <a:rPr lang="en-US" dirty="0"/>
              <a:t>Edge connect vertices.  There are several such properties of it 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data-movement property defines how data moves from a producer to a consumer.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Scheduling properties (sequential or concurrent) helps us define when the producer and consumer tasks can be scheduled relative to each other.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Data-source property (persisted, reliable or ephemeral), defines the durability of the output produced by our task so that we can determine when we can terminate it.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24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0945F-59CA-4C99-8557-9BDE3B9A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2500" b="1">
                <a:solidFill>
                  <a:schemeClr val="tx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BF29-8108-4EC5-821E-3B7B72A9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221226"/>
            <a:ext cx="6455549" cy="646092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Distributed parallel execution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Negotiating resources from the Hadoop framework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Fault tolerance and recovery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Horizontal scalability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•  Resource elasticity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Shared library of ready-to-use components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Built-in performance optimizations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Security </a:t>
            </a:r>
          </a:p>
        </p:txBody>
      </p:sp>
    </p:spTree>
    <p:extLst>
      <p:ext uri="{BB962C8B-B14F-4D97-AF65-F5344CB8AC3E}">
        <p14:creationId xmlns:p14="http://schemas.microsoft.com/office/powerpoint/2010/main" val="208847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TEZ -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50601" y="927346"/>
            <a:ext cx="6798033" cy="5321500"/>
          </a:xfrm>
        </p:spPr>
        <p:txBody>
          <a:bodyPr anchor="ctr">
            <a:noAutofit/>
          </a:bodyPr>
          <a:lstStyle/>
          <a:p>
            <a:pPr fontAlgn="base">
              <a:buNone/>
            </a:pPr>
            <a:r>
              <a:rPr lang="en-US" sz="2400" dirty="0"/>
              <a:t> The API has three components:</a:t>
            </a:r>
          </a:p>
          <a:p>
            <a:pPr fontAlgn="base">
              <a:buNone/>
            </a:pPr>
            <a:endParaRPr lang="en-US" sz="2400" dirty="0"/>
          </a:p>
          <a:p>
            <a:pPr fontAlgn="base"/>
            <a:r>
              <a:rPr lang="en-US" sz="2400" b="1" dirty="0"/>
              <a:t>DAG -</a:t>
            </a:r>
            <a:r>
              <a:rPr lang="en-US" sz="2400" dirty="0"/>
              <a:t> this defines the overall job.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Vertex - </a:t>
            </a:r>
            <a:r>
              <a:rPr lang="en-US" sz="2400" dirty="0"/>
              <a:t>this defines the user logic and the resources &amp; environment needed to execute the user logic. One vertex </a:t>
            </a:r>
            <a:r>
              <a:rPr lang="en-US" sz="2400" dirty="0" err="1"/>
              <a:t>correspnds</a:t>
            </a:r>
            <a:r>
              <a:rPr lang="en-US" sz="2400" dirty="0"/>
              <a:t> to one step in the job. It represents application logic.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Edge - </a:t>
            </a:r>
            <a:r>
              <a:rPr lang="en-US" sz="2400" dirty="0"/>
              <a:t>this defines the connection between producer and consumer vertices. This represents the movement of data among various vertices.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4" name="Group 73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5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3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3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3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8" name="Freeform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975" y="411674"/>
            <a:ext cx="8131550" cy="1280890"/>
          </a:xfrm>
        </p:spPr>
        <p:txBody>
          <a:bodyPr>
            <a:normAutofit/>
          </a:bodyPr>
          <a:lstStyle/>
          <a:p>
            <a:r>
              <a:rPr lang="en-US" b="1" u="sng" dirty="0"/>
              <a:t>DAG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u="sng" dirty="0"/>
              <a:t>directed acyclic graph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73062" y="1730326"/>
            <a:ext cx="8131550" cy="45921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data processing is expressed in the form of a directed acyclic graph (DAG).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DAG is a graph of all steps needed to complete a job.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It has topological ordering, a sequence of vertices such that every edge is directed from earlier to later in sequence. It can model many different kind of information.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                                    </a:t>
            </a:r>
            <a:r>
              <a:rPr lang="en-US" sz="2000" b="1" dirty="0"/>
              <a:t>OR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    it is a dataflow graph, with the vertices in the graph representing processing of data and edges representing movement of data between the processing.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547213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681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Fan Heiti Std B</vt:lpstr>
      <vt:lpstr>Adobe Gothic Std B</vt:lpstr>
      <vt:lpstr>Adobe Kaiti Std R</vt:lpstr>
      <vt:lpstr>Arial</vt:lpstr>
      <vt:lpstr>Century Gothic</vt:lpstr>
      <vt:lpstr>Charlemagne Std</vt:lpstr>
      <vt:lpstr>Wingdings</vt:lpstr>
      <vt:lpstr>Wingdings 3</vt:lpstr>
      <vt:lpstr>Wisp</vt:lpstr>
      <vt:lpstr>APACHE  TEZ</vt:lpstr>
      <vt:lpstr>INTRODUCTION</vt:lpstr>
      <vt:lpstr>TOPICS  COVERED</vt:lpstr>
      <vt:lpstr>HISTORY </vt:lpstr>
      <vt:lpstr>HADOOP 1.0  VS HADOOP 2.0</vt:lpstr>
      <vt:lpstr>ARCHITECTURE</vt:lpstr>
      <vt:lpstr>CHARACTERISTICS</vt:lpstr>
      <vt:lpstr>TEZ - API</vt:lpstr>
      <vt:lpstr>DAG ( directed acyclic graph)</vt:lpstr>
      <vt:lpstr>MapReduce  VS  TEZ</vt:lpstr>
      <vt:lpstr>SPARK VS TEZ</vt:lpstr>
      <vt:lpstr>PROCESSING MODELS</vt:lpstr>
      <vt:lpstr>INSTALLATION  DOCUMENTATION</vt:lpstr>
      <vt:lpstr>PowerPoint Presentation</vt:lpstr>
      <vt:lpstr>PowerPoint Presentation</vt:lpstr>
      <vt:lpstr>PowerPoint Presentation</vt:lpstr>
      <vt:lpstr>PowerPoint Presentation</vt:lpstr>
      <vt:lpstr>COMPARISON B/W MAPREDUCE AND TEZ                           USING GRAPH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TEZ</dc:title>
  <dc:creator>srijan prakash</dc:creator>
  <cp:lastModifiedBy>srijan prakash</cp:lastModifiedBy>
  <cp:revision>15</cp:revision>
  <dcterms:created xsi:type="dcterms:W3CDTF">2017-09-01T08:18:17Z</dcterms:created>
  <dcterms:modified xsi:type="dcterms:W3CDTF">2017-09-01T14:30:33Z</dcterms:modified>
</cp:coreProperties>
</file>