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0"/>
  </p:notesMasterIdLst>
  <p:sldIdLst>
    <p:sldId id="256" r:id="rId2"/>
    <p:sldId id="258" r:id="rId3"/>
    <p:sldId id="260" r:id="rId4"/>
    <p:sldId id="265" r:id="rId5"/>
    <p:sldId id="261"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428"/>
    <a:srgbClr val="42B0E4"/>
    <a:srgbClr val="FBE6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DB633-04F0-411C-B2E7-9445C3445BAA}" v="1332" dt="2020-10-17T00:34:37.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2139" autoAdjust="0"/>
  </p:normalViewPr>
  <p:slideViewPr>
    <p:cSldViewPr snapToGrid="0">
      <p:cViewPr varScale="1">
        <p:scale>
          <a:sx n="70" d="100"/>
          <a:sy n="70" d="100"/>
        </p:scale>
        <p:origin x="9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238CF-1CAC-4358-A128-A36A7094BEE6}" type="datetimeFigureOut">
              <a:rPr lang="en-AU" smtClean="0"/>
              <a:t>27/10/2020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091A-EB36-4084-B028-18BB01B52263}" type="slidenum">
              <a:rPr lang="en-AU" smtClean="0"/>
              <a:t>‹#›</a:t>
            </a:fld>
            <a:endParaRPr lang="en-AU"/>
          </a:p>
        </p:txBody>
      </p:sp>
    </p:spTree>
    <p:extLst>
      <p:ext uri="{BB962C8B-B14F-4D97-AF65-F5344CB8AC3E}">
        <p14:creationId xmlns:p14="http://schemas.microsoft.com/office/powerpoint/2010/main" val="187599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Introduction: Project 3!</a:t>
            </a:r>
          </a:p>
        </p:txBody>
      </p:sp>
      <p:sp>
        <p:nvSpPr>
          <p:cNvPr id="4" name="Slide Number Placeholder 3"/>
          <p:cNvSpPr>
            <a:spLocks noGrp="1"/>
          </p:cNvSpPr>
          <p:nvPr>
            <p:ph type="sldNum" sz="quarter" idx="5"/>
          </p:nvPr>
        </p:nvSpPr>
        <p:spPr/>
        <p:txBody>
          <a:bodyPr/>
          <a:lstStyle/>
          <a:p>
            <a:fld id="{EF95091A-EB36-4084-B028-18BB01B52263}" type="slidenum">
              <a:rPr lang="en-AU" smtClean="0"/>
              <a:t>1</a:t>
            </a:fld>
            <a:endParaRPr lang="en-AU"/>
          </a:p>
        </p:txBody>
      </p:sp>
    </p:spTree>
    <p:extLst>
      <p:ext uri="{BB962C8B-B14F-4D97-AF65-F5344CB8AC3E}">
        <p14:creationId xmlns:p14="http://schemas.microsoft.com/office/powerpoint/2010/main" val="268440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r>
              <a:rPr lang="en-AU" dirty="0"/>
              <a:t>I came up with the Idea for the app when I bought a house. And I quickly realized that the tools and equipment required for upkeep is an ever growing list. I also started to think about cost and storage space constraints. That made me think about this web application. It’s a way for neighbours to share tools and equipment that they own with others near them and </a:t>
            </a:r>
            <a:r>
              <a:rPr lang="en-AU"/>
              <a:t>rent from </a:t>
            </a:r>
            <a:r>
              <a:rPr lang="en-AU" dirty="0"/>
              <a:t>THEIR </a:t>
            </a:r>
            <a:r>
              <a:rPr lang="en-AU" dirty="0" err="1"/>
              <a:t>neighbors</a:t>
            </a:r>
            <a:r>
              <a:rPr lang="en-AU" dirty="0"/>
              <a:t> when they need it. It also doesn’t hurt to get to know your neighbours. I call it ‘Howdy Neighbour’. </a:t>
            </a:r>
          </a:p>
        </p:txBody>
      </p:sp>
      <p:sp>
        <p:nvSpPr>
          <p:cNvPr id="4" name="Slide Number Placeholder 3"/>
          <p:cNvSpPr>
            <a:spLocks noGrp="1"/>
          </p:cNvSpPr>
          <p:nvPr>
            <p:ph type="sldNum" sz="quarter" idx="5"/>
          </p:nvPr>
        </p:nvSpPr>
        <p:spPr/>
        <p:txBody>
          <a:bodyPr/>
          <a:lstStyle/>
          <a:p>
            <a:fld id="{EF95091A-EB36-4084-B028-18BB01B52263}" type="slidenum">
              <a:rPr lang="en-AU" smtClean="0"/>
              <a:t>2</a:t>
            </a:fld>
            <a:endParaRPr lang="en-AU"/>
          </a:p>
        </p:txBody>
      </p:sp>
    </p:spTree>
    <p:extLst>
      <p:ext uri="{BB962C8B-B14F-4D97-AF65-F5344CB8AC3E}">
        <p14:creationId xmlns:p14="http://schemas.microsoft.com/office/powerpoint/2010/main" val="109998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Mongo – database</a:t>
            </a:r>
          </a:p>
          <a:p>
            <a:endParaRPr lang="en-AU" dirty="0"/>
          </a:p>
          <a:p>
            <a:r>
              <a:rPr lang="en-AU" dirty="0"/>
              <a:t>Express – </a:t>
            </a:r>
            <a:r>
              <a:rPr lang="en-AU" dirty="0" err="1"/>
              <a:t>maikng</a:t>
            </a:r>
            <a:r>
              <a:rPr lang="en-AU" dirty="0"/>
              <a:t> the connections</a:t>
            </a:r>
          </a:p>
          <a:p>
            <a:endParaRPr lang="en-AU" dirty="0"/>
          </a:p>
          <a:p>
            <a:r>
              <a:rPr lang="en-AU" dirty="0"/>
              <a:t>Front-end built with react and styled with react-bootstrap, mature package</a:t>
            </a:r>
          </a:p>
          <a:p>
            <a:endParaRPr lang="en-AU" dirty="0"/>
          </a:p>
          <a:p>
            <a:r>
              <a:rPr lang="en-AU" dirty="0"/>
              <a:t>Google maps APIs were useful to find exact address matches and store coordinates in the DB</a:t>
            </a:r>
          </a:p>
          <a:p>
            <a:endParaRPr lang="en-AU" dirty="0"/>
          </a:p>
          <a:p>
            <a:r>
              <a:rPr lang="en-AU" dirty="0"/>
              <a:t>Worked for the first time with MongoDB </a:t>
            </a:r>
            <a:r>
              <a:rPr lang="en-AU" dirty="0" err="1"/>
              <a:t>geoJSON</a:t>
            </a:r>
            <a:r>
              <a:rPr lang="en-AU" dirty="0"/>
              <a:t> schema. Great way to store location data and query it quickly. Reduces 3</a:t>
            </a:r>
            <a:r>
              <a:rPr lang="en-AU" baseline="30000" dirty="0"/>
              <a:t>rd</a:t>
            </a:r>
            <a:r>
              <a:rPr lang="en-AU" dirty="0"/>
              <a:t> party </a:t>
            </a:r>
            <a:r>
              <a:rPr lang="en-AU" dirty="0" err="1"/>
              <a:t>api</a:t>
            </a:r>
            <a:r>
              <a:rPr lang="en-AU" dirty="0"/>
              <a:t> calls and cost.</a:t>
            </a:r>
          </a:p>
          <a:p>
            <a:endParaRPr lang="en-AU" dirty="0"/>
          </a:p>
          <a:p>
            <a:r>
              <a:rPr lang="en-AU" dirty="0"/>
              <a:t>Number of packages including moment for the time aspects, react-dates for calendar and other</a:t>
            </a:r>
          </a:p>
        </p:txBody>
      </p:sp>
      <p:sp>
        <p:nvSpPr>
          <p:cNvPr id="4" name="Slide Number Placeholder 3"/>
          <p:cNvSpPr>
            <a:spLocks noGrp="1"/>
          </p:cNvSpPr>
          <p:nvPr>
            <p:ph type="sldNum" sz="quarter" idx="5"/>
          </p:nvPr>
        </p:nvSpPr>
        <p:spPr/>
        <p:txBody>
          <a:bodyPr/>
          <a:lstStyle/>
          <a:p>
            <a:fld id="{EF95091A-EB36-4084-B028-18BB01B52263}" type="slidenum">
              <a:rPr lang="en-AU" smtClean="0"/>
              <a:t>3</a:t>
            </a:fld>
            <a:endParaRPr lang="en-AU"/>
          </a:p>
        </p:txBody>
      </p:sp>
    </p:spTree>
    <p:extLst>
      <p:ext uri="{BB962C8B-B14F-4D97-AF65-F5344CB8AC3E}">
        <p14:creationId xmlns:p14="http://schemas.microsoft.com/office/powerpoint/2010/main" val="4255732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Used a publicly available address database</a:t>
            </a:r>
          </a:p>
          <a:p>
            <a:endParaRPr lang="en-AU" dirty="0"/>
          </a:p>
          <a:p>
            <a:r>
              <a:rPr lang="en-AU" dirty="0"/>
              <a:t>Built JSON seed, randomly assigning assets to each user</a:t>
            </a:r>
          </a:p>
          <a:p>
            <a:endParaRPr lang="en-AU" dirty="0"/>
          </a:p>
          <a:p>
            <a:r>
              <a:rPr lang="en-AU" dirty="0"/>
              <a:t>About 3000 users in the database for this demo with a total of about 15000 assets</a:t>
            </a:r>
          </a:p>
        </p:txBody>
      </p:sp>
      <p:sp>
        <p:nvSpPr>
          <p:cNvPr id="4" name="Slide Number Placeholder 3"/>
          <p:cNvSpPr>
            <a:spLocks noGrp="1"/>
          </p:cNvSpPr>
          <p:nvPr>
            <p:ph type="sldNum" sz="quarter" idx="5"/>
          </p:nvPr>
        </p:nvSpPr>
        <p:spPr/>
        <p:txBody>
          <a:bodyPr/>
          <a:lstStyle/>
          <a:p>
            <a:fld id="{EF95091A-EB36-4084-B028-18BB01B52263}" type="slidenum">
              <a:rPr lang="en-AU" smtClean="0"/>
              <a:t>4</a:t>
            </a:fld>
            <a:endParaRPr lang="en-AU"/>
          </a:p>
        </p:txBody>
      </p:sp>
    </p:spTree>
    <p:extLst>
      <p:ext uri="{BB962C8B-B14F-4D97-AF65-F5344CB8AC3E}">
        <p14:creationId xmlns:p14="http://schemas.microsoft.com/office/powerpoint/2010/main" val="2392196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11111"/>
                </a:solidFill>
                <a:effectLst/>
                <a:latin typeface="Arial" panose="020B0604020202020204" pitchFamily="34" charset="0"/>
              </a:rPr>
              <a:t>Advantage of </a:t>
            </a:r>
            <a:r>
              <a:rPr lang="en-US" b="0" i="0" dirty="0" err="1">
                <a:solidFill>
                  <a:srgbClr val="111111"/>
                </a:solidFill>
                <a:effectLst/>
                <a:latin typeface="Arial" panose="020B0604020202020204" pitchFamily="34" charset="0"/>
              </a:rPr>
              <a:t>AUTOJARE:This</a:t>
            </a:r>
            <a:r>
              <a:rPr lang="en-US" b="0" i="0" dirty="0">
                <a:solidFill>
                  <a:srgbClr val="111111"/>
                </a:solidFill>
                <a:effectLst/>
                <a:latin typeface="Arial" panose="020B0604020202020204" pitchFamily="34" charset="0"/>
              </a:rPr>
              <a:t> set is ideal for effortless screw driving and screw removal as well as for drilling in wood, metal and plastic, for the fastening and loosening of bolts, nuts and various threaded fasteners.</a:t>
            </a:r>
            <a:br>
              <a:rPr lang="en-US" b="0" i="0" dirty="0">
                <a:solidFill>
                  <a:srgbClr val="111111"/>
                </a:solidFill>
                <a:effectLst/>
                <a:latin typeface="Arial" panose="020B0604020202020204" pitchFamily="34" charset="0"/>
              </a:rPr>
            </a:br>
            <a:endParaRPr lang="en-US" b="0" i="0" dirty="0">
              <a:solidFill>
                <a:srgbClr val="111111"/>
              </a:solidFill>
              <a:effectLst/>
              <a:latin typeface="Arial" panose="020B0604020202020204" pitchFamily="34" charset="0"/>
            </a:endParaRPr>
          </a:p>
          <a:p>
            <a:pPr algn="l">
              <a:buFont typeface="Arial" panose="020B0604020202020204" pitchFamily="34" charset="0"/>
              <a:buChar char="•"/>
            </a:pPr>
            <a:r>
              <a:rPr lang="en-US" b="0" i="0" dirty="0">
                <a:solidFill>
                  <a:srgbClr val="111111"/>
                </a:solidFill>
                <a:effectLst/>
                <a:latin typeface="Arial" panose="020B0604020202020204" pitchFamily="34" charset="0"/>
              </a:rPr>
              <a:t>ERGONOMIC DESIGN: Lightweight tools designed to fit the users' needs, Soft grip handle for added comfort and total control without heavy fatigue while using</a:t>
            </a:r>
          </a:p>
          <a:p>
            <a:pPr algn="l">
              <a:buFont typeface="Arial" panose="020B0604020202020204" pitchFamily="34" charset="0"/>
              <a:buChar char="•"/>
            </a:pPr>
            <a:r>
              <a:rPr lang="en-US" b="0" i="0" dirty="0">
                <a:solidFill>
                  <a:srgbClr val="111111"/>
                </a:solidFill>
                <a:effectLst/>
                <a:latin typeface="Arial" panose="020B0604020202020204" pitchFamily="34" charset="0"/>
              </a:rPr>
              <a:t>Power Tool Type: Cordless , with variable speed dial to adjust speed, with collet locking sleeve of quick change mechanism for convenient usage</a:t>
            </a:r>
          </a:p>
          <a:p>
            <a:pPr algn="l">
              <a:buFont typeface="Arial" panose="020B0604020202020204" pitchFamily="34" charset="0"/>
              <a:buChar char="•"/>
            </a:pPr>
            <a:r>
              <a:rPr lang="en-US" b="0" i="0" dirty="0">
                <a:solidFill>
                  <a:srgbClr val="111111"/>
                </a:solidFill>
                <a:effectLst/>
                <a:latin typeface="Arial" panose="020B0604020202020204" pitchFamily="34" charset="0"/>
              </a:rPr>
              <a:t>Powered by the 20 voltage,1.5AH Lithium-ion battery for strong and steady power and endurable run time, which is supplied with the battery charger, simple and convenient to charge</a:t>
            </a:r>
            <a:br>
              <a:rPr lang="en-US" b="0" i="0" dirty="0">
                <a:solidFill>
                  <a:srgbClr val="111111"/>
                </a:solidFill>
                <a:effectLst/>
                <a:latin typeface="Arial" panose="020B0604020202020204" pitchFamily="34" charset="0"/>
              </a:rPr>
            </a:br>
            <a:endParaRPr lang="en-US" b="0" i="0" dirty="0">
              <a:solidFill>
                <a:srgbClr val="111111"/>
              </a:solidFill>
              <a:effectLst/>
              <a:latin typeface="Arial" panose="020B0604020202020204" pitchFamily="34" charset="0"/>
            </a:endParaRPr>
          </a:p>
          <a:p>
            <a:pPr algn="l">
              <a:buFont typeface="Arial" panose="020B0604020202020204" pitchFamily="34" charset="0"/>
              <a:buChar char="•"/>
            </a:pPr>
            <a:r>
              <a:rPr lang="en-US" b="0" i="0" dirty="0">
                <a:solidFill>
                  <a:srgbClr val="111111"/>
                </a:solidFill>
                <a:effectLst/>
                <a:latin typeface="Arial" panose="020B0604020202020204" pitchFamily="34" charset="0"/>
              </a:rPr>
              <a:t>LED Lights for providing increased visibility in dark or confined spaces</a:t>
            </a:r>
          </a:p>
          <a:p>
            <a:endParaRPr lang="en-AU" dirty="0"/>
          </a:p>
        </p:txBody>
      </p:sp>
      <p:sp>
        <p:nvSpPr>
          <p:cNvPr id="4" name="Slide Number Placeholder 3"/>
          <p:cNvSpPr>
            <a:spLocks noGrp="1"/>
          </p:cNvSpPr>
          <p:nvPr>
            <p:ph type="sldNum" sz="quarter" idx="5"/>
          </p:nvPr>
        </p:nvSpPr>
        <p:spPr/>
        <p:txBody>
          <a:bodyPr/>
          <a:lstStyle/>
          <a:p>
            <a:fld id="{EF95091A-EB36-4084-B028-18BB01B52263}" type="slidenum">
              <a:rPr lang="en-AU" smtClean="0"/>
              <a:t>5</a:t>
            </a:fld>
            <a:endParaRPr lang="en-AU"/>
          </a:p>
        </p:txBody>
      </p:sp>
    </p:spTree>
    <p:extLst>
      <p:ext uri="{BB962C8B-B14F-4D97-AF65-F5344CB8AC3E}">
        <p14:creationId xmlns:p14="http://schemas.microsoft.com/office/powerpoint/2010/main" val="316365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Users table contains all the location and signup data</a:t>
            </a:r>
          </a:p>
          <a:p>
            <a:endParaRPr lang="en-AU" dirty="0"/>
          </a:p>
          <a:p>
            <a:r>
              <a:rPr lang="en-AU" dirty="0"/>
              <a:t>The user geometry is the </a:t>
            </a:r>
            <a:r>
              <a:rPr lang="en-AU" dirty="0" err="1"/>
              <a:t>geoJSON</a:t>
            </a:r>
            <a:r>
              <a:rPr lang="en-AU" dirty="0"/>
              <a:t> schema that stores </a:t>
            </a:r>
            <a:r>
              <a:rPr lang="en-AU" dirty="0" err="1"/>
              <a:t>lat</a:t>
            </a:r>
            <a:r>
              <a:rPr lang="en-AU" dirty="0"/>
              <a:t>/long and the indexing methodology</a:t>
            </a:r>
          </a:p>
          <a:p>
            <a:endParaRPr lang="en-AU" dirty="0"/>
          </a:p>
          <a:p>
            <a:r>
              <a:rPr lang="en-AU" dirty="0"/>
              <a:t>It also contains the assets the user owns, and bookings that the user has made</a:t>
            </a:r>
          </a:p>
          <a:p>
            <a:endParaRPr lang="en-AU" dirty="0"/>
          </a:p>
          <a:p>
            <a:r>
              <a:rPr lang="en-AU" dirty="0"/>
              <a:t>Bookings of individual assets are stored at the asset level</a:t>
            </a:r>
          </a:p>
        </p:txBody>
      </p:sp>
      <p:sp>
        <p:nvSpPr>
          <p:cNvPr id="4" name="Slide Number Placeholder 3"/>
          <p:cNvSpPr>
            <a:spLocks noGrp="1"/>
          </p:cNvSpPr>
          <p:nvPr>
            <p:ph type="sldNum" sz="quarter" idx="5"/>
          </p:nvPr>
        </p:nvSpPr>
        <p:spPr/>
        <p:txBody>
          <a:bodyPr/>
          <a:lstStyle/>
          <a:p>
            <a:fld id="{EF95091A-EB36-4084-B028-18BB01B52263}" type="slidenum">
              <a:rPr lang="en-AU" smtClean="0"/>
              <a:t>8</a:t>
            </a:fld>
            <a:endParaRPr lang="en-AU"/>
          </a:p>
        </p:txBody>
      </p:sp>
    </p:spTree>
    <p:extLst>
      <p:ext uri="{BB962C8B-B14F-4D97-AF65-F5344CB8AC3E}">
        <p14:creationId xmlns:p14="http://schemas.microsoft.com/office/powerpoint/2010/main" val="375016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062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9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352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1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60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584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490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58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537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04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286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9562847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7" name="Rectangle 2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38620" y="863695"/>
            <a:ext cx="3511233" cy="3779995"/>
          </a:xfrm>
        </p:spPr>
        <p:txBody>
          <a:bodyPr anchor="ctr">
            <a:normAutofit/>
          </a:bodyPr>
          <a:lstStyle/>
          <a:p>
            <a:pPr algn="ctr"/>
            <a:r>
              <a:rPr lang="en-US" dirty="0">
                <a:solidFill>
                  <a:srgbClr val="ED8428"/>
                </a:solidFill>
                <a:cs typeface="Calibri Light"/>
              </a:rPr>
              <a:t>Howdy </a:t>
            </a:r>
            <a:r>
              <a:rPr lang="en-US" dirty="0" err="1">
                <a:solidFill>
                  <a:srgbClr val="ED8428"/>
                </a:solidFill>
                <a:cs typeface="Calibri Light"/>
              </a:rPr>
              <a:t>Neighbour</a:t>
            </a:r>
            <a:r>
              <a:rPr lang="en-US" dirty="0">
                <a:solidFill>
                  <a:srgbClr val="ED8428"/>
                </a:solidFill>
                <a:cs typeface="Calibri Light"/>
              </a:rPr>
              <a:t>!</a:t>
            </a:r>
            <a:br>
              <a:rPr lang="en-US" dirty="0">
                <a:solidFill>
                  <a:srgbClr val="ED8428"/>
                </a:solidFill>
                <a:cs typeface="Calibri Light"/>
              </a:rPr>
            </a:br>
            <a:br>
              <a:rPr lang="en-US" dirty="0">
                <a:solidFill>
                  <a:srgbClr val="ED8428"/>
                </a:solidFill>
                <a:cs typeface="Calibri Light"/>
              </a:rPr>
            </a:br>
            <a:r>
              <a:rPr lang="en-US" sz="2400" cap="small" dirty="0">
                <a:solidFill>
                  <a:schemeClr val="tx1"/>
                </a:solidFill>
                <a:cs typeface="Calibri Light"/>
              </a:rPr>
              <a:t>An app to share tools and equipment</a:t>
            </a:r>
            <a:endParaRPr lang="en-US" sz="2400" cap="small" dirty="0">
              <a:solidFill>
                <a:schemeClr val="tx1"/>
              </a:solidFill>
            </a:endParaRPr>
          </a:p>
        </p:txBody>
      </p:sp>
      <p:sp>
        <p:nvSpPr>
          <p:cNvPr id="3" name="Subtitle 2"/>
          <p:cNvSpPr>
            <a:spLocks noGrp="1"/>
          </p:cNvSpPr>
          <p:nvPr>
            <p:ph type="subTitle" idx="1"/>
          </p:nvPr>
        </p:nvSpPr>
        <p:spPr>
          <a:xfrm>
            <a:off x="638621" y="4739780"/>
            <a:ext cx="3511233" cy="1147054"/>
          </a:xfrm>
        </p:spPr>
        <p:txBody>
          <a:bodyPr vert="horz" lIns="91440" tIns="45720" rIns="91440" bIns="45720" rtlCol="0" anchor="t">
            <a:normAutofit/>
          </a:bodyPr>
          <a:lstStyle/>
          <a:p>
            <a:pPr algn="ctr"/>
            <a:r>
              <a:rPr lang="en-US" sz="2200" dirty="0">
                <a:cs typeface="Calibri"/>
              </a:rPr>
              <a:t>By: Benson Coelho</a:t>
            </a:r>
            <a:endParaRPr lang="en-US" sz="2200" dirty="0"/>
          </a:p>
        </p:txBody>
      </p:sp>
      <p:sp>
        <p:nvSpPr>
          <p:cNvPr id="29" name="Rectangle 2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5" descr="A picture containing indoor, person, sitting, holding&#10;&#10;Description automatically generated">
            <a:extLst>
              <a:ext uri="{FF2B5EF4-FFF2-40B4-BE49-F238E27FC236}">
                <a16:creationId xmlns:a16="http://schemas.microsoft.com/office/drawing/2014/main" id="{7F312BAA-42EE-48EF-91CE-347A766FC440}"/>
              </a:ext>
            </a:extLst>
          </p:cNvPr>
          <p:cNvPicPr>
            <a:picLocks noChangeAspect="1"/>
          </p:cNvPicPr>
          <p:nvPr/>
        </p:nvPicPr>
        <p:blipFill rotWithShape="1">
          <a:blip r:embed="rId3"/>
          <a:srcRect l="361" r="26272" b="-1"/>
          <a:stretch/>
        </p:blipFill>
        <p:spPr>
          <a:xfrm>
            <a:off x="4654295" y="10"/>
            <a:ext cx="7537705"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5772E3-FB1C-42C5-8A1C-F23D872BA9A0}"/>
              </a:ext>
            </a:extLst>
          </p:cNvPr>
          <p:cNvSpPr txBox="1"/>
          <p:nvPr/>
        </p:nvSpPr>
        <p:spPr>
          <a:xfrm>
            <a:off x="2094571" y="97944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1"/>
                </a:solidFill>
                <a:latin typeface="Century Schoolbook"/>
              </a:rPr>
              <a:t>Motivation</a:t>
            </a:r>
          </a:p>
        </p:txBody>
      </p:sp>
      <p:sp>
        <p:nvSpPr>
          <p:cNvPr id="5" name="TextBox 4">
            <a:extLst>
              <a:ext uri="{FF2B5EF4-FFF2-40B4-BE49-F238E27FC236}">
                <a16:creationId xmlns:a16="http://schemas.microsoft.com/office/drawing/2014/main" id="{1DDA7B78-704C-4BE7-9C10-C0777EC94183}"/>
              </a:ext>
            </a:extLst>
          </p:cNvPr>
          <p:cNvSpPr txBox="1"/>
          <p:nvPr/>
        </p:nvSpPr>
        <p:spPr>
          <a:xfrm>
            <a:off x="2094571" y="1713571"/>
            <a:ext cx="90064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400" dirty="0">
                <a:latin typeface="Century Schoolbook"/>
              </a:rPr>
              <a:t>I bought a house!</a:t>
            </a:r>
            <a:endParaRPr lang="en-US" dirty="0"/>
          </a:p>
          <a:p>
            <a:pPr marL="285750" indent="-285750">
              <a:buFont typeface="Wingdings"/>
              <a:buChar char="§"/>
            </a:pPr>
            <a:endParaRPr lang="en-US" sz="2400" dirty="0">
              <a:latin typeface="Century Schoolbook"/>
            </a:endParaRPr>
          </a:p>
          <a:p>
            <a:pPr marL="285750" indent="-285750">
              <a:buFont typeface="Wingdings"/>
              <a:buChar char="§"/>
            </a:pPr>
            <a:r>
              <a:rPr lang="en-US" sz="2400" dirty="0">
                <a:latin typeface="Century Schoolbook"/>
              </a:rPr>
              <a:t>Home and garden upkeep needs a fair bit of equipment – some used only a few times a year.</a:t>
            </a:r>
          </a:p>
          <a:p>
            <a:pPr marL="285750" indent="-285750">
              <a:buFont typeface="Wingdings"/>
              <a:buChar char="§"/>
            </a:pPr>
            <a:endParaRPr lang="en-US" sz="2400" dirty="0">
              <a:latin typeface="Century Schoolbook"/>
            </a:endParaRPr>
          </a:p>
          <a:p>
            <a:pPr marL="285750" indent="-285750">
              <a:buFont typeface="Wingdings"/>
              <a:buChar char="§"/>
            </a:pPr>
            <a:r>
              <a:rPr lang="en-US" sz="2400" dirty="0">
                <a:latin typeface="Century Schoolbook"/>
              </a:rPr>
              <a:t>Own or hire?</a:t>
            </a:r>
          </a:p>
          <a:p>
            <a:pPr marL="742950" lvl="1" indent="-285750">
              <a:buFont typeface="Wingdings"/>
              <a:buChar char="§"/>
            </a:pPr>
            <a:r>
              <a:rPr lang="en-US" sz="2400" dirty="0">
                <a:latin typeface="Century Schoolbook"/>
              </a:rPr>
              <a:t>Cost concerns</a:t>
            </a:r>
          </a:p>
          <a:p>
            <a:pPr marL="742950" lvl="1" indent="-285750">
              <a:buFont typeface="Wingdings"/>
              <a:buChar char="§"/>
            </a:pPr>
            <a:r>
              <a:rPr lang="en-US" sz="2400" dirty="0">
                <a:latin typeface="Century Schoolbook"/>
              </a:rPr>
              <a:t>Storage space concerns</a:t>
            </a:r>
          </a:p>
          <a:p>
            <a:pPr marL="285750" indent="-285750">
              <a:buFont typeface="Wingdings"/>
              <a:buChar char="§"/>
            </a:pPr>
            <a:endParaRPr lang="en-US" sz="2400" dirty="0">
              <a:latin typeface="Century Schoolbook"/>
            </a:endParaRPr>
          </a:p>
          <a:p>
            <a:pPr marL="285750" indent="-285750">
              <a:buFont typeface="Wingdings"/>
              <a:buChar char="§"/>
            </a:pPr>
            <a:r>
              <a:rPr lang="en-US" sz="2400" dirty="0">
                <a:latin typeface="Century Schoolbook"/>
              </a:rPr>
              <a:t>Get to know your </a:t>
            </a:r>
            <a:r>
              <a:rPr lang="en-US" sz="2400" dirty="0" err="1">
                <a:latin typeface="Century Schoolbook"/>
              </a:rPr>
              <a:t>neighbours</a:t>
            </a:r>
            <a:r>
              <a:rPr lang="en-US" sz="2400" dirty="0">
                <a:latin typeface="Century Schoolbook"/>
              </a:rPr>
              <a:t>!</a:t>
            </a:r>
          </a:p>
          <a:p>
            <a:pPr marL="285750" indent="-285750">
              <a:buFont typeface="Wingdings"/>
              <a:buChar char="§"/>
            </a:pPr>
            <a:endParaRPr lang="en-US" sz="2400" dirty="0">
              <a:latin typeface="Century Schoolbook"/>
            </a:endParaRPr>
          </a:p>
          <a:p>
            <a:pPr marL="285750" indent="-285750">
              <a:buFont typeface="Wingdings"/>
              <a:buChar char="§"/>
            </a:pPr>
            <a:r>
              <a:rPr lang="en-US" sz="2400" dirty="0">
                <a:latin typeface="Century Schoolbook"/>
              </a:rPr>
              <a:t>Howdy </a:t>
            </a:r>
            <a:r>
              <a:rPr lang="en-US" sz="2400" dirty="0" err="1">
                <a:latin typeface="Century Schoolbook"/>
              </a:rPr>
              <a:t>Neighbour</a:t>
            </a:r>
            <a:r>
              <a:rPr lang="en-US" sz="2400" dirty="0">
                <a:latin typeface="Century Schoolbook"/>
              </a:rPr>
              <a:t>!</a:t>
            </a:r>
          </a:p>
        </p:txBody>
      </p:sp>
      <p:pic>
        <p:nvPicPr>
          <p:cNvPr id="7" name="Picture 5" descr="A picture containing indoor, sitting, looking, close&#10;&#10;Description automatically generated">
            <a:extLst>
              <a:ext uri="{FF2B5EF4-FFF2-40B4-BE49-F238E27FC236}">
                <a16:creationId xmlns:a16="http://schemas.microsoft.com/office/drawing/2014/main" id="{726419BC-B6A5-41AD-80DB-A14DF13F4630}"/>
              </a:ext>
            </a:extLst>
          </p:cNvPr>
          <p:cNvPicPr>
            <a:picLocks noChangeAspect="1"/>
          </p:cNvPicPr>
          <p:nvPr/>
        </p:nvPicPr>
        <p:blipFill>
          <a:blip r:embed="rId3"/>
          <a:stretch>
            <a:fillRect/>
          </a:stretch>
        </p:blipFill>
        <p:spPr>
          <a:xfrm>
            <a:off x="461935" y="804746"/>
            <a:ext cx="1538690" cy="5638800"/>
          </a:xfrm>
          <a:prstGeom prst="rect">
            <a:avLst/>
          </a:prstGeom>
        </p:spPr>
      </p:pic>
    </p:spTree>
    <p:extLst>
      <p:ext uri="{BB962C8B-B14F-4D97-AF65-F5344CB8AC3E}">
        <p14:creationId xmlns:p14="http://schemas.microsoft.com/office/powerpoint/2010/main" val="218349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7461F-7610-444C-96AD-D1C649D53002}"/>
              </a:ext>
            </a:extLst>
          </p:cNvPr>
          <p:cNvSpPr txBox="1"/>
          <p:nvPr/>
        </p:nvSpPr>
        <p:spPr>
          <a:xfrm>
            <a:off x="2299009" y="1025912"/>
            <a:ext cx="5019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solidFill>
                <a:latin typeface="Century Schoolbook"/>
              </a:rPr>
              <a:t>Technologies used</a:t>
            </a:r>
          </a:p>
        </p:txBody>
      </p:sp>
      <p:pic>
        <p:nvPicPr>
          <p:cNvPr id="6" name="Picture 5" descr="A picture containing indoor, sitting, looking, close&#10;&#10;Description automatically generated">
            <a:extLst>
              <a:ext uri="{FF2B5EF4-FFF2-40B4-BE49-F238E27FC236}">
                <a16:creationId xmlns:a16="http://schemas.microsoft.com/office/drawing/2014/main" id="{F05A81E9-9228-4A0A-A670-DF61161BC09F}"/>
              </a:ext>
            </a:extLst>
          </p:cNvPr>
          <p:cNvPicPr>
            <a:picLocks noChangeAspect="1"/>
          </p:cNvPicPr>
          <p:nvPr/>
        </p:nvPicPr>
        <p:blipFill>
          <a:blip r:embed="rId3"/>
          <a:stretch>
            <a:fillRect/>
          </a:stretch>
        </p:blipFill>
        <p:spPr>
          <a:xfrm>
            <a:off x="461935" y="804746"/>
            <a:ext cx="1538690" cy="5638800"/>
          </a:xfrm>
          <a:prstGeom prst="rect">
            <a:avLst/>
          </a:prstGeom>
        </p:spPr>
      </p:pic>
      <p:sp>
        <p:nvSpPr>
          <p:cNvPr id="7" name="Rectangle: Rounded Corners 6">
            <a:extLst>
              <a:ext uri="{FF2B5EF4-FFF2-40B4-BE49-F238E27FC236}">
                <a16:creationId xmlns:a16="http://schemas.microsoft.com/office/drawing/2014/main" id="{F3C80C83-66D4-4304-B2C4-711804483CD0}"/>
              </a:ext>
            </a:extLst>
          </p:cNvPr>
          <p:cNvSpPr/>
          <p:nvPr/>
        </p:nvSpPr>
        <p:spPr>
          <a:xfrm>
            <a:off x="3662014" y="1921727"/>
            <a:ext cx="2118730" cy="604024"/>
          </a:xfrm>
          <a:prstGeom prst="roundRect">
            <a:avLst/>
          </a:prstGeom>
          <a:solidFill>
            <a:srgbClr val="ED842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A7CBB58-A0FE-41F6-8EDE-E751CE5E494B}"/>
              </a:ext>
            </a:extLst>
          </p:cNvPr>
          <p:cNvSpPr/>
          <p:nvPr/>
        </p:nvSpPr>
        <p:spPr>
          <a:xfrm>
            <a:off x="3662014" y="2776653"/>
            <a:ext cx="2118730" cy="604024"/>
          </a:xfrm>
          <a:prstGeom prst="roundRect">
            <a:avLst/>
          </a:prstGeom>
          <a:solidFill>
            <a:srgbClr val="ED842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BE892A1-085A-4859-BE70-AF4236F0B53D}"/>
              </a:ext>
            </a:extLst>
          </p:cNvPr>
          <p:cNvSpPr/>
          <p:nvPr/>
        </p:nvSpPr>
        <p:spPr>
          <a:xfrm>
            <a:off x="3662014" y="3668751"/>
            <a:ext cx="2118730" cy="604024"/>
          </a:xfrm>
          <a:prstGeom prst="roundRect">
            <a:avLst/>
          </a:prstGeom>
          <a:solidFill>
            <a:srgbClr val="ED842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FA1BE04A-1E01-4446-9B3C-576C7266E027}"/>
              </a:ext>
            </a:extLst>
          </p:cNvPr>
          <p:cNvSpPr/>
          <p:nvPr/>
        </p:nvSpPr>
        <p:spPr>
          <a:xfrm>
            <a:off x="7613030" y="3668751"/>
            <a:ext cx="2118730" cy="604024"/>
          </a:xfrm>
          <a:prstGeom prst="roundRect">
            <a:avLst/>
          </a:prstGeom>
          <a:solidFill>
            <a:srgbClr val="ED842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MongoDB </a:t>
            </a:r>
            <a:r>
              <a:rPr lang="en-US" sz="1400" dirty="0" err="1">
                <a:solidFill>
                  <a:schemeClr val="tx1"/>
                </a:solidFill>
              </a:rPr>
              <a:t>geoJSON</a:t>
            </a:r>
            <a:endParaRPr lang="en-US" sz="1400" dirty="0">
              <a:solidFill>
                <a:schemeClr val="tx1"/>
              </a:solidFill>
            </a:endParaRPr>
          </a:p>
        </p:txBody>
      </p:sp>
      <p:sp>
        <p:nvSpPr>
          <p:cNvPr id="15" name="Rectangle: Rounded Corners 14">
            <a:extLst>
              <a:ext uri="{FF2B5EF4-FFF2-40B4-BE49-F238E27FC236}">
                <a16:creationId xmlns:a16="http://schemas.microsoft.com/office/drawing/2014/main" id="{BD34F7A1-304C-4651-8D29-9AE402552303}"/>
              </a:ext>
            </a:extLst>
          </p:cNvPr>
          <p:cNvSpPr/>
          <p:nvPr/>
        </p:nvSpPr>
        <p:spPr>
          <a:xfrm>
            <a:off x="7613031" y="2776653"/>
            <a:ext cx="2118730" cy="604024"/>
          </a:xfrm>
          <a:prstGeom prst="roundRect">
            <a:avLst/>
          </a:prstGeom>
          <a:solidFill>
            <a:srgbClr val="ED842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56CA657-C43E-43D9-A25C-23F2BACD0F65}"/>
              </a:ext>
            </a:extLst>
          </p:cNvPr>
          <p:cNvSpPr/>
          <p:nvPr/>
        </p:nvSpPr>
        <p:spPr>
          <a:xfrm>
            <a:off x="7613030" y="1921727"/>
            <a:ext cx="2118730" cy="604024"/>
          </a:xfrm>
          <a:prstGeom prst="roundRect">
            <a:avLst/>
          </a:prstGeom>
          <a:solidFill>
            <a:srgbClr val="ED842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10;&#10;Description automatically generated">
            <a:extLst>
              <a:ext uri="{FF2B5EF4-FFF2-40B4-BE49-F238E27FC236}">
                <a16:creationId xmlns:a16="http://schemas.microsoft.com/office/drawing/2014/main" id="{0F7804FB-F64B-45CB-94C0-8CCC87F4AD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1378" y="2029345"/>
            <a:ext cx="1440000" cy="388787"/>
          </a:xfrm>
          <a:prstGeom prst="rect">
            <a:avLst/>
          </a:prstGeom>
        </p:spPr>
      </p:pic>
      <p:pic>
        <p:nvPicPr>
          <p:cNvPr id="17" name="Graphic 16">
            <a:extLst>
              <a:ext uri="{FF2B5EF4-FFF2-40B4-BE49-F238E27FC236}">
                <a16:creationId xmlns:a16="http://schemas.microsoft.com/office/drawing/2014/main" id="{8624DC37-320A-4996-9DBA-1CD1A42D096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0099" y="2858129"/>
            <a:ext cx="704591" cy="432000"/>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1F204DE9-2AAF-4920-B60B-CFCF2FC6CE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0488" y="2096012"/>
            <a:ext cx="1143811" cy="255451"/>
          </a:xfrm>
          <a:prstGeom prst="rect">
            <a:avLst/>
          </a:prstGeom>
        </p:spPr>
      </p:pic>
      <p:pic>
        <p:nvPicPr>
          <p:cNvPr id="21" name="Picture 20" descr="Icon&#10;&#10;Description automatically generated">
            <a:extLst>
              <a:ext uri="{FF2B5EF4-FFF2-40B4-BE49-F238E27FC236}">
                <a16:creationId xmlns:a16="http://schemas.microsoft.com/office/drawing/2014/main" id="{B3681C14-A872-4880-8CC9-0067A8D9887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11854" y="2830896"/>
            <a:ext cx="700873" cy="495539"/>
          </a:xfrm>
          <a:prstGeom prst="rect">
            <a:avLst/>
          </a:prstGeom>
        </p:spPr>
      </p:pic>
      <p:pic>
        <p:nvPicPr>
          <p:cNvPr id="25" name="Picture 24" descr="Logo&#10;&#10;Description automatically generated">
            <a:extLst>
              <a:ext uri="{FF2B5EF4-FFF2-40B4-BE49-F238E27FC236}">
                <a16:creationId xmlns:a16="http://schemas.microsoft.com/office/drawing/2014/main" id="{4BA14615-0E4B-4926-8262-993DE40C327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31694" y="3764202"/>
            <a:ext cx="1779365" cy="403828"/>
          </a:xfrm>
          <a:prstGeom prst="rect">
            <a:avLst/>
          </a:prstGeom>
        </p:spPr>
      </p:pic>
      <p:pic>
        <p:nvPicPr>
          <p:cNvPr id="29" name="Picture 28" descr="Icon&#10;&#10;Description automatically generated">
            <a:extLst>
              <a:ext uri="{FF2B5EF4-FFF2-40B4-BE49-F238E27FC236}">
                <a16:creationId xmlns:a16="http://schemas.microsoft.com/office/drawing/2014/main" id="{CACAFC26-B13E-42D9-96EE-16402334B1F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14916" y="2880665"/>
            <a:ext cx="396000" cy="396000"/>
          </a:xfrm>
          <a:prstGeom prst="rect">
            <a:avLst/>
          </a:prstGeom>
        </p:spPr>
      </p:pic>
      <p:pic>
        <p:nvPicPr>
          <p:cNvPr id="33" name="Picture 32" descr="Logo&#10;&#10;Description automatically generated">
            <a:extLst>
              <a:ext uri="{FF2B5EF4-FFF2-40B4-BE49-F238E27FC236}">
                <a16:creationId xmlns:a16="http://schemas.microsoft.com/office/drawing/2014/main" id="{3A987BB7-8AD5-4865-8BB5-294A09B3B71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r="87380"/>
          <a:stretch/>
        </p:blipFill>
        <p:spPr>
          <a:xfrm>
            <a:off x="7899697" y="3776363"/>
            <a:ext cx="181741" cy="388800"/>
          </a:xfrm>
          <a:prstGeom prst="rect">
            <a:avLst/>
          </a:prstGeom>
        </p:spPr>
      </p:pic>
      <p:sp>
        <p:nvSpPr>
          <p:cNvPr id="34" name="TextBox 33">
            <a:extLst>
              <a:ext uri="{FF2B5EF4-FFF2-40B4-BE49-F238E27FC236}">
                <a16:creationId xmlns:a16="http://schemas.microsoft.com/office/drawing/2014/main" id="{D1667F4B-2B62-42D7-8140-2857EA5ECEC2}"/>
              </a:ext>
            </a:extLst>
          </p:cNvPr>
          <p:cNvSpPr txBox="1"/>
          <p:nvPr/>
        </p:nvSpPr>
        <p:spPr>
          <a:xfrm>
            <a:off x="4417576" y="4919323"/>
            <a:ext cx="4254817" cy="461665"/>
          </a:xfrm>
          <a:prstGeom prst="rect">
            <a:avLst/>
          </a:prstGeom>
          <a:noFill/>
        </p:spPr>
        <p:txBody>
          <a:bodyPr wrap="square" rtlCol="0">
            <a:spAutoFit/>
          </a:bodyPr>
          <a:lstStyle/>
          <a:p>
            <a:pPr algn="ctr"/>
            <a:r>
              <a:rPr lang="en-AU" sz="2400" dirty="0">
                <a:solidFill>
                  <a:schemeClr val="accent1"/>
                </a:solidFill>
              </a:rPr>
              <a:t>….and a number of packages</a:t>
            </a:r>
          </a:p>
        </p:txBody>
      </p:sp>
    </p:spTree>
    <p:extLst>
      <p:ext uri="{BB962C8B-B14F-4D97-AF65-F5344CB8AC3E}">
        <p14:creationId xmlns:p14="http://schemas.microsoft.com/office/powerpoint/2010/main" val="139244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sitting, looking, close&#10;&#10;Description automatically generated">
            <a:extLst>
              <a:ext uri="{FF2B5EF4-FFF2-40B4-BE49-F238E27FC236}">
                <a16:creationId xmlns:a16="http://schemas.microsoft.com/office/drawing/2014/main" id="{0A680190-E0E4-4D6F-8B58-709F113386F1}"/>
              </a:ext>
            </a:extLst>
          </p:cNvPr>
          <p:cNvPicPr>
            <a:picLocks noChangeAspect="1"/>
          </p:cNvPicPr>
          <p:nvPr/>
        </p:nvPicPr>
        <p:blipFill>
          <a:blip r:embed="rId3"/>
          <a:stretch>
            <a:fillRect/>
          </a:stretch>
        </p:blipFill>
        <p:spPr>
          <a:xfrm>
            <a:off x="461935" y="804746"/>
            <a:ext cx="1538690" cy="5638800"/>
          </a:xfrm>
          <a:prstGeom prst="rect">
            <a:avLst/>
          </a:prstGeom>
        </p:spPr>
      </p:pic>
      <p:sp>
        <p:nvSpPr>
          <p:cNvPr id="2" name="TextBox 1">
            <a:extLst>
              <a:ext uri="{FF2B5EF4-FFF2-40B4-BE49-F238E27FC236}">
                <a16:creationId xmlns:a16="http://schemas.microsoft.com/office/drawing/2014/main" id="{A1F07B50-22B8-4A6F-9426-FA491E80C5A3}"/>
              </a:ext>
            </a:extLst>
          </p:cNvPr>
          <p:cNvSpPr txBox="1"/>
          <p:nvPr/>
        </p:nvSpPr>
        <p:spPr>
          <a:xfrm>
            <a:off x="2259106" y="968188"/>
            <a:ext cx="49417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1"/>
                </a:solidFill>
                <a:latin typeface="Century Schoolbook"/>
              </a:rPr>
              <a:t>Database – Users &amp; Assets</a:t>
            </a:r>
          </a:p>
        </p:txBody>
      </p:sp>
      <p:pic>
        <p:nvPicPr>
          <p:cNvPr id="5" name="Picture 4" descr="Map&#10;&#10;Description automatically generated">
            <a:extLst>
              <a:ext uri="{FF2B5EF4-FFF2-40B4-BE49-F238E27FC236}">
                <a16:creationId xmlns:a16="http://schemas.microsoft.com/office/drawing/2014/main" id="{4B73360B-E768-465B-9779-350BD854E563}"/>
              </a:ext>
            </a:extLst>
          </p:cNvPr>
          <p:cNvPicPr>
            <a:picLocks noChangeAspect="1"/>
          </p:cNvPicPr>
          <p:nvPr/>
        </p:nvPicPr>
        <p:blipFill rotWithShape="1">
          <a:blip r:embed="rId4">
            <a:extLst>
              <a:ext uri="{28A0092B-C50C-407E-A947-70E740481C1C}">
                <a14:useLocalDpi xmlns:a14="http://schemas.microsoft.com/office/drawing/2010/main" val="0"/>
              </a:ext>
            </a:extLst>
          </a:blip>
          <a:srcRect t="408" b="450"/>
          <a:stretch/>
        </p:blipFill>
        <p:spPr>
          <a:xfrm>
            <a:off x="4019550" y="2606852"/>
            <a:ext cx="6191871" cy="3836694"/>
          </a:xfrm>
          <a:prstGeom prst="rect">
            <a:avLst/>
          </a:prstGeom>
          <a:ln>
            <a:solidFill>
              <a:srgbClr val="42B0E4"/>
            </a:solidFill>
          </a:ln>
        </p:spPr>
      </p:pic>
      <p:sp>
        <p:nvSpPr>
          <p:cNvPr id="6" name="TextBox 5">
            <a:extLst>
              <a:ext uri="{FF2B5EF4-FFF2-40B4-BE49-F238E27FC236}">
                <a16:creationId xmlns:a16="http://schemas.microsoft.com/office/drawing/2014/main" id="{E93BA176-2FC8-461E-AFCA-1875A952873C}"/>
              </a:ext>
            </a:extLst>
          </p:cNvPr>
          <p:cNvSpPr txBox="1"/>
          <p:nvPr/>
        </p:nvSpPr>
        <p:spPr>
          <a:xfrm>
            <a:off x="4019550" y="1687416"/>
            <a:ext cx="6191871" cy="646331"/>
          </a:xfrm>
          <a:prstGeom prst="rect">
            <a:avLst/>
          </a:prstGeom>
          <a:noFill/>
        </p:spPr>
        <p:txBody>
          <a:bodyPr wrap="square" rtlCol="0">
            <a:spAutoFit/>
          </a:bodyPr>
          <a:lstStyle/>
          <a:p>
            <a:r>
              <a:rPr lang="en-AU" dirty="0">
                <a:solidFill>
                  <a:schemeClr val="accent1"/>
                </a:solidFill>
                <a:latin typeface="Century Schoolbook"/>
              </a:rPr>
              <a:t>Approximately 3000 demo users and 15000 assets distributed near the capital cities…</a:t>
            </a:r>
          </a:p>
        </p:txBody>
      </p:sp>
      <p:pic>
        <p:nvPicPr>
          <p:cNvPr id="8" name="Picture 7" descr="Map&#10;&#10;Description automatically generated">
            <a:extLst>
              <a:ext uri="{FF2B5EF4-FFF2-40B4-BE49-F238E27FC236}">
                <a16:creationId xmlns:a16="http://schemas.microsoft.com/office/drawing/2014/main" id="{7385C275-4727-41EE-8648-D63DA663C5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45580" y="2606852"/>
            <a:ext cx="1665841" cy="1030728"/>
          </a:xfrm>
          <a:prstGeom prst="rect">
            <a:avLst/>
          </a:prstGeom>
          <a:ln>
            <a:solidFill>
              <a:srgbClr val="42B0E4"/>
            </a:solidFill>
          </a:ln>
        </p:spPr>
      </p:pic>
    </p:spTree>
    <p:extLst>
      <p:ext uri="{BB962C8B-B14F-4D97-AF65-F5344CB8AC3E}">
        <p14:creationId xmlns:p14="http://schemas.microsoft.com/office/powerpoint/2010/main" val="287385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indoor, person, sitting, person&#10;&#10;Description automatically generated">
            <a:extLst>
              <a:ext uri="{FF2B5EF4-FFF2-40B4-BE49-F238E27FC236}">
                <a16:creationId xmlns:a16="http://schemas.microsoft.com/office/drawing/2014/main" id="{901C987E-23ED-4E11-A80C-FD2A0932A673}"/>
              </a:ext>
            </a:extLst>
          </p:cNvPr>
          <p:cNvPicPr>
            <a:picLocks noChangeAspect="1"/>
          </p:cNvPicPr>
          <p:nvPr/>
        </p:nvPicPr>
        <p:blipFill>
          <a:blip r:embed="rId3"/>
          <a:stretch>
            <a:fillRect/>
          </a:stretch>
        </p:blipFill>
        <p:spPr>
          <a:xfrm>
            <a:off x="2405" y="-4425"/>
            <a:ext cx="12221734" cy="6866847"/>
          </a:xfrm>
          <a:prstGeom prst="rect">
            <a:avLst/>
          </a:prstGeom>
        </p:spPr>
      </p:pic>
      <p:sp>
        <p:nvSpPr>
          <p:cNvPr id="9" name="TextBox 8">
            <a:extLst>
              <a:ext uri="{FF2B5EF4-FFF2-40B4-BE49-F238E27FC236}">
                <a16:creationId xmlns:a16="http://schemas.microsoft.com/office/drawing/2014/main" id="{5111A8BD-ACE4-4300-9C2E-7F90685EACCE}"/>
              </a:ext>
            </a:extLst>
          </p:cNvPr>
          <p:cNvSpPr txBox="1"/>
          <p:nvPr/>
        </p:nvSpPr>
        <p:spPr>
          <a:xfrm>
            <a:off x="8300198" y="680197"/>
            <a:ext cx="43658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solidFill>
                <a:latin typeface="Century Schoolbook"/>
              </a:rPr>
              <a:t>Demonstration</a:t>
            </a:r>
          </a:p>
        </p:txBody>
      </p:sp>
      <p:cxnSp>
        <p:nvCxnSpPr>
          <p:cNvPr id="10" name="Straight Arrow Connector 9">
            <a:extLst>
              <a:ext uri="{FF2B5EF4-FFF2-40B4-BE49-F238E27FC236}">
                <a16:creationId xmlns:a16="http://schemas.microsoft.com/office/drawing/2014/main" id="{904BA729-C1FE-479D-8A1C-AC9B8D81B797}"/>
              </a:ext>
            </a:extLst>
          </p:cNvPr>
          <p:cNvCxnSpPr/>
          <p:nvPr/>
        </p:nvCxnSpPr>
        <p:spPr>
          <a:xfrm>
            <a:off x="8380320" y="1374401"/>
            <a:ext cx="3200397" cy="89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4E830F-B7A8-475D-A3ED-BC48E2D2E0B9}"/>
              </a:ext>
            </a:extLst>
          </p:cNvPr>
          <p:cNvCxnSpPr>
            <a:cxnSpLocks/>
          </p:cNvCxnSpPr>
          <p:nvPr/>
        </p:nvCxnSpPr>
        <p:spPr>
          <a:xfrm>
            <a:off x="8380320" y="728942"/>
            <a:ext cx="3200398" cy="1793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79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sitting, looking, close&#10;&#10;Description automatically generated">
            <a:extLst>
              <a:ext uri="{FF2B5EF4-FFF2-40B4-BE49-F238E27FC236}">
                <a16:creationId xmlns:a16="http://schemas.microsoft.com/office/drawing/2014/main" id="{CB5824C7-D902-4F8A-85CD-BE4F0563B3A3}"/>
              </a:ext>
            </a:extLst>
          </p:cNvPr>
          <p:cNvPicPr>
            <a:picLocks noChangeAspect="1"/>
          </p:cNvPicPr>
          <p:nvPr/>
        </p:nvPicPr>
        <p:blipFill>
          <a:blip r:embed="rId2"/>
          <a:stretch>
            <a:fillRect/>
          </a:stretch>
        </p:blipFill>
        <p:spPr>
          <a:xfrm>
            <a:off x="461935" y="804746"/>
            <a:ext cx="1538690" cy="5638800"/>
          </a:xfrm>
          <a:prstGeom prst="rect">
            <a:avLst/>
          </a:prstGeom>
        </p:spPr>
      </p:pic>
      <p:sp>
        <p:nvSpPr>
          <p:cNvPr id="4" name="TextBox 3">
            <a:extLst>
              <a:ext uri="{FF2B5EF4-FFF2-40B4-BE49-F238E27FC236}">
                <a16:creationId xmlns:a16="http://schemas.microsoft.com/office/drawing/2014/main" id="{18F0BB13-E0B8-441C-BF84-874513183C53}"/>
              </a:ext>
            </a:extLst>
          </p:cNvPr>
          <p:cNvSpPr txBox="1"/>
          <p:nvPr/>
        </p:nvSpPr>
        <p:spPr>
          <a:xfrm>
            <a:off x="2241176" y="97715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1"/>
                </a:solidFill>
                <a:latin typeface="Century Schoolbook"/>
              </a:rPr>
              <a:t>Future Paths</a:t>
            </a:r>
          </a:p>
        </p:txBody>
      </p:sp>
      <p:sp>
        <p:nvSpPr>
          <p:cNvPr id="5" name="TextBox 4">
            <a:extLst>
              <a:ext uri="{FF2B5EF4-FFF2-40B4-BE49-F238E27FC236}">
                <a16:creationId xmlns:a16="http://schemas.microsoft.com/office/drawing/2014/main" id="{0F008B7D-BA4C-436C-AE10-00DBA0BA7819}"/>
              </a:ext>
            </a:extLst>
          </p:cNvPr>
          <p:cNvSpPr txBox="1"/>
          <p:nvPr/>
        </p:nvSpPr>
        <p:spPr>
          <a:xfrm>
            <a:off x="2267510" y="1828239"/>
            <a:ext cx="927847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400" dirty="0">
                <a:latin typeface="Century Schoolbook"/>
              </a:rPr>
              <a:t>Interactive map – see who is near you and what’s on offer</a:t>
            </a:r>
          </a:p>
          <a:p>
            <a:pPr marL="285750" indent="-285750">
              <a:buFont typeface="Wingdings"/>
              <a:buChar char="§"/>
            </a:pPr>
            <a:endParaRPr lang="en-US" sz="2400" dirty="0">
              <a:latin typeface="Century Schoolbook"/>
            </a:endParaRPr>
          </a:p>
          <a:p>
            <a:pPr marL="285750" indent="-285750">
              <a:buFont typeface="Wingdings"/>
              <a:buChar char="§"/>
            </a:pPr>
            <a:r>
              <a:rPr lang="en-US" sz="2400" dirty="0">
                <a:latin typeface="Century Schoolbook"/>
              </a:rPr>
              <a:t>In app messaging</a:t>
            </a:r>
          </a:p>
          <a:p>
            <a:pPr marL="285750" indent="-285750">
              <a:buFont typeface="Wingdings"/>
              <a:buChar char="§"/>
            </a:pPr>
            <a:endParaRPr lang="en-US" sz="2400" dirty="0">
              <a:latin typeface="Century Schoolbook"/>
            </a:endParaRPr>
          </a:p>
          <a:p>
            <a:pPr marL="285750" indent="-285750">
              <a:buFont typeface="Wingdings"/>
              <a:buChar char="§"/>
            </a:pPr>
            <a:r>
              <a:rPr lang="en-US" sz="2400" dirty="0">
                <a:latin typeface="Century Schoolbook"/>
              </a:rPr>
              <a:t>Earning and spending tracker</a:t>
            </a:r>
          </a:p>
          <a:p>
            <a:pPr marL="285750" indent="-285750">
              <a:buFont typeface="Wingdings"/>
              <a:buChar char="§"/>
            </a:pPr>
            <a:endParaRPr lang="en-US" sz="2400" dirty="0">
              <a:latin typeface="Century Schoolbook"/>
            </a:endParaRPr>
          </a:p>
          <a:p>
            <a:pPr marL="285750" indent="-285750">
              <a:buFont typeface="Wingdings"/>
              <a:buChar char="§"/>
            </a:pPr>
            <a:r>
              <a:rPr lang="en-US" sz="2400" dirty="0">
                <a:latin typeface="Century Schoolbook"/>
              </a:rPr>
              <a:t>Rating system?</a:t>
            </a:r>
          </a:p>
          <a:p>
            <a:pPr marL="285750" indent="-285750">
              <a:buFont typeface="Wingdings"/>
              <a:buChar char="§"/>
            </a:pPr>
            <a:endParaRPr lang="en-US" sz="2400" dirty="0">
              <a:latin typeface="Century Schoolbook"/>
            </a:endParaRPr>
          </a:p>
          <a:p>
            <a:pPr marL="285750" indent="-285750">
              <a:buFont typeface="Wingdings"/>
              <a:buChar char="§"/>
            </a:pPr>
            <a:endParaRPr lang="en-US" sz="2400" dirty="0">
              <a:latin typeface="Century Schoolbook"/>
            </a:endParaRPr>
          </a:p>
        </p:txBody>
      </p:sp>
    </p:spTree>
    <p:extLst>
      <p:ext uri="{BB962C8B-B14F-4D97-AF65-F5344CB8AC3E}">
        <p14:creationId xmlns:p14="http://schemas.microsoft.com/office/powerpoint/2010/main" val="236442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indoor, person, sitting, person&#10;&#10;Description automatically generated">
            <a:extLst>
              <a:ext uri="{FF2B5EF4-FFF2-40B4-BE49-F238E27FC236}">
                <a16:creationId xmlns:a16="http://schemas.microsoft.com/office/drawing/2014/main" id="{901C987E-23ED-4E11-A80C-FD2A0932A673}"/>
              </a:ext>
            </a:extLst>
          </p:cNvPr>
          <p:cNvPicPr>
            <a:picLocks noChangeAspect="1"/>
          </p:cNvPicPr>
          <p:nvPr/>
        </p:nvPicPr>
        <p:blipFill>
          <a:blip r:embed="rId2"/>
          <a:stretch>
            <a:fillRect/>
          </a:stretch>
        </p:blipFill>
        <p:spPr>
          <a:xfrm>
            <a:off x="2405" y="-4425"/>
            <a:ext cx="12221734" cy="6866847"/>
          </a:xfrm>
          <a:prstGeom prst="rect">
            <a:avLst/>
          </a:prstGeom>
        </p:spPr>
      </p:pic>
      <p:sp>
        <p:nvSpPr>
          <p:cNvPr id="9" name="TextBox 8">
            <a:extLst>
              <a:ext uri="{FF2B5EF4-FFF2-40B4-BE49-F238E27FC236}">
                <a16:creationId xmlns:a16="http://schemas.microsoft.com/office/drawing/2014/main" id="{5111A8BD-ACE4-4300-9C2E-7F90685EACCE}"/>
              </a:ext>
            </a:extLst>
          </p:cNvPr>
          <p:cNvSpPr txBox="1"/>
          <p:nvPr/>
        </p:nvSpPr>
        <p:spPr>
          <a:xfrm>
            <a:off x="4494119" y="728070"/>
            <a:ext cx="3200398" cy="646331"/>
          </a:xfrm>
          <a:prstGeom prst="rect">
            <a:avLst/>
          </a:prstGeom>
          <a:solidFill>
            <a:srgbClr val="FBE6D4">
              <a:alpha val="50196"/>
            </a:srgb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3600" b="1" dirty="0">
                <a:solidFill>
                  <a:schemeClr val="accent1"/>
                </a:solidFill>
                <a:latin typeface="Century Schoolbook"/>
              </a:rPr>
              <a:t>  Questions?</a:t>
            </a:r>
          </a:p>
        </p:txBody>
      </p:sp>
      <p:cxnSp>
        <p:nvCxnSpPr>
          <p:cNvPr id="10" name="Straight Arrow Connector 9">
            <a:extLst>
              <a:ext uri="{FF2B5EF4-FFF2-40B4-BE49-F238E27FC236}">
                <a16:creationId xmlns:a16="http://schemas.microsoft.com/office/drawing/2014/main" id="{904BA729-C1FE-479D-8A1C-AC9B8D81B797}"/>
              </a:ext>
            </a:extLst>
          </p:cNvPr>
          <p:cNvCxnSpPr>
            <a:cxnSpLocks/>
          </p:cNvCxnSpPr>
          <p:nvPr/>
        </p:nvCxnSpPr>
        <p:spPr>
          <a:xfrm>
            <a:off x="4494120" y="1374401"/>
            <a:ext cx="3200397" cy="89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4E830F-B7A8-475D-A3ED-BC48E2D2E0B9}"/>
              </a:ext>
            </a:extLst>
          </p:cNvPr>
          <p:cNvCxnSpPr>
            <a:cxnSpLocks/>
          </p:cNvCxnSpPr>
          <p:nvPr/>
        </p:nvCxnSpPr>
        <p:spPr>
          <a:xfrm>
            <a:off x="4494119" y="728942"/>
            <a:ext cx="3200398" cy="1793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25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sitting, looking, close&#10;&#10;Description automatically generated">
            <a:extLst>
              <a:ext uri="{FF2B5EF4-FFF2-40B4-BE49-F238E27FC236}">
                <a16:creationId xmlns:a16="http://schemas.microsoft.com/office/drawing/2014/main" id="{0A680190-E0E4-4D6F-8B58-709F113386F1}"/>
              </a:ext>
            </a:extLst>
          </p:cNvPr>
          <p:cNvPicPr>
            <a:picLocks noChangeAspect="1"/>
          </p:cNvPicPr>
          <p:nvPr/>
        </p:nvPicPr>
        <p:blipFill>
          <a:blip r:embed="rId3"/>
          <a:stretch>
            <a:fillRect/>
          </a:stretch>
        </p:blipFill>
        <p:spPr>
          <a:xfrm>
            <a:off x="461935" y="804746"/>
            <a:ext cx="1538690" cy="5638800"/>
          </a:xfrm>
          <a:prstGeom prst="rect">
            <a:avLst/>
          </a:prstGeom>
        </p:spPr>
      </p:pic>
      <p:sp>
        <p:nvSpPr>
          <p:cNvPr id="2" name="TextBox 1">
            <a:extLst>
              <a:ext uri="{FF2B5EF4-FFF2-40B4-BE49-F238E27FC236}">
                <a16:creationId xmlns:a16="http://schemas.microsoft.com/office/drawing/2014/main" id="{A1F07B50-22B8-4A6F-9426-FA491E80C5A3}"/>
              </a:ext>
            </a:extLst>
          </p:cNvPr>
          <p:cNvSpPr txBox="1"/>
          <p:nvPr/>
        </p:nvSpPr>
        <p:spPr>
          <a:xfrm>
            <a:off x="2259106" y="968188"/>
            <a:ext cx="49417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1"/>
                </a:solidFill>
                <a:latin typeface="Century Schoolbook"/>
              </a:rPr>
              <a:t>Database – Schema</a:t>
            </a:r>
          </a:p>
        </p:txBody>
      </p:sp>
      <p:pic>
        <p:nvPicPr>
          <p:cNvPr id="10" name="Picture 9">
            <a:extLst>
              <a:ext uri="{FF2B5EF4-FFF2-40B4-BE49-F238E27FC236}">
                <a16:creationId xmlns:a16="http://schemas.microsoft.com/office/drawing/2014/main" id="{03A78FDD-41D0-406E-BC0C-CEFB76BE3DE7}"/>
              </a:ext>
            </a:extLst>
          </p:cNvPr>
          <p:cNvPicPr>
            <a:picLocks noChangeAspect="1"/>
          </p:cNvPicPr>
          <p:nvPr/>
        </p:nvPicPr>
        <p:blipFill>
          <a:blip r:embed="rId4"/>
          <a:stretch>
            <a:fillRect/>
          </a:stretch>
        </p:blipFill>
        <p:spPr>
          <a:xfrm>
            <a:off x="3524250" y="1885950"/>
            <a:ext cx="7162800" cy="4173305"/>
          </a:xfrm>
          <a:prstGeom prst="rect">
            <a:avLst/>
          </a:prstGeom>
        </p:spPr>
      </p:pic>
    </p:spTree>
    <p:extLst>
      <p:ext uri="{BB962C8B-B14F-4D97-AF65-F5344CB8AC3E}">
        <p14:creationId xmlns:p14="http://schemas.microsoft.com/office/powerpoint/2010/main" val="163556446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TotalTime>
  <Words>530</Words>
  <Application>Microsoft Office PowerPoint</Application>
  <PresentationFormat>Widescreen</PresentationFormat>
  <Paragraphs>66</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Schoolbook</vt:lpstr>
      <vt:lpstr>Franklin Gothic Book</vt:lpstr>
      <vt:lpstr>Gill Sans MT</vt:lpstr>
      <vt:lpstr>Wingdings</vt:lpstr>
      <vt:lpstr>Wingdings 2</vt:lpstr>
      <vt:lpstr>DividendVTI</vt:lpstr>
      <vt:lpstr>Howdy Neighbour!  An app to share tools and equipment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Benson</cp:lastModifiedBy>
  <cp:revision>351</cp:revision>
  <dcterms:created xsi:type="dcterms:W3CDTF">2020-10-16T22:39:41Z</dcterms:created>
  <dcterms:modified xsi:type="dcterms:W3CDTF">2020-10-27T08:34:10Z</dcterms:modified>
</cp:coreProperties>
</file>