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0E4"/>
    <a:srgbClr val="FBE6D4"/>
    <a:srgbClr val="ED84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FDB633-04F0-411C-B2E7-9445C3445BAA}" v="1332" dt="2020-10-17T00:34:37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82139" autoAdjust="0"/>
  </p:normalViewPr>
  <p:slideViewPr>
    <p:cSldViewPr snapToGrid="0">
      <p:cViewPr varScale="1">
        <p:scale>
          <a:sx n="93" d="100"/>
          <a:sy n="93" d="100"/>
        </p:scale>
        <p:origin x="9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B238CF-1CAC-4358-A128-A36A7094BEE6}" type="datetimeFigureOut">
              <a:rPr lang="en-AU" smtClean="0"/>
              <a:t>19/10/2020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5091A-EB36-4084-B028-18BB01B522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5996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Introduction: Project 3!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5091A-EB36-4084-B028-18BB01B5226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404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Market opportunity, success stories of similar businesses </a:t>
            </a:r>
          </a:p>
          <a:p>
            <a:pPr marL="171450" indent="-171450">
              <a:buFontTx/>
              <a:buChar char="-"/>
            </a:pPr>
            <a:endParaRPr lang="en-AU" dirty="0"/>
          </a:p>
          <a:p>
            <a:pPr marL="171450" indent="-171450">
              <a:buFontTx/>
              <a:buChar char="-"/>
            </a:pPr>
            <a:r>
              <a:rPr lang="en-AU" dirty="0"/>
              <a:t>Builds on bootcamp skills</a:t>
            </a:r>
          </a:p>
          <a:p>
            <a:pPr marL="171450" indent="-171450">
              <a:buFontTx/>
              <a:buChar char="-"/>
            </a:pPr>
            <a:endParaRPr lang="en-AU" dirty="0"/>
          </a:p>
          <a:p>
            <a:pPr marL="171450" indent="-171450">
              <a:buFontTx/>
              <a:buChar char="-"/>
            </a:pPr>
            <a:r>
              <a:rPr lang="en-AU" dirty="0"/>
              <a:t>Complete application – front-end and back-end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5091A-EB36-4084-B028-18BB01B5226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3693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Bought a house</a:t>
            </a:r>
          </a:p>
          <a:p>
            <a:endParaRPr lang="en-AU" dirty="0"/>
          </a:p>
          <a:p>
            <a:r>
              <a:rPr lang="en-AU" dirty="0"/>
              <a:t>Required lots of tools for upkeep</a:t>
            </a:r>
          </a:p>
          <a:p>
            <a:endParaRPr lang="en-AU" dirty="0"/>
          </a:p>
          <a:p>
            <a:r>
              <a:rPr lang="en-AU" dirty="0"/>
              <a:t>Cost can be an issue</a:t>
            </a:r>
          </a:p>
          <a:p>
            <a:endParaRPr lang="en-AU" dirty="0"/>
          </a:p>
          <a:p>
            <a:r>
              <a:rPr lang="en-AU" dirty="0"/>
              <a:t>Storage was an issue</a:t>
            </a:r>
          </a:p>
          <a:p>
            <a:endParaRPr lang="en-AU" dirty="0"/>
          </a:p>
          <a:p>
            <a:r>
              <a:rPr lang="en-AU" dirty="0"/>
              <a:t>Doesn’t hurt to meet your neighbours</a:t>
            </a:r>
          </a:p>
          <a:p>
            <a:endParaRPr lang="en-AU" dirty="0"/>
          </a:p>
          <a:p>
            <a:r>
              <a:rPr lang="en-AU" dirty="0"/>
              <a:t>EXPLAIN THE GENERAL IDEA OF THE APP!!!!!!!!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5091A-EB36-4084-B028-18BB01B5226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9983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Builds on skills gained during the bootcamp</a:t>
            </a:r>
          </a:p>
          <a:p>
            <a:endParaRPr lang="en-AU" dirty="0"/>
          </a:p>
          <a:p>
            <a:r>
              <a:rPr lang="en-AU" dirty="0"/>
              <a:t>Mongo storing the data model</a:t>
            </a:r>
          </a:p>
          <a:p>
            <a:endParaRPr lang="en-AU" dirty="0"/>
          </a:p>
          <a:p>
            <a:r>
              <a:rPr lang="en-AU" dirty="0"/>
              <a:t>Express communicating between front end and back end</a:t>
            </a:r>
          </a:p>
          <a:p>
            <a:endParaRPr lang="en-AU" dirty="0"/>
          </a:p>
          <a:p>
            <a:r>
              <a:rPr lang="en-AU" dirty="0"/>
              <a:t>React rendering the front end</a:t>
            </a:r>
          </a:p>
          <a:p>
            <a:endParaRPr lang="en-AU" dirty="0"/>
          </a:p>
          <a:p>
            <a:r>
              <a:rPr lang="en-AU" dirty="0"/>
              <a:t>Node handling server side logic and communicating with he database.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5091A-EB36-4084-B028-18BB01B5226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6575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Mongo – database</a:t>
            </a:r>
          </a:p>
          <a:p>
            <a:endParaRPr lang="en-AU" dirty="0"/>
          </a:p>
          <a:p>
            <a:r>
              <a:rPr lang="en-AU" dirty="0"/>
              <a:t>Express – </a:t>
            </a:r>
            <a:r>
              <a:rPr lang="en-AU" dirty="0" err="1"/>
              <a:t>maing</a:t>
            </a:r>
            <a:r>
              <a:rPr lang="en-AU" dirty="0"/>
              <a:t> the connections</a:t>
            </a:r>
          </a:p>
          <a:p>
            <a:endParaRPr lang="en-AU" dirty="0"/>
          </a:p>
          <a:p>
            <a:r>
              <a:rPr lang="en-AU" dirty="0"/>
              <a:t>Front-end built with react and styled with react-bootstrap, mature package</a:t>
            </a:r>
          </a:p>
          <a:p>
            <a:endParaRPr lang="en-AU" dirty="0"/>
          </a:p>
          <a:p>
            <a:r>
              <a:rPr lang="en-AU" dirty="0"/>
              <a:t>Google maps APIs were useful to find exact address matches and store coordinates in the DB</a:t>
            </a:r>
          </a:p>
          <a:p>
            <a:endParaRPr lang="en-AU" dirty="0"/>
          </a:p>
          <a:p>
            <a:r>
              <a:rPr lang="en-AU" dirty="0"/>
              <a:t>Worked for the first time with MongoDB </a:t>
            </a:r>
            <a:r>
              <a:rPr lang="en-AU" dirty="0" err="1"/>
              <a:t>geoJSON</a:t>
            </a:r>
            <a:r>
              <a:rPr lang="en-AU" dirty="0"/>
              <a:t> schema. Great way to store location data and query it quickly. Reduces 3</a:t>
            </a:r>
            <a:r>
              <a:rPr lang="en-AU" baseline="30000" dirty="0"/>
              <a:t>rd</a:t>
            </a:r>
            <a:r>
              <a:rPr lang="en-AU" dirty="0"/>
              <a:t> party </a:t>
            </a:r>
            <a:r>
              <a:rPr lang="en-AU" dirty="0" err="1"/>
              <a:t>api</a:t>
            </a:r>
            <a:r>
              <a:rPr lang="en-AU" dirty="0"/>
              <a:t> calls and cost.</a:t>
            </a:r>
          </a:p>
          <a:p>
            <a:endParaRPr lang="en-AU" dirty="0"/>
          </a:p>
          <a:p>
            <a:r>
              <a:rPr lang="en-AU" dirty="0"/>
              <a:t>Number of packages including moment for the time aspects, react-dates for calendar and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5091A-EB36-4084-B028-18BB01B5226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5732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Users table contains all the location and signup data</a:t>
            </a:r>
          </a:p>
          <a:p>
            <a:endParaRPr lang="en-AU" dirty="0"/>
          </a:p>
          <a:p>
            <a:r>
              <a:rPr lang="en-AU" dirty="0"/>
              <a:t>The user geometry is the </a:t>
            </a:r>
            <a:r>
              <a:rPr lang="en-AU" dirty="0" err="1"/>
              <a:t>geoJSON</a:t>
            </a:r>
            <a:r>
              <a:rPr lang="en-AU" dirty="0"/>
              <a:t> schema that stores </a:t>
            </a:r>
            <a:r>
              <a:rPr lang="en-AU" dirty="0" err="1"/>
              <a:t>lat</a:t>
            </a:r>
            <a:r>
              <a:rPr lang="en-AU" dirty="0"/>
              <a:t>/long and the indexing methodology</a:t>
            </a:r>
          </a:p>
          <a:p>
            <a:endParaRPr lang="en-AU" dirty="0"/>
          </a:p>
          <a:p>
            <a:r>
              <a:rPr lang="en-AU" dirty="0"/>
              <a:t>It also contains the assets the user owns, and bookings that the user has made</a:t>
            </a:r>
          </a:p>
          <a:p>
            <a:endParaRPr lang="en-AU" dirty="0"/>
          </a:p>
          <a:p>
            <a:r>
              <a:rPr lang="en-AU" dirty="0"/>
              <a:t>Bookings of individual assets are stored at the asset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5091A-EB36-4084-B028-18BB01B52263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0169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Used a publicly available address database</a:t>
            </a:r>
          </a:p>
          <a:p>
            <a:endParaRPr lang="en-AU" dirty="0"/>
          </a:p>
          <a:p>
            <a:r>
              <a:rPr lang="en-AU" dirty="0"/>
              <a:t>Built JSON seed, randomly assigning assets to each user</a:t>
            </a:r>
          </a:p>
          <a:p>
            <a:endParaRPr lang="en-AU" dirty="0"/>
          </a:p>
          <a:p>
            <a:r>
              <a:rPr lang="en-AU" dirty="0"/>
              <a:t>About 3000 users in the database for this demo with a total of about 15000 assets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5091A-EB36-4084-B028-18BB01B52263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2196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62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99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2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6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60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84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90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92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37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86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562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8620" y="863695"/>
            <a:ext cx="3511233" cy="3779995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chemeClr val="accent1"/>
                </a:solidFill>
                <a:cs typeface="Calibri Light"/>
              </a:rPr>
              <a:t>Project 3</a:t>
            </a:r>
            <a:br>
              <a:rPr lang="en-US" dirty="0">
                <a:cs typeface="Calibri Light"/>
              </a:rPr>
            </a:br>
            <a:r>
              <a:rPr lang="en-US" dirty="0">
                <a:solidFill>
                  <a:schemeClr val="tx1"/>
                </a:solidFill>
                <a:cs typeface="Calibri Light"/>
              </a:rPr>
              <a:t>Howdy </a:t>
            </a:r>
            <a:r>
              <a:rPr lang="en-US" dirty="0" err="1">
                <a:solidFill>
                  <a:schemeClr val="tx1"/>
                </a:solidFill>
                <a:cs typeface="Calibri Light"/>
              </a:rPr>
              <a:t>Neighbour</a:t>
            </a:r>
            <a:r>
              <a:rPr lang="en-US" dirty="0">
                <a:solidFill>
                  <a:schemeClr val="tx1"/>
                </a:solidFill>
                <a:cs typeface="Calibri Light"/>
              </a:rPr>
              <a:t>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8621" y="4739780"/>
            <a:ext cx="3511233" cy="11470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200" dirty="0">
                <a:cs typeface="Calibri"/>
              </a:rPr>
              <a:t>By: Benson Coelho</a:t>
            </a:r>
            <a:endParaRPr lang="en-US" sz="22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5" descr="A picture containing indoor, person, sitting, holding&#10;&#10;Description automatically generated">
            <a:extLst>
              <a:ext uri="{FF2B5EF4-FFF2-40B4-BE49-F238E27FC236}">
                <a16:creationId xmlns:a16="http://schemas.microsoft.com/office/drawing/2014/main" id="{7F312BAA-42EE-48EF-91CE-347A766FC4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1" r="26272" b="-1"/>
          <a:stretch/>
        </p:blipFill>
        <p:spPr>
          <a:xfrm>
            <a:off x="4654295" y="10"/>
            <a:ext cx="753770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A picture containing indoor, person, sitting, person&#10;&#10;Description automatically generated">
            <a:extLst>
              <a:ext uri="{FF2B5EF4-FFF2-40B4-BE49-F238E27FC236}">
                <a16:creationId xmlns:a16="http://schemas.microsoft.com/office/drawing/2014/main" id="{901C987E-23ED-4E11-A80C-FD2A0932A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" y="-4425"/>
            <a:ext cx="12221734" cy="68668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11A8BD-ACE4-4300-9C2E-7F90685EACCE}"/>
              </a:ext>
            </a:extLst>
          </p:cNvPr>
          <p:cNvSpPr txBox="1"/>
          <p:nvPr/>
        </p:nvSpPr>
        <p:spPr>
          <a:xfrm>
            <a:off x="4494119" y="728070"/>
            <a:ext cx="3200398" cy="646331"/>
          </a:xfrm>
          <a:prstGeom prst="rect">
            <a:avLst/>
          </a:prstGeom>
          <a:solidFill>
            <a:srgbClr val="FBE6D4">
              <a:alpha val="50196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b="1" dirty="0">
                <a:solidFill>
                  <a:schemeClr val="accent1"/>
                </a:solidFill>
                <a:latin typeface="Century Schoolbook"/>
              </a:rPr>
              <a:t>  Questions?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4BA729-C1FE-479D-8A1C-AC9B8D81B797}"/>
              </a:ext>
            </a:extLst>
          </p:cNvPr>
          <p:cNvCxnSpPr>
            <a:cxnSpLocks/>
          </p:cNvCxnSpPr>
          <p:nvPr/>
        </p:nvCxnSpPr>
        <p:spPr>
          <a:xfrm>
            <a:off x="4494120" y="1374401"/>
            <a:ext cx="3200397" cy="896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4E830F-B7A8-475D-A3ED-BC48E2D2E0B9}"/>
              </a:ext>
            </a:extLst>
          </p:cNvPr>
          <p:cNvCxnSpPr>
            <a:cxnSpLocks/>
          </p:cNvCxnSpPr>
          <p:nvPr/>
        </p:nvCxnSpPr>
        <p:spPr>
          <a:xfrm>
            <a:off x="4494119" y="728942"/>
            <a:ext cx="3200398" cy="1793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25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7363D9-6D10-41CF-82C8-168BD2B7FC41}"/>
              </a:ext>
            </a:extLst>
          </p:cNvPr>
          <p:cNvSpPr txBox="1"/>
          <p:nvPr/>
        </p:nvSpPr>
        <p:spPr>
          <a:xfrm>
            <a:off x="2168912" y="960863"/>
            <a:ext cx="515929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Century Schoolbook"/>
              </a:rPr>
              <a:t>Overall Concept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FD390C-8C50-4E39-B94C-BD5B1542BC62}"/>
              </a:ext>
            </a:extLst>
          </p:cNvPr>
          <p:cNvSpPr txBox="1"/>
          <p:nvPr/>
        </p:nvSpPr>
        <p:spPr>
          <a:xfrm>
            <a:off x="2168912" y="1687354"/>
            <a:ext cx="9285248" cy="51706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dirty="0">
              <a:latin typeface="Century Schoolbook"/>
            </a:endParaRPr>
          </a:p>
          <a:p>
            <a:pPr marL="285750" indent="-285750">
              <a:buFont typeface="Wingdings"/>
              <a:buChar char="§"/>
            </a:pPr>
            <a:r>
              <a:rPr lang="en-US" sz="2400" dirty="0">
                <a:latin typeface="Century Schoolbook"/>
              </a:rPr>
              <a:t>Create a project building on the skills gained during the bootcamp with emphasis on the MERN stack/MVC design paradigm.</a:t>
            </a:r>
          </a:p>
          <a:p>
            <a:endParaRPr lang="en-US" sz="2400" dirty="0">
              <a:latin typeface="Century Schoolbook"/>
            </a:endParaRPr>
          </a:p>
          <a:p>
            <a:pPr marL="285750" indent="-285750">
              <a:buFont typeface="Wingdings"/>
              <a:buChar char="§"/>
            </a:pPr>
            <a:r>
              <a:rPr lang="en-US" sz="2400" dirty="0">
                <a:latin typeface="Century Schoolbook"/>
              </a:rPr>
              <a:t>Demonstrate application of both front end and back end technologies to create a product with market applicability</a:t>
            </a:r>
          </a:p>
          <a:p>
            <a:pPr marL="285750" indent="-285750">
              <a:buFont typeface="Wingdings"/>
              <a:buChar char="§"/>
            </a:pPr>
            <a:endParaRPr lang="en-US" sz="2400" dirty="0">
              <a:latin typeface="Century Schoolbook"/>
            </a:endParaRPr>
          </a:p>
          <a:p>
            <a:pPr marL="285750" indent="-285750">
              <a:buFont typeface="Wingdings"/>
              <a:buChar char="§"/>
            </a:pPr>
            <a:r>
              <a:rPr lang="en-US" sz="2400" dirty="0">
                <a:latin typeface="Century Schoolbook"/>
              </a:rPr>
              <a:t>Design a web-application with a market opportunity in keeping with current trends e.g. Sharing economy, in the vein of Uber, </a:t>
            </a:r>
            <a:r>
              <a:rPr lang="en-US" sz="2400" dirty="0" err="1">
                <a:latin typeface="Century Schoolbook"/>
              </a:rPr>
              <a:t>AirBNB</a:t>
            </a:r>
            <a:r>
              <a:rPr lang="en-US" sz="2400" dirty="0">
                <a:latin typeface="Century Schoolbook"/>
              </a:rPr>
              <a:t>, Car Next Door …</a:t>
            </a:r>
          </a:p>
          <a:p>
            <a:pPr marL="285750" indent="-285750">
              <a:buFont typeface="Wingdings"/>
              <a:buChar char="§"/>
            </a:pPr>
            <a:endParaRPr lang="en-US" sz="2400" dirty="0">
              <a:latin typeface="Century Schoolbook"/>
            </a:endParaRPr>
          </a:p>
          <a:p>
            <a:pPr marL="285750" indent="-285750">
              <a:buFont typeface="Wingdings"/>
              <a:buChar char="§"/>
            </a:pPr>
            <a:endParaRPr lang="en-US" sz="2400" dirty="0">
              <a:latin typeface="Century Schoolbook"/>
            </a:endParaRPr>
          </a:p>
          <a:p>
            <a:pPr marL="285750" indent="-285750">
              <a:buFont typeface="Wingdings"/>
              <a:buChar char="§"/>
            </a:pPr>
            <a:endParaRPr lang="en-US" dirty="0"/>
          </a:p>
        </p:txBody>
      </p:sp>
      <p:pic>
        <p:nvPicPr>
          <p:cNvPr id="5" name="Picture 5" descr="A picture containing indoor, sitting, looking, close&#10;&#10;Description automatically generated">
            <a:extLst>
              <a:ext uri="{FF2B5EF4-FFF2-40B4-BE49-F238E27FC236}">
                <a16:creationId xmlns:a16="http://schemas.microsoft.com/office/drawing/2014/main" id="{023F9798-34D5-49AA-9E26-923D88887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35" y="804746"/>
            <a:ext cx="153869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4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5772E3-FB1C-42C5-8A1C-F23D872BA9A0}"/>
              </a:ext>
            </a:extLst>
          </p:cNvPr>
          <p:cNvSpPr txBox="1"/>
          <p:nvPr/>
        </p:nvSpPr>
        <p:spPr>
          <a:xfrm>
            <a:off x="2094571" y="979449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chemeClr val="accent1"/>
                </a:solidFill>
                <a:latin typeface="Century Schoolbook"/>
              </a:rPr>
              <a:t>Motivation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DA7B78-704C-4BE7-9C10-C0777EC94183}"/>
              </a:ext>
            </a:extLst>
          </p:cNvPr>
          <p:cNvSpPr txBox="1"/>
          <p:nvPr/>
        </p:nvSpPr>
        <p:spPr>
          <a:xfrm>
            <a:off x="2094571" y="1713571"/>
            <a:ext cx="9006468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sz="2400" dirty="0">
                <a:latin typeface="Century Schoolbook"/>
              </a:rPr>
              <a:t>I bought a house!</a:t>
            </a:r>
            <a:endParaRPr lang="en-US" dirty="0"/>
          </a:p>
          <a:p>
            <a:pPr marL="285750" indent="-285750">
              <a:buFont typeface="Wingdings"/>
              <a:buChar char="§"/>
            </a:pPr>
            <a:endParaRPr lang="en-US" sz="2400" dirty="0">
              <a:latin typeface="Century Schoolbook"/>
            </a:endParaRPr>
          </a:p>
          <a:p>
            <a:pPr marL="285750" indent="-285750">
              <a:buFont typeface="Wingdings"/>
              <a:buChar char="§"/>
            </a:pPr>
            <a:r>
              <a:rPr lang="en-US" sz="2400" dirty="0">
                <a:latin typeface="Century Schoolbook"/>
              </a:rPr>
              <a:t>Home and garden upkeep needs a fair bit of equipment – some used only a few times a year.</a:t>
            </a:r>
          </a:p>
          <a:p>
            <a:pPr marL="285750" indent="-285750">
              <a:buFont typeface="Wingdings"/>
              <a:buChar char="§"/>
            </a:pPr>
            <a:endParaRPr lang="en-US" sz="2400" dirty="0">
              <a:latin typeface="Century Schoolbook"/>
            </a:endParaRPr>
          </a:p>
          <a:p>
            <a:pPr marL="285750" indent="-285750">
              <a:buFont typeface="Wingdings"/>
              <a:buChar char="§"/>
            </a:pPr>
            <a:r>
              <a:rPr lang="en-US" sz="2400" dirty="0">
                <a:latin typeface="Century Schoolbook"/>
              </a:rPr>
              <a:t>Own or hire?</a:t>
            </a:r>
          </a:p>
          <a:p>
            <a:pPr marL="742950" lvl="1" indent="-285750">
              <a:buFont typeface="Wingdings"/>
              <a:buChar char="§"/>
            </a:pPr>
            <a:r>
              <a:rPr lang="en-US" sz="2400" dirty="0">
                <a:latin typeface="Century Schoolbook"/>
              </a:rPr>
              <a:t>Cost concerns</a:t>
            </a:r>
          </a:p>
          <a:p>
            <a:pPr marL="742950" lvl="1" indent="-285750">
              <a:buFont typeface="Wingdings"/>
              <a:buChar char="§"/>
            </a:pPr>
            <a:r>
              <a:rPr lang="en-US" sz="2400" dirty="0">
                <a:latin typeface="Century Schoolbook"/>
              </a:rPr>
              <a:t>Storage space concerns</a:t>
            </a:r>
          </a:p>
          <a:p>
            <a:pPr marL="285750" indent="-285750">
              <a:buFont typeface="Wingdings"/>
              <a:buChar char="§"/>
            </a:pPr>
            <a:endParaRPr lang="en-US" sz="2400" dirty="0">
              <a:latin typeface="Century Schoolbook"/>
            </a:endParaRPr>
          </a:p>
          <a:p>
            <a:pPr marL="285750" indent="-285750">
              <a:buFont typeface="Wingdings"/>
              <a:buChar char="§"/>
            </a:pPr>
            <a:r>
              <a:rPr lang="en-US" sz="2400" dirty="0">
                <a:latin typeface="Century Schoolbook"/>
              </a:rPr>
              <a:t>Get to know your </a:t>
            </a:r>
            <a:r>
              <a:rPr lang="en-US" sz="2400" dirty="0" err="1">
                <a:latin typeface="Century Schoolbook"/>
              </a:rPr>
              <a:t>neighbours</a:t>
            </a:r>
            <a:r>
              <a:rPr lang="en-US" sz="2400" dirty="0">
                <a:latin typeface="Century Schoolbook"/>
              </a:rPr>
              <a:t>!</a:t>
            </a:r>
          </a:p>
          <a:p>
            <a:pPr marL="285750" indent="-285750">
              <a:buFont typeface="Wingdings"/>
              <a:buChar char="§"/>
            </a:pPr>
            <a:endParaRPr lang="en-US" sz="2400" dirty="0">
              <a:latin typeface="Century Schoolbook"/>
            </a:endParaRPr>
          </a:p>
          <a:p>
            <a:pPr marL="285750" indent="-285750">
              <a:buFont typeface="Wingdings"/>
              <a:buChar char="§"/>
            </a:pPr>
            <a:r>
              <a:rPr lang="en-US" sz="2400" dirty="0">
                <a:latin typeface="Century Schoolbook"/>
              </a:rPr>
              <a:t>Howdy </a:t>
            </a:r>
            <a:r>
              <a:rPr lang="en-US" sz="2400" dirty="0" err="1">
                <a:latin typeface="Century Schoolbook"/>
              </a:rPr>
              <a:t>Neighbour</a:t>
            </a:r>
            <a:r>
              <a:rPr lang="en-US" sz="2400" dirty="0">
                <a:latin typeface="Century Schoolbook"/>
              </a:rPr>
              <a:t>!</a:t>
            </a:r>
          </a:p>
        </p:txBody>
      </p:sp>
      <p:pic>
        <p:nvPicPr>
          <p:cNvPr id="7" name="Picture 5" descr="A picture containing indoor, sitting, looking, close&#10;&#10;Description automatically generated">
            <a:extLst>
              <a:ext uri="{FF2B5EF4-FFF2-40B4-BE49-F238E27FC236}">
                <a16:creationId xmlns:a16="http://schemas.microsoft.com/office/drawing/2014/main" id="{726419BC-B6A5-41AD-80DB-A14DF13F4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35" y="804746"/>
            <a:ext cx="153869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93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10DFF5-880A-4735-9BB1-119B5B869728}"/>
              </a:ext>
            </a:extLst>
          </p:cNvPr>
          <p:cNvSpPr txBox="1"/>
          <p:nvPr/>
        </p:nvSpPr>
        <p:spPr>
          <a:xfrm>
            <a:off x="2075985" y="1806498"/>
            <a:ext cx="9424639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sz="2400" dirty="0">
                <a:solidFill>
                  <a:schemeClr val="accent1"/>
                </a:solidFill>
                <a:latin typeface="Century Schoolbook"/>
              </a:rPr>
              <a:t>MERN</a:t>
            </a:r>
            <a:r>
              <a:rPr lang="en-US" sz="2400" dirty="0">
                <a:latin typeface="Century Schoolbook"/>
              </a:rPr>
              <a:t> Stack</a:t>
            </a:r>
          </a:p>
          <a:p>
            <a:pPr marL="742950" lvl="1" indent="-285750">
              <a:buFont typeface="Wingdings"/>
              <a:buChar char="§"/>
            </a:pPr>
            <a:r>
              <a:rPr lang="en-US" sz="2400" dirty="0">
                <a:solidFill>
                  <a:schemeClr val="accent1"/>
                </a:solidFill>
                <a:latin typeface="Century Schoolbook"/>
              </a:rPr>
              <a:t>M</a:t>
            </a:r>
            <a:r>
              <a:rPr lang="en-US" sz="2400" dirty="0">
                <a:latin typeface="Century Schoolbook"/>
              </a:rPr>
              <a:t>ongo DB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entury Schoolbook"/>
              </a:rPr>
              <a:t> - Database</a:t>
            </a:r>
          </a:p>
          <a:p>
            <a:pPr marL="742950" lvl="1" indent="-285750">
              <a:buFont typeface="Wingdings"/>
              <a:buChar char="§"/>
            </a:pPr>
            <a:r>
              <a:rPr lang="en-US" sz="2400" dirty="0">
                <a:solidFill>
                  <a:schemeClr val="accent1"/>
                </a:solidFill>
                <a:latin typeface="Century Schoolbook"/>
              </a:rPr>
              <a:t>E</a:t>
            </a:r>
            <a:r>
              <a:rPr lang="en-US" sz="2400" dirty="0">
                <a:latin typeface="Century Schoolbook"/>
              </a:rPr>
              <a:t>xpress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entury Schoolbook"/>
              </a:rPr>
              <a:t>- Web server framework</a:t>
            </a:r>
          </a:p>
          <a:p>
            <a:pPr marL="742950" lvl="1" indent="-285750">
              <a:buFont typeface="Wingdings"/>
              <a:buChar char="§"/>
            </a:pPr>
            <a:r>
              <a:rPr lang="en-US" sz="2400" dirty="0">
                <a:solidFill>
                  <a:schemeClr val="accent1"/>
                </a:solidFill>
                <a:latin typeface="Century Schoolbook"/>
              </a:rPr>
              <a:t>R</a:t>
            </a:r>
            <a:r>
              <a:rPr lang="en-US" sz="2400" dirty="0">
                <a:latin typeface="Century Schoolbook"/>
              </a:rPr>
              <a:t>eact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entury Schoolbook"/>
              </a:rPr>
              <a:t>- Client-side JS framework</a:t>
            </a:r>
          </a:p>
          <a:p>
            <a:pPr marL="742950" lvl="1" indent="-285750">
              <a:buFont typeface="Wingdings"/>
              <a:buChar char="§"/>
            </a:pPr>
            <a:r>
              <a:rPr lang="en-US" sz="2400" dirty="0">
                <a:solidFill>
                  <a:schemeClr val="accent1"/>
                </a:solidFill>
                <a:latin typeface="Century Schoolbook"/>
              </a:rPr>
              <a:t>N</a:t>
            </a:r>
            <a:r>
              <a:rPr lang="en-US" sz="2400" dirty="0">
                <a:latin typeface="Century Schoolbook"/>
              </a:rPr>
              <a:t>ode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entury Schoolbook"/>
              </a:rPr>
              <a:t>- Server-side JS runtime environment</a:t>
            </a:r>
          </a:p>
          <a:p>
            <a:pPr lvl="1"/>
            <a:endParaRPr lang="en-US" sz="2400" dirty="0">
              <a:latin typeface="Century Schoolbook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1"/>
                </a:solidFill>
                <a:latin typeface="Century Schoolbook"/>
              </a:rPr>
              <a:t>MVC</a:t>
            </a:r>
            <a:r>
              <a:rPr lang="en-US" sz="2400" dirty="0">
                <a:latin typeface="Century Schoolbook"/>
              </a:rPr>
              <a:t> Design Paradigm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1"/>
                </a:solidFill>
                <a:latin typeface="Century Schoolbook"/>
              </a:rPr>
              <a:t>Modular</a:t>
            </a:r>
            <a:r>
              <a:rPr lang="en-US" sz="2400" dirty="0">
                <a:latin typeface="Century Schoolbook"/>
              </a:rPr>
              <a:t> and </a:t>
            </a:r>
            <a:r>
              <a:rPr lang="en-US" sz="2400" dirty="0">
                <a:solidFill>
                  <a:schemeClr val="accent1"/>
                </a:solidFill>
                <a:latin typeface="Century Schoolbook"/>
              </a:rPr>
              <a:t>Organized</a:t>
            </a:r>
            <a:r>
              <a:rPr lang="en-US" sz="2400" dirty="0">
                <a:latin typeface="Century Schoolbook"/>
              </a:rPr>
              <a:t> codebase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400" dirty="0">
              <a:latin typeface="Century Schoolbook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Century Schoolbook"/>
              </a:rPr>
              <a:t>Custom and third-party APIs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1"/>
                </a:solidFill>
                <a:latin typeface="Century Schoolbook"/>
              </a:rPr>
              <a:t>Google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entury Schoolbook"/>
              </a:rPr>
              <a:t>- Places and Geocoding APIs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chemeClr val="accent1"/>
                </a:solidFill>
                <a:latin typeface="Century Schoolbook"/>
              </a:rPr>
              <a:t>Axios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entury Schoolbook"/>
              </a:rPr>
              <a:t> - Custom APIs</a:t>
            </a:r>
          </a:p>
          <a:p>
            <a:pPr lvl="1"/>
            <a:endParaRPr lang="en-US" sz="2400" dirty="0">
              <a:latin typeface="Century Schoolbook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400" dirty="0">
              <a:latin typeface="Century Schoolbook"/>
            </a:endParaRPr>
          </a:p>
          <a:p>
            <a:pPr lvl="1"/>
            <a:endParaRPr lang="en-US" sz="2400" dirty="0">
              <a:latin typeface="Century Schoolbook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A0700F-B301-4483-BDE5-CF6BC9313814}"/>
              </a:ext>
            </a:extLst>
          </p:cNvPr>
          <p:cNvSpPr txBox="1"/>
          <p:nvPr/>
        </p:nvSpPr>
        <p:spPr>
          <a:xfrm>
            <a:off x="2079470" y="964348"/>
            <a:ext cx="469466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Century Schoolbook"/>
              </a:rPr>
              <a:t>Design Process</a:t>
            </a:r>
          </a:p>
        </p:txBody>
      </p:sp>
      <p:pic>
        <p:nvPicPr>
          <p:cNvPr id="7" name="Picture 5" descr="A picture containing indoor, sitting, looking, close&#10;&#10;Description automatically generated">
            <a:extLst>
              <a:ext uri="{FF2B5EF4-FFF2-40B4-BE49-F238E27FC236}">
                <a16:creationId xmlns:a16="http://schemas.microsoft.com/office/drawing/2014/main" id="{54E6E940-B1D9-4D65-92C7-F664C8631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35" y="804746"/>
            <a:ext cx="153869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90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E7461F-7610-444C-96AD-D1C649D53002}"/>
              </a:ext>
            </a:extLst>
          </p:cNvPr>
          <p:cNvSpPr txBox="1"/>
          <p:nvPr/>
        </p:nvSpPr>
        <p:spPr>
          <a:xfrm>
            <a:off x="2299009" y="1025912"/>
            <a:ext cx="501990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Century Schoolbook"/>
              </a:rPr>
              <a:t>Technologies used</a:t>
            </a:r>
          </a:p>
        </p:txBody>
      </p:sp>
      <p:pic>
        <p:nvPicPr>
          <p:cNvPr id="6" name="Picture 5" descr="A picture containing indoor, sitting, looking, close&#10;&#10;Description automatically generated">
            <a:extLst>
              <a:ext uri="{FF2B5EF4-FFF2-40B4-BE49-F238E27FC236}">
                <a16:creationId xmlns:a16="http://schemas.microsoft.com/office/drawing/2014/main" id="{F05A81E9-9228-4A0A-A670-DF61161BC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35" y="804746"/>
            <a:ext cx="1538690" cy="56388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C80C83-66D4-4304-B2C4-711804483CD0}"/>
              </a:ext>
            </a:extLst>
          </p:cNvPr>
          <p:cNvSpPr/>
          <p:nvPr/>
        </p:nvSpPr>
        <p:spPr>
          <a:xfrm>
            <a:off x="3662014" y="1921727"/>
            <a:ext cx="2118730" cy="604024"/>
          </a:xfrm>
          <a:prstGeom prst="roundRect">
            <a:avLst/>
          </a:prstGeom>
          <a:solidFill>
            <a:srgbClr val="ED8428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7CBB58-A0FE-41F6-8EDE-E751CE5E494B}"/>
              </a:ext>
            </a:extLst>
          </p:cNvPr>
          <p:cNvSpPr/>
          <p:nvPr/>
        </p:nvSpPr>
        <p:spPr>
          <a:xfrm>
            <a:off x="3662014" y="2776653"/>
            <a:ext cx="2118730" cy="604024"/>
          </a:xfrm>
          <a:prstGeom prst="roundRect">
            <a:avLst/>
          </a:prstGeom>
          <a:solidFill>
            <a:srgbClr val="ED8428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E892A1-085A-4859-BE70-AF4236F0B53D}"/>
              </a:ext>
            </a:extLst>
          </p:cNvPr>
          <p:cNvSpPr/>
          <p:nvPr/>
        </p:nvSpPr>
        <p:spPr>
          <a:xfrm>
            <a:off x="3662014" y="3668751"/>
            <a:ext cx="2118730" cy="604024"/>
          </a:xfrm>
          <a:prstGeom prst="roundRect">
            <a:avLst/>
          </a:prstGeom>
          <a:solidFill>
            <a:srgbClr val="ED8428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A1BE04A-1E01-4446-9B3C-576C7266E027}"/>
              </a:ext>
            </a:extLst>
          </p:cNvPr>
          <p:cNvSpPr/>
          <p:nvPr/>
        </p:nvSpPr>
        <p:spPr>
          <a:xfrm>
            <a:off x="7613030" y="3668751"/>
            <a:ext cx="2118730" cy="604024"/>
          </a:xfrm>
          <a:prstGeom prst="roundRect">
            <a:avLst/>
          </a:prstGeom>
          <a:solidFill>
            <a:srgbClr val="ED8428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MongoDB </a:t>
            </a:r>
            <a:r>
              <a:rPr lang="en-US" sz="1400" dirty="0" err="1">
                <a:solidFill>
                  <a:schemeClr val="tx1"/>
                </a:solidFill>
              </a:rPr>
              <a:t>geoJSON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D34F7A1-304C-4651-8D29-9AE402552303}"/>
              </a:ext>
            </a:extLst>
          </p:cNvPr>
          <p:cNvSpPr/>
          <p:nvPr/>
        </p:nvSpPr>
        <p:spPr>
          <a:xfrm>
            <a:off x="7613031" y="2776653"/>
            <a:ext cx="2118730" cy="604024"/>
          </a:xfrm>
          <a:prstGeom prst="roundRect">
            <a:avLst/>
          </a:prstGeom>
          <a:solidFill>
            <a:srgbClr val="ED8428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56CA657-C43E-43D9-A25C-23F2BACD0F65}"/>
              </a:ext>
            </a:extLst>
          </p:cNvPr>
          <p:cNvSpPr/>
          <p:nvPr/>
        </p:nvSpPr>
        <p:spPr>
          <a:xfrm>
            <a:off x="7613030" y="1921727"/>
            <a:ext cx="2118730" cy="604024"/>
          </a:xfrm>
          <a:prstGeom prst="roundRect">
            <a:avLst/>
          </a:prstGeom>
          <a:solidFill>
            <a:srgbClr val="ED8428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F7804FB-F64B-45CB-94C0-8CCC87F4AD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378" y="2029345"/>
            <a:ext cx="1440000" cy="38878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624DC37-320A-4996-9DBA-1CD1A42D096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20099" y="2858129"/>
            <a:ext cx="704591" cy="432000"/>
          </a:xfrm>
          <a:prstGeom prst="rect">
            <a:avLst/>
          </a:prstGeom>
        </p:spPr>
      </p:pic>
      <p:pic>
        <p:nvPicPr>
          <p:cNvPr id="19" name="Picture 18" descr="A picture containing shape&#10;&#10;Description automatically generated">
            <a:extLst>
              <a:ext uri="{FF2B5EF4-FFF2-40B4-BE49-F238E27FC236}">
                <a16:creationId xmlns:a16="http://schemas.microsoft.com/office/drawing/2014/main" id="{1F204DE9-2AAF-4920-B60B-CFCF2FC6CEC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88" y="2096012"/>
            <a:ext cx="1143811" cy="255451"/>
          </a:xfrm>
          <a:prstGeom prst="rect">
            <a:avLst/>
          </a:prstGeom>
        </p:spPr>
      </p:pic>
      <p:pic>
        <p:nvPicPr>
          <p:cNvPr id="21" name="Picture 20" descr="Icon&#10;&#10;Description automatically generated">
            <a:extLst>
              <a:ext uri="{FF2B5EF4-FFF2-40B4-BE49-F238E27FC236}">
                <a16:creationId xmlns:a16="http://schemas.microsoft.com/office/drawing/2014/main" id="{B3681C14-A872-4880-8CC9-0067A8D9887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854" y="2830896"/>
            <a:ext cx="700873" cy="495539"/>
          </a:xfrm>
          <a:prstGeom prst="rect">
            <a:avLst/>
          </a:prstGeom>
        </p:spPr>
      </p:pic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4BA14615-0E4B-4926-8262-993DE40C327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694" y="3764202"/>
            <a:ext cx="1779365" cy="403828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CACAFC26-B13E-42D9-96EE-16402334B1F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916" y="2880665"/>
            <a:ext cx="396000" cy="396000"/>
          </a:xfrm>
          <a:prstGeom prst="rect">
            <a:avLst/>
          </a:prstGeom>
        </p:spPr>
      </p:pic>
      <p:pic>
        <p:nvPicPr>
          <p:cNvPr id="33" name="Picture 32" descr="Logo&#10;&#10;Description automatically generated">
            <a:extLst>
              <a:ext uri="{FF2B5EF4-FFF2-40B4-BE49-F238E27FC236}">
                <a16:creationId xmlns:a16="http://schemas.microsoft.com/office/drawing/2014/main" id="{3A987BB7-8AD5-4865-8BB5-294A09B3B716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380"/>
          <a:stretch/>
        </p:blipFill>
        <p:spPr>
          <a:xfrm>
            <a:off x="7899697" y="3776363"/>
            <a:ext cx="181741" cy="3888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1667F4B-2B62-42D7-8140-2857EA5ECEC2}"/>
              </a:ext>
            </a:extLst>
          </p:cNvPr>
          <p:cNvSpPr txBox="1"/>
          <p:nvPr/>
        </p:nvSpPr>
        <p:spPr>
          <a:xfrm>
            <a:off x="4417576" y="4919323"/>
            <a:ext cx="4254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>
                <a:solidFill>
                  <a:schemeClr val="accent1"/>
                </a:solidFill>
              </a:rPr>
              <a:t>….and a number of packages</a:t>
            </a:r>
          </a:p>
        </p:txBody>
      </p:sp>
    </p:spTree>
    <p:extLst>
      <p:ext uri="{BB962C8B-B14F-4D97-AF65-F5344CB8AC3E}">
        <p14:creationId xmlns:p14="http://schemas.microsoft.com/office/powerpoint/2010/main" val="1392440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ndoor, sitting, looking, close&#10;&#10;Description automatically generated">
            <a:extLst>
              <a:ext uri="{FF2B5EF4-FFF2-40B4-BE49-F238E27FC236}">
                <a16:creationId xmlns:a16="http://schemas.microsoft.com/office/drawing/2014/main" id="{0A680190-E0E4-4D6F-8B58-709F11338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35" y="804746"/>
            <a:ext cx="1538690" cy="5638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F07B50-22B8-4A6F-9426-FA491E80C5A3}"/>
              </a:ext>
            </a:extLst>
          </p:cNvPr>
          <p:cNvSpPr txBox="1"/>
          <p:nvPr/>
        </p:nvSpPr>
        <p:spPr>
          <a:xfrm>
            <a:off x="2259106" y="968188"/>
            <a:ext cx="494179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chemeClr val="accent1"/>
                </a:solidFill>
                <a:latin typeface="Century Schoolbook"/>
              </a:rPr>
              <a:t>Database – Schema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A78FDD-41D0-406E-BC0C-CEFB76BE3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4250" y="1885950"/>
            <a:ext cx="7162800" cy="417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564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ndoor, sitting, looking, close&#10;&#10;Description automatically generated">
            <a:extLst>
              <a:ext uri="{FF2B5EF4-FFF2-40B4-BE49-F238E27FC236}">
                <a16:creationId xmlns:a16="http://schemas.microsoft.com/office/drawing/2014/main" id="{0A680190-E0E4-4D6F-8B58-709F11338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35" y="804746"/>
            <a:ext cx="1538690" cy="5638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F07B50-22B8-4A6F-9426-FA491E80C5A3}"/>
              </a:ext>
            </a:extLst>
          </p:cNvPr>
          <p:cNvSpPr txBox="1"/>
          <p:nvPr/>
        </p:nvSpPr>
        <p:spPr>
          <a:xfrm>
            <a:off x="2259106" y="968188"/>
            <a:ext cx="494179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chemeClr val="accent1"/>
                </a:solidFill>
                <a:latin typeface="Century Schoolbook"/>
              </a:rPr>
              <a:t>Database – Users &amp; Assets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4B73360B-E768-465B-9779-350BD854E5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" b="450"/>
          <a:stretch/>
        </p:blipFill>
        <p:spPr>
          <a:xfrm>
            <a:off x="4019550" y="2606852"/>
            <a:ext cx="6191871" cy="3836694"/>
          </a:xfrm>
          <a:prstGeom prst="rect">
            <a:avLst/>
          </a:prstGeom>
          <a:ln>
            <a:solidFill>
              <a:srgbClr val="42B0E4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3BA176-2FC8-461E-AFCA-1875A952873C}"/>
              </a:ext>
            </a:extLst>
          </p:cNvPr>
          <p:cNvSpPr txBox="1"/>
          <p:nvPr/>
        </p:nvSpPr>
        <p:spPr>
          <a:xfrm>
            <a:off x="4019550" y="1687416"/>
            <a:ext cx="6191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  <a:latin typeface="Century Schoolbook"/>
              </a:rPr>
              <a:t>Approximately 3000 demo users and 15000 assets distributed near the capital cities…</a:t>
            </a:r>
          </a:p>
        </p:txBody>
      </p:sp>
      <p:pic>
        <p:nvPicPr>
          <p:cNvPr id="8" name="Picture 7" descr="Map&#10;&#10;Description automatically generated">
            <a:extLst>
              <a:ext uri="{FF2B5EF4-FFF2-40B4-BE49-F238E27FC236}">
                <a16:creationId xmlns:a16="http://schemas.microsoft.com/office/drawing/2014/main" id="{7385C275-4727-41EE-8648-D63DA663C5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580" y="2606852"/>
            <a:ext cx="1665841" cy="1030728"/>
          </a:xfrm>
          <a:prstGeom prst="rect">
            <a:avLst/>
          </a:prstGeom>
          <a:ln>
            <a:solidFill>
              <a:srgbClr val="42B0E4"/>
            </a:solidFill>
          </a:ln>
        </p:spPr>
      </p:pic>
    </p:spTree>
    <p:extLst>
      <p:ext uri="{BB962C8B-B14F-4D97-AF65-F5344CB8AC3E}">
        <p14:creationId xmlns:p14="http://schemas.microsoft.com/office/powerpoint/2010/main" val="2873859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A picture containing indoor, person, sitting, person&#10;&#10;Description automatically generated">
            <a:extLst>
              <a:ext uri="{FF2B5EF4-FFF2-40B4-BE49-F238E27FC236}">
                <a16:creationId xmlns:a16="http://schemas.microsoft.com/office/drawing/2014/main" id="{901C987E-23ED-4E11-A80C-FD2A0932A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" y="-4425"/>
            <a:ext cx="12221734" cy="68668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11A8BD-ACE4-4300-9C2E-7F90685EACCE}"/>
              </a:ext>
            </a:extLst>
          </p:cNvPr>
          <p:cNvSpPr txBox="1"/>
          <p:nvPr/>
        </p:nvSpPr>
        <p:spPr>
          <a:xfrm>
            <a:off x="8300198" y="680197"/>
            <a:ext cx="43658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solidFill>
                  <a:schemeClr val="accent1"/>
                </a:solidFill>
                <a:latin typeface="Century Schoolbook"/>
              </a:rPr>
              <a:t>Demonstration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4BA729-C1FE-479D-8A1C-AC9B8D81B797}"/>
              </a:ext>
            </a:extLst>
          </p:cNvPr>
          <p:cNvCxnSpPr/>
          <p:nvPr/>
        </p:nvCxnSpPr>
        <p:spPr>
          <a:xfrm>
            <a:off x="8380320" y="1374401"/>
            <a:ext cx="3200397" cy="896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4E830F-B7A8-475D-A3ED-BC48E2D2E0B9}"/>
              </a:ext>
            </a:extLst>
          </p:cNvPr>
          <p:cNvCxnSpPr>
            <a:cxnSpLocks/>
          </p:cNvCxnSpPr>
          <p:nvPr/>
        </p:nvCxnSpPr>
        <p:spPr>
          <a:xfrm>
            <a:off x="8380320" y="728942"/>
            <a:ext cx="3200398" cy="17930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793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ndoor, sitting, looking, close&#10;&#10;Description automatically generated">
            <a:extLst>
              <a:ext uri="{FF2B5EF4-FFF2-40B4-BE49-F238E27FC236}">
                <a16:creationId xmlns:a16="http://schemas.microsoft.com/office/drawing/2014/main" id="{CB5824C7-D902-4F8A-85CD-BE4F0563B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35" y="804746"/>
            <a:ext cx="1538690" cy="5638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F0BB13-E0B8-441C-BF84-874513183C53}"/>
              </a:ext>
            </a:extLst>
          </p:cNvPr>
          <p:cNvSpPr txBox="1"/>
          <p:nvPr/>
        </p:nvSpPr>
        <p:spPr>
          <a:xfrm>
            <a:off x="2241176" y="977153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1"/>
                </a:solidFill>
                <a:latin typeface="Century Schoolbook"/>
              </a:rPr>
              <a:t>Future Paths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008B7D-BA4C-436C-AE10-00DBA0BA7819}"/>
              </a:ext>
            </a:extLst>
          </p:cNvPr>
          <p:cNvSpPr txBox="1"/>
          <p:nvPr/>
        </p:nvSpPr>
        <p:spPr>
          <a:xfrm>
            <a:off x="2267510" y="1828239"/>
            <a:ext cx="927847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sz="2400" dirty="0">
                <a:latin typeface="Century Schoolbook"/>
              </a:rPr>
              <a:t>Interactive map – see who is near you and what’s on offer</a:t>
            </a:r>
          </a:p>
          <a:p>
            <a:pPr marL="285750" indent="-285750">
              <a:buFont typeface="Wingdings"/>
              <a:buChar char="§"/>
            </a:pPr>
            <a:endParaRPr lang="en-US" sz="2400" dirty="0">
              <a:latin typeface="Century Schoolbook"/>
            </a:endParaRPr>
          </a:p>
          <a:p>
            <a:pPr marL="285750" indent="-285750">
              <a:buFont typeface="Wingdings"/>
              <a:buChar char="§"/>
            </a:pPr>
            <a:r>
              <a:rPr lang="en-US" sz="2400" dirty="0">
                <a:latin typeface="Century Schoolbook"/>
              </a:rPr>
              <a:t>In app messaging</a:t>
            </a:r>
          </a:p>
          <a:p>
            <a:pPr marL="285750" indent="-285750">
              <a:buFont typeface="Wingdings"/>
              <a:buChar char="§"/>
            </a:pPr>
            <a:endParaRPr lang="en-US" sz="2400" dirty="0">
              <a:latin typeface="Century Schoolbook"/>
            </a:endParaRPr>
          </a:p>
          <a:p>
            <a:pPr marL="285750" indent="-285750">
              <a:buFont typeface="Wingdings"/>
              <a:buChar char="§"/>
            </a:pPr>
            <a:r>
              <a:rPr lang="en-US" sz="2400" dirty="0">
                <a:latin typeface="Century Schoolbook"/>
              </a:rPr>
              <a:t>Earning and spending tracker</a:t>
            </a:r>
          </a:p>
          <a:p>
            <a:pPr marL="285750" indent="-285750">
              <a:buFont typeface="Wingdings"/>
              <a:buChar char="§"/>
            </a:pPr>
            <a:endParaRPr lang="en-US" sz="2400" dirty="0">
              <a:latin typeface="Century Schoolbook"/>
            </a:endParaRPr>
          </a:p>
          <a:p>
            <a:pPr marL="285750" indent="-285750">
              <a:buFont typeface="Wingdings"/>
              <a:buChar char="§"/>
            </a:pPr>
            <a:r>
              <a:rPr lang="en-US" sz="2400" dirty="0">
                <a:latin typeface="Century Schoolbook"/>
              </a:rPr>
              <a:t>Rating system?</a:t>
            </a:r>
          </a:p>
          <a:p>
            <a:pPr marL="285750" indent="-285750">
              <a:buFont typeface="Wingdings"/>
              <a:buChar char="§"/>
            </a:pPr>
            <a:endParaRPr lang="en-US" sz="2400" dirty="0">
              <a:latin typeface="Century Schoolbook"/>
            </a:endParaRPr>
          </a:p>
          <a:p>
            <a:pPr marL="285750" indent="-285750">
              <a:buFont typeface="Wingdings"/>
              <a:buChar char="§"/>
            </a:pPr>
            <a:endParaRPr lang="en-US" sz="2400" dirty="0">
              <a:latin typeface="Century Schoolbook"/>
            </a:endParaRPr>
          </a:p>
        </p:txBody>
      </p:sp>
    </p:spTree>
    <p:extLst>
      <p:ext uri="{BB962C8B-B14F-4D97-AF65-F5344CB8AC3E}">
        <p14:creationId xmlns:p14="http://schemas.microsoft.com/office/powerpoint/2010/main" val="236442467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Century School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</TotalTime>
  <Words>490</Words>
  <Application>Microsoft Office PowerPoint</Application>
  <PresentationFormat>Widescreen</PresentationFormat>
  <Paragraphs>108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Century Schoolbook</vt:lpstr>
      <vt:lpstr>Franklin Gothic Book</vt:lpstr>
      <vt:lpstr>Gill Sans MT</vt:lpstr>
      <vt:lpstr>Wingdings</vt:lpstr>
      <vt:lpstr>Wingdings 2</vt:lpstr>
      <vt:lpstr>DividendVTI</vt:lpstr>
      <vt:lpstr>Project 3 Howdy Neighbour!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Benson</cp:lastModifiedBy>
  <cp:revision>342</cp:revision>
  <dcterms:created xsi:type="dcterms:W3CDTF">2020-10-16T22:39:41Z</dcterms:created>
  <dcterms:modified xsi:type="dcterms:W3CDTF">2020-10-19T10:54:06Z</dcterms:modified>
</cp:coreProperties>
</file>