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56044906f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56044906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156044906f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156044906f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56044906f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56044906f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56044906f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56044906f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156044906f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156044906f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156044906f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156044906f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eb1a72ae7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eb1a72ae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156044906f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156044906f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56044906f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56044906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56044906f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56044906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56044906f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56044906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eb1a72ae7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eb1a72ae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156044906f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156044906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156044906f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156044906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a5133f4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a5133f4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156044906f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156044906f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news.harvard.edu/gazette/story/2022/03/new-exoskeleton-technology-assists-with-mobilit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hyperlink" Target="https://research.aota.org/ajot/article/74/1/7401205050p1/6644/Evidence-Based-Practice-Implementation-in-Stroke"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NeuroWell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-Byte Buddies: </a:t>
            </a:r>
            <a:endParaRPr/>
          </a:p>
          <a:p>
            <a:pPr marL="0" lvl="0" indent="0" algn="l" rtl="0">
              <a:spcBef>
                <a:spcPts val="0"/>
              </a:spcBef>
              <a:spcAft>
                <a:spcPts val="0"/>
              </a:spcAft>
              <a:buNone/>
            </a:pPr>
            <a:r>
              <a:rPr lang="en-GB"/>
              <a:t>Deekshith B and Sanjana WG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 Stack</a:t>
            </a:r>
            <a:endParaRPr/>
          </a:p>
        </p:txBody>
      </p:sp>
      <p:sp>
        <p:nvSpPr>
          <p:cNvPr id="334" name="Google Shape;334;p22"/>
          <p:cNvSpPr txBox="1">
            <a:spLocks noGrp="1"/>
          </p:cNvSpPr>
          <p:nvPr>
            <p:ph type="body" idx="1"/>
          </p:nvPr>
        </p:nvSpPr>
        <p:spPr>
          <a:xfrm>
            <a:off x="1303800" y="1385950"/>
            <a:ext cx="7030500" cy="3145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100" b="1">
                <a:solidFill>
                  <a:srgbClr val="000000"/>
                </a:solidFill>
                <a:latin typeface="Arial"/>
                <a:ea typeface="Arial"/>
                <a:cs typeface="Arial"/>
                <a:sym typeface="Arial"/>
              </a:rPr>
              <a:t>Frontend</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Streamlit</a:t>
            </a:r>
            <a:r>
              <a:rPr lang="en-GB" sz="1100">
                <a:solidFill>
                  <a:srgbClr val="000000"/>
                </a:solidFill>
                <a:latin typeface="Arial"/>
                <a:ea typeface="Arial"/>
                <a:cs typeface="Arial"/>
                <a:sym typeface="Arial"/>
              </a:rPr>
              <a:t>: Interactive Web Interface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Data Management</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Google Sheets</a:t>
            </a:r>
            <a:r>
              <a:rPr lang="en-GB" sz="1100">
                <a:solidFill>
                  <a:srgbClr val="000000"/>
                </a:solidFill>
                <a:latin typeface="Arial"/>
                <a:ea typeface="Arial"/>
                <a:cs typeface="Arial"/>
                <a:sym typeface="Arial"/>
              </a:rPr>
              <a:t>: Patient Score Storage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AI Models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Regression AI Model</a:t>
            </a:r>
            <a:r>
              <a:rPr lang="en-GB" sz="1100">
                <a:solidFill>
                  <a:srgbClr val="000000"/>
                </a:solidFill>
                <a:latin typeface="Arial"/>
                <a:ea typeface="Arial"/>
                <a:cs typeface="Arial"/>
                <a:sym typeface="Arial"/>
              </a:rPr>
              <a:t>: Predictive Analytics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Speech Recognition Model</a:t>
            </a:r>
            <a:r>
              <a:rPr lang="en-GB" sz="1100">
                <a:solidFill>
                  <a:srgbClr val="000000"/>
                </a:solidFill>
                <a:latin typeface="Arial"/>
                <a:ea typeface="Arial"/>
                <a:cs typeface="Arial"/>
                <a:sym typeface="Arial"/>
              </a:rPr>
              <a:t>: Speech Analysis</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335" name="Google Shape;335;p22"/>
          <p:cNvPicPr preferRelativeResize="0"/>
          <p:nvPr/>
        </p:nvPicPr>
        <p:blipFill>
          <a:blip r:embed="rId3">
            <a:alphaModFix/>
          </a:blip>
          <a:stretch>
            <a:fillRect/>
          </a:stretch>
        </p:blipFill>
        <p:spPr>
          <a:xfrm>
            <a:off x="4689325" y="1025725"/>
            <a:ext cx="1433000" cy="837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6122325" y="954825"/>
            <a:ext cx="1678425" cy="90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220975" y="-1223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42" name="Google Shape;342;p23"/>
          <p:cNvSpPr txBox="1">
            <a:spLocks noGrp="1"/>
          </p:cNvSpPr>
          <p:nvPr>
            <p:ph type="body" idx="1"/>
          </p:nvPr>
        </p:nvSpPr>
        <p:spPr>
          <a:xfrm>
            <a:off x="1303800" y="745425"/>
            <a:ext cx="7030500" cy="37863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GB" sz="1100" b="1">
                <a:solidFill>
                  <a:srgbClr val="000000"/>
                </a:solidFill>
                <a:latin typeface="Arial"/>
                <a:ea typeface="Arial"/>
                <a:cs typeface="Arial"/>
                <a:sym typeface="Arial"/>
              </a:rPr>
              <a:t>Computer Vision</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MediaPipe</a:t>
            </a:r>
            <a:r>
              <a:rPr lang="en-GB" sz="1100">
                <a:solidFill>
                  <a:srgbClr val="000000"/>
                </a:solidFill>
                <a:latin typeface="Arial"/>
                <a:ea typeface="Arial"/>
                <a:cs typeface="Arial"/>
                <a:sym typeface="Arial"/>
              </a:rPr>
              <a:t>: Real-Time Hand Tracking</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OpenCV</a:t>
            </a:r>
            <a:r>
              <a:rPr lang="en-GB" sz="1100">
                <a:solidFill>
                  <a:srgbClr val="000000"/>
                </a:solidFill>
                <a:latin typeface="Arial"/>
                <a:ea typeface="Arial"/>
                <a:cs typeface="Arial"/>
                <a:sym typeface="Arial"/>
              </a:rPr>
              <a:t>: Image Processing</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CVZone</a:t>
            </a:r>
            <a:r>
              <a:rPr lang="en-GB" sz="1100">
                <a:solidFill>
                  <a:srgbClr val="000000"/>
                </a:solidFill>
                <a:latin typeface="Arial"/>
                <a:ea typeface="Arial"/>
                <a:cs typeface="Arial"/>
                <a:sym typeface="Arial"/>
              </a:rPr>
              <a:t>: Game Integration</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Natural Language Processing</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Google Translate</a:t>
            </a:r>
            <a:r>
              <a:rPr lang="en-GB" sz="1100">
                <a:solidFill>
                  <a:srgbClr val="000000"/>
                </a:solidFill>
                <a:latin typeface="Arial"/>
                <a:ea typeface="Arial"/>
                <a:cs typeface="Arial"/>
                <a:sym typeface="Arial"/>
              </a:rPr>
              <a:t>: Multilingual Support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Data Analysis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Pandas</a:t>
            </a:r>
            <a:r>
              <a:rPr lang="en-GB" sz="1100">
                <a:solidFill>
                  <a:srgbClr val="000000"/>
                </a:solidFill>
                <a:latin typeface="Arial"/>
                <a:ea typeface="Arial"/>
                <a:cs typeface="Arial"/>
                <a:sym typeface="Arial"/>
              </a:rPr>
              <a:t>: Data Manipulation</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NumPy</a:t>
            </a:r>
            <a:r>
              <a:rPr lang="en-GB" sz="1100">
                <a:solidFill>
                  <a:srgbClr val="000000"/>
                </a:solidFill>
                <a:latin typeface="Arial"/>
                <a:ea typeface="Arial"/>
                <a:cs typeface="Arial"/>
                <a:sym typeface="Arial"/>
              </a:rPr>
              <a:t>: Numerical Computations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Matplotlib (pyplot)</a:t>
            </a:r>
            <a:r>
              <a:rPr lang="en-GB" sz="1100">
                <a:solidFill>
                  <a:srgbClr val="000000"/>
                </a:solidFill>
                <a:latin typeface="Arial"/>
                <a:ea typeface="Arial"/>
                <a:cs typeface="Arial"/>
                <a:sym typeface="Arial"/>
              </a:rPr>
              <a:t>: Graphical Representation</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Additional Tools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Python</a:t>
            </a:r>
            <a:r>
              <a:rPr lang="en-GB" sz="1100">
                <a:solidFill>
                  <a:srgbClr val="000000"/>
                </a:solidFill>
                <a:latin typeface="Arial"/>
                <a:ea typeface="Arial"/>
                <a:cs typeface="Arial"/>
                <a:sym typeface="Arial"/>
              </a:rPr>
              <a:t>: Core Programming Language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Scikit-Learn</a:t>
            </a:r>
            <a:r>
              <a:rPr lang="en-GB" sz="1100">
                <a:solidFill>
                  <a:srgbClr val="000000"/>
                </a:solidFill>
                <a:latin typeface="Arial"/>
                <a:ea typeface="Arial"/>
                <a:cs typeface="Arial"/>
                <a:sym typeface="Arial"/>
              </a:rPr>
              <a:t>: Machine Learning</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Future Prospects for Neuro Well</a:t>
            </a:r>
            <a:endParaRPr/>
          </a:p>
        </p:txBody>
      </p:sp>
      <p:sp>
        <p:nvSpPr>
          <p:cNvPr id="348" name="Google Shape;348;p24"/>
          <p:cNvSpPr txBox="1">
            <a:spLocks noGrp="1"/>
          </p:cNvSpPr>
          <p:nvPr>
            <p:ph type="body" idx="1"/>
          </p:nvPr>
        </p:nvSpPr>
        <p:spPr>
          <a:xfrm>
            <a:off x="1303800" y="1420100"/>
            <a:ext cx="4441500" cy="33252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GB" sz="1100" b="1">
                <a:solidFill>
                  <a:srgbClr val="000000"/>
                </a:solidFill>
                <a:latin typeface="Arial"/>
                <a:ea typeface="Arial"/>
                <a:cs typeface="Arial"/>
                <a:sym typeface="Arial"/>
              </a:rPr>
              <a:t>Integration with Advanced Rehabilitation Technologies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Exoskeletons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GB" b="1">
                <a:solidFill>
                  <a:srgbClr val="000000"/>
                </a:solidFill>
                <a:latin typeface="Arial"/>
                <a:ea typeface="Arial"/>
                <a:cs typeface="Arial"/>
                <a:sym typeface="Arial"/>
              </a:rPr>
              <a:t>Description</a:t>
            </a:r>
            <a:r>
              <a:rPr lang="en-GB">
                <a:solidFill>
                  <a:srgbClr val="000000"/>
                </a:solidFill>
                <a:latin typeface="Arial"/>
                <a:ea typeface="Arial"/>
                <a:cs typeface="Arial"/>
                <a:sym typeface="Arial"/>
              </a:rPr>
              <a:t>: Robotic exoskeletons are being developed to assist patients with severe motor impairments. These wearable devices support and enhance limb movements, enabling patients to perform physical activities they might not be able to do independently.</a:t>
            </a:r>
            <a:endParaRPr>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GB" b="1">
                <a:solidFill>
                  <a:srgbClr val="000000"/>
                </a:solidFill>
                <a:latin typeface="Arial"/>
                <a:ea typeface="Arial"/>
                <a:cs typeface="Arial"/>
                <a:sym typeface="Arial"/>
              </a:rPr>
              <a:t>Future Integration</a:t>
            </a:r>
            <a:r>
              <a:rPr lang="en-GB">
                <a:solidFill>
                  <a:srgbClr val="000000"/>
                </a:solidFill>
                <a:latin typeface="Arial"/>
                <a:ea typeface="Arial"/>
                <a:cs typeface="Arial"/>
                <a:sym typeface="Arial"/>
              </a:rPr>
              <a:t>: Neuro Well can incorporate data from exoskeleton usage to monitor and analyze patient progress in real-time. By integrating this technology, our platform can provide detailed insights into how the exoskeleton aids recovery and adjust rehabilitation plans accordingly.</a:t>
            </a:r>
            <a:endParaRPr>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Source</a:t>
            </a:r>
            <a:r>
              <a:rPr lang="en-GB" sz="1100">
                <a:solidFill>
                  <a:srgbClr val="000000"/>
                </a:solidFill>
                <a:latin typeface="Arial"/>
                <a:ea typeface="Arial"/>
                <a:cs typeface="Arial"/>
                <a:sym typeface="Arial"/>
              </a:rPr>
              <a:t>:</a:t>
            </a:r>
            <a:r>
              <a:rPr lang="en-GB" sz="110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GB" sz="1100" u="sng">
                <a:solidFill>
                  <a:schemeClr val="hlink"/>
                </a:solidFill>
                <a:latin typeface="Arial"/>
                <a:ea typeface="Arial"/>
                <a:cs typeface="Arial"/>
                <a:sym typeface="Arial"/>
                <a:hlinkClick r:id="rId3"/>
              </a:rPr>
              <a:t>Harvard Gazette - Exoskeleton Technology</a:t>
            </a:r>
            <a:endParaRPr sz="1100" u="sng">
              <a:solidFill>
                <a:schemeClr val="hlink"/>
              </a:solidFill>
              <a:latin typeface="Arial"/>
              <a:ea typeface="Arial"/>
              <a:cs typeface="Arial"/>
              <a:sym typeface="Arial"/>
            </a:endParaRPr>
          </a:p>
          <a:p>
            <a:pPr marL="0" lvl="0" indent="0" algn="l" rtl="0">
              <a:spcBef>
                <a:spcPts val="1200"/>
              </a:spcBef>
              <a:spcAft>
                <a:spcPts val="1200"/>
              </a:spcAft>
              <a:buNone/>
            </a:pPr>
            <a:endParaRPr/>
          </a:p>
        </p:txBody>
      </p:sp>
      <p:pic>
        <p:nvPicPr>
          <p:cNvPr id="349" name="Google Shape;349;p24"/>
          <p:cNvPicPr preferRelativeResize="0"/>
          <p:nvPr/>
        </p:nvPicPr>
        <p:blipFill>
          <a:blip r:embed="rId4">
            <a:alphaModFix/>
          </a:blip>
          <a:stretch>
            <a:fillRect/>
          </a:stretch>
        </p:blipFill>
        <p:spPr>
          <a:xfrm>
            <a:off x="5817599" y="1224013"/>
            <a:ext cx="2788051" cy="371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696400" y="-14859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55" name="Google Shape;355;p25"/>
          <p:cNvSpPr txBox="1">
            <a:spLocks noGrp="1"/>
          </p:cNvSpPr>
          <p:nvPr>
            <p:ph type="body" idx="1"/>
          </p:nvPr>
        </p:nvSpPr>
        <p:spPr>
          <a:xfrm>
            <a:off x="1303800" y="640525"/>
            <a:ext cx="7030500" cy="38910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GB" sz="1100" b="1">
                <a:solidFill>
                  <a:srgbClr val="000000"/>
                </a:solidFill>
                <a:latin typeface="Arial"/>
                <a:ea typeface="Arial"/>
                <a:cs typeface="Arial"/>
                <a:sym typeface="Arial"/>
              </a:rPr>
              <a:t>AI and Machine Learning Enhancements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Predictive Analytics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GB" b="1">
                <a:solidFill>
                  <a:srgbClr val="000000"/>
                </a:solidFill>
                <a:latin typeface="Arial"/>
                <a:ea typeface="Arial"/>
                <a:cs typeface="Arial"/>
                <a:sym typeface="Arial"/>
              </a:rPr>
              <a:t>Description</a:t>
            </a:r>
            <a:r>
              <a:rPr lang="en-GB">
                <a:solidFill>
                  <a:srgbClr val="000000"/>
                </a:solidFill>
                <a:latin typeface="Arial"/>
                <a:ea typeface="Arial"/>
                <a:cs typeface="Arial"/>
                <a:sym typeface="Arial"/>
              </a:rPr>
              <a:t>: Using AI and machine learning to predict patient outcomes based on their assessment data and progress trends.</a:t>
            </a:r>
            <a:endParaRPr>
              <a:solidFill>
                <a:srgbClr val="000000"/>
              </a:solidFill>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GB" b="1">
                <a:solidFill>
                  <a:srgbClr val="000000"/>
                </a:solidFill>
                <a:latin typeface="Arial"/>
                <a:ea typeface="Arial"/>
                <a:cs typeface="Arial"/>
                <a:sym typeface="Arial"/>
              </a:rPr>
              <a:t>Future Integration</a:t>
            </a:r>
            <a:r>
              <a:rPr lang="en-GB">
                <a:solidFill>
                  <a:srgbClr val="000000"/>
                </a:solidFill>
                <a:latin typeface="Arial"/>
                <a:ea typeface="Arial"/>
                <a:cs typeface="Arial"/>
                <a:sym typeface="Arial"/>
              </a:rPr>
              <a:t>: Neuro Well can leverage these technologies to provide more accurate and personalized rehabilitation plans. Predictive models can help anticipate potential complications and suggest preventive measures.</a:t>
            </a:r>
            <a:endParaRPr>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Source</a:t>
            </a:r>
            <a:r>
              <a:rPr lang="en-GB" sz="1100">
                <a:solidFill>
                  <a:srgbClr val="000000"/>
                </a:solidFill>
                <a:latin typeface="Arial"/>
                <a:ea typeface="Arial"/>
                <a:cs typeface="Arial"/>
                <a:sym typeface="Arial"/>
              </a:rPr>
              <a:t>: MIT Technology Review - AI in Healthcare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Telemedicine and Remote Rehabilitation</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Description</a:t>
            </a:r>
            <a:r>
              <a:rPr lang="en-GB" sz="1100">
                <a:solidFill>
                  <a:srgbClr val="000000"/>
                </a:solidFill>
                <a:latin typeface="Arial"/>
                <a:ea typeface="Arial"/>
                <a:cs typeface="Arial"/>
                <a:sym typeface="Arial"/>
              </a:rPr>
              <a:t>: Telemedicine platforms enable remote consultations and monitoring, providing patients with access to medical care from the comfort of their homes.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Future Integration</a:t>
            </a:r>
            <a:r>
              <a:rPr lang="en-GB" sz="1100">
                <a:solidFill>
                  <a:srgbClr val="000000"/>
                </a:solidFill>
                <a:latin typeface="Arial"/>
                <a:ea typeface="Arial"/>
                <a:cs typeface="Arial"/>
                <a:sym typeface="Arial"/>
              </a:rPr>
              <a:t>: Neuro Well can expand to include telemedicine features, allowing healthcare providers to conduct remote assessments and adjust rehabilitation plans based on real-time data. This approach can make stroke rehabilitation more accessible, especially for patients in remote or underserved areas.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GB" sz="1100" b="1">
                <a:solidFill>
                  <a:srgbClr val="000000"/>
                </a:solidFill>
                <a:latin typeface="Arial"/>
                <a:ea typeface="Arial"/>
                <a:cs typeface="Arial"/>
                <a:sym typeface="Arial"/>
              </a:rPr>
              <a:t>Source</a:t>
            </a:r>
            <a:r>
              <a:rPr lang="en-GB" sz="1100">
                <a:solidFill>
                  <a:srgbClr val="000000"/>
                </a:solidFill>
                <a:latin typeface="Arial"/>
                <a:ea typeface="Arial"/>
                <a:cs typeface="Arial"/>
                <a:sym typeface="Arial"/>
              </a:rPr>
              <a:t>: American Stroke Association - Telehealth in Stroke Care</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Snaps</a:t>
            </a:r>
            <a:endParaRPr/>
          </a:p>
        </p:txBody>
      </p:sp>
      <p:sp>
        <p:nvSpPr>
          <p:cNvPr id="361" name="Google Shape;361;p26"/>
          <p:cNvSpPr txBox="1">
            <a:spLocks noGrp="1"/>
          </p:cNvSpPr>
          <p:nvPr>
            <p:ph type="body" idx="1"/>
          </p:nvPr>
        </p:nvSpPr>
        <p:spPr>
          <a:xfrm>
            <a:off x="1303800" y="1294850"/>
            <a:ext cx="7030500" cy="323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2" name="Google Shape;362;p26"/>
          <p:cNvPicPr preferRelativeResize="0"/>
          <p:nvPr/>
        </p:nvPicPr>
        <p:blipFill>
          <a:blip r:embed="rId3">
            <a:alphaModFix/>
          </a:blip>
          <a:stretch>
            <a:fillRect/>
          </a:stretch>
        </p:blipFill>
        <p:spPr>
          <a:xfrm>
            <a:off x="0" y="1536425"/>
            <a:ext cx="4370774" cy="2499976"/>
          </a:xfrm>
          <a:prstGeom prst="rect">
            <a:avLst/>
          </a:prstGeom>
          <a:noFill/>
          <a:ln>
            <a:noFill/>
          </a:ln>
        </p:spPr>
      </p:pic>
      <p:pic>
        <p:nvPicPr>
          <p:cNvPr id="363" name="Google Shape;363;p26"/>
          <p:cNvPicPr preferRelativeResize="0"/>
          <p:nvPr/>
        </p:nvPicPr>
        <p:blipFill>
          <a:blip r:embed="rId4">
            <a:alphaModFix/>
          </a:blip>
          <a:stretch>
            <a:fillRect/>
          </a:stretch>
        </p:blipFill>
        <p:spPr>
          <a:xfrm>
            <a:off x="4749475" y="1536425"/>
            <a:ext cx="4284099" cy="249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152400" y="152400"/>
            <a:ext cx="4419600" cy="2034200"/>
          </a:xfrm>
          <a:prstGeom prst="rect">
            <a:avLst/>
          </a:prstGeom>
          <a:noFill/>
          <a:ln>
            <a:noFill/>
          </a:ln>
        </p:spPr>
      </p:pic>
      <p:pic>
        <p:nvPicPr>
          <p:cNvPr id="369" name="Google Shape;369;p27"/>
          <p:cNvPicPr preferRelativeResize="0"/>
          <p:nvPr/>
        </p:nvPicPr>
        <p:blipFill>
          <a:blip r:embed="rId4">
            <a:alphaModFix/>
          </a:blip>
          <a:stretch>
            <a:fillRect/>
          </a:stretch>
        </p:blipFill>
        <p:spPr>
          <a:xfrm>
            <a:off x="152400" y="2339000"/>
            <a:ext cx="4419600" cy="2526875"/>
          </a:xfrm>
          <a:prstGeom prst="rect">
            <a:avLst/>
          </a:prstGeom>
          <a:noFill/>
          <a:ln>
            <a:noFill/>
          </a:ln>
        </p:spPr>
      </p:pic>
      <p:pic>
        <p:nvPicPr>
          <p:cNvPr id="370" name="Google Shape;370;p27"/>
          <p:cNvPicPr preferRelativeResize="0"/>
          <p:nvPr/>
        </p:nvPicPr>
        <p:blipFill>
          <a:blip r:embed="rId5">
            <a:alphaModFix/>
          </a:blip>
          <a:stretch>
            <a:fillRect/>
          </a:stretch>
        </p:blipFill>
        <p:spPr>
          <a:xfrm>
            <a:off x="4724400" y="152400"/>
            <a:ext cx="4267200" cy="2034200"/>
          </a:xfrm>
          <a:prstGeom prst="rect">
            <a:avLst/>
          </a:prstGeom>
          <a:noFill/>
          <a:ln>
            <a:noFill/>
          </a:ln>
        </p:spPr>
      </p:pic>
      <p:pic>
        <p:nvPicPr>
          <p:cNvPr id="371" name="Google Shape;371;p27"/>
          <p:cNvPicPr preferRelativeResize="0"/>
          <p:nvPr/>
        </p:nvPicPr>
        <p:blipFill>
          <a:blip r:embed="rId6">
            <a:alphaModFix/>
          </a:blip>
          <a:stretch>
            <a:fillRect/>
          </a:stretch>
        </p:blipFill>
        <p:spPr>
          <a:xfrm>
            <a:off x="4724400" y="2339000"/>
            <a:ext cx="4267200" cy="252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28"/>
          <p:cNvPicPr preferRelativeResize="0"/>
          <p:nvPr/>
        </p:nvPicPr>
        <p:blipFill>
          <a:blip r:embed="rId3">
            <a:alphaModFix/>
          </a:blip>
          <a:stretch>
            <a:fillRect/>
          </a:stretch>
        </p:blipFill>
        <p:spPr>
          <a:xfrm>
            <a:off x="152400" y="152400"/>
            <a:ext cx="4419600" cy="2034201"/>
          </a:xfrm>
          <a:prstGeom prst="rect">
            <a:avLst/>
          </a:prstGeom>
          <a:noFill/>
          <a:ln>
            <a:noFill/>
          </a:ln>
        </p:spPr>
      </p:pic>
      <p:pic>
        <p:nvPicPr>
          <p:cNvPr id="377" name="Google Shape;377;p28"/>
          <p:cNvPicPr preferRelativeResize="0"/>
          <p:nvPr/>
        </p:nvPicPr>
        <p:blipFill>
          <a:blip r:embed="rId4">
            <a:alphaModFix/>
          </a:blip>
          <a:stretch>
            <a:fillRect/>
          </a:stretch>
        </p:blipFill>
        <p:spPr>
          <a:xfrm>
            <a:off x="4724400" y="152400"/>
            <a:ext cx="4234176" cy="4838700"/>
          </a:xfrm>
          <a:prstGeom prst="rect">
            <a:avLst/>
          </a:prstGeom>
          <a:noFill/>
          <a:ln>
            <a:noFill/>
          </a:ln>
        </p:spPr>
      </p:pic>
      <p:pic>
        <p:nvPicPr>
          <p:cNvPr id="378" name="Google Shape;378;p28"/>
          <p:cNvPicPr preferRelativeResize="0"/>
          <p:nvPr/>
        </p:nvPicPr>
        <p:blipFill>
          <a:blip r:embed="rId5">
            <a:alphaModFix/>
          </a:blip>
          <a:stretch>
            <a:fillRect/>
          </a:stretch>
        </p:blipFill>
        <p:spPr>
          <a:xfrm>
            <a:off x="152400" y="2339000"/>
            <a:ext cx="4419600" cy="2652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Transforming Stroke Rehabilitation with Neuro Well- Conclusion</a:t>
            </a:r>
            <a:endParaRPr/>
          </a:p>
        </p:txBody>
      </p:sp>
      <p:sp>
        <p:nvSpPr>
          <p:cNvPr id="384" name="Google Shape;384;p29"/>
          <p:cNvSpPr txBox="1">
            <a:spLocks noGrp="1"/>
          </p:cNvSpPr>
          <p:nvPr>
            <p:ph type="body" idx="1"/>
          </p:nvPr>
        </p:nvSpPr>
        <p:spPr>
          <a:xfrm>
            <a:off x="1303800" y="1703450"/>
            <a:ext cx="7030500" cy="28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Neuro Well is revolutionizing stroke rehabilitation with a data-driven, patient-centric approach that merges cutting-edge technology with compassionate care. By harnessing the power of advanced assessments, personalized treatment plans, and real-time progress tracking, we enable healthcare professionals to deliver targeted and effective interventions. Our integration of AI, wearable tech, and innovative rehabilitation tools ensures that patients receive the best possible care tailored to their unique needs. As we look to the future, Neuro Well remains committed to continuous innovation, setting new standards in stroke recovery and empowering patients to reclaim their lives with dignity and independence. Together, we are transforming the landscape of stroke rehabilitation, one patient at a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Brief</a:t>
            </a:r>
            <a:endParaRPr/>
          </a:p>
        </p:txBody>
      </p:sp>
      <p:sp>
        <p:nvSpPr>
          <p:cNvPr id="284" name="Google Shape;284;p14"/>
          <p:cNvSpPr txBox="1">
            <a:spLocks noGrp="1"/>
          </p:cNvSpPr>
          <p:nvPr>
            <p:ph type="body" idx="1"/>
          </p:nvPr>
        </p:nvSpPr>
        <p:spPr>
          <a:xfrm>
            <a:off x="1303800" y="1499575"/>
            <a:ext cx="7030500" cy="3032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100" b="1">
                <a:solidFill>
                  <a:srgbClr val="000000"/>
                </a:solidFill>
                <a:latin typeface="Arial"/>
                <a:ea typeface="Arial"/>
                <a:cs typeface="Arial"/>
                <a:sym typeface="Arial"/>
              </a:rPr>
              <a:t>Neuro Well is an innovative platform designed to enhance the diagnosis and rehabilitation process for stroke patients. Strokes are a leading cause of disability worldwide, affecting approximately 15 million people each year and resulting in significant mortality and long-term disability. The platform aims to address the critical need for rapid and accurate stroke assessment and personalized rehabilitation plans. Neuro Well leverages advanced technologies such as computer vision and speech analysis to conduct comprehensive evaluations of cognitive, motor, and speech abilities. These assessments, assist healthcare professionals in diagnosing the type and severity of the stroke and formulating effective rehabilitation strategies. The goal is to provide timely, data-driven insights that facilitate early intervention and improve patient outcomes, ultimately contributing to better quality of life for stroke survivors.</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sz="11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90900" y="247825"/>
            <a:ext cx="4269452" cy="3542424"/>
          </a:xfrm>
          <a:prstGeom prst="rect">
            <a:avLst/>
          </a:prstGeom>
          <a:noFill/>
          <a:ln>
            <a:noFill/>
          </a:ln>
        </p:spPr>
      </p:pic>
      <p:pic>
        <p:nvPicPr>
          <p:cNvPr id="290" name="Google Shape;290;p15"/>
          <p:cNvPicPr preferRelativeResize="0"/>
          <p:nvPr/>
        </p:nvPicPr>
        <p:blipFill>
          <a:blip r:embed="rId4">
            <a:alphaModFix/>
          </a:blip>
          <a:stretch>
            <a:fillRect/>
          </a:stretch>
        </p:blipFill>
        <p:spPr>
          <a:xfrm>
            <a:off x="4572002" y="247825"/>
            <a:ext cx="4378848" cy="2835825"/>
          </a:xfrm>
          <a:prstGeom prst="rect">
            <a:avLst/>
          </a:prstGeom>
          <a:noFill/>
          <a:ln>
            <a:noFill/>
          </a:ln>
        </p:spPr>
      </p:pic>
      <p:sp>
        <p:nvSpPr>
          <p:cNvPr id="291" name="Google Shape;291;p15"/>
          <p:cNvSpPr txBox="1"/>
          <p:nvPr/>
        </p:nvSpPr>
        <p:spPr>
          <a:xfrm>
            <a:off x="4700200" y="3355475"/>
            <a:ext cx="4250700" cy="178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100" b="1"/>
              <a:t>Statistics</a:t>
            </a:r>
            <a:endParaRPr sz="1100" b="1"/>
          </a:p>
          <a:p>
            <a:pPr marL="457200" lvl="0" indent="-298450" algn="l" rtl="0">
              <a:lnSpc>
                <a:spcPct val="115000"/>
              </a:lnSpc>
              <a:spcBef>
                <a:spcPts val="1200"/>
              </a:spcBef>
              <a:spcAft>
                <a:spcPts val="0"/>
              </a:spcAft>
              <a:buSzPts val="1100"/>
              <a:buChar char="●"/>
            </a:pPr>
            <a:r>
              <a:rPr lang="en-GB" sz="1100" b="1"/>
              <a:t>Recovery and Rehabilitation</a:t>
            </a:r>
            <a:r>
              <a:rPr lang="en-GB" sz="1100"/>
              <a:t>:</a:t>
            </a:r>
            <a:endParaRPr sz="1100"/>
          </a:p>
          <a:p>
            <a:pPr marL="914400" lvl="1" indent="-298450" algn="l" rtl="0">
              <a:lnSpc>
                <a:spcPct val="115000"/>
              </a:lnSpc>
              <a:spcBef>
                <a:spcPts val="0"/>
              </a:spcBef>
              <a:spcAft>
                <a:spcPts val="0"/>
              </a:spcAft>
              <a:buSzPts val="1100"/>
              <a:buChar char="○"/>
            </a:pPr>
            <a:r>
              <a:rPr lang="en-GB" sz="1100"/>
              <a:t>10% of stroke survivors recover almost completely.</a:t>
            </a:r>
            <a:endParaRPr sz="1100"/>
          </a:p>
          <a:p>
            <a:pPr marL="914400" lvl="1" indent="-298450" algn="l" rtl="0">
              <a:lnSpc>
                <a:spcPct val="115000"/>
              </a:lnSpc>
              <a:spcBef>
                <a:spcPts val="0"/>
              </a:spcBef>
              <a:spcAft>
                <a:spcPts val="0"/>
              </a:spcAft>
              <a:buSzPts val="1100"/>
              <a:buChar char="○"/>
            </a:pPr>
            <a:r>
              <a:rPr lang="en-GB" sz="1100"/>
              <a:t>25% recover with minor impairments.</a:t>
            </a:r>
            <a:endParaRPr sz="1100"/>
          </a:p>
          <a:p>
            <a:pPr marL="914400" lvl="1" indent="-298450" algn="l" rtl="0">
              <a:lnSpc>
                <a:spcPct val="115000"/>
              </a:lnSpc>
              <a:spcBef>
                <a:spcPts val="0"/>
              </a:spcBef>
              <a:spcAft>
                <a:spcPts val="0"/>
              </a:spcAft>
              <a:buSzPts val="1100"/>
              <a:buChar char="○"/>
            </a:pPr>
            <a:r>
              <a:rPr lang="en-GB" sz="1100"/>
              <a:t>40% experience moderate to severe impairments requiring special care​ (</a:t>
            </a:r>
            <a:r>
              <a:rPr lang="en-GB" sz="1100" u="sng">
                <a:solidFill>
                  <a:schemeClr val="hlink"/>
                </a:solidFill>
                <a:hlinkClick r:id="rId5"/>
              </a:rPr>
              <a:t>AOTA</a:t>
            </a:r>
            <a:r>
              <a:rPr lang="en-GB" sz="1100"/>
              <a:t>)​ .</a:t>
            </a:r>
            <a:endParaRPr sz="1100"/>
          </a:p>
          <a:p>
            <a:pPr marL="0" lvl="0" indent="0" algn="l" rtl="0">
              <a:spcBef>
                <a:spcPts val="120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Understanding the Variability of Stroke Impairments</a:t>
            </a:r>
            <a:endParaRPr/>
          </a:p>
        </p:txBody>
      </p:sp>
      <p:sp>
        <p:nvSpPr>
          <p:cNvPr id="297" name="Google Shape;297;p16"/>
          <p:cNvSpPr txBox="1">
            <a:spLocks noGrp="1"/>
          </p:cNvSpPr>
          <p:nvPr>
            <p:ph type="body" idx="1"/>
          </p:nvPr>
        </p:nvSpPr>
        <p:spPr>
          <a:xfrm>
            <a:off x="3989650" y="1785900"/>
            <a:ext cx="4867800" cy="300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sz="1100" b="1">
                <a:solidFill>
                  <a:srgbClr val="000000"/>
                </a:solidFill>
                <a:latin typeface="Arial"/>
                <a:ea typeface="Arial"/>
                <a:cs typeface="Arial"/>
                <a:sym typeface="Arial"/>
              </a:rPr>
              <a:t>Vision Impairments</a:t>
            </a:r>
            <a:r>
              <a:rPr lang="en-GB" sz="1100">
                <a:solidFill>
                  <a:srgbClr val="000000"/>
                </a:solidFill>
                <a:latin typeface="Arial"/>
                <a:ea typeface="Arial"/>
                <a:cs typeface="Arial"/>
                <a:sym typeface="Arial"/>
              </a:rPr>
              <a:t>: Strokes affecting the occipital lobe or the optic pathways can lead to vision loss or difficulties, such as double vision or loss of visual fields.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Cognitive and Speech Impairments</a:t>
            </a:r>
            <a:r>
              <a:rPr lang="en-GB" sz="1100">
                <a:solidFill>
                  <a:srgbClr val="000000"/>
                </a:solidFill>
                <a:latin typeface="Arial"/>
                <a:ea typeface="Arial"/>
                <a:cs typeface="Arial"/>
                <a:sym typeface="Arial"/>
              </a:rPr>
              <a:t>: Damage to the brain's language centers, such as Broca's area or Wernicke's area, can result in aphasia, impacting speech production and comprehension.</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Motor Impairments</a:t>
            </a:r>
            <a:r>
              <a:rPr lang="en-GB" sz="1100">
                <a:solidFill>
                  <a:srgbClr val="000000"/>
                </a:solidFill>
                <a:latin typeface="Arial"/>
                <a:ea typeface="Arial"/>
                <a:cs typeface="Arial"/>
                <a:sym typeface="Arial"/>
              </a:rPr>
              <a:t>: Strokes that affect the motor cortex can lead to hemiparesis (weakness on one side of the body) or hemiplegia (paralysis on one side of the body), significantly impacting mobility and daily functioning.</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Sensory Impairments</a:t>
            </a:r>
            <a:r>
              <a:rPr lang="en-GB" sz="1100">
                <a:solidFill>
                  <a:srgbClr val="000000"/>
                </a:solidFill>
                <a:latin typeface="Arial"/>
                <a:ea typeface="Arial"/>
                <a:cs typeface="Arial"/>
                <a:sym typeface="Arial"/>
              </a:rPr>
              <a:t>: Some strokes may cause loss of sensation or abnormal sensations (paresthesia) in certain body parts, complicating the ability to perform routine activities.</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298" name="Google Shape;298;p16"/>
          <p:cNvPicPr preferRelativeResize="0"/>
          <p:nvPr/>
        </p:nvPicPr>
        <p:blipFill>
          <a:blip r:embed="rId3">
            <a:alphaModFix/>
          </a:blip>
          <a:stretch>
            <a:fillRect/>
          </a:stretch>
        </p:blipFill>
        <p:spPr>
          <a:xfrm>
            <a:off x="744450" y="1785900"/>
            <a:ext cx="2745900" cy="274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Market Size</a:t>
            </a:r>
            <a:endParaRPr/>
          </a:p>
        </p:txBody>
      </p:sp>
      <p:sp>
        <p:nvSpPr>
          <p:cNvPr id="304" name="Google Shape;304;p17"/>
          <p:cNvSpPr txBox="1">
            <a:spLocks noGrp="1"/>
          </p:cNvSpPr>
          <p:nvPr>
            <p:ph type="body" idx="1"/>
          </p:nvPr>
        </p:nvSpPr>
        <p:spPr>
          <a:xfrm>
            <a:off x="630500" y="1211850"/>
            <a:ext cx="7071000" cy="590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291" b="1">
                <a:solidFill>
                  <a:srgbClr val="212529"/>
                </a:solidFill>
                <a:highlight>
                  <a:srgbClr val="FFFFFF"/>
                </a:highlight>
                <a:latin typeface="Arial"/>
                <a:ea typeface="Arial"/>
                <a:cs typeface="Arial"/>
                <a:sym typeface="Arial"/>
              </a:rPr>
              <a:t>Global Neurorehabilitation Devices Market size was valued at USD 2.49 Billion in 2022 and is poised to grow from USD 2.89 Billion in 2023 to USD 9.40 Billion by 2031, at a CAGR of 15.9% during the forecast period (2024-2031).</a:t>
            </a:r>
            <a:endParaRPr sz="1266">
              <a:solidFill>
                <a:srgbClr val="000000"/>
              </a:solidFill>
              <a:latin typeface="Arial"/>
              <a:ea typeface="Arial"/>
              <a:cs typeface="Arial"/>
              <a:sym typeface="Arial"/>
            </a:endParaRPr>
          </a:p>
          <a:p>
            <a:pPr marL="0" lvl="0" indent="0" algn="l" rtl="0">
              <a:lnSpc>
                <a:spcPct val="95000"/>
              </a:lnSpc>
              <a:spcBef>
                <a:spcPts val="1200"/>
              </a:spcBef>
              <a:spcAft>
                <a:spcPts val="1200"/>
              </a:spcAft>
              <a:buSzPts val="275"/>
              <a:buNone/>
            </a:pPr>
            <a:endParaRPr sz="325"/>
          </a:p>
        </p:txBody>
      </p:sp>
      <p:pic>
        <p:nvPicPr>
          <p:cNvPr id="305" name="Google Shape;305;p17"/>
          <p:cNvPicPr preferRelativeResize="0"/>
          <p:nvPr/>
        </p:nvPicPr>
        <p:blipFill>
          <a:blip r:embed="rId3">
            <a:alphaModFix/>
          </a:blip>
          <a:stretch>
            <a:fillRect/>
          </a:stretch>
        </p:blipFill>
        <p:spPr>
          <a:xfrm>
            <a:off x="2620875" y="2012100"/>
            <a:ext cx="3684851" cy="28328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Importance of Early and Accurate Assessment</a:t>
            </a:r>
            <a:endParaRPr/>
          </a:p>
        </p:txBody>
      </p:sp>
      <p:sp>
        <p:nvSpPr>
          <p:cNvPr id="311" name="Google Shape;311;p18"/>
          <p:cNvSpPr txBox="1">
            <a:spLocks noGrp="1"/>
          </p:cNvSpPr>
          <p:nvPr>
            <p:ph type="body" idx="1"/>
          </p:nvPr>
        </p:nvSpPr>
        <p:spPr>
          <a:xfrm>
            <a:off x="1303800" y="2008625"/>
            <a:ext cx="7030500" cy="1855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100" b="1">
                <a:solidFill>
                  <a:srgbClr val="000000"/>
                </a:solidFill>
                <a:latin typeface="Arial"/>
                <a:ea typeface="Arial"/>
                <a:cs typeface="Arial"/>
                <a:sym typeface="Arial"/>
              </a:rPr>
              <a:t>Timely Intervention</a:t>
            </a:r>
            <a:r>
              <a:rPr lang="en-GB" sz="1100">
                <a:solidFill>
                  <a:srgbClr val="000000"/>
                </a:solidFill>
                <a:latin typeface="Arial"/>
                <a:ea typeface="Arial"/>
                <a:cs typeface="Arial"/>
                <a:sym typeface="Arial"/>
              </a:rPr>
              <a:t>: Early assessment allows for the rapid initiation of treatments like thrombolysis or thrombectomy, which can significantly reduce the severity of long-term impairments.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Customized Treatment Plans</a:t>
            </a:r>
            <a:r>
              <a:rPr lang="en-GB" sz="1100">
                <a:solidFill>
                  <a:srgbClr val="000000"/>
                </a:solidFill>
                <a:latin typeface="Arial"/>
                <a:ea typeface="Arial"/>
                <a:cs typeface="Arial"/>
                <a:sym typeface="Arial"/>
              </a:rPr>
              <a:t>: Accurate assessment ensures that rehabilitation plans are tailored to the specific needs of each patient, addressing their unique impairments and promoting better recovery outcomes.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Monitoring Progress</a:t>
            </a:r>
            <a:r>
              <a:rPr lang="en-GB" sz="1100">
                <a:solidFill>
                  <a:srgbClr val="000000"/>
                </a:solidFill>
                <a:latin typeface="Arial"/>
                <a:ea typeface="Arial"/>
                <a:cs typeface="Arial"/>
                <a:sym typeface="Arial"/>
              </a:rPr>
              <a:t>: Ongoing assessments help healthcare providers track recovery progress and adjust treatment plans as needed to maximize patient improvement.</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1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Assessment Criteria</a:t>
            </a:r>
            <a:endParaRPr/>
          </a:p>
        </p:txBody>
      </p:sp>
      <p:sp>
        <p:nvSpPr>
          <p:cNvPr id="322" name="Google Shape;322;p20"/>
          <p:cNvSpPr txBox="1">
            <a:spLocks noGrp="1"/>
          </p:cNvSpPr>
          <p:nvPr>
            <p:ph type="body" idx="1"/>
          </p:nvPr>
        </p:nvSpPr>
        <p:spPr>
          <a:xfrm>
            <a:off x="1195050" y="1457225"/>
            <a:ext cx="7030500" cy="3038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200">
                <a:solidFill>
                  <a:srgbClr val="212529"/>
                </a:solidFill>
                <a:highlight>
                  <a:srgbClr val="FFFFFF"/>
                </a:highlight>
                <a:latin typeface="Arial"/>
                <a:ea typeface="Arial"/>
                <a:cs typeface="Arial"/>
                <a:sym typeface="Arial"/>
              </a:rPr>
              <a:t>The National Institutes of Health Stroke Scale (NIHSS) is a systematic, quantitative assessment tool to measure stroke-related neurological deficit[1]. In clinical practice it can be used to evaluate and document neurological status in acute stroke patients, determine appropriate treatment and assist in standardizing communication between healthcare practitioners[2]. The NIHSS has been shown to be a predictor of both short and long term outcomes of stroke patients.</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212529"/>
                </a:solidFill>
                <a:highlight>
                  <a:srgbClr val="FFFFFF"/>
                </a:highlight>
                <a:latin typeface="Arial"/>
                <a:ea typeface="Arial"/>
                <a:cs typeface="Arial"/>
                <a:sym typeface="Arial"/>
              </a:rPr>
              <a:t>Stroke severity may be stratified on the basis of NIHSS scores as follows:</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212529"/>
                </a:solidFill>
                <a:highlight>
                  <a:srgbClr val="FFFFFF"/>
                </a:highlight>
                <a:latin typeface="Arial"/>
                <a:ea typeface="Arial"/>
                <a:cs typeface="Arial"/>
                <a:sym typeface="Arial"/>
              </a:rPr>
              <a:t>Very Severe: &gt;25</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212529"/>
                </a:solidFill>
                <a:highlight>
                  <a:srgbClr val="FFFFFF"/>
                </a:highlight>
                <a:latin typeface="Arial"/>
                <a:ea typeface="Arial"/>
                <a:cs typeface="Arial"/>
                <a:sym typeface="Arial"/>
              </a:rPr>
              <a:t>Severe: 12 – 24</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212529"/>
                </a:solidFill>
                <a:highlight>
                  <a:srgbClr val="FFFFFF"/>
                </a:highlight>
                <a:latin typeface="Arial"/>
                <a:ea typeface="Arial"/>
                <a:cs typeface="Arial"/>
                <a:sym typeface="Arial"/>
              </a:rPr>
              <a:t>Mild to Moderately Severe: 5 – 12</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a:solidFill>
                  <a:srgbClr val="212529"/>
                </a:solidFill>
                <a:highlight>
                  <a:srgbClr val="FFFFFF"/>
                </a:highlight>
                <a:latin typeface="Arial"/>
                <a:ea typeface="Arial"/>
                <a:cs typeface="Arial"/>
                <a:sym typeface="Arial"/>
              </a:rPr>
              <a:t>Mild: 1 – 5'</a:t>
            </a:r>
            <a:endParaRPr sz="1200">
              <a:solidFill>
                <a:srgbClr val="212529"/>
              </a:solidFill>
              <a:highlight>
                <a:srgbClr val="FFFFFF"/>
              </a:highlight>
              <a:latin typeface="Arial"/>
              <a:ea typeface="Arial"/>
              <a:cs typeface="Arial"/>
              <a:sym typeface="Arial"/>
            </a:endParaRPr>
          </a:p>
          <a:p>
            <a:pPr marL="0" lvl="0" indent="0" algn="l" rtl="0">
              <a:spcBef>
                <a:spcPts val="1200"/>
              </a:spcBef>
              <a:spcAft>
                <a:spcPts val="1200"/>
              </a:spcAft>
              <a:buNone/>
            </a:pPr>
            <a:endParaRPr sz="1200">
              <a:solidFill>
                <a:srgbClr val="21252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Patient’s Login</a:t>
            </a:r>
            <a:endParaRPr/>
          </a:p>
        </p:txBody>
      </p:sp>
      <p:sp>
        <p:nvSpPr>
          <p:cNvPr id="328" name="Google Shape;328;p21"/>
          <p:cNvSpPr txBox="1">
            <a:spLocks noGrp="1"/>
          </p:cNvSpPr>
          <p:nvPr>
            <p:ph type="body" idx="1"/>
          </p:nvPr>
        </p:nvSpPr>
        <p:spPr>
          <a:xfrm>
            <a:off x="1303800" y="1505725"/>
            <a:ext cx="7030500" cy="3025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1100" b="1">
                <a:solidFill>
                  <a:srgbClr val="000000"/>
                </a:solidFill>
                <a:latin typeface="Arial"/>
                <a:ea typeface="Arial"/>
                <a:cs typeface="Arial"/>
                <a:sym typeface="Arial"/>
              </a:rPr>
              <a:t>Simple Physio Exercises</a:t>
            </a:r>
            <a:endParaRPr sz="1100" b="1">
              <a:solidFill>
                <a:srgbClr val="000000"/>
              </a:solidFill>
              <a:latin typeface="Arial"/>
              <a:ea typeface="Arial"/>
              <a:cs typeface="Arial"/>
              <a:sym typeface="Arial"/>
            </a:endParaRPr>
          </a:p>
          <a:p>
            <a:pPr marL="457200" lvl="0" indent="-287972" algn="l" rtl="0">
              <a:spcBef>
                <a:spcPts val="1200"/>
              </a:spcBef>
              <a:spcAft>
                <a:spcPts val="0"/>
              </a:spcAft>
              <a:buClr>
                <a:srgbClr val="000000"/>
              </a:buClr>
              <a:buSzPct val="100000"/>
              <a:buFont typeface="Arial"/>
              <a:buChar char="●"/>
            </a:pPr>
            <a:r>
              <a:rPr lang="en-GB" sz="1100" b="1">
                <a:solidFill>
                  <a:srgbClr val="000000"/>
                </a:solidFill>
                <a:latin typeface="Arial"/>
                <a:ea typeface="Arial"/>
                <a:cs typeface="Arial"/>
                <a:sym typeface="Arial"/>
              </a:rPr>
              <a:t>Description</a:t>
            </a:r>
            <a:r>
              <a:rPr lang="en-GB" sz="1100">
                <a:solidFill>
                  <a:srgbClr val="000000"/>
                </a:solidFill>
                <a:latin typeface="Arial"/>
                <a:ea typeface="Arial"/>
                <a:cs typeface="Arial"/>
                <a:sym typeface="Arial"/>
              </a:rPr>
              <a:t>: A library of guided physical exercises designed to support rehabilitation. These exercises are categorized based on the patient's level of impairment and are easy to follow at home.</a:t>
            </a:r>
            <a:endParaRPr sz="1100">
              <a:solidFill>
                <a:srgbClr val="000000"/>
              </a:solidFill>
              <a:latin typeface="Arial"/>
              <a:ea typeface="Arial"/>
              <a:cs typeface="Arial"/>
              <a:sym typeface="Arial"/>
            </a:endParaRPr>
          </a:p>
          <a:p>
            <a:pPr marL="457200" lvl="0" indent="-287972" algn="l" rtl="0">
              <a:spcBef>
                <a:spcPts val="0"/>
              </a:spcBef>
              <a:spcAft>
                <a:spcPts val="0"/>
              </a:spcAft>
              <a:buClr>
                <a:srgbClr val="000000"/>
              </a:buClr>
              <a:buSzPct val="100000"/>
              <a:buFont typeface="Arial"/>
              <a:buChar char="●"/>
            </a:pPr>
            <a:r>
              <a:rPr lang="en-GB" sz="1100" b="1">
                <a:solidFill>
                  <a:srgbClr val="000000"/>
                </a:solidFill>
                <a:latin typeface="Arial"/>
                <a:ea typeface="Arial"/>
                <a:cs typeface="Arial"/>
                <a:sym typeface="Arial"/>
              </a:rPr>
              <a:t>Why It's Useful</a:t>
            </a:r>
            <a:r>
              <a:rPr lang="en-GB" sz="1100">
                <a:solidFill>
                  <a:srgbClr val="000000"/>
                </a:solidFill>
                <a:latin typeface="Arial"/>
                <a:ea typeface="Arial"/>
                <a:cs typeface="Arial"/>
                <a:sym typeface="Arial"/>
              </a:rPr>
              <a:t>: Regular physical activity is crucial for stroke recovery. By offering simple and accessible exercises, Neuro Well helps patients maintain and improve their mobility, strength, and overall physical health, which is essential for a successful recovery.</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GB" sz="1100" b="1">
                <a:solidFill>
                  <a:srgbClr val="000000"/>
                </a:solidFill>
                <a:latin typeface="Arial"/>
                <a:ea typeface="Arial"/>
                <a:cs typeface="Arial"/>
                <a:sym typeface="Arial"/>
              </a:rPr>
              <a:t>Community Section</a:t>
            </a:r>
            <a:endParaRPr sz="1100" b="1">
              <a:solidFill>
                <a:srgbClr val="000000"/>
              </a:solidFill>
              <a:latin typeface="Arial"/>
              <a:ea typeface="Arial"/>
              <a:cs typeface="Arial"/>
              <a:sym typeface="Arial"/>
            </a:endParaRPr>
          </a:p>
          <a:p>
            <a:pPr marL="457200" lvl="0" indent="-287972" algn="l" rtl="0">
              <a:spcBef>
                <a:spcPts val="1200"/>
              </a:spcBef>
              <a:spcAft>
                <a:spcPts val="0"/>
              </a:spcAft>
              <a:buClr>
                <a:srgbClr val="000000"/>
              </a:buClr>
              <a:buSzPct val="100000"/>
              <a:buFont typeface="Arial"/>
              <a:buChar char="●"/>
            </a:pPr>
            <a:r>
              <a:rPr lang="en-GB" sz="1100" b="1">
                <a:solidFill>
                  <a:srgbClr val="000000"/>
                </a:solidFill>
                <a:latin typeface="Arial"/>
                <a:ea typeface="Arial"/>
                <a:cs typeface="Arial"/>
                <a:sym typeface="Arial"/>
              </a:rPr>
              <a:t>Description</a:t>
            </a:r>
            <a:r>
              <a:rPr lang="en-GB" sz="1100">
                <a:solidFill>
                  <a:srgbClr val="000000"/>
                </a:solidFill>
                <a:latin typeface="Arial"/>
                <a:ea typeface="Arial"/>
                <a:cs typeface="Arial"/>
                <a:sym typeface="Arial"/>
              </a:rPr>
              <a:t>: An interactive community platform where patients can connect with others, share their experiences, and provide emotional support. This section includes forums, chat rooms, and virtual support groups.</a:t>
            </a:r>
            <a:endParaRPr sz="1100">
              <a:solidFill>
                <a:srgbClr val="000000"/>
              </a:solidFill>
              <a:latin typeface="Arial"/>
              <a:ea typeface="Arial"/>
              <a:cs typeface="Arial"/>
              <a:sym typeface="Arial"/>
            </a:endParaRPr>
          </a:p>
          <a:p>
            <a:pPr marL="457200" lvl="0" indent="-287972" algn="l" rtl="0">
              <a:spcBef>
                <a:spcPts val="0"/>
              </a:spcBef>
              <a:spcAft>
                <a:spcPts val="0"/>
              </a:spcAft>
              <a:buClr>
                <a:srgbClr val="000000"/>
              </a:buClr>
              <a:buSzPct val="100000"/>
              <a:buFont typeface="Arial"/>
              <a:buChar char="●"/>
            </a:pPr>
            <a:r>
              <a:rPr lang="en-GB" sz="1100" b="1">
                <a:solidFill>
                  <a:srgbClr val="000000"/>
                </a:solidFill>
                <a:latin typeface="Arial"/>
                <a:ea typeface="Arial"/>
                <a:cs typeface="Arial"/>
                <a:sym typeface="Arial"/>
              </a:rPr>
              <a:t>Why It's Useful</a:t>
            </a:r>
            <a:r>
              <a:rPr lang="en-GB" sz="1100">
                <a:solidFill>
                  <a:srgbClr val="000000"/>
                </a:solidFill>
                <a:latin typeface="Arial"/>
                <a:ea typeface="Arial"/>
                <a:cs typeface="Arial"/>
                <a:sym typeface="Arial"/>
              </a:rPr>
              <a:t>: Emotional support is a vital component of the rehabilitation process. The community section offers a space for patients to interact with others who understand their challenges, reducing feelings of isolation and promoting mental well-being. Sharing experiences and receiving encouragement from peers can significantly enhance motivation and adherence to rehabilitation plans.</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On-screen Show (16:9)</PresentationFormat>
  <Paragraphs>74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Maven Pro</vt:lpstr>
      <vt:lpstr>Nunito</vt:lpstr>
      <vt:lpstr>Momentum</vt:lpstr>
      <vt:lpstr>NeuroWell </vt:lpstr>
      <vt:lpstr>Project Brief</vt:lpstr>
      <vt:lpstr>PowerPoint Presentation</vt:lpstr>
      <vt:lpstr>Understanding the Variability of Stroke Impairments</vt:lpstr>
      <vt:lpstr>Market Size</vt:lpstr>
      <vt:lpstr>Importance of Early and Accurate Assessment</vt:lpstr>
      <vt:lpstr>PowerPoint Presentation</vt:lpstr>
      <vt:lpstr>Assessment Criteria</vt:lpstr>
      <vt:lpstr> Patient’s Login</vt:lpstr>
      <vt:lpstr>Tech Stack</vt:lpstr>
      <vt:lpstr>PowerPoint Presentation</vt:lpstr>
      <vt:lpstr>Future Prospects for Neuro Well</vt:lpstr>
      <vt:lpstr>PowerPoint Presentation</vt:lpstr>
      <vt:lpstr>Project Snaps</vt:lpstr>
      <vt:lpstr>PowerPoint Presentation</vt:lpstr>
      <vt:lpstr>PowerPoint Presentation</vt:lpstr>
      <vt:lpstr>Transforming Stroke Rehabilitation with Neuro Well-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Deekshith B</dc:creator>
  <cp:lastModifiedBy>Deekshith B</cp:lastModifiedBy>
  <cp:revision>1</cp:revision>
  <dcterms:modified xsi:type="dcterms:W3CDTF">2024-07-10T08:00:28Z</dcterms:modified>
</cp:coreProperties>
</file>