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8" d="100"/>
          <a:sy n="58" d="100"/>
        </p:scale>
        <p:origin x="152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kshith B" userId="4369a39c650eae02" providerId="LiveId" clId="{2CD7BCF9-F07E-48AA-9F4E-AD5C489597DA}"/>
    <pc:docChg chg="undo custSel modSld">
      <pc:chgData name="Deekshith B" userId="4369a39c650eae02" providerId="LiveId" clId="{2CD7BCF9-F07E-48AA-9F4E-AD5C489597DA}" dt="2025-04-08T15:33:16.564" v="37" actId="1076"/>
      <pc:docMkLst>
        <pc:docMk/>
      </pc:docMkLst>
      <pc:sldChg chg="modSp mod">
        <pc:chgData name="Deekshith B" userId="4369a39c650eae02" providerId="LiveId" clId="{2CD7BCF9-F07E-48AA-9F4E-AD5C489597DA}" dt="2025-04-08T15:29:22.631" v="34" actId="113"/>
        <pc:sldMkLst>
          <pc:docMk/>
          <pc:sldMk cId="0" sldId="261"/>
        </pc:sldMkLst>
        <pc:spChg chg="mod">
          <ac:chgData name="Deekshith B" userId="4369a39c650eae02" providerId="LiveId" clId="{2CD7BCF9-F07E-48AA-9F4E-AD5C489597DA}" dt="2025-04-08T15:29:22.631" v="34" actId="113"/>
          <ac:spMkLst>
            <pc:docMk/>
            <pc:sldMk cId="0" sldId="261"/>
            <ac:spMk id="3" creationId="{00000000-0000-0000-0000-000000000000}"/>
          </ac:spMkLst>
        </pc:spChg>
      </pc:sldChg>
      <pc:sldChg chg="addSp delSp modSp mod">
        <pc:chgData name="Deekshith B" userId="4369a39c650eae02" providerId="LiveId" clId="{2CD7BCF9-F07E-48AA-9F4E-AD5C489597DA}" dt="2025-04-08T15:33:16.564" v="37" actId="1076"/>
        <pc:sldMkLst>
          <pc:docMk/>
          <pc:sldMk cId="0" sldId="262"/>
        </pc:sldMkLst>
        <pc:spChg chg="mod">
          <ac:chgData name="Deekshith B" userId="4369a39c650eae02" providerId="LiveId" clId="{2CD7BCF9-F07E-48AA-9F4E-AD5C489597DA}" dt="2025-04-08T15:21:09.947" v="5" actId="20577"/>
          <ac:spMkLst>
            <pc:docMk/>
            <pc:sldMk cId="0" sldId="262"/>
            <ac:spMk id="3" creationId="{00000000-0000-0000-0000-000000000000}"/>
          </ac:spMkLst>
        </pc:spChg>
        <pc:picChg chg="add del mod modCrop">
          <ac:chgData name="Deekshith B" userId="4369a39c650eae02" providerId="LiveId" clId="{2CD7BCF9-F07E-48AA-9F4E-AD5C489597DA}" dt="2025-04-08T15:27:26.571" v="11" actId="478"/>
          <ac:picMkLst>
            <pc:docMk/>
            <pc:sldMk cId="0" sldId="262"/>
            <ac:picMk id="5" creationId="{4D49451D-F96B-A775-26D2-7ABAE0E0156A}"/>
          </ac:picMkLst>
        </pc:picChg>
        <pc:picChg chg="add mod">
          <ac:chgData name="Deekshith B" userId="4369a39c650eae02" providerId="LiveId" clId="{2CD7BCF9-F07E-48AA-9F4E-AD5C489597DA}" dt="2025-04-08T15:33:16.564" v="37" actId="1076"/>
          <ac:picMkLst>
            <pc:docMk/>
            <pc:sldMk cId="0" sldId="262"/>
            <ac:picMk id="7" creationId="{F69219D3-8D95-5A33-EFC1-0DC45F5214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285" y="2050587"/>
            <a:ext cx="7772400" cy="1470025"/>
          </a:xfrm>
        </p:spPr>
        <p:txBody>
          <a:bodyPr/>
          <a:lstStyle/>
          <a:p>
            <a:r>
              <a:rPr dirty="0"/>
              <a:t>Hybrid Pruning of GPT-2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314" y="3254828"/>
            <a:ext cx="8186057" cy="1752600"/>
          </a:xfrm>
        </p:spPr>
        <p:txBody>
          <a:bodyPr>
            <a:normAutofit/>
          </a:bodyPr>
          <a:lstStyle/>
          <a:p>
            <a:r>
              <a:rPr sz="3000" dirty="0">
                <a:solidFill>
                  <a:schemeClr val="tx1"/>
                </a:solidFill>
              </a:rPr>
              <a:t>Combining L1-Based FFN Pruning and Attention Head Pruning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5EC91-CC65-5B85-CEA3-36E168F05213}"/>
              </a:ext>
            </a:extLst>
          </p:cNvPr>
          <p:cNvSpPr txBox="1"/>
          <p:nvPr/>
        </p:nvSpPr>
        <p:spPr>
          <a:xfrm>
            <a:off x="2416628" y="6211669"/>
            <a:ext cx="50074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By Deekshith B  |  USN: 1BM22CS082</a:t>
            </a:r>
          </a:p>
          <a:p>
            <a:endParaRPr lang="en-IN"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9694"/>
            <a:ext cx="8229600" cy="1143000"/>
          </a:xfrm>
        </p:spPr>
        <p:txBody>
          <a:bodyPr/>
          <a:lstStyle/>
          <a:p>
            <a:r>
              <a:rPr dirty="0"/>
              <a:t>GPT-2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2343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dirty="0"/>
              <a:t> Transformer-based decoder-only model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 GPT-2 is trained to predict the next token given all previous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 GPT-2 small has 12 decoder blocks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Each block contains 12 attention heads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Total parameters: ~124 millio</a:t>
            </a:r>
            <a:r>
              <a:rPr lang="en-US" dirty="0"/>
              <a:t>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700" dirty="0"/>
              <a:t>Pruning removes unimportant weights, neurons, or structures from neural networks</a:t>
            </a:r>
          </a:p>
          <a:p>
            <a:r>
              <a:rPr sz="2700" dirty="0"/>
              <a:t>Why Prune:</a:t>
            </a:r>
          </a:p>
          <a:p>
            <a:pPr marL="0" indent="0">
              <a:buNone/>
            </a:pPr>
            <a:r>
              <a:rPr lang="en-US" sz="2700" dirty="0"/>
              <a:t>      - Reduce model size             - Save memory and power</a:t>
            </a:r>
          </a:p>
          <a:p>
            <a:pPr marL="0" indent="0">
              <a:buNone/>
            </a:pPr>
            <a:r>
              <a:rPr lang="en-US" sz="2700" dirty="0"/>
              <a:t>      - Speed up inference            - Improve generalization</a:t>
            </a:r>
          </a:p>
          <a:p>
            <a:r>
              <a:rPr sz="2700" dirty="0"/>
              <a:t>What to Prune:</a:t>
            </a:r>
          </a:p>
          <a:p>
            <a:pPr marL="0" indent="0">
              <a:buNone/>
            </a:pPr>
            <a:r>
              <a:rPr lang="en-US" sz="2700" dirty="0"/>
              <a:t>       </a:t>
            </a:r>
            <a:r>
              <a:rPr sz="2700" dirty="0"/>
              <a:t>- Individual weights</a:t>
            </a:r>
            <a:r>
              <a:rPr lang="en-US" sz="2700" dirty="0"/>
              <a:t>             </a:t>
            </a:r>
            <a:r>
              <a:rPr sz="2700" dirty="0"/>
              <a:t>- </a:t>
            </a:r>
            <a:r>
              <a:rPr lang="en-IN" sz="2700" dirty="0"/>
              <a:t>Entire layers   </a:t>
            </a:r>
          </a:p>
          <a:p>
            <a:pPr marL="0" indent="0">
              <a:buNone/>
            </a:pPr>
            <a:r>
              <a:rPr lang="en-IN" sz="2700" dirty="0"/>
              <a:t>       - Attention heads              - Neurons / filters / channels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Hybrid Pruning?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000" dirty="0"/>
              <a:t>Unstructured pruning</a:t>
            </a:r>
            <a:endParaRPr lang="en-US" sz="3000" dirty="0"/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sz="2400" dirty="0"/>
              <a:t> </a:t>
            </a:r>
            <a:r>
              <a:rPr lang="en-US" sz="2400" dirty="0"/>
              <a:t>- R</a:t>
            </a:r>
            <a:r>
              <a:rPr sz="2400" dirty="0"/>
              <a:t>emoves small-magnitude weights (e.g., in FFN layers)</a:t>
            </a:r>
          </a:p>
          <a:p>
            <a:pPr marL="0" indent="0">
              <a:buNone/>
            </a:pPr>
            <a:r>
              <a:rPr lang="en-US" sz="2400" dirty="0"/>
              <a:t>       - </a:t>
            </a:r>
            <a:r>
              <a:rPr sz="2400" dirty="0"/>
              <a:t>Causes sparsity — good for compression but irregular shape</a:t>
            </a:r>
          </a:p>
          <a:p>
            <a:r>
              <a:rPr sz="3000" dirty="0"/>
              <a:t>Structured pruning</a:t>
            </a:r>
            <a:endParaRPr lang="en-US" sz="3000" dirty="0"/>
          </a:p>
          <a:p>
            <a:pPr marL="0" indent="0">
              <a:buNone/>
            </a:pPr>
            <a:r>
              <a:rPr lang="en-US" sz="2400" dirty="0"/>
              <a:t>      -  R</a:t>
            </a:r>
            <a:r>
              <a:rPr sz="2400" dirty="0"/>
              <a:t>emoves whole neurons, filters, or attention heads</a:t>
            </a:r>
          </a:p>
          <a:p>
            <a:pPr marL="0" indent="0">
              <a:buNone/>
            </a:pPr>
            <a:r>
              <a:rPr lang="en-US" sz="2400" dirty="0"/>
              <a:t>      -  </a:t>
            </a:r>
            <a:r>
              <a:rPr sz="2400" dirty="0"/>
              <a:t>Keeps model clean and fast, but needs careful selection</a:t>
            </a:r>
          </a:p>
          <a:p>
            <a:r>
              <a:rPr sz="3000" dirty="0"/>
              <a:t>Hybrid 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dirty="0"/>
              <a:t> - </a:t>
            </a:r>
            <a:r>
              <a:rPr sz="2200" dirty="0"/>
              <a:t>Combine both methods for optimal compression-performance </a:t>
            </a:r>
            <a:r>
              <a:rPr lang="en-US" sz="2200" dirty="0"/>
              <a:t>           </a:t>
            </a:r>
            <a:r>
              <a:rPr lang="en-US" sz="2200" dirty="0">
                <a:solidFill>
                  <a:schemeClr val="bg1"/>
                </a:solidFill>
              </a:rPr>
              <a:t>………</a:t>
            </a:r>
            <a:r>
              <a:rPr sz="2200" dirty="0"/>
              <a:t>trade-off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Attention Head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700" dirty="0"/>
              <a:t> Each transformer block in GPT-2 has 12 self-attention heads</a:t>
            </a:r>
          </a:p>
          <a:p>
            <a:r>
              <a:rPr sz="2700" dirty="0"/>
              <a:t> Each head captures different linguistic or positional relationships</a:t>
            </a:r>
          </a:p>
          <a:p>
            <a:r>
              <a:rPr sz="2700" dirty="0"/>
              <a:t> Some heads contribute less to model performance</a:t>
            </a:r>
          </a:p>
          <a:p>
            <a:r>
              <a:rPr sz="2700" dirty="0"/>
              <a:t> Structured pruning removes low-impact heads</a:t>
            </a:r>
            <a:endParaRPr lang="en-US" sz="2700" dirty="0"/>
          </a:p>
          <a:p>
            <a:r>
              <a:rPr lang="en-IN" sz="2800" dirty="0">
                <a:latin typeface="Calibri"/>
              </a:rPr>
              <a:t>Attention(Q, K, V) = </a:t>
            </a:r>
            <a:r>
              <a:rPr lang="en-IN" sz="2800" dirty="0" err="1">
                <a:latin typeface="Calibri"/>
              </a:rPr>
              <a:t>softmax</a:t>
            </a:r>
            <a:r>
              <a:rPr lang="en-IN" sz="2800" dirty="0">
                <a:latin typeface="Calibri"/>
              </a:rPr>
              <a:t>(Q × Kᵀ / √dₖ) × V</a:t>
            </a:r>
            <a:endParaRPr sz="2700" dirty="0"/>
          </a:p>
          <a:p>
            <a:r>
              <a:rPr sz="2700" dirty="0"/>
              <a:t>Reduces computation and improves inference time</a:t>
            </a:r>
          </a:p>
          <a:p>
            <a:r>
              <a:rPr sz="2700" dirty="0"/>
              <a:t> Must be applied layer-wise and cautiously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Feedforward Network (FFN)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700" dirty="0"/>
              <a:t> Each decoder block contains a 2-layer FFN:</a:t>
            </a:r>
            <a:endParaRPr lang="en-US" sz="2700" dirty="0"/>
          </a:p>
          <a:p>
            <a:pPr marL="0" indent="0">
              <a:buNone/>
            </a:pPr>
            <a:r>
              <a:rPr lang="en-US" sz="2700" dirty="0"/>
              <a:t>     </a:t>
            </a:r>
            <a:r>
              <a:rPr sz="2700" dirty="0"/>
              <a:t> </a:t>
            </a:r>
            <a:r>
              <a:rPr sz="2500" dirty="0"/>
              <a:t>Linear → GELU → Linear</a:t>
            </a:r>
            <a:endParaRPr lang="en-US" sz="2500" dirty="0"/>
          </a:p>
          <a:p>
            <a:r>
              <a:rPr lang="en-US" sz="2700" dirty="0"/>
              <a:t>FFNs contain over 60% of the model’s total parameters</a:t>
            </a:r>
          </a:p>
          <a:p>
            <a:r>
              <a:rPr lang="en-US" sz="2700" dirty="0"/>
              <a:t>We apply L1-based unstructured pruning to set small weights to zero</a:t>
            </a:r>
          </a:p>
          <a:p>
            <a:r>
              <a:rPr lang="en-US" sz="2700" dirty="0"/>
              <a:t>This does not remove neurons directly but creates sparsity in weights</a:t>
            </a:r>
          </a:p>
          <a:p>
            <a:r>
              <a:rPr sz="2700" dirty="0"/>
              <a:t> </a:t>
            </a:r>
            <a:r>
              <a:rPr lang="en-US" sz="2700" dirty="0"/>
              <a:t>Results in high compression while preserving layer shape and output fluency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Hybrid pruning leverages the strengths of both unstructured and structured techniques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9219D3-8D95-5A33-EFC1-0DC45F521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70" y="2705895"/>
            <a:ext cx="6510969" cy="38774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330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Hybrid Pruning of GPT-2</vt:lpstr>
      <vt:lpstr>GPT-2</vt:lpstr>
      <vt:lpstr>Pruning</vt:lpstr>
      <vt:lpstr>Why Hybrid Pruning?</vt:lpstr>
      <vt:lpstr>Attention Head Pruning</vt:lpstr>
      <vt:lpstr>Feedforward Network (FFN) Pruning</vt:lpstr>
      <vt:lpstr>Conclusion &amp; Visuals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Deekshith B</dc:creator>
  <cp:keywords/>
  <dc:description>generated using python-pptx</dc:description>
  <cp:lastModifiedBy>Deekshith B</cp:lastModifiedBy>
  <cp:revision>2</cp:revision>
  <dcterms:created xsi:type="dcterms:W3CDTF">2013-01-27T09:14:16Z</dcterms:created>
  <dcterms:modified xsi:type="dcterms:W3CDTF">2025-04-08T15:33:18Z</dcterms:modified>
  <cp:category/>
</cp:coreProperties>
</file>