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183" r:id="rId2"/>
    <p:sldMasterId id="2147484198" r:id="rId3"/>
    <p:sldMasterId id="2147484213" r:id="rId4"/>
    <p:sldMasterId id="2147484228" r:id="rId5"/>
  </p:sldMasterIdLst>
  <p:notesMasterIdLst>
    <p:notesMasterId r:id="rId38"/>
  </p:notesMasterIdLst>
  <p:handoutMasterIdLst>
    <p:handoutMasterId r:id="rId39"/>
  </p:handoutMasterIdLst>
  <p:sldIdLst>
    <p:sldId id="1292" r:id="rId6"/>
    <p:sldId id="1267" r:id="rId7"/>
    <p:sldId id="1268" r:id="rId8"/>
    <p:sldId id="1283" r:id="rId9"/>
    <p:sldId id="1255" r:id="rId10"/>
    <p:sldId id="1252" r:id="rId11"/>
    <p:sldId id="1253" r:id="rId12"/>
    <p:sldId id="1284" r:id="rId13"/>
    <p:sldId id="1261" r:id="rId14"/>
    <p:sldId id="1246" r:id="rId15"/>
    <p:sldId id="1247" r:id="rId16"/>
    <p:sldId id="1248" r:id="rId17"/>
    <p:sldId id="1249" r:id="rId18"/>
    <p:sldId id="1250" r:id="rId19"/>
    <p:sldId id="1251" r:id="rId20"/>
    <p:sldId id="1215" r:id="rId21"/>
    <p:sldId id="1243" r:id="rId22"/>
    <p:sldId id="1244" r:id="rId23"/>
    <p:sldId id="1262" r:id="rId24"/>
    <p:sldId id="1289" r:id="rId25"/>
    <p:sldId id="1290" r:id="rId26"/>
    <p:sldId id="1257" r:id="rId27"/>
    <p:sldId id="1258" r:id="rId28"/>
    <p:sldId id="1291" r:id="rId29"/>
    <p:sldId id="1285" r:id="rId30"/>
    <p:sldId id="1263" r:id="rId31"/>
    <p:sldId id="1286" r:id="rId32"/>
    <p:sldId id="1287" r:id="rId33"/>
    <p:sldId id="1288" r:id="rId34"/>
    <p:sldId id="1281" r:id="rId35"/>
    <p:sldId id="1282" r:id="rId36"/>
    <p:sldId id="1293" r:id="rId37"/>
  </p:sldIdLst>
  <p:sldSz cx="9144000" cy="6858000" type="screen4x3"/>
  <p:notesSz cx="7010400" cy="92964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soor Raza Mirza" initials="MRM" lastIdx="2" clrIdx="0"/>
  <p:cmAuthor id="1" name="Amy Furedy, RN, OCN" initials="AF" lastIdx="5" clrIdx="1"/>
  <p:cmAuthor id="2" name="Christi Gray" initials="CG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828"/>
    <a:srgbClr val="99CCFF"/>
    <a:srgbClr val="FF0066"/>
    <a:srgbClr val="FF9900"/>
    <a:srgbClr val="000066"/>
    <a:srgbClr val="DDDDDD"/>
    <a:srgbClr val="CC3300"/>
    <a:srgbClr val="0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55" autoAdjust="0"/>
  </p:normalViewPr>
  <p:slideViewPr>
    <p:cSldViewPr>
      <p:cViewPr varScale="1">
        <p:scale>
          <a:sx n="79" d="100"/>
          <a:sy n="79" d="100"/>
        </p:scale>
        <p:origin x="-984" y="-67"/>
      </p:cViewPr>
      <p:guideLst>
        <p:guide orient="horz" pos="2160"/>
        <p:guide orient="horz" pos="527"/>
        <p:guide orient="horz" pos="618"/>
        <p:guide orient="horz" pos="4174"/>
        <p:guide pos="2880"/>
        <p:guide pos="296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Adjuvant Endometrial Cancer Trial - Mirza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F92B77-7FC0-954D-ADA6-E9D87E1F46D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036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Adjuvant Endometrial Cancer Trial - Mirza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B9B4AB-BA25-7A4C-A894-6B90C62C2BC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73503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/>
              <a:t>Adjuvant Endometrial Cancer Trial - Mirza</a:t>
            </a: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C4D40-1FE7-914F-B5EE-324D595BA804}" type="slidenum">
              <a:rPr lang="da-DK" sz="1200"/>
              <a:pPr/>
              <a:t>4</a:t>
            </a:fld>
            <a:endParaRPr lang="da-DK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a-DK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Adjuvant Endometrial Cancer Trial - Mirza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A2DB8-6543-FA4B-9D31-97C2BA8A4495}" type="slidenum">
              <a:rPr lang="da-DK"/>
              <a:pPr/>
              <a:t>17</a:t>
            </a:fld>
            <a:endParaRPr lang="da-DK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Adjuvant Endometrial Cancer Trial - Mirza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A2DB8-6543-FA4B-9D31-97C2BA8A4495}" type="slidenum">
              <a:rPr lang="da-DK"/>
              <a:pPr/>
              <a:t>18</a:t>
            </a:fld>
            <a:endParaRPr lang="da-DK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a-DK">
                <a:solidFill>
                  <a:prstClr val="black"/>
                </a:solidFill>
              </a:rPr>
              <a:t>Adjuvant Endometrial Cancer Trial - Mirza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E5A2F-0996-6C46-A193-55A561BA1D7A}" type="slidenum">
              <a:rPr lang="da-DK">
                <a:solidFill>
                  <a:prstClr val="black"/>
                </a:solidFill>
              </a:rPr>
              <a:pPr/>
              <a:t>20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/>
              <a:t>Adjuvant Endometrial Cancer Trial - Mirza</a:t>
            </a: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C4D40-1FE7-914F-B5EE-324D595BA804}" type="slidenum">
              <a:rPr lang="da-DK" sz="1200"/>
              <a:pPr/>
              <a:t>25</a:t>
            </a:fld>
            <a:endParaRPr lang="da-DK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a-DK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a-DK"/>
              <a:t>Adjuvant Endometrial Cancer Trial - Mirza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EAA03-650D-0248-91FA-E808A84D16CF}" type="slidenum">
              <a:rPr lang="da-DK"/>
              <a:pPr/>
              <a:t>26</a:t>
            </a:fld>
            <a:endParaRPr lang="da-DK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a-DK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E90F9C-D5EB-C246-AE11-C71664895887}" type="slidenum">
              <a:rPr lang="en-US" sz="1200">
                <a:latin typeface="Arial" panose="020B0604020202020204" pitchFamily="34" charset="0"/>
                <a:cs typeface="Arial" charset="0"/>
              </a:rPr>
              <a:pPr/>
              <a:t>27</a:t>
            </a:fld>
            <a:endParaRPr lang="en-US" sz="1200" dirty="0">
              <a:latin typeface="Arial" panose="020B0604020202020204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/>
              <a:t>Adjuvant Endometrial Cancer Trial - Mirza</a:t>
            </a:r>
          </a:p>
        </p:txBody>
      </p:sp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F1DD41-9A7C-A540-90FC-BD0624B23630}" type="slidenum">
              <a:rPr lang="da-DK" sz="1200"/>
              <a:pPr/>
              <a:t>28</a:t>
            </a:fld>
            <a:endParaRPr lang="da-DK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D0FE6CC-246A-BC4D-A33C-C74A015A1ACD}" type="slidenum">
              <a:rPr lang="en-US" sz="1200">
                <a:latin typeface="Times New Roman" charset="0"/>
              </a:rPr>
              <a:pPr algn="r"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/>
              <a:t>Adjuvant Endometrial Cancer Trial - Mirza</a:t>
            </a:r>
          </a:p>
        </p:txBody>
      </p:sp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02C069-D061-E94E-84AB-6E5AD63057BD}" type="slidenum">
              <a:rPr lang="da-DK" sz="1200"/>
              <a:pPr/>
              <a:t>29</a:t>
            </a:fld>
            <a:endParaRPr lang="da-DK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F6532F-8C83-7E41-AE84-399FA448A9B2}" type="slidenum">
              <a:rPr lang="da-DK" sz="1200"/>
              <a:pPr/>
              <a:t>31</a:t>
            </a:fld>
            <a:endParaRPr lang="da-DK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652428" indent="-3818654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a-DK" sz="1200"/>
              <a:t>Adjuvant Endometrial Cancer Trial - Mirza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652428" indent="-3818654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77D991-63C9-9842-8A6D-80960D4151B9}" type="slidenum">
              <a:rPr lang="da-DK" sz="1200"/>
              <a:pPr eaLnBrk="1" hangingPunct="1"/>
              <a:t>5</a:t>
            </a:fld>
            <a:endParaRPr lang="da-DK" sz="120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a-DK" sz="1200"/>
              <a:t>Adjuvant Endometrial Cancer Trial - Mirza</a:t>
            </a: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FC4D40-1FE7-914F-B5EE-324D595BA804}" type="slidenum">
              <a:rPr lang="da-DK" sz="1200"/>
              <a:pPr/>
              <a:t>8</a:t>
            </a:fld>
            <a:endParaRPr lang="da-DK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a-DK" dirty="0"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652428" indent="-3818654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a-DK" sz="1200"/>
              <a:t>Adjuvant Endometrial Cancer Trial - Mirza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652428" indent="-3818654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77D991-63C9-9842-8A6D-80960D4151B9}" type="slidenum">
              <a:rPr lang="da-DK" sz="1200"/>
              <a:pPr eaLnBrk="1" hangingPunct="1"/>
              <a:t>9</a:t>
            </a:fld>
            <a:endParaRPr lang="da-DK" sz="120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C561-D56D-6348-AB5D-2DCB5D7170AE}" type="slidenum">
              <a:rPr lang="da-DK">
                <a:latin typeface="Arial" pitchFamily="1" charset="0"/>
              </a:rPr>
              <a:pPr/>
              <a:t>10</a:t>
            </a:fld>
            <a:endParaRPr lang="da-DK">
              <a:latin typeface="Arial" pitchFamily="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C561-D56D-6348-AB5D-2DCB5D7170AE}" type="slidenum">
              <a:rPr lang="da-DK">
                <a:latin typeface="Arial" pitchFamily="1" charset="0"/>
              </a:rPr>
              <a:pPr/>
              <a:t>12</a:t>
            </a:fld>
            <a:endParaRPr lang="da-DK">
              <a:latin typeface="Arial" pitchFamily="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C561-D56D-6348-AB5D-2DCB5D7170AE}" type="slidenum">
              <a:rPr lang="da-DK">
                <a:latin typeface="Arial" pitchFamily="1" charset="0"/>
              </a:rPr>
              <a:pPr/>
              <a:t>13</a:t>
            </a:fld>
            <a:endParaRPr lang="da-DK">
              <a:latin typeface="Arial" pitchFamily="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C561-D56D-6348-AB5D-2DCB5D7170AE}" type="slidenum">
              <a:rPr lang="da-DK">
                <a:latin typeface="Arial" pitchFamily="1" charset="0"/>
              </a:rPr>
              <a:pPr/>
              <a:t>14</a:t>
            </a:fld>
            <a:endParaRPr lang="da-DK">
              <a:latin typeface="Arial" pitchFamily="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Adjuvant Endometrial Cancer Trial - Mirza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A2DB8-6543-FA4B-9D31-97C2BA8A4495}" type="slidenum">
              <a:rPr lang="da-DK"/>
              <a:pPr/>
              <a:t>16</a:t>
            </a:fld>
            <a:endParaRPr lang="da-DK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7737"/>
          </a:xfrm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09828"/>
                </a:solidFill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A57C-507C-134D-95CB-9CE1471821A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52C6-8064-4743-AAFA-53F3FD0EC2F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B0B7-DA1D-964F-B6B9-B7DF15BCC77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9D4B1-9895-3D44-8815-A74E2CF3DB5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A4182-8F60-0B4D-918D-C77305EB2E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26A-45E9-EF40-AF6F-FBDEF6DE25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5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B048-AEA3-854A-B278-B3FB03D02C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1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2E9F-39B7-BC42-A9E9-A2AFB37970B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31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2134-BC3B-DF43-8ACC-92E163B13502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0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921C-49BE-F949-824E-13C88A7D23B1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9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B048-AEA3-854A-B278-B3FB03D02C9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362B-C8C4-E54E-878C-94F461B048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9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8BDC-CBF5-E54F-A7A9-5489195B14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3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63ED-E42B-5046-BE75-D6B61ADC0A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3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FE22-3ECA-EF49-ADF2-AB93A63E780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3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A57C-507C-134D-95CB-9CE1471821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4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352C6-8064-4743-AAFA-53F3FD0EC2F4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48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4B0B7-DA1D-964F-B6B9-B7DF15BCC77E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63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D4B1-9895-3D44-8815-A74E2CF3DB5C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13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4182-8F60-0B4D-918D-C77305EB2E59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0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26A-45E9-EF40-AF6F-FBDEF6DE25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2E9F-39B7-BC42-A9E9-A2AFB37970B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B048-AEA3-854A-B278-B3FB03D02C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21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2E9F-39B7-BC42-A9E9-A2AFB37970B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90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2134-BC3B-DF43-8ACC-92E163B13502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90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921C-49BE-F949-824E-13C88A7D23B1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23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362B-C8C4-E54E-878C-94F461B048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94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8BDC-CBF5-E54F-A7A9-5489195B14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87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63ED-E42B-5046-BE75-D6B61ADC0A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98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FE22-3ECA-EF49-ADF2-AB93A63E780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643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A57C-507C-134D-95CB-9CE1471821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77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352C6-8064-4743-AAFA-53F3FD0EC2F4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B2134-BC3B-DF43-8ACC-92E163B1350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4B0B7-DA1D-964F-B6B9-B7DF15BCC77E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73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D4B1-9895-3D44-8815-A74E2CF3DB5C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09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4182-8F60-0B4D-918D-C77305EB2E59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1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F26A-45E9-EF40-AF6F-FBDEF6DE25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44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B048-AEA3-854A-B278-B3FB03D02C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45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2E9F-39B7-BC42-A9E9-A2AFB37970B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747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2134-BC3B-DF43-8ACC-92E163B13502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473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921C-49BE-F949-824E-13C88A7D23B1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319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362B-C8C4-E54E-878C-94F461B048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09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8BDC-CBF5-E54F-A7A9-5489195B149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3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0921C-49BE-F949-824E-13C88A7D23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63ED-E42B-5046-BE75-D6B61ADC0A60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23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FE22-3ECA-EF49-ADF2-AB93A63E780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17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A57C-507C-134D-95CB-9CE1471821A5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82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352C6-8064-4743-AAFA-53F3FD0EC2F4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78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4B0B7-DA1D-964F-B6B9-B7DF15BCC77E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01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D4B1-9895-3D44-8815-A74E2CF3DB5C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467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4182-8F60-0B4D-918D-C77305EB2E59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8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YN 2015_PPT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73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621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6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1362B-C8C4-E54E-878C-94F461B048A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9372862-96D4-4314-ACE8-8480D60CF227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E0A7D998-9D4C-40CB-B17E-610CE1B17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3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0E4FFA8-1F19-4AF6-927D-960E68546391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533AA68-2885-468E-A4AF-909B85191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10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BDC026B-141F-4AC0-8A95-C3793AF1655D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1F82D1C-F8B2-479E-8AE0-782B7C2CC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79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8BBBDD2-37A4-4971-BFBC-887F06A59809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830D30E-C614-4524-850F-66400C9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8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32C0779-2DBA-460C-B4F2-54B05470A488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587F72F-8324-46D0-840B-11B9CA958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1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7AB5C7A-580C-433C-A884-F703DDA6DF76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C05E8C39-628F-4C65-B0CA-364B6F0D6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78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C0E48C6-D4DC-4498-9F63-8279D1BA0356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CEEC39E-C448-4B3E-9ED0-167079449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29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DE52E81F-2B1D-4645-B725-4E2499329177}" type="datetimeFigureOut">
              <a:rPr lang="en-US"/>
              <a:pPr>
                <a:defRPr/>
              </a:pPr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40FB4B8-A941-4220-8D7B-340C61B78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58BDC-CBF5-E54F-A7A9-5489195B149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63ED-E42B-5046-BE75-D6B61ADC0A6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Adjuvant Endometrial Cancer Trial Mansoor@rh.regionh.dk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FE22-3ECA-EF49-ADF2-AB93A63E780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rgbClr val="F09828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 i="1">
                <a:latin typeface="Arial" charset="0"/>
              </a:defRPr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mansoor@rh.regionh.dk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568493C-4977-254A-ABD2-604FD234BD3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 i="1">
                <a:latin typeface="Arial" charset="0"/>
              </a:defRPr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mansoor@rh.regionh.dk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568493C-4977-254A-ABD2-604FD234BD3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 i="1">
                <a:latin typeface="Arial" charset="0"/>
              </a:defRPr>
            </a:lvl1pPr>
          </a:lstStyle>
          <a:p>
            <a:pPr>
              <a:defRPr/>
            </a:pPr>
            <a:r>
              <a:rPr lang="da-DK">
                <a:solidFill>
                  <a:srgbClr val="000000"/>
                </a:solidFill>
              </a:rPr>
              <a:t>mansoor@rh.regionh.dk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a-DK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568493C-4977-254A-ABD2-604FD234BD36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N 2015_PPT_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6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2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11" Type="http://schemas.openxmlformats.org/officeDocument/2006/relationships/oleObject" Target="/???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612" y="581483"/>
            <a:ext cx="8928992" cy="237626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 smtClean="0"/>
              <a:t>“</a:t>
            </a:r>
            <a:r>
              <a:rPr lang="en-US" sz="2800" b="1" i="1" dirty="0" err="1" smtClean="0"/>
              <a:t>Primum</a:t>
            </a:r>
            <a:r>
              <a:rPr lang="en-US" sz="2800" b="1" i="1" dirty="0" smtClean="0"/>
              <a:t> Non </a:t>
            </a:r>
            <a:r>
              <a:rPr lang="en-US" sz="2800" b="1" i="1" dirty="0" err="1" smtClean="0"/>
              <a:t>Nocere</a:t>
            </a:r>
            <a:r>
              <a:rPr lang="en-US" sz="2800" i="1" dirty="0" smtClean="0"/>
              <a:t>”</a:t>
            </a:r>
            <a:endParaRPr lang="en-US" sz="2800" b="1" i="1" dirty="0" smtClean="0"/>
          </a:p>
          <a:p>
            <a:pPr>
              <a:defRPr/>
            </a:pPr>
            <a:r>
              <a:rPr lang="en-US" sz="2400" i="1" dirty="0" smtClean="0"/>
              <a:t>Above All, Do No Harm</a:t>
            </a:r>
          </a:p>
          <a:p>
            <a:pPr>
              <a:defRPr/>
            </a:pPr>
            <a:endParaRPr lang="en-US" sz="4000" i="1" dirty="0" smtClean="0">
              <a:solidFill>
                <a:srgbClr val="F09828"/>
              </a:solidFill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F09828"/>
                </a:solidFill>
              </a:rPr>
              <a:t>Adjuvant Radiotherapy for Endometrial Cancer</a:t>
            </a:r>
          </a:p>
        </p:txBody>
      </p:sp>
      <p:sp>
        <p:nvSpPr>
          <p:cNvPr id="4" name="Tekstboks 3"/>
          <p:cNvSpPr txBox="1">
            <a:spLocks noChangeArrowheads="1"/>
          </p:cNvSpPr>
          <p:nvPr/>
        </p:nvSpPr>
        <p:spPr bwMode="auto">
          <a:xfrm>
            <a:off x="539552" y="4581128"/>
            <a:ext cx="80772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Mansoor Raza </a:t>
            </a:r>
            <a:r>
              <a:rPr lang="en-US" sz="2800" b="1" dirty="0" err="1" smtClean="0">
                <a:solidFill>
                  <a:srgbClr val="FFFFFF"/>
                </a:solidFill>
              </a:rPr>
              <a:t>Mirza</a:t>
            </a:r>
            <a:r>
              <a:rPr lang="en-US" sz="2800" b="1" dirty="0" smtClean="0">
                <a:solidFill>
                  <a:srgbClr val="FFFFFF"/>
                </a:solidFill>
              </a:rPr>
              <a:t>, MD</a:t>
            </a:r>
          </a:p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Rigshospitalet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Copenhagen, Denmark</a:t>
            </a: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4149725"/>
            <a:ext cx="810101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GB" sz="1600" b="1">
              <a:solidFill>
                <a:srgbClr val="000066"/>
              </a:solidFill>
            </a:endParaRPr>
          </a:p>
        </p:txBody>
      </p:sp>
      <p:sp>
        <p:nvSpPr>
          <p:cNvPr id="8195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213486"/>
            <a:ext cx="9144000" cy="886544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Cochrane Meta-Analysis of 8 Clinical Trials (n = 3628)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Aalders</a:t>
            </a:r>
            <a:r>
              <a:rPr lang="en-US" sz="1600" dirty="0" smtClean="0">
                <a:solidFill>
                  <a:schemeClr val="bg1"/>
                </a:solidFill>
              </a:rPr>
              <a:t>; ASTEC; GOG99; PORTEC1; PORTEC2; Soderini2003; Sorbe2009; </a:t>
            </a:r>
            <a:r>
              <a:rPr lang="en-US" sz="1600" dirty="0" err="1" smtClean="0">
                <a:solidFill>
                  <a:schemeClr val="bg1"/>
                </a:solidFill>
              </a:rPr>
              <a:t>Sorbe</a:t>
            </a:r>
            <a:r>
              <a:rPr lang="en-US" sz="1600" dirty="0" smtClean="0">
                <a:solidFill>
                  <a:schemeClr val="bg1"/>
                </a:solidFill>
              </a:rPr>
              <a:t> 2011 </a:t>
            </a:r>
            <a:endParaRPr lang="en-GB" sz="3200" b="1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3"/>
          <a:srcRect t="1182"/>
          <a:stretch/>
        </p:blipFill>
        <p:spPr>
          <a:xfrm>
            <a:off x="445194" y="1412776"/>
            <a:ext cx="7943230" cy="4842516"/>
          </a:xfrm>
          <a:prstGeom prst="rect">
            <a:avLst/>
          </a:prstGeom>
        </p:spPr>
      </p:pic>
      <p:sp>
        <p:nvSpPr>
          <p:cNvPr id="9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0451" y="6275136"/>
            <a:ext cx="8074898" cy="47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 smtClean="0">
                <a:solidFill>
                  <a:schemeClr val="bg1"/>
                </a:solidFill>
              </a:rPr>
              <a:t>Kong A, et al. </a:t>
            </a:r>
            <a:r>
              <a:rPr lang="it-IT" sz="1200" b="1" i="1" dirty="0" smtClean="0">
                <a:solidFill>
                  <a:schemeClr val="bg1"/>
                </a:solidFill>
              </a:rPr>
              <a:t>J Natl Cancer Inst</a:t>
            </a:r>
            <a:r>
              <a:rPr lang="it-IT" sz="1200" b="1" dirty="0" smtClean="0">
                <a:solidFill>
                  <a:schemeClr val="bg1"/>
                </a:solidFill>
              </a:rPr>
              <a:t>. 2012;104(21):1625-1634.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000" b="1" dirty="0">
                <a:solidFill>
                  <a:schemeClr val="bg1"/>
                </a:solidFill>
              </a:rPr>
              <a:t>Aalders J, </a:t>
            </a:r>
            <a:r>
              <a:rPr lang="it-IT" sz="1000" b="1" dirty="0" smtClean="0">
                <a:solidFill>
                  <a:schemeClr val="bg1"/>
                </a:solidFill>
              </a:rPr>
              <a:t>et al. </a:t>
            </a:r>
            <a:r>
              <a:rPr lang="it-IT" sz="1000" b="1" i="1" dirty="0">
                <a:solidFill>
                  <a:schemeClr val="bg1"/>
                </a:solidFill>
              </a:rPr>
              <a:t>Obstet </a:t>
            </a:r>
            <a:r>
              <a:rPr lang="it-IT" sz="1000" b="1" i="1" dirty="0" smtClean="0">
                <a:solidFill>
                  <a:schemeClr val="bg1"/>
                </a:solidFill>
              </a:rPr>
              <a:t>Gynecol. </a:t>
            </a:r>
            <a:r>
              <a:rPr lang="it-IT" sz="1000" b="1" dirty="0" smtClean="0">
                <a:solidFill>
                  <a:schemeClr val="bg1"/>
                </a:solidFill>
              </a:rPr>
              <a:t>1980;56(4</a:t>
            </a:r>
            <a:r>
              <a:rPr lang="it-IT" sz="1000" b="1" dirty="0">
                <a:solidFill>
                  <a:schemeClr val="bg1"/>
                </a:solidFill>
              </a:rPr>
              <a:t>):</a:t>
            </a:r>
            <a:r>
              <a:rPr lang="it-IT" sz="1000" b="1" dirty="0" smtClean="0">
                <a:solidFill>
                  <a:schemeClr val="bg1"/>
                </a:solidFill>
              </a:rPr>
              <a:t>419-427. Soderini </a:t>
            </a:r>
            <a:r>
              <a:rPr lang="it-IT" sz="1000" b="1" dirty="0">
                <a:solidFill>
                  <a:schemeClr val="bg1"/>
                </a:solidFill>
              </a:rPr>
              <a:t>A, et al. </a:t>
            </a:r>
            <a:r>
              <a:rPr lang="it-IT" sz="1000" b="1" i="1" dirty="0" smtClean="0">
                <a:solidFill>
                  <a:schemeClr val="bg1"/>
                </a:solidFill>
              </a:rPr>
              <a:t>Int J Gynecol Cancer</a:t>
            </a:r>
            <a:r>
              <a:rPr lang="it-IT" sz="1000" b="1" dirty="0" smtClean="0">
                <a:solidFill>
                  <a:schemeClr val="bg1"/>
                </a:solidFill>
              </a:rPr>
              <a:t>. 2003;13(suppl 1): Abstract P0147:78. Sorbe B, et al. </a:t>
            </a:r>
            <a:r>
              <a:rPr lang="it-IT" sz="1000" b="1" i="1" dirty="0" smtClean="0">
                <a:solidFill>
                  <a:schemeClr val="bg1"/>
                </a:solidFill>
              </a:rPr>
              <a:t>Int J Gynecol Cancer.</a:t>
            </a:r>
            <a:r>
              <a:rPr lang="it-IT" sz="1000" b="1" dirty="0" smtClean="0">
                <a:solidFill>
                  <a:schemeClr val="bg1"/>
                </a:solidFill>
              </a:rPr>
              <a:t> 2009;19(5):873-878. Sorbe B, et al. </a:t>
            </a:r>
            <a:r>
              <a:rPr lang="it-IT" sz="1000" b="1" i="1" dirty="0" smtClean="0">
                <a:solidFill>
                  <a:schemeClr val="bg1"/>
                </a:solidFill>
              </a:rPr>
              <a:t>Int J Radiat Oncol Biol Phys.</a:t>
            </a:r>
            <a:r>
              <a:rPr lang="it-IT" sz="1000" b="1" dirty="0" smtClean="0">
                <a:solidFill>
                  <a:schemeClr val="bg1"/>
                </a:solidFill>
              </a:rPr>
              <a:t> 2012 82(3):1249-1255.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24355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09828"/>
                </a:solidFill>
              </a:rPr>
              <a:t>Overall Survival</a:t>
            </a:r>
            <a:endParaRPr lang="en-US" sz="3600" dirty="0">
              <a:solidFill>
                <a:srgbClr val="F09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71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413003" y="1412776"/>
            <a:ext cx="603385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ea typeface="ＭＳ Ｐゴシック" pitchFamily="-1" charset="-128"/>
                <a:cs typeface="Arial"/>
              </a:rPr>
              <a:t>Overall survival in patients &lt;60 </a:t>
            </a:r>
            <a:r>
              <a:rPr lang="en-US" b="1" dirty="0" smtClean="0">
                <a:solidFill>
                  <a:schemeClr val="bg1"/>
                </a:solidFill>
                <a:latin typeface="Arial"/>
                <a:ea typeface="ＭＳ Ｐゴシック" pitchFamily="-1" charset="-128"/>
                <a:cs typeface="Arial"/>
              </a:rPr>
              <a:t>years, intent-to-treat</a:t>
            </a:r>
            <a:endParaRPr lang="en-US" b="1" dirty="0">
              <a:solidFill>
                <a:schemeClr val="bg1"/>
              </a:solidFill>
              <a:latin typeface="Arial"/>
              <a:ea typeface="ＭＳ Ｐゴシック" pitchFamily="-1" charset="-128"/>
              <a:cs typeface="Arial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0" y="504352"/>
            <a:ext cx="914400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85000"/>
              </a:lnSpc>
              <a:defRPr/>
            </a:pPr>
            <a:r>
              <a:rPr lang="en-GB" sz="2800" b="1" kern="0" dirty="0" smtClean="0">
                <a:solidFill>
                  <a:srgbClr val="F09828"/>
                </a:solidFill>
                <a:latin typeface="Arial"/>
                <a:ea typeface="ＭＳ Ｐゴシック" pitchFamily="-1" charset="-128"/>
                <a:cs typeface="Arial"/>
              </a:rPr>
              <a:t>Long Term Outcomes </a:t>
            </a:r>
            <a:r>
              <a:rPr lang="en-GB" sz="2800" b="1" kern="0" dirty="0">
                <a:solidFill>
                  <a:srgbClr val="F09828"/>
                </a:solidFill>
                <a:latin typeface="Arial"/>
                <a:ea typeface="ＭＳ Ｐゴシック" pitchFamily="-1" charset="-128"/>
                <a:cs typeface="Arial"/>
              </a:rPr>
              <a:t>A</a:t>
            </a:r>
            <a:r>
              <a:rPr lang="en-GB" sz="2800" b="1" kern="0" dirty="0" smtClean="0">
                <a:solidFill>
                  <a:srgbClr val="F09828"/>
                </a:solidFill>
                <a:latin typeface="Arial"/>
                <a:ea typeface="ＭＳ Ｐゴシック" pitchFamily="-1" charset="-128"/>
                <a:cs typeface="Arial"/>
              </a:rPr>
              <a:t>fter EBRT for Early Stage Endometrial Cancer, Oslo Trial – Revisited!</a:t>
            </a:r>
            <a:endParaRPr lang="de-DE" sz="2800" b="1" kern="0" dirty="0" smtClean="0">
              <a:solidFill>
                <a:srgbClr val="F09828"/>
              </a:solidFill>
              <a:latin typeface="Arial"/>
              <a:cs typeface="Arial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7074" y="6434905"/>
            <a:ext cx="9055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Onsrud M, et al. </a:t>
            </a:r>
            <a:r>
              <a:rPr lang="da-DK" sz="1200" b="1" i="1" dirty="0">
                <a:solidFill>
                  <a:schemeClr val="bg1"/>
                </a:solidFill>
              </a:rPr>
              <a:t>J Clin Oncol</a:t>
            </a:r>
            <a:r>
              <a:rPr lang="da-DK" sz="1200" b="1" dirty="0">
                <a:solidFill>
                  <a:schemeClr val="bg1"/>
                </a:solidFill>
              </a:rPr>
              <a:t>. 2013;31(31):3951-3956. </a:t>
            </a:r>
            <a:endParaRPr lang="da-DK" sz="12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 bwMode="auto">
          <a:xfrm>
            <a:off x="1551558" y="2007177"/>
            <a:ext cx="5900762" cy="432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4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4149725"/>
            <a:ext cx="810101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195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566026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Cochrane Meta-Analysis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/>
              <a:t>Long-</a:t>
            </a:r>
            <a:r>
              <a:rPr lang="en-US" sz="3600" dirty="0"/>
              <a:t>T</a:t>
            </a:r>
            <a:r>
              <a:rPr lang="en-US" sz="3600" b="1" dirty="0" smtClean="0"/>
              <a:t>erm Follow-Up</a:t>
            </a:r>
            <a:endParaRPr lang="en-GB" sz="3600" b="1" dirty="0"/>
          </a:p>
        </p:txBody>
      </p:sp>
      <p:sp>
        <p:nvSpPr>
          <p:cNvPr id="6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469900" y="2590800"/>
            <a:ext cx="8293100" cy="17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Radiotherapy deteriorates overall survival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endParaRPr lang="en-US" sz="2000" b="1" kern="0" dirty="0" smtClean="0">
              <a:solidFill>
                <a:schemeClr val="bg1"/>
              </a:solidFill>
              <a:latin typeface="+mn-lt"/>
              <a:ea typeface="ＭＳ Ｐゴシック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PORTEC 1 &amp; </a:t>
            </a:r>
            <a:r>
              <a:rPr lang="en-US" sz="2000" b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Aalders</a:t>
            </a:r>
            <a:endParaRPr lang="en-US" sz="2000" b="1" kern="0" dirty="0" smtClean="0">
              <a:solidFill>
                <a:schemeClr val="bg1"/>
              </a:solidFill>
              <a:latin typeface="+mn-lt"/>
              <a:ea typeface="ＭＳ Ｐゴシック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2000" b="1" kern="0" noProof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HR = 1.26</a:t>
            </a:r>
            <a:r>
              <a:rPr lang="en-US" sz="2000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;  CI = 1.03-1.54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1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4149725"/>
            <a:ext cx="810101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195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566529"/>
            <a:ext cx="7848600" cy="6858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Cochrane Meta-Analysis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err="1" smtClean="0"/>
              <a:t>Locoregional</a:t>
            </a:r>
            <a:r>
              <a:rPr lang="en-US" sz="3600" b="1" dirty="0" smtClean="0"/>
              <a:t> Control</a:t>
            </a:r>
            <a:endParaRPr lang="en-GB" sz="3600" b="1" dirty="0"/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57129"/>
            <a:ext cx="7543800" cy="4752191"/>
          </a:xfrm>
          <a:prstGeom prst="rect">
            <a:avLst/>
          </a:prstGeom>
        </p:spPr>
      </p:pic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</p:spTree>
    <p:extLst>
      <p:ext uri="{BB962C8B-B14F-4D97-AF65-F5344CB8AC3E}">
        <p14:creationId xmlns:p14="http://schemas.microsoft.com/office/powerpoint/2010/main" val="88642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4149725"/>
            <a:ext cx="810101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195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561419"/>
            <a:ext cx="7848600" cy="6858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Cochrane Meta-Analysis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/>
              <a:t>Toxicity &amp; </a:t>
            </a:r>
            <a:r>
              <a:rPr lang="en-US" sz="3600" b="1" dirty="0" err="1" smtClean="0"/>
              <a:t>QoL</a:t>
            </a:r>
            <a:endParaRPr lang="en-GB" sz="3600" b="1" dirty="0"/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461432" y="1524000"/>
            <a:ext cx="830156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Acute grade 3-4 (5) toxicity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2 trials;  n = 1328;  HR = 4.68;  CI = 1.35-16.16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Fatal complications: 4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Late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grade </a:t>
            </a:r>
            <a:r>
              <a:rPr lang="en-US" sz="24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3-4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toxicity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6 trials;  n = 3501;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HR = 2.58; CI = 1.61-</a:t>
            </a: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4.11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endParaRPr kumimoji="0" lang="en-US" b="1" i="0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Deteriorated quality of life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Urinary incontinence, diarrhea, fecal leakage, limited daily activities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endParaRPr kumimoji="0" lang="en-US" b="1" i="0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W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orsened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physical functioning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b="1" kern="0" dirty="0" smtClean="0">
                <a:solidFill>
                  <a:schemeClr val="bg1"/>
                </a:solidFill>
                <a:latin typeface="+mn-lt"/>
                <a:ea typeface="ＭＳ Ｐゴシック" charset="-128"/>
              </a:rPr>
              <a:t>Bodily pain</a:t>
            </a:r>
            <a:endParaRPr kumimoji="0" lang="en-US" b="1" i="0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9828"/>
              </a:buClr>
              <a:buSzTx/>
              <a:buFont typeface="Arial"/>
              <a:buChar char="•"/>
              <a:tabLst/>
              <a:defRPr/>
            </a:pPr>
            <a:endParaRPr kumimoji="0" lang="en-US" sz="1400" b="1" i="0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</p:spTree>
    <p:extLst>
      <p:ext uri="{BB962C8B-B14F-4D97-AF65-F5344CB8AC3E}">
        <p14:creationId xmlns:p14="http://schemas.microsoft.com/office/powerpoint/2010/main" val="139224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4"/>
          <p:cNvSpPr txBox="1">
            <a:spLocks noChangeArrowheads="1"/>
          </p:cNvSpPr>
          <p:nvPr/>
        </p:nvSpPr>
        <p:spPr bwMode="auto">
          <a:xfrm>
            <a:off x="1588626" y="5988846"/>
            <a:ext cx="57916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Univariate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Cox </a:t>
            </a:r>
            <a:r>
              <a:rPr lang="de-DE" sz="1600" b="1" dirty="0" err="1">
                <a:solidFill>
                  <a:schemeClr val="bg1"/>
                </a:solidFill>
                <a:latin typeface="Arial"/>
                <a:cs typeface="Arial"/>
              </a:rPr>
              <a:t>regression</a:t>
            </a:r>
            <a:r>
              <a:rPr lang="de-DE" sz="1600" b="1" dirty="0">
                <a:solidFill>
                  <a:schemeClr val="bg1"/>
                </a:solidFill>
                <a:latin typeface="Arial"/>
                <a:cs typeface="Arial"/>
              </a:rPr>
              <a:t> HR: 1.99 (95% CI: 1.27-3.10)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506345"/>
            <a:ext cx="7848600" cy="6858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/>
              <a:t>Risk of Secondary Cancer</a:t>
            </a:r>
            <a:endParaRPr lang="en-GB" sz="3600" b="1" dirty="0"/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7074" y="6423330"/>
            <a:ext cx="9055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Onsrud M, et al. </a:t>
            </a:r>
            <a:r>
              <a:rPr lang="da-DK" sz="1200" b="1" i="1" dirty="0">
                <a:solidFill>
                  <a:schemeClr val="bg1"/>
                </a:solidFill>
              </a:rPr>
              <a:t>J Clin Oncol</a:t>
            </a:r>
            <a:r>
              <a:rPr lang="da-DK" sz="1200" b="1" dirty="0">
                <a:solidFill>
                  <a:schemeClr val="bg1"/>
                </a:solidFill>
              </a:rPr>
              <a:t>. 2013;31(31):3951-3956. </a:t>
            </a:r>
            <a:endParaRPr lang="da-DK" sz="1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45" y="1573745"/>
            <a:ext cx="5829868" cy="441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900" y="1187460"/>
            <a:ext cx="820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charset="0"/>
              </a:rPr>
              <a:t>Risk of secondary cancer in women younger than 60 years at </a:t>
            </a:r>
            <a:r>
              <a:rPr lang="en-GB" altLang="en-US" b="1" dirty="0" smtClean="0">
                <a:solidFill>
                  <a:schemeClr val="bg1"/>
                </a:solidFill>
                <a:latin typeface="Arial" charset="0"/>
              </a:rPr>
              <a:t>treatment </a:t>
            </a:r>
            <a:endParaRPr lang="en-GB" altLang="en-US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0" y="633852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000" b="1" dirty="0" smtClean="0">
                <a:solidFill>
                  <a:srgbClr val="F09828"/>
                </a:solidFill>
              </a:rPr>
              <a:t>Stage I: Low-Risk Women Increase Risk of Endometrial Cancer-Related Death </a:t>
            </a:r>
            <a:endParaRPr lang="da-DK" sz="3000" dirty="0">
              <a:solidFill>
                <a:srgbClr val="F09828"/>
              </a:solidFill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2592388" y="27813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-103" charset="0"/>
            </a:endParaRPr>
          </a:p>
        </p:txBody>
      </p:sp>
      <p:graphicFrame>
        <p:nvGraphicFramePr>
          <p:cNvPr id="49975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20862"/>
              </p:ext>
            </p:extLst>
          </p:nvPr>
        </p:nvGraphicFramePr>
        <p:xfrm>
          <a:off x="469900" y="2060848"/>
          <a:ext cx="8205789" cy="3245311"/>
        </p:xfrm>
        <a:graphic>
          <a:graphicData uri="http://schemas.openxmlformats.org/drawingml/2006/table">
            <a:tbl>
              <a:tblPr/>
              <a:tblGrid>
                <a:gridCol w="1334480"/>
                <a:gridCol w="1442841"/>
                <a:gridCol w="1763473"/>
                <a:gridCol w="1551203"/>
                <a:gridCol w="2113792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Serous/</a:t>
                      </a:r>
                      <a:b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clear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4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IB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IC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feld 4"/>
          <p:cNvSpPr txBox="1">
            <a:spLocks noChangeArrowheads="1"/>
          </p:cNvSpPr>
          <p:nvPr/>
        </p:nvSpPr>
        <p:spPr bwMode="auto">
          <a:xfrm>
            <a:off x="469900" y="5301208"/>
            <a:ext cx="617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HR</a:t>
            </a:r>
            <a:r>
              <a:rPr lang="de-DE" sz="1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Arial"/>
                <a:cs typeface="Arial"/>
              </a:rPr>
              <a:t>2.64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800" b="1" dirty="0">
                <a:solidFill>
                  <a:schemeClr val="bg1"/>
                </a:solidFill>
                <a:latin typeface="Arial"/>
                <a:cs typeface="Arial"/>
              </a:rPr>
              <a:t>(95% CI: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Arial"/>
                <a:cs typeface="Arial"/>
              </a:rPr>
              <a:t>1.05 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– 6.66)</a:t>
            </a:r>
            <a:endParaRPr lang="de-DE" sz="1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0" y="669546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600" b="1" dirty="0">
                <a:solidFill>
                  <a:srgbClr val="F09828"/>
                </a:solidFill>
              </a:rPr>
              <a:t>Stage </a:t>
            </a:r>
            <a:r>
              <a:rPr lang="en-US" sz="3600" b="1" dirty="0" smtClean="0">
                <a:solidFill>
                  <a:srgbClr val="F09828"/>
                </a:solidFill>
              </a:rPr>
              <a:t>I: Intermediate-Risk Women</a:t>
            </a:r>
          </a:p>
          <a:p>
            <a:pPr algn="ctr">
              <a:lnSpc>
                <a:spcPct val="85000"/>
              </a:lnSpc>
            </a:pPr>
            <a:r>
              <a:rPr lang="en-US" sz="3600" b="1" dirty="0" smtClean="0">
                <a:solidFill>
                  <a:srgbClr val="F09828"/>
                </a:solidFill>
              </a:rPr>
              <a:t>No Benefit in Survival </a:t>
            </a:r>
            <a:endParaRPr lang="da-DK" sz="3600" dirty="0">
              <a:solidFill>
                <a:srgbClr val="F09828"/>
              </a:solidFill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2592388" y="27813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-103" charset="0"/>
            </a:endParaRPr>
          </a:p>
        </p:txBody>
      </p:sp>
      <p:graphicFrame>
        <p:nvGraphicFramePr>
          <p:cNvPr id="49975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80274"/>
              </p:ext>
            </p:extLst>
          </p:nvPr>
        </p:nvGraphicFramePr>
        <p:xfrm>
          <a:off x="469900" y="1916832"/>
          <a:ext cx="8205789" cy="3318521"/>
        </p:xfrm>
        <a:graphic>
          <a:graphicData uri="http://schemas.openxmlformats.org/drawingml/2006/table">
            <a:tbl>
              <a:tblPr/>
              <a:tblGrid>
                <a:gridCol w="1334480"/>
                <a:gridCol w="1442841"/>
                <a:gridCol w="1763473"/>
                <a:gridCol w="1551203"/>
                <a:gridCol w="2113792"/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Grade III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Serous/</a:t>
                      </a:r>
                      <a:b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clear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6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IB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IC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feld 4"/>
          <p:cNvSpPr txBox="1">
            <a:spLocks noChangeArrowheads="1"/>
          </p:cNvSpPr>
          <p:nvPr/>
        </p:nvSpPr>
        <p:spPr bwMode="auto">
          <a:xfrm>
            <a:off x="461433" y="5254908"/>
            <a:ext cx="617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HR</a:t>
            </a:r>
            <a:r>
              <a:rPr lang="de-DE" sz="1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Arial"/>
                <a:cs typeface="Arial"/>
              </a:rPr>
              <a:t>1.05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800" b="1" dirty="0">
                <a:solidFill>
                  <a:schemeClr val="bg1"/>
                </a:solidFill>
                <a:latin typeface="Arial"/>
                <a:cs typeface="Arial"/>
              </a:rPr>
              <a:t>(95% CI: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Arial"/>
                <a:cs typeface="Arial"/>
              </a:rPr>
              <a:t>0.85 </a:t>
            </a:r>
            <a:r>
              <a:rPr lang="de-DE" sz="1800" b="1" dirty="0" smtClean="0">
                <a:solidFill>
                  <a:schemeClr val="bg1"/>
                </a:solidFill>
                <a:latin typeface="Arial"/>
                <a:cs typeface="Arial"/>
              </a:rPr>
              <a:t>– 1.31)</a:t>
            </a:r>
            <a:endParaRPr lang="de-DE" sz="1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0" y="657002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600" b="1" dirty="0">
                <a:solidFill>
                  <a:srgbClr val="F09828"/>
                </a:solidFill>
              </a:rPr>
              <a:t>Stage </a:t>
            </a:r>
            <a:r>
              <a:rPr lang="en-US" sz="3600" b="1" dirty="0" smtClean="0">
                <a:solidFill>
                  <a:srgbClr val="F09828"/>
                </a:solidFill>
              </a:rPr>
              <a:t>I: High-Risk </a:t>
            </a:r>
            <a:r>
              <a:rPr lang="en-US" sz="3600" b="1" dirty="0">
                <a:solidFill>
                  <a:srgbClr val="F09828"/>
                </a:solidFill>
              </a:rPr>
              <a:t>W</a:t>
            </a:r>
            <a:r>
              <a:rPr lang="en-US" sz="3600" b="1" dirty="0" smtClean="0">
                <a:solidFill>
                  <a:srgbClr val="F09828"/>
                </a:solidFill>
              </a:rPr>
              <a:t>omen</a:t>
            </a:r>
          </a:p>
          <a:p>
            <a:pPr algn="ctr">
              <a:lnSpc>
                <a:spcPct val="85000"/>
              </a:lnSpc>
            </a:pPr>
            <a:r>
              <a:rPr lang="en-US" sz="3600" b="1" dirty="0" smtClean="0">
                <a:solidFill>
                  <a:srgbClr val="F09828"/>
                </a:solidFill>
              </a:rPr>
              <a:t>No Benefit in Survival </a:t>
            </a:r>
            <a:endParaRPr lang="da-DK" sz="3600" dirty="0">
              <a:solidFill>
                <a:srgbClr val="F09828"/>
              </a:solidFill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2592388" y="27813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-103" charset="0"/>
            </a:endParaRPr>
          </a:p>
        </p:txBody>
      </p:sp>
      <p:graphicFrame>
        <p:nvGraphicFramePr>
          <p:cNvPr id="49975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92947"/>
              </p:ext>
            </p:extLst>
          </p:nvPr>
        </p:nvGraphicFramePr>
        <p:xfrm>
          <a:off x="469900" y="2132856"/>
          <a:ext cx="8205789" cy="3284127"/>
        </p:xfrm>
        <a:graphic>
          <a:graphicData uri="http://schemas.openxmlformats.org/drawingml/2006/table">
            <a:tbl>
              <a:tblPr/>
              <a:tblGrid>
                <a:gridCol w="1334480"/>
                <a:gridCol w="1442841"/>
                <a:gridCol w="1763473"/>
                <a:gridCol w="1551203"/>
                <a:gridCol w="2113792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-103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Grade 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Grade 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Grade III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Serous/</a:t>
                      </a:r>
                      <a:b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clear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-103" charset="0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43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IB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IC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3" charset="0"/>
                        </a:rPr>
                        <a:t>IIA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-103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feld 4"/>
          <p:cNvSpPr txBox="1">
            <a:spLocks noChangeArrowheads="1"/>
          </p:cNvSpPr>
          <p:nvPr/>
        </p:nvSpPr>
        <p:spPr bwMode="auto">
          <a:xfrm>
            <a:off x="454307" y="5374512"/>
            <a:ext cx="617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HR</a:t>
            </a:r>
            <a:r>
              <a: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:</a:t>
            </a:r>
            <a:r>
              <a:rPr lang="de-DE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0.91</a:t>
            </a:r>
            <a:r>
              <a:rPr lang="de-DE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(95% CI:</a:t>
            </a:r>
            <a:r>
              <a:rPr lang="de-DE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0.60 </a:t>
            </a:r>
            <a:r>
              <a:rPr lang="de-DE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– 1.39)</a:t>
            </a:r>
            <a:endParaRPr lang="de-DE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Pladsholder til sidefod 2"/>
          <p:cNvSpPr txBox="1">
            <a:spLocks noGrp="1"/>
          </p:cNvSpPr>
          <p:nvPr/>
        </p:nvSpPr>
        <p:spPr bwMode="auto">
          <a:xfrm>
            <a:off x="461433" y="6478737"/>
            <a:ext cx="4195764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Kong A, et al. </a:t>
            </a:r>
            <a:r>
              <a:rPr lang="it-IT" sz="1200" b="1" i="1" dirty="0">
                <a:solidFill>
                  <a:schemeClr val="bg1"/>
                </a:solidFill>
              </a:rPr>
              <a:t>J Natl Cancer Inst</a:t>
            </a:r>
            <a:r>
              <a:rPr lang="it-IT" sz="1200" b="1" dirty="0">
                <a:solidFill>
                  <a:schemeClr val="bg1"/>
                </a:solidFill>
              </a:rPr>
              <a:t>. 2012;104(21):1625-1634.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683568" y="5876528"/>
            <a:ext cx="7704856" cy="504800"/>
          </a:xfrm>
        </p:spPr>
        <p:txBody>
          <a:bodyPr/>
          <a:lstStyle/>
          <a:p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ＭＳ Ｐゴシック" charset="0"/>
              </a:rPr>
              <a:t>Bertrand </a:t>
            </a: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ＭＳ Ｐゴシック" charset="0"/>
              </a:rPr>
              <a:t>Russell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ＭＳ Ｐゴシック" charset="0"/>
              </a:rPr>
              <a:t/>
            </a:r>
            <a:b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ＭＳ Ｐゴシック" charset="0"/>
              </a:rPr>
            </a:br>
            <a:r>
              <a:rPr lang="en-US" sz="1600" b="1" i="1" dirty="0" smtClean="0">
                <a:solidFill>
                  <a:schemeClr val="bg1"/>
                </a:solidFill>
              </a:rPr>
              <a:t>author</a:t>
            </a:r>
            <a:r>
              <a:rPr lang="en-US" sz="1600" b="1" i="1" dirty="0">
                <a:solidFill>
                  <a:schemeClr val="bg1"/>
                </a:solidFill>
              </a:rPr>
              <a:t>, mathematician, &amp; philosopher (</a:t>
            </a:r>
            <a:r>
              <a:rPr lang="en-US" sz="1600" b="1" i="1" dirty="0" smtClean="0">
                <a:solidFill>
                  <a:schemeClr val="bg1"/>
                </a:solidFill>
              </a:rPr>
              <a:t>1872–1970)</a:t>
            </a:r>
            <a:br>
              <a:rPr lang="en-US" sz="1600" b="1" i="1" dirty="0" smtClean="0">
                <a:solidFill>
                  <a:schemeClr val="bg1"/>
                </a:solidFill>
              </a:rPr>
            </a:br>
            <a:r>
              <a:rPr lang="en-US" sz="1600" b="1" i="1" dirty="0" smtClean="0">
                <a:solidFill>
                  <a:schemeClr val="bg1"/>
                </a:solidFill>
              </a:rPr>
              <a:t>Nobel Prize Laureate</a:t>
            </a:r>
            <a:br>
              <a:rPr lang="en-US" sz="1600" b="1" i="1" dirty="0" smtClean="0">
                <a:solidFill>
                  <a:schemeClr val="bg1"/>
                </a:solidFill>
              </a:rPr>
            </a:br>
            <a:endParaRPr lang="en-GB" sz="1600" b="1" i="1" dirty="0">
              <a:solidFill>
                <a:schemeClr val="bg1"/>
              </a:solidFill>
              <a:latin typeface="Arial" panose="020B0604020202020204" pitchFamily="34" charset="0"/>
              <a:cs typeface="ＭＳ Ｐゴシック" charset="0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548680"/>
            <a:ext cx="9144000" cy="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ＭＳ Ｐゴシック" charset="0"/>
              </a:rPr>
              <a:t>Interpretation of a </a:t>
            </a:r>
            <a:r>
              <a:rPr lang="en-GB" sz="3600" b="1" dirty="0">
                <a:solidFill>
                  <a:srgbClr val="F09828"/>
                </a:solidFill>
                <a:latin typeface="Arial" panose="020B0604020202020204" pitchFamily="34" charset="0"/>
                <a:cs typeface="ＭＳ Ｐゴシック" charset="0"/>
              </a:rPr>
              <a:t>R</a:t>
            </a:r>
            <a:r>
              <a:rPr lang="en-GB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ＭＳ Ｐゴシック" charset="0"/>
              </a:rPr>
              <a:t>adiotherapist</a:t>
            </a:r>
            <a:endParaRPr lang="en-GB" sz="3600" b="1" dirty="0">
              <a:solidFill>
                <a:srgbClr val="F09828"/>
              </a:solidFill>
              <a:latin typeface="Arial" panose="020B0604020202020204" pitchFamily="34" charset="0"/>
              <a:cs typeface="ＭＳ Ｐゴシック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69900" y="1700213"/>
            <a:ext cx="8674100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09828"/>
              </a:buCl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  <a:t>“If a </a:t>
            </a:r>
            <a:r>
              <a:rPr lang="en-US" sz="2400" b="1" strike="sngStrike" dirty="0" smtClean="0">
                <a:solidFill>
                  <a:srgbClr val="FF0000"/>
                </a:solidFill>
                <a:latin typeface="+mj-lt"/>
                <a:cs typeface="ＭＳ Ｐゴシック" charset="0"/>
              </a:rPr>
              <a:t>man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  <a:t> radiotherapist is offered a fact which goes against his instincts, he will scrutinize it closely, and unless the evidence is overwhelming, he will refuse </a:t>
            </a:r>
            <a:br>
              <a:rPr lang="en-US" sz="2400" b="1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  <a:t>to believe it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  <a:t>. </a:t>
            </a:r>
          </a:p>
          <a:p>
            <a:pPr>
              <a:buClr>
                <a:srgbClr val="F09828"/>
              </a:buClr>
              <a:defRPr/>
            </a:pPr>
            <a:endParaRPr lang="en-US" sz="2400" b="1" dirty="0" smtClean="0">
              <a:solidFill>
                <a:schemeClr val="bg1"/>
              </a:solidFill>
              <a:latin typeface="+mj-lt"/>
              <a:cs typeface="ＭＳ Ｐゴシック" charset="0"/>
            </a:endParaRPr>
          </a:p>
          <a:p>
            <a:pPr>
              <a:buClr>
                <a:srgbClr val="F09828"/>
              </a:buCl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  <a:cs typeface="ＭＳ Ｐゴシック" charset="0"/>
              </a:rPr>
              <a:t>If, on the other hand, he is offered something which affords a reason for acting in accordance to his instincts, he will accept it even on the slightest evidence. The origin of myths is explained in this way.”</a:t>
            </a:r>
            <a:endParaRPr lang="en-US" sz="2400" b="1" dirty="0">
              <a:solidFill>
                <a:schemeClr val="bg1"/>
              </a:solidFill>
              <a:latin typeface="+mj-lt"/>
              <a:cs typeface="ＭＳ Ｐゴシック" charset="0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9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3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8229600" cy="1944216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endParaRPr lang="en-GB" b="1" dirty="0">
              <a:solidFill>
                <a:srgbClr val="F09828"/>
              </a:solidFill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GB" b="1" dirty="0" smtClean="0">
                <a:solidFill>
                  <a:srgbClr val="F09828"/>
                </a:solidFill>
                <a:ea typeface="ＭＳ Ｐゴシック" charset="0"/>
                <a:cs typeface="ＭＳ Ｐゴシック" charset="0"/>
              </a:rPr>
              <a:t>I Am a Medical &amp; Radiation Oncologist</a:t>
            </a:r>
            <a:endParaRPr lang="en-GB" b="1" dirty="0">
              <a:solidFill>
                <a:srgbClr val="F09828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b="1" dirty="0">
              <a:solidFill>
                <a:srgbClr val="F09828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704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Line 2"/>
          <p:cNvSpPr>
            <a:spLocks noChangeShapeType="1"/>
          </p:cNvSpPr>
          <p:nvPr/>
        </p:nvSpPr>
        <p:spPr bwMode="auto">
          <a:xfrm flipV="1">
            <a:off x="2843213" y="2997200"/>
            <a:ext cx="682625" cy="755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2843213" y="3789363"/>
            <a:ext cx="682625" cy="755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276600" y="2205038"/>
            <a:ext cx="14573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a-DK" sz="2800" b="1" dirty="0">
                <a:solidFill>
                  <a:srgbClr val="FFFFFF"/>
                </a:solidFill>
              </a:rPr>
              <a:t>EBRT</a:t>
            </a:r>
          </a:p>
          <a:p>
            <a:pPr>
              <a:defRPr/>
            </a:pPr>
            <a:r>
              <a:rPr lang="en-GB" b="1" dirty="0">
                <a:solidFill>
                  <a:srgbClr val="FFFFFF"/>
                </a:solidFill>
              </a:rPr>
              <a:t>(</a:t>
            </a:r>
            <a:r>
              <a:rPr lang="en-GB" b="1" dirty="0" smtClean="0">
                <a:solidFill>
                  <a:srgbClr val="FFFFFF"/>
                </a:solidFill>
              </a:rPr>
              <a:t>n = 354</a:t>
            </a:r>
            <a:r>
              <a:rPr lang="en-GB" b="1" dirty="0">
                <a:solidFill>
                  <a:srgbClr val="FFFFFF"/>
                </a:solidFill>
              </a:rPr>
              <a:t>)</a:t>
            </a:r>
            <a:endParaRPr lang="da-DK" b="1" dirty="0">
              <a:solidFill>
                <a:srgbClr val="FFFFFF"/>
              </a:solidFill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3348038" y="4652963"/>
            <a:ext cx="507966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a-DK" sz="2800" b="1" dirty="0">
                <a:solidFill>
                  <a:srgbClr val="FFFFFF"/>
                </a:solidFill>
              </a:rPr>
              <a:t>Vaginal </a:t>
            </a:r>
            <a:r>
              <a:rPr lang="da-DK" sz="2800" b="1" dirty="0" smtClean="0">
                <a:solidFill>
                  <a:srgbClr val="FFFFFF"/>
                </a:solidFill>
              </a:rPr>
              <a:t>brachytherapy (VBT)</a:t>
            </a:r>
            <a:endParaRPr lang="da-DK" sz="2800" b="1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en-GB" b="1" dirty="0">
                <a:solidFill>
                  <a:srgbClr val="FFFFFF"/>
                </a:solidFill>
              </a:rPr>
              <a:t>(</a:t>
            </a:r>
            <a:r>
              <a:rPr lang="en-GB" b="1" dirty="0" smtClean="0">
                <a:solidFill>
                  <a:srgbClr val="FFFFFF"/>
                </a:solidFill>
              </a:rPr>
              <a:t>n = 361</a:t>
            </a:r>
            <a:r>
              <a:rPr lang="en-GB" b="1" dirty="0">
                <a:solidFill>
                  <a:srgbClr val="FFFFFF"/>
                </a:solidFill>
              </a:rPr>
              <a:t>)</a:t>
            </a:r>
            <a:endParaRPr lang="da-DK" b="1" dirty="0">
              <a:solidFill>
                <a:srgbClr val="FFFFFF"/>
              </a:solidFill>
            </a:endParaRP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50825" y="1125538"/>
            <a:ext cx="26574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</a:rPr>
              <a:t>FIGO </a:t>
            </a:r>
            <a:r>
              <a:rPr lang="en-GB" sz="2800" b="1" dirty="0" smtClean="0">
                <a:solidFill>
                  <a:srgbClr val="FFFFFF"/>
                </a:solidFill>
              </a:rPr>
              <a:t>stage </a:t>
            </a:r>
            <a:r>
              <a:rPr lang="en-GB" sz="2800" b="1" dirty="0">
                <a:solidFill>
                  <a:srgbClr val="FFFFFF"/>
                </a:solidFill>
              </a:rPr>
              <a:t>I</a:t>
            </a:r>
            <a:endParaRPr lang="en-GB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rgbClr val="FFFFFF"/>
                </a:solidFill>
              </a:rPr>
              <a:t>Medium risk patients</a:t>
            </a:r>
            <a:endParaRPr lang="en-GB" sz="2800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rgbClr val="FFFFFF"/>
                </a:solidFill>
              </a:rPr>
              <a:t>(</a:t>
            </a:r>
            <a:r>
              <a:rPr lang="en-GB" b="1" dirty="0" smtClean="0">
                <a:solidFill>
                  <a:srgbClr val="FFFFFF"/>
                </a:solidFill>
              </a:rPr>
              <a:t>n = 715</a:t>
            </a:r>
            <a:r>
              <a:rPr lang="en-GB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6083300" y="35925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6034088" y="3860800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274575" y="3429000"/>
            <a:ext cx="2659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</a:rPr>
              <a:t>Hysterectomy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0" y="460529"/>
            <a:ext cx="8355013" cy="65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a-DK" sz="4000" b="1" dirty="0">
                <a:solidFill>
                  <a:srgbClr val="F09828"/>
                </a:solidFill>
              </a:rPr>
              <a:t>PORTEC-2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361438" y="6415351"/>
            <a:ext cx="48586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a-DK" sz="1200" b="1" dirty="0">
                <a:solidFill>
                  <a:srgbClr val="FFFFFF"/>
                </a:solidFill>
              </a:rPr>
              <a:t>Nout </a:t>
            </a:r>
            <a:r>
              <a:rPr lang="da-DK" sz="1200" b="1" dirty="0" smtClean="0">
                <a:solidFill>
                  <a:srgbClr val="FFFFFF"/>
                </a:solidFill>
              </a:rPr>
              <a:t>RA, et </a:t>
            </a:r>
            <a:r>
              <a:rPr lang="da-DK" sz="1200" b="1" dirty="0">
                <a:solidFill>
                  <a:srgbClr val="FFFFFF"/>
                </a:solidFill>
              </a:rPr>
              <a:t>al</a:t>
            </a:r>
            <a:r>
              <a:rPr lang="da-DK" sz="1200" b="1" dirty="0" smtClean="0">
                <a:solidFill>
                  <a:srgbClr val="FFFFFF"/>
                </a:solidFill>
              </a:rPr>
              <a:t>. </a:t>
            </a:r>
            <a:r>
              <a:rPr lang="it-IT" sz="1200" b="1" i="1" dirty="0">
                <a:solidFill>
                  <a:srgbClr val="FFFFFF"/>
                </a:solidFill>
              </a:rPr>
              <a:t>J Clin Oncol</a:t>
            </a:r>
            <a:r>
              <a:rPr lang="it-IT" sz="1200" b="1" dirty="0">
                <a:solidFill>
                  <a:srgbClr val="FFFFFF"/>
                </a:solidFill>
              </a:rPr>
              <a:t>. 2009;27(21):3547-3556.</a:t>
            </a:r>
            <a:endParaRPr lang="da-DK" sz="1200" b="1" dirty="0">
              <a:solidFill>
                <a:srgbClr val="FFFFFF"/>
              </a:solidFill>
            </a:endParaRPr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4932040" y="1242106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762000" eaLnBrk="0" hangingPunct="0">
              <a:defRPr/>
            </a:pPr>
            <a:r>
              <a:rPr lang="en-US" sz="1600" b="1" dirty="0">
                <a:solidFill>
                  <a:srgbClr val="FFFFFF"/>
                </a:solidFill>
              </a:rPr>
              <a:t>5-year actuarial percentages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6195"/>
              </p:ext>
            </p:extLst>
          </p:nvPr>
        </p:nvGraphicFramePr>
        <p:xfrm>
          <a:off x="4572000" y="1778000"/>
          <a:ext cx="41764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EBRT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VBT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Vaginal relapse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&lt;.001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Overall survival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81%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85%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= .31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64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5114925" y="1370756"/>
            <a:ext cx="3097213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da-D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patients</a:t>
            </a: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da-DK" sz="2400" b="1" baseline="30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Adjuvant</a:t>
            </a:r>
            <a:endParaRPr lang="da-DK" sz="2400" b="1" baseline="30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da-DK" sz="2400" b="1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EBRT/VBT</a:t>
            </a: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da-DK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da-D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98-99                        1-2</a:t>
            </a:r>
          </a:p>
          <a:p>
            <a:pPr algn="ctr">
              <a:defRPr/>
            </a:pPr>
            <a:r>
              <a:rPr lang="da-D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Vaginal                    Vaginal</a:t>
            </a:r>
          </a:p>
          <a:p>
            <a:pPr algn="ctr">
              <a:defRPr/>
            </a:pPr>
            <a:r>
              <a:rPr lang="da-D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da-DK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                    </a:t>
            </a:r>
            <a:r>
              <a:rPr lang="da-DK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6699250" y="1804144"/>
            <a:ext cx="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a-DK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>
            <a:off x="6034088" y="3170981"/>
            <a:ext cx="665162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6699250" y="3170981"/>
            <a:ext cx="663575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79494"/>
            <a:ext cx="9144000" cy="5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a-DK" sz="4000" b="1" dirty="0">
                <a:solidFill>
                  <a:srgbClr val="F09828"/>
                </a:solidFill>
              </a:rPr>
              <a:t>Local C</a:t>
            </a:r>
            <a:r>
              <a:rPr lang="da-DK" sz="4000" b="1" dirty="0" smtClean="0">
                <a:solidFill>
                  <a:srgbClr val="F09828"/>
                </a:solidFill>
              </a:rPr>
              <a:t>ontrol</a:t>
            </a:r>
            <a:endParaRPr lang="da-DK" sz="4000" b="1" dirty="0">
              <a:solidFill>
                <a:srgbClr val="F09828"/>
              </a:solidFill>
            </a:endParaRPr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9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5116003" y="1377602"/>
            <a:ext cx="30966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patients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Adjuvant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EBRT/VBT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98-99                        1-2</a:t>
            </a: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Vaginal                    Vaginal</a:t>
            </a: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065213" y="1377602"/>
            <a:ext cx="307975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patients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adjuvant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EBRT/VBT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90                           10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Vaginal                    Vaginal</a:t>
            </a: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</a:t>
            </a:r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6699250" y="1810990"/>
            <a:ext cx="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H="1">
            <a:off x="6034088" y="3177827"/>
            <a:ext cx="665162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6699250" y="3177827"/>
            <a:ext cx="665163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2646363" y="1810990"/>
            <a:ext cx="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>
            <a:off x="1916113" y="3177827"/>
            <a:ext cx="730250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2646363" y="3177827"/>
            <a:ext cx="661987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582613" y="422935"/>
            <a:ext cx="7772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a-DK" sz="4000" b="1" dirty="0">
                <a:solidFill>
                  <a:srgbClr val="F09828"/>
                </a:solidFill>
              </a:rPr>
              <a:t>Local C</a:t>
            </a:r>
            <a:r>
              <a:rPr lang="da-DK" sz="4000" b="1" dirty="0" smtClean="0">
                <a:solidFill>
                  <a:srgbClr val="F09828"/>
                </a:solidFill>
              </a:rPr>
              <a:t>ontrol</a:t>
            </a:r>
            <a:endParaRPr lang="da-DK" sz="4000" b="1" dirty="0">
              <a:solidFill>
                <a:srgbClr val="F09828"/>
              </a:solidFill>
            </a:endParaRPr>
          </a:p>
        </p:txBody>
      </p:sp>
      <p:sp>
        <p:nvSpPr>
          <p:cNvPr id="12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0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5116003" y="908050"/>
            <a:ext cx="30966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patients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Adjuvant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EBRT/VBT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98-99                        1-2</a:t>
            </a: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Vaginal                    Vaginal</a:t>
            </a: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87313" y="908050"/>
            <a:ext cx="4916487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patients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adjuvant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EBRT/VBT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90                           10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Vaginal                    Vaginal</a:t>
            </a:r>
          </a:p>
          <a:p>
            <a:pPr algn="ctr"/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EBRT+VBT</a:t>
            </a: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5</a:t>
            </a:r>
            <a:r>
              <a:rPr lang="da-D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-7             3-5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Local          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</a:t>
            </a:r>
            <a:r>
              <a:rPr lang="da-D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       control    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a-D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or </a:t>
            </a:r>
            <a:r>
              <a:rPr lang="da-DK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endParaRPr lang="da-D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>
            <a:off x="6699250" y="1341438"/>
            <a:ext cx="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>
            <a:off x="6034088" y="2708275"/>
            <a:ext cx="665162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6699250" y="2708275"/>
            <a:ext cx="665163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2646363" y="1341438"/>
            <a:ext cx="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flipH="1">
            <a:off x="1916113" y="2708275"/>
            <a:ext cx="730250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>
            <a:off x="2646363" y="2708275"/>
            <a:ext cx="661987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3509963" y="42926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 flipH="1">
            <a:off x="3175000" y="5084763"/>
            <a:ext cx="334963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>
            <a:off x="3509963" y="5084763"/>
            <a:ext cx="396875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82613" y="272223"/>
            <a:ext cx="7772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da-DK" sz="4000" b="1" dirty="0">
                <a:solidFill>
                  <a:srgbClr val="F09828"/>
                </a:solidFill>
              </a:rPr>
              <a:t>Local C</a:t>
            </a:r>
            <a:r>
              <a:rPr lang="da-DK" sz="4000" b="1" dirty="0" smtClean="0">
                <a:solidFill>
                  <a:srgbClr val="F09828"/>
                </a:solidFill>
              </a:rPr>
              <a:t>ontrol</a:t>
            </a:r>
            <a:endParaRPr lang="da-DK" sz="4000" b="1" dirty="0">
              <a:solidFill>
                <a:srgbClr val="F09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06367"/>
            <a:ext cx="9144000" cy="762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da-DK" sz="3000" b="1" dirty="0">
                <a:solidFill>
                  <a:srgbClr val="F09828"/>
                </a:solidFill>
              </a:rPr>
              <a:t>Radiotherapy of Vaginal Relapse in </a:t>
            </a:r>
            <a:r>
              <a:rPr lang="da-DK" sz="3000" b="1" dirty="0" smtClean="0">
                <a:solidFill>
                  <a:srgbClr val="F09828"/>
                </a:solidFill>
              </a:rPr>
              <a:t/>
            </a:r>
            <a:br>
              <a:rPr lang="da-DK" sz="3000" b="1" dirty="0" smtClean="0">
                <a:solidFill>
                  <a:srgbClr val="F09828"/>
                </a:solidFill>
              </a:rPr>
            </a:br>
            <a:r>
              <a:rPr lang="da-DK" sz="3000" b="1" dirty="0" smtClean="0">
                <a:solidFill>
                  <a:srgbClr val="F09828"/>
                </a:solidFill>
              </a:rPr>
              <a:t>Patients Not </a:t>
            </a:r>
            <a:r>
              <a:rPr lang="da-DK" sz="3000" b="1" dirty="0">
                <a:solidFill>
                  <a:srgbClr val="F09828"/>
                </a:solidFill>
              </a:rPr>
              <a:t>Treated Primarily </a:t>
            </a:r>
            <a:r>
              <a:rPr lang="da-DK" sz="3000" b="1" dirty="0" smtClean="0">
                <a:solidFill>
                  <a:srgbClr val="F09828"/>
                </a:solidFill>
              </a:rPr>
              <a:t>With </a:t>
            </a:r>
            <a:br>
              <a:rPr lang="da-DK" sz="3000" b="1" dirty="0" smtClean="0">
                <a:solidFill>
                  <a:srgbClr val="F09828"/>
                </a:solidFill>
              </a:rPr>
            </a:br>
            <a:r>
              <a:rPr lang="da-DK" sz="3000" b="1" dirty="0" smtClean="0">
                <a:solidFill>
                  <a:srgbClr val="F09828"/>
                </a:solidFill>
              </a:rPr>
              <a:t>Adjuvant </a:t>
            </a:r>
            <a:r>
              <a:rPr lang="da-DK" sz="3000" b="1" dirty="0">
                <a:solidFill>
                  <a:srgbClr val="F09828"/>
                </a:solidFill>
              </a:rPr>
              <a:t>Radiotherapy</a:t>
            </a:r>
            <a:br>
              <a:rPr lang="da-DK" sz="3000" b="1" dirty="0">
                <a:solidFill>
                  <a:srgbClr val="F09828"/>
                </a:solidFill>
              </a:rPr>
            </a:br>
            <a:endParaRPr lang="da-DK" sz="3000" b="1" dirty="0">
              <a:solidFill>
                <a:srgbClr val="F09828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267" y="1944960"/>
            <a:ext cx="88392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Mandall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1985: 	95% (n =20) (vagina)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Curran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1988: 		100% (n = 15) (vagina)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Ackerman 1996: 	79% (n = 32</a:t>
            </a:r>
            <a:r>
              <a:rPr lang="da-DK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(vagina)</a:t>
            </a:r>
            <a:endParaRPr lang="da-DK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Poulsen 1997: 	88% (n = 17) (vagina, FU 61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months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Roberts 1998: 	61% (n = 16)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 2002: 		77% </a:t>
            </a:r>
            <a:r>
              <a:rPr lang="da-DK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8-yr disease-specific 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(vagina, n = 13)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Creutzberg 2003: 	65% </a:t>
            </a:r>
            <a:r>
              <a:rPr lang="da-DK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5-yr 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in vaginal relapses (n = 35, intermed risk)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Jingran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2003: 	86% 5-yr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vaginal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relapses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 = 52)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Hogberg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2004: 	83%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39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months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sz="1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relapse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 =12)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Leuven 2006: 	100% local control in 9 vaginal relapses treated at 				relapse with </a:t>
            </a:r>
            <a:r>
              <a:rPr lang="da-DK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radiotherapy</a:t>
            </a:r>
            <a:endParaRPr lang="da-DK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Huh WK 2007: 	81% local control and 75% 5-yr OS and in 69 </a:t>
            </a:r>
            <a:endParaRPr lang="da-DK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80000"/>
              </a:lnSpc>
              <a:buClr>
                <a:srgbClr val="F09828"/>
              </a:buClr>
              <a:buNone/>
            </a:pPr>
            <a:r>
              <a:rPr lang="da-DK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relapses (mean </a:t>
            </a:r>
            <a:r>
              <a:rPr lang="da-DK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 63 months)</a:t>
            </a:r>
          </a:p>
          <a:p>
            <a:pPr eaLnBrk="1" hangingPunct="1">
              <a:lnSpc>
                <a:spcPct val="80000"/>
              </a:lnSpc>
              <a:buClr>
                <a:srgbClr val="F09828"/>
              </a:buClr>
              <a:buFont typeface="Arial" pitchFamily="34" charset="0"/>
              <a:buChar char="•"/>
            </a:pPr>
            <a:r>
              <a:rPr lang="da-DK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CURE RATE IS HIGH IN CENTRAL PELVIC RELAPSES</a:t>
            </a: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6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2250" y="1557338"/>
            <a:ext cx="8686800" cy="3671887"/>
          </a:xfrm>
        </p:spPr>
        <p:txBody>
          <a:bodyPr lIns="0" tIns="0" rIns="0" bIns="0"/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Need for level one evidence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Adjuvant EBRT / brachytherapy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Adjuvant EBRT + </a:t>
            </a:r>
            <a:r>
              <a:rPr lang="en-US" sz="2400" dirty="0"/>
              <a:t>c</a:t>
            </a:r>
            <a:r>
              <a:rPr lang="en-US" sz="2400" b="1" dirty="0" smtClean="0"/>
              <a:t>hemotherapy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bg1"/>
                </a:solidFill>
              </a:rPr>
              <a:t>Conclusions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3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609600" y="692696"/>
            <a:ext cx="7772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a-DK" sz="3600" b="1" dirty="0" smtClean="0">
                <a:solidFill>
                  <a:srgbClr val="F09828"/>
                </a:solidFill>
              </a:rPr>
              <a:t>5-Year Survival </a:t>
            </a:r>
            <a:r>
              <a:rPr lang="da-DK" sz="3600" b="1" dirty="0">
                <a:solidFill>
                  <a:srgbClr val="F09828"/>
                </a:solidFill>
              </a:rPr>
              <a:t>- FIGO</a:t>
            </a:r>
            <a:r>
              <a:rPr lang="da-DK" sz="3600" dirty="0">
                <a:solidFill>
                  <a:srgbClr val="F09828"/>
                </a:solidFill>
              </a:rPr>
              <a:t> 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4800" y="1364704"/>
            <a:ext cx="85074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nl-NL" sz="2400" b="1" u="sng" dirty="0">
                <a:solidFill>
                  <a:schemeClr val="bg1"/>
                </a:solidFill>
              </a:rPr>
              <a:t>Stage 	           	G1		G2		G3</a:t>
            </a:r>
          </a:p>
          <a:p>
            <a:pPr>
              <a:defRPr/>
            </a:pPr>
            <a:r>
              <a:rPr lang="nl-NL" sz="2400" b="1" dirty="0">
                <a:solidFill>
                  <a:srgbClr val="0066CC"/>
                </a:solidFill>
              </a:rPr>
              <a:t>				                                                  	</a:t>
            </a:r>
          </a:p>
          <a:p>
            <a:pPr algn="ctr">
              <a:defRPr/>
            </a:pPr>
            <a:r>
              <a:rPr lang="nl-NL" sz="2400" b="1" dirty="0">
                <a:solidFill>
                  <a:schemeClr val="accent5">
                    <a:lumMod val="25000"/>
                  </a:schemeClr>
                </a:solidFill>
              </a:rPr>
              <a:t>Ia</a:t>
            </a:r>
            <a:r>
              <a:rPr lang="nl-NL" sz="2400" b="1" dirty="0">
                <a:solidFill>
                  <a:srgbClr val="000066"/>
                </a:solidFill>
              </a:rPr>
              <a:t>	</a:t>
            </a:r>
            <a:r>
              <a:rPr lang="nl-NL" sz="2400" b="1" dirty="0">
                <a:solidFill>
                  <a:schemeClr val="bg1"/>
                </a:solidFill>
              </a:rPr>
              <a:t>1</a:t>
            </a:r>
            <a:r>
              <a:rPr lang="nl-NL" sz="2400" b="1" dirty="0" smtClean="0">
                <a:solidFill>
                  <a:schemeClr val="bg1"/>
                </a:solidFill>
              </a:rPr>
              <a:t>a</a:t>
            </a:r>
            <a:r>
              <a:rPr lang="nl-NL" sz="2400" b="1" dirty="0">
                <a:solidFill>
                  <a:srgbClr val="000066"/>
                </a:solidFill>
              </a:rPr>
              <a:t>	    		</a:t>
            </a:r>
            <a:r>
              <a:rPr lang="nl-NL" sz="2400" b="1" dirty="0">
                <a:solidFill>
                  <a:srgbClr val="99CCFF"/>
                </a:solidFill>
              </a:rPr>
              <a:t>93		91	</a:t>
            </a:r>
            <a:r>
              <a:rPr lang="nl-NL" sz="2400" b="1" dirty="0">
                <a:solidFill>
                  <a:srgbClr val="000066"/>
                </a:solidFill>
              </a:rPr>
              <a:t>	</a:t>
            </a:r>
            <a:r>
              <a:rPr lang="nl-NL" sz="2800" b="1" dirty="0">
                <a:solidFill>
                  <a:srgbClr val="FF9933"/>
                </a:solidFill>
              </a:rPr>
              <a:t>80</a:t>
            </a:r>
          </a:p>
          <a:p>
            <a:pPr algn="ctr">
              <a:defRPr/>
            </a:pPr>
            <a:r>
              <a:rPr lang="nl-NL" sz="2400" b="1" dirty="0">
                <a:solidFill>
                  <a:srgbClr val="000066"/>
                </a:solidFill>
              </a:rPr>
              <a:t>					</a:t>
            </a:r>
            <a:endParaRPr lang="nl-NL" sz="2400" b="1" dirty="0">
              <a:solidFill>
                <a:srgbClr val="000066"/>
              </a:solidFill>
              <a:sym typeface="Symbol" charset="2"/>
            </a:endParaRPr>
          </a:p>
          <a:p>
            <a:pPr algn="ctr">
              <a:defRPr/>
            </a:pPr>
            <a:r>
              <a:rPr lang="nl-NL" sz="2400" b="1" dirty="0">
                <a:solidFill>
                  <a:srgbClr val="224B50"/>
                </a:solidFill>
                <a:sym typeface="Symbol" charset="2"/>
              </a:rPr>
              <a:t>Ib</a:t>
            </a:r>
            <a:r>
              <a:rPr lang="nl-NL" sz="2400" b="1" dirty="0">
                <a:solidFill>
                  <a:srgbClr val="000066"/>
                </a:solidFill>
                <a:sym typeface="Symbol" charset="2"/>
              </a:rPr>
              <a:t>	</a:t>
            </a:r>
            <a:r>
              <a:rPr lang="nl-NL" sz="2400" b="1" dirty="0" smtClean="0">
                <a:solidFill>
                  <a:srgbClr val="FFFFFF"/>
                </a:solidFill>
                <a:sym typeface="Symbol" charset="2"/>
              </a:rPr>
              <a:t>1a</a:t>
            </a:r>
            <a:r>
              <a:rPr lang="nl-NL" sz="2400" b="1" dirty="0" smtClean="0">
                <a:solidFill>
                  <a:srgbClr val="99CCFF"/>
                </a:solidFill>
                <a:sym typeface="Symbol" charset="2"/>
              </a:rPr>
              <a:t> </a:t>
            </a:r>
            <a:r>
              <a:rPr lang="nl-NL" sz="2400" b="1" dirty="0" smtClean="0">
                <a:solidFill>
                  <a:srgbClr val="000066"/>
                </a:solidFill>
                <a:sym typeface="Symbol" charset="2"/>
              </a:rPr>
              <a:t>                   </a:t>
            </a:r>
            <a:r>
              <a:rPr lang="nl-NL" sz="2400" b="1" dirty="0">
                <a:solidFill>
                  <a:srgbClr val="000066"/>
                </a:solidFill>
                <a:sym typeface="Symbol" charset="2"/>
              </a:rPr>
              <a:t>	</a:t>
            </a:r>
            <a:r>
              <a:rPr lang="nl-NL" sz="2400" b="1" dirty="0">
                <a:solidFill>
                  <a:srgbClr val="99CCFF"/>
                </a:solidFill>
                <a:sym typeface="Symbol" charset="2"/>
              </a:rPr>
              <a:t>92		93</a:t>
            </a:r>
            <a:r>
              <a:rPr lang="nl-NL" sz="2400" b="1" dirty="0">
                <a:solidFill>
                  <a:srgbClr val="000066"/>
                </a:solidFill>
                <a:sym typeface="Symbol" charset="2"/>
              </a:rPr>
              <a:t>		</a:t>
            </a:r>
            <a:r>
              <a:rPr lang="nl-NL" sz="2800" b="1" dirty="0">
                <a:solidFill>
                  <a:srgbClr val="FF9933"/>
                </a:solidFill>
                <a:sym typeface="Symbol" charset="2"/>
              </a:rPr>
              <a:t>82</a:t>
            </a:r>
            <a:endParaRPr lang="nl-NL" sz="2800" b="1" dirty="0">
              <a:solidFill>
                <a:srgbClr val="FF9933"/>
              </a:solidFill>
            </a:endParaRPr>
          </a:p>
          <a:p>
            <a:pPr algn="ctr">
              <a:defRPr/>
            </a:pPr>
            <a:endParaRPr lang="nl-NL" sz="2400" b="1" dirty="0">
              <a:solidFill>
                <a:srgbClr val="FF9933"/>
              </a:solidFill>
            </a:endParaRPr>
          </a:p>
          <a:p>
            <a:pPr algn="ctr">
              <a:defRPr/>
            </a:pPr>
            <a:r>
              <a:rPr lang="nl-NL" sz="2400" b="1" dirty="0">
                <a:solidFill>
                  <a:srgbClr val="224B50"/>
                </a:solidFill>
              </a:rPr>
              <a:t>Ic</a:t>
            </a:r>
            <a:r>
              <a:rPr lang="nl-NL" sz="2400" b="1" dirty="0">
                <a:solidFill>
                  <a:srgbClr val="000066"/>
                </a:solidFill>
              </a:rPr>
              <a:t>	</a:t>
            </a:r>
            <a:r>
              <a:rPr lang="nl-NL" sz="2400" b="1" dirty="0" smtClean="0">
                <a:solidFill>
                  <a:srgbClr val="FFFFFF"/>
                </a:solidFill>
              </a:rPr>
              <a:t>1b</a:t>
            </a:r>
            <a:r>
              <a:rPr lang="nl-NL" sz="2400" b="1" dirty="0">
                <a:solidFill>
                  <a:srgbClr val="000066"/>
                </a:solidFill>
              </a:rPr>
              <a:t>			</a:t>
            </a:r>
            <a:r>
              <a:rPr lang="nl-NL" sz="2400" b="1" dirty="0">
                <a:solidFill>
                  <a:srgbClr val="99CCFF"/>
                </a:solidFill>
              </a:rPr>
              <a:t>91</a:t>
            </a:r>
            <a:r>
              <a:rPr lang="nl-NL" sz="2400" b="1" dirty="0">
                <a:solidFill>
                  <a:srgbClr val="000066"/>
                </a:solidFill>
              </a:rPr>
              <a:t>		</a:t>
            </a:r>
            <a:r>
              <a:rPr lang="nl-NL" sz="2400" b="1" dirty="0">
                <a:solidFill>
                  <a:srgbClr val="F09828"/>
                </a:solidFill>
              </a:rPr>
              <a:t>86</a:t>
            </a:r>
            <a:r>
              <a:rPr lang="nl-NL" sz="2400" b="1" dirty="0">
                <a:solidFill>
                  <a:srgbClr val="000066"/>
                </a:solidFill>
              </a:rPr>
              <a:t>		</a:t>
            </a:r>
            <a:r>
              <a:rPr lang="nl-NL" sz="2800" b="1" dirty="0">
                <a:solidFill>
                  <a:srgbClr val="FF0066"/>
                </a:solidFill>
              </a:rPr>
              <a:t>75</a:t>
            </a:r>
          </a:p>
          <a:p>
            <a:pPr algn="ctr">
              <a:defRPr/>
            </a:pPr>
            <a:endParaRPr lang="nl-NL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4379168"/>
            <a:ext cx="8507413" cy="15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nl-NL" sz="2400" b="1" dirty="0" err="1" smtClean="0">
                <a:solidFill>
                  <a:srgbClr val="224B50"/>
                </a:solidFill>
              </a:rPr>
              <a:t>IIa</a:t>
            </a:r>
            <a:r>
              <a:rPr lang="nl-NL" sz="2400" b="1" dirty="0">
                <a:solidFill>
                  <a:schemeClr val="bg1"/>
                </a:solidFill>
              </a:rPr>
              <a:t>	</a:t>
            </a:r>
            <a:r>
              <a:rPr lang="nl-NL" sz="2400" b="1" dirty="0" smtClean="0">
                <a:solidFill>
                  <a:srgbClr val="FFFFFF"/>
                </a:solidFill>
              </a:rPr>
              <a:t>1b</a:t>
            </a:r>
            <a:r>
              <a:rPr lang="nl-NL" sz="2400" b="1" dirty="0">
                <a:solidFill>
                  <a:schemeClr val="bg1"/>
                </a:solidFill>
              </a:rPr>
              <a:t>	    		</a:t>
            </a:r>
            <a:r>
              <a:rPr lang="nl-NL" sz="2400" b="1" dirty="0">
                <a:solidFill>
                  <a:srgbClr val="99CCFF"/>
                </a:solidFill>
              </a:rPr>
              <a:t>90</a:t>
            </a:r>
            <a:r>
              <a:rPr lang="nl-NL" sz="2400" b="1" dirty="0">
                <a:solidFill>
                  <a:schemeClr val="bg1"/>
                </a:solidFill>
              </a:rPr>
              <a:t>		</a:t>
            </a:r>
            <a:r>
              <a:rPr lang="nl-NL" sz="2400" b="1" dirty="0">
                <a:solidFill>
                  <a:srgbClr val="F09828"/>
                </a:solidFill>
              </a:rPr>
              <a:t>84</a:t>
            </a:r>
            <a:r>
              <a:rPr lang="nl-NL" sz="2400" b="1" dirty="0">
                <a:solidFill>
                  <a:schemeClr val="bg1"/>
                </a:solidFill>
              </a:rPr>
              <a:t>		</a:t>
            </a:r>
            <a:r>
              <a:rPr lang="nl-NL" sz="2800" b="1" dirty="0">
                <a:solidFill>
                  <a:srgbClr val="FF0066"/>
                </a:solidFill>
              </a:rPr>
              <a:t>68</a:t>
            </a:r>
          </a:p>
          <a:p>
            <a:pPr algn="ctr">
              <a:defRPr/>
            </a:pPr>
            <a:r>
              <a:rPr lang="nl-NL" sz="2400" b="1" dirty="0">
                <a:solidFill>
                  <a:schemeClr val="bg1"/>
                </a:solidFill>
              </a:rPr>
              <a:t>					</a:t>
            </a:r>
            <a:endParaRPr lang="nl-NL" sz="2400" b="1" dirty="0">
              <a:solidFill>
                <a:schemeClr val="bg1"/>
              </a:solidFill>
              <a:sym typeface="Symbol" charset="2"/>
            </a:endParaRPr>
          </a:p>
          <a:p>
            <a:pPr algn="ctr">
              <a:defRPr/>
            </a:pPr>
            <a:r>
              <a:rPr lang="nl-NL" sz="2400" b="1" dirty="0" err="1">
                <a:solidFill>
                  <a:srgbClr val="224B50"/>
                </a:solidFill>
                <a:sym typeface="Symbol" charset="2"/>
              </a:rPr>
              <a:t>IIb</a:t>
            </a:r>
            <a:r>
              <a:rPr lang="nl-NL" sz="2400" b="1" dirty="0">
                <a:solidFill>
                  <a:schemeClr val="bg1"/>
                </a:solidFill>
                <a:sym typeface="Symbol" charset="2"/>
              </a:rPr>
              <a:t>	</a:t>
            </a:r>
            <a:r>
              <a:rPr lang="nl-NL" sz="2400" b="1" dirty="0">
                <a:solidFill>
                  <a:srgbClr val="FFFFFF"/>
                </a:solidFill>
                <a:sym typeface="Symbol" charset="2"/>
              </a:rPr>
              <a:t>  </a:t>
            </a:r>
            <a:r>
              <a:rPr lang="nl-NL" sz="2400" b="1" dirty="0" smtClean="0">
                <a:solidFill>
                  <a:srgbClr val="FFFFFF"/>
                </a:solidFill>
                <a:sym typeface="Symbol" charset="2"/>
              </a:rPr>
              <a:t>2                 </a:t>
            </a:r>
            <a:r>
              <a:rPr lang="nl-NL" sz="2400" b="1" dirty="0">
                <a:solidFill>
                  <a:schemeClr val="bg1"/>
                </a:solidFill>
                <a:sym typeface="Symbol" charset="2"/>
              </a:rPr>
              <a:t>		</a:t>
            </a:r>
            <a:r>
              <a:rPr lang="nl-NL" sz="2800" b="1" dirty="0">
                <a:solidFill>
                  <a:srgbClr val="F09828"/>
                </a:solidFill>
                <a:sym typeface="Symbol" charset="2"/>
              </a:rPr>
              <a:t>81</a:t>
            </a:r>
            <a:r>
              <a:rPr lang="nl-NL" sz="2800" b="1" dirty="0">
                <a:solidFill>
                  <a:schemeClr val="bg1"/>
                </a:solidFill>
                <a:sym typeface="Symbol" charset="2"/>
              </a:rPr>
              <a:t>		</a:t>
            </a:r>
            <a:r>
              <a:rPr lang="nl-NL" sz="2800" b="1" dirty="0">
                <a:solidFill>
                  <a:srgbClr val="FF0066"/>
                </a:solidFill>
                <a:sym typeface="Symbol" charset="2"/>
              </a:rPr>
              <a:t>77</a:t>
            </a:r>
            <a:r>
              <a:rPr lang="nl-NL" sz="2800" b="1" dirty="0">
                <a:solidFill>
                  <a:schemeClr val="bg1"/>
                </a:solidFill>
                <a:sym typeface="Symbol" charset="2"/>
              </a:rPr>
              <a:t>		</a:t>
            </a:r>
            <a:r>
              <a:rPr lang="nl-NL" sz="2800" b="1" dirty="0">
                <a:solidFill>
                  <a:srgbClr val="FF0066"/>
                </a:solidFill>
                <a:sym typeface="Symbol" charset="2"/>
              </a:rPr>
              <a:t>65</a:t>
            </a:r>
            <a:endParaRPr lang="nl-NL" sz="2800" b="1" dirty="0">
              <a:solidFill>
                <a:srgbClr val="FF0066"/>
              </a:solidFill>
            </a:endParaRPr>
          </a:p>
          <a:p>
            <a:pPr algn="ctr">
              <a:defRPr/>
            </a:pP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7596336" y="2132856"/>
            <a:ext cx="1295400" cy="367240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63948" y="6387898"/>
            <a:ext cx="68003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a-DK" sz="1400" b="1" dirty="0" smtClean="0">
                <a:solidFill>
                  <a:schemeClr val="bg1"/>
                </a:solidFill>
              </a:rPr>
              <a:t>Creasman </a:t>
            </a:r>
            <a:r>
              <a:rPr lang="da-DK" sz="1400" b="1" dirty="0">
                <a:solidFill>
                  <a:schemeClr val="bg1"/>
                </a:solidFill>
              </a:rPr>
              <a:t>WT, </a:t>
            </a:r>
            <a:r>
              <a:rPr lang="da-DK" sz="1400" b="1" i="1" dirty="0" smtClean="0">
                <a:solidFill>
                  <a:schemeClr val="bg1"/>
                </a:solidFill>
              </a:rPr>
              <a:t>Int </a:t>
            </a:r>
            <a:r>
              <a:rPr lang="da-DK" sz="1400" b="1" i="1" dirty="0">
                <a:solidFill>
                  <a:schemeClr val="bg1"/>
                </a:solidFill>
              </a:rPr>
              <a:t>J Gynaecol Obstet</a:t>
            </a:r>
            <a:r>
              <a:rPr lang="da-DK" sz="1400" b="1" dirty="0">
                <a:solidFill>
                  <a:schemeClr val="bg1"/>
                </a:solidFill>
              </a:rPr>
              <a:t>. 2006;95(suppl 1):S105–S143.</a:t>
            </a:r>
          </a:p>
        </p:txBody>
      </p:sp>
      <p:sp>
        <p:nvSpPr>
          <p:cNvPr id="13" name="Rektangel 10"/>
          <p:cNvSpPr/>
          <p:nvPr/>
        </p:nvSpPr>
        <p:spPr>
          <a:xfrm>
            <a:off x="3635896" y="5064592"/>
            <a:ext cx="3960440" cy="72008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65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323528" y="416487"/>
            <a:ext cx="8352160" cy="431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Arial" charset="0"/>
              <a:buNone/>
              <a:defRPr/>
            </a:pPr>
            <a:r>
              <a:rPr lang="en-US" sz="3600" b="1" dirty="0" smtClean="0">
                <a:solidFill>
                  <a:srgbClr val="F09828"/>
                </a:solidFill>
                <a:latin typeface="+mj-lt"/>
              </a:rPr>
              <a:t>Phase III Trials of Adjuvant Radiotherapy With Chemotherapy</a:t>
            </a:r>
            <a:endParaRPr lang="en-GB" sz="3600" b="1" dirty="0" smtClean="0">
              <a:solidFill>
                <a:srgbClr val="F09828"/>
              </a:solidFill>
              <a:latin typeface="+mj-lt"/>
            </a:endParaRPr>
          </a:p>
        </p:txBody>
      </p:sp>
      <p:graphicFrame>
        <p:nvGraphicFramePr>
          <p:cNvPr id="4" name="Pladsholder til indhol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665369"/>
              </p:ext>
            </p:extLst>
          </p:nvPr>
        </p:nvGraphicFramePr>
        <p:xfrm>
          <a:off x="253874" y="1685290"/>
          <a:ext cx="8494590" cy="3759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822"/>
                <a:gridCol w="1368152"/>
                <a:gridCol w="2160240"/>
                <a:gridCol w="1522800"/>
                <a:gridCol w="1861576"/>
              </a:tblGrid>
              <a:tr h="506332">
                <a:tc>
                  <a:txBody>
                    <a:bodyPr/>
                    <a:lstStyle/>
                    <a:p>
                      <a:pPr algn="ctr"/>
                      <a:endParaRPr lang="da-DK" sz="14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GOG 34</a:t>
                      </a:r>
                    </a:p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Morrow, et al</a:t>
                      </a:r>
                      <a:endParaRPr lang="da-DK" sz="14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Finnish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Study</a:t>
                      </a:r>
                    </a:p>
                    <a:p>
                      <a:pPr algn="ctr"/>
                      <a:r>
                        <a:rPr lang="da-DK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Kuoppala, et al</a:t>
                      </a:r>
                      <a:endParaRPr lang="da-DK" sz="1400" b="0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GOG184</a:t>
                      </a:r>
                    </a:p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Homeslay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et al</a:t>
                      </a:r>
                      <a:endParaRPr lang="da-DK" sz="1400" b="0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NSGO9501/ILAIDE</a:t>
                      </a:r>
                    </a:p>
                    <a:p>
                      <a:pPr algn="ctr"/>
                      <a:r>
                        <a:rPr lang="da-DK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Hogberg,</a:t>
                      </a:r>
                      <a:r>
                        <a:rPr lang="da-DK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et al</a:t>
                      </a:r>
                      <a:endParaRPr lang="da-DK" sz="1400" b="0" i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97867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Population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(stage)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1-3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1A-B, G3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1C-3A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3-4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1-3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883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181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157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586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534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048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Regimen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RT-</a:t>
                      </a:r>
                      <a:r>
                        <a:rPr lang="da-DK" sz="1400" b="1" kern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Doxo8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 (split)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CEP/RT/CEP/RT/CEP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RT-</a:t>
                      </a:r>
                      <a:r>
                        <a:rPr lang="da-DK" sz="1400" b="1" kern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AP6</a:t>
                      </a:r>
                      <a:endParaRPr lang="da-DK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RT-</a:t>
                      </a:r>
                      <a:r>
                        <a:rPr lang="da-DK" sz="1400" b="1" kern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TAP6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RT+CT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5154">
                <a:tc>
                  <a:txBody>
                    <a:bodyPr/>
                    <a:lstStyle/>
                    <a:p>
                      <a:pPr algn="ctr"/>
                      <a:r>
                        <a:rPr lang="da-DK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PFS</a:t>
                      </a:r>
                      <a:endParaRPr lang="da-DK" sz="1400" b="1" i="0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NS</a:t>
                      </a:r>
                      <a:endParaRPr lang="da-DK" sz="1400" b="1" i="0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NS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69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78</a:t>
                      </a:r>
                      <a:r>
                        <a:rPr lang="da-DK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da-DK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HR 0.63*</a:t>
                      </a:r>
                      <a:endParaRPr lang="da-DK" sz="1400" b="1" i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6096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OS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NS</a:t>
                      </a: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NS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HR 0.69</a:t>
                      </a:r>
                    </a:p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NS</a:t>
                      </a:r>
                      <a:endParaRPr lang="da-DK" sz="1400" b="1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574"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Cancer specific survival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da-DK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HR</a:t>
                      </a:r>
                      <a:r>
                        <a:rPr lang="da-DK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0.55*</a:t>
                      </a:r>
                    </a:p>
                    <a:p>
                      <a:pPr algn="ctr"/>
                      <a:r>
                        <a:rPr lang="da-DK" sz="1400" b="0" i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Ad hoc</a:t>
                      </a:r>
                      <a:endParaRPr lang="da-DK" sz="1400" b="0" i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19" marB="45719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3948" y="6088180"/>
            <a:ext cx="8780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</a:rPr>
              <a:t>Morrow CP, et al. </a:t>
            </a:r>
            <a:r>
              <a:rPr lang="da-DK" sz="1400" b="1" i="1" dirty="0">
                <a:solidFill>
                  <a:schemeClr val="bg1"/>
                </a:solidFill>
              </a:rPr>
              <a:t>Gynecol Oncol</a:t>
            </a:r>
            <a:r>
              <a:rPr lang="da-DK" sz="1400" b="1" dirty="0">
                <a:solidFill>
                  <a:schemeClr val="bg1"/>
                </a:solidFill>
              </a:rPr>
              <a:t>. 1991;40(1):</a:t>
            </a:r>
            <a:r>
              <a:rPr lang="da-DK" sz="1400" b="1" dirty="0" smtClean="0">
                <a:solidFill>
                  <a:schemeClr val="bg1"/>
                </a:solidFill>
              </a:rPr>
              <a:t>55-65</a:t>
            </a:r>
            <a:r>
              <a:rPr lang="da-DK" sz="1400" b="1" dirty="0">
                <a:solidFill>
                  <a:schemeClr val="bg1"/>
                </a:solidFill>
              </a:rPr>
              <a:t>. Kuoppala T, </a:t>
            </a:r>
            <a:r>
              <a:rPr lang="da-DK" sz="1400" b="1" dirty="0" smtClean="0">
                <a:solidFill>
                  <a:schemeClr val="bg1"/>
                </a:solidFill>
              </a:rPr>
              <a:t>et al. </a:t>
            </a:r>
            <a:r>
              <a:rPr lang="da-DK" sz="1400" b="1" i="1" dirty="0" smtClean="0">
                <a:solidFill>
                  <a:schemeClr val="bg1"/>
                </a:solidFill>
              </a:rPr>
              <a:t>Gynecol Oncol.</a:t>
            </a:r>
            <a:r>
              <a:rPr lang="da-DK" sz="1400" b="1" dirty="0" smtClean="0">
                <a:solidFill>
                  <a:schemeClr val="bg1"/>
                </a:solidFill>
              </a:rPr>
              <a:t> 2008;110(2</a:t>
            </a:r>
            <a:r>
              <a:rPr lang="da-DK" sz="1400" b="1" dirty="0">
                <a:solidFill>
                  <a:schemeClr val="bg1"/>
                </a:solidFill>
              </a:rPr>
              <a:t>):</a:t>
            </a:r>
            <a:r>
              <a:rPr lang="da-DK" sz="1400" b="1" dirty="0" smtClean="0">
                <a:solidFill>
                  <a:schemeClr val="bg1"/>
                </a:solidFill>
              </a:rPr>
              <a:t>190-195. </a:t>
            </a:r>
            <a:r>
              <a:rPr lang="da-DK" sz="1400" b="1" dirty="0">
                <a:solidFill>
                  <a:schemeClr val="bg1"/>
                </a:solidFill>
              </a:rPr>
              <a:t>Homesley </a:t>
            </a:r>
            <a:r>
              <a:rPr lang="da-DK" sz="1400" b="1" dirty="0" smtClean="0">
                <a:solidFill>
                  <a:schemeClr val="bg1"/>
                </a:solidFill>
              </a:rPr>
              <a:t>HD, et al. </a:t>
            </a:r>
            <a:r>
              <a:rPr lang="da-DK" sz="1400" b="1" i="1" dirty="0">
                <a:solidFill>
                  <a:schemeClr val="bg1"/>
                </a:solidFill>
              </a:rPr>
              <a:t>Gynecol Oncol.</a:t>
            </a:r>
            <a:r>
              <a:rPr lang="da-DK" sz="1400" b="1" dirty="0">
                <a:solidFill>
                  <a:schemeClr val="bg1"/>
                </a:solidFill>
              </a:rPr>
              <a:t> </a:t>
            </a:r>
            <a:r>
              <a:rPr lang="da-DK" sz="1400" b="1" dirty="0" smtClean="0">
                <a:solidFill>
                  <a:schemeClr val="bg1"/>
                </a:solidFill>
              </a:rPr>
              <a:t>2009;112(3</a:t>
            </a:r>
            <a:r>
              <a:rPr lang="da-DK" sz="1400" b="1" dirty="0">
                <a:solidFill>
                  <a:schemeClr val="bg1"/>
                </a:solidFill>
              </a:rPr>
              <a:t>):</a:t>
            </a:r>
            <a:r>
              <a:rPr lang="da-DK" sz="1400" b="1" dirty="0" smtClean="0">
                <a:solidFill>
                  <a:schemeClr val="bg1"/>
                </a:solidFill>
              </a:rPr>
              <a:t>543-552. </a:t>
            </a:r>
            <a:r>
              <a:rPr lang="fr-FR" sz="1400" b="1" dirty="0" err="1">
                <a:solidFill>
                  <a:schemeClr val="bg1"/>
                </a:solidFill>
              </a:rPr>
              <a:t>Hogberg</a:t>
            </a:r>
            <a:r>
              <a:rPr lang="fr-FR" sz="1400" b="1" dirty="0">
                <a:solidFill>
                  <a:schemeClr val="bg1"/>
                </a:solidFill>
              </a:rPr>
              <a:t> T, et al. </a:t>
            </a:r>
            <a:r>
              <a:rPr lang="fr-FR" sz="1400" b="1" i="1" dirty="0" err="1">
                <a:solidFill>
                  <a:schemeClr val="bg1"/>
                </a:solidFill>
              </a:rPr>
              <a:t>Eur</a:t>
            </a:r>
            <a:r>
              <a:rPr lang="fr-FR" sz="1400" b="1" i="1" dirty="0">
                <a:solidFill>
                  <a:schemeClr val="bg1"/>
                </a:solidFill>
              </a:rPr>
              <a:t> J Cancer</a:t>
            </a:r>
            <a:r>
              <a:rPr lang="fr-FR" sz="1400" b="1" dirty="0">
                <a:solidFill>
                  <a:schemeClr val="bg1"/>
                </a:solidFill>
              </a:rPr>
              <a:t>. 2010;46(13):2422-2431.</a:t>
            </a:r>
            <a:endParaRPr lang="da-DK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8"/>
          <p:cNvSpPr txBox="1">
            <a:spLocks noChangeArrowheads="1"/>
          </p:cNvSpPr>
          <p:nvPr/>
        </p:nvSpPr>
        <p:spPr bwMode="auto">
          <a:xfrm>
            <a:off x="360811" y="6384733"/>
            <a:ext cx="47573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400" b="1" dirty="0" err="1">
                <a:solidFill>
                  <a:schemeClr val="bg1"/>
                </a:solidFill>
              </a:rPr>
              <a:t>Hogberg</a:t>
            </a:r>
            <a:r>
              <a:rPr lang="fr-FR" sz="1400" b="1" dirty="0">
                <a:solidFill>
                  <a:schemeClr val="bg1"/>
                </a:solidFill>
              </a:rPr>
              <a:t> T, et al. </a:t>
            </a:r>
            <a:r>
              <a:rPr lang="fr-FR" sz="1400" b="1" i="1" dirty="0" err="1">
                <a:solidFill>
                  <a:schemeClr val="bg1"/>
                </a:solidFill>
              </a:rPr>
              <a:t>Eur</a:t>
            </a:r>
            <a:r>
              <a:rPr lang="fr-FR" sz="1400" b="1" i="1" dirty="0">
                <a:solidFill>
                  <a:schemeClr val="bg1"/>
                </a:solidFill>
              </a:rPr>
              <a:t> J Cancer</a:t>
            </a:r>
            <a:r>
              <a:rPr lang="fr-FR" sz="1400" b="1" dirty="0">
                <a:solidFill>
                  <a:schemeClr val="bg1"/>
                </a:solidFill>
              </a:rPr>
              <a:t>. 2010;46(13):2422-2431.</a:t>
            </a:r>
            <a:endParaRPr lang="sv-SE" sz="1400" b="1" i="1" dirty="0">
              <a:solidFill>
                <a:schemeClr val="bg1"/>
              </a:solidFill>
            </a:endParaRPr>
          </a:p>
        </p:txBody>
      </p:sp>
      <p:sp>
        <p:nvSpPr>
          <p:cNvPr id="20482" name="Text Box 9"/>
          <p:cNvSpPr txBox="1">
            <a:spLocks noChangeArrowheads="1"/>
          </p:cNvSpPr>
          <p:nvPr/>
        </p:nvSpPr>
        <p:spPr bwMode="auto">
          <a:xfrm>
            <a:off x="533400" y="1481138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sv-SE" sz="3600" dirty="0">
                <a:solidFill>
                  <a:schemeClr val="bg1"/>
                </a:solidFill>
              </a:rPr>
              <a:t>Inclusion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0" y="67128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sv-SE" sz="3600" b="1" dirty="0">
                <a:solidFill>
                  <a:srgbClr val="F09828"/>
                </a:solidFill>
                <a:latin typeface="+mj-lt"/>
              </a:rPr>
              <a:t>NSGO EC-9501/EORTC-55991/ILIADE</a:t>
            </a:r>
            <a:endParaRPr lang="en-US" sz="3600" b="1" dirty="0">
              <a:solidFill>
                <a:srgbClr val="F09828"/>
              </a:solidFill>
              <a:latin typeface="+mj-lt"/>
            </a:endParaRPr>
          </a:p>
        </p:txBody>
      </p:sp>
      <p:pic>
        <p:nvPicPr>
          <p:cNvPr id="20484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632"/>
            <a:ext cx="432817" cy="41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Bildobjekt 22" descr="OS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68" y="1646756"/>
            <a:ext cx="5538293" cy="399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Text Box 3"/>
          <p:cNvSpPr txBox="1">
            <a:spLocks noChangeArrowheads="1"/>
          </p:cNvSpPr>
          <p:nvPr/>
        </p:nvSpPr>
        <p:spPr bwMode="auto">
          <a:xfrm>
            <a:off x="250825" y="5718175"/>
            <a:ext cx="8710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200" b="1" dirty="0">
                <a:solidFill>
                  <a:schemeClr val="bg1"/>
                </a:solidFill>
                <a:latin typeface="+mn-lt"/>
              </a:rPr>
              <a:t>PFS: HR 0.63 (CI 0.44-0.89);	    OS: HR 0.69 (CI 0.46-1.03);	</a:t>
            </a:r>
            <a:r>
              <a:rPr lang="sv-SE" sz="1200" b="1" dirty="0" smtClean="0">
                <a:solidFill>
                  <a:schemeClr val="bg1"/>
                </a:solidFill>
                <a:latin typeface="+mn-lt"/>
              </a:rPr>
              <a:t>CSS </a:t>
            </a:r>
            <a:r>
              <a:rPr lang="sv-SE" sz="1200" b="1" dirty="0">
                <a:solidFill>
                  <a:schemeClr val="bg1"/>
                </a:solidFill>
                <a:latin typeface="+mn-lt"/>
              </a:rPr>
              <a:t>adhoc : HR 0.55 (CI 0.35-0.88)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2819400"/>
            <a:ext cx="11763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</a:rPr>
              <a:t>Stage 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</a:rPr>
              <a:t>Ic-G3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</a:rPr>
              <a:t>II, </a:t>
            </a:r>
            <a:r>
              <a:rPr lang="en-GB" sz="2000" b="1" dirty="0" err="1">
                <a:solidFill>
                  <a:schemeClr val="bg1"/>
                </a:solidFill>
              </a:rPr>
              <a:t>IIIa</a:t>
            </a:r>
            <a:r>
              <a:rPr lang="en-GB" sz="2000" b="1" dirty="0">
                <a:solidFill>
                  <a:schemeClr val="bg1"/>
                </a:solidFill>
              </a:rPr>
              <a:t>, </a:t>
            </a:r>
            <a:r>
              <a:rPr lang="en-GB" sz="2000" b="1" dirty="0" err="1">
                <a:solidFill>
                  <a:schemeClr val="bg1"/>
                </a:solidFill>
              </a:rPr>
              <a:t>IIIc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0488" name="Line 3"/>
          <p:cNvSpPr>
            <a:spLocks noChangeShapeType="1"/>
          </p:cNvSpPr>
          <p:nvPr/>
        </p:nvSpPr>
        <p:spPr bwMode="auto">
          <a:xfrm flipV="1">
            <a:off x="1176338" y="2819400"/>
            <a:ext cx="533400" cy="6032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9" name="Line 4"/>
          <p:cNvSpPr>
            <a:spLocks noChangeShapeType="1"/>
          </p:cNvSpPr>
          <p:nvPr/>
        </p:nvSpPr>
        <p:spPr bwMode="auto">
          <a:xfrm>
            <a:off x="1181100" y="34290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47800" y="2209800"/>
            <a:ext cx="160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a-DK" sz="2800" b="1" dirty="0">
                <a:solidFill>
                  <a:schemeClr val="bg1"/>
                </a:solidFill>
              </a:rPr>
              <a:t>RT    CT</a:t>
            </a:r>
            <a:r>
              <a:rPr lang="da-DK" b="1" i="1" dirty="0">
                <a:solidFill>
                  <a:schemeClr val="bg1"/>
                </a:solidFill>
              </a:rPr>
              <a:t> 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476375" y="4114800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a-DK" sz="2800" b="1" dirty="0">
                <a:solidFill>
                  <a:schemeClr val="bg1"/>
                </a:solidFill>
              </a:rPr>
              <a:t>RT</a:t>
            </a:r>
            <a:r>
              <a:rPr lang="da-DK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492" name="AutoShape 7"/>
          <p:cNvSpPr>
            <a:spLocks noChangeArrowheads="1"/>
          </p:cNvSpPr>
          <p:nvPr/>
        </p:nvSpPr>
        <p:spPr bwMode="auto">
          <a:xfrm>
            <a:off x="2036763" y="2438400"/>
            <a:ext cx="266700" cy="142875"/>
          </a:xfrm>
          <a:prstGeom prst="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a-DK">
              <a:solidFill>
                <a:schemeClr val="bg1"/>
              </a:solidFill>
            </a:endParaRPr>
          </a:p>
        </p:txBody>
      </p:sp>
      <p:pic>
        <p:nvPicPr>
          <p:cNvPr id="20493" name="Picture 13" descr="Man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632"/>
            <a:ext cx="37267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2"/>
            <a:ext cx="172819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9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683568" y="556928"/>
            <a:ext cx="7772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da-DK" sz="3600" b="1" dirty="0" smtClean="0">
                <a:solidFill>
                  <a:srgbClr val="F09828"/>
                </a:solidFill>
                <a:latin typeface="+mj-lt"/>
              </a:rPr>
              <a:t>Pelvic Lymphnode Metastases (%) </a:t>
            </a:r>
            <a:endParaRPr lang="da-DK" sz="3600" b="1" dirty="0">
              <a:solidFill>
                <a:srgbClr val="F09828"/>
              </a:solidFill>
              <a:latin typeface="+mj-lt"/>
            </a:endParaRP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225425" y="1557338"/>
            <a:ext cx="87122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nl-NL" sz="2400" b="1" u="sng" dirty="0">
                <a:solidFill>
                  <a:schemeClr val="bg1"/>
                </a:solidFill>
                <a:latin typeface="+mn-lt"/>
              </a:rPr>
              <a:t>Depth of </a:t>
            </a:r>
            <a:r>
              <a:rPr lang="nl-NL" sz="2400" b="1" u="sng" dirty="0" err="1">
                <a:solidFill>
                  <a:schemeClr val="bg1"/>
                </a:solidFill>
                <a:latin typeface="+mn-lt"/>
              </a:rPr>
              <a:t>invasion</a:t>
            </a:r>
            <a:r>
              <a:rPr lang="nl-NL" sz="2400" b="1" u="sng" dirty="0">
                <a:solidFill>
                  <a:schemeClr val="bg1"/>
                </a:solidFill>
                <a:latin typeface="+mn-lt"/>
              </a:rPr>
              <a:t>           	G1		</a:t>
            </a:r>
            <a:r>
              <a:rPr lang="nl-NL" sz="2400" b="1" u="sng" dirty="0" smtClean="0">
                <a:solidFill>
                  <a:schemeClr val="bg1"/>
                </a:solidFill>
                <a:latin typeface="+mn-lt"/>
              </a:rPr>
              <a:t>G2</a:t>
            </a:r>
            <a:r>
              <a:rPr lang="nl-NL" sz="2400" b="1" u="sng" dirty="0">
                <a:solidFill>
                  <a:schemeClr val="bg1"/>
                </a:solidFill>
                <a:latin typeface="+mn-lt"/>
              </a:rPr>
              <a:t>		G3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+mn-lt"/>
              </a:rPr>
              <a:t>				                                                  	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+mn-lt"/>
              </a:rPr>
              <a:t>No </a:t>
            </a:r>
            <a:r>
              <a:rPr lang="nl-NL" sz="2400" b="1" dirty="0" err="1">
                <a:solidFill>
                  <a:schemeClr val="bg1"/>
                </a:solidFill>
                <a:latin typeface="+mn-lt"/>
              </a:rPr>
              <a:t>invasion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    	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</a:rPr>
              <a:t>0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	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</a:rPr>
              <a:t>3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-4		0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+mn-lt"/>
              </a:rPr>
              <a:t>					</a:t>
            </a:r>
            <a:endParaRPr lang="nl-NL" sz="2400" b="1" dirty="0">
              <a:solidFill>
                <a:schemeClr val="bg1"/>
              </a:solidFill>
              <a:latin typeface="+mn-lt"/>
              <a:sym typeface="Symbol" charset="0"/>
            </a:endParaRPr>
          </a:p>
          <a:p>
            <a:pPr>
              <a:defRPr/>
            </a:pPr>
            <a:r>
              <a:rPr lang="nl-NL" sz="2400" b="1" dirty="0" smtClean="0">
                <a:solidFill>
                  <a:schemeClr val="bg1"/>
                </a:solidFill>
                <a:latin typeface="+mn-lt"/>
                <a:sym typeface="Symbol" charset="0"/>
              </a:rPr>
              <a:t>&lt;50</a:t>
            </a:r>
            <a:r>
              <a:rPr lang="nl-NL" sz="2400" b="1" dirty="0">
                <a:solidFill>
                  <a:schemeClr val="bg1"/>
                </a:solidFill>
                <a:latin typeface="+mn-lt"/>
                <a:sym typeface="Symbol" charset="0"/>
              </a:rPr>
              <a:t>%	                   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  <a:sym typeface="Symbol" charset="0"/>
              </a:rPr>
              <a:t>	  </a:t>
            </a:r>
            <a:r>
              <a:rPr lang="nl-NL" sz="2400" b="1" dirty="0">
                <a:solidFill>
                  <a:schemeClr val="bg1"/>
                </a:solidFill>
                <a:latin typeface="+mn-lt"/>
                <a:sym typeface="Symbol" charset="0"/>
              </a:rPr>
              <a:t>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  <a:sym typeface="Symbol" charset="0"/>
              </a:rPr>
              <a:t>0</a:t>
            </a:r>
            <a:r>
              <a:rPr lang="nl-NL" sz="2400" b="1" dirty="0">
                <a:solidFill>
                  <a:schemeClr val="bg1"/>
                </a:solidFill>
                <a:latin typeface="+mn-lt"/>
                <a:sym typeface="Symbol" charset="0"/>
              </a:rPr>
              <a:t>-3		5-10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  <a:sym typeface="Symbol" charset="0"/>
              </a:rPr>
              <a:t>	7</a:t>
            </a:r>
            <a:r>
              <a:rPr lang="nl-NL" sz="2400" b="1" dirty="0">
                <a:solidFill>
                  <a:schemeClr val="bg1"/>
                </a:solidFill>
                <a:latin typeface="+mn-lt"/>
                <a:sym typeface="Symbol" charset="0"/>
              </a:rPr>
              <a:t>-9</a:t>
            </a:r>
            <a:endParaRPr lang="nl-NL" sz="240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nl-NL" sz="240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nl-NL" sz="2400" b="1" dirty="0" smtClean="0">
                <a:solidFill>
                  <a:schemeClr val="bg1"/>
                </a:solidFill>
                <a:latin typeface="+mn-lt"/>
              </a:rPr>
              <a:t>&gt;50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%		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</a:rPr>
              <a:t>	0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-11		17-19	</a:t>
            </a:r>
            <a:r>
              <a:rPr lang="nl-NL" sz="2400" b="1" dirty="0" smtClean="0">
                <a:solidFill>
                  <a:schemeClr val="bg1"/>
                </a:solidFill>
                <a:latin typeface="+mn-lt"/>
              </a:rPr>
              <a:t>	28</a:t>
            </a:r>
            <a:r>
              <a:rPr lang="nl-NL" sz="2400" b="1" dirty="0">
                <a:solidFill>
                  <a:schemeClr val="bg1"/>
                </a:solidFill>
                <a:latin typeface="+mn-lt"/>
              </a:rPr>
              <a:t>-34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901" y="4797152"/>
            <a:ext cx="8205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u="sng" dirty="0">
                <a:solidFill>
                  <a:schemeClr val="bg1"/>
                </a:solidFill>
                <a:latin typeface="+mn-lt"/>
              </a:rPr>
              <a:t>LNE not performed in NSGO-EC-9501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Is the difference in survival due to effect on node-positive patients only (stage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IIIc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)? </a:t>
            </a:r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0810" y="6324881"/>
            <a:ext cx="8576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it-IT" sz="1400" b="1" dirty="0">
                <a:solidFill>
                  <a:schemeClr val="bg1"/>
                </a:solidFill>
              </a:rPr>
              <a:t>Chi DS, et al. </a:t>
            </a:r>
            <a:r>
              <a:rPr lang="it-IT" sz="1400" b="1" i="1" dirty="0">
                <a:solidFill>
                  <a:schemeClr val="bg1"/>
                </a:solidFill>
              </a:rPr>
              <a:t>Int J Gynecol Cancer</a:t>
            </a:r>
            <a:r>
              <a:rPr lang="it-IT" sz="1400" b="1" dirty="0">
                <a:solidFill>
                  <a:schemeClr val="bg1"/>
                </a:solidFill>
              </a:rPr>
              <a:t>. 2008;18(2):269-273. </a:t>
            </a:r>
            <a:r>
              <a:rPr lang="da-DK" sz="1400" b="1" dirty="0">
                <a:solidFill>
                  <a:schemeClr val="bg1"/>
                </a:solidFill>
              </a:rPr>
              <a:t>Creasman WT, et al. </a:t>
            </a:r>
            <a:r>
              <a:rPr lang="da-DK" sz="1400" b="1" i="1" dirty="0">
                <a:solidFill>
                  <a:schemeClr val="bg1"/>
                </a:solidFill>
              </a:rPr>
              <a:t>Cancer</a:t>
            </a:r>
            <a:r>
              <a:rPr lang="da-DK" sz="1400" b="1" dirty="0">
                <a:solidFill>
                  <a:schemeClr val="bg1"/>
                </a:solidFill>
              </a:rPr>
              <a:t>. 1987;60(8 Suppl):2035-2041.</a:t>
            </a:r>
          </a:p>
        </p:txBody>
      </p:sp>
    </p:spTree>
    <p:extLst>
      <p:ext uri="{BB962C8B-B14F-4D97-AF65-F5344CB8AC3E}">
        <p14:creationId xmlns:p14="http://schemas.microsoft.com/office/powerpoint/2010/main" val="2671415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0" y="5022850"/>
            <a:ext cx="9143999" cy="5048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Bertrand Russell</a:t>
            </a: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/>
            </a:r>
            <a:b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r>
              <a:rPr lang="en-US" sz="1800" b="1" i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author, mathematician, </a:t>
            </a:r>
            <a:r>
              <a:rPr lang="en-US" sz="1800" b="1" i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&amp; philosopher (1872–1970)</a:t>
            </a:r>
            <a:br>
              <a:rPr lang="en-US" sz="1800" b="1" i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r>
              <a:rPr lang="en-US" sz="1800" b="1" i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Nobel </a:t>
            </a:r>
            <a:r>
              <a:rPr lang="en-US" sz="1800" b="1" i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Prize Laureate</a:t>
            </a:r>
            <a:br>
              <a:rPr lang="en-US" sz="1800" b="1" i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endParaRPr lang="en-GB" sz="1800" b="1" i="1" dirty="0">
              <a:solidFill>
                <a:schemeClr val="bg1"/>
              </a:solidFill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>
          <a:xfrm>
            <a:off x="0" y="1916113"/>
            <a:ext cx="9144000" cy="3106737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  <a:t>“In all affairs it’s a healthy thing now and </a:t>
            </a:r>
            <a:b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</a:br>
            <a: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  <a:t>then to hang a question mark on the things you have long taken for granted.”</a:t>
            </a:r>
            <a:endParaRPr lang="en-US" b="1" dirty="0">
              <a:solidFill>
                <a:srgbClr val="F09828"/>
              </a:solidFill>
              <a:latin typeface="+mj-lt"/>
              <a:cs typeface="ＭＳ Ｐゴシック" charset="0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2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13716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GB" sz="1600" dirty="0" smtClean="0"/>
              <a:t>A Phase III Trial of Postoperative Chemotherapy or No Further Treatment for Patients With Node-Negative Stage I-II Intermediate or High Risk Endometrial Cancer</a:t>
            </a:r>
            <a:endParaRPr lang="en-US" sz="3600" dirty="0" smtClean="0"/>
          </a:p>
          <a:p>
            <a:pPr>
              <a:lnSpc>
                <a:spcPct val="85000"/>
              </a:lnSpc>
              <a:defRPr/>
            </a:pPr>
            <a:r>
              <a:rPr lang="en-GB" sz="3600" dirty="0" smtClean="0">
                <a:solidFill>
                  <a:srgbClr val="F09828"/>
                </a:solidFill>
              </a:rPr>
              <a:t>ENGOT-EN2-DGCG  /  EORTC-55102</a:t>
            </a:r>
            <a:r>
              <a:rPr lang="en-GB" sz="3600" dirty="0" smtClean="0"/>
              <a:t> </a:t>
            </a:r>
          </a:p>
          <a:p>
            <a:pPr>
              <a:lnSpc>
                <a:spcPct val="85000"/>
              </a:lnSpc>
              <a:defRPr/>
            </a:pPr>
            <a:r>
              <a:rPr lang="en-GB" sz="1600" dirty="0" smtClean="0"/>
              <a:t>Chief Investigators:  Mirza (DGCG);  </a:t>
            </a:r>
            <a:r>
              <a:rPr lang="en-GB" sz="1600" dirty="0" err="1" smtClean="0"/>
              <a:t>Amant</a:t>
            </a:r>
            <a:r>
              <a:rPr lang="en-GB" sz="1600" dirty="0" smtClean="0"/>
              <a:t> (EORTC)</a:t>
            </a:r>
            <a:r>
              <a:rPr lang="da-DK" sz="1600" dirty="0" smtClean="0"/>
              <a:t> </a:t>
            </a:r>
            <a:endParaRPr lang="en-US" sz="1600" dirty="0" smtClean="0"/>
          </a:p>
        </p:txBody>
      </p:sp>
      <p:sp>
        <p:nvSpPr>
          <p:cNvPr id="36866" name="Tekstboks 3"/>
          <p:cNvSpPr txBox="1">
            <a:spLocks noChangeArrowheads="1"/>
          </p:cNvSpPr>
          <p:nvPr/>
        </p:nvSpPr>
        <p:spPr bwMode="auto">
          <a:xfrm>
            <a:off x="7315200" y="4941168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 dirty="0">
                <a:solidFill>
                  <a:schemeClr val="bg1"/>
                </a:solidFill>
              </a:rPr>
              <a:t>Supported by</a:t>
            </a:r>
            <a:endParaRPr lang="en-GB" sz="2000" b="1" i="1" dirty="0">
              <a:solidFill>
                <a:schemeClr val="bg1"/>
              </a:solidFill>
            </a:endParaRPr>
          </a:p>
        </p:txBody>
      </p:sp>
      <p:pic>
        <p:nvPicPr>
          <p:cNvPr id="36867" name="Picture 2" descr="DGCG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869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Afbeelding 3" descr="ENGOT Logo Dec v2 20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7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Billede 7" descr="EORTC logo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24136" cy="53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Billede 7" descr="Logo_CMYK_right_ENG_6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044575" cy="6191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6871" name="Billede 7" descr="EORTC logo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165304"/>
            <a:ext cx="958850" cy="42068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Tekstboks 10"/>
          <p:cNvSpPr txBox="1"/>
          <p:nvPr/>
        </p:nvSpPr>
        <p:spPr>
          <a:xfrm>
            <a:off x="1041000" y="2924944"/>
            <a:ext cx="9989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a-DK" b="1" dirty="0" smtClean="0">
                <a:solidFill>
                  <a:schemeClr val="bg1"/>
                </a:solidFill>
              </a:rPr>
              <a:t>N </a:t>
            </a:r>
            <a:r>
              <a:rPr lang="da-DK" b="1" dirty="0" smtClean="0">
                <a:solidFill>
                  <a:schemeClr val="bg1"/>
                </a:solidFill>
                <a:latin typeface="+mn-lt"/>
              </a:rPr>
              <a:t>= 678</a:t>
            </a:r>
            <a:endParaRPr lang="da-DK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9512" y="3686175"/>
            <a:ext cx="2792288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Endometrioid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  <a:latin typeface="+mn-lt"/>
              </a:rPr>
              <a:t>Stage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I-G3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; II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  <a:latin typeface="+mn-lt"/>
              </a:rPr>
              <a:t>Non-</a:t>
            </a:r>
            <a:r>
              <a:rPr lang="en-GB" sz="2000" b="1" dirty="0" err="1">
                <a:solidFill>
                  <a:schemeClr val="bg1"/>
                </a:solidFill>
                <a:latin typeface="+mn-lt"/>
              </a:rPr>
              <a:t>endometrioid</a:t>
            </a:r>
            <a:r>
              <a:rPr lang="en-GB" sz="2000" b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bg1"/>
                </a:solidFill>
                <a:latin typeface="+mn-lt"/>
              </a:rPr>
              <a:t>Stage I-II</a:t>
            </a:r>
          </a:p>
        </p:txBody>
      </p:sp>
      <p:sp>
        <p:nvSpPr>
          <p:cNvPr id="36874" name="Line 3"/>
          <p:cNvSpPr>
            <a:spLocks noChangeShapeType="1"/>
          </p:cNvSpPr>
          <p:nvPr/>
        </p:nvSpPr>
        <p:spPr bwMode="auto">
          <a:xfrm flipV="1">
            <a:off x="3048000" y="3886200"/>
            <a:ext cx="762000" cy="4508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875" name="Line 3"/>
          <p:cNvSpPr>
            <a:spLocks noChangeShapeType="1"/>
          </p:cNvSpPr>
          <p:nvPr/>
        </p:nvSpPr>
        <p:spPr bwMode="auto">
          <a:xfrm>
            <a:off x="3048000" y="44958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6877" name="Afbeelding 5" descr="BGOG-v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3" descr="Man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648"/>
            <a:ext cx="55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62400" y="3200400"/>
            <a:ext cx="3489920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2000" b="1" dirty="0" err="1">
                <a:solidFill>
                  <a:schemeClr val="bg1"/>
                </a:solidFill>
                <a:latin typeface="+mn-lt"/>
              </a:rPr>
              <a:t>Chemotherapy</a:t>
            </a:r>
            <a:r>
              <a:rPr lang="da-DK" sz="20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da-DK" sz="2000" b="1" dirty="0" smtClean="0">
                <a:solidFill>
                  <a:schemeClr val="bg1"/>
                </a:solidFill>
                <a:latin typeface="+mn-lt"/>
              </a:rPr>
              <a:t>carboplatin-paclitaxel x 6</a:t>
            </a:r>
          </a:p>
          <a:p>
            <a:pPr>
              <a:defRPr/>
            </a:pPr>
            <a:r>
              <a:rPr lang="da-DK" sz="2000" b="1" i="1" dirty="0" smtClean="0">
                <a:solidFill>
                  <a:schemeClr val="bg1"/>
                </a:solidFill>
                <a:latin typeface="+mn-lt"/>
              </a:rPr>
              <a:t>+ brachytherapy</a:t>
            </a:r>
            <a:endParaRPr lang="da-DK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962400" y="4724400"/>
            <a:ext cx="22860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a-DK" sz="2000" b="1" dirty="0">
                <a:solidFill>
                  <a:schemeClr val="bg1"/>
                </a:solidFill>
                <a:latin typeface="+mn-lt"/>
              </a:rPr>
              <a:t>Observation</a:t>
            </a:r>
            <a:endParaRPr lang="da-DK" sz="2000" b="1" i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da-DK" sz="2000" b="1" i="1" dirty="0">
                <a:solidFill>
                  <a:schemeClr val="bg1"/>
                </a:solidFill>
                <a:latin typeface="+mn-lt"/>
              </a:rPr>
              <a:t>+ </a:t>
            </a:r>
            <a:r>
              <a:rPr lang="da-DK" sz="2000" b="1" i="1" dirty="0" smtClean="0">
                <a:solidFill>
                  <a:schemeClr val="bg1"/>
                </a:solidFill>
                <a:latin typeface="+mn-lt"/>
              </a:rPr>
              <a:t>brachytherapy </a:t>
            </a:r>
            <a:endParaRPr lang="da-DK" sz="2000" b="1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6881" name="Billed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0648"/>
            <a:ext cx="515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Billed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21565"/>
              </p:ext>
            </p:extLst>
          </p:nvPr>
        </p:nvGraphicFramePr>
        <p:xfrm>
          <a:off x="8175053" y="332656"/>
          <a:ext cx="9687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5" name="Dokument" r:id="rId11" imgW="9295238" imgH="4825397" progId="Word.Document.12">
                  <p:link updateAutomatic="1"/>
                </p:oleObj>
              </mc:Choice>
              <mc:Fallback>
                <p:oleObj name="Dokument" r:id="rId11" imgW="9295238" imgH="4825397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053" y="332656"/>
                        <a:ext cx="96877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2656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1042988" y="4149725"/>
            <a:ext cx="81010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890" name="Rectangle 16"/>
          <p:cNvSpPr>
            <a:spLocks noGrp="1" noChangeArrowheads="1"/>
          </p:cNvSpPr>
          <p:nvPr>
            <p:ph type="title"/>
          </p:nvPr>
        </p:nvSpPr>
        <p:spPr>
          <a:xfrm>
            <a:off x="539552" y="267986"/>
            <a:ext cx="7848600" cy="1600200"/>
          </a:xfrm>
        </p:spPr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Conclusions</a:t>
            </a:r>
            <a:br>
              <a:rPr lang="en-US" sz="3600" b="1" dirty="0" smtClean="0"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Primum</a:t>
            </a:r>
            <a:r>
              <a:rPr lang="en-US" altLang="ja-JP" sz="2800" b="1" i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 Non </a:t>
            </a:r>
            <a:r>
              <a:rPr lang="en-US" altLang="ja-JP" sz="2800" b="1" i="1" dirty="0" err="1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Nocere</a:t>
            </a:r>
            <a:r>
              <a:rPr lang="en-US" altLang="ja-JP" sz="2800" i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r>
              <a:rPr lang="en-US" sz="2000" i="1" dirty="0">
                <a:solidFill>
                  <a:srgbClr val="FFFFFF"/>
                </a:solidFill>
              </a:rPr>
              <a:t>Above All, Do No </a:t>
            </a:r>
            <a:r>
              <a:rPr lang="en-US" sz="2000" i="1" dirty="0" smtClean="0">
                <a:solidFill>
                  <a:srgbClr val="FFFFFF"/>
                </a:solidFill>
              </a:rPr>
              <a:t>Harm</a:t>
            </a:r>
            <a:r>
              <a:rPr lang="en-US" altLang="ja-JP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r>
              <a:rPr lang="en-US" altLang="ja-JP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rPr>
            </a:b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179512" y="1412776"/>
            <a:ext cx="87106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hangingPunct="0">
              <a:spcBef>
                <a:spcPct val="20000"/>
              </a:spcBef>
              <a:buClr>
                <a:srgbClr val="F09828"/>
              </a:buClr>
              <a:defRPr/>
            </a:pPr>
            <a:endParaRPr lang="en-US" sz="2200" b="1" kern="0" dirty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r>
              <a:rPr lang="en-US" sz="2200" b="1" kern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 improvement in survival by adjuvant </a:t>
            </a:r>
            <a:r>
              <a:rPr lang="en-US" sz="22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radiotherapy</a:t>
            </a:r>
            <a:endParaRPr lang="en-US" sz="2200" b="1" kern="0" dirty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endParaRPr lang="en-US" sz="2200" b="1" dirty="0" smtClean="0">
              <a:solidFill>
                <a:schemeClr val="bg1"/>
              </a:solidFill>
              <a:latin typeface="+mn-lt"/>
              <a:ea typeface="ＭＳ Ｐゴシック" pitchFamily="-1" charset="-128"/>
              <a:cs typeface="Arial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r>
              <a:rPr lang="en-US" sz="2200" b="1" dirty="0" smtClean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Decreased </a:t>
            </a:r>
            <a:r>
              <a:rPr lang="en-US" sz="2200" b="1" dirty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survival after EBRT in women &lt;60 years of age at 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treatment</a:t>
            </a:r>
            <a:endParaRPr lang="en-US" sz="2200" b="1" dirty="0">
              <a:solidFill>
                <a:schemeClr val="bg1"/>
              </a:solidFill>
              <a:latin typeface="+mn-lt"/>
              <a:ea typeface="ＭＳ Ｐゴシック" pitchFamily="-1" charset="-128"/>
              <a:cs typeface="Arial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endParaRPr lang="en-US" sz="2200" b="1" dirty="0" smtClean="0">
              <a:solidFill>
                <a:schemeClr val="bg1"/>
              </a:solidFill>
              <a:latin typeface="+mn-lt"/>
              <a:ea typeface="ＭＳ Ｐゴシック" pitchFamily="-1" charset="-128"/>
              <a:cs typeface="Arial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r>
              <a:rPr lang="en-US" sz="2200" b="1" dirty="0" smtClean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Increased </a:t>
            </a:r>
            <a:r>
              <a:rPr lang="en-US" sz="2200" b="1" dirty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incidence of secondary cancer after EBRT, especially in women &lt;60 years of age at 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  <a:ea typeface="ＭＳ Ｐゴシック" pitchFamily="-1" charset="-128"/>
                <a:cs typeface="Arial"/>
              </a:rPr>
              <a:t>treatment</a:t>
            </a:r>
            <a:endParaRPr lang="en-US" sz="2200" b="1" kern="0" dirty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endParaRPr lang="en-US" sz="2200" b="1" kern="0" dirty="0" smtClean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r>
              <a:rPr lang="en-US" sz="22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Improvement </a:t>
            </a:r>
            <a:r>
              <a:rPr lang="en-US" sz="2200" b="1" kern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in survival from adjuvant chemotherapy + radiation may come from chemotherapy </a:t>
            </a:r>
            <a:r>
              <a:rPr lang="en-US" sz="22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alone</a:t>
            </a:r>
            <a:endParaRPr lang="en-US" sz="2200" b="1" kern="0" dirty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endParaRPr lang="en-US" sz="2200" b="1" kern="0" dirty="0" smtClean="0">
              <a:solidFill>
                <a:schemeClr val="bg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 defTabSz="914400" eaLnBrk="0" hangingPunct="0">
              <a:lnSpc>
                <a:spcPct val="80000"/>
              </a:lnSpc>
              <a:spcBef>
                <a:spcPct val="20000"/>
              </a:spcBef>
              <a:buClr>
                <a:srgbClr val="F09828"/>
              </a:buClr>
              <a:buFont typeface="Arial"/>
              <a:buChar char="•"/>
              <a:defRPr/>
            </a:pPr>
            <a:r>
              <a:rPr lang="en-US" sz="2200" b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Trials </a:t>
            </a:r>
            <a:r>
              <a:rPr lang="en-US" sz="2200" b="1" kern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are needed to establish role of adjuvant chemotherapy </a:t>
            </a:r>
          </a:p>
        </p:txBody>
      </p:sp>
    </p:spTree>
    <p:extLst>
      <p:ext uri="{BB962C8B-B14F-4D97-AF65-F5344CB8AC3E}">
        <p14:creationId xmlns:p14="http://schemas.microsoft.com/office/powerpoint/2010/main" val="2878438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2250" y="1557338"/>
            <a:ext cx="8686800" cy="3671887"/>
          </a:xfrm>
        </p:spPr>
        <p:txBody>
          <a:bodyPr lIns="0" tIns="0" rIns="0" bIns="0"/>
          <a:lstStyle/>
          <a:p>
            <a:pPr>
              <a:defRPr/>
            </a:pPr>
            <a:r>
              <a:rPr lang="en-US" sz="2400" b="1" dirty="0" smtClean="0"/>
              <a:t>Need for level one evidence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Adjuvant </a:t>
            </a:r>
            <a:r>
              <a:rPr lang="en-GB" sz="2400" dirty="0" smtClean="0">
                <a:solidFill>
                  <a:schemeClr val="bg1"/>
                </a:solidFill>
                <a:ea typeface="ＭＳ Ｐゴシック" pitchFamily="-1" charset="-128"/>
                <a:cs typeface="Arial"/>
              </a:rPr>
              <a:t>external beam </a:t>
            </a:r>
            <a:br>
              <a:rPr lang="en-GB" sz="2400" dirty="0" smtClean="0">
                <a:solidFill>
                  <a:schemeClr val="bg1"/>
                </a:solidFill>
                <a:ea typeface="ＭＳ Ｐゴシック" pitchFamily="-1" charset="-128"/>
                <a:cs typeface="Arial"/>
              </a:rPr>
            </a:br>
            <a:r>
              <a:rPr lang="en-GB" sz="2400" dirty="0" smtClean="0">
                <a:solidFill>
                  <a:schemeClr val="bg1"/>
                </a:solidFill>
                <a:ea typeface="ＭＳ Ｐゴシック" pitchFamily="-1" charset="-128"/>
                <a:cs typeface="Arial"/>
              </a:rPr>
              <a:t>radiation therapy (</a:t>
            </a:r>
            <a:r>
              <a:rPr lang="en-US" sz="2400" b="1" dirty="0" smtClean="0">
                <a:solidFill>
                  <a:schemeClr val="bg1"/>
                </a:solidFill>
              </a:rPr>
              <a:t>EBRT) / brachytherapy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Adjuvant EBRT + chemotherapy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Conclusions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232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0" y="2204864"/>
            <a:ext cx="914400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</a:pPr>
            <a:r>
              <a:rPr lang="en-US" sz="3600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  <a:t>Why Level One Evidence Is Important?</a:t>
            </a:r>
            <a:endParaRPr lang="en-US" sz="3600" b="1" dirty="0">
              <a:solidFill>
                <a:srgbClr val="F09828"/>
              </a:solidFill>
              <a:latin typeface="+mj-lt"/>
              <a:cs typeface="ＭＳ Ｐゴシック" charset="0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17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0"/>
            <a:ext cx="2590800" cy="381000"/>
          </a:xfrm>
        </p:spPr>
        <p:txBody>
          <a:bodyPr lIns="89865" tIns="44933" rIns="89865" bIns="44933"/>
          <a:lstStyle/>
          <a:p>
            <a:pPr marL="334963" indent="-334963" defTabSz="892175">
              <a:lnSpc>
                <a:spcPct val="80000"/>
              </a:lnSpc>
              <a:buFontTx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	Ovarian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cancer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861426"/>
            <a:ext cx="8568952" cy="1440160"/>
          </a:xfrm>
        </p:spPr>
        <p:txBody>
          <a:bodyPr lIns="89865" tIns="44933" rIns="89865" bIns="44933"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Phase II Trial in Ovarian Cancer 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Gemcitabine</a:t>
            </a:r>
            <a:b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Results: 100% response rate</a:t>
            </a:r>
            <a:r>
              <a:rPr lang="da-DK" sz="28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da-DK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a-DK" sz="3600" dirty="0">
                <a:latin typeface="Arial" charset="0"/>
                <a:ea typeface="ＭＳ Ｐゴシック" charset="0"/>
                <a:cs typeface="ＭＳ Ｐゴシック" charset="0"/>
              </a:rPr>
              <a:t>    	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771800" y="3284984"/>
            <a:ext cx="457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79912" y="2924944"/>
            <a:ext cx="3066865" cy="70788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" charset="0"/>
                <a:ea typeface="+mn-ea"/>
                <a:cs typeface="+mn-cs"/>
              </a:rPr>
              <a:t>Carboplatin +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" charset="0"/>
                <a:ea typeface="+mn-ea"/>
                <a:cs typeface="+mn-cs"/>
              </a:rPr>
              <a:t>paclitaxel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F09828"/>
                </a:solidFill>
                <a:latin typeface="Arial" pitchFamily="1" charset="0"/>
                <a:ea typeface="+mn-ea"/>
                <a:cs typeface="+mn-cs"/>
              </a:rPr>
              <a:t>+ gemcitabine </a:t>
            </a:r>
            <a:endParaRPr lang="en-US" sz="2000" b="1" dirty="0">
              <a:solidFill>
                <a:srgbClr val="F09828"/>
              </a:solidFill>
              <a:latin typeface="Arial" pitchFamily="1" charset="0"/>
              <a:ea typeface="+mn-ea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7700" y="6478633"/>
            <a:ext cx="5562600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Hansen SW, et al. </a:t>
            </a:r>
            <a:r>
              <a:rPr lang="en-GB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 </a:t>
            </a:r>
            <a:r>
              <a:rPr lang="en-GB" sz="1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Oncol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1999;10 </a:t>
            </a:r>
            <a:r>
              <a:rPr lang="en-GB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1:51-53.</a:t>
            </a: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5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71143"/>
            <a:ext cx="2514600" cy="381000"/>
          </a:xfrm>
          <a:noFill/>
        </p:spPr>
        <p:txBody>
          <a:bodyPr lIns="89865" tIns="44933" rIns="89865" bIns="44933"/>
          <a:lstStyle/>
          <a:p>
            <a:pPr marL="334963" indent="-334963" defTabSz="892175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	Ovarian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cancer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Line 6"/>
          <p:cNvSpPr>
            <a:spLocks noChangeShapeType="1"/>
          </p:cNvSpPr>
          <p:nvPr/>
        </p:nvSpPr>
        <p:spPr bwMode="auto">
          <a:xfrm flipV="1">
            <a:off x="2667000" y="2037743"/>
            <a:ext cx="914400" cy="5334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7"/>
          <p:cNvSpPr>
            <a:spLocks noChangeShapeType="1"/>
          </p:cNvSpPr>
          <p:nvPr/>
        </p:nvSpPr>
        <p:spPr bwMode="auto">
          <a:xfrm>
            <a:off x="2667000" y="2952143"/>
            <a:ext cx="914400" cy="3810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03" name="Text Box 8"/>
          <p:cNvSpPr txBox="1">
            <a:spLocks noChangeArrowheads="1"/>
          </p:cNvSpPr>
          <p:nvPr/>
        </p:nvSpPr>
        <p:spPr bwMode="auto">
          <a:xfrm>
            <a:off x="3657600" y="1885343"/>
            <a:ext cx="3081293" cy="40011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Arial" pitchFamily="1" charset="0"/>
                <a:ea typeface="+mn-ea"/>
                <a:cs typeface="+mn-cs"/>
              </a:rPr>
              <a:t>Carboplatin + </a:t>
            </a:r>
            <a:r>
              <a:rPr lang="en-US" sz="2000" b="1" dirty="0" smtClean="0">
                <a:solidFill>
                  <a:schemeClr val="bg1"/>
                </a:solidFill>
                <a:latin typeface="Arial" pitchFamily="1" charset="0"/>
                <a:ea typeface="+mn-ea"/>
                <a:cs typeface="+mn-cs"/>
              </a:rPr>
              <a:t>paclitaxel</a:t>
            </a:r>
            <a:endParaRPr lang="en-US" sz="2000" b="1" dirty="0">
              <a:solidFill>
                <a:schemeClr val="bg1"/>
              </a:solidFill>
              <a:latin typeface="Arial" pitchFamily="1" charset="0"/>
              <a:ea typeface="+mn-ea"/>
              <a:cs typeface="+mn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57600" y="3028343"/>
            <a:ext cx="3081293" cy="707886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Arial" pitchFamily="1" charset="0"/>
                <a:ea typeface="+mn-ea"/>
                <a:cs typeface="+mn-cs"/>
              </a:rPr>
              <a:t>Carboplatin </a:t>
            </a:r>
            <a:r>
              <a:rPr lang="en-US" sz="2000" b="1" dirty="0" smtClean="0">
                <a:solidFill>
                  <a:schemeClr val="bg1"/>
                </a:solidFill>
                <a:latin typeface="Arial" pitchFamily="1" charset="0"/>
                <a:ea typeface="+mn-ea"/>
                <a:cs typeface="+mn-cs"/>
              </a:rPr>
              <a:t>+ paclitaxel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pitchFamily="1" charset="0"/>
                <a:ea typeface="+mn-ea"/>
                <a:cs typeface="+mn-cs"/>
              </a:rPr>
              <a:t>+ </a:t>
            </a:r>
            <a:r>
              <a:rPr lang="en-US" sz="2000" b="1" dirty="0" smtClean="0">
                <a:solidFill>
                  <a:srgbClr val="F09828"/>
                </a:solidFill>
                <a:latin typeface="Arial" pitchFamily="1" charset="0"/>
                <a:ea typeface="+mn-ea"/>
                <a:cs typeface="+mn-cs"/>
              </a:rPr>
              <a:t>gemcitabine </a:t>
            </a:r>
            <a:endParaRPr lang="en-US" sz="2000" b="1" dirty="0">
              <a:solidFill>
                <a:srgbClr val="F09828"/>
              </a:solidFill>
              <a:latin typeface="Arial" pitchFamily="1" charset="0"/>
              <a:ea typeface="+mn-ea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542" y="6478737"/>
            <a:ext cx="8218145" cy="17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it-IT" sz="1200" b="1" dirty="0">
                <a:solidFill>
                  <a:schemeClr val="bg1"/>
                </a:solidFill>
              </a:rPr>
              <a:t>Bookman MA, et al. </a:t>
            </a:r>
            <a:r>
              <a:rPr lang="it-IT" sz="1200" b="1" i="1" dirty="0">
                <a:solidFill>
                  <a:schemeClr val="bg1"/>
                </a:solidFill>
              </a:rPr>
              <a:t>J Clin Onco</a:t>
            </a:r>
            <a:r>
              <a:rPr lang="it-IT" sz="1200" b="1" dirty="0">
                <a:solidFill>
                  <a:schemeClr val="bg1"/>
                </a:solidFill>
              </a:rPr>
              <a:t>l. 2009;27(9):</a:t>
            </a:r>
            <a:r>
              <a:rPr lang="it-IT" sz="1200" b="1" dirty="0" smtClean="0">
                <a:solidFill>
                  <a:schemeClr val="bg1"/>
                </a:solidFill>
              </a:rPr>
              <a:t>1419-1425. </a:t>
            </a:r>
            <a:r>
              <a:rPr lang="en-GB" sz="1200" b="1" dirty="0" err="1" smtClean="0">
                <a:solidFill>
                  <a:schemeClr val="bg1"/>
                </a:solidFill>
              </a:rPr>
              <a:t>Herrstedt</a:t>
            </a:r>
            <a:r>
              <a:rPr lang="en-GB" sz="1200" b="1" dirty="0" smtClean="0">
                <a:solidFill>
                  <a:schemeClr val="bg1"/>
                </a:solidFill>
              </a:rPr>
              <a:t> </a:t>
            </a:r>
            <a:r>
              <a:rPr lang="en-GB" sz="1200" b="1" dirty="0">
                <a:solidFill>
                  <a:schemeClr val="bg1"/>
                </a:solidFill>
              </a:rPr>
              <a:t>J, et al. </a:t>
            </a:r>
            <a:r>
              <a:rPr lang="en-GB" sz="1200" b="1" i="1" dirty="0">
                <a:solidFill>
                  <a:schemeClr val="bg1"/>
                </a:solidFill>
              </a:rPr>
              <a:t>J </a:t>
            </a:r>
            <a:r>
              <a:rPr lang="en-GB" sz="1200" b="1" i="1" dirty="0" err="1">
                <a:solidFill>
                  <a:schemeClr val="bg1"/>
                </a:solidFill>
              </a:rPr>
              <a:t>Clin</a:t>
            </a:r>
            <a:r>
              <a:rPr lang="en-GB" sz="1200" b="1" i="1" dirty="0">
                <a:solidFill>
                  <a:schemeClr val="bg1"/>
                </a:solidFill>
              </a:rPr>
              <a:t> </a:t>
            </a:r>
            <a:r>
              <a:rPr lang="en-GB" sz="1200" b="1" i="1" dirty="0" err="1">
                <a:solidFill>
                  <a:schemeClr val="bg1"/>
                </a:solidFill>
              </a:rPr>
              <a:t>Oncol</a:t>
            </a:r>
            <a:r>
              <a:rPr lang="en-GB" sz="1200" b="1" dirty="0">
                <a:solidFill>
                  <a:schemeClr val="bg1"/>
                </a:solidFill>
              </a:rPr>
              <a:t>. 2009;27(32):5363-5369. </a:t>
            </a: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0" y="51374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3200" b="1" dirty="0">
                <a:solidFill>
                  <a:srgbClr val="F09828"/>
                </a:solidFill>
              </a:rPr>
              <a:t>First-Line </a:t>
            </a:r>
            <a:r>
              <a:rPr lang="en-GB" sz="3200" b="1" dirty="0" smtClean="0">
                <a:solidFill>
                  <a:srgbClr val="F09828"/>
                </a:solidFill>
              </a:rPr>
              <a:t>Phase III </a:t>
            </a:r>
            <a:r>
              <a:rPr lang="en-GB" sz="3200" b="1" dirty="0">
                <a:solidFill>
                  <a:srgbClr val="F09828"/>
                </a:solidFill>
              </a:rPr>
              <a:t>Trials in Ovarian </a:t>
            </a:r>
            <a:r>
              <a:rPr lang="en-GB" sz="3200" b="1" dirty="0" smtClean="0">
                <a:solidFill>
                  <a:srgbClr val="F09828"/>
                </a:solidFill>
              </a:rPr>
              <a:t>Cancer</a:t>
            </a:r>
            <a:r>
              <a:rPr lang="en-GB" sz="3200" b="1" dirty="0">
                <a:solidFill>
                  <a:srgbClr val="F09828"/>
                </a:solidFill>
              </a:rPr>
              <a:t/>
            </a:r>
            <a:br>
              <a:rPr lang="en-GB" sz="3200" b="1" dirty="0">
                <a:solidFill>
                  <a:srgbClr val="F09828"/>
                </a:solidFill>
              </a:rPr>
            </a:br>
            <a:r>
              <a:rPr lang="en-GB" sz="3200" b="1" dirty="0" smtClean="0">
                <a:solidFill>
                  <a:srgbClr val="F09828"/>
                </a:solidFill>
              </a:rPr>
              <a:t>Addition </a:t>
            </a:r>
            <a:r>
              <a:rPr lang="en-GB" sz="3200" b="1" dirty="0">
                <a:solidFill>
                  <a:srgbClr val="F09828"/>
                </a:solidFill>
              </a:rPr>
              <a:t>of </a:t>
            </a:r>
            <a:r>
              <a:rPr lang="en-GB" sz="3200" b="1" dirty="0" smtClean="0">
                <a:solidFill>
                  <a:srgbClr val="F09828"/>
                </a:solidFill>
              </a:rPr>
              <a:t>Third </a:t>
            </a:r>
            <a:r>
              <a:rPr lang="en-GB" sz="3200" b="1" dirty="0">
                <a:solidFill>
                  <a:srgbClr val="F09828"/>
                </a:solidFill>
              </a:rPr>
              <a:t>Drug - Gemcitabine</a:t>
            </a:r>
            <a:endParaRPr lang="en-GB" sz="3200" i="1" dirty="0">
              <a:solidFill>
                <a:srgbClr val="F09828"/>
              </a:solidFill>
            </a:endParaRPr>
          </a:p>
        </p:txBody>
      </p:sp>
      <p:graphicFrame>
        <p:nvGraphicFramePr>
          <p:cNvPr id="1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09310"/>
              </p:ext>
            </p:extLst>
          </p:nvPr>
        </p:nvGraphicFramePr>
        <p:xfrm>
          <a:off x="762000" y="4149080"/>
          <a:ext cx="7718425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09700"/>
                <a:gridCol w="2947988"/>
                <a:gridCol w="1608137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Agent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No. of studies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Design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Status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Gemcitabine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 charset="0"/>
                        <a:cs typeface="ヒラギノ角ゴ Pro W3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Triplet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 charset="0"/>
                        <a:cs typeface="ヒラギノ角ゴ Pro W3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Sequential 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doublet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9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2250" y="1557338"/>
            <a:ext cx="8686800" cy="3671887"/>
          </a:xfrm>
        </p:spPr>
        <p:txBody>
          <a:bodyPr lIns="0" tIns="0" rIns="0" bIns="0"/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for level one evidence</a:t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/>
              <a:t>Adjuvant EBRT / brachytherapy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Adjuvant EBRT + chemotherapy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3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0" y="2132856"/>
            <a:ext cx="914400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</a:pPr>
            <a:r>
              <a:rPr lang="en-US" b="1" dirty="0">
                <a:solidFill>
                  <a:srgbClr val="F09828"/>
                </a:solidFill>
                <a:latin typeface="+mj-lt"/>
                <a:cs typeface="ＭＳ Ｐゴシック" charset="0"/>
              </a:rPr>
              <a:t>L</a:t>
            </a:r>
            <a: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  <a:t>evel One Evidence for Adjuvant </a:t>
            </a:r>
            <a:b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</a:br>
            <a:r>
              <a:rPr lang="en-US" b="1" dirty="0" smtClean="0">
                <a:solidFill>
                  <a:srgbClr val="F09828"/>
                </a:solidFill>
                <a:latin typeface="+mj-lt"/>
                <a:cs typeface="ＭＳ Ｐゴシック" charset="0"/>
              </a:rPr>
              <a:t>Radiotherapy in Endometrial Cancer?</a:t>
            </a:r>
            <a:endParaRPr lang="en-US" b="1" dirty="0">
              <a:solidFill>
                <a:srgbClr val="F09828"/>
              </a:solidFill>
              <a:latin typeface="+mj-lt"/>
              <a:cs typeface="ＭＳ Ｐゴシック" charset="0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6431851" y="0"/>
            <a:ext cx="2383042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Primum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Non </a:t>
            </a:r>
            <a:r>
              <a:rPr lang="en-US" sz="1600" b="1" i="1" kern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Nocere</a:t>
            </a:r>
            <a:r>
              <a:rPr lang="en-US" sz="1600" b="1" i="1" kern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”</a:t>
            </a:r>
            <a:endParaRPr kumimoji="0" lang="en-US" sz="1600" b="1" i="1" u="none" strike="noStrike" kern="0" cap="none" spc="0" normalizeH="0" baseline="30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36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37231</TotalTime>
  <Words>1443</Words>
  <Application>Microsoft Office PowerPoint</Application>
  <PresentationFormat>On-screen Show (4:3)</PresentationFormat>
  <Paragraphs>438</Paragraphs>
  <Slides>32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Standarddesign</vt:lpstr>
      <vt:lpstr>1_Standarddesign</vt:lpstr>
      <vt:lpstr>2_Standarddesign</vt:lpstr>
      <vt:lpstr>3_Standarddesign</vt:lpstr>
      <vt:lpstr>1_Custom Design</vt:lpstr>
      <vt:lpstr>\???</vt:lpstr>
      <vt:lpstr>PowerPoint Presentation</vt:lpstr>
      <vt:lpstr>PowerPoint Presentation</vt:lpstr>
      <vt:lpstr>Bertrand Russell author, mathematician, &amp; philosopher (1872–1970) Nobel Prize Laureate </vt:lpstr>
      <vt:lpstr>Need for level one evidence  Adjuvant external beam  radiation therapy (EBRT) / brachytherapy  Adjuvant EBRT + chemotherapy  Conclusions </vt:lpstr>
      <vt:lpstr>PowerPoint Presentation</vt:lpstr>
      <vt:lpstr>Phase II Trial in Ovarian Cancer  With Gemcitabine  Results: 100% response rate      </vt:lpstr>
      <vt:lpstr>PowerPoint Presentation</vt:lpstr>
      <vt:lpstr>Need for level one evidence  Adjuvant EBRT / brachytherapy  Adjuvant EBRT + chemotherapy  Conclusions </vt:lpstr>
      <vt:lpstr>PowerPoint Presentation</vt:lpstr>
      <vt:lpstr>Cochrane Meta-Analysis of 8 Clinical Trials (n = 3628)  Aalders; ASTEC; GOG99; PORTEC1; PORTEC2; Soderini2003; Sorbe2009; Sorbe 2011 </vt:lpstr>
      <vt:lpstr>PowerPoint Presentation</vt:lpstr>
      <vt:lpstr>Cochrane Meta-Analysis Long-Term Follow-Up</vt:lpstr>
      <vt:lpstr>Cochrane Meta-Analysis Locoregional Control</vt:lpstr>
      <vt:lpstr>Cochrane Meta-Analysis Toxicity &amp; QoL</vt:lpstr>
      <vt:lpstr>Risk of Secondary Cancer</vt:lpstr>
      <vt:lpstr>PowerPoint Presentation</vt:lpstr>
      <vt:lpstr>PowerPoint Presentation</vt:lpstr>
      <vt:lpstr>PowerPoint Presentation</vt:lpstr>
      <vt:lpstr>Bertrand Russell author, mathematician, &amp; philosopher (1872–1970) Nobel Prize Laureate </vt:lpstr>
      <vt:lpstr>PowerPoint Presentation</vt:lpstr>
      <vt:lpstr>PowerPoint Presentation</vt:lpstr>
      <vt:lpstr>PowerPoint Presentation</vt:lpstr>
      <vt:lpstr>PowerPoint Presentation</vt:lpstr>
      <vt:lpstr>Radiotherapy of Vaginal Relapse in  Patients Not Treated Primarily With  Adjuvant Radiotherapy </vt:lpstr>
      <vt:lpstr>Need for level one evidence  Adjuvant EBRT / brachytherapy  Adjuvant EBRT + chemotherapy 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“Primum Non Nocere” Above All, Do No Harm  </vt:lpstr>
      <vt:lpstr>PowerPoint Presentation</vt:lpstr>
    </vt:vector>
  </TitlesOfParts>
  <Company>ouh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Mansoor</dc:creator>
  <cp:lastModifiedBy>Amy Furedy, RN, OCN</cp:lastModifiedBy>
  <cp:revision>360</cp:revision>
  <cp:lastPrinted>2015-02-11T21:32:07Z</cp:lastPrinted>
  <dcterms:created xsi:type="dcterms:W3CDTF">2013-02-10T08:44:06Z</dcterms:created>
  <dcterms:modified xsi:type="dcterms:W3CDTF">2015-02-17T17:10:16Z</dcterms:modified>
</cp:coreProperties>
</file>