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30" r:id="rId2"/>
  </p:sldMasterIdLst>
  <p:notesMasterIdLst>
    <p:notesMasterId r:id="rId42"/>
  </p:notesMasterIdLst>
  <p:handoutMasterIdLst>
    <p:handoutMasterId r:id="rId43"/>
  </p:handoutMasterIdLst>
  <p:sldIdLst>
    <p:sldId id="262" r:id="rId3"/>
    <p:sldId id="263" r:id="rId4"/>
    <p:sldId id="269" r:id="rId5"/>
    <p:sldId id="270" r:id="rId6"/>
    <p:sldId id="271" r:id="rId7"/>
    <p:sldId id="272" r:id="rId8"/>
    <p:sldId id="273" r:id="rId9"/>
    <p:sldId id="275" r:id="rId10"/>
    <p:sldId id="274" r:id="rId11"/>
    <p:sldId id="276" r:id="rId12"/>
    <p:sldId id="341" r:id="rId13"/>
    <p:sldId id="279" r:id="rId14"/>
    <p:sldId id="277" r:id="rId15"/>
    <p:sldId id="281" r:id="rId16"/>
    <p:sldId id="282" r:id="rId17"/>
    <p:sldId id="285" r:id="rId18"/>
    <p:sldId id="266" r:id="rId19"/>
    <p:sldId id="284" r:id="rId20"/>
    <p:sldId id="286" r:id="rId21"/>
    <p:sldId id="288" r:id="rId22"/>
    <p:sldId id="289" r:id="rId23"/>
    <p:sldId id="291" r:id="rId24"/>
    <p:sldId id="293" r:id="rId25"/>
    <p:sldId id="296" r:id="rId26"/>
    <p:sldId id="299" r:id="rId27"/>
    <p:sldId id="301" r:id="rId28"/>
    <p:sldId id="302" r:id="rId29"/>
    <p:sldId id="307" r:id="rId30"/>
    <p:sldId id="310" r:id="rId31"/>
    <p:sldId id="311" r:id="rId32"/>
    <p:sldId id="314" r:id="rId33"/>
    <p:sldId id="315" r:id="rId34"/>
    <p:sldId id="316" r:id="rId35"/>
    <p:sldId id="319" r:id="rId36"/>
    <p:sldId id="320" r:id="rId37"/>
    <p:sldId id="324" r:id="rId38"/>
    <p:sldId id="326" r:id="rId39"/>
    <p:sldId id="339" r:id="rId40"/>
    <p:sldId id="342" r:id="rId41"/>
  </p:sldIdLst>
  <p:sldSz cx="9144000" cy="6858000" type="screen4x3"/>
  <p:notesSz cx="7010400" cy="92964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09828"/>
    <a:srgbClr val="FF9933"/>
    <a:srgbClr val="492FB7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912" y="-82"/>
      </p:cViewPr>
      <p:guideLst>
        <p:guide orient="horz" pos="4177"/>
        <p:guide orient="horz" pos="528"/>
        <p:guide orient="horz" pos="622"/>
        <p:guide pos="291"/>
        <p:guide pos="2871"/>
        <p:guide pos="5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1A680BC-F01C-4111-8AF0-76D76BA15139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AFCACF8-095E-4B3F-8B20-27972D771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27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GB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1A93637-22E0-4AED-A922-A408BF53E667}" type="datetimeFigureOut">
              <a:rPr lang="en-GB"/>
              <a:pPr/>
              <a:t>12/02/2015</a:t>
            </a:fld>
            <a:endParaRPr lang="en-GB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GB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A0B71FAF-8E3C-4AC4-B4C2-32A83768971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569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</p:spPr>
        <p:txBody>
          <a:bodyPr lIns="93177" tIns="46589" rIns="93177" bIns="46589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69911AF-29BF-4139-A156-E4C08DC3597F}" type="slidenum">
              <a:rPr lang="en-GB" sz="1200"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en-GB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both studies, assessment was made of factors to predict for recurrence – GOG 99 </a:t>
            </a:r>
            <a:r>
              <a:rPr lang="en-GB" dirty="0" err="1"/>
              <a:t>identifed</a:t>
            </a:r>
            <a:r>
              <a:rPr lang="en-GB" dirty="0"/>
              <a:t> HIR and LIR groups – with approx 1/3 in HIR group.  70 </a:t>
            </a:r>
            <a:r>
              <a:rPr lang="en-GB" dirty="0" err="1"/>
              <a:t>yearsand</a:t>
            </a:r>
            <a:r>
              <a:rPr lang="en-GB" dirty="0"/>
              <a:t> one </a:t>
            </a:r>
            <a:r>
              <a:rPr lang="en-GB" dirty="0" err="1"/>
              <a:t>facor</a:t>
            </a:r>
            <a:r>
              <a:rPr lang="en-GB" dirty="0"/>
              <a:t> of high grade, LVSI or IC </a:t>
            </a:r>
            <a:r>
              <a:rPr lang="en-GB" dirty="0" err="1"/>
              <a:t>disese</a:t>
            </a:r>
            <a:r>
              <a:rPr lang="en-GB" dirty="0"/>
              <a:t>, 50 and 2 factors and less than 50 and 3 factors.  HIR </a:t>
            </a:r>
            <a:r>
              <a:rPr lang="en-GB" dirty="0" err="1"/>
              <a:t>gp</a:t>
            </a:r>
            <a:r>
              <a:rPr lang="en-GB" dirty="0"/>
              <a:t> risk of LRR 26% without RT, and reduced to 6% with RT.  Similarly PORTEC group </a:t>
            </a:r>
            <a:r>
              <a:rPr lang="en-GB" dirty="0" err="1"/>
              <a:t>identifed</a:t>
            </a:r>
            <a:r>
              <a:rPr lang="en-GB" dirty="0"/>
              <a:t> age more than 60, G3 </a:t>
            </a:r>
            <a:r>
              <a:rPr lang="en-GB" dirty="0" err="1"/>
              <a:t>abd</a:t>
            </a:r>
            <a:r>
              <a:rPr lang="en-GB" dirty="0"/>
              <a:t> IC as risk factors, and having 2 makes risk 23%.  They also applied the GOG99 criteria for HIR group with similar </a:t>
            </a:r>
            <a:r>
              <a:rPr lang="en-GB" dirty="0" err="1"/>
              <a:t>esults</a:t>
            </a:r>
            <a:r>
              <a:rPr lang="en-GB" dirty="0"/>
              <a:t> with risk of </a:t>
            </a:r>
            <a:r>
              <a:rPr lang="en-GB" dirty="0" err="1"/>
              <a:t>recurrnece</a:t>
            </a:r>
            <a:r>
              <a:rPr lang="en-GB" dirty="0"/>
              <a:t> of 22% </a:t>
            </a:r>
            <a:r>
              <a:rPr lang="en-GB" dirty="0" err="1"/>
              <a:t>cf</a:t>
            </a:r>
            <a:r>
              <a:rPr lang="en-GB" dirty="0"/>
              <a:t> 7.5%.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</p:spPr>
        <p:txBody>
          <a:bodyPr lIns="93177" tIns="46589" rIns="93177" bIns="46589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2A11703-6FC7-43B9-A07C-0400120ABF06}" type="slidenum">
              <a:rPr lang="en-GB" sz="1200"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GB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71FAF-8E3C-4AC4-B4C2-32A837689712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Age&gt;60, IC G1-2  or IB G3, Stage 2A grade 1-2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</p:spPr>
        <p:txBody>
          <a:bodyPr lIns="93177" tIns="46589" rIns="93177" bIns="46589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308DAE4-50EE-4F79-BD3D-85DC7965F314}" type="slidenum">
              <a:rPr lang="en-GB" sz="1200"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GB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EN5 started 1996.  Modified to allow joint analysis with ASTEC from 1998.  Entry criteria same escept IIA pap serous allowed in ASTEC.</a:t>
            </a:r>
          </a:p>
          <a:p>
            <a:r>
              <a:rPr lang="en-GB"/>
              <a:t>Lymph node dissection – ASTEC as part of the surgical arm – LN positive allowed, EN5 not allowed.  Overall survival primary endpoint 10% difference 75% to 85%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</p:spPr>
        <p:txBody>
          <a:bodyPr lIns="93177" tIns="46589" rIns="93177" bIns="46589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3C117B4-45CF-436A-8E7D-25519B5F0DA0}" type="slidenum">
              <a:rPr lang="en-GB" sz="1200"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GB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71FAF-8E3C-4AC4-B4C2-32A837689712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71FAF-8E3C-4AC4-B4C2-32A837689712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/>
              <a:t>SEER registry</a:t>
            </a:r>
          </a:p>
          <a:p>
            <a:r>
              <a:rPr lang="en-GB" sz="2000"/>
              <a:t>4180 unfavourable histology</a:t>
            </a:r>
          </a:p>
          <a:p>
            <a:pPr lvl="1"/>
            <a:r>
              <a:rPr lang="en-GB" sz="2000"/>
              <a:t>1473 UPSC</a:t>
            </a:r>
          </a:p>
          <a:p>
            <a:pPr lvl="1"/>
            <a:r>
              <a:rPr lang="en-GB" sz="2000"/>
              <a:t>391 CC</a:t>
            </a:r>
          </a:p>
          <a:p>
            <a:pPr lvl="1"/>
            <a:r>
              <a:rPr lang="en-GB" sz="2000"/>
              <a:t>2316 G3</a:t>
            </a:r>
          </a:p>
          <a:p>
            <a:endParaRPr lang="en-GB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</p:spPr>
        <p:txBody>
          <a:bodyPr lIns="93177" tIns="46589" rIns="93177" bIns="46589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74D0F3A-4C4E-4DB4-9468-E8A74463B059}" type="slidenum">
              <a:rPr lang="en-GB" sz="1200"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en-GB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71FAF-8E3C-4AC4-B4C2-32A837689712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71FAF-8E3C-4AC4-B4C2-32A837689712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71FAF-8E3C-4AC4-B4C2-32A837689712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</p:spPr>
        <p:txBody>
          <a:bodyPr lIns="93177" tIns="46589" rIns="93177" bIns="46589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35282C2-1ECF-4E0B-B442-A9CF78AAC2E1}" type="slidenum">
              <a:rPr lang="en-GB" sz="1200"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n-GB" sz="1200">
              <a:latin typeface="+mn-lt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71FAF-8E3C-4AC4-B4C2-32A837689712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71FAF-8E3C-4AC4-B4C2-32A837689712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71FAF-8E3C-4AC4-B4C2-32A837689712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/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</p:spPr>
        <p:txBody>
          <a:bodyPr lIns="93177" tIns="46589" rIns="93177" bIns="46589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2B1F585-393C-45C5-9751-5D095F825B41}" type="slidenum">
              <a:rPr lang="en-GB" sz="1200"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en-GB" sz="1200">
              <a:latin typeface="+mn-lt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in about negative lymph node dissection  - series with node negative and excellent control.  But point out GOG 99 with LND dissection – </a:t>
            </a:r>
            <a:r>
              <a:rPr lang="en-GB" dirty="0" err="1"/>
              <a:t>addiitonal</a:t>
            </a:r>
            <a:r>
              <a:rPr lang="en-GB" dirty="0"/>
              <a:t> </a:t>
            </a:r>
            <a:r>
              <a:rPr lang="en-GB" dirty="0" err="1"/>
              <a:t>benfit</a:t>
            </a:r>
            <a:r>
              <a:rPr lang="en-GB" dirty="0"/>
              <a:t> for both pelvic – 4% pelvic.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</p:spPr>
        <p:txBody>
          <a:bodyPr lIns="93177" tIns="46589" rIns="93177" bIns="46589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C69196D-A1CF-4223-8794-92532337226C}" type="slidenum">
              <a:rPr lang="en-GB" sz="1200"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en-GB" sz="1200">
              <a:latin typeface="+mn-lt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Retrospective studies: excellent control.  4% recurrence</a:t>
            </a:r>
          </a:p>
          <a:p>
            <a:endParaRPr lang="en-GB"/>
          </a:p>
          <a:p>
            <a:endParaRPr lang="en-GB"/>
          </a:p>
          <a:p>
            <a:r>
              <a:rPr lang="en-GB"/>
              <a:t>In keeping with recurrence in GOG 99 – 4% 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</p:spPr>
        <p:txBody>
          <a:bodyPr lIns="93177" tIns="46589" rIns="93177" bIns="46589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C23CDC9-5207-4B98-AE43-8E73033709E2}" type="slidenum">
              <a:rPr lang="en-GB" sz="1200"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en-GB" sz="1200">
              <a:latin typeface="+mn-lt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71FAF-8E3C-4AC4-B4C2-32A837689712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71FAF-8E3C-4AC4-B4C2-32A837689712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5780" name="Slide Number Placeholder 3"/>
          <p:cNvSpPr txBox="1">
            <a:spLocks noGrp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/>
            <a:fld id="{35183751-2090-4D27-BB91-B542C3B10457}" type="slidenum">
              <a:rPr lang="en-GB" sz="1200">
                <a:latin typeface="Georgia" pitchFamily="18" charset="0"/>
              </a:rPr>
              <a:pPr algn="r"/>
              <a:t>28</a:t>
            </a:fld>
            <a:endParaRPr lang="en-GB" sz="1200">
              <a:latin typeface="Georgia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1924" name="Slide Number Placeholder 3"/>
          <p:cNvSpPr txBox="1">
            <a:spLocks noGrp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/>
            <a:fld id="{3661BF0B-AE9A-461C-A075-5954B57FC3FA}" type="slidenum">
              <a:rPr lang="en-GB" sz="1200">
                <a:latin typeface="Georgia" pitchFamily="18" charset="0"/>
              </a:rPr>
              <a:pPr algn="r"/>
              <a:t>29</a:t>
            </a:fld>
            <a:endParaRPr lang="en-GB" sz="1200">
              <a:latin typeface="Georgia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of RT in early </a:t>
            </a:r>
            <a:r>
              <a:rPr lang="en-GB" dirty="0" err="1"/>
              <a:t>endomterial</a:t>
            </a:r>
            <a:r>
              <a:rPr lang="en-GB" dirty="0"/>
              <a:t> cancer is </a:t>
            </a:r>
            <a:r>
              <a:rPr lang="en-GB" dirty="0" err="1"/>
              <a:t>controversila</a:t>
            </a:r>
            <a:r>
              <a:rPr lang="en-GB" dirty="0"/>
              <a:t>, with widespread </a:t>
            </a:r>
            <a:r>
              <a:rPr lang="en-GB" dirty="0" err="1"/>
              <a:t>variaiton</a:t>
            </a:r>
            <a:r>
              <a:rPr lang="en-GB" dirty="0"/>
              <a:t> in practice.  In setting background for use of RT, consider that the standard of care for almost all endometrial cancers throughout most of the last </a:t>
            </a:r>
            <a:r>
              <a:rPr lang="en-GB" dirty="0" err="1"/>
              <a:t>centuryhas</a:t>
            </a:r>
            <a:r>
              <a:rPr lang="en-GB" dirty="0"/>
              <a:t> been the inclusion of radiotherapy – often pre-operative ICRT and either pre or post-op EBRT.  Concerns that this was overtreatment for many cancers, and by the 1980s move to tailored post-op radiotherapy based on the </a:t>
            </a:r>
            <a:r>
              <a:rPr lang="en-GB" dirty="0" err="1"/>
              <a:t>patholoigcal</a:t>
            </a:r>
            <a:r>
              <a:rPr lang="en-GB" dirty="0"/>
              <a:t> findings.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</p:spPr>
        <p:txBody>
          <a:bodyPr lIns="93177" tIns="46589" rIns="93177" bIns="46589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2B6B420-F550-44C2-AF5C-41328FB43373}" type="slidenum">
              <a:rPr lang="en-GB" sz="1200"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GB" sz="1200">
              <a:latin typeface="+mn-lt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3972" name="Slide Number Placeholder 3"/>
          <p:cNvSpPr txBox="1">
            <a:spLocks noGrp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/>
            <a:fld id="{9C689330-CBFF-451B-8524-FAF43CD8C692}" type="slidenum">
              <a:rPr lang="en-GB" sz="1200">
                <a:latin typeface="Georgia" pitchFamily="18" charset="0"/>
              </a:rPr>
              <a:pPr algn="r"/>
              <a:t>30</a:t>
            </a:fld>
            <a:endParaRPr lang="en-GB" sz="1200">
              <a:latin typeface="Georgia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71FAF-8E3C-4AC4-B4C2-32A837689712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</p:spPr>
        <p:txBody>
          <a:bodyPr lIns="93177" tIns="46589" rIns="93177" bIns="46589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513676E-E652-44A2-BA78-C71CE1A03412}" type="slidenum">
              <a:rPr lang="en-GB" sz="1200"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32</a:t>
            </a:fld>
            <a:endParaRPr lang="en-GB" sz="1200">
              <a:latin typeface="+mn-lt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</p:spPr>
        <p:txBody>
          <a:bodyPr lIns="93177" tIns="46589" rIns="93177" bIns="46589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EE47FF6-5A0D-4F69-9C0E-1AA3A482A68B}" type="slidenum">
              <a:rPr lang="en-GB" sz="1200"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endParaRPr lang="en-GB" sz="1200">
              <a:latin typeface="+mn-lt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71FAF-8E3C-4AC4-B4C2-32A837689712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71FAF-8E3C-4AC4-B4C2-32A837689712}" type="slidenum">
              <a:rPr lang="en-GB" smtClean="0"/>
              <a:pPr/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71FAF-8E3C-4AC4-B4C2-32A837689712}" type="slidenum">
              <a:rPr lang="en-GB" smtClean="0"/>
              <a:pPr/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71FAF-8E3C-4AC4-B4C2-32A837689712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71FAF-8E3C-4AC4-B4C2-32A837689712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We now have evidence from 4 large randomised studies in early stage disease each recruiting over 6-8 years– basic design is surgery followed by pelvic RT or not.  Although each study has particular features of design and patinets.  Briefly run though the resultsd from these - 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</p:spPr>
        <p:txBody>
          <a:bodyPr lIns="93177" tIns="46589" rIns="93177" bIns="46589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4C3486C-83BE-4E1D-8264-D32C9AC52710}" type="slidenum">
              <a:rPr lang="en-GB" sz="1200"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GB" sz="1200">
              <a:latin typeface="+mn-l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71FAF-8E3C-4AC4-B4C2-32A837689712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71FAF-8E3C-4AC4-B4C2-32A837689712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first study reported in 1980 from the Norwegian Radium Hsopital.  Clinical stage one disease, simple hyst, NO LND.  All patients received post-op vaginal brachytherapy – so this study really looked at ICRT vs EBRT.  No difference in survial   - , but sig reduction in local recurrence, and no impact on devt of distant disease.  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</p:spPr>
        <p:txBody>
          <a:bodyPr lIns="93177" tIns="46589" rIns="93177" bIns="46589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ED092CE-5B89-410A-A822-5B0F044368B0}" type="slidenum">
              <a:rPr lang="en-GB" sz="1200"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GB" sz="1200">
              <a:latin typeface="+mn-l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Similar study aimed at </a:t>
            </a:r>
            <a:r>
              <a:rPr lang="en-GB" dirty="0" err="1"/>
              <a:t>intermideoate</a:t>
            </a:r>
            <a:r>
              <a:rPr lang="en-GB" dirty="0"/>
              <a:t> risk  - excluded G£ IC as felt should have EBRT, but did include all </a:t>
            </a:r>
            <a:r>
              <a:rPr lang="en-GB" dirty="0" err="1"/>
              <a:t>histologies</a:t>
            </a:r>
            <a:r>
              <a:rPr lang="en-GB" dirty="0"/>
              <a:t>.  No lymph node dissection.  No </a:t>
            </a:r>
            <a:r>
              <a:rPr lang="en-GB" dirty="0" err="1"/>
              <a:t>differnece</a:t>
            </a:r>
            <a:r>
              <a:rPr lang="en-GB" dirty="0"/>
              <a:t> in survival, but even more </a:t>
            </a:r>
            <a:r>
              <a:rPr lang="en-GB" dirty="0" err="1"/>
              <a:t>benfit</a:t>
            </a:r>
            <a:r>
              <a:rPr lang="en-GB" dirty="0"/>
              <a:t> for LR 14% reduced to 4%.  Central pathology review, and grade </a:t>
            </a:r>
            <a:r>
              <a:rPr lang="en-GB" dirty="0" err="1"/>
              <a:t>reclassifed</a:t>
            </a:r>
            <a:r>
              <a:rPr lang="en-GB" dirty="0"/>
              <a:t> for a </a:t>
            </a:r>
            <a:r>
              <a:rPr lang="en-GB" dirty="0" err="1"/>
              <a:t>hgih</a:t>
            </a:r>
            <a:r>
              <a:rPr lang="en-GB" dirty="0"/>
              <a:t> </a:t>
            </a:r>
            <a:r>
              <a:rPr lang="en-GB" dirty="0" err="1"/>
              <a:t>percentyage</a:t>
            </a:r>
            <a:r>
              <a:rPr lang="en-GB" dirty="0"/>
              <a:t> so many G2 were G1 and excluded </a:t>
            </a:r>
            <a:r>
              <a:rPr lang="en-GB" dirty="0" err="1"/>
              <a:t>ineliglbe</a:t>
            </a:r>
            <a:r>
              <a:rPr lang="en-GB" dirty="0"/>
              <a:t> pts.  Similar no </a:t>
            </a:r>
            <a:r>
              <a:rPr lang="en-GB" dirty="0" err="1"/>
              <a:t>survial</a:t>
            </a:r>
            <a:r>
              <a:rPr lang="en-GB" dirty="0"/>
              <a:t> </a:t>
            </a:r>
            <a:r>
              <a:rPr lang="en-GB" dirty="0" err="1"/>
              <a:t>benfit</a:t>
            </a:r>
            <a:r>
              <a:rPr lang="en-GB" dirty="0"/>
              <a:t> – but trend actually to the no EBRT arm but LR </a:t>
            </a:r>
            <a:r>
              <a:rPr lang="en-GB" dirty="0" err="1"/>
              <a:t>benfit</a:t>
            </a:r>
            <a:r>
              <a:rPr lang="en-GB" dirty="0"/>
              <a:t> maintained.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</p:spPr>
        <p:txBody>
          <a:bodyPr lIns="93177" tIns="46589" rIns="93177" bIns="46589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3A61D0B-0BCE-458C-B75A-B521ABD1E260}" type="slidenum">
              <a:rPr lang="en-GB" sz="1200"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GB" sz="1200">
              <a:latin typeface="+mn-l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GOG 99 study reported in 2004.  Eligibility </a:t>
            </a:r>
            <a:r>
              <a:rPr lang="en-GB" dirty="0" err="1"/>
              <a:t>cirteri</a:t>
            </a:r>
            <a:r>
              <a:rPr lang="en-GB" dirty="0"/>
              <a:t> was </a:t>
            </a:r>
            <a:r>
              <a:rPr lang="en-GB" dirty="0" err="1"/>
              <a:t>endometrioid</a:t>
            </a:r>
            <a:r>
              <a:rPr lang="en-GB" dirty="0"/>
              <a:t> only, IB-II high risk early stage– patients had lymph node dissection – pelvic and PAN, although sampling or systematic </a:t>
            </a:r>
            <a:r>
              <a:rPr lang="en-GB" dirty="0" err="1"/>
              <a:t>njot</a:t>
            </a:r>
            <a:r>
              <a:rPr lang="en-GB" dirty="0"/>
              <a:t> specifically required.  </a:t>
            </a:r>
            <a:r>
              <a:rPr lang="en-GB" dirty="0" err="1"/>
              <a:t>Reandomised</a:t>
            </a:r>
            <a:r>
              <a:rPr lang="en-GB" dirty="0"/>
              <a:t> EBRT </a:t>
            </a:r>
            <a:r>
              <a:rPr lang="en-GB" dirty="0" err="1"/>
              <a:t>vs</a:t>
            </a:r>
            <a:r>
              <a:rPr lang="en-GB" dirty="0"/>
              <a:t> nil  -  no </a:t>
            </a:r>
            <a:r>
              <a:rPr lang="en-GB" dirty="0" err="1"/>
              <a:t>brachy</a:t>
            </a:r>
            <a:r>
              <a:rPr lang="en-GB" dirty="0"/>
              <a:t> used.  No sig diff in OS,  but reduction in local recurrence from 9% to 1%.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</p:spPr>
        <p:txBody>
          <a:bodyPr lIns="93177" tIns="46589" rIns="93177" bIns="46589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E4FAE20-CA66-4669-9531-2F78BC5C8D62}" type="slidenum">
              <a:rPr lang="en-GB" sz="1200"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GB" sz="1200">
              <a:latin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1788" y="1638300"/>
            <a:ext cx="8480425" cy="1470025"/>
          </a:xfrm>
        </p:spPr>
        <p:txBody>
          <a:bodyPr anchor="b"/>
          <a:lstStyle>
            <a:lvl1pPr>
              <a:defRPr sz="44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8613" y="4343400"/>
            <a:ext cx="8486775" cy="1870075"/>
          </a:xfrm>
        </p:spPr>
        <p:txBody>
          <a:bodyPr/>
          <a:lstStyle>
            <a:lvl1pPr marL="0" indent="0" algn="ctr">
              <a:buFontTx/>
              <a:buNone/>
              <a:defRPr sz="2800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14313"/>
            <a:ext cx="84677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3538" y="1600200"/>
            <a:ext cx="8416925" cy="45259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GYN 2015_PPT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73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2262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695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B9372862-96D4-4314-ACE8-8480D60CF227}" type="datetimeFigureOut">
              <a:rPr lang="en-US"/>
              <a:pPr>
                <a:defRPr/>
              </a:pPr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E0A7D998-9D4C-40CB-B17E-610CE1B171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33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60E4FFA8-1F19-4AF6-927D-960E68546391}" type="datetimeFigureOut">
              <a:rPr lang="en-US"/>
              <a:pPr>
                <a:defRPr/>
              </a:pPr>
              <a:t>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7533AA68-2885-468E-A4AF-909B85191F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31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8BDC026B-141F-4AC0-8A95-C3793AF1655D}" type="datetimeFigureOut">
              <a:rPr lang="en-US"/>
              <a:pPr>
                <a:defRPr/>
              </a:pPr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B1F82D1C-F8B2-479E-8AE0-782B7C2CC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6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38BBBDD2-37A4-4971-BFBC-887F06A59809}" type="datetimeFigureOut">
              <a:rPr lang="en-US"/>
              <a:pPr>
                <a:defRPr/>
              </a:pPr>
              <a:t>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7830D30E-C614-4524-850F-66400C949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08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832C0779-2DBA-460C-B4F2-54B05470A488}" type="datetimeFigureOut">
              <a:rPr lang="en-US"/>
              <a:pPr>
                <a:defRPr/>
              </a:pPr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3587F72F-8324-46D0-840B-11B9CA9585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3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77AB5C7A-580C-433C-A884-F703DDA6DF76}" type="datetimeFigureOut">
              <a:rPr lang="en-US"/>
              <a:pPr>
                <a:defRPr/>
              </a:pPr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C05E8C39-628F-4C65-B0CA-364B6F0D67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57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7C0E48C6-D4DC-4498-9F63-8279D1BA0356}" type="datetimeFigureOut">
              <a:rPr lang="en-US"/>
              <a:pPr>
                <a:defRPr/>
              </a:pPr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7CEEC39E-C448-4B3E-9ED0-167079449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329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DE52E81F-2B1D-4645-B725-4E2499329177}" type="datetimeFigureOut">
              <a:rPr lang="en-US"/>
              <a:pPr>
                <a:defRPr/>
              </a:pPr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840FB4B8-A941-4220-8D7B-340C61B786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9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5000"/>
              </a:lnSpc>
              <a:defRPr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ChangeArrowheads="1"/>
          </p:cNvSpPr>
          <p:nvPr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138" y="254654"/>
            <a:ext cx="8467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600200"/>
            <a:ext cx="84169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29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28" r:id="rId13"/>
  </p:sldLayoutIdLst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YN 2015_PPT_2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62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 idx="4294967295"/>
          </p:nvPr>
        </p:nvSpPr>
        <p:spPr>
          <a:xfrm>
            <a:off x="461963" y="1188177"/>
            <a:ext cx="5452140" cy="1470025"/>
          </a:xfrm>
        </p:spPr>
        <p:txBody>
          <a:bodyPr/>
          <a:lstStyle/>
          <a:p>
            <a:pPr eaLnBrk="1" hangingPunct="1"/>
            <a:r>
              <a:rPr lang="en-GB" dirty="0" smtClean="0"/>
              <a:t>Role of Radiotherapy in Grade 3 FIGO IB Endometrial Cancer</a:t>
            </a:r>
            <a:endParaRPr lang="sv-SE" dirty="0" smtClean="0">
              <a:solidFill>
                <a:srgbClr val="FFFCF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84288" y="4214813"/>
            <a:ext cx="6546850" cy="1752600"/>
          </a:xfrm>
        </p:spPr>
        <p:txBody>
          <a:bodyPr anchorCtr="0">
            <a:normAutofit/>
          </a:bodyPr>
          <a:lstStyle/>
          <a:p>
            <a:pPr marL="0" indent="0" algn="ctr" eaLnBrk="1" hangingPunct="1">
              <a:spcBef>
                <a:spcPts val="0"/>
              </a:spcBef>
              <a:buFontTx/>
              <a:buNone/>
            </a:pPr>
            <a:r>
              <a:rPr lang="en-GB" sz="2800" dirty="0" smtClean="0">
                <a:solidFill>
                  <a:srgbClr val="FFFFFF"/>
                </a:solidFill>
              </a:rPr>
              <a:t>Alexandra Taylor, MBBS, MD</a:t>
            </a:r>
          </a:p>
          <a:p>
            <a:pPr marL="0" indent="0" algn="ctr" eaLnBrk="1" hangingPunct="1">
              <a:spcBef>
                <a:spcPts val="0"/>
              </a:spcBef>
              <a:buFontTx/>
              <a:buNone/>
            </a:pPr>
            <a:r>
              <a:rPr lang="en-GB" sz="2000" dirty="0" smtClean="0">
                <a:solidFill>
                  <a:srgbClr val="FFFFFF"/>
                </a:solidFill>
              </a:rPr>
              <a:t>Royal Marsden Hospital</a:t>
            </a:r>
          </a:p>
          <a:p>
            <a:pPr marL="0" indent="0" algn="ctr" eaLnBrk="1" hangingPunct="1">
              <a:spcBef>
                <a:spcPts val="0"/>
              </a:spcBef>
              <a:buFontTx/>
              <a:buNone/>
            </a:pPr>
            <a:r>
              <a:rPr lang="en-GB" sz="2000" dirty="0" smtClean="0">
                <a:solidFill>
                  <a:srgbClr val="FFFFFF"/>
                </a:solidFill>
              </a:rPr>
              <a:t>London, United Kingdom</a:t>
            </a:r>
          </a:p>
        </p:txBody>
      </p:sp>
      <p:pic>
        <p:nvPicPr>
          <p:cNvPr id="4" name="Picture 4" descr="A:\byrne ap field.jpg"/>
          <p:cNvPicPr>
            <a:picLocks noChangeAspect="1" noChangeArrowheads="1"/>
          </p:cNvPicPr>
          <p:nvPr/>
        </p:nvPicPr>
        <p:blipFill>
          <a:blip r:embed="rId4" cstate="print"/>
          <a:srcRect l="11458" t="6944" r="1042" b="5556"/>
          <a:stretch>
            <a:fillRect/>
          </a:stretch>
        </p:blipFill>
        <p:spPr bwMode="auto">
          <a:xfrm>
            <a:off x="6156078" y="548680"/>
            <a:ext cx="2761289" cy="249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>
          <a:xfrm>
            <a:off x="338138" y="364441"/>
            <a:ext cx="8467725" cy="939800"/>
          </a:xfrm>
        </p:spPr>
        <p:txBody>
          <a:bodyPr/>
          <a:lstStyle/>
          <a:p>
            <a:pPr eaLnBrk="1" hangingPunct="1"/>
            <a:r>
              <a:rPr lang="en-GB" sz="3600" dirty="0" smtClean="0"/>
              <a:t>High Risk Factors - Subset Analysis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idx="4294967295"/>
          </p:nvPr>
        </p:nvSpPr>
        <p:spPr>
          <a:xfrm>
            <a:off x="232012" y="1279480"/>
            <a:ext cx="4325701" cy="571500"/>
          </a:xfrm>
        </p:spPr>
        <p:txBody>
          <a:bodyPr anchor="b" anchorCtr="0"/>
          <a:lstStyle/>
          <a:p>
            <a:pPr marL="0" indent="0" algn="ctr" eaLnBrk="1" hangingPunct="1">
              <a:buFontTx/>
              <a:buNone/>
            </a:pPr>
            <a:r>
              <a:rPr lang="en-GB" sz="2800" dirty="0" smtClean="0">
                <a:solidFill>
                  <a:schemeClr val="tx2"/>
                </a:solidFill>
              </a:rPr>
              <a:t>GOG 99</a:t>
            </a:r>
          </a:p>
        </p:txBody>
      </p:sp>
      <p:sp>
        <p:nvSpPr>
          <p:cNvPr id="32772" name="Content Placeholder 3"/>
          <p:cNvSpPr>
            <a:spLocks noGrp="1"/>
          </p:cNvSpPr>
          <p:nvPr>
            <p:ph sz="half" idx="4294967295"/>
          </p:nvPr>
        </p:nvSpPr>
        <p:spPr>
          <a:xfrm>
            <a:off x="272955" y="1850980"/>
            <a:ext cx="4265708" cy="4700155"/>
          </a:xfrm>
          <a:ln>
            <a:solidFill>
              <a:schemeClr val="tx1"/>
            </a:solidFill>
          </a:ln>
        </p:spPr>
        <p:txBody>
          <a:bodyPr anchorCtr="0"/>
          <a:lstStyle/>
          <a:p>
            <a:pPr eaLnBrk="1" hangingPunct="1">
              <a:buFontTx/>
              <a:buNone/>
            </a:pPr>
            <a:r>
              <a:rPr lang="en-GB" sz="2000" dirty="0" smtClean="0"/>
              <a:t>High risk factors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GB" sz="2000" dirty="0" smtClean="0"/>
              <a:t>G2, 3	</a:t>
            </a:r>
            <a:r>
              <a:rPr lang="en-GB" sz="2000" dirty="0" smtClean="0">
                <a:solidFill>
                  <a:srgbClr val="F09828"/>
                </a:solidFill>
              </a:rPr>
              <a:t>–</a:t>
            </a:r>
            <a:r>
              <a:rPr lang="en-GB" sz="2000" dirty="0" smtClean="0"/>
              <a:t> Age</a:t>
            </a:r>
          </a:p>
          <a:p>
            <a:pPr lvl="1" eaLnBrk="1" hangingPunct="1"/>
            <a:r>
              <a:rPr lang="en-GB" sz="2000" dirty="0" smtClean="0"/>
              <a:t>LVSI</a:t>
            </a:r>
          </a:p>
          <a:p>
            <a:pPr lvl="1" eaLnBrk="1" hangingPunct="1"/>
            <a:r>
              <a:rPr lang="en-GB" sz="2000" dirty="0" smtClean="0"/>
              <a:t>Deep </a:t>
            </a:r>
            <a:r>
              <a:rPr lang="en-GB" sz="2000" dirty="0" err="1" smtClean="0"/>
              <a:t>myometrial</a:t>
            </a:r>
            <a:r>
              <a:rPr lang="en-GB" sz="2000" dirty="0" smtClean="0"/>
              <a:t> invasion</a:t>
            </a:r>
          </a:p>
          <a:p>
            <a:pPr lvl="1" eaLnBrk="1" hangingPunct="1"/>
            <a:endParaRPr lang="en-GB" sz="2000" dirty="0" smtClean="0"/>
          </a:p>
          <a:p>
            <a:pPr eaLnBrk="1" hangingPunct="1">
              <a:buFontTx/>
              <a:buNone/>
            </a:pPr>
            <a:r>
              <a:rPr lang="en-GB" sz="2000" dirty="0" smtClean="0"/>
              <a:t>High intermediate risk group</a:t>
            </a:r>
          </a:p>
          <a:p>
            <a:pPr lvl="1" eaLnBrk="1" hangingPunct="1"/>
            <a:r>
              <a:rPr lang="en-GB" sz="2000" dirty="0" smtClean="0"/>
              <a:t>&gt;70 yrs and 1 factor</a:t>
            </a:r>
          </a:p>
          <a:p>
            <a:pPr lvl="1" eaLnBrk="1" hangingPunct="1"/>
            <a:r>
              <a:rPr lang="en-GB" sz="2000" dirty="0" smtClean="0"/>
              <a:t>50-70 yrs  and 2 factors</a:t>
            </a:r>
          </a:p>
          <a:p>
            <a:pPr lvl="1" eaLnBrk="1" hangingPunct="1"/>
            <a:r>
              <a:rPr lang="en-GB" sz="2000" dirty="0" smtClean="0"/>
              <a:t>&lt;50 yrs and 3 factors</a:t>
            </a:r>
          </a:p>
          <a:p>
            <a:pPr lvl="1" eaLnBrk="1" hangingPunct="1">
              <a:buFontTx/>
              <a:buNone/>
            </a:pPr>
            <a:endParaRPr lang="en-GB" sz="2000" dirty="0" smtClean="0"/>
          </a:p>
          <a:p>
            <a:pPr eaLnBrk="1" hangingPunct="1">
              <a:buFontTx/>
              <a:buNone/>
            </a:pPr>
            <a:r>
              <a:rPr lang="en-GB" sz="2000" dirty="0" smtClean="0"/>
              <a:t>HIR 2-yr </a:t>
            </a:r>
            <a:r>
              <a:rPr lang="en-GB" sz="2000" dirty="0" err="1"/>
              <a:t>l</a:t>
            </a:r>
            <a:r>
              <a:rPr lang="en-GB" sz="2000" dirty="0" err="1" smtClean="0"/>
              <a:t>ocoregional</a:t>
            </a:r>
            <a:r>
              <a:rPr lang="en-GB" sz="2000" dirty="0" smtClean="0"/>
              <a:t> relapse:  </a:t>
            </a:r>
            <a:r>
              <a:rPr lang="en-GB" sz="2000" dirty="0" smtClean="0">
                <a:solidFill>
                  <a:srgbClr val="FFFF00"/>
                </a:solidFill>
              </a:rPr>
              <a:t>  	26% vs 6%</a:t>
            </a:r>
          </a:p>
          <a:p>
            <a:pPr eaLnBrk="1" hangingPunct="1">
              <a:buFontTx/>
              <a:buNone/>
            </a:pPr>
            <a:endParaRPr lang="en-GB" sz="2000" dirty="0" smtClean="0">
              <a:solidFill>
                <a:srgbClr val="FFFF00"/>
              </a:solidFill>
            </a:endParaRPr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sz="2000" dirty="0" smtClean="0"/>
          </a:p>
        </p:txBody>
      </p:sp>
      <p:sp>
        <p:nvSpPr>
          <p:cNvPr id="12293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4643438" y="1279480"/>
            <a:ext cx="4268550" cy="571500"/>
          </a:xfrm>
        </p:spPr>
        <p:txBody>
          <a:bodyPr anchor="b" anchorCtr="0"/>
          <a:lstStyle/>
          <a:p>
            <a:pPr marL="0" indent="0" algn="ctr" eaLnBrk="1" hangingPunct="1">
              <a:buFontTx/>
              <a:buNone/>
            </a:pPr>
            <a:r>
              <a:rPr lang="en-GB" sz="2800" dirty="0" smtClean="0">
                <a:solidFill>
                  <a:schemeClr val="tx2"/>
                </a:solidFill>
              </a:rPr>
              <a:t>PORTEC</a:t>
            </a:r>
          </a:p>
        </p:txBody>
      </p:sp>
      <p:sp>
        <p:nvSpPr>
          <p:cNvPr id="32774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4643438" y="1837125"/>
            <a:ext cx="4268550" cy="4714009"/>
          </a:xfrm>
          <a:ln>
            <a:solidFill>
              <a:schemeClr val="tx1"/>
            </a:solidFill>
          </a:ln>
        </p:spPr>
        <p:txBody>
          <a:bodyPr anchorCtr="0"/>
          <a:lstStyle/>
          <a:p>
            <a:pPr eaLnBrk="1" hangingPunct="1">
              <a:buFontTx/>
              <a:buNone/>
            </a:pPr>
            <a:r>
              <a:rPr lang="en-GB" sz="2000" dirty="0" smtClean="0"/>
              <a:t>High risk factors</a:t>
            </a:r>
          </a:p>
          <a:p>
            <a:pPr lvl="1" eaLnBrk="1" hangingPunct="1"/>
            <a:r>
              <a:rPr lang="en-GB" sz="2000" dirty="0" smtClean="0"/>
              <a:t>&gt;60 </a:t>
            </a:r>
            <a:r>
              <a:rPr lang="en-GB" sz="2000" dirty="0" err="1" smtClean="0"/>
              <a:t>yrs</a:t>
            </a:r>
            <a:endParaRPr lang="en-GB" sz="2000" dirty="0" smtClean="0"/>
          </a:p>
          <a:p>
            <a:pPr lvl="1" eaLnBrk="1" hangingPunct="1"/>
            <a:r>
              <a:rPr lang="en-GB" sz="2000" dirty="0" smtClean="0"/>
              <a:t>G3</a:t>
            </a:r>
          </a:p>
          <a:p>
            <a:pPr lvl="1" eaLnBrk="1" hangingPunct="1"/>
            <a:r>
              <a:rPr lang="en-GB" sz="2000" dirty="0" smtClean="0"/>
              <a:t>Deep </a:t>
            </a:r>
            <a:r>
              <a:rPr lang="en-GB" sz="2000" dirty="0" err="1" smtClean="0"/>
              <a:t>myometrial</a:t>
            </a:r>
            <a:r>
              <a:rPr lang="en-GB" sz="2000" dirty="0" smtClean="0"/>
              <a:t> invasion</a:t>
            </a:r>
          </a:p>
          <a:p>
            <a:pPr lvl="1" eaLnBrk="1" hangingPunct="1"/>
            <a:endParaRPr lang="en-GB" sz="2000" dirty="0" smtClean="0"/>
          </a:p>
          <a:p>
            <a:pPr eaLnBrk="1" hangingPunct="1">
              <a:buFontTx/>
              <a:buNone/>
            </a:pPr>
            <a:r>
              <a:rPr lang="en-GB" sz="2000" dirty="0" smtClean="0"/>
              <a:t>2 factors</a:t>
            </a:r>
          </a:p>
          <a:p>
            <a:pPr lvl="1" eaLnBrk="1" hangingPunct="1"/>
            <a:r>
              <a:rPr lang="en-GB" sz="2000" dirty="0" smtClean="0"/>
              <a:t>10 yr LRR  </a:t>
            </a:r>
            <a:r>
              <a:rPr lang="en-GB" sz="2000" dirty="0" smtClean="0">
                <a:solidFill>
                  <a:srgbClr val="FFFF00"/>
                </a:solidFill>
              </a:rPr>
              <a:t>23%</a:t>
            </a:r>
            <a:r>
              <a:rPr lang="en-GB" sz="2000" dirty="0" smtClean="0"/>
              <a:t> </a:t>
            </a:r>
            <a:r>
              <a:rPr lang="en-GB" sz="2000" dirty="0" err="1" smtClean="0"/>
              <a:t>vs</a:t>
            </a:r>
            <a:r>
              <a:rPr lang="en-GB" sz="2000" dirty="0" smtClean="0"/>
              <a:t> </a:t>
            </a:r>
            <a:r>
              <a:rPr lang="en-GB" sz="2000" dirty="0" smtClean="0">
                <a:solidFill>
                  <a:srgbClr val="FFFF00"/>
                </a:solidFill>
              </a:rPr>
              <a:t>5%</a:t>
            </a:r>
          </a:p>
          <a:p>
            <a:pPr lvl="1" eaLnBrk="1" hangingPunct="1"/>
            <a:endParaRPr lang="en-GB" sz="2000" dirty="0" smtClean="0"/>
          </a:p>
          <a:p>
            <a:pPr eaLnBrk="1" hangingPunct="1">
              <a:buFontTx/>
              <a:buNone/>
            </a:pPr>
            <a:endParaRPr lang="en-GB" sz="2000" dirty="0" smtClean="0"/>
          </a:p>
          <a:p>
            <a:pPr eaLnBrk="1" hangingPunct="1">
              <a:buFontTx/>
              <a:buNone/>
            </a:pPr>
            <a:r>
              <a:rPr lang="en-GB" sz="2000" dirty="0" smtClean="0"/>
              <a:t>Using GOG 99 criteria for HIR</a:t>
            </a:r>
          </a:p>
          <a:p>
            <a:pPr lvl="1" eaLnBrk="1" hangingPunct="1"/>
            <a:r>
              <a:rPr lang="en-GB" sz="2000" dirty="0" smtClean="0"/>
              <a:t>10 yr LRR </a:t>
            </a:r>
            <a:r>
              <a:rPr lang="en-GB" sz="2000" dirty="0" smtClean="0">
                <a:solidFill>
                  <a:srgbClr val="FFFF00"/>
                </a:solidFill>
              </a:rPr>
              <a:t>22%</a:t>
            </a:r>
            <a:r>
              <a:rPr lang="en-GB" sz="2000" dirty="0" smtClean="0"/>
              <a:t> </a:t>
            </a:r>
            <a:r>
              <a:rPr lang="en-GB" sz="2000" dirty="0" err="1" smtClean="0"/>
              <a:t>vs</a:t>
            </a:r>
            <a:r>
              <a:rPr lang="en-GB" sz="2000" dirty="0" smtClean="0"/>
              <a:t> </a:t>
            </a:r>
            <a:r>
              <a:rPr lang="en-GB" sz="2000" dirty="0" smtClean="0">
                <a:solidFill>
                  <a:srgbClr val="FFFF00"/>
                </a:solidFill>
              </a:rPr>
              <a:t>8%</a:t>
            </a:r>
          </a:p>
          <a:p>
            <a:pPr eaLnBrk="1" hangingPunct="1"/>
            <a:endParaRPr lang="en-GB" sz="2000" dirty="0" smtClean="0"/>
          </a:p>
          <a:p>
            <a:pPr lvl="1" eaLnBrk="1" hangingPunct="1"/>
            <a:endParaRPr lang="en-GB" sz="2000" dirty="0" smtClean="0"/>
          </a:p>
          <a:p>
            <a:pPr lvl="1" eaLnBrk="1" hangingPunct="1">
              <a:buFontTx/>
              <a:buNone/>
            </a:pPr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7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7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7" name="Rectangle 5"/>
          <p:cNvSpPr>
            <a:spLocks noGrp="1" noChangeArrowheads="1"/>
          </p:cNvSpPr>
          <p:nvPr>
            <p:ph type="title"/>
          </p:nvPr>
        </p:nvSpPr>
        <p:spPr>
          <a:xfrm>
            <a:off x="338138" y="364441"/>
            <a:ext cx="8467725" cy="1143000"/>
          </a:xfrm>
        </p:spPr>
        <p:txBody>
          <a:bodyPr/>
          <a:lstStyle/>
          <a:p>
            <a:r>
              <a:rPr lang="en-GB" sz="3600" dirty="0" smtClean="0"/>
              <a:t>Sites of Relapse</a:t>
            </a:r>
            <a:br>
              <a:rPr lang="en-GB" sz="3600" dirty="0" smtClean="0"/>
            </a:br>
            <a:r>
              <a:rPr lang="en-GB" sz="3600" dirty="0" smtClean="0"/>
              <a:t>GOG-99 and PORTEC-1</a:t>
            </a:r>
          </a:p>
        </p:txBody>
      </p:sp>
      <p:graphicFrame>
        <p:nvGraphicFramePr>
          <p:cNvPr id="12083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38175" y="1597025"/>
          <a:ext cx="8074025" cy="405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9" name="Chart" r:id="rId4" imgW="7515225" imgH="4067175" progId="MSGraph.Chart.8">
                  <p:embed followColorScheme="full"/>
                </p:oleObj>
              </mc:Choice>
              <mc:Fallback>
                <p:oleObj name="Chart" r:id="rId4" imgW="7515225" imgH="4067175" progId="MSGraph.Chart.8">
                  <p:embed followColorScheme="full"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1597025"/>
                        <a:ext cx="8074025" cy="405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1751013" y="5564188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b="1"/>
              <a:t>Vaginal</a:t>
            </a:r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3821113" y="5584825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b="1"/>
              <a:t>Pelvic</a:t>
            </a:r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5813425" y="5584825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b="1"/>
              <a:t>Distant</a:t>
            </a:r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3481388" y="1884363"/>
            <a:ext cx="44450" cy="4021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>
            <a:off x="5497513" y="1862138"/>
            <a:ext cx="11112" cy="409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8138" y="281950"/>
            <a:ext cx="8467725" cy="1143000"/>
          </a:xfrm>
        </p:spPr>
        <p:txBody>
          <a:bodyPr/>
          <a:lstStyle/>
          <a:p>
            <a:r>
              <a:rPr lang="en-GB" sz="3600" dirty="0" smtClean="0"/>
              <a:t>PORTEC 2 Study</a:t>
            </a:r>
            <a:br>
              <a:rPr lang="en-GB" sz="3600" dirty="0" smtClean="0"/>
            </a:br>
            <a:r>
              <a:rPr lang="en-GB" sz="2800" b="0" i="1" dirty="0" err="1" smtClean="0"/>
              <a:t>Nout</a:t>
            </a:r>
            <a:r>
              <a:rPr lang="en-GB" sz="2800" b="0" i="1" dirty="0" smtClean="0"/>
              <a:t> et al, Lancet 2010</a:t>
            </a:r>
          </a:p>
        </p:txBody>
      </p:sp>
      <p:sp>
        <p:nvSpPr>
          <p:cNvPr id="38915" name="TextBox 3"/>
          <p:cNvSpPr txBox="1">
            <a:spLocks noChangeArrowheads="1"/>
          </p:cNvSpPr>
          <p:nvPr/>
        </p:nvSpPr>
        <p:spPr bwMode="auto">
          <a:xfrm>
            <a:off x="1785938" y="1643063"/>
            <a:ext cx="2071687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/>
              <a:t>HIR patients</a:t>
            </a:r>
          </a:p>
          <a:p>
            <a:endParaRPr lang="en-GB" b="1" dirty="0"/>
          </a:p>
          <a:p>
            <a:r>
              <a:rPr lang="en-GB" b="1" dirty="0" smtClean="0"/>
              <a:t>N = 427</a:t>
            </a:r>
            <a:endParaRPr lang="en-GB" b="1" dirty="0"/>
          </a:p>
          <a:p>
            <a:endParaRPr lang="en-GB" b="1" dirty="0"/>
          </a:p>
          <a:p>
            <a:r>
              <a:rPr lang="en-GB" b="1" dirty="0" smtClean="0"/>
              <a:t>TAH + BSO</a:t>
            </a:r>
            <a:endParaRPr lang="en-GB" b="1" dirty="0"/>
          </a:p>
          <a:p>
            <a:endParaRPr lang="en-GB" b="1" u="sng" dirty="0"/>
          </a:p>
          <a:p>
            <a:r>
              <a:rPr lang="en-GB" b="1" u="sng" dirty="0"/>
              <a:t>NO lymph node</a:t>
            </a:r>
          </a:p>
          <a:p>
            <a:r>
              <a:rPr lang="en-GB" b="1" u="sng" dirty="0"/>
              <a:t>dissection</a:t>
            </a:r>
          </a:p>
        </p:txBody>
      </p:sp>
      <p:sp>
        <p:nvSpPr>
          <p:cNvPr id="38916" name="TextBox 5"/>
          <p:cNvSpPr txBox="1">
            <a:spLocks noChangeArrowheads="1"/>
          </p:cNvSpPr>
          <p:nvPr/>
        </p:nvSpPr>
        <p:spPr bwMode="auto">
          <a:xfrm>
            <a:off x="5711803" y="1643063"/>
            <a:ext cx="22145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/>
              <a:t>Pelvic RT</a:t>
            </a:r>
          </a:p>
          <a:p>
            <a:r>
              <a:rPr lang="en-GB" b="1" dirty="0" smtClean="0"/>
              <a:t>46 </a:t>
            </a:r>
            <a:r>
              <a:rPr lang="en-GB" b="1" dirty="0" err="1" smtClean="0"/>
              <a:t>Gy</a:t>
            </a:r>
            <a:r>
              <a:rPr lang="en-GB" b="1" dirty="0" smtClean="0"/>
              <a:t> </a:t>
            </a:r>
            <a:r>
              <a:rPr lang="en-GB" b="1" dirty="0"/>
              <a:t>/ 23#</a:t>
            </a:r>
          </a:p>
          <a:p>
            <a:r>
              <a:rPr lang="en-GB" b="1" dirty="0"/>
              <a:t>No brachytherapy</a:t>
            </a:r>
          </a:p>
        </p:txBody>
      </p:sp>
      <p:sp>
        <p:nvSpPr>
          <p:cNvPr id="38917" name="TextBox 6"/>
          <p:cNvSpPr txBox="1">
            <a:spLocks noChangeArrowheads="1"/>
          </p:cNvSpPr>
          <p:nvPr/>
        </p:nvSpPr>
        <p:spPr bwMode="auto">
          <a:xfrm>
            <a:off x="5742296" y="2714625"/>
            <a:ext cx="200025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/>
              <a:t>Vaginal Brachytherapy </a:t>
            </a:r>
            <a:r>
              <a:rPr lang="en-GB" b="1" dirty="0" smtClean="0"/>
              <a:t>21 </a:t>
            </a:r>
            <a:r>
              <a:rPr lang="en-GB" b="1" dirty="0" err="1" smtClean="0"/>
              <a:t>Gy</a:t>
            </a:r>
            <a:r>
              <a:rPr lang="en-GB" b="1" dirty="0" smtClean="0"/>
              <a:t> </a:t>
            </a:r>
            <a:r>
              <a:rPr lang="en-GB" b="1" dirty="0"/>
              <a:t>/ 3# HDR</a:t>
            </a:r>
          </a:p>
          <a:p>
            <a:r>
              <a:rPr lang="en-GB" b="1" dirty="0" smtClean="0"/>
              <a:t>30 </a:t>
            </a:r>
            <a:r>
              <a:rPr lang="en-GB" b="1" dirty="0" err="1" smtClean="0"/>
              <a:t>Gy</a:t>
            </a:r>
            <a:r>
              <a:rPr lang="en-GB" b="1" dirty="0" smtClean="0"/>
              <a:t> </a:t>
            </a:r>
            <a:r>
              <a:rPr lang="en-GB" b="1" dirty="0"/>
              <a:t>/ 1# LDR</a:t>
            </a:r>
          </a:p>
          <a:p>
            <a:endParaRPr lang="en-GB" b="1" dirty="0"/>
          </a:p>
        </p:txBody>
      </p:sp>
      <p:sp>
        <p:nvSpPr>
          <p:cNvPr id="10" name="Rectangle 9"/>
          <p:cNvSpPr/>
          <p:nvPr/>
        </p:nvSpPr>
        <p:spPr>
          <a:xfrm>
            <a:off x="5715000" y="1588471"/>
            <a:ext cx="2075688" cy="1071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b="1"/>
          </a:p>
        </p:txBody>
      </p:sp>
      <p:sp>
        <p:nvSpPr>
          <p:cNvPr id="11" name="Rectangle 10"/>
          <p:cNvSpPr/>
          <p:nvPr/>
        </p:nvSpPr>
        <p:spPr>
          <a:xfrm>
            <a:off x="5715000" y="2728273"/>
            <a:ext cx="2071688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b="1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857750" y="2286000"/>
            <a:ext cx="857250" cy="4651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57750" y="2786063"/>
            <a:ext cx="857250" cy="5000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8" name="TextBox 17"/>
          <p:cNvSpPr txBox="1">
            <a:spLocks noChangeArrowheads="1"/>
          </p:cNvSpPr>
          <p:nvPr/>
        </p:nvSpPr>
        <p:spPr bwMode="auto">
          <a:xfrm>
            <a:off x="857250" y="4643438"/>
            <a:ext cx="7286625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sz="2400" b="1" dirty="0">
                <a:latin typeface="Arial" charset="0"/>
              </a:rPr>
              <a:t>	</a:t>
            </a:r>
            <a:r>
              <a:rPr lang="en-GB" sz="2400" b="1" dirty="0">
                <a:latin typeface="+mn-lt"/>
              </a:rPr>
              <a:t>			</a:t>
            </a:r>
            <a:endParaRPr lang="en-GB" sz="2400" b="1" u="sng" dirty="0">
              <a:latin typeface="+mn-lt"/>
            </a:endParaRPr>
          </a:p>
          <a:p>
            <a:pPr>
              <a:defRPr/>
            </a:pPr>
            <a:endParaRPr lang="en-GB" sz="2400" b="1" dirty="0">
              <a:latin typeface="+mn-lt"/>
            </a:endParaRPr>
          </a:p>
          <a:p>
            <a:pPr>
              <a:defRPr/>
            </a:pPr>
            <a:endParaRPr lang="en-GB" sz="2400" b="1" dirty="0">
              <a:latin typeface="+mn-lt"/>
            </a:endParaRPr>
          </a:p>
          <a:p>
            <a:pPr>
              <a:defRPr/>
            </a:pPr>
            <a:endParaRPr lang="en-GB" b="1" dirty="0"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85938" y="1643063"/>
            <a:ext cx="2071687" cy="228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b="1"/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3857625" y="2772415"/>
            <a:ext cx="1000125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5" name="TextBox 12"/>
          <p:cNvSpPr txBox="1">
            <a:spLocks noChangeArrowheads="1"/>
          </p:cNvSpPr>
          <p:nvPr/>
        </p:nvSpPr>
        <p:spPr bwMode="auto">
          <a:xfrm>
            <a:off x="1643063" y="4500563"/>
            <a:ext cx="61436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GB" b="1"/>
          </a:p>
          <a:p>
            <a:endParaRPr lang="en-GB" b="1"/>
          </a:p>
          <a:p>
            <a:endParaRPr lang="en-GB" b="1"/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886691" y="4643438"/>
            <a:ext cx="777239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>
                <a:latin typeface="+mn-lt"/>
              </a:rPr>
              <a:t>				</a:t>
            </a:r>
            <a:r>
              <a:rPr lang="en-GB" sz="2000" b="1" dirty="0" smtClean="0">
                <a:latin typeface="+mn-lt"/>
              </a:rPr>
              <a:t>	</a:t>
            </a:r>
            <a:r>
              <a:rPr lang="en-GB" sz="2000" b="1" u="sng" dirty="0" smtClean="0">
                <a:latin typeface="+mn-lt"/>
              </a:rPr>
              <a:t>EBRT</a:t>
            </a:r>
            <a:r>
              <a:rPr lang="en-GB" sz="2000" b="1" dirty="0" smtClean="0">
                <a:latin typeface="+mn-lt"/>
              </a:rPr>
              <a:t>    </a:t>
            </a:r>
            <a:r>
              <a:rPr lang="en-GB" sz="2000" b="1" u="sng" dirty="0" smtClean="0">
                <a:latin typeface="+mn-lt"/>
              </a:rPr>
              <a:t>VBT</a:t>
            </a:r>
            <a:r>
              <a:rPr lang="en-GB" sz="2000" b="1" dirty="0">
                <a:latin typeface="+mn-lt"/>
              </a:rPr>
              <a:t>	</a:t>
            </a:r>
            <a:endParaRPr lang="en-GB" sz="2000" b="1" u="sng" dirty="0">
              <a:latin typeface="+mn-lt"/>
            </a:endParaRPr>
          </a:p>
          <a:p>
            <a:pPr>
              <a:defRPr/>
            </a:pPr>
            <a:r>
              <a:rPr lang="en-GB" sz="2000" b="1" dirty="0" smtClean="0">
                <a:latin typeface="+mn-lt"/>
              </a:rPr>
              <a:t>3-yr </a:t>
            </a:r>
            <a:r>
              <a:rPr lang="en-GB" sz="2000" b="1" dirty="0">
                <a:latin typeface="+mn-lt"/>
              </a:rPr>
              <a:t>overall survival		</a:t>
            </a:r>
            <a:r>
              <a:rPr lang="en-GB" sz="2000" b="1" dirty="0" smtClean="0">
                <a:latin typeface="+mn-lt"/>
              </a:rPr>
              <a:t>	84</a:t>
            </a:r>
            <a:r>
              <a:rPr lang="en-GB" sz="2000" b="1" dirty="0">
                <a:latin typeface="+mn-lt"/>
              </a:rPr>
              <a:t>%	84%	</a:t>
            </a:r>
            <a:r>
              <a:rPr lang="en-GB" sz="2000" b="1" i="1" dirty="0" smtClean="0">
                <a:latin typeface="+mn-lt"/>
              </a:rPr>
              <a:t>P </a:t>
            </a:r>
            <a:r>
              <a:rPr lang="en-GB" sz="2000" b="1" dirty="0" smtClean="0">
                <a:latin typeface="+mn-lt"/>
              </a:rPr>
              <a:t>= .55</a:t>
            </a:r>
            <a:endParaRPr lang="en-GB" sz="2000" b="1" dirty="0">
              <a:latin typeface="+mn-lt"/>
            </a:endParaRPr>
          </a:p>
          <a:p>
            <a:pPr>
              <a:defRPr/>
            </a:pPr>
            <a:r>
              <a:rPr lang="en-GB" sz="2000" b="1" dirty="0" smtClean="0">
                <a:latin typeface="+mn-lt"/>
              </a:rPr>
              <a:t>3-yr disease-specific </a:t>
            </a:r>
            <a:r>
              <a:rPr lang="en-GB" sz="2000" b="1" dirty="0">
                <a:latin typeface="+mn-lt"/>
              </a:rPr>
              <a:t>survival	</a:t>
            </a:r>
            <a:r>
              <a:rPr lang="en-GB" sz="2000" b="1" dirty="0" smtClean="0">
                <a:latin typeface="+mn-lt"/>
              </a:rPr>
              <a:t>	89</a:t>
            </a:r>
            <a:r>
              <a:rPr lang="en-GB" sz="2000" b="1" dirty="0">
                <a:latin typeface="+mn-lt"/>
              </a:rPr>
              <a:t>%	89%	</a:t>
            </a:r>
            <a:r>
              <a:rPr lang="en-GB" sz="2000" b="1" i="1" dirty="0" smtClean="0">
                <a:latin typeface="+mn-lt"/>
              </a:rPr>
              <a:t>P </a:t>
            </a:r>
            <a:r>
              <a:rPr lang="en-GB" sz="2000" b="1" dirty="0" smtClean="0">
                <a:latin typeface="+mn-lt"/>
              </a:rPr>
              <a:t>= .38</a:t>
            </a:r>
          </a:p>
          <a:p>
            <a:pPr>
              <a:defRPr/>
            </a:pPr>
            <a:endParaRPr lang="en-GB" sz="2000" b="1" dirty="0">
              <a:latin typeface="+mn-lt"/>
            </a:endParaRPr>
          </a:p>
          <a:p>
            <a:pPr>
              <a:defRPr/>
            </a:pPr>
            <a:r>
              <a:rPr lang="en-GB" sz="2000" b="1" dirty="0" smtClean="0">
                <a:latin typeface="+mn-lt"/>
              </a:rPr>
              <a:t>			</a:t>
            </a:r>
            <a:endParaRPr lang="en-GB" sz="2000" b="1" dirty="0">
              <a:latin typeface="+mn-lt"/>
            </a:endParaRPr>
          </a:p>
          <a:p>
            <a:pPr>
              <a:defRPr/>
            </a:pPr>
            <a:endParaRPr lang="en-GB" sz="2000" b="1" dirty="0"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0075" y="6428098"/>
            <a:ext cx="753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Nout</a:t>
            </a:r>
            <a:r>
              <a:rPr lang="en-US" sz="1200" b="1" dirty="0" smtClean="0"/>
              <a:t> RA, et al. </a:t>
            </a:r>
            <a:r>
              <a:rPr lang="en-US" sz="1200" b="1" i="1" dirty="0" smtClean="0"/>
              <a:t>Lancet. </a:t>
            </a:r>
            <a:r>
              <a:rPr lang="en-US" sz="1200" b="1" dirty="0" smtClean="0"/>
              <a:t>2010;375(9717):816-823.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3600" dirty="0" smtClean="0"/>
              <a:t>ASTEC Trial and NCIC EN5 Trial</a:t>
            </a:r>
            <a:br>
              <a:rPr lang="en-GB" sz="3600" dirty="0" smtClean="0"/>
            </a:br>
            <a:r>
              <a:rPr lang="en-GB" sz="2800" b="0" i="1" dirty="0"/>
              <a:t>ASTEC/EN.5 Study Group, </a:t>
            </a:r>
            <a:r>
              <a:rPr lang="en-GB" sz="2800" b="0" i="1" dirty="0" smtClean="0"/>
              <a:t>Blake et al, Lancet 2009</a:t>
            </a:r>
          </a:p>
        </p:txBody>
      </p:sp>
      <p:sp>
        <p:nvSpPr>
          <p:cNvPr id="34819" name="TextBox 3"/>
          <p:cNvSpPr txBox="1">
            <a:spLocks noChangeArrowheads="1"/>
          </p:cNvSpPr>
          <p:nvPr/>
        </p:nvSpPr>
        <p:spPr bwMode="auto">
          <a:xfrm>
            <a:off x="1000125" y="1643063"/>
            <a:ext cx="2857500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/>
              <a:t>G2 IC, G3 IA-C, IIA</a:t>
            </a:r>
          </a:p>
          <a:p>
            <a:r>
              <a:rPr lang="en-GB" b="1" dirty="0"/>
              <a:t>S</a:t>
            </a:r>
            <a:r>
              <a:rPr lang="en-GB" b="1" dirty="0" smtClean="0"/>
              <a:t>erous</a:t>
            </a:r>
            <a:r>
              <a:rPr lang="en-GB" b="1" dirty="0"/>
              <a:t>, clear cell</a:t>
            </a:r>
          </a:p>
          <a:p>
            <a:endParaRPr lang="en-GB" b="1" dirty="0"/>
          </a:p>
          <a:p>
            <a:r>
              <a:rPr lang="en-GB" b="1" dirty="0" smtClean="0"/>
              <a:t>N = 905</a:t>
            </a:r>
            <a:endParaRPr lang="en-GB" b="1" dirty="0"/>
          </a:p>
          <a:p>
            <a:endParaRPr lang="en-GB" b="1" dirty="0"/>
          </a:p>
          <a:p>
            <a:r>
              <a:rPr lang="en-GB" b="1" dirty="0" smtClean="0"/>
              <a:t>TAH + BSO</a:t>
            </a:r>
            <a:endParaRPr lang="en-GB" b="1" dirty="0"/>
          </a:p>
          <a:p>
            <a:endParaRPr lang="en-GB" b="1" u="sng" dirty="0"/>
          </a:p>
          <a:p>
            <a:r>
              <a:rPr lang="en-GB" b="1" u="sng" dirty="0"/>
              <a:t>+/- Lymph node</a:t>
            </a:r>
          </a:p>
          <a:p>
            <a:r>
              <a:rPr lang="en-GB" b="1" u="sng" dirty="0"/>
              <a:t>Dissection (29%)  </a:t>
            </a:r>
          </a:p>
        </p:txBody>
      </p:sp>
      <p:sp>
        <p:nvSpPr>
          <p:cNvPr id="34820" name="TextBox 5"/>
          <p:cNvSpPr txBox="1">
            <a:spLocks noChangeArrowheads="1"/>
          </p:cNvSpPr>
          <p:nvPr/>
        </p:nvSpPr>
        <p:spPr bwMode="auto">
          <a:xfrm>
            <a:off x="5701352" y="1785938"/>
            <a:ext cx="2428875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b="1" dirty="0"/>
              <a:t>Pelvic RT</a:t>
            </a:r>
          </a:p>
          <a:p>
            <a:r>
              <a:rPr lang="en-GB" b="1" dirty="0" smtClean="0"/>
              <a:t>45 </a:t>
            </a:r>
            <a:r>
              <a:rPr lang="en-GB" b="1" dirty="0" err="1" smtClean="0"/>
              <a:t>Gy</a:t>
            </a:r>
            <a:r>
              <a:rPr lang="en-GB" b="1" dirty="0" smtClean="0"/>
              <a:t> </a:t>
            </a:r>
            <a:r>
              <a:rPr lang="en-GB" b="1" dirty="0"/>
              <a:t>/ 25#</a:t>
            </a:r>
          </a:p>
          <a:p>
            <a:r>
              <a:rPr lang="en-GB" sz="1600" b="1" dirty="0"/>
              <a:t>Brachytherapy as per centre policy (52%)</a:t>
            </a:r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34821" name="TextBox 6"/>
          <p:cNvSpPr txBox="1">
            <a:spLocks noChangeArrowheads="1"/>
          </p:cNvSpPr>
          <p:nvPr/>
        </p:nvSpPr>
        <p:spPr bwMode="auto">
          <a:xfrm>
            <a:off x="5715000" y="3143250"/>
            <a:ext cx="22860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/>
              <a:t>No EBRT</a:t>
            </a:r>
          </a:p>
          <a:p>
            <a:r>
              <a:rPr lang="en-GB" sz="1600" b="1"/>
              <a:t>Brachytherapy as per centre policy (51%)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5000" y="1785938"/>
            <a:ext cx="2286000" cy="1214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b="1"/>
          </a:p>
        </p:txBody>
      </p:sp>
      <p:sp>
        <p:nvSpPr>
          <p:cNvPr id="11" name="Rectangle 10"/>
          <p:cNvSpPr/>
          <p:nvPr/>
        </p:nvSpPr>
        <p:spPr>
          <a:xfrm>
            <a:off x="5715000" y="3143250"/>
            <a:ext cx="2286000" cy="1000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b="1"/>
          </a:p>
        </p:txBody>
      </p:sp>
      <p:cxnSp>
        <p:nvCxnSpPr>
          <p:cNvPr id="15" name="Straight Arrow Connector 14"/>
          <p:cNvCxnSpPr>
            <a:endCxn id="10" idx="1"/>
          </p:cNvCxnSpPr>
          <p:nvPr/>
        </p:nvCxnSpPr>
        <p:spPr>
          <a:xfrm flipV="1">
            <a:off x="4857750" y="2393157"/>
            <a:ext cx="857250" cy="3929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57750" y="2786063"/>
            <a:ext cx="857250" cy="5000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4" name="TextBox 17"/>
          <p:cNvSpPr txBox="1">
            <a:spLocks noChangeArrowheads="1"/>
          </p:cNvSpPr>
          <p:nvPr/>
        </p:nvSpPr>
        <p:spPr bwMode="auto">
          <a:xfrm>
            <a:off x="911202" y="4572000"/>
            <a:ext cx="72866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000" b="1" dirty="0">
                <a:latin typeface="+mn-lt"/>
              </a:rPr>
              <a:t>					</a:t>
            </a:r>
            <a:r>
              <a:rPr lang="en-GB" sz="2000" b="1" u="sng" dirty="0">
                <a:latin typeface="+mn-lt"/>
              </a:rPr>
              <a:t>No EBRT</a:t>
            </a:r>
            <a:r>
              <a:rPr lang="en-GB" sz="2000" b="1" dirty="0">
                <a:latin typeface="+mn-lt"/>
              </a:rPr>
              <a:t>     </a:t>
            </a:r>
            <a:r>
              <a:rPr lang="en-GB" sz="2000" b="1" u="sng" dirty="0" err="1" smtClean="0">
                <a:latin typeface="+mn-lt"/>
              </a:rPr>
              <a:t>EBRT</a:t>
            </a:r>
            <a:endParaRPr lang="en-GB" sz="2000" b="1" dirty="0">
              <a:latin typeface="+mn-lt"/>
            </a:endParaRPr>
          </a:p>
          <a:p>
            <a:pPr>
              <a:spcAft>
                <a:spcPts val="600"/>
              </a:spcAft>
              <a:defRPr/>
            </a:pPr>
            <a:r>
              <a:rPr lang="en-GB" sz="2000" b="1" dirty="0" smtClean="0">
                <a:latin typeface="+mn-lt"/>
              </a:rPr>
              <a:t>5-yr </a:t>
            </a:r>
            <a:r>
              <a:rPr lang="en-GB" sz="2000" b="1" dirty="0">
                <a:latin typeface="+mn-lt"/>
              </a:rPr>
              <a:t>overall survival			84%	 </a:t>
            </a:r>
            <a:r>
              <a:rPr lang="en-GB" sz="2000" b="1" dirty="0" smtClean="0">
                <a:latin typeface="+mn-lt"/>
              </a:rPr>
              <a:t>       84</a:t>
            </a:r>
            <a:r>
              <a:rPr lang="en-GB" sz="2000" b="1" dirty="0">
                <a:latin typeface="+mn-lt"/>
              </a:rPr>
              <a:t>%</a:t>
            </a:r>
          </a:p>
          <a:p>
            <a:pPr>
              <a:spcAft>
                <a:spcPts val="600"/>
              </a:spcAft>
              <a:defRPr/>
            </a:pPr>
            <a:r>
              <a:rPr lang="en-GB" sz="2000" b="1" dirty="0" smtClean="0">
                <a:latin typeface="+mn-lt"/>
              </a:rPr>
              <a:t>5-yr disease-specific </a:t>
            </a:r>
            <a:r>
              <a:rPr lang="en-GB" sz="2000" b="1" dirty="0">
                <a:latin typeface="+mn-lt"/>
              </a:rPr>
              <a:t>survival	</a:t>
            </a:r>
            <a:r>
              <a:rPr lang="en-GB" sz="2000" b="1" dirty="0" smtClean="0">
                <a:latin typeface="+mn-lt"/>
              </a:rPr>
              <a:t>	89</a:t>
            </a:r>
            <a:r>
              <a:rPr lang="en-GB" sz="2000" b="1" dirty="0">
                <a:latin typeface="+mn-lt"/>
              </a:rPr>
              <a:t>%	</a:t>
            </a:r>
            <a:r>
              <a:rPr lang="en-GB" sz="2000" b="1" dirty="0" smtClean="0">
                <a:latin typeface="+mn-lt"/>
              </a:rPr>
              <a:t>        89</a:t>
            </a:r>
            <a:r>
              <a:rPr lang="en-GB" sz="2000" b="1" dirty="0">
                <a:latin typeface="+mn-lt"/>
              </a:rPr>
              <a:t>%</a:t>
            </a:r>
          </a:p>
          <a:p>
            <a:pPr>
              <a:defRPr/>
            </a:pPr>
            <a:endParaRPr lang="en-GB" sz="2000" b="1" dirty="0">
              <a:latin typeface="Arial" charset="0"/>
            </a:endParaRPr>
          </a:p>
          <a:p>
            <a:pPr>
              <a:defRPr/>
            </a:pPr>
            <a:endParaRPr lang="en-GB" sz="2000" b="1" dirty="0"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28688" y="1643063"/>
            <a:ext cx="2928937" cy="25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b="1"/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3857625" y="2786063"/>
            <a:ext cx="100012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0075" y="6428098"/>
            <a:ext cx="753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ASTEC/EN.5 Study Group, et al. </a:t>
            </a:r>
            <a:r>
              <a:rPr lang="en-US" sz="1200" b="1" i="1" dirty="0" smtClean="0"/>
              <a:t>Lancet. </a:t>
            </a:r>
            <a:r>
              <a:rPr lang="en-US" sz="1200" b="1" dirty="0" smtClean="0"/>
              <a:t>2009;373(9658):137-146.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 idx="4294967295"/>
          </p:nvPr>
        </p:nvSpPr>
        <p:spPr>
          <a:xfrm>
            <a:off x="459119" y="364441"/>
            <a:ext cx="8229600" cy="928687"/>
          </a:xfrm>
        </p:spPr>
        <p:txBody>
          <a:bodyPr/>
          <a:lstStyle/>
          <a:p>
            <a:r>
              <a:rPr lang="en-GB" sz="3600" dirty="0" smtClean="0"/>
              <a:t>Randomised Trials: Conclusions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8229600" cy="4525963"/>
          </a:xfrm>
        </p:spPr>
        <p:txBody>
          <a:bodyPr anchorCtr="0"/>
          <a:lstStyle/>
          <a:p>
            <a:r>
              <a:rPr lang="en-GB" sz="2800" dirty="0" smtClean="0"/>
              <a:t>RT improves local control, particularly in subset with high-risk features</a:t>
            </a:r>
          </a:p>
          <a:p>
            <a:endParaRPr lang="en-GB" sz="1800" dirty="0" smtClean="0"/>
          </a:p>
          <a:p>
            <a:r>
              <a:rPr lang="en-GB" sz="2800" dirty="0" smtClean="0"/>
              <a:t>No impact on overall survival</a:t>
            </a:r>
          </a:p>
          <a:p>
            <a:endParaRPr lang="en-GB" sz="1800" dirty="0" smtClean="0"/>
          </a:p>
          <a:p>
            <a:r>
              <a:rPr lang="en-GB" sz="2800" dirty="0" smtClean="0"/>
              <a:t>High salvage rate for recurrences</a:t>
            </a:r>
          </a:p>
          <a:p>
            <a:endParaRPr lang="en-GB" sz="1800" dirty="0" smtClean="0"/>
          </a:p>
          <a:p>
            <a:r>
              <a:rPr lang="en-GB" sz="2800" dirty="0" smtClean="0"/>
              <a:t>Increases toxicity</a:t>
            </a:r>
          </a:p>
          <a:p>
            <a:endParaRPr lang="en-GB" sz="2800" dirty="0" smtClean="0"/>
          </a:p>
          <a:p>
            <a:pPr>
              <a:spcBef>
                <a:spcPts val="1200"/>
              </a:spcBef>
            </a:pPr>
            <a:endParaRPr lang="en-GB" sz="2800" dirty="0" smtClean="0"/>
          </a:p>
          <a:p>
            <a:pPr>
              <a:spcBef>
                <a:spcPts val="1200"/>
              </a:spcBef>
            </a:pPr>
            <a:endParaRPr lang="en-GB" sz="2800" dirty="0" smtClean="0"/>
          </a:p>
          <a:p>
            <a:pPr>
              <a:spcBef>
                <a:spcPts val="1200"/>
              </a:spcBef>
            </a:pPr>
            <a:endParaRPr lang="en-GB" sz="2800" dirty="0" smtClean="0"/>
          </a:p>
          <a:p>
            <a:endParaRPr lang="en-GB" sz="2800" dirty="0" smtClean="0"/>
          </a:p>
          <a:p>
            <a:pPr lvl="1"/>
            <a:endParaRPr lang="en-GB" dirty="0" smtClean="0"/>
          </a:p>
          <a:p>
            <a:pPr lvl="1">
              <a:buFontTx/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1963" y="2130425"/>
            <a:ext cx="8240712" cy="1470025"/>
          </a:xfrm>
        </p:spPr>
        <p:txBody>
          <a:bodyPr anchor="t"/>
          <a:lstStyle/>
          <a:p>
            <a:r>
              <a:rPr lang="en-GB" sz="3600" dirty="0" smtClean="0"/>
              <a:t>Radiotherapy has no effect on survival?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8138" y="268302"/>
            <a:ext cx="8467725" cy="1143000"/>
          </a:xfrm>
        </p:spPr>
        <p:txBody>
          <a:bodyPr/>
          <a:lstStyle/>
          <a:p>
            <a:r>
              <a:rPr lang="en-GB" sz="3600" dirty="0" smtClean="0"/>
              <a:t>SEER Registry</a:t>
            </a:r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3" cstate="print"/>
          <a:srcRect t="1135" r="6097" b="51819"/>
          <a:stretch>
            <a:fillRect/>
          </a:stretch>
        </p:blipFill>
        <p:spPr bwMode="auto">
          <a:xfrm>
            <a:off x="215809" y="2202873"/>
            <a:ext cx="4326834" cy="3897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5"/>
          <p:cNvPicPr>
            <a:picLocks noChangeAspect="1" noChangeArrowheads="1"/>
          </p:cNvPicPr>
          <p:nvPr/>
        </p:nvPicPr>
        <p:blipFill>
          <a:blip r:embed="rId3" cstate="print"/>
          <a:srcRect t="46565" r="8696" b="6078"/>
          <a:stretch>
            <a:fillRect/>
          </a:stretch>
        </p:blipFill>
        <p:spPr bwMode="auto">
          <a:xfrm>
            <a:off x="4885899" y="2175165"/>
            <a:ext cx="4072000" cy="394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TextBox 6"/>
          <p:cNvSpPr txBox="1">
            <a:spLocks noChangeArrowheads="1"/>
          </p:cNvSpPr>
          <p:nvPr/>
        </p:nvSpPr>
        <p:spPr bwMode="auto">
          <a:xfrm>
            <a:off x="827087" y="1403495"/>
            <a:ext cx="37155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Proportion of diagnosed uterine cancers</a:t>
            </a:r>
          </a:p>
        </p:txBody>
      </p:sp>
      <p:sp>
        <p:nvSpPr>
          <p:cNvPr id="46086" name="TextBox 7"/>
          <p:cNvSpPr txBox="1">
            <a:spLocks noChangeArrowheads="1"/>
          </p:cNvSpPr>
          <p:nvPr/>
        </p:nvSpPr>
        <p:spPr bwMode="auto">
          <a:xfrm>
            <a:off x="5064990" y="1320367"/>
            <a:ext cx="3414424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Proportion of deaths from uterine cancer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533526" y="2288309"/>
            <a:ext cx="1778722" cy="2873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942444" y="2170175"/>
            <a:ext cx="1944256" cy="3918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064990" y="5999411"/>
            <a:ext cx="2251797" cy="124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22894"/>
            <a:ext cx="9144000" cy="1143000"/>
          </a:xfrm>
        </p:spPr>
        <p:txBody>
          <a:bodyPr/>
          <a:lstStyle/>
          <a:p>
            <a:r>
              <a:rPr lang="en-GB" sz="3500" dirty="0" smtClean="0"/>
              <a:t>GOG 33: </a:t>
            </a:r>
            <a:r>
              <a:rPr lang="en-GB" sz="3500" dirty="0" err="1" smtClean="0"/>
              <a:t>Surgicopathologic</a:t>
            </a:r>
            <a:r>
              <a:rPr lang="en-GB" sz="3500" dirty="0" smtClean="0"/>
              <a:t> Risk Factors</a:t>
            </a:r>
            <a:br>
              <a:rPr lang="en-GB" sz="3500" dirty="0" smtClean="0"/>
            </a:br>
            <a:r>
              <a:rPr lang="en-GB" sz="3500" dirty="0" smtClean="0"/>
              <a:t>Incidence of Pelvic Lymph Nodes</a:t>
            </a:r>
          </a:p>
        </p:txBody>
      </p:sp>
      <p:grpSp>
        <p:nvGrpSpPr>
          <p:cNvPr id="17411" name="Group 93"/>
          <p:cNvGrpSpPr>
            <a:grpSpLocks noGrp="1"/>
          </p:cNvGrpSpPr>
          <p:nvPr/>
        </p:nvGrpSpPr>
        <p:grpSpPr bwMode="auto">
          <a:xfrm>
            <a:off x="928688" y="1500188"/>
            <a:ext cx="7043737" cy="4835525"/>
            <a:chOff x="585" y="945"/>
            <a:chExt cx="4437" cy="3046"/>
          </a:xfrm>
        </p:grpSpPr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585" y="945"/>
              <a:ext cx="1305" cy="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GB" sz="2000" b="1">
                  <a:cs typeface="Arial" pitchFamily="34" charset="0"/>
                </a:rPr>
                <a:t>Depth of myometrial </a:t>
              </a:r>
              <a:r>
                <a:rPr lang="en-GB" sz="2000" b="1" u="sng">
                  <a:cs typeface="Arial" pitchFamily="34" charset="0"/>
                </a:rPr>
                <a:t>invasion</a:t>
              </a:r>
            </a:p>
          </p:txBody>
        </p:sp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1890" y="945"/>
              <a:ext cx="914" cy="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GB" sz="2000" b="1" u="sng">
                  <a:cs typeface="Arial" pitchFamily="34" charset="0"/>
                </a:rPr>
                <a:t>G1</a:t>
              </a: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2804" y="945"/>
              <a:ext cx="1109" cy="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GB" sz="2000" b="1" u="sng">
                  <a:cs typeface="Arial" pitchFamily="34" charset="0"/>
                </a:rPr>
                <a:t>G2</a:t>
              </a: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3913" y="945"/>
              <a:ext cx="1109" cy="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GB" sz="2000" b="1" u="sng">
                  <a:cs typeface="Arial" pitchFamily="34" charset="0"/>
                </a:rPr>
                <a:t>G3</a:t>
              </a: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585" y="1694"/>
              <a:ext cx="1305" cy="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GB" sz="2000" b="1">
                  <a:cs typeface="Arial" pitchFamily="34" charset="0"/>
                </a:rPr>
                <a:t>None</a:t>
              </a: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1890" y="1694"/>
              <a:ext cx="914" cy="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GB" sz="2000" b="1">
                  <a:cs typeface="Arial" pitchFamily="34" charset="0"/>
                </a:rPr>
                <a:t>0%</a:t>
              </a: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2804" y="1694"/>
              <a:ext cx="1109" cy="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GB" sz="2000" b="1">
                  <a:cs typeface="Arial" pitchFamily="34" charset="0"/>
                </a:rPr>
                <a:t>3%</a:t>
              </a: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3913" y="1694"/>
              <a:ext cx="1109" cy="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GB" sz="2000" b="1">
                  <a:cs typeface="Arial" pitchFamily="34" charset="0"/>
                </a:rPr>
                <a:t>0%</a:t>
              </a: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585" y="2255"/>
              <a:ext cx="1305" cy="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GB" sz="2000" b="1">
                  <a:cs typeface="Arial" pitchFamily="34" charset="0"/>
                </a:rPr>
                <a:t>Inner 1/3</a:t>
              </a:r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1890" y="2255"/>
              <a:ext cx="914" cy="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GB" sz="2000" b="1">
                  <a:cs typeface="Arial" pitchFamily="34" charset="0"/>
                </a:rPr>
                <a:t>3%</a:t>
              </a:r>
            </a:p>
          </p:txBody>
        </p:sp>
        <p:sp>
          <p:nvSpPr>
            <p:cNvPr id="17422" name="Rectangle 14"/>
            <p:cNvSpPr>
              <a:spLocks noChangeArrowheads="1"/>
            </p:cNvSpPr>
            <p:nvPr/>
          </p:nvSpPr>
          <p:spPr bwMode="auto">
            <a:xfrm>
              <a:off x="2804" y="2255"/>
              <a:ext cx="1109" cy="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GB" sz="2000" b="1">
                  <a:cs typeface="Arial" pitchFamily="34" charset="0"/>
                </a:rPr>
                <a:t>5%</a:t>
              </a:r>
            </a:p>
          </p:txBody>
        </p:sp>
        <p:sp>
          <p:nvSpPr>
            <p:cNvPr id="17423" name="Rectangle 15"/>
            <p:cNvSpPr>
              <a:spLocks noChangeArrowheads="1"/>
            </p:cNvSpPr>
            <p:nvPr/>
          </p:nvSpPr>
          <p:spPr bwMode="auto">
            <a:xfrm>
              <a:off x="3913" y="2255"/>
              <a:ext cx="1109" cy="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GB" sz="2000" b="1">
                  <a:cs typeface="Arial" pitchFamily="34" charset="0"/>
                </a:rPr>
                <a:t>11%</a:t>
              </a:r>
            </a:p>
          </p:txBody>
        </p:sp>
        <p:sp>
          <p:nvSpPr>
            <p:cNvPr id="17424" name="Rectangle 16"/>
            <p:cNvSpPr>
              <a:spLocks noChangeArrowheads="1"/>
            </p:cNvSpPr>
            <p:nvPr/>
          </p:nvSpPr>
          <p:spPr bwMode="auto">
            <a:xfrm>
              <a:off x="585" y="2834"/>
              <a:ext cx="1305" cy="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GB" sz="2000" b="1">
                  <a:cs typeface="Arial" pitchFamily="34" charset="0"/>
                </a:rPr>
                <a:t>Middle 1/3</a:t>
              </a:r>
            </a:p>
          </p:txBody>
        </p:sp>
        <p:sp>
          <p:nvSpPr>
            <p:cNvPr id="17425" name="Rectangle 17"/>
            <p:cNvSpPr>
              <a:spLocks noChangeArrowheads="1"/>
            </p:cNvSpPr>
            <p:nvPr/>
          </p:nvSpPr>
          <p:spPr bwMode="auto">
            <a:xfrm>
              <a:off x="1890" y="2834"/>
              <a:ext cx="914" cy="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GB" sz="2000" b="1">
                  <a:cs typeface="Arial" pitchFamily="34" charset="0"/>
                </a:rPr>
                <a:t>0%</a:t>
              </a:r>
            </a:p>
          </p:txBody>
        </p:sp>
        <p:sp>
          <p:nvSpPr>
            <p:cNvPr id="17426" name="Rectangle 18"/>
            <p:cNvSpPr>
              <a:spLocks noChangeArrowheads="1"/>
            </p:cNvSpPr>
            <p:nvPr/>
          </p:nvSpPr>
          <p:spPr bwMode="auto">
            <a:xfrm>
              <a:off x="2804" y="2834"/>
              <a:ext cx="1109" cy="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GB" sz="2000" b="1">
                  <a:cs typeface="Arial" pitchFamily="34" charset="0"/>
                </a:rPr>
                <a:t>9%</a:t>
              </a:r>
            </a:p>
          </p:txBody>
        </p:sp>
        <p:sp>
          <p:nvSpPr>
            <p:cNvPr id="17427" name="Rectangle 19"/>
            <p:cNvSpPr>
              <a:spLocks noChangeArrowheads="1"/>
            </p:cNvSpPr>
            <p:nvPr/>
          </p:nvSpPr>
          <p:spPr bwMode="auto">
            <a:xfrm>
              <a:off x="3913" y="2834"/>
              <a:ext cx="1109" cy="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GB" sz="2000" b="1">
                  <a:cs typeface="Arial" pitchFamily="34" charset="0"/>
                </a:rPr>
                <a:t>4%</a:t>
              </a:r>
            </a:p>
          </p:txBody>
        </p:sp>
        <p:sp>
          <p:nvSpPr>
            <p:cNvPr id="17428" name="Rectangle 20"/>
            <p:cNvSpPr>
              <a:spLocks noChangeArrowheads="1"/>
            </p:cNvSpPr>
            <p:nvPr/>
          </p:nvSpPr>
          <p:spPr bwMode="auto">
            <a:xfrm>
              <a:off x="585" y="3412"/>
              <a:ext cx="1305" cy="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GB" sz="2000" b="1">
                  <a:cs typeface="Arial" pitchFamily="34" charset="0"/>
                </a:rPr>
                <a:t>Outer 1/3</a:t>
              </a:r>
            </a:p>
          </p:txBody>
        </p:sp>
        <p:sp>
          <p:nvSpPr>
            <p:cNvPr id="17429" name="Rectangle 21"/>
            <p:cNvSpPr>
              <a:spLocks noChangeArrowheads="1"/>
            </p:cNvSpPr>
            <p:nvPr/>
          </p:nvSpPr>
          <p:spPr bwMode="auto">
            <a:xfrm>
              <a:off x="1890" y="3412"/>
              <a:ext cx="914" cy="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GB" sz="2000" b="1">
                  <a:cs typeface="Arial" pitchFamily="34" charset="0"/>
                </a:rPr>
                <a:t>11%</a:t>
              </a:r>
            </a:p>
          </p:txBody>
        </p:sp>
        <p:sp>
          <p:nvSpPr>
            <p:cNvPr id="17430" name="Rectangle 22"/>
            <p:cNvSpPr>
              <a:spLocks noChangeArrowheads="1"/>
            </p:cNvSpPr>
            <p:nvPr/>
          </p:nvSpPr>
          <p:spPr bwMode="auto">
            <a:xfrm>
              <a:off x="2804" y="3412"/>
              <a:ext cx="1109" cy="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GB" sz="2000" b="1">
                  <a:cs typeface="Arial" pitchFamily="34" charset="0"/>
                </a:rPr>
                <a:t>19%</a:t>
              </a:r>
            </a:p>
          </p:txBody>
        </p:sp>
        <p:sp>
          <p:nvSpPr>
            <p:cNvPr id="17431" name="Rectangle 23"/>
            <p:cNvSpPr>
              <a:spLocks noChangeArrowheads="1"/>
            </p:cNvSpPr>
            <p:nvPr/>
          </p:nvSpPr>
          <p:spPr bwMode="auto">
            <a:xfrm>
              <a:off x="3913" y="3412"/>
              <a:ext cx="1109" cy="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GB" sz="2000" b="1">
                  <a:cs typeface="Arial" pitchFamily="34" charset="0"/>
                </a:rPr>
                <a:t>34%</a:t>
              </a:r>
            </a:p>
          </p:txBody>
        </p:sp>
      </p:grpSp>
      <p:sp>
        <p:nvSpPr>
          <p:cNvPr id="17432" name="Text Box 33"/>
          <p:cNvSpPr txBox="1">
            <a:spLocks noChangeArrowheads="1"/>
          </p:cNvSpPr>
          <p:nvPr/>
        </p:nvSpPr>
        <p:spPr bwMode="auto">
          <a:xfrm>
            <a:off x="357357" y="6417602"/>
            <a:ext cx="43173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 b="1" dirty="0" err="1" smtClean="0"/>
              <a:t>Creasman</a:t>
            </a:r>
            <a:r>
              <a:rPr lang="en-GB" sz="1200" b="1" dirty="0"/>
              <a:t> </a:t>
            </a:r>
            <a:r>
              <a:rPr lang="en-GB" sz="1200" b="1" dirty="0" smtClean="0"/>
              <a:t>WT, et al</a:t>
            </a:r>
            <a:r>
              <a:rPr lang="en-GB" sz="1200" b="1" dirty="0"/>
              <a:t>.</a:t>
            </a:r>
            <a:r>
              <a:rPr lang="en-GB" sz="1200" b="1" dirty="0" smtClean="0"/>
              <a:t> </a:t>
            </a:r>
            <a:r>
              <a:rPr lang="en-GB" sz="1200" b="1" i="1" dirty="0" smtClean="0"/>
              <a:t>Cancer.</a:t>
            </a:r>
            <a:r>
              <a:rPr lang="en-GB" sz="1200" b="1" dirty="0" smtClean="0"/>
              <a:t> 1987;60(8 </a:t>
            </a:r>
            <a:r>
              <a:rPr lang="en-GB" sz="1200" b="1" dirty="0" err="1" smtClean="0"/>
              <a:t>Suppl</a:t>
            </a:r>
            <a:r>
              <a:rPr lang="en-GB" sz="1200" b="1" dirty="0" smtClean="0"/>
              <a:t>):2035-2041.</a:t>
            </a:r>
            <a:endParaRPr lang="en-GB" sz="1200" b="1" dirty="0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V="1">
            <a:off x="3352800" y="3352800"/>
            <a:ext cx="4038600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 flipV="1">
            <a:off x="5791200" y="5105400"/>
            <a:ext cx="1600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2"/>
          <p:cNvSpPr>
            <a:spLocks noGrp="1"/>
          </p:cNvSpPr>
          <p:nvPr>
            <p:ph type="title" idx="4294967295"/>
          </p:nvPr>
        </p:nvSpPr>
        <p:spPr>
          <a:xfrm>
            <a:off x="338138" y="268302"/>
            <a:ext cx="8467725" cy="1143000"/>
          </a:xfrm>
        </p:spPr>
        <p:txBody>
          <a:bodyPr/>
          <a:lstStyle/>
          <a:p>
            <a:r>
              <a:rPr lang="en-GB" sz="3600" dirty="0" smtClean="0"/>
              <a:t>Risk Groups in Endometrial Cancer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idx="4294967295"/>
          </p:nvPr>
        </p:nvSpPr>
        <p:spPr>
          <a:xfrm>
            <a:off x="428625" y="1357313"/>
            <a:ext cx="6400800" cy="4525962"/>
          </a:xfrm>
        </p:spPr>
        <p:txBody>
          <a:bodyPr anchorCtr="0"/>
          <a:lstStyle/>
          <a:p>
            <a:r>
              <a:rPr lang="en-GB" sz="2400" smtClean="0"/>
              <a:t>Low Risk</a:t>
            </a:r>
          </a:p>
          <a:p>
            <a:pPr lvl="1"/>
            <a:r>
              <a:rPr lang="en-GB" sz="2400" smtClean="0"/>
              <a:t>Stage 1A, G1-2</a:t>
            </a:r>
          </a:p>
          <a:p>
            <a:pPr lvl="1">
              <a:buFontTx/>
              <a:buNone/>
            </a:pPr>
            <a:r>
              <a:rPr lang="en-GB" sz="2400" smtClean="0">
                <a:solidFill>
                  <a:srgbClr val="558ED5"/>
                </a:solidFill>
              </a:rPr>
              <a:t>	</a:t>
            </a:r>
          </a:p>
          <a:p>
            <a:r>
              <a:rPr lang="en-GB" sz="2400" smtClean="0"/>
              <a:t>Intermediate Risk</a:t>
            </a:r>
          </a:p>
          <a:p>
            <a:pPr lvl="1"/>
            <a:r>
              <a:rPr lang="en-GB" sz="2400" smtClean="0"/>
              <a:t>Stage IB G1-2; Stage IA G3</a:t>
            </a:r>
          </a:p>
          <a:p>
            <a:pPr lvl="1"/>
            <a:endParaRPr lang="en-GB" sz="2400" smtClean="0"/>
          </a:p>
          <a:p>
            <a:r>
              <a:rPr lang="en-GB" sz="2400" smtClean="0">
                <a:solidFill>
                  <a:srgbClr val="558ED5"/>
                </a:solidFill>
              </a:rPr>
              <a:t>High risk</a:t>
            </a:r>
          </a:p>
          <a:p>
            <a:pPr lvl="1"/>
            <a:r>
              <a:rPr lang="en-GB" sz="2400" smtClean="0">
                <a:solidFill>
                  <a:srgbClr val="558ED5"/>
                </a:solidFill>
              </a:rPr>
              <a:t>Stage IB G3; Stage II</a:t>
            </a:r>
          </a:p>
          <a:p>
            <a:pPr lvl="1"/>
            <a:r>
              <a:rPr lang="en-GB" sz="2400" smtClean="0">
                <a:solidFill>
                  <a:srgbClr val="558ED5"/>
                </a:solidFill>
              </a:rPr>
              <a:t>Stage III or IV</a:t>
            </a:r>
          </a:p>
          <a:p>
            <a:pPr lvl="1"/>
            <a:r>
              <a:rPr lang="en-GB" sz="2400" smtClean="0">
                <a:solidFill>
                  <a:srgbClr val="558ED5"/>
                </a:solidFill>
              </a:rPr>
              <a:t>Serous or clear cell carcinoma</a:t>
            </a:r>
          </a:p>
          <a:p>
            <a:pPr lvl="1"/>
            <a:r>
              <a:rPr lang="en-GB" sz="2400" smtClean="0">
                <a:solidFill>
                  <a:srgbClr val="558ED5"/>
                </a:solidFill>
              </a:rPr>
              <a:t>Carcinosarcoma</a:t>
            </a:r>
          </a:p>
        </p:txBody>
      </p:sp>
      <p:sp>
        <p:nvSpPr>
          <p:cNvPr id="45060" name="TextBox 4"/>
          <p:cNvSpPr txBox="1">
            <a:spLocks noChangeArrowheads="1"/>
          </p:cNvSpPr>
          <p:nvPr/>
        </p:nvSpPr>
        <p:spPr bwMode="auto">
          <a:xfrm>
            <a:off x="6875463" y="3068638"/>
            <a:ext cx="17875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solidFill>
                  <a:srgbClr val="FFFF00"/>
                </a:solidFill>
              </a:rPr>
              <a:t>ICRT</a:t>
            </a:r>
          </a:p>
          <a:p>
            <a:r>
              <a:rPr lang="en-GB">
                <a:solidFill>
                  <a:srgbClr val="FFFF00"/>
                </a:solidFill>
              </a:rPr>
              <a:t>?EBRT</a:t>
            </a:r>
          </a:p>
        </p:txBody>
      </p:sp>
      <p:sp>
        <p:nvSpPr>
          <p:cNvPr id="45061" name="TextBox 7"/>
          <p:cNvSpPr txBox="1">
            <a:spLocks noChangeArrowheads="1"/>
          </p:cNvSpPr>
          <p:nvPr/>
        </p:nvSpPr>
        <p:spPr bwMode="auto">
          <a:xfrm>
            <a:off x="6858000" y="1714500"/>
            <a:ext cx="1643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solidFill>
                  <a:srgbClr val="FFFF00"/>
                </a:solidFill>
              </a:rPr>
              <a:t>No RT</a:t>
            </a:r>
          </a:p>
        </p:txBody>
      </p:sp>
      <p:sp>
        <p:nvSpPr>
          <p:cNvPr id="15" name="Left Arrow 14"/>
          <p:cNvSpPr/>
          <p:nvPr/>
        </p:nvSpPr>
        <p:spPr>
          <a:xfrm>
            <a:off x="5508625" y="3141663"/>
            <a:ext cx="1071563" cy="2857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>
          <a:xfrm>
            <a:off x="338138" y="541262"/>
            <a:ext cx="8467725" cy="1143000"/>
          </a:xfrm>
        </p:spPr>
        <p:txBody>
          <a:bodyPr/>
          <a:lstStyle/>
          <a:p>
            <a:r>
              <a:rPr lang="en-GB" sz="3600" dirty="0" smtClean="0"/>
              <a:t>G3 IC Outcomes Compared to Stage I PORTEC Trial</a:t>
            </a:r>
            <a:br>
              <a:rPr lang="en-GB" sz="3600" dirty="0" smtClean="0"/>
            </a:br>
            <a:r>
              <a:rPr lang="en-GB" sz="2800" b="0" i="1" dirty="0" err="1"/>
              <a:t>Creutzberg</a:t>
            </a:r>
            <a:r>
              <a:rPr lang="en-GB" sz="2800" b="0" i="1" dirty="0"/>
              <a:t> et al, JCO 2004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4294967295"/>
          </p:nvPr>
        </p:nvSpPr>
        <p:spPr>
          <a:xfrm>
            <a:off x="363537" y="2103206"/>
            <a:ext cx="8630337" cy="4200381"/>
          </a:xfrm>
        </p:spPr>
        <p:txBody>
          <a:bodyPr anchorCtr="0"/>
          <a:lstStyle/>
          <a:p>
            <a:r>
              <a:rPr lang="en-GB" sz="2400" dirty="0" smtClean="0"/>
              <a:t>99 patients with G3 IC disease</a:t>
            </a:r>
          </a:p>
          <a:p>
            <a:r>
              <a:rPr lang="en-GB" sz="2400" dirty="0" smtClean="0"/>
              <a:t>Received adjuvant pelvic RT</a:t>
            </a:r>
          </a:p>
          <a:p>
            <a:pPr>
              <a:buNone/>
            </a:pPr>
            <a:r>
              <a:rPr lang="en-GB" sz="2400" dirty="0" smtClean="0"/>
              <a:t>						</a:t>
            </a:r>
          </a:p>
          <a:p>
            <a:pPr>
              <a:buNone/>
            </a:pPr>
            <a:r>
              <a:rPr lang="en-GB" sz="2400" dirty="0" smtClean="0"/>
              <a:t>						G3 IC		PORTEC</a:t>
            </a:r>
          </a:p>
          <a:p>
            <a:pPr>
              <a:buNone/>
            </a:pPr>
            <a:r>
              <a:rPr lang="en-GB" sz="2400" dirty="0" err="1" smtClean="0"/>
              <a:t>Locoregional</a:t>
            </a:r>
            <a:r>
              <a:rPr lang="en-GB" sz="2400" dirty="0" smtClean="0"/>
              <a:t> recurrence 	14%		        3%</a:t>
            </a:r>
          </a:p>
          <a:p>
            <a:pPr>
              <a:buNone/>
            </a:pPr>
            <a:r>
              <a:rPr lang="en-GB" sz="2400" dirty="0" smtClean="0"/>
              <a:t>Distant metastases 		31%		        8%</a:t>
            </a:r>
          </a:p>
          <a:p>
            <a:pPr>
              <a:buNone/>
            </a:pPr>
            <a:r>
              <a:rPr lang="en-GB" sz="2400" dirty="0" smtClean="0"/>
              <a:t>Overall survival 			58%	       G1-2   85% </a:t>
            </a:r>
          </a:p>
          <a:p>
            <a:pPr lvl="2">
              <a:buNone/>
            </a:pPr>
            <a:r>
              <a:rPr lang="en-GB" dirty="0" smtClean="0"/>
              <a:t>						       G3 IB  74% </a:t>
            </a:r>
          </a:p>
          <a:p>
            <a:endParaRPr lang="en-GB" sz="2400" dirty="0" smtClean="0"/>
          </a:p>
          <a:p>
            <a:pPr lvl="2">
              <a:buFont typeface="Arial" pitchFamily="34" charset="0"/>
              <a:buNone/>
            </a:pPr>
            <a:endParaRPr lang="en-GB" dirty="0" smtClean="0"/>
          </a:p>
          <a:p>
            <a:endParaRPr lang="en-GB" sz="2400" dirty="0" smtClean="0"/>
          </a:p>
        </p:txBody>
      </p:sp>
      <p:sp>
        <p:nvSpPr>
          <p:cNvPr id="4" name="Text Box 33"/>
          <p:cNvSpPr txBox="1">
            <a:spLocks noChangeArrowheads="1"/>
          </p:cNvSpPr>
          <p:nvPr/>
        </p:nvSpPr>
        <p:spPr bwMode="auto">
          <a:xfrm>
            <a:off x="357357" y="6417602"/>
            <a:ext cx="42867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 b="1" dirty="0" err="1" smtClean="0"/>
              <a:t>Creutzberg</a:t>
            </a:r>
            <a:r>
              <a:rPr lang="en-GB" sz="1200" b="1" dirty="0" smtClean="0"/>
              <a:t> CL, et al</a:t>
            </a:r>
            <a:r>
              <a:rPr lang="en-GB" sz="1200" b="1" dirty="0"/>
              <a:t>.</a:t>
            </a:r>
            <a:r>
              <a:rPr lang="en-GB" sz="1200" b="1" dirty="0" smtClean="0"/>
              <a:t> </a:t>
            </a:r>
            <a:r>
              <a:rPr lang="en-GB" sz="1200" b="1" i="1" dirty="0" smtClean="0"/>
              <a:t>J </a:t>
            </a:r>
            <a:r>
              <a:rPr lang="en-GB" sz="1200" b="1" i="1" dirty="0" err="1" smtClean="0"/>
              <a:t>Clin</a:t>
            </a:r>
            <a:r>
              <a:rPr lang="en-GB" sz="1200" b="1" i="1" dirty="0" smtClean="0"/>
              <a:t> </a:t>
            </a:r>
            <a:r>
              <a:rPr lang="en-GB" sz="1200" b="1" i="1" dirty="0" err="1" smtClean="0"/>
              <a:t>Oncol</a:t>
            </a:r>
            <a:r>
              <a:rPr lang="en-GB" sz="1200" b="1" i="1" dirty="0" smtClean="0"/>
              <a:t>.</a:t>
            </a:r>
            <a:r>
              <a:rPr lang="en-GB" sz="1200" b="1" dirty="0" smtClean="0"/>
              <a:t> 2004;22(7):1234-1241.</a:t>
            </a:r>
            <a:endParaRPr lang="en-GB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428625" y="359490"/>
            <a:ext cx="8229600" cy="1143000"/>
          </a:xfrm>
        </p:spPr>
        <p:txBody>
          <a:bodyPr/>
          <a:lstStyle/>
          <a:p>
            <a:r>
              <a:rPr lang="en-GB" sz="3600" dirty="0" smtClean="0"/>
              <a:t>Adjuvant Treatment</a:t>
            </a:r>
            <a:br>
              <a:rPr lang="en-GB" sz="3600" dirty="0" smtClean="0"/>
            </a:br>
            <a:r>
              <a:rPr lang="en-GB" sz="3600" dirty="0" smtClean="0"/>
              <a:t>Endpoints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/>
        <p:txBody>
          <a:bodyPr anchorCtr="0"/>
          <a:lstStyle/>
          <a:p>
            <a:r>
              <a:rPr lang="en-GB" sz="2400" dirty="0" smtClean="0"/>
              <a:t>Overall Survival</a:t>
            </a:r>
          </a:p>
          <a:p>
            <a:endParaRPr lang="en-GB" sz="2400" dirty="0" smtClean="0"/>
          </a:p>
          <a:p>
            <a:r>
              <a:rPr lang="en-GB" sz="2400" dirty="0" err="1" smtClean="0"/>
              <a:t>Locoregional</a:t>
            </a:r>
            <a:r>
              <a:rPr lang="en-GB" sz="2400" dirty="0" smtClean="0"/>
              <a:t> control</a:t>
            </a:r>
          </a:p>
          <a:p>
            <a:pPr lvl="1"/>
            <a:r>
              <a:rPr lang="en-GB" sz="2400" dirty="0" smtClean="0"/>
              <a:t>Prevention of uncontrolled pelvic disease</a:t>
            </a:r>
          </a:p>
          <a:p>
            <a:pPr lvl="1"/>
            <a:r>
              <a:rPr lang="en-GB" sz="2400" dirty="0" smtClean="0"/>
              <a:t>Prevention of stress and morbidity of diagnosis and treatment of pelvic relapse</a:t>
            </a:r>
          </a:p>
          <a:p>
            <a:pPr lvl="1"/>
            <a:endParaRPr lang="en-GB" sz="2400" dirty="0" smtClean="0"/>
          </a:p>
          <a:p>
            <a:r>
              <a:rPr lang="en-GB" sz="2400" dirty="0" smtClean="0"/>
              <a:t>Quality of life</a:t>
            </a:r>
          </a:p>
          <a:p>
            <a:pPr lvl="1"/>
            <a:r>
              <a:rPr lang="en-GB" sz="2400" dirty="0" smtClean="0"/>
              <a:t>Treatment toxicity</a:t>
            </a:r>
          </a:p>
          <a:p>
            <a:pPr lvl="1"/>
            <a:r>
              <a:rPr lang="en-GB" sz="2400" dirty="0" smtClean="0"/>
              <a:t>Disease</a:t>
            </a:r>
          </a:p>
          <a:p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458499" y="604405"/>
            <a:ext cx="8229600" cy="714375"/>
          </a:xfrm>
        </p:spPr>
        <p:txBody>
          <a:bodyPr/>
          <a:lstStyle/>
          <a:p>
            <a:r>
              <a:rPr lang="en-GB" sz="3200" dirty="0" smtClean="0"/>
              <a:t>Radiotherapy for Stage One Disease: SEER Database</a:t>
            </a:r>
            <a:r>
              <a:rPr lang="en-GB" sz="3200" dirty="0" smtClean="0">
                <a:solidFill>
                  <a:srgbClr val="FFFF00"/>
                </a:solidFill>
              </a:rPr>
              <a:t/>
            </a:r>
            <a:br>
              <a:rPr lang="en-GB" sz="3200" dirty="0" smtClean="0">
                <a:solidFill>
                  <a:srgbClr val="FFFF00"/>
                </a:solidFill>
              </a:rPr>
            </a:br>
            <a:r>
              <a:rPr lang="en-GB" sz="2800" b="0" i="1" dirty="0"/>
              <a:t>Lee et al, </a:t>
            </a:r>
            <a:r>
              <a:rPr lang="en-GB" sz="2800" b="0" i="1" dirty="0" smtClean="0"/>
              <a:t>J </a:t>
            </a:r>
            <a:r>
              <a:rPr lang="en-GB" sz="2800" b="0" i="1" dirty="0" err="1" smtClean="0"/>
              <a:t>Clin</a:t>
            </a:r>
            <a:r>
              <a:rPr lang="en-GB" sz="2800" b="0" i="1" dirty="0" smtClean="0"/>
              <a:t> </a:t>
            </a:r>
            <a:r>
              <a:rPr lang="en-GB" sz="2800" b="0" i="1" dirty="0" err="1" smtClean="0"/>
              <a:t>Oncol</a:t>
            </a:r>
            <a:r>
              <a:rPr lang="en-GB" sz="2800" b="0" i="1" dirty="0" smtClean="0"/>
              <a:t> 2006</a:t>
            </a:r>
            <a:endParaRPr lang="en-GB" sz="2800" b="0" i="1" dirty="0"/>
          </a:p>
        </p:txBody>
      </p:sp>
      <p:sp>
        <p:nvSpPr>
          <p:cNvPr id="50179" name="Content Placeholder 2"/>
          <p:cNvSpPr>
            <a:spLocks noGrp="1"/>
          </p:cNvSpPr>
          <p:nvPr>
            <p:ph idx="4294967295"/>
          </p:nvPr>
        </p:nvSpPr>
        <p:spPr>
          <a:xfrm>
            <a:off x="313902" y="1796329"/>
            <a:ext cx="4947933" cy="4525962"/>
          </a:xfrm>
        </p:spPr>
        <p:txBody>
          <a:bodyPr anchorCtr="0"/>
          <a:lstStyle/>
          <a:p>
            <a:pPr>
              <a:buFontTx/>
              <a:buNone/>
            </a:pPr>
            <a:r>
              <a:rPr lang="en-GB" sz="2200" dirty="0" smtClean="0"/>
              <a:t>n = 21,249        19% received RT   </a:t>
            </a:r>
          </a:p>
          <a:p>
            <a:pPr>
              <a:buFontTx/>
              <a:buNone/>
            </a:pPr>
            <a:endParaRPr lang="en-GB" sz="2200" dirty="0" smtClean="0"/>
          </a:p>
          <a:p>
            <a:pPr>
              <a:buFontTx/>
              <a:buNone/>
            </a:pPr>
            <a:r>
              <a:rPr lang="en-GB" sz="2200" dirty="0" smtClean="0"/>
              <a:t>G3 IC </a:t>
            </a:r>
          </a:p>
          <a:p>
            <a:pPr>
              <a:buFontTx/>
              <a:buNone/>
            </a:pPr>
            <a:r>
              <a:rPr lang="en-GB" sz="2200" dirty="0" smtClean="0"/>
              <a:t>886 patients: 66% received RT</a:t>
            </a:r>
          </a:p>
          <a:p>
            <a:pPr>
              <a:buFontTx/>
              <a:buNone/>
            </a:pPr>
            <a:endParaRPr lang="en-GB" sz="2200" dirty="0" smtClean="0"/>
          </a:p>
          <a:p>
            <a:pPr>
              <a:buFontTx/>
              <a:buNone/>
            </a:pPr>
            <a:r>
              <a:rPr lang="en-GB" sz="2200" dirty="0" smtClean="0"/>
              <a:t>Hazard ratio for survival</a:t>
            </a:r>
          </a:p>
          <a:p>
            <a:r>
              <a:rPr lang="en-GB" sz="2200" dirty="0" smtClean="0"/>
              <a:t>All patients         0.72 (0.57-0.92)</a:t>
            </a:r>
          </a:p>
          <a:p>
            <a:r>
              <a:rPr lang="en-GB" sz="2200" dirty="0" smtClean="0"/>
              <a:t>LND		         0.73 (0.55-0.96)</a:t>
            </a:r>
          </a:p>
          <a:p>
            <a:pPr>
              <a:buFontTx/>
              <a:buNone/>
            </a:pPr>
            <a:endParaRPr lang="en-GB" sz="2200" dirty="0" smtClean="0"/>
          </a:p>
          <a:p>
            <a:pPr>
              <a:buFontTx/>
              <a:buNone/>
            </a:pPr>
            <a:endParaRPr lang="en-GB" sz="2200" dirty="0" smtClean="0">
              <a:solidFill>
                <a:schemeClr val="hlink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 r="8095"/>
          <a:stretch>
            <a:fillRect/>
          </a:stretch>
        </p:blipFill>
        <p:spPr>
          <a:xfrm>
            <a:off x="5042076" y="1852408"/>
            <a:ext cx="3788025" cy="3493137"/>
          </a:xfrm>
          <a:prstGeom prst="rect">
            <a:avLst/>
          </a:prstGeom>
          <a:noFill/>
          <a:ln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>
            <a:lum bright="-10000"/>
          </a:blip>
          <a:srcRect/>
          <a:stretch>
            <a:fillRect/>
          </a:stretch>
        </p:blipFill>
        <p:spPr bwMode="auto">
          <a:xfrm>
            <a:off x="5416740" y="5468377"/>
            <a:ext cx="3089453" cy="107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6456218" y="2396836"/>
            <a:ext cx="27709" cy="216130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33"/>
          <p:cNvSpPr txBox="1">
            <a:spLocks noChangeArrowheads="1"/>
          </p:cNvSpPr>
          <p:nvPr/>
        </p:nvSpPr>
        <p:spPr bwMode="auto">
          <a:xfrm>
            <a:off x="357357" y="6417602"/>
            <a:ext cx="32599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 b="1" dirty="0" smtClean="0"/>
              <a:t>Lee CM, et al</a:t>
            </a:r>
            <a:r>
              <a:rPr lang="en-GB" sz="1200" b="1" dirty="0"/>
              <a:t>.</a:t>
            </a:r>
            <a:r>
              <a:rPr lang="en-GB" sz="1200" b="1" dirty="0" smtClean="0"/>
              <a:t> </a:t>
            </a:r>
            <a:r>
              <a:rPr lang="en-GB" sz="1200" b="1" i="1" dirty="0" smtClean="0"/>
              <a:t>J AMA.</a:t>
            </a:r>
            <a:r>
              <a:rPr lang="en-GB" sz="1200" b="1" dirty="0" smtClean="0"/>
              <a:t> 2006;295(4):389-397.</a:t>
            </a:r>
            <a:endParaRPr lang="en-GB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 idx="4294967295"/>
          </p:nvPr>
        </p:nvSpPr>
        <p:spPr>
          <a:xfrm>
            <a:off x="459119" y="476822"/>
            <a:ext cx="8229600" cy="714375"/>
          </a:xfrm>
        </p:spPr>
        <p:txBody>
          <a:bodyPr/>
          <a:lstStyle/>
          <a:p>
            <a:r>
              <a:rPr lang="en-GB" sz="3600" dirty="0" smtClean="0"/>
              <a:t>Can Pelvic RT Improve Survival?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4294967295"/>
          </p:nvPr>
        </p:nvSpPr>
        <p:spPr>
          <a:xfrm>
            <a:off x="439076" y="1473750"/>
            <a:ext cx="8229600" cy="4525962"/>
          </a:xfrm>
        </p:spPr>
        <p:txBody>
          <a:bodyPr anchorCtr="0"/>
          <a:lstStyle/>
          <a:p>
            <a:pPr>
              <a:buFontTx/>
              <a:buNone/>
            </a:pPr>
            <a:r>
              <a:rPr lang="en-GB" sz="2400" dirty="0" smtClean="0"/>
              <a:t>							</a:t>
            </a:r>
            <a:r>
              <a:rPr lang="en-GB" sz="2400" u="sng" dirty="0" smtClean="0"/>
              <a:t>No RT	</a:t>
            </a:r>
            <a:r>
              <a:rPr lang="en-GB" sz="2400" dirty="0" smtClean="0"/>
              <a:t>	</a:t>
            </a:r>
            <a:r>
              <a:rPr lang="en-GB" sz="2400" u="sng" dirty="0" err="1" smtClean="0"/>
              <a:t>RT</a:t>
            </a:r>
            <a:r>
              <a:rPr lang="en-GB" sz="2400" u="sng" dirty="0" smtClean="0"/>
              <a:t> </a:t>
            </a:r>
            <a:endParaRPr lang="en-GB" sz="2400" dirty="0" smtClean="0">
              <a:solidFill>
                <a:srgbClr val="FFFF00"/>
              </a:solidFill>
            </a:endParaRPr>
          </a:p>
          <a:p>
            <a:pPr>
              <a:buFontTx/>
              <a:buNone/>
            </a:pPr>
            <a:r>
              <a:rPr lang="en-GB" sz="2400" dirty="0" smtClean="0">
                <a:solidFill>
                  <a:srgbClr val="FFFF00"/>
                </a:solidFill>
              </a:rPr>
              <a:t>FIGO report, 2006   </a:t>
            </a:r>
            <a:r>
              <a:rPr lang="en-GB" sz="2400" dirty="0" smtClean="0">
                <a:solidFill>
                  <a:schemeClr val="hlink"/>
                </a:solidFill>
              </a:rPr>
              <a:t>		 		</a:t>
            </a:r>
            <a:endParaRPr lang="en-GB" sz="2400" u="sng" dirty="0" smtClean="0"/>
          </a:p>
          <a:p>
            <a:pPr>
              <a:buFontTx/>
              <a:buNone/>
            </a:pPr>
            <a:r>
              <a:rPr lang="en-GB" sz="2400" dirty="0" smtClean="0"/>
              <a:t>  IC  disease     		5YS 		75%         	86%</a:t>
            </a:r>
          </a:p>
          <a:p>
            <a:pPr>
              <a:buFontTx/>
              <a:buNone/>
            </a:pPr>
            <a:r>
              <a:rPr lang="en-GB" sz="2400" dirty="0" smtClean="0">
                <a:solidFill>
                  <a:srgbClr val="FFFF00"/>
                </a:solidFill>
              </a:rPr>
              <a:t>Norwegian Radium Hospital Trial</a:t>
            </a:r>
          </a:p>
          <a:p>
            <a:pPr>
              <a:buFontTx/>
              <a:buNone/>
            </a:pPr>
            <a:r>
              <a:rPr lang="en-GB" sz="2400" dirty="0" smtClean="0"/>
              <a:t>  G3 IC      			9YS	     	72%	 	82%</a:t>
            </a:r>
          </a:p>
          <a:p>
            <a:pPr>
              <a:buFontTx/>
              <a:buNone/>
            </a:pPr>
            <a:r>
              <a:rPr lang="en-GB" sz="2400" dirty="0" smtClean="0">
                <a:solidFill>
                  <a:srgbClr val="FFFF00"/>
                </a:solidFill>
              </a:rPr>
              <a:t>GOG 99</a:t>
            </a:r>
            <a:r>
              <a:rPr lang="en-GB" sz="2400" dirty="0" smtClean="0"/>
              <a:t>	                 </a:t>
            </a:r>
          </a:p>
          <a:p>
            <a:pPr>
              <a:buFontTx/>
              <a:buNone/>
            </a:pPr>
            <a:r>
              <a:rPr lang="en-GB" sz="2400" dirty="0" smtClean="0"/>
              <a:t>   HIR	      			4YS	     	74%		88%</a:t>
            </a:r>
          </a:p>
          <a:p>
            <a:pPr>
              <a:buFontTx/>
              <a:buNone/>
            </a:pPr>
            <a:r>
              <a:rPr lang="en-GB" sz="2400" dirty="0" smtClean="0">
                <a:solidFill>
                  <a:srgbClr val="FFFF00"/>
                </a:solidFill>
              </a:rPr>
              <a:t>ASTEC</a:t>
            </a:r>
          </a:p>
          <a:p>
            <a:pPr>
              <a:buFontTx/>
              <a:buNone/>
            </a:pPr>
            <a:r>
              <a:rPr lang="en-GB" sz="2400" dirty="0" smtClean="0"/>
              <a:t>  High risk			No difference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4"/>
          <p:cNvSpPr>
            <a:spLocks noGrp="1"/>
          </p:cNvSpPr>
          <p:nvPr>
            <p:ph type="ctrTitle" idx="4294967295"/>
          </p:nvPr>
        </p:nvSpPr>
        <p:spPr>
          <a:xfrm>
            <a:off x="461964" y="2130425"/>
            <a:ext cx="8240712" cy="1470025"/>
          </a:xfrm>
        </p:spPr>
        <p:txBody>
          <a:bodyPr/>
          <a:lstStyle/>
          <a:p>
            <a:r>
              <a:rPr lang="en-GB" sz="3600" dirty="0" smtClean="0"/>
              <a:t>Radiotherapy causes unacceptable toxicity?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1298575" y="3886200"/>
            <a:ext cx="6546850" cy="1752600"/>
          </a:xfrm>
        </p:spPr>
        <p:txBody>
          <a:bodyPr anchorCtr="0"/>
          <a:lstStyle/>
          <a:p>
            <a:pPr marL="0" indent="0" algn="ctr">
              <a:buFontTx/>
              <a:buNone/>
            </a:pPr>
            <a:endParaRPr lang="en-GB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3250" y="443793"/>
            <a:ext cx="7996238" cy="785813"/>
          </a:xfrm>
        </p:spPr>
        <p:txBody>
          <a:bodyPr/>
          <a:lstStyle/>
          <a:p>
            <a:r>
              <a:rPr lang="en-GB" sz="3600" dirty="0" smtClean="0"/>
              <a:t>External Beam Radiotherapy</a:t>
            </a:r>
          </a:p>
        </p:txBody>
      </p:sp>
      <p:grpSp>
        <p:nvGrpSpPr>
          <p:cNvPr id="56323" name="Group 6"/>
          <p:cNvGrpSpPr>
            <a:grpSpLocks/>
          </p:cNvGrpSpPr>
          <p:nvPr/>
        </p:nvGrpSpPr>
        <p:grpSpPr bwMode="auto">
          <a:xfrm>
            <a:off x="5841856" y="1871230"/>
            <a:ext cx="1500187" cy="1714500"/>
            <a:chOff x="609600" y="2209800"/>
            <a:chExt cx="4191000" cy="3657600"/>
          </a:xfrm>
        </p:grpSpPr>
        <p:pic>
          <p:nvPicPr>
            <p:cNvPr id="56324" name="Picture 4" descr="C:\Documents and Settings\alextaylor\My Documents\Uterus chapter\Figure 3A.TIF"/>
            <p:cNvPicPr>
              <a:picLocks noChangeAspect="1" noChangeArrowheads="1"/>
            </p:cNvPicPr>
            <p:nvPr/>
          </p:nvPicPr>
          <p:blipFill>
            <a:blip r:embed="rId3" cstate="print"/>
            <a:srcRect l="11697" t="8762" r="18419" b="7120"/>
            <a:stretch>
              <a:fillRect/>
            </a:stretch>
          </p:blipFill>
          <p:spPr bwMode="auto">
            <a:xfrm>
              <a:off x="609600" y="2209800"/>
              <a:ext cx="4191000" cy="3657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25" name="Line 5"/>
            <p:cNvSpPr>
              <a:spLocks noChangeShapeType="1"/>
            </p:cNvSpPr>
            <p:nvPr/>
          </p:nvSpPr>
          <p:spPr bwMode="auto">
            <a:xfrm>
              <a:off x="914400" y="4191000"/>
              <a:ext cx="38862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326" name="Group 7"/>
          <p:cNvGrpSpPr>
            <a:grpSpLocks/>
          </p:cNvGrpSpPr>
          <p:nvPr/>
        </p:nvGrpSpPr>
        <p:grpSpPr bwMode="auto">
          <a:xfrm>
            <a:off x="7358063" y="1857375"/>
            <a:ext cx="1571625" cy="1714500"/>
            <a:chOff x="5595938" y="2209800"/>
            <a:chExt cx="3135312" cy="3657600"/>
          </a:xfrm>
        </p:grpSpPr>
        <p:pic>
          <p:nvPicPr>
            <p:cNvPr id="56327" name="Picture 3" descr="C:\Documents and Settings\alextaylor\My Documents\Uterus chapter\Figure 3B.TIF"/>
            <p:cNvPicPr>
              <a:picLocks noChangeAspect="1" noChangeArrowheads="1"/>
            </p:cNvPicPr>
            <p:nvPr/>
          </p:nvPicPr>
          <p:blipFill>
            <a:blip r:embed="rId4" cstate="print"/>
            <a:srcRect l="6488" r="40996" b="9192"/>
            <a:stretch>
              <a:fillRect/>
            </a:stretch>
          </p:blipFill>
          <p:spPr bwMode="auto">
            <a:xfrm>
              <a:off x="5595938" y="2209800"/>
              <a:ext cx="3135312" cy="3657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28" name="Line 6"/>
            <p:cNvSpPr>
              <a:spLocks noChangeShapeType="1"/>
            </p:cNvSpPr>
            <p:nvPr/>
          </p:nvSpPr>
          <p:spPr bwMode="auto">
            <a:xfrm>
              <a:off x="5638800" y="4191000"/>
              <a:ext cx="30480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29" name="Rectangle 8"/>
          <p:cNvSpPr>
            <a:spLocks noChangeArrowheads="1"/>
          </p:cNvSpPr>
          <p:nvPr/>
        </p:nvSpPr>
        <p:spPr bwMode="auto">
          <a:xfrm>
            <a:off x="285750" y="1545187"/>
            <a:ext cx="5429250" cy="855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200" b="1" dirty="0">
                <a:solidFill>
                  <a:srgbClr val="FFFF00"/>
                </a:solidFill>
              </a:rPr>
              <a:t>Target volume</a:t>
            </a:r>
            <a:r>
              <a:rPr lang="en-GB" sz="2200" b="1" dirty="0"/>
              <a:t>: </a:t>
            </a:r>
          </a:p>
          <a:p>
            <a:r>
              <a:rPr lang="en-GB" sz="2200" b="1" dirty="0"/>
              <a:t>Pelvic lymph nodes, </a:t>
            </a:r>
            <a:r>
              <a:rPr lang="en-GB" sz="2200" b="1" dirty="0" err="1" smtClean="0"/>
              <a:t>parametrium</a:t>
            </a:r>
            <a:r>
              <a:rPr lang="en-GB" sz="2200" b="1" dirty="0" smtClean="0"/>
              <a:t>, </a:t>
            </a:r>
            <a:r>
              <a:rPr lang="en-GB" sz="2200" b="1" dirty="0"/>
              <a:t>and upper vagina</a:t>
            </a:r>
          </a:p>
          <a:p>
            <a:pPr lvl="2"/>
            <a:endParaRPr lang="en-GB" sz="2200" b="1" dirty="0"/>
          </a:p>
          <a:p>
            <a:r>
              <a:rPr lang="en-GB" sz="2200" b="1" dirty="0">
                <a:solidFill>
                  <a:srgbClr val="FFFF00"/>
                </a:solidFill>
              </a:rPr>
              <a:t>Conventional RT</a:t>
            </a:r>
            <a:r>
              <a:rPr lang="en-GB" sz="2200" b="1" dirty="0"/>
              <a:t>: </a:t>
            </a:r>
          </a:p>
          <a:p>
            <a:r>
              <a:rPr lang="en-GB" sz="2200" b="1" dirty="0"/>
              <a:t>2D planning</a:t>
            </a:r>
          </a:p>
          <a:p>
            <a:r>
              <a:rPr lang="en-GB" sz="2200" b="1" dirty="0"/>
              <a:t>Toxicity:  G1+ </a:t>
            </a:r>
            <a:r>
              <a:rPr lang="en-GB" sz="2200" b="1" dirty="0" smtClean="0"/>
              <a:t>20%-</a:t>
            </a:r>
            <a:r>
              <a:rPr lang="en-GB" sz="2200" b="1" dirty="0"/>
              <a:t>30%,  G2+ 9%</a:t>
            </a:r>
          </a:p>
          <a:p>
            <a:endParaRPr lang="en-GB" sz="2200" b="1" dirty="0"/>
          </a:p>
          <a:p>
            <a:r>
              <a:rPr lang="en-GB" sz="2200" b="1" dirty="0">
                <a:solidFill>
                  <a:srgbClr val="FFFF00"/>
                </a:solidFill>
              </a:rPr>
              <a:t>Intensity-modulated radiotherapy:</a:t>
            </a:r>
          </a:p>
          <a:p>
            <a:r>
              <a:rPr lang="en-GB" sz="2200" b="1" dirty="0" smtClean="0"/>
              <a:t>Reduces dose to bowel, bladder, and rectum by 40%-60%</a:t>
            </a:r>
          </a:p>
          <a:p>
            <a:endParaRPr lang="en-GB" sz="2200" b="1" dirty="0" smtClean="0"/>
          </a:p>
          <a:p>
            <a:r>
              <a:rPr lang="en-GB" b="1" dirty="0" smtClean="0"/>
              <a:t>Chen LA, et al. </a:t>
            </a:r>
            <a:r>
              <a:rPr lang="en-GB" b="1" i="1" dirty="0" err="1" smtClean="0"/>
              <a:t>Gynecol</a:t>
            </a:r>
            <a:r>
              <a:rPr lang="en-GB" b="1" i="1" dirty="0" smtClean="0"/>
              <a:t> </a:t>
            </a:r>
            <a:r>
              <a:rPr lang="en-GB" b="1" i="1" dirty="0" err="1" smtClean="0"/>
              <a:t>Oncol</a:t>
            </a:r>
            <a:r>
              <a:rPr lang="en-GB" b="1" i="1" dirty="0" smtClean="0"/>
              <a:t>. </a:t>
            </a:r>
            <a:r>
              <a:rPr lang="en-GB" b="1" dirty="0" smtClean="0"/>
              <a:t>2015 Jan 3. [</a:t>
            </a:r>
            <a:r>
              <a:rPr lang="en-GB" b="1" dirty="0" err="1" smtClean="0"/>
              <a:t>Epub</a:t>
            </a:r>
            <a:r>
              <a:rPr lang="en-GB" b="1" dirty="0" smtClean="0"/>
              <a:t> ahead of print].</a:t>
            </a:r>
          </a:p>
          <a:p>
            <a:r>
              <a:rPr lang="en-GB" sz="2200" b="1" dirty="0" smtClean="0"/>
              <a:t>3-yr late toxicity 16% vs 45%</a:t>
            </a:r>
          </a:p>
          <a:p>
            <a:endParaRPr lang="en-GB" sz="2200" b="1" dirty="0"/>
          </a:p>
          <a:p>
            <a:endParaRPr lang="en-GB" sz="2200" b="1" dirty="0" smtClean="0"/>
          </a:p>
          <a:p>
            <a:endParaRPr lang="en-GB" sz="2200" b="1" dirty="0"/>
          </a:p>
          <a:p>
            <a:endParaRPr lang="en-GB" sz="2200" b="1" dirty="0"/>
          </a:p>
          <a:p>
            <a:endParaRPr lang="en-GB" sz="2200" b="1" dirty="0"/>
          </a:p>
          <a:p>
            <a:r>
              <a:rPr lang="en-GB" sz="2200" b="1" dirty="0"/>
              <a:t>	</a:t>
            </a:r>
          </a:p>
          <a:p>
            <a:r>
              <a:rPr lang="en-GB" sz="2200" b="1" dirty="0"/>
              <a:t>		</a:t>
            </a:r>
          </a:p>
          <a:p>
            <a:endParaRPr lang="en-GB" sz="2200" b="1" dirty="0"/>
          </a:p>
          <a:p>
            <a:endParaRPr lang="en-GB" sz="2200" b="1" dirty="0"/>
          </a:p>
          <a:p>
            <a:endParaRPr lang="en-GB" sz="2200" b="1" dirty="0"/>
          </a:p>
        </p:txBody>
      </p:sp>
      <p:pic>
        <p:nvPicPr>
          <p:cNvPr id="56330" name="Picture 3" descr="&#10;SLIDE1.JPG                                                     000232C1Macintosh HD                   B746BDFA:"/>
          <p:cNvPicPr>
            <a:picLocks noChangeAspect="1" noChangeArrowheads="1"/>
          </p:cNvPicPr>
          <p:nvPr/>
        </p:nvPicPr>
        <p:blipFill>
          <a:blip r:embed="rId5" cstate="print">
            <a:lum contrast="28000"/>
          </a:blip>
          <a:srcRect/>
          <a:stretch>
            <a:fillRect/>
          </a:stretch>
        </p:blipFill>
        <p:spPr bwMode="auto">
          <a:xfrm>
            <a:off x="5715000" y="3857625"/>
            <a:ext cx="3128963" cy="235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79355"/>
            <a:ext cx="8229600" cy="1143000"/>
          </a:xfrm>
        </p:spPr>
        <p:txBody>
          <a:bodyPr/>
          <a:lstStyle/>
          <a:p>
            <a:r>
              <a:rPr lang="en-GB" sz="3600" dirty="0" smtClean="0"/>
              <a:t>Vaginal Vault Brachytherapy (VBT)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43346" y="1857375"/>
            <a:ext cx="5757863" cy="5000625"/>
          </a:xfrm>
        </p:spPr>
        <p:txBody>
          <a:bodyPr anchorCtr="0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2400" dirty="0" smtClean="0">
                <a:solidFill>
                  <a:srgbClr val="FFFF00"/>
                </a:solidFill>
              </a:rPr>
              <a:t>Target volume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2400" dirty="0" smtClean="0"/>
              <a:t>Vaginal vault only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sz="2400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sz="2400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2400" dirty="0" smtClean="0">
                <a:solidFill>
                  <a:srgbClr val="FFFF00"/>
                </a:solidFill>
              </a:rPr>
              <a:t>Late toxicity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2400" dirty="0" smtClean="0"/>
              <a:t>G3 0%</a:t>
            </a:r>
          </a:p>
          <a:p>
            <a:pPr marL="1938338" indent="-1938338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2400" dirty="0" err="1" smtClean="0"/>
              <a:t>QoL</a:t>
            </a:r>
            <a:r>
              <a:rPr lang="en-GB" sz="2400" dirty="0" smtClean="0"/>
              <a:t> studies: impact on sexual function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sz="24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GB" sz="24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GB" sz="24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GB" sz="2400" dirty="0" smtClean="0"/>
          </a:p>
        </p:txBody>
      </p:sp>
      <p:pic>
        <p:nvPicPr>
          <p:cNvPr id="5" name="Picture 2" descr="4.JPG"/>
          <p:cNvPicPr>
            <a:picLocks noChangeAspect="1"/>
          </p:cNvPicPr>
          <p:nvPr/>
        </p:nvPicPr>
        <p:blipFill>
          <a:blip r:embed="rId3" cstate="print"/>
          <a:srcRect l="7474" t="13541" r="43118" b="10416"/>
          <a:stretch>
            <a:fillRect/>
          </a:stretch>
        </p:blipFill>
        <p:spPr bwMode="auto">
          <a:xfrm>
            <a:off x="6065116" y="1367271"/>
            <a:ext cx="2670608" cy="3204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3.JPG"/>
          <p:cNvPicPr>
            <a:picLocks noChangeAspect="1"/>
          </p:cNvPicPr>
          <p:nvPr/>
        </p:nvPicPr>
        <p:blipFill>
          <a:blip r:embed="rId4" cstate="print"/>
          <a:srcRect l="8578" t="33333" r="50812" b="28125"/>
          <a:stretch>
            <a:fillRect/>
          </a:stretch>
        </p:blipFill>
        <p:spPr bwMode="auto">
          <a:xfrm>
            <a:off x="6252297" y="4653100"/>
            <a:ext cx="2545339" cy="188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 idx="4294967295"/>
          </p:nvPr>
        </p:nvSpPr>
        <p:spPr>
          <a:xfrm>
            <a:off x="310842" y="350190"/>
            <a:ext cx="8467725" cy="1143000"/>
          </a:xfrm>
        </p:spPr>
        <p:txBody>
          <a:bodyPr/>
          <a:lstStyle/>
          <a:p>
            <a:r>
              <a:rPr lang="en-GB" sz="3600" dirty="0" smtClean="0"/>
              <a:t>Vaginal Vault Brachytherapy Alone After Negative Lymphadenectomy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4294967295"/>
          </p:nvPr>
        </p:nvSpPr>
        <p:spPr/>
        <p:txBody>
          <a:bodyPr anchorCtr="0"/>
          <a:lstStyle/>
          <a:p>
            <a:pPr>
              <a:buFontTx/>
              <a:buNone/>
            </a:pPr>
            <a:r>
              <a:rPr lang="en-GB" sz="2200" b="0" i="1" dirty="0" err="1" smtClean="0">
                <a:solidFill>
                  <a:schemeClr val="accent2"/>
                </a:solidFill>
              </a:rPr>
              <a:t>Straughan</a:t>
            </a:r>
            <a:r>
              <a:rPr lang="en-GB" sz="2200" b="0" i="1" dirty="0" smtClean="0">
                <a:solidFill>
                  <a:schemeClr val="accent2"/>
                </a:solidFill>
              </a:rPr>
              <a:t>, </a:t>
            </a:r>
            <a:r>
              <a:rPr lang="en-GB" sz="2200" b="0" i="1" dirty="0" err="1" smtClean="0">
                <a:solidFill>
                  <a:schemeClr val="accent2"/>
                </a:solidFill>
              </a:rPr>
              <a:t>Gynecol</a:t>
            </a:r>
            <a:r>
              <a:rPr lang="en-GB" sz="2200" b="0" i="1" dirty="0" smtClean="0">
                <a:solidFill>
                  <a:schemeClr val="accent2"/>
                </a:solidFill>
              </a:rPr>
              <a:t> </a:t>
            </a:r>
            <a:r>
              <a:rPr lang="en-GB" sz="2200" b="0" i="1" dirty="0" err="1" smtClean="0">
                <a:solidFill>
                  <a:schemeClr val="accent2"/>
                </a:solidFill>
              </a:rPr>
              <a:t>Onceol</a:t>
            </a:r>
            <a:r>
              <a:rPr lang="en-GB" sz="2200" b="0" i="1" dirty="0" smtClean="0">
                <a:solidFill>
                  <a:schemeClr val="accent2"/>
                </a:solidFill>
              </a:rPr>
              <a:t> 2004</a:t>
            </a:r>
            <a:r>
              <a:rPr lang="en-GB" sz="2200" b="0" dirty="0" smtClean="0"/>
              <a:t>  </a:t>
            </a:r>
          </a:p>
          <a:p>
            <a:pPr lvl="1">
              <a:buFontTx/>
              <a:buNone/>
            </a:pPr>
            <a:r>
              <a:rPr lang="en-GB" sz="2200" b="0" dirty="0" smtClean="0"/>
              <a:t>			</a:t>
            </a:r>
            <a:r>
              <a:rPr lang="en-GB" sz="2200" dirty="0" smtClean="0"/>
              <a:t>            No RT 	</a:t>
            </a:r>
            <a:r>
              <a:rPr lang="en-GB" sz="2200" dirty="0" err="1" smtClean="0"/>
              <a:t>RT</a:t>
            </a:r>
            <a:endParaRPr lang="en-GB" sz="2200" dirty="0" smtClean="0"/>
          </a:p>
          <a:p>
            <a:pPr lvl="1">
              <a:buFontTx/>
              <a:buNone/>
            </a:pPr>
            <a:r>
              <a:rPr lang="en-GB" sz="2200" dirty="0" smtClean="0"/>
              <a:t>			           (n = 121)         (EBRT n = 33 / VBT n = 56)</a:t>
            </a:r>
          </a:p>
          <a:p>
            <a:pPr lvl="1">
              <a:buFontTx/>
              <a:buNone/>
            </a:pPr>
            <a:r>
              <a:rPr lang="en-GB" sz="2200" dirty="0" smtClean="0"/>
              <a:t>Local relapse	7%		1%</a:t>
            </a:r>
          </a:p>
          <a:p>
            <a:pPr lvl="1">
              <a:buFontTx/>
              <a:buNone/>
            </a:pPr>
            <a:r>
              <a:rPr lang="en-GB" sz="2200" dirty="0" smtClean="0"/>
              <a:t>3-yr DFS		71%		93%</a:t>
            </a:r>
          </a:p>
          <a:p>
            <a:pPr lvl="1">
              <a:buFontTx/>
              <a:buNone/>
            </a:pPr>
            <a:r>
              <a:rPr lang="en-GB" sz="2200" dirty="0" smtClean="0"/>
              <a:t>3-yr OS		90%		92%</a:t>
            </a:r>
          </a:p>
          <a:p>
            <a:pPr lvl="1">
              <a:buFontTx/>
              <a:buNone/>
            </a:pPr>
            <a:endParaRPr lang="en-GB" sz="2200" dirty="0" smtClean="0"/>
          </a:p>
          <a:p>
            <a:endParaRPr lang="en-GB" sz="2200" dirty="0" smtClean="0"/>
          </a:p>
          <a:p>
            <a:r>
              <a:rPr lang="en-GB" sz="2200" dirty="0" smtClean="0"/>
              <a:t>In several series with G3 or IC disease, overall pelvic relapse 4% (14/381</a:t>
            </a:r>
            <a:r>
              <a:rPr lang="en-GB" sz="2200" b="0" dirty="0" smtClean="0"/>
              <a:t>)</a:t>
            </a:r>
          </a:p>
          <a:p>
            <a:endParaRPr lang="en-GB" sz="22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 idx="4294967295"/>
          </p:nvPr>
        </p:nvSpPr>
        <p:spPr>
          <a:xfrm>
            <a:off x="461963" y="254654"/>
            <a:ext cx="8240712" cy="1143000"/>
          </a:xfrm>
        </p:spPr>
        <p:txBody>
          <a:bodyPr/>
          <a:lstStyle/>
          <a:p>
            <a:r>
              <a:rPr lang="en-GB" sz="3400" dirty="0" smtClean="0"/>
              <a:t>Long-Term Risk of Second Cancer After Radiotherapy</a:t>
            </a:r>
            <a:br>
              <a:rPr lang="en-GB" sz="3400" dirty="0" smtClean="0"/>
            </a:br>
            <a:r>
              <a:rPr lang="en-GB" sz="2800" b="0" i="1" dirty="0" err="1"/>
              <a:t>Witlink</a:t>
            </a:r>
            <a:r>
              <a:rPr lang="en-GB" sz="2800" b="0" i="1" dirty="0"/>
              <a:t> et al, JCO 2014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4294967295"/>
          </p:nvPr>
        </p:nvSpPr>
        <p:spPr>
          <a:xfrm>
            <a:off x="363538" y="1600200"/>
            <a:ext cx="8416925" cy="2653145"/>
          </a:xfrm>
        </p:spPr>
        <p:txBody>
          <a:bodyPr anchorCtr="0"/>
          <a:lstStyle/>
          <a:p>
            <a:r>
              <a:rPr lang="en-GB" sz="2000" dirty="0" smtClean="0"/>
              <a:t>Pooled data from 3 trials:</a:t>
            </a:r>
          </a:p>
          <a:p>
            <a:pPr lvl="1">
              <a:buNone/>
            </a:pPr>
            <a:r>
              <a:rPr lang="en-GB" sz="2000" dirty="0" smtClean="0"/>
              <a:t>Rectal cancer TME trial (n = 1530)    EBRT vs No RT</a:t>
            </a:r>
          </a:p>
          <a:p>
            <a:pPr lvl="1">
              <a:buNone/>
            </a:pPr>
            <a:r>
              <a:rPr lang="en-GB" sz="2000" dirty="0" smtClean="0"/>
              <a:t>PORTEC-1 (n = 714)  		   EBRT vs No RT</a:t>
            </a:r>
          </a:p>
          <a:p>
            <a:pPr lvl="1">
              <a:buNone/>
            </a:pPr>
            <a:r>
              <a:rPr lang="en-GB" sz="2000" dirty="0" smtClean="0"/>
              <a:t>PORTEC-2 (n = 427)		   EBRT vs VBT</a:t>
            </a:r>
          </a:p>
          <a:p>
            <a:pPr lvl="1">
              <a:buNone/>
            </a:pPr>
            <a:r>
              <a:rPr lang="en-GB" sz="2000" dirty="0" smtClean="0"/>
              <a:t>         Total: 2554 patients</a:t>
            </a:r>
          </a:p>
          <a:p>
            <a:r>
              <a:rPr lang="en-GB" sz="2000" dirty="0" smtClean="0"/>
              <a:t>No difference in incidence between RT and no RT</a:t>
            </a:r>
          </a:p>
          <a:p>
            <a:r>
              <a:rPr lang="en-GB" sz="2000" dirty="0" smtClean="0"/>
              <a:t>All survivors higher risk of second cancer compared to general population </a:t>
            </a:r>
          </a:p>
          <a:p>
            <a:pPr lvl="1"/>
            <a:r>
              <a:rPr lang="en-GB" sz="2000" dirty="0" smtClean="0"/>
              <a:t>HR  2.98 (2.82-3.14)</a:t>
            </a:r>
          </a:p>
          <a:p>
            <a:endParaRPr lang="en-GB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920444"/>
              </p:ext>
            </p:extLst>
          </p:nvPr>
        </p:nvGraphicFramePr>
        <p:xfrm>
          <a:off x="1039091" y="5180736"/>
          <a:ext cx="6096000" cy="1112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2"/>
                          </a:solidFill>
                        </a:rPr>
                        <a:t>No RT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2"/>
                          </a:solidFill>
                        </a:rPr>
                        <a:t>EBRT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2"/>
                          </a:solidFill>
                        </a:rPr>
                        <a:t>VBT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10 years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16%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15%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15%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15 years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26%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26%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33"/>
          <p:cNvSpPr txBox="1">
            <a:spLocks noChangeArrowheads="1"/>
          </p:cNvSpPr>
          <p:nvPr/>
        </p:nvSpPr>
        <p:spPr bwMode="auto">
          <a:xfrm>
            <a:off x="357357" y="6417602"/>
            <a:ext cx="498271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 b="1" dirty="0" err="1" smtClean="0"/>
              <a:t>Witlink</a:t>
            </a:r>
            <a:r>
              <a:rPr lang="en-GB" sz="1200" b="1" dirty="0" smtClean="0"/>
              <a:t> LM, et al</a:t>
            </a:r>
            <a:r>
              <a:rPr lang="en-GB" sz="1200" b="1" dirty="0"/>
              <a:t>.</a:t>
            </a:r>
            <a:r>
              <a:rPr lang="en-GB" sz="1200" b="1" dirty="0" smtClean="0"/>
              <a:t> </a:t>
            </a:r>
            <a:r>
              <a:rPr lang="en-GB" sz="1200" b="1" i="1" dirty="0" smtClean="0"/>
              <a:t>J </a:t>
            </a:r>
            <a:r>
              <a:rPr lang="en-GB" sz="1200" b="1" i="1" dirty="0" err="1" smtClean="0"/>
              <a:t>Clin</a:t>
            </a:r>
            <a:r>
              <a:rPr lang="en-GB" sz="1200" b="1" i="1" dirty="0" smtClean="0"/>
              <a:t> </a:t>
            </a:r>
            <a:r>
              <a:rPr lang="en-GB" sz="1200" b="1" i="1" dirty="0" err="1" smtClean="0"/>
              <a:t>Oncol</a:t>
            </a:r>
            <a:r>
              <a:rPr lang="en-GB" sz="1200" b="1" i="1" dirty="0" smtClean="0"/>
              <a:t>.</a:t>
            </a:r>
            <a:r>
              <a:rPr lang="en-GB" sz="1200" b="1" dirty="0" smtClean="0"/>
              <a:t> 2014 Dec 22. [</a:t>
            </a:r>
            <a:r>
              <a:rPr lang="en-GB" sz="1200" b="1" dirty="0" err="1" smtClean="0"/>
              <a:t>Epub</a:t>
            </a:r>
            <a:r>
              <a:rPr lang="en-GB" sz="1200" b="1" dirty="0" smtClean="0"/>
              <a:t> ahead of print].</a:t>
            </a:r>
            <a:endParaRPr lang="en-GB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6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z="3600" dirty="0" smtClean="0"/>
              <a:t>Adjuvant radiotherapy or treatment upon relapse?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 idx="4294967295"/>
          </p:nvPr>
        </p:nvSpPr>
        <p:spPr>
          <a:xfrm>
            <a:off x="434667" y="445823"/>
            <a:ext cx="8240712" cy="747713"/>
          </a:xfrm>
        </p:spPr>
        <p:txBody>
          <a:bodyPr lIns="0" tIns="0" rIns="0" bIns="0" anchor="t"/>
          <a:lstStyle/>
          <a:p>
            <a:r>
              <a:rPr lang="en-GB" sz="3600" dirty="0" smtClean="0"/>
              <a:t>Vaginal Recurrence of </a:t>
            </a:r>
            <a:br>
              <a:rPr lang="en-GB" sz="3600" dirty="0" smtClean="0"/>
            </a:br>
            <a:r>
              <a:rPr lang="en-GB" sz="3600" dirty="0" smtClean="0"/>
              <a:t>Endometrial Cancer</a:t>
            </a:r>
            <a:endParaRPr lang="en-GB" sz="3600" i="1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3071" y="1766577"/>
            <a:ext cx="3869256" cy="2500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541818" y="4447309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err="1" smtClean="0"/>
              <a:t>Creutzberg</a:t>
            </a:r>
            <a:r>
              <a:rPr lang="en-GB" sz="1200" b="1" dirty="0" smtClean="0"/>
              <a:t> CL, et al. </a:t>
            </a:r>
            <a:r>
              <a:rPr lang="en-GB" sz="1200" b="1" i="1" dirty="0" err="1" smtClean="0"/>
              <a:t>Gynecol</a:t>
            </a:r>
            <a:r>
              <a:rPr lang="en-GB" sz="1200" b="1" i="1" dirty="0" smtClean="0"/>
              <a:t> </a:t>
            </a:r>
            <a:r>
              <a:rPr lang="en-GB" sz="1200" b="1" i="1" dirty="0" err="1" smtClean="0"/>
              <a:t>Oncol</a:t>
            </a:r>
            <a:r>
              <a:rPr lang="en-GB" sz="1200" b="1" i="1" dirty="0" smtClean="0"/>
              <a:t>. </a:t>
            </a:r>
            <a:r>
              <a:rPr lang="en-GB" sz="1200" b="1" dirty="0" smtClean="0"/>
              <a:t>2003:80(2);201-209.</a:t>
            </a:r>
            <a:endParaRPr 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3816" y="1634835"/>
            <a:ext cx="47258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/>
            <a:r>
              <a:rPr lang="en-GB" sz="2000" b="1" dirty="0" smtClean="0"/>
              <a:t>Multiple case series</a:t>
            </a:r>
          </a:p>
          <a:p>
            <a:pPr marL="358775" indent="-358775"/>
            <a:endParaRPr lang="en-GB" sz="2000" b="1" dirty="0" smtClean="0"/>
          </a:p>
          <a:p>
            <a:pPr marL="358775" indent="-358775"/>
            <a:r>
              <a:rPr lang="en-GB" sz="2000" b="1" dirty="0" smtClean="0"/>
              <a:t>Complete response:   up to 95%</a:t>
            </a:r>
          </a:p>
          <a:p>
            <a:pPr marL="358775" indent="-358775"/>
            <a:endParaRPr lang="en-GB" sz="2000" b="1" dirty="0" smtClean="0"/>
          </a:p>
          <a:p>
            <a:pPr marL="358775" indent="-358775"/>
            <a:r>
              <a:rPr lang="en-GB" sz="2000" b="1" dirty="0" smtClean="0"/>
              <a:t>Local control  </a:t>
            </a:r>
          </a:p>
          <a:p>
            <a:pPr marL="720725" lvl="1" indent="-360363"/>
            <a:r>
              <a:rPr lang="en-GB" sz="2000" b="1" dirty="0" smtClean="0"/>
              <a:t>Confined to mucosa        80%-90%</a:t>
            </a:r>
          </a:p>
          <a:p>
            <a:pPr marL="720725" lvl="1" indent="-360363"/>
            <a:r>
              <a:rPr lang="en-GB" sz="2000" b="1" dirty="0" smtClean="0"/>
              <a:t>More advanced disease  60%-70%</a:t>
            </a:r>
          </a:p>
          <a:p>
            <a:pPr marL="720725" lvl="1" indent="-360363"/>
            <a:r>
              <a:rPr lang="en-GB" sz="2000" b="1" dirty="0" smtClean="0"/>
              <a:t>Sidewall relapse              15%-30%</a:t>
            </a:r>
          </a:p>
          <a:p>
            <a:pPr marL="358775" indent="-358775"/>
            <a:endParaRPr lang="en-GB" sz="2000" b="1" dirty="0" smtClean="0"/>
          </a:p>
          <a:p>
            <a:pPr marL="358775" indent="-358775"/>
            <a:r>
              <a:rPr lang="en-GB" sz="2000" b="1" dirty="0" smtClean="0"/>
              <a:t>5-yr overall survival  25%-68%</a:t>
            </a:r>
          </a:p>
          <a:p>
            <a:pPr marL="358775" indent="-358775"/>
            <a:endParaRPr lang="en-GB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 idx="4294967295"/>
          </p:nvPr>
        </p:nvSpPr>
        <p:spPr/>
        <p:txBody>
          <a:bodyPr lIns="0" tIns="0" rIns="0" bIns="0" anchor="t"/>
          <a:lstStyle/>
          <a:p>
            <a:r>
              <a:rPr lang="en-GB" sz="3200" dirty="0" smtClean="0"/>
              <a:t>IMRT With Image Guided Brachytherapy for Vaginal Recurrence of Endometrial Cancer</a:t>
            </a:r>
            <a:br>
              <a:rPr lang="en-GB" sz="3200" dirty="0" smtClean="0"/>
            </a:br>
            <a:r>
              <a:rPr lang="en-GB" sz="2800" b="0" i="1" dirty="0" err="1"/>
              <a:t>Vargo</a:t>
            </a:r>
            <a:r>
              <a:rPr lang="en-GB" sz="2800" b="0" i="1" dirty="0"/>
              <a:t> et al, </a:t>
            </a:r>
            <a:r>
              <a:rPr lang="en-GB" sz="2800" b="0" i="1" dirty="0" err="1" smtClean="0"/>
              <a:t>Radiother</a:t>
            </a:r>
            <a:r>
              <a:rPr lang="en-GB" sz="2800" b="0" i="1" dirty="0" smtClean="0"/>
              <a:t> </a:t>
            </a:r>
            <a:r>
              <a:rPr lang="en-GB" sz="2800" b="0" i="1" dirty="0" err="1" smtClean="0"/>
              <a:t>Oncol</a:t>
            </a:r>
            <a:r>
              <a:rPr lang="en-GB" sz="2800" b="0" i="1" dirty="0"/>
              <a:t> </a:t>
            </a:r>
            <a:r>
              <a:rPr lang="en-GB" sz="2800" b="0" i="1" dirty="0" smtClean="0"/>
              <a:t>2014</a:t>
            </a:r>
            <a:endParaRPr lang="en-GB" sz="2800" b="0" i="1" dirty="0"/>
          </a:p>
        </p:txBody>
      </p:sp>
      <p:sp>
        <p:nvSpPr>
          <p:cNvPr id="80899" name="Rectangle 3"/>
          <p:cNvSpPr>
            <a:spLocks noGrp="1"/>
          </p:cNvSpPr>
          <p:nvPr>
            <p:ph type="body" idx="4294967295"/>
          </p:nvPr>
        </p:nvSpPr>
        <p:spPr>
          <a:xfrm>
            <a:off x="728113" y="1780912"/>
            <a:ext cx="7699375" cy="4525962"/>
          </a:xfrm>
        </p:spPr>
        <p:txBody>
          <a:bodyPr lIns="0" tIns="0" rIns="72000" bIns="0" anchorCtr="0"/>
          <a:lstStyle/>
          <a:p>
            <a:pPr marL="358775" indent="-358775"/>
            <a:r>
              <a:rPr lang="en-GB" sz="2200" dirty="0" smtClean="0"/>
              <a:t>41 patients</a:t>
            </a:r>
          </a:p>
          <a:p>
            <a:pPr marL="358775" indent="-358775"/>
            <a:r>
              <a:rPr lang="en-GB" sz="2200" dirty="0" smtClean="0"/>
              <a:t>EBRT with IMRT </a:t>
            </a:r>
          </a:p>
          <a:p>
            <a:pPr marL="358775" indent="-358775"/>
            <a:r>
              <a:rPr lang="en-GB" sz="2200" dirty="0" smtClean="0"/>
              <a:t>Image guided HDR </a:t>
            </a:r>
            <a:r>
              <a:rPr lang="en-GB" sz="2200" dirty="0" err="1" smtClean="0"/>
              <a:t>brachytherapy</a:t>
            </a:r>
            <a:endParaRPr lang="en-GB" sz="2200" dirty="0" smtClean="0"/>
          </a:p>
          <a:p>
            <a:pPr marL="358775" indent="-358775"/>
            <a:endParaRPr lang="en-GB" sz="1800" dirty="0" smtClean="0"/>
          </a:p>
          <a:p>
            <a:pPr marL="358775" indent="-358775">
              <a:buFontTx/>
              <a:buNone/>
            </a:pPr>
            <a:r>
              <a:rPr lang="en-GB" sz="2200" dirty="0" smtClean="0"/>
              <a:t>		CR 		95%</a:t>
            </a:r>
          </a:p>
          <a:p>
            <a:pPr marL="358775" indent="-358775">
              <a:buFontTx/>
              <a:buNone/>
            </a:pPr>
            <a:r>
              <a:rPr lang="en-GB" sz="2200" dirty="0" smtClean="0"/>
              <a:t>		3 yr LC 	95%</a:t>
            </a:r>
          </a:p>
          <a:p>
            <a:pPr marL="358775" indent="-358775">
              <a:buFontTx/>
              <a:buNone/>
            </a:pPr>
            <a:r>
              <a:rPr lang="en-GB" sz="2200" dirty="0" smtClean="0"/>
              <a:t>		3 yr RFS 	68%</a:t>
            </a:r>
          </a:p>
          <a:p>
            <a:pPr marL="358775" indent="-358775">
              <a:buFontTx/>
              <a:buNone/>
            </a:pPr>
            <a:r>
              <a:rPr lang="en-GB" sz="2200" dirty="0" smtClean="0"/>
              <a:t>		3 yr OS  	67%</a:t>
            </a:r>
          </a:p>
          <a:p>
            <a:pPr marL="358775" indent="-358775"/>
            <a:endParaRPr lang="en-GB" sz="1800" dirty="0" smtClean="0"/>
          </a:p>
          <a:p>
            <a:pPr marL="358775" indent="-358775">
              <a:buFontTx/>
              <a:buNone/>
            </a:pPr>
            <a:r>
              <a:rPr lang="en-GB" sz="2200" dirty="0" smtClean="0"/>
              <a:t>	Late Toxicity:  G3+ 8% (2 patients)</a:t>
            </a:r>
          </a:p>
        </p:txBody>
      </p:sp>
      <p:sp>
        <p:nvSpPr>
          <p:cNvPr id="4" name="Text Box 33"/>
          <p:cNvSpPr txBox="1">
            <a:spLocks noChangeArrowheads="1"/>
          </p:cNvSpPr>
          <p:nvPr/>
        </p:nvSpPr>
        <p:spPr bwMode="auto">
          <a:xfrm>
            <a:off x="357357" y="6417602"/>
            <a:ext cx="40983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 b="1" dirty="0" err="1" smtClean="0"/>
              <a:t>Vargo</a:t>
            </a:r>
            <a:r>
              <a:rPr lang="en-GB" sz="1200" b="1" dirty="0" smtClean="0"/>
              <a:t> JA, et al</a:t>
            </a:r>
            <a:r>
              <a:rPr lang="en-GB" sz="1200" b="1" dirty="0"/>
              <a:t>.</a:t>
            </a:r>
            <a:r>
              <a:rPr lang="en-GB" sz="1200" b="1" dirty="0" smtClean="0"/>
              <a:t> </a:t>
            </a:r>
            <a:r>
              <a:rPr lang="en-GB" sz="1200" b="1" i="1" dirty="0" err="1" smtClean="0"/>
              <a:t>Radiother</a:t>
            </a:r>
            <a:r>
              <a:rPr lang="en-GB" sz="1200" b="1" i="1" dirty="0" smtClean="0"/>
              <a:t> </a:t>
            </a:r>
            <a:r>
              <a:rPr lang="en-GB" sz="1200" b="1" i="1" dirty="0" err="1" smtClean="0"/>
              <a:t>Oncol</a:t>
            </a:r>
            <a:r>
              <a:rPr lang="en-GB" sz="1200" b="1" i="1" dirty="0" smtClean="0"/>
              <a:t>.</a:t>
            </a:r>
            <a:r>
              <a:rPr lang="en-GB" sz="1200" b="1" dirty="0" smtClean="0"/>
              <a:t> 2014;113(1):126-131.</a:t>
            </a:r>
            <a:endParaRPr lang="en-GB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413877" y="364095"/>
            <a:ext cx="8286750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GB" sz="3600" dirty="0" smtClean="0"/>
              <a:t>Radiotherapy for Endometrial Cancer</a:t>
            </a:r>
            <a:br>
              <a:rPr lang="en-GB" sz="3600" dirty="0" smtClean="0"/>
            </a:br>
            <a:r>
              <a:rPr lang="en-GB" sz="3600" dirty="0" smtClean="0"/>
              <a:t>Historical Background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4294967295"/>
          </p:nvPr>
        </p:nvSpPr>
        <p:spPr>
          <a:xfrm>
            <a:off x="142874" y="1643063"/>
            <a:ext cx="6160943" cy="4668837"/>
          </a:xfrm>
        </p:spPr>
        <p:txBody>
          <a:bodyPr anchorCtr="0"/>
          <a:lstStyle/>
          <a:p>
            <a:pPr>
              <a:spcAft>
                <a:spcPts val="600"/>
              </a:spcAft>
            </a:pPr>
            <a:r>
              <a:rPr lang="en-GB" sz="2200" dirty="0" smtClean="0"/>
              <a:t>1901: First use of radium for intrauterine insertion</a:t>
            </a:r>
          </a:p>
          <a:p>
            <a:pPr>
              <a:spcAft>
                <a:spcPts val="600"/>
              </a:spcAft>
            </a:pPr>
            <a:r>
              <a:rPr lang="en-GB" sz="2200" dirty="0" smtClean="0"/>
              <a:t>Pre-operative radiotherapy became standard </a:t>
            </a:r>
          </a:p>
          <a:p>
            <a:pPr>
              <a:spcAft>
                <a:spcPts val="600"/>
              </a:spcAft>
            </a:pPr>
            <a:r>
              <a:rPr lang="en-GB" sz="2200" dirty="0" smtClean="0"/>
              <a:t>1970s: Move to tailored post-operative radiotherapy based on pathology</a:t>
            </a:r>
          </a:p>
          <a:p>
            <a:r>
              <a:rPr lang="en-GB" sz="2200" dirty="0" smtClean="0"/>
              <a:t>Excellent outcomes for stage I disease in retrospective studies with adjuvant RT</a:t>
            </a:r>
          </a:p>
          <a:p>
            <a:pPr lvl="1"/>
            <a:r>
              <a:rPr lang="en-GB" sz="2200" dirty="0" smtClean="0"/>
              <a:t>Pelvic control &gt;95% </a:t>
            </a:r>
          </a:p>
          <a:p>
            <a:pPr lvl="1"/>
            <a:r>
              <a:rPr lang="en-GB" sz="2200" dirty="0" smtClean="0"/>
              <a:t>5-year survival 80%-98%</a:t>
            </a:r>
          </a:p>
          <a:p>
            <a:pPr lvl="1"/>
            <a:r>
              <a:rPr lang="en-GB" sz="2200" dirty="0" smtClean="0"/>
              <a:t>Concerns about over-treatment</a:t>
            </a:r>
          </a:p>
          <a:p>
            <a:pPr>
              <a:spcAft>
                <a:spcPts val="600"/>
              </a:spcAft>
            </a:pPr>
            <a:endParaRPr lang="en-GB" sz="2200" dirty="0" smtClean="0"/>
          </a:p>
          <a:p>
            <a:endParaRPr lang="en-GB" sz="2200" dirty="0" smtClean="0"/>
          </a:p>
        </p:txBody>
      </p:sp>
      <p:pic>
        <p:nvPicPr>
          <p:cNvPr id="20484" name="Picture 3" descr="vag ring 1920.jpg                                              000232C1Macintosh HD                   B746BDFA:"/>
          <p:cNvPicPr>
            <a:picLocks noChangeAspect="1" noChangeArrowheads="1"/>
          </p:cNvPicPr>
          <p:nvPr/>
        </p:nvPicPr>
        <p:blipFill>
          <a:blip r:embed="rId3" cstate="print"/>
          <a:srcRect l="1715" t="3888" r="1715" b="17497"/>
          <a:stretch>
            <a:fillRect/>
          </a:stretch>
        </p:blipFill>
        <p:spPr bwMode="auto">
          <a:xfrm>
            <a:off x="6608618" y="4070350"/>
            <a:ext cx="2355995" cy="169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4" descr="heyman application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50182" y="1558925"/>
            <a:ext cx="2298556" cy="1555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TextBox 5"/>
          <p:cNvSpPr txBox="1">
            <a:spLocks noChangeArrowheads="1"/>
          </p:cNvSpPr>
          <p:nvPr/>
        </p:nvSpPr>
        <p:spPr bwMode="auto">
          <a:xfrm>
            <a:off x="6357938" y="5896697"/>
            <a:ext cx="2786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solidFill>
                  <a:srgbClr val="FFFF00"/>
                </a:solidFill>
              </a:rPr>
              <a:t>Vaginal applicators 1920</a:t>
            </a:r>
          </a:p>
        </p:txBody>
      </p:sp>
      <p:sp>
        <p:nvSpPr>
          <p:cNvPr id="20487" name="TextBox 6"/>
          <p:cNvSpPr txBox="1">
            <a:spLocks noChangeArrowheads="1"/>
          </p:cNvSpPr>
          <p:nvPr/>
        </p:nvSpPr>
        <p:spPr bwMode="auto">
          <a:xfrm>
            <a:off x="6500813" y="3190875"/>
            <a:ext cx="2643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Intrauterine applicators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/>
          </p:cNvSpPr>
          <p:nvPr>
            <p:ph type="title" idx="4294967295"/>
          </p:nvPr>
        </p:nvSpPr>
        <p:spPr/>
        <p:txBody>
          <a:bodyPr lIns="0" tIns="0" rIns="0" bIns="0" anchor="t"/>
          <a:lstStyle/>
          <a:p>
            <a:r>
              <a:rPr lang="en-GB" sz="3200" dirty="0" smtClean="0"/>
              <a:t>IMRT With Image-Guided Brachytherapy for Vaginal Recurrence of Endometrial Cancer</a:t>
            </a:r>
            <a:br>
              <a:rPr lang="en-GB" sz="3200" dirty="0" smtClean="0"/>
            </a:br>
            <a:r>
              <a:rPr lang="en-GB" sz="3200" dirty="0" smtClean="0"/>
              <a:t>Interplay of PORTEC Risk Stratification</a:t>
            </a:r>
            <a:br>
              <a:rPr lang="en-GB" sz="3200" dirty="0" smtClean="0"/>
            </a:br>
            <a:r>
              <a:rPr lang="en-GB" sz="2800" b="0" i="1" dirty="0" err="1"/>
              <a:t>Vargo</a:t>
            </a:r>
            <a:r>
              <a:rPr lang="en-GB" sz="2800" b="0" i="1" dirty="0"/>
              <a:t> et al, </a:t>
            </a:r>
            <a:r>
              <a:rPr lang="en-GB" sz="2800" b="0" i="1" dirty="0" err="1"/>
              <a:t>Radiother</a:t>
            </a:r>
            <a:r>
              <a:rPr lang="en-GB" sz="2800" b="0" i="1" dirty="0"/>
              <a:t> </a:t>
            </a:r>
            <a:r>
              <a:rPr lang="en-GB" sz="2800" b="0" i="1" dirty="0" err="1"/>
              <a:t>Oncol</a:t>
            </a:r>
            <a:r>
              <a:rPr lang="en-GB" sz="2800" b="0" i="1" dirty="0"/>
              <a:t> 2014</a:t>
            </a:r>
            <a:endParaRPr lang="en-GB" sz="2800" i="1" dirty="0" smtClean="0"/>
          </a:p>
        </p:txBody>
      </p:sp>
      <p:sp>
        <p:nvSpPr>
          <p:cNvPr id="82947" name="Rectangle 3"/>
          <p:cNvSpPr>
            <a:spLocks noGrp="1"/>
          </p:cNvSpPr>
          <p:nvPr>
            <p:ph type="body" idx="4294967295"/>
          </p:nvPr>
        </p:nvSpPr>
        <p:spPr>
          <a:xfrm>
            <a:off x="987425" y="1944688"/>
            <a:ext cx="7699375" cy="4525962"/>
          </a:xfrm>
        </p:spPr>
        <p:txBody>
          <a:bodyPr lIns="0" tIns="0" rIns="72000" bIns="0" anchorCtr="0"/>
          <a:lstStyle/>
          <a:p>
            <a:pPr marL="358775" indent="-358775"/>
            <a:endParaRPr lang="en-GB" dirty="0" smtClean="0"/>
          </a:p>
          <a:p>
            <a:pPr marL="358775" indent="-358775"/>
            <a:endParaRPr lang="en-GB" dirty="0" smtClean="0"/>
          </a:p>
          <a:p>
            <a:pPr marL="358775" indent="-358775"/>
            <a:endParaRPr lang="en-GB" dirty="0" smtClean="0"/>
          </a:p>
          <a:p>
            <a:pPr marL="358775" indent="-358775"/>
            <a:endParaRPr lang="en-GB" dirty="0" smtClean="0"/>
          </a:p>
        </p:txBody>
      </p:sp>
      <p:pic>
        <p:nvPicPr>
          <p:cNvPr id="82948" name="Picture 2"/>
          <p:cNvPicPr>
            <a:picLocks noChangeAspect="1" noChangeArrowheads="1"/>
          </p:cNvPicPr>
          <p:nvPr/>
        </p:nvPicPr>
        <p:blipFill>
          <a:blip r:embed="rId3" cstate="print"/>
          <a:srcRect l="1862" t="16230" r="4581" b="16084"/>
          <a:stretch>
            <a:fillRect/>
          </a:stretch>
        </p:blipFill>
        <p:spPr bwMode="auto">
          <a:xfrm>
            <a:off x="0" y="2369129"/>
            <a:ext cx="9144000" cy="286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357357" y="6417602"/>
            <a:ext cx="40983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 b="1" dirty="0" err="1" smtClean="0"/>
              <a:t>Vargo</a:t>
            </a:r>
            <a:r>
              <a:rPr lang="en-GB" sz="1200" b="1" dirty="0" smtClean="0"/>
              <a:t> JA, et al</a:t>
            </a:r>
            <a:r>
              <a:rPr lang="en-GB" sz="1200" b="1" dirty="0"/>
              <a:t>.</a:t>
            </a:r>
            <a:r>
              <a:rPr lang="en-GB" sz="1200" b="1" dirty="0" smtClean="0"/>
              <a:t> </a:t>
            </a:r>
            <a:r>
              <a:rPr lang="en-GB" sz="1200" b="1" i="1" dirty="0" err="1" smtClean="0"/>
              <a:t>Radiother</a:t>
            </a:r>
            <a:r>
              <a:rPr lang="en-GB" sz="1200" b="1" i="1" dirty="0" smtClean="0"/>
              <a:t> </a:t>
            </a:r>
            <a:r>
              <a:rPr lang="en-GB" sz="1200" b="1" i="1" dirty="0" err="1" smtClean="0"/>
              <a:t>Oncol</a:t>
            </a:r>
            <a:r>
              <a:rPr lang="en-GB" sz="1200" b="1" i="1" dirty="0" smtClean="0"/>
              <a:t>.</a:t>
            </a:r>
            <a:r>
              <a:rPr lang="en-GB" sz="1200" b="1" dirty="0" smtClean="0"/>
              <a:t> 2014;113(1):126-131.</a:t>
            </a:r>
            <a:endParaRPr lang="en-GB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ctrTitle"/>
          </p:nvPr>
        </p:nvSpPr>
        <p:spPr>
          <a:xfrm>
            <a:off x="461963" y="2130425"/>
            <a:ext cx="8240712" cy="1470025"/>
          </a:xfrm>
        </p:spPr>
        <p:txBody>
          <a:bodyPr/>
          <a:lstStyle/>
          <a:p>
            <a:r>
              <a:rPr lang="en-GB" sz="3600" dirty="0" smtClean="0"/>
              <a:t>With the high risk of distant spread, is there any benefit in local therapy?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/>
              <a:t>Potential Models of Spread</a:t>
            </a:r>
          </a:p>
        </p:txBody>
      </p:sp>
      <p:sp>
        <p:nvSpPr>
          <p:cNvPr id="8" name="Explosion 2 7"/>
          <p:cNvSpPr/>
          <p:nvPr/>
        </p:nvSpPr>
        <p:spPr>
          <a:xfrm>
            <a:off x="2119313" y="3771900"/>
            <a:ext cx="779462" cy="77787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521075" y="3941763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3190875" y="281622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1489075" y="1522413"/>
            <a:ext cx="468313" cy="400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1255713" y="2019300"/>
            <a:ext cx="466725" cy="400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1722438" y="1922463"/>
            <a:ext cx="468312" cy="504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898775" y="4160838"/>
            <a:ext cx="59213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898775" y="3273425"/>
            <a:ext cx="292100" cy="4984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1957388" y="2560638"/>
            <a:ext cx="438150" cy="10239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8675" y="1522413"/>
            <a:ext cx="3511550" cy="42627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8775" indent="-358775">
              <a:spcBef>
                <a:spcPct val="20000"/>
              </a:spcBef>
              <a:spcAft>
                <a:spcPts val="600"/>
              </a:spcAft>
              <a:buClr>
                <a:srgbClr val="F09828"/>
              </a:buClr>
              <a:buFont typeface="Georgia" pitchFamily="18" charset="0"/>
              <a:buChar char="–"/>
              <a:defRPr/>
            </a:pPr>
            <a:r>
              <a:rPr lang="en-GB" sz="2000" b="1" kern="0" dirty="0">
                <a:latin typeface="+mn-lt"/>
              </a:rPr>
              <a:t>Early dissemination of disease</a:t>
            </a:r>
          </a:p>
          <a:p>
            <a:pPr marL="358775" indent="-358775">
              <a:spcBef>
                <a:spcPct val="20000"/>
              </a:spcBef>
              <a:spcAft>
                <a:spcPts val="600"/>
              </a:spcAft>
              <a:buClr>
                <a:srgbClr val="F09828"/>
              </a:buClr>
              <a:buFont typeface="Georgia" pitchFamily="18" charset="0"/>
              <a:buChar char="–"/>
              <a:defRPr/>
            </a:pPr>
            <a:r>
              <a:rPr lang="en-GB" sz="2000" b="1" kern="0" dirty="0">
                <a:latin typeface="+mn-lt"/>
              </a:rPr>
              <a:t>Lymph node involvement prognostic</a:t>
            </a:r>
          </a:p>
          <a:p>
            <a:pPr marL="358775" indent="-358775">
              <a:spcBef>
                <a:spcPct val="20000"/>
              </a:spcBef>
              <a:spcAft>
                <a:spcPts val="600"/>
              </a:spcAft>
              <a:buClr>
                <a:srgbClr val="F09828"/>
              </a:buClr>
              <a:buFont typeface="Georgia" pitchFamily="18" charset="0"/>
              <a:buChar char="–"/>
              <a:defRPr/>
            </a:pPr>
            <a:r>
              <a:rPr lang="en-GB" sz="2000" b="1" kern="0" dirty="0">
                <a:latin typeface="+mn-lt"/>
              </a:rPr>
              <a:t>Improved </a:t>
            </a:r>
            <a:r>
              <a:rPr lang="en-GB" sz="2000" b="1" kern="0" dirty="0" err="1">
                <a:latin typeface="+mn-lt"/>
              </a:rPr>
              <a:t>locoregional</a:t>
            </a:r>
            <a:r>
              <a:rPr lang="en-GB" sz="2000" b="1" kern="0" dirty="0">
                <a:latin typeface="+mn-lt"/>
              </a:rPr>
              <a:t> control may prevent local </a:t>
            </a:r>
            <a:r>
              <a:rPr lang="en-GB" sz="2000" b="1" kern="0" dirty="0" smtClean="0">
                <a:latin typeface="+mn-lt"/>
              </a:rPr>
              <a:t>complications, </a:t>
            </a:r>
            <a:r>
              <a:rPr lang="en-GB" sz="2000" b="1" kern="0" dirty="0">
                <a:latin typeface="+mn-lt"/>
              </a:rPr>
              <a:t>but unlikely to improve survival </a:t>
            </a:r>
          </a:p>
          <a:p>
            <a:pPr marL="358775" indent="-358775">
              <a:spcBef>
                <a:spcPct val="20000"/>
              </a:spcBef>
              <a:buClr>
                <a:srgbClr val="F09828"/>
              </a:buClr>
              <a:buFont typeface="Georgia" pitchFamily="18" charset="0"/>
              <a:buChar char="–"/>
              <a:defRPr/>
            </a:pPr>
            <a:r>
              <a:rPr lang="en-GB" sz="2000" b="1" kern="0" dirty="0">
                <a:latin typeface="+mn-lt"/>
              </a:rPr>
              <a:t>Requires effective systemic therapy</a:t>
            </a:r>
          </a:p>
          <a:p>
            <a:pPr marL="358775" indent="-358775">
              <a:spcBef>
                <a:spcPct val="20000"/>
              </a:spcBef>
              <a:buFont typeface="Georgia" pitchFamily="18" charset="0"/>
              <a:buChar char="–"/>
              <a:defRPr/>
            </a:pPr>
            <a:endParaRPr lang="en-GB" sz="2000" b="1" kern="0" dirty="0">
              <a:latin typeface="+mn-lt"/>
            </a:endParaRPr>
          </a:p>
        </p:txBody>
      </p:sp>
      <p:sp>
        <p:nvSpPr>
          <p:cNvPr id="88077" name="TextBox 33"/>
          <p:cNvSpPr txBox="1">
            <a:spLocks noChangeArrowheads="1"/>
          </p:cNvSpPr>
          <p:nvPr/>
        </p:nvSpPr>
        <p:spPr bwMode="auto">
          <a:xfrm>
            <a:off x="1489075" y="5073650"/>
            <a:ext cx="2489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b="1"/>
              <a:t>Pathway One</a:t>
            </a:r>
            <a:endParaRPr lang="en-US" sz="2400" b="1"/>
          </a:p>
        </p:txBody>
      </p:sp>
      <p:sp>
        <p:nvSpPr>
          <p:cNvPr id="37" name="Oval 36"/>
          <p:cNvSpPr/>
          <p:nvPr/>
        </p:nvSpPr>
        <p:spPr>
          <a:xfrm>
            <a:off x="3190875" y="2816225"/>
            <a:ext cx="300038" cy="2508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957388" y="2019300"/>
            <a:ext cx="161925" cy="2079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489075" y="1522413"/>
            <a:ext cx="233363" cy="4000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648075" y="4160838"/>
            <a:ext cx="330200" cy="219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/>
              <a:t>Models of Spread</a:t>
            </a:r>
          </a:p>
        </p:txBody>
      </p:sp>
      <p:sp>
        <p:nvSpPr>
          <p:cNvPr id="8" name="Explosion 2 7"/>
          <p:cNvSpPr/>
          <p:nvPr/>
        </p:nvSpPr>
        <p:spPr>
          <a:xfrm>
            <a:off x="2119313" y="3771900"/>
            <a:ext cx="779462" cy="77787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521075" y="3941763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3190875" y="281622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1489075" y="1522413"/>
            <a:ext cx="468313" cy="400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1255713" y="2019300"/>
            <a:ext cx="466725" cy="400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1722438" y="1922463"/>
            <a:ext cx="468312" cy="504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898775" y="4160838"/>
            <a:ext cx="59213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122" name="TextBox 33"/>
          <p:cNvSpPr txBox="1">
            <a:spLocks noChangeArrowheads="1"/>
          </p:cNvSpPr>
          <p:nvPr/>
        </p:nvSpPr>
        <p:spPr bwMode="auto">
          <a:xfrm>
            <a:off x="1489075" y="5073650"/>
            <a:ext cx="2489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b="1"/>
              <a:t>Pathway Two</a:t>
            </a:r>
            <a:endParaRPr lang="en-US" sz="2400" b="1"/>
          </a:p>
        </p:txBody>
      </p:sp>
      <p:sp>
        <p:nvSpPr>
          <p:cNvPr id="37" name="Oval 36"/>
          <p:cNvSpPr/>
          <p:nvPr/>
        </p:nvSpPr>
        <p:spPr>
          <a:xfrm>
            <a:off x="3190875" y="2816225"/>
            <a:ext cx="300038" cy="2508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957388" y="2019300"/>
            <a:ext cx="161925" cy="2079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489075" y="1522413"/>
            <a:ext cx="233363" cy="4000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648075" y="4160838"/>
            <a:ext cx="330200" cy="219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521075" y="3451225"/>
            <a:ext cx="127000" cy="3206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374900" y="2228850"/>
            <a:ext cx="815975" cy="3984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667534" y="1517274"/>
            <a:ext cx="3779554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>
              <a:spcBef>
                <a:spcPct val="20000"/>
              </a:spcBef>
              <a:spcAft>
                <a:spcPts val="600"/>
              </a:spcAft>
              <a:buClr>
                <a:srgbClr val="FF9933"/>
              </a:buClr>
              <a:buFont typeface="Georgia" pitchFamily="18" charset="0"/>
              <a:buChar char="–"/>
              <a:defRPr/>
            </a:pPr>
            <a:r>
              <a:rPr lang="en-GB" sz="2200" b="1" kern="0" dirty="0">
                <a:latin typeface="+mj-lt"/>
              </a:rPr>
              <a:t>Early nodal involvement</a:t>
            </a:r>
          </a:p>
          <a:p>
            <a:pPr marL="358775" indent="-358775">
              <a:spcBef>
                <a:spcPct val="20000"/>
              </a:spcBef>
              <a:spcAft>
                <a:spcPts val="600"/>
              </a:spcAft>
              <a:buClr>
                <a:srgbClr val="FF9933"/>
              </a:buClr>
              <a:buFont typeface="Georgia" pitchFamily="18" charset="0"/>
              <a:buChar char="–"/>
              <a:defRPr/>
            </a:pPr>
            <a:r>
              <a:rPr lang="en-GB" sz="2200" b="1" kern="0" dirty="0">
                <a:latin typeface="+mj-lt"/>
              </a:rPr>
              <a:t>Sequential spread</a:t>
            </a:r>
          </a:p>
          <a:p>
            <a:pPr marL="358775" indent="-358775">
              <a:spcBef>
                <a:spcPct val="20000"/>
              </a:spcBef>
              <a:spcAft>
                <a:spcPts val="600"/>
              </a:spcAft>
              <a:buClr>
                <a:srgbClr val="FF9933"/>
              </a:buClr>
              <a:buFont typeface="Georgia" pitchFamily="18" charset="0"/>
              <a:buChar char="–"/>
              <a:defRPr/>
            </a:pPr>
            <a:r>
              <a:rPr lang="en-GB" sz="2200" b="1" kern="0" dirty="0">
                <a:latin typeface="+mj-lt"/>
              </a:rPr>
              <a:t>Remains </a:t>
            </a:r>
            <a:r>
              <a:rPr lang="en-GB" sz="2200" b="1" kern="0" dirty="0" err="1" smtClean="0">
                <a:latin typeface="+mj-lt"/>
              </a:rPr>
              <a:t>locoregional</a:t>
            </a:r>
            <a:r>
              <a:rPr lang="en-GB" sz="2200" b="1" kern="0" dirty="0" smtClean="0">
                <a:latin typeface="+mj-lt"/>
              </a:rPr>
              <a:t>, </a:t>
            </a:r>
            <a:r>
              <a:rPr lang="en-GB" sz="2200" b="1" kern="0" dirty="0">
                <a:latin typeface="+mj-lt"/>
              </a:rPr>
              <a:t>so can still potentially cure distant nodal disease</a:t>
            </a:r>
          </a:p>
          <a:p>
            <a:pPr marL="358775" indent="-358775">
              <a:spcBef>
                <a:spcPct val="20000"/>
              </a:spcBef>
              <a:spcAft>
                <a:spcPts val="600"/>
              </a:spcAft>
              <a:buClr>
                <a:srgbClr val="FF9933"/>
              </a:buClr>
              <a:buFont typeface="Georgia" pitchFamily="18" charset="0"/>
              <a:buChar char="–"/>
              <a:defRPr/>
            </a:pPr>
            <a:r>
              <a:rPr lang="en-GB" sz="2200" b="1" dirty="0">
                <a:latin typeface="+mj-lt"/>
              </a:rPr>
              <a:t>Improvement in local control does impact on survival</a:t>
            </a:r>
          </a:p>
          <a:p>
            <a:pPr marL="358775" indent="-358775">
              <a:spcBef>
                <a:spcPct val="20000"/>
              </a:spcBef>
              <a:spcAft>
                <a:spcPts val="600"/>
              </a:spcAft>
              <a:buFont typeface="Georgia" pitchFamily="18" charset="0"/>
              <a:buChar char="–"/>
              <a:defRPr/>
            </a:pPr>
            <a:endParaRPr lang="en-GB" sz="2200" b="1" dirty="0">
              <a:latin typeface="+mj-lt"/>
            </a:endParaRPr>
          </a:p>
          <a:p>
            <a:pPr marL="358775" indent="-358775">
              <a:spcBef>
                <a:spcPct val="20000"/>
              </a:spcBef>
              <a:spcAft>
                <a:spcPts val="600"/>
              </a:spcAft>
              <a:buFont typeface="Georgia" pitchFamily="18" charset="0"/>
              <a:buChar char="–"/>
              <a:defRPr/>
            </a:pPr>
            <a:endParaRPr lang="en-GB" sz="2200" b="1" kern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>
          <a:xfrm>
            <a:off x="310429" y="299919"/>
            <a:ext cx="8467725" cy="1143000"/>
          </a:xfrm>
        </p:spPr>
        <p:txBody>
          <a:bodyPr/>
          <a:lstStyle/>
          <a:p>
            <a:r>
              <a:rPr lang="en-GB" sz="3600" dirty="0" smtClean="0"/>
              <a:t>Node-Positive Disease</a:t>
            </a:r>
            <a:r>
              <a:rPr lang="en-GB" sz="4400" dirty="0" smtClean="0"/>
              <a:t/>
            </a:r>
            <a:br>
              <a:rPr lang="en-GB" sz="4400" dirty="0" smtClean="0"/>
            </a:br>
            <a:r>
              <a:rPr lang="en-GB" sz="2800" b="0" i="1" dirty="0" err="1"/>
              <a:t>Klopp</a:t>
            </a:r>
            <a:r>
              <a:rPr lang="en-GB" sz="2800" b="0" i="1" dirty="0"/>
              <a:t> et al, </a:t>
            </a:r>
            <a:r>
              <a:rPr lang="en-GB" sz="2800" b="0" i="1" dirty="0" err="1"/>
              <a:t>Gyn</a:t>
            </a:r>
            <a:r>
              <a:rPr lang="en-GB" sz="2800" b="0" i="1" dirty="0"/>
              <a:t> </a:t>
            </a:r>
            <a:r>
              <a:rPr lang="en-GB" sz="2800" b="0" i="1" dirty="0" err="1"/>
              <a:t>Onc</a:t>
            </a:r>
            <a:r>
              <a:rPr lang="en-GB" sz="2800" b="0" i="1" dirty="0"/>
              <a:t> </a:t>
            </a:r>
            <a:r>
              <a:rPr lang="en-GB" sz="2800" b="0" i="1" dirty="0" smtClean="0"/>
              <a:t>2009</a:t>
            </a:r>
            <a:endParaRPr lang="en-US" sz="2800" b="0" i="1" dirty="0"/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>
          <a:xfrm>
            <a:off x="882162" y="1463720"/>
            <a:ext cx="8416925" cy="4525963"/>
          </a:xfrm>
        </p:spPr>
        <p:txBody>
          <a:bodyPr anchorCtr="0"/>
          <a:lstStyle/>
          <a:p>
            <a:pPr>
              <a:buNone/>
            </a:pPr>
            <a:endParaRPr lang="en-GB" sz="2400" dirty="0" smtClean="0"/>
          </a:p>
          <a:p>
            <a:pPr>
              <a:buNone/>
            </a:pPr>
            <a:r>
              <a:rPr lang="en-GB" sz="2400" dirty="0" smtClean="0"/>
              <a:t>68 patients: 50 received RT and 18 no RT (+chemo/hormones)</a:t>
            </a:r>
          </a:p>
          <a:p>
            <a:pPr>
              <a:buNone/>
            </a:pPr>
            <a:r>
              <a:rPr lang="en-GB" sz="2400" dirty="0" smtClean="0"/>
              <a:t>61% pelvic node positive, 39% PAN positive </a:t>
            </a:r>
          </a:p>
          <a:p>
            <a:pPr>
              <a:buNone/>
            </a:pPr>
            <a:endParaRPr lang="en-GB" sz="2400" dirty="0" smtClean="0"/>
          </a:p>
          <a:p>
            <a:pPr>
              <a:buNone/>
            </a:pPr>
            <a:r>
              <a:rPr lang="en-GB" sz="2400" dirty="0" smtClean="0"/>
              <a:t>				</a:t>
            </a:r>
            <a:r>
              <a:rPr lang="en-GB" sz="2400" u="sng" dirty="0" smtClean="0"/>
              <a:t>RT</a:t>
            </a:r>
            <a:r>
              <a:rPr lang="en-GB" sz="2400" dirty="0" smtClean="0"/>
              <a:t>    	     </a:t>
            </a:r>
            <a:r>
              <a:rPr lang="en-GB" sz="2400" u="sng" dirty="0" smtClean="0"/>
              <a:t>No RT</a:t>
            </a:r>
          </a:p>
          <a:p>
            <a:pPr>
              <a:buNone/>
            </a:pPr>
            <a:r>
              <a:rPr lang="en-GB" sz="2400" dirty="0" smtClean="0"/>
              <a:t>	Pelvic control  	98% 	      61%</a:t>
            </a:r>
          </a:p>
          <a:p>
            <a:pPr>
              <a:buNone/>
            </a:pPr>
            <a:r>
              <a:rPr lang="en-GB" sz="2400" dirty="0" smtClean="0"/>
              <a:t>	DSS 		78%	      39%</a:t>
            </a:r>
          </a:p>
          <a:p>
            <a:pPr>
              <a:buNone/>
            </a:pPr>
            <a:r>
              <a:rPr lang="en-GB" sz="2400" dirty="0" smtClean="0"/>
              <a:t>	OS 			73%	      40%</a:t>
            </a:r>
          </a:p>
        </p:txBody>
      </p:sp>
      <p:sp>
        <p:nvSpPr>
          <p:cNvPr id="4" name="Text Box 33"/>
          <p:cNvSpPr txBox="1">
            <a:spLocks noChangeArrowheads="1"/>
          </p:cNvSpPr>
          <p:nvPr/>
        </p:nvSpPr>
        <p:spPr bwMode="auto">
          <a:xfrm>
            <a:off x="357357" y="6417602"/>
            <a:ext cx="38477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 b="1" dirty="0" err="1" smtClean="0"/>
              <a:t>Klopp</a:t>
            </a:r>
            <a:r>
              <a:rPr lang="en-GB" sz="1200" b="1" dirty="0" smtClean="0"/>
              <a:t> AH, et al</a:t>
            </a:r>
            <a:r>
              <a:rPr lang="en-GB" sz="1200" b="1" dirty="0"/>
              <a:t>.</a:t>
            </a:r>
            <a:r>
              <a:rPr lang="en-GB" sz="1200" b="1" dirty="0" smtClean="0"/>
              <a:t> </a:t>
            </a:r>
            <a:r>
              <a:rPr lang="en-GB" sz="1200" b="1" i="1" dirty="0" err="1" smtClean="0"/>
              <a:t>Gynecol</a:t>
            </a:r>
            <a:r>
              <a:rPr lang="en-GB" sz="1200" b="1" i="1" dirty="0" smtClean="0"/>
              <a:t> </a:t>
            </a:r>
            <a:r>
              <a:rPr lang="en-GB" sz="1200" b="1" i="1" dirty="0" err="1" smtClean="0"/>
              <a:t>Oncol</a:t>
            </a:r>
            <a:r>
              <a:rPr lang="en-GB" sz="1200" b="1" i="1" dirty="0" smtClean="0"/>
              <a:t>.</a:t>
            </a:r>
            <a:r>
              <a:rPr lang="en-GB" sz="1200" b="1" dirty="0" smtClean="0"/>
              <a:t> 2009;115(1):6-11.</a:t>
            </a:r>
            <a:endParaRPr lang="en-GB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 idx="4294967295"/>
          </p:nvPr>
        </p:nvSpPr>
        <p:spPr>
          <a:xfrm>
            <a:off x="311049" y="300952"/>
            <a:ext cx="8467725" cy="1143000"/>
          </a:xfrm>
        </p:spPr>
        <p:txBody>
          <a:bodyPr/>
          <a:lstStyle/>
          <a:p>
            <a:r>
              <a:rPr lang="en-GB" sz="3600" dirty="0"/>
              <a:t>Node-Positive Disease</a:t>
            </a:r>
            <a:br>
              <a:rPr lang="en-GB" sz="3600" dirty="0"/>
            </a:br>
            <a:r>
              <a:rPr lang="en-GB" sz="2800" b="0" i="1" dirty="0"/>
              <a:t>Secord et </a:t>
            </a:r>
            <a:r>
              <a:rPr lang="en-GB" sz="2800" b="0" i="1" dirty="0" smtClean="0"/>
              <a:t>al, </a:t>
            </a:r>
            <a:r>
              <a:rPr lang="en-GB" sz="2800" b="0" i="1" dirty="0" err="1" smtClean="0"/>
              <a:t>Gynecol</a:t>
            </a:r>
            <a:r>
              <a:rPr lang="en-GB" sz="2800" b="0" i="1" dirty="0" smtClean="0"/>
              <a:t> </a:t>
            </a:r>
            <a:r>
              <a:rPr lang="en-GB" sz="2800" b="0" i="1" dirty="0" err="1" smtClean="0"/>
              <a:t>Oncol</a:t>
            </a:r>
            <a:r>
              <a:rPr lang="en-GB" sz="2800" b="0" i="1" dirty="0" smtClean="0"/>
              <a:t> 2013</a:t>
            </a:r>
            <a:endParaRPr lang="en-GB" sz="2800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939636"/>
            <a:ext cx="8229600" cy="4186527"/>
          </a:xfrm>
          <a:noFill/>
        </p:spPr>
        <p:txBody>
          <a:bodyPr anchorCtr="0"/>
          <a:lstStyle/>
          <a:p>
            <a:pPr marL="342900" indent="-342900">
              <a:spcBef>
                <a:spcPct val="20000"/>
              </a:spcBef>
              <a:buClrTx/>
              <a:buNone/>
              <a:defRPr/>
            </a:pPr>
            <a:r>
              <a:rPr lang="en-GB" sz="2400" kern="1200" dirty="0" smtClean="0"/>
              <a:t>265 optimally resected stage IIIC</a:t>
            </a:r>
          </a:p>
          <a:p>
            <a:pPr lvl="2">
              <a:buClrTx/>
              <a:buFont typeface="Arial" charset="0"/>
              <a:buNone/>
              <a:defRPr/>
            </a:pPr>
            <a:r>
              <a:rPr lang="en-GB" kern="1200" dirty="0" smtClean="0">
                <a:ea typeface="+mn-ea"/>
                <a:cs typeface="+mn-cs"/>
              </a:rPr>
              <a:t>			</a:t>
            </a:r>
          </a:p>
          <a:p>
            <a:pPr>
              <a:buNone/>
            </a:pPr>
            <a:r>
              <a:rPr lang="en-GB" sz="2400" kern="1200" dirty="0" smtClean="0"/>
              <a:t>				</a:t>
            </a:r>
            <a:r>
              <a:rPr lang="en-GB" sz="2400" u="sng" dirty="0" smtClean="0"/>
              <a:t>RT</a:t>
            </a:r>
            <a:r>
              <a:rPr lang="en-GB" sz="2400" dirty="0" smtClean="0"/>
              <a:t>    	   </a:t>
            </a:r>
            <a:r>
              <a:rPr lang="en-GB" sz="2400" u="sng" dirty="0" smtClean="0"/>
              <a:t>Chemo</a:t>
            </a:r>
            <a:r>
              <a:rPr lang="en-GB" sz="2400" dirty="0" smtClean="0"/>
              <a:t>	</a:t>
            </a:r>
            <a:r>
              <a:rPr lang="en-GB" sz="2400" dirty="0" err="1" smtClean="0"/>
              <a:t>C</a:t>
            </a:r>
            <a:r>
              <a:rPr lang="en-GB" sz="2400" u="sng" dirty="0" err="1" smtClean="0"/>
              <a:t>hemo+RT</a:t>
            </a:r>
            <a:endParaRPr lang="en-GB" sz="2400" u="sng" dirty="0" smtClean="0"/>
          </a:p>
          <a:p>
            <a:pPr>
              <a:buNone/>
            </a:pPr>
            <a:r>
              <a:rPr lang="en-GB" sz="2400" dirty="0" smtClean="0"/>
              <a:t>		RFS 		73%	     56%             73%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400" dirty="0" smtClean="0"/>
              <a:t>		OS		95% 	     78%	    90%</a:t>
            </a:r>
            <a:r>
              <a:rPr lang="en-GB" sz="2400" kern="1200" dirty="0" smtClean="0"/>
              <a:t>						</a:t>
            </a:r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400" i="1" kern="1200" dirty="0" smtClean="0"/>
              <a:t>P </a:t>
            </a:r>
            <a:r>
              <a:rPr lang="en-GB" sz="2400" kern="1200" dirty="0" smtClean="0"/>
              <a:t>= .0005</a:t>
            </a:r>
            <a:r>
              <a:rPr lang="en-GB" sz="2400" dirty="0" smtClean="0"/>
              <a:t>	</a:t>
            </a:r>
            <a:endParaRPr lang="en-GB" sz="2400" kern="1200" dirty="0" smtClean="0"/>
          </a:p>
          <a:p>
            <a:pPr lvl="5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GB" sz="2400" b="1" kern="1200" dirty="0" smtClean="0">
              <a:ea typeface="+mn-ea"/>
              <a:cs typeface="+mn-cs"/>
            </a:endParaRPr>
          </a:p>
          <a:p>
            <a:pPr lvl="5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GB" sz="2400" b="1" kern="1200" dirty="0" smtClean="0">
              <a:ea typeface="+mn-ea"/>
              <a:cs typeface="+mn-cs"/>
            </a:endParaRPr>
          </a:p>
          <a:p>
            <a:pPr lvl="5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GB" sz="2400" b="1" kern="1200" dirty="0">
              <a:ea typeface="+mn-ea"/>
              <a:cs typeface="+mn-cs"/>
            </a:endParaRPr>
          </a:p>
        </p:txBody>
      </p:sp>
      <p:sp>
        <p:nvSpPr>
          <p:cNvPr id="4" name="Text Box 33"/>
          <p:cNvSpPr txBox="1">
            <a:spLocks noChangeArrowheads="1"/>
          </p:cNvSpPr>
          <p:nvPr/>
        </p:nvSpPr>
        <p:spPr bwMode="auto">
          <a:xfrm>
            <a:off x="357357" y="6417602"/>
            <a:ext cx="39396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 b="1" dirty="0" smtClean="0"/>
              <a:t>Secord AA, et al</a:t>
            </a:r>
            <a:r>
              <a:rPr lang="en-GB" sz="1200" b="1" dirty="0"/>
              <a:t>.</a:t>
            </a:r>
            <a:r>
              <a:rPr lang="en-GB" sz="1200" b="1" dirty="0" smtClean="0"/>
              <a:t> </a:t>
            </a:r>
            <a:r>
              <a:rPr lang="en-GB" sz="1200" b="1" i="1" dirty="0" err="1" smtClean="0"/>
              <a:t>Gynecol</a:t>
            </a:r>
            <a:r>
              <a:rPr lang="en-GB" sz="1200" b="1" i="1" dirty="0" smtClean="0"/>
              <a:t> </a:t>
            </a:r>
            <a:r>
              <a:rPr lang="en-GB" sz="1200" b="1" i="1" dirty="0" err="1" smtClean="0"/>
              <a:t>Oncol</a:t>
            </a:r>
            <a:r>
              <a:rPr lang="en-GB" sz="1200" b="1" i="1" dirty="0" smtClean="0"/>
              <a:t>.</a:t>
            </a:r>
            <a:r>
              <a:rPr lang="en-GB" sz="1200" b="1" dirty="0" smtClean="0"/>
              <a:t> 2013;128(1):65-70.</a:t>
            </a:r>
            <a:endParaRPr lang="en-GB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 idx="4294967295"/>
          </p:nvPr>
        </p:nvSpPr>
        <p:spPr>
          <a:xfrm>
            <a:off x="311669" y="711425"/>
            <a:ext cx="8467725" cy="1143000"/>
          </a:xfrm>
        </p:spPr>
        <p:txBody>
          <a:bodyPr/>
          <a:lstStyle/>
          <a:p>
            <a:r>
              <a:rPr lang="en-GB" sz="3600" dirty="0" smtClean="0"/>
              <a:t>Can Chemotherapy Replace Radiotherapy?</a:t>
            </a:r>
            <a:br>
              <a:rPr lang="en-GB" sz="3600" dirty="0" smtClean="0"/>
            </a:br>
            <a:r>
              <a:rPr lang="en-GB" sz="2800" b="0" i="1" dirty="0" err="1"/>
              <a:t>Mundt</a:t>
            </a:r>
            <a:r>
              <a:rPr lang="en-GB" sz="2800" b="0" i="1" dirty="0"/>
              <a:t> et al, IJROBP </a:t>
            </a:r>
            <a:r>
              <a:rPr lang="en-GB" sz="2800" b="0" i="1" dirty="0" smtClean="0"/>
              <a:t>2001</a:t>
            </a:r>
            <a:r>
              <a:rPr lang="en-GB" sz="2800" b="0" i="1" dirty="0"/>
              <a:t/>
            </a:r>
            <a:br>
              <a:rPr lang="en-GB" sz="2800" b="0" i="1" dirty="0"/>
            </a:br>
            <a:endParaRPr lang="en-GB" sz="2800" b="0" i="1" dirty="0"/>
          </a:p>
        </p:txBody>
      </p:sp>
      <p:sp>
        <p:nvSpPr>
          <p:cNvPr id="101379" name="Content Placeholder 2"/>
          <p:cNvSpPr>
            <a:spLocks noGrp="1"/>
          </p:cNvSpPr>
          <p:nvPr>
            <p:ph idx="4294967295"/>
          </p:nvPr>
        </p:nvSpPr>
        <p:spPr>
          <a:xfrm>
            <a:off x="405101" y="2055128"/>
            <a:ext cx="8416925" cy="4525963"/>
          </a:xfrm>
        </p:spPr>
        <p:txBody>
          <a:bodyPr anchorCtr="0"/>
          <a:lstStyle/>
          <a:p>
            <a:r>
              <a:rPr lang="en-GB" sz="2400" dirty="0" smtClean="0"/>
              <a:t>43 high risk patients</a:t>
            </a:r>
          </a:p>
          <a:p>
            <a:r>
              <a:rPr lang="en-GB" sz="2400" dirty="0" smtClean="0"/>
              <a:t>4-6 cycles of chemotherapy</a:t>
            </a:r>
          </a:p>
          <a:p>
            <a:r>
              <a:rPr lang="en-GB" sz="2400" dirty="0" smtClean="0"/>
              <a:t>67% relapsed: </a:t>
            </a:r>
          </a:p>
          <a:p>
            <a:pPr>
              <a:buNone/>
            </a:pPr>
            <a:r>
              <a:rPr lang="en-GB" sz="2400" dirty="0" smtClean="0"/>
              <a:t>		40% pelvis </a:t>
            </a:r>
          </a:p>
          <a:p>
            <a:pPr>
              <a:buNone/>
            </a:pPr>
            <a:r>
              <a:rPr lang="en-GB" sz="2400" dirty="0" smtClean="0"/>
              <a:t>		56% extra-pelvis</a:t>
            </a:r>
          </a:p>
          <a:p>
            <a:r>
              <a:rPr lang="en-GB" sz="2400" dirty="0" smtClean="0"/>
              <a:t>31% first site of relapse in pelvis</a:t>
            </a:r>
          </a:p>
          <a:p>
            <a:r>
              <a:rPr lang="en-GB" sz="2400" dirty="0" smtClean="0"/>
              <a:t>20% only ever pelvic disease</a:t>
            </a:r>
          </a:p>
          <a:p>
            <a:pPr>
              <a:buFontTx/>
              <a:buNone/>
            </a:pPr>
            <a:endParaRPr lang="en-GB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527964" y="2768638"/>
            <a:ext cx="2632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/>
              <a:t>NO</a:t>
            </a:r>
            <a:endParaRPr lang="en-US" sz="8000" dirty="0"/>
          </a:p>
        </p:txBody>
      </p:sp>
      <p:sp>
        <p:nvSpPr>
          <p:cNvPr id="5" name="Text Box 33"/>
          <p:cNvSpPr txBox="1">
            <a:spLocks noChangeArrowheads="1"/>
          </p:cNvSpPr>
          <p:nvPr/>
        </p:nvSpPr>
        <p:spPr bwMode="auto">
          <a:xfrm>
            <a:off x="357357" y="6417602"/>
            <a:ext cx="506241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 b="1" dirty="0" err="1" smtClean="0"/>
              <a:t>Mundt</a:t>
            </a:r>
            <a:r>
              <a:rPr lang="en-GB" sz="1200" b="1" dirty="0" smtClean="0"/>
              <a:t> AJ, et al</a:t>
            </a:r>
            <a:r>
              <a:rPr lang="en-GB" sz="1200" b="1" dirty="0"/>
              <a:t>.</a:t>
            </a:r>
            <a:r>
              <a:rPr lang="en-GB" sz="1200" b="1" dirty="0" smtClean="0"/>
              <a:t> </a:t>
            </a:r>
            <a:r>
              <a:rPr lang="en-GB" sz="1200" b="1" i="1" dirty="0" err="1" smtClean="0"/>
              <a:t>Int</a:t>
            </a:r>
            <a:r>
              <a:rPr lang="en-GB" sz="1200" b="1" i="1" dirty="0" smtClean="0"/>
              <a:t> J </a:t>
            </a:r>
            <a:r>
              <a:rPr lang="en-GB" sz="1200" b="1" i="1" dirty="0" err="1" smtClean="0"/>
              <a:t>Radiat</a:t>
            </a:r>
            <a:r>
              <a:rPr lang="en-GB" sz="1200" b="1" i="1" dirty="0" smtClean="0"/>
              <a:t> </a:t>
            </a:r>
            <a:r>
              <a:rPr lang="en-GB" sz="1200" b="1" i="1" dirty="0" err="1" smtClean="0"/>
              <a:t>Oncol</a:t>
            </a:r>
            <a:r>
              <a:rPr lang="en-GB" sz="1200" b="1" i="1" dirty="0" smtClean="0"/>
              <a:t> </a:t>
            </a:r>
            <a:r>
              <a:rPr lang="en-GB" sz="1200" b="1" i="1" dirty="0" err="1" smtClean="0"/>
              <a:t>Biol</a:t>
            </a:r>
            <a:r>
              <a:rPr lang="en-GB" sz="1200" b="1" i="1" dirty="0" smtClean="0"/>
              <a:t> Phys.</a:t>
            </a:r>
            <a:r>
              <a:rPr lang="en-GB" sz="1200" b="1" dirty="0" smtClean="0"/>
              <a:t> 2001;50(5):1145-1153.</a:t>
            </a:r>
            <a:endParaRPr lang="en-GB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 idx="4294967295"/>
          </p:nvPr>
        </p:nvSpPr>
        <p:spPr>
          <a:xfrm>
            <a:off x="324490" y="377486"/>
            <a:ext cx="8467725" cy="1143000"/>
          </a:xfrm>
        </p:spPr>
        <p:txBody>
          <a:bodyPr/>
          <a:lstStyle/>
          <a:p>
            <a:r>
              <a:rPr lang="en-GB" dirty="0" smtClean="0"/>
              <a:t>Chemotherapy and Radiotherapy?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4294967295"/>
          </p:nvPr>
        </p:nvSpPr>
        <p:spPr>
          <a:xfrm>
            <a:off x="363538" y="1873160"/>
            <a:ext cx="8416925" cy="4525963"/>
          </a:xfrm>
        </p:spPr>
        <p:txBody>
          <a:bodyPr anchorCtr="0"/>
          <a:lstStyle/>
          <a:p>
            <a:r>
              <a:rPr lang="en-GB" sz="2400" dirty="0" smtClean="0"/>
              <a:t>Need to determine optimal schedule</a:t>
            </a:r>
          </a:p>
          <a:p>
            <a:pPr lvl="1"/>
            <a:endParaRPr lang="en-GB" sz="2400" dirty="0" smtClean="0"/>
          </a:p>
          <a:p>
            <a:pPr lvl="1"/>
            <a:r>
              <a:rPr lang="en-GB" sz="2400" dirty="0" smtClean="0"/>
              <a:t>NSGO-EORTC/</a:t>
            </a:r>
            <a:r>
              <a:rPr lang="en-GB" sz="2400" dirty="0" err="1" smtClean="0"/>
              <a:t>MaNGO</a:t>
            </a:r>
            <a:r>
              <a:rPr lang="en-GB" sz="2400" dirty="0" smtClean="0"/>
              <a:t>    	EBRT </a:t>
            </a:r>
            <a:r>
              <a:rPr lang="en-GB" sz="2400" dirty="0" err="1" smtClean="0"/>
              <a:t>vs</a:t>
            </a:r>
            <a:r>
              <a:rPr lang="en-GB" sz="2400" dirty="0" smtClean="0"/>
              <a:t> EBRT+CT</a:t>
            </a:r>
          </a:p>
          <a:p>
            <a:pPr lvl="1"/>
            <a:endParaRPr lang="en-GB" sz="2400" dirty="0" smtClean="0"/>
          </a:p>
          <a:p>
            <a:pPr lvl="1"/>
            <a:r>
              <a:rPr lang="en-GB" sz="2400" dirty="0" smtClean="0"/>
              <a:t>PORTEC-3			EBRT </a:t>
            </a:r>
            <a:r>
              <a:rPr lang="en-GB" sz="2400" dirty="0" err="1" smtClean="0"/>
              <a:t>vs</a:t>
            </a:r>
            <a:r>
              <a:rPr lang="en-GB" sz="2400" dirty="0" smtClean="0"/>
              <a:t> Chemo-RT + CT</a:t>
            </a:r>
          </a:p>
          <a:p>
            <a:pPr lvl="1"/>
            <a:endParaRPr lang="en-GB" sz="2400" dirty="0" smtClean="0"/>
          </a:p>
          <a:p>
            <a:pPr lvl="1"/>
            <a:r>
              <a:rPr lang="en-GB" sz="2400" dirty="0" smtClean="0"/>
              <a:t>GOG 0249			EBRT </a:t>
            </a:r>
            <a:r>
              <a:rPr lang="en-GB" sz="2400" dirty="0" err="1" smtClean="0"/>
              <a:t>vs</a:t>
            </a:r>
            <a:r>
              <a:rPr lang="en-GB" sz="2400" dirty="0" smtClean="0"/>
              <a:t> VBT + CT</a:t>
            </a:r>
          </a:p>
          <a:p>
            <a:pPr lvl="1"/>
            <a:endParaRPr lang="en-GB" sz="2400" dirty="0" smtClean="0"/>
          </a:p>
          <a:p>
            <a:pPr lvl="1"/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0842" y="350190"/>
            <a:ext cx="8467725" cy="1143000"/>
          </a:xfrm>
        </p:spPr>
        <p:txBody>
          <a:bodyPr/>
          <a:lstStyle/>
          <a:p>
            <a:r>
              <a:rPr lang="en-GB" sz="3600" dirty="0" smtClean="0"/>
              <a:t>Conclusions</a:t>
            </a:r>
            <a:br>
              <a:rPr lang="en-GB" sz="3600" dirty="0" smtClean="0"/>
            </a:br>
            <a:r>
              <a:rPr lang="en-GB" sz="3600" dirty="0" smtClean="0"/>
              <a:t>Radiotherapy for G3 IB disease</a:t>
            </a:r>
          </a:p>
        </p:txBody>
      </p:sp>
      <p:sp>
        <p:nvSpPr>
          <p:cNvPr id="116739" name="Content Placeholder 2"/>
          <p:cNvSpPr>
            <a:spLocks noGrp="1"/>
          </p:cNvSpPr>
          <p:nvPr>
            <p:ph idx="4294967295"/>
          </p:nvPr>
        </p:nvSpPr>
        <p:spPr>
          <a:xfrm>
            <a:off x="363538" y="1955048"/>
            <a:ext cx="8416925" cy="4525963"/>
          </a:xfrm>
        </p:spPr>
        <p:txBody>
          <a:bodyPr anchorCtr="0"/>
          <a:lstStyle/>
          <a:p>
            <a:r>
              <a:rPr lang="en-GB" sz="2400" dirty="0" smtClean="0"/>
              <a:t>Risk of local relapse 	30%-40%</a:t>
            </a:r>
          </a:p>
          <a:p>
            <a:r>
              <a:rPr lang="en-GB" sz="2400" dirty="0" smtClean="0"/>
              <a:t>Risk of distant relapse 	30%-40%</a:t>
            </a:r>
          </a:p>
          <a:p>
            <a:pPr>
              <a:buFontTx/>
              <a:buNone/>
            </a:pPr>
            <a:endParaRPr lang="en-GB" sz="2400" dirty="0" smtClean="0"/>
          </a:p>
          <a:p>
            <a:pPr>
              <a:buFontTx/>
              <a:buNone/>
            </a:pPr>
            <a:endParaRPr lang="en-GB" sz="2400" dirty="0" smtClean="0"/>
          </a:p>
          <a:p>
            <a:pPr>
              <a:buFontTx/>
              <a:buNone/>
            </a:pPr>
            <a:r>
              <a:rPr lang="en-GB" sz="2400" dirty="0" smtClean="0"/>
              <a:t>Recommendation</a:t>
            </a:r>
          </a:p>
          <a:p>
            <a:r>
              <a:rPr lang="en-GB" sz="2400" dirty="0" smtClean="0"/>
              <a:t>No / limited LND or extensive LVSI  	EBRT</a:t>
            </a:r>
          </a:p>
          <a:p>
            <a:r>
              <a:rPr lang="en-GB" sz="2400" dirty="0" smtClean="0"/>
              <a:t>LND – node negative 			VBT</a:t>
            </a:r>
          </a:p>
          <a:p>
            <a:r>
              <a:rPr lang="en-GB" sz="2400" dirty="0" smtClean="0"/>
              <a:t>Consider chemotherapy</a:t>
            </a:r>
          </a:p>
          <a:p>
            <a:pPr>
              <a:buFontTx/>
              <a:buNone/>
            </a:pPr>
            <a:endParaRPr lang="en-GB" sz="2400" dirty="0" smtClean="0"/>
          </a:p>
          <a:p>
            <a:pPr>
              <a:buFontTx/>
              <a:buNone/>
            </a:pPr>
            <a:endParaRPr lang="en-GB" sz="2400" dirty="0" smtClean="0"/>
          </a:p>
          <a:p>
            <a:pPr>
              <a:buFontTx/>
              <a:buNone/>
            </a:pPr>
            <a:endParaRPr lang="en-GB" sz="2400" dirty="0" smtClean="0"/>
          </a:p>
          <a:p>
            <a:pPr>
              <a:buFontTx/>
              <a:buNone/>
            </a:pP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68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61963" y="306800"/>
            <a:ext cx="8240712" cy="1143000"/>
          </a:xfrm>
        </p:spPr>
        <p:txBody>
          <a:bodyPr/>
          <a:lstStyle/>
          <a:p>
            <a:r>
              <a:rPr lang="en-GB" sz="3600" dirty="0" smtClean="0"/>
              <a:t>Post-Operative Radiotherapy for Stage I Endometrial Cancer</a:t>
            </a:r>
            <a:br>
              <a:rPr lang="en-GB" sz="3600" dirty="0" smtClean="0"/>
            </a:br>
            <a:r>
              <a:rPr lang="en-GB" sz="3600" dirty="0" smtClean="0"/>
              <a:t>Randomised Trials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4294967295"/>
          </p:nvPr>
        </p:nvSpPr>
        <p:spPr>
          <a:xfrm>
            <a:off x="888933" y="3860800"/>
            <a:ext cx="8124825" cy="1698625"/>
          </a:xfrm>
        </p:spPr>
        <p:txBody>
          <a:bodyPr anchorCtr="0"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000" b="0" dirty="0" smtClean="0"/>
              <a:t>Norwegian Radium Hospital *		n = 540	     1968-74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b="0" dirty="0" smtClean="0"/>
              <a:t>GOG 99 				n = 392	     1987-95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b="0" dirty="0" smtClean="0"/>
              <a:t>PORTEC 				n = 715	     1990-97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b="0" dirty="0" smtClean="0"/>
              <a:t>ASTEC + NCIC EN.5 *			n = 905	     1996/8-2004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000" b="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b="0" dirty="0" smtClean="0"/>
              <a:t>PORTEC 2 *				n = 427	      2002-06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b="0" dirty="0" err="1" smtClean="0"/>
              <a:t>Sorbe</a:t>
            </a:r>
            <a:r>
              <a:rPr lang="en-GB" sz="2000" b="0" dirty="0" smtClean="0"/>
              <a:t> (Swedish) *			n = 527	      1997-2008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b="0" dirty="0" smtClean="0"/>
              <a:t>				</a:t>
            </a:r>
          </a:p>
          <a:p>
            <a:pPr>
              <a:lnSpc>
                <a:spcPct val="90000"/>
              </a:lnSpc>
            </a:pPr>
            <a:endParaRPr lang="en-GB" sz="2000" b="0" dirty="0" smtClean="0"/>
          </a:p>
        </p:txBody>
      </p:sp>
      <p:sp>
        <p:nvSpPr>
          <p:cNvPr id="22532" name="Line 1028"/>
          <p:cNvSpPr>
            <a:spLocks noChangeShapeType="1"/>
          </p:cNvSpPr>
          <p:nvPr/>
        </p:nvSpPr>
        <p:spPr bwMode="auto">
          <a:xfrm>
            <a:off x="4994208" y="2205038"/>
            <a:ext cx="1225550" cy="4635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Line 1030"/>
          <p:cNvSpPr>
            <a:spLocks noChangeShapeType="1"/>
          </p:cNvSpPr>
          <p:nvPr/>
        </p:nvSpPr>
        <p:spPr bwMode="auto">
          <a:xfrm flipH="1">
            <a:off x="2500245" y="2203450"/>
            <a:ext cx="1128713" cy="47466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4" name="TextBox 5"/>
          <p:cNvSpPr txBox="1">
            <a:spLocks noChangeArrowheads="1"/>
          </p:cNvSpPr>
          <p:nvPr/>
        </p:nvSpPr>
        <p:spPr bwMode="auto">
          <a:xfrm>
            <a:off x="3710582" y="1741179"/>
            <a:ext cx="14398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 b="1" dirty="0"/>
              <a:t>Surgery</a:t>
            </a:r>
          </a:p>
        </p:txBody>
      </p:sp>
      <p:sp>
        <p:nvSpPr>
          <p:cNvPr id="22535" name="TextBox 6"/>
          <p:cNvSpPr txBox="1">
            <a:spLocks noChangeArrowheads="1"/>
          </p:cNvSpPr>
          <p:nvPr/>
        </p:nvSpPr>
        <p:spPr bwMode="auto">
          <a:xfrm>
            <a:off x="1437776" y="2894013"/>
            <a:ext cx="21751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GB" sz="2000" b="1" dirty="0"/>
              <a:t>No RT or VBT *</a:t>
            </a:r>
          </a:p>
        </p:txBody>
      </p:sp>
      <p:sp>
        <p:nvSpPr>
          <p:cNvPr id="22536" name="TextBox 7"/>
          <p:cNvSpPr txBox="1">
            <a:spLocks noChangeArrowheads="1"/>
          </p:cNvSpPr>
          <p:nvPr/>
        </p:nvSpPr>
        <p:spPr bwMode="auto">
          <a:xfrm>
            <a:off x="5252969" y="2894013"/>
            <a:ext cx="28765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b="1" dirty="0"/>
              <a:t>Pelvic radiotherapy</a:t>
            </a:r>
          </a:p>
        </p:txBody>
      </p:sp>
      <p:sp>
        <p:nvSpPr>
          <p:cNvPr id="9" name="Rectangle 8"/>
          <p:cNvSpPr/>
          <p:nvPr/>
        </p:nvSpPr>
        <p:spPr>
          <a:xfrm>
            <a:off x="1326938" y="2840038"/>
            <a:ext cx="2507673" cy="504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211695" y="2805113"/>
            <a:ext cx="2516043" cy="504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" name="Rectangle 8"/>
          <p:cNvSpPr/>
          <p:nvPr/>
        </p:nvSpPr>
        <p:spPr>
          <a:xfrm>
            <a:off x="3694045" y="1746250"/>
            <a:ext cx="1247775" cy="40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2152" y="419672"/>
            <a:ext cx="7772400" cy="990600"/>
          </a:xfrm>
        </p:spPr>
        <p:txBody>
          <a:bodyPr/>
          <a:lstStyle/>
          <a:p>
            <a:r>
              <a:rPr lang="en-GB" sz="3600" dirty="0" smtClean="0"/>
              <a:t>FIGO Staging 1998</a:t>
            </a:r>
            <a:br>
              <a:rPr lang="en-GB" sz="3600" dirty="0" smtClean="0"/>
            </a:br>
            <a:r>
              <a:rPr lang="en-GB" sz="3600" dirty="0" smtClean="0"/>
              <a:t>Endometrium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439840"/>
            <a:ext cx="7772400" cy="4343400"/>
          </a:xfrm>
        </p:spPr>
        <p:txBody>
          <a:bodyPr anchorCtr="0"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000" b="0" dirty="0" smtClean="0"/>
              <a:t>I		Confined to corpus uteri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b="0" dirty="0" smtClean="0"/>
              <a:t>   IA	Limited to </a:t>
            </a:r>
            <a:r>
              <a:rPr lang="en-GB" sz="2000" b="0" dirty="0" err="1" smtClean="0"/>
              <a:t>endometrium</a:t>
            </a:r>
            <a:endParaRPr lang="en-GB" sz="2000" b="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b="0" dirty="0" smtClean="0"/>
              <a:t>   IB	Invades up to one half of </a:t>
            </a:r>
            <a:r>
              <a:rPr lang="en-GB" sz="2000" b="0" dirty="0" err="1" smtClean="0"/>
              <a:t>myometrium</a:t>
            </a:r>
            <a:endParaRPr lang="en-GB" sz="2000" b="0" dirty="0" smtClean="0"/>
          </a:p>
          <a:p>
            <a:pPr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GB" sz="2000" b="0" dirty="0" smtClean="0"/>
              <a:t>   </a:t>
            </a:r>
            <a:r>
              <a:rPr lang="en-GB" sz="2000" b="0" dirty="0" smtClean="0">
                <a:solidFill>
                  <a:srgbClr val="FFFF00"/>
                </a:solidFill>
              </a:rPr>
              <a:t>IC	Invades more than half of </a:t>
            </a:r>
            <a:r>
              <a:rPr lang="en-GB" sz="2000" b="0" dirty="0" err="1" smtClean="0">
                <a:solidFill>
                  <a:srgbClr val="FFFF00"/>
                </a:solidFill>
              </a:rPr>
              <a:t>myometrium</a:t>
            </a:r>
            <a:endParaRPr lang="en-GB" sz="2000" b="0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b="0" dirty="0" smtClean="0"/>
              <a:t>II		Invades cervix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b="0" dirty="0" smtClean="0"/>
              <a:t>   IIA	</a:t>
            </a:r>
            <a:r>
              <a:rPr lang="en-GB" sz="2000" b="0" dirty="0" err="1" smtClean="0"/>
              <a:t>Endocervical</a:t>
            </a:r>
            <a:r>
              <a:rPr lang="en-GB" sz="2000" b="0" dirty="0" smtClean="0"/>
              <a:t> glands only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GB" sz="2000" b="0" dirty="0" smtClean="0"/>
              <a:t>   IIB	Cervical </a:t>
            </a:r>
            <a:r>
              <a:rPr lang="en-GB" sz="2000" b="0" dirty="0" err="1" smtClean="0"/>
              <a:t>stromal</a:t>
            </a:r>
            <a:r>
              <a:rPr lang="en-GB" sz="2000" b="0" dirty="0" smtClean="0"/>
              <a:t> invasion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b="0" dirty="0" smtClean="0"/>
              <a:t>IIIA	Involves </a:t>
            </a:r>
            <a:r>
              <a:rPr lang="en-GB" sz="2000" b="0" dirty="0" err="1" smtClean="0"/>
              <a:t>serosa</a:t>
            </a:r>
            <a:r>
              <a:rPr lang="en-GB" sz="2000" b="0" dirty="0" smtClean="0"/>
              <a:t>, </a:t>
            </a:r>
            <a:r>
              <a:rPr lang="en-GB" sz="2000" b="0" dirty="0" err="1" smtClean="0"/>
              <a:t>adnexa</a:t>
            </a:r>
            <a:r>
              <a:rPr lang="en-GB" sz="2000" b="0" dirty="0" smtClean="0"/>
              <a:t> +/or +</a:t>
            </a:r>
            <a:r>
              <a:rPr lang="en-GB" sz="2000" b="0" dirty="0" err="1" smtClean="0"/>
              <a:t>ve</a:t>
            </a:r>
            <a:r>
              <a:rPr lang="en-GB" sz="2000" b="0" dirty="0" smtClean="0"/>
              <a:t> peritoneal washings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b="0" dirty="0" smtClean="0"/>
              <a:t>IIIB	Vaginal involvement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b="0" dirty="0" smtClean="0"/>
              <a:t>IIIC	Pelvic +/or para-aortic LNs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000" b="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b="0" dirty="0" smtClean="0"/>
              <a:t>IVA	Invades bladder or bowel mucosa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b="0" dirty="0" smtClean="0"/>
              <a:t>IVB	Distant metastases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19672"/>
            <a:ext cx="7772400" cy="990600"/>
          </a:xfrm>
        </p:spPr>
        <p:txBody>
          <a:bodyPr/>
          <a:lstStyle/>
          <a:p>
            <a:r>
              <a:rPr lang="en-GB" sz="3600" dirty="0" smtClean="0"/>
              <a:t>Revised FIGO Staging 2009  Endometrium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562672"/>
            <a:ext cx="7772400" cy="4343400"/>
          </a:xfrm>
        </p:spPr>
        <p:txBody>
          <a:bodyPr anchorCtr="0"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000" b="0" dirty="0" smtClean="0"/>
              <a:t>I		Confined to corpus uteri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b="0" dirty="0" smtClean="0"/>
              <a:t>   IA	Invades up to one half of </a:t>
            </a:r>
            <a:r>
              <a:rPr lang="en-GB" sz="2000" b="0" dirty="0" err="1" smtClean="0"/>
              <a:t>myometrium</a:t>
            </a:r>
            <a:endParaRPr lang="en-GB" sz="2000" b="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b="0" dirty="0" smtClean="0">
                <a:solidFill>
                  <a:srgbClr val="FFFF00"/>
                </a:solidFill>
              </a:rPr>
              <a:t>   IB	Invades more than half of </a:t>
            </a:r>
            <a:r>
              <a:rPr lang="en-GB" sz="2000" b="0" dirty="0" err="1" smtClean="0">
                <a:solidFill>
                  <a:srgbClr val="FFFF00"/>
                </a:solidFill>
              </a:rPr>
              <a:t>myometrium</a:t>
            </a:r>
            <a:endParaRPr lang="en-GB" sz="2000" b="0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GB" sz="2000" b="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b="0" dirty="0" smtClean="0"/>
              <a:t>II		Invades cervical </a:t>
            </a:r>
            <a:r>
              <a:rPr lang="en-GB" sz="2000" b="0" dirty="0" err="1" smtClean="0"/>
              <a:t>stroma</a:t>
            </a:r>
            <a:endParaRPr lang="en-GB" sz="2000" b="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b="0" dirty="0" smtClean="0"/>
              <a:t>      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b="0" dirty="0" smtClean="0"/>
              <a:t>IIIA	Involves </a:t>
            </a:r>
            <a:r>
              <a:rPr lang="en-GB" sz="2000" b="0" dirty="0" err="1" smtClean="0"/>
              <a:t>serosa</a:t>
            </a:r>
            <a:r>
              <a:rPr lang="en-GB" sz="2000" b="0" dirty="0" smtClean="0"/>
              <a:t> or </a:t>
            </a:r>
            <a:r>
              <a:rPr lang="en-GB" sz="2000" b="0" dirty="0" err="1" smtClean="0"/>
              <a:t>adnexae</a:t>
            </a:r>
            <a:r>
              <a:rPr lang="en-GB" sz="2000" b="0" dirty="0" smtClean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b="0" dirty="0" smtClean="0"/>
              <a:t>IIIB	Vaginal or </a:t>
            </a:r>
            <a:r>
              <a:rPr lang="en-GB" sz="2000" b="0" dirty="0" err="1" smtClean="0"/>
              <a:t>parametrial</a:t>
            </a:r>
            <a:r>
              <a:rPr lang="en-GB" sz="2000" b="0" dirty="0" smtClean="0"/>
              <a:t> involvement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b="0" dirty="0" smtClean="0"/>
              <a:t>IIIC 1	Pelvic LN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b="0" dirty="0" smtClean="0"/>
              <a:t>IIIC2     Para-aortic LN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000" b="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b="0" dirty="0" smtClean="0"/>
              <a:t>IVA	Invades bladder or bowel mucosa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b="0" dirty="0" smtClean="0"/>
              <a:t>IVB	Distant metastases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338138" y="295598"/>
            <a:ext cx="8467725" cy="1143000"/>
          </a:xfrm>
        </p:spPr>
        <p:txBody>
          <a:bodyPr/>
          <a:lstStyle/>
          <a:p>
            <a:r>
              <a:rPr lang="en-GB" sz="3600" dirty="0" smtClean="0"/>
              <a:t>Norwegian Radium Hospital Trial</a:t>
            </a:r>
            <a:br>
              <a:rPr lang="en-GB" sz="3600" dirty="0" smtClean="0"/>
            </a:br>
            <a:r>
              <a:rPr lang="en-GB" sz="2800" b="0" i="1" dirty="0" err="1" smtClean="0"/>
              <a:t>Aalders</a:t>
            </a:r>
            <a:r>
              <a:rPr lang="en-GB" sz="2800" b="0" i="1" dirty="0" smtClean="0"/>
              <a:t> et al, </a:t>
            </a:r>
            <a:r>
              <a:rPr lang="en-GB" sz="2800" b="0" i="1" dirty="0" err="1" smtClean="0"/>
              <a:t>Obs</a:t>
            </a:r>
            <a:r>
              <a:rPr lang="en-GB" sz="2800" b="0" i="1" dirty="0" smtClean="0"/>
              <a:t> </a:t>
            </a:r>
            <a:r>
              <a:rPr lang="en-GB" sz="2800" b="0" i="1" dirty="0" err="1" smtClean="0"/>
              <a:t>Gyn</a:t>
            </a:r>
            <a:r>
              <a:rPr lang="en-GB" sz="2800" b="0" i="1" dirty="0" smtClean="0"/>
              <a:t> 1980</a:t>
            </a:r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594741" y="1928813"/>
            <a:ext cx="2071687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/>
              <a:t>Clinical Stage I</a:t>
            </a:r>
          </a:p>
          <a:p>
            <a:r>
              <a:rPr lang="en-GB" b="1" dirty="0" smtClean="0"/>
              <a:t>N = 540</a:t>
            </a:r>
            <a:endParaRPr lang="en-GB" b="1" dirty="0"/>
          </a:p>
          <a:p>
            <a:endParaRPr lang="en-GB" b="1" dirty="0"/>
          </a:p>
          <a:p>
            <a:r>
              <a:rPr lang="en-GB" b="1" dirty="0"/>
              <a:t>TAH+BSO</a:t>
            </a:r>
          </a:p>
          <a:p>
            <a:endParaRPr lang="en-GB" b="1" dirty="0"/>
          </a:p>
          <a:p>
            <a:r>
              <a:rPr lang="en-GB" b="1" u="sng" dirty="0"/>
              <a:t>NO</a:t>
            </a:r>
            <a:r>
              <a:rPr lang="en-GB" b="1" dirty="0"/>
              <a:t> lymph node</a:t>
            </a:r>
          </a:p>
          <a:p>
            <a:r>
              <a:rPr lang="en-GB" b="1" dirty="0"/>
              <a:t>dissection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3025630" y="2286000"/>
            <a:ext cx="203768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b="1" dirty="0"/>
              <a:t>Vaginal brachytherapy</a:t>
            </a:r>
          </a:p>
          <a:p>
            <a:r>
              <a:rPr lang="en-GB" b="1" dirty="0" smtClean="0"/>
              <a:t>60 </a:t>
            </a:r>
            <a:r>
              <a:rPr lang="en-GB" b="1" dirty="0" err="1" smtClean="0"/>
              <a:t>Gy</a:t>
            </a:r>
            <a:r>
              <a:rPr lang="en-GB" b="1" dirty="0" smtClean="0"/>
              <a:t> </a:t>
            </a:r>
            <a:r>
              <a:rPr lang="en-GB" b="1" dirty="0"/>
              <a:t>to surface</a:t>
            </a:r>
          </a:p>
          <a:p>
            <a:endParaRPr lang="en-GB" b="1" dirty="0"/>
          </a:p>
        </p:txBody>
      </p:sp>
      <p:sp>
        <p:nvSpPr>
          <p:cNvPr id="26629" name="TextBox 5"/>
          <p:cNvSpPr txBox="1">
            <a:spLocks noChangeArrowheads="1"/>
          </p:cNvSpPr>
          <p:nvPr/>
        </p:nvSpPr>
        <p:spPr bwMode="auto">
          <a:xfrm>
            <a:off x="5936776" y="2000250"/>
            <a:ext cx="2064224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b="1" dirty="0"/>
              <a:t>Pelvic RT</a:t>
            </a:r>
          </a:p>
          <a:p>
            <a:r>
              <a:rPr lang="en-GB" b="1" dirty="0" smtClean="0"/>
              <a:t>40 </a:t>
            </a:r>
            <a:r>
              <a:rPr lang="en-GB" b="1" dirty="0" err="1" smtClean="0"/>
              <a:t>Gy</a:t>
            </a:r>
            <a:r>
              <a:rPr lang="en-GB" b="1" dirty="0" smtClean="0"/>
              <a:t> </a:t>
            </a:r>
            <a:r>
              <a:rPr lang="en-GB" b="1" dirty="0"/>
              <a:t>/ 20#</a:t>
            </a:r>
          </a:p>
        </p:txBody>
      </p:sp>
      <p:sp>
        <p:nvSpPr>
          <p:cNvPr id="26630" name="TextBox 6"/>
          <p:cNvSpPr txBox="1">
            <a:spLocks noChangeArrowheads="1"/>
          </p:cNvSpPr>
          <p:nvPr/>
        </p:nvSpPr>
        <p:spPr bwMode="auto">
          <a:xfrm>
            <a:off x="5715000" y="3071813"/>
            <a:ext cx="2286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/>
              <a:t>No further therapy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741" y="1928813"/>
            <a:ext cx="1928812" cy="19573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b="1"/>
          </a:p>
        </p:txBody>
      </p:sp>
      <p:sp>
        <p:nvSpPr>
          <p:cNvPr id="9" name="Rectangle 8"/>
          <p:cNvSpPr/>
          <p:nvPr/>
        </p:nvSpPr>
        <p:spPr>
          <a:xfrm>
            <a:off x="2980422" y="2286000"/>
            <a:ext cx="1948766" cy="1000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b="1"/>
          </a:p>
        </p:txBody>
      </p:sp>
      <p:sp>
        <p:nvSpPr>
          <p:cNvPr id="10" name="Rectangle 9"/>
          <p:cNvSpPr/>
          <p:nvPr/>
        </p:nvSpPr>
        <p:spPr>
          <a:xfrm>
            <a:off x="5715000" y="1928813"/>
            <a:ext cx="2204112" cy="785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b="1"/>
          </a:p>
        </p:txBody>
      </p:sp>
      <p:sp>
        <p:nvSpPr>
          <p:cNvPr id="11" name="Rectangle 10"/>
          <p:cNvSpPr/>
          <p:nvPr/>
        </p:nvSpPr>
        <p:spPr>
          <a:xfrm>
            <a:off x="5715000" y="2928938"/>
            <a:ext cx="2204112" cy="714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b="1"/>
          </a:p>
        </p:txBody>
      </p:sp>
      <p:cxnSp>
        <p:nvCxnSpPr>
          <p:cNvPr id="26635" name="Straight Arrow Connector 12"/>
          <p:cNvCxnSpPr>
            <a:cxnSpLocks noChangeShapeType="1"/>
          </p:cNvCxnSpPr>
          <p:nvPr/>
        </p:nvCxnSpPr>
        <p:spPr bwMode="auto">
          <a:xfrm flipV="1">
            <a:off x="2516872" y="2786063"/>
            <a:ext cx="463550" cy="31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 flipV="1">
            <a:off x="4929188" y="2321719"/>
            <a:ext cx="785812" cy="4643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1" idx="1"/>
          </p:cNvCxnSpPr>
          <p:nvPr/>
        </p:nvCxnSpPr>
        <p:spPr>
          <a:xfrm>
            <a:off x="4929188" y="2786063"/>
            <a:ext cx="785812" cy="5000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90" name="TextBox 17"/>
          <p:cNvSpPr txBox="1">
            <a:spLocks noChangeArrowheads="1"/>
          </p:cNvSpPr>
          <p:nvPr/>
        </p:nvSpPr>
        <p:spPr bwMode="auto">
          <a:xfrm>
            <a:off x="857250" y="4071938"/>
            <a:ext cx="728662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GB" sz="2000" b="1" u="sng" dirty="0">
              <a:latin typeface="+mn-lt"/>
            </a:endParaRPr>
          </a:p>
          <a:p>
            <a:pPr>
              <a:defRPr/>
            </a:pPr>
            <a:r>
              <a:rPr lang="en-GB" sz="2000" b="1" u="sng" dirty="0" smtClean="0">
                <a:latin typeface="+mn-lt"/>
              </a:rPr>
              <a:t>9-year </a:t>
            </a:r>
            <a:r>
              <a:rPr lang="en-GB" sz="2000" b="1" u="sng" dirty="0">
                <a:latin typeface="+mn-lt"/>
              </a:rPr>
              <a:t>outcomes</a:t>
            </a:r>
            <a:r>
              <a:rPr lang="en-GB" sz="2000" b="1" dirty="0">
                <a:latin typeface="+mn-lt"/>
              </a:rPr>
              <a:t>	</a:t>
            </a:r>
            <a:r>
              <a:rPr lang="en-GB" sz="2000" b="1" dirty="0" smtClean="0">
                <a:latin typeface="+mn-lt"/>
              </a:rPr>
              <a:t>	</a:t>
            </a:r>
            <a:r>
              <a:rPr lang="en-GB" sz="2000" b="1" u="sng" dirty="0" smtClean="0">
                <a:latin typeface="+mn-lt"/>
              </a:rPr>
              <a:t>No </a:t>
            </a:r>
            <a:r>
              <a:rPr lang="en-GB" sz="2000" b="1" u="sng" dirty="0">
                <a:latin typeface="+mn-lt"/>
              </a:rPr>
              <a:t>EBRT</a:t>
            </a:r>
            <a:r>
              <a:rPr lang="en-GB" sz="2000" b="1" dirty="0">
                <a:latin typeface="+mn-lt"/>
              </a:rPr>
              <a:t>	</a:t>
            </a:r>
            <a:r>
              <a:rPr lang="en-GB" sz="2000" b="1" u="sng" dirty="0">
                <a:latin typeface="+mn-lt"/>
              </a:rPr>
              <a:t>EBRT</a:t>
            </a:r>
          </a:p>
          <a:p>
            <a:pPr>
              <a:spcAft>
                <a:spcPts val="600"/>
              </a:spcAft>
              <a:defRPr/>
            </a:pPr>
            <a:r>
              <a:rPr lang="en-GB" sz="2000" b="1" dirty="0">
                <a:latin typeface="+mn-lt"/>
              </a:rPr>
              <a:t>Overall survival		</a:t>
            </a:r>
            <a:r>
              <a:rPr lang="en-GB" sz="2000" b="1" dirty="0" smtClean="0">
                <a:latin typeface="+mn-lt"/>
              </a:rPr>
              <a:t>90</a:t>
            </a:r>
            <a:r>
              <a:rPr lang="en-GB" sz="2000" b="1" dirty="0">
                <a:latin typeface="+mn-lt"/>
              </a:rPr>
              <a:t>%		87%</a:t>
            </a:r>
          </a:p>
          <a:p>
            <a:pPr>
              <a:spcAft>
                <a:spcPts val="600"/>
              </a:spcAft>
              <a:defRPr/>
            </a:pPr>
            <a:r>
              <a:rPr lang="en-GB" sz="2000" b="1" dirty="0">
                <a:latin typeface="+mn-lt"/>
              </a:rPr>
              <a:t>Local recurrence (all)	</a:t>
            </a:r>
            <a:r>
              <a:rPr lang="en-GB" sz="2000" b="1" dirty="0" smtClean="0">
                <a:latin typeface="+mn-lt"/>
              </a:rPr>
              <a:t>	7</a:t>
            </a:r>
            <a:r>
              <a:rPr lang="en-GB" sz="2000" b="1" dirty="0">
                <a:latin typeface="+mn-lt"/>
              </a:rPr>
              <a:t>%		2%</a:t>
            </a:r>
          </a:p>
          <a:p>
            <a:pPr>
              <a:spcAft>
                <a:spcPts val="600"/>
              </a:spcAft>
              <a:defRPr/>
            </a:pPr>
            <a:r>
              <a:rPr lang="en-GB" sz="2000" b="1" dirty="0">
                <a:solidFill>
                  <a:srgbClr val="FFFF00"/>
                </a:solidFill>
                <a:latin typeface="+mn-lt"/>
              </a:rPr>
              <a:t>Local recurrence (G3 IC)	20%		5%</a:t>
            </a:r>
          </a:p>
          <a:p>
            <a:pPr>
              <a:spcAft>
                <a:spcPts val="600"/>
              </a:spcAft>
              <a:defRPr/>
            </a:pPr>
            <a:r>
              <a:rPr lang="en-GB" sz="2000" b="1" dirty="0" smtClean="0">
                <a:latin typeface="+mn-lt"/>
              </a:rPr>
              <a:t>Distant </a:t>
            </a:r>
            <a:r>
              <a:rPr lang="en-GB" sz="2000" b="1" dirty="0">
                <a:latin typeface="+mn-lt"/>
              </a:rPr>
              <a:t>metastases		5%		10</a:t>
            </a:r>
            <a:r>
              <a:rPr lang="en-GB" sz="2000" b="1" dirty="0" smtClean="0">
                <a:latin typeface="+mn-lt"/>
              </a:rPr>
              <a:t>%</a:t>
            </a:r>
            <a:endParaRPr lang="en-GB" sz="2000" b="1" dirty="0"/>
          </a:p>
          <a:p>
            <a:pPr>
              <a:defRPr/>
            </a:pPr>
            <a:endParaRPr lang="en-GB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80075" y="6428098"/>
            <a:ext cx="753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Aalders</a:t>
            </a:r>
            <a:r>
              <a:rPr lang="en-US" sz="1200" b="1" dirty="0" smtClean="0"/>
              <a:t> J, et al. </a:t>
            </a:r>
            <a:r>
              <a:rPr lang="en-US" sz="1200" b="1" i="1" dirty="0" err="1" smtClean="0"/>
              <a:t>Obstet</a:t>
            </a:r>
            <a:r>
              <a:rPr lang="en-US" sz="1200" b="1" i="1" dirty="0" smtClean="0"/>
              <a:t> Gynecol. </a:t>
            </a:r>
            <a:r>
              <a:rPr lang="en-US" sz="1200" b="1" dirty="0" smtClean="0"/>
              <a:t>1980;56(4):419-427.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8138" y="281950"/>
            <a:ext cx="8467725" cy="1143000"/>
          </a:xfrm>
        </p:spPr>
        <p:txBody>
          <a:bodyPr/>
          <a:lstStyle/>
          <a:p>
            <a:r>
              <a:rPr lang="en-GB" sz="3600" dirty="0" smtClean="0"/>
              <a:t>PORTEC Trial</a:t>
            </a: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2800" b="0" i="1" dirty="0" err="1" smtClean="0"/>
              <a:t>Creutzberg</a:t>
            </a:r>
            <a:r>
              <a:rPr lang="en-GB" sz="2800" b="0" i="1" dirty="0" smtClean="0"/>
              <a:t> et al, Lancet 2000</a:t>
            </a:r>
          </a:p>
        </p:txBody>
      </p:sp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1785938" y="1643063"/>
            <a:ext cx="2071687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/>
              <a:t>G2-3 IB, G1-2 IC</a:t>
            </a:r>
          </a:p>
          <a:p>
            <a:endParaRPr lang="en-GB" b="1" dirty="0"/>
          </a:p>
          <a:p>
            <a:r>
              <a:rPr lang="en-GB" b="1" dirty="0" smtClean="0"/>
              <a:t>N = 715</a:t>
            </a:r>
            <a:endParaRPr lang="en-GB" b="1" dirty="0"/>
          </a:p>
          <a:p>
            <a:endParaRPr lang="en-GB" b="1" dirty="0"/>
          </a:p>
          <a:p>
            <a:r>
              <a:rPr lang="en-GB" b="1" dirty="0"/>
              <a:t>TAH+BSO</a:t>
            </a:r>
          </a:p>
          <a:p>
            <a:endParaRPr lang="en-GB" b="1" u="sng" dirty="0"/>
          </a:p>
          <a:p>
            <a:r>
              <a:rPr lang="en-GB" b="1" u="sng" dirty="0"/>
              <a:t>NO lymph node</a:t>
            </a:r>
          </a:p>
          <a:p>
            <a:r>
              <a:rPr lang="en-GB" b="1" u="sng" dirty="0"/>
              <a:t>dissection</a:t>
            </a:r>
          </a:p>
        </p:txBody>
      </p:sp>
      <p:sp>
        <p:nvSpPr>
          <p:cNvPr id="30724" name="TextBox 5"/>
          <p:cNvSpPr txBox="1">
            <a:spLocks noChangeArrowheads="1"/>
          </p:cNvSpPr>
          <p:nvPr/>
        </p:nvSpPr>
        <p:spPr bwMode="auto">
          <a:xfrm>
            <a:off x="5715000" y="1785938"/>
            <a:ext cx="22145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/>
              <a:t>Pelvic RT</a:t>
            </a:r>
          </a:p>
          <a:p>
            <a:r>
              <a:rPr lang="en-GB" b="1" dirty="0" smtClean="0"/>
              <a:t>46 </a:t>
            </a:r>
            <a:r>
              <a:rPr lang="en-GB" b="1" dirty="0" err="1" smtClean="0"/>
              <a:t>Gy</a:t>
            </a:r>
            <a:r>
              <a:rPr lang="en-GB" b="1" dirty="0" smtClean="0"/>
              <a:t> </a:t>
            </a:r>
            <a:r>
              <a:rPr lang="en-GB" b="1" dirty="0"/>
              <a:t>/ 23#</a:t>
            </a:r>
          </a:p>
          <a:p>
            <a:r>
              <a:rPr lang="en-GB" b="1" dirty="0"/>
              <a:t>No brachytherapy</a:t>
            </a:r>
          </a:p>
        </p:txBody>
      </p:sp>
      <p:sp>
        <p:nvSpPr>
          <p:cNvPr id="30725" name="TextBox 6"/>
          <p:cNvSpPr txBox="1">
            <a:spLocks noChangeArrowheads="1"/>
          </p:cNvSpPr>
          <p:nvPr/>
        </p:nvSpPr>
        <p:spPr bwMode="auto">
          <a:xfrm>
            <a:off x="5715000" y="3071813"/>
            <a:ext cx="2286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/>
              <a:t>No further therapy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5000" y="1785938"/>
            <a:ext cx="2204112" cy="1071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b="1"/>
          </a:p>
        </p:txBody>
      </p:sp>
      <p:sp>
        <p:nvSpPr>
          <p:cNvPr id="11" name="Rectangle 10"/>
          <p:cNvSpPr/>
          <p:nvPr/>
        </p:nvSpPr>
        <p:spPr>
          <a:xfrm>
            <a:off x="5715000" y="2928938"/>
            <a:ext cx="2204112" cy="714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b="1"/>
          </a:p>
        </p:txBody>
      </p:sp>
      <p:cxnSp>
        <p:nvCxnSpPr>
          <p:cNvPr id="15" name="Straight Arrow Connector 14"/>
          <p:cNvCxnSpPr>
            <a:endCxn id="10" idx="1"/>
          </p:cNvCxnSpPr>
          <p:nvPr/>
        </p:nvCxnSpPr>
        <p:spPr>
          <a:xfrm flipV="1">
            <a:off x="4857750" y="2321719"/>
            <a:ext cx="857250" cy="4643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57750" y="2786063"/>
            <a:ext cx="857250" cy="5000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8" name="TextBox 17"/>
          <p:cNvSpPr txBox="1">
            <a:spLocks noChangeArrowheads="1"/>
          </p:cNvSpPr>
          <p:nvPr/>
        </p:nvSpPr>
        <p:spPr bwMode="auto">
          <a:xfrm>
            <a:off x="827088" y="4149725"/>
            <a:ext cx="72866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sz="2000" b="1" dirty="0">
                <a:latin typeface="+mn-lt"/>
              </a:rPr>
              <a:t>				</a:t>
            </a:r>
            <a:r>
              <a:rPr lang="en-GB" sz="2000" b="1" u="sng" dirty="0">
                <a:latin typeface="+mn-lt"/>
              </a:rPr>
              <a:t>No EBRT</a:t>
            </a:r>
            <a:r>
              <a:rPr lang="en-GB" sz="2000" b="1" dirty="0">
                <a:latin typeface="+mn-lt"/>
              </a:rPr>
              <a:t>	</a:t>
            </a:r>
            <a:r>
              <a:rPr lang="en-GB" sz="2000" b="1" u="sng" dirty="0" err="1">
                <a:latin typeface="+mn-lt"/>
              </a:rPr>
              <a:t>EBRT</a:t>
            </a:r>
            <a:endParaRPr lang="en-GB" sz="2000" b="1" u="sng" dirty="0">
              <a:latin typeface="+mn-lt"/>
            </a:endParaRPr>
          </a:p>
          <a:p>
            <a:pPr>
              <a:spcAft>
                <a:spcPts val="600"/>
              </a:spcAft>
              <a:defRPr/>
            </a:pPr>
            <a:r>
              <a:rPr lang="en-GB" sz="2000" b="1" dirty="0" smtClean="0">
                <a:latin typeface="+mn-lt"/>
              </a:rPr>
              <a:t>5-yr </a:t>
            </a:r>
            <a:r>
              <a:rPr lang="en-GB" sz="2000" b="1" dirty="0">
                <a:latin typeface="+mn-lt"/>
              </a:rPr>
              <a:t>overall survival		84%		80%	</a:t>
            </a:r>
          </a:p>
          <a:p>
            <a:pPr>
              <a:spcAft>
                <a:spcPts val="600"/>
              </a:spcAft>
              <a:defRPr/>
            </a:pPr>
            <a:r>
              <a:rPr lang="en-GB" sz="2000" b="1" dirty="0" smtClean="0">
                <a:latin typeface="+mn-lt"/>
              </a:rPr>
              <a:t>5-yr </a:t>
            </a:r>
            <a:r>
              <a:rPr lang="en-GB" sz="2000" b="1" dirty="0">
                <a:latin typeface="+mn-lt"/>
              </a:rPr>
              <a:t>local recurrence	</a:t>
            </a:r>
            <a:r>
              <a:rPr lang="en-GB" sz="2000" b="1" dirty="0" smtClean="0">
                <a:latin typeface="+mn-lt"/>
              </a:rPr>
              <a:t>	14</a:t>
            </a:r>
            <a:r>
              <a:rPr lang="en-GB" sz="2000" b="1" dirty="0">
                <a:latin typeface="+mn-lt"/>
              </a:rPr>
              <a:t>%		4%</a:t>
            </a:r>
          </a:p>
          <a:p>
            <a:pPr>
              <a:spcBef>
                <a:spcPts val="600"/>
              </a:spcBef>
              <a:defRPr/>
            </a:pPr>
            <a:endParaRPr lang="en-GB" sz="2000" b="1" dirty="0">
              <a:latin typeface="+mn-lt"/>
            </a:endParaRPr>
          </a:p>
          <a:p>
            <a:pPr>
              <a:spcBef>
                <a:spcPts val="600"/>
              </a:spcBef>
              <a:defRPr/>
            </a:pPr>
            <a:r>
              <a:rPr lang="en-GB" sz="2000" b="1" dirty="0">
                <a:latin typeface="+mn-lt"/>
              </a:rPr>
              <a:t>Toxicity:  All grades		4%		26</a:t>
            </a:r>
            <a:r>
              <a:rPr lang="en-GB" sz="2000" b="1" dirty="0" smtClean="0">
                <a:latin typeface="+mn-lt"/>
              </a:rPr>
              <a:t>%</a:t>
            </a:r>
            <a:endParaRPr lang="en-GB" sz="2000" b="1" dirty="0"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85938" y="1643063"/>
            <a:ext cx="2071687" cy="228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b="1"/>
          </a:p>
        </p:txBody>
      </p:sp>
      <p:cxnSp>
        <p:nvCxnSpPr>
          <p:cNvPr id="24" name="Straight Connector 23"/>
          <p:cNvCxnSpPr>
            <a:endCxn id="20" idx="3"/>
          </p:cNvCxnSpPr>
          <p:nvPr/>
        </p:nvCxnSpPr>
        <p:spPr>
          <a:xfrm rot="10800000">
            <a:off x="3857625" y="2786063"/>
            <a:ext cx="1000125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0075" y="6428098"/>
            <a:ext cx="753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Creutzberg</a:t>
            </a:r>
            <a:r>
              <a:rPr lang="en-US" sz="1200" b="1" dirty="0" smtClean="0"/>
              <a:t> CL, et al. </a:t>
            </a:r>
            <a:r>
              <a:rPr lang="en-US" sz="1200" b="1" i="1" dirty="0" smtClean="0"/>
              <a:t>Lancet. </a:t>
            </a:r>
            <a:r>
              <a:rPr lang="en-US" sz="1200" b="1" dirty="0" smtClean="0"/>
              <a:t>2000;355(9213):1404-1411.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8138" y="295598"/>
            <a:ext cx="8467725" cy="1143000"/>
          </a:xfrm>
        </p:spPr>
        <p:txBody>
          <a:bodyPr/>
          <a:lstStyle/>
          <a:p>
            <a:r>
              <a:rPr lang="en-GB" sz="3600" dirty="0" smtClean="0"/>
              <a:t>GOG 99</a:t>
            </a: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2800" b="0" i="1" dirty="0" smtClean="0"/>
              <a:t>Keys et al, </a:t>
            </a:r>
            <a:r>
              <a:rPr lang="en-GB" sz="2800" b="0" i="1" dirty="0" err="1" smtClean="0"/>
              <a:t>Gyn</a:t>
            </a:r>
            <a:r>
              <a:rPr lang="en-GB" sz="2800" b="0" i="1" dirty="0" smtClean="0"/>
              <a:t> </a:t>
            </a:r>
            <a:r>
              <a:rPr lang="en-GB" sz="2800" b="0" i="1" dirty="0" err="1" smtClean="0"/>
              <a:t>Onc</a:t>
            </a:r>
            <a:r>
              <a:rPr lang="en-GB" sz="2800" b="0" i="1" dirty="0" smtClean="0"/>
              <a:t> 2004</a:t>
            </a:r>
          </a:p>
        </p:txBody>
      </p:sp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1785938" y="1643063"/>
            <a:ext cx="2071687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/>
              <a:t>IB – II (occult)</a:t>
            </a:r>
          </a:p>
          <a:p>
            <a:r>
              <a:rPr lang="en-GB" b="1" dirty="0" smtClean="0"/>
              <a:t>N = 392</a:t>
            </a:r>
            <a:endParaRPr lang="en-GB" b="1" dirty="0"/>
          </a:p>
          <a:p>
            <a:endParaRPr lang="en-GB" b="1" dirty="0"/>
          </a:p>
          <a:p>
            <a:r>
              <a:rPr lang="en-GB" b="1" dirty="0" smtClean="0"/>
              <a:t>TAH + BSO</a:t>
            </a:r>
            <a:endParaRPr lang="en-GB" b="1" dirty="0"/>
          </a:p>
          <a:p>
            <a:endParaRPr lang="en-GB" b="1" u="sng" dirty="0"/>
          </a:p>
          <a:p>
            <a:r>
              <a:rPr lang="en-GB" b="1" u="sng" dirty="0"/>
              <a:t>Pelvic + PA lymph node</a:t>
            </a:r>
          </a:p>
          <a:p>
            <a:r>
              <a:rPr lang="en-GB" b="1" u="sng" dirty="0"/>
              <a:t>dissection</a:t>
            </a:r>
          </a:p>
        </p:txBody>
      </p:sp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5715000" y="1785938"/>
            <a:ext cx="22145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/>
              <a:t>Pelvic RT</a:t>
            </a:r>
          </a:p>
          <a:p>
            <a:r>
              <a:rPr lang="en-GB" b="1" dirty="0" smtClean="0"/>
              <a:t>50.4 </a:t>
            </a:r>
            <a:r>
              <a:rPr lang="en-GB" b="1" dirty="0" err="1" smtClean="0"/>
              <a:t>Gy</a:t>
            </a:r>
            <a:r>
              <a:rPr lang="en-GB" b="1" dirty="0" smtClean="0"/>
              <a:t> </a:t>
            </a:r>
            <a:r>
              <a:rPr lang="en-GB" b="1" dirty="0"/>
              <a:t>/ 28#</a:t>
            </a:r>
          </a:p>
          <a:p>
            <a:r>
              <a:rPr lang="en-GB" b="1" dirty="0"/>
              <a:t>No brachytherapy</a:t>
            </a:r>
          </a:p>
        </p:txBody>
      </p:sp>
      <p:sp>
        <p:nvSpPr>
          <p:cNvPr id="28677" name="TextBox 6"/>
          <p:cNvSpPr txBox="1">
            <a:spLocks noChangeArrowheads="1"/>
          </p:cNvSpPr>
          <p:nvPr/>
        </p:nvSpPr>
        <p:spPr bwMode="auto">
          <a:xfrm>
            <a:off x="5715000" y="3071813"/>
            <a:ext cx="2286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/>
              <a:t>No further therapy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5000" y="1785938"/>
            <a:ext cx="2204112" cy="1071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b="1"/>
          </a:p>
        </p:txBody>
      </p:sp>
      <p:sp>
        <p:nvSpPr>
          <p:cNvPr id="11" name="Rectangle 10"/>
          <p:cNvSpPr/>
          <p:nvPr/>
        </p:nvSpPr>
        <p:spPr>
          <a:xfrm>
            <a:off x="5714999" y="2928938"/>
            <a:ext cx="2214563" cy="714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b="1"/>
          </a:p>
        </p:txBody>
      </p:sp>
      <p:cxnSp>
        <p:nvCxnSpPr>
          <p:cNvPr id="15" name="Straight Arrow Connector 14"/>
          <p:cNvCxnSpPr>
            <a:endCxn id="10" idx="1"/>
          </p:cNvCxnSpPr>
          <p:nvPr/>
        </p:nvCxnSpPr>
        <p:spPr>
          <a:xfrm flipV="1">
            <a:off x="4857750" y="2321719"/>
            <a:ext cx="857250" cy="4643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57750" y="2786063"/>
            <a:ext cx="857250" cy="5000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2" name="TextBox 17"/>
          <p:cNvSpPr txBox="1">
            <a:spLocks noChangeArrowheads="1"/>
          </p:cNvSpPr>
          <p:nvPr/>
        </p:nvSpPr>
        <p:spPr bwMode="auto">
          <a:xfrm>
            <a:off x="380075" y="4197109"/>
            <a:ext cx="8169419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b="1" dirty="0">
                <a:latin typeface="+mn-lt"/>
              </a:rPr>
              <a:t>				</a:t>
            </a:r>
            <a:r>
              <a:rPr lang="en-GB" sz="2000" b="1" u="sng" dirty="0">
                <a:latin typeface="+mn-lt"/>
              </a:rPr>
              <a:t>No EBRT</a:t>
            </a:r>
            <a:r>
              <a:rPr lang="en-GB" sz="2000" b="1" dirty="0">
                <a:latin typeface="+mn-lt"/>
              </a:rPr>
              <a:t>	</a:t>
            </a:r>
            <a:r>
              <a:rPr lang="en-GB" sz="2000" b="1" u="sng" dirty="0" err="1">
                <a:latin typeface="+mn-lt"/>
              </a:rPr>
              <a:t>EBRT</a:t>
            </a:r>
            <a:endParaRPr lang="en-GB" sz="2000" b="1" u="sng" dirty="0"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en-GB" sz="2000" b="1" dirty="0" smtClean="0">
                <a:latin typeface="+mn-lt"/>
              </a:rPr>
              <a:t>4-yr </a:t>
            </a:r>
            <a:r>
              <a:rPr lang="en-GB" sz="2000" b="1" dirty="0">
                <a:latin typeface="+mn-lt"/>
              </a:rPr>
              <a:t>overall survival		86%		92%   </a:t>
            </a:r>
            <a:r>
              <a:rPr lang="en-GB" sz="2000" b="1" dirty="0" smtClean="0">
                <a:latin typeface="+mn-lt"/>
              </a:rPr>
              <a:t>  </a:t>
            </a:r>
            <a:r>
              <a:rPr lang="en-GB" sz="2000" b="1" i="1" dirty="0" smtClean="0">
                <a:latin typeface="+mn-lt"/>
              </a:rPr>
              <a:t>P </a:t>
            </a:r>
            <a:r>
              <a:rPr lang="en-GB" sz="2000" b="1" dirty="0" smtClean="0">
                <a:latin typeface="+mn-lt"/>
              </a:rPr>
              <a:t>= .57</a:t>
            </a:r>
            <a:endParaRPr lang="en-GB" sz="2000" b="1" dirty="0">
              <a:latin typeface="+mn-lt"/>
            </a:endParaRPr>
          </a:p>
          <a:p>
            <a:r>
              <a:rPr lang="en-GB" sz="2000" b="1" dirty="0" smtClean="0">
                <a:latin typeface="+mn-lt"/>
              </a:rPr>
              <a:t>4-yr </a:t>
            </a:r>
            <a:r>
              <a:rPr lang="en-GB" sz="2000" b="1" dirty="0">
                <a:latin typeface="+mn-lt"/>
              </a:rPr>
              <a:t>local recurrence		9%		</a:t>
            </a:r>
            <a:r>
              <a:rPr lang="en-GB" sz="2000" b="1" dirty="0" smtClean="0">
                <a:latin typeface="+mn-lt"/>
              </a:rPr>
              <a:t>1%</a:t>
            </a:r>
            <a:endParaRPr lang="en-GB" sz="2000" b="1" dirty="0">
              <a:latin typeface="+mn-lt"/>
            </a:endParaRPr>
          </a:p>
          <a:p>
            <a:endParaRPr lang="en-GB" sz="2000" b="1" dirty="0">
              <a:latin typeface="+mn-lt"/>
            </a:endParaRPr>
          </a:p>
          <a:p>
            <a:r>
              <a:rPr lang="en-GB" sz="2000" b="1" dirty="0">
                <a:latin typeface="+mn-lt"/>
              </a:rPr>
              <a:t>Toxicity: </a:t>
            </a:r>
            <a:r>
              <a:rPr lang="en-GB" sz="2000" b="1" dirty="0" err="1">
                <a:latin typeface="+mn-lt"/>
              </a:rPr>
              <a:t>lymphoedema</a:t>
            </a:r>
            <a:r>
              <a:rPr lang="en-GB" sz="2000" b="1" dirty="0">
                <a:latin typeface="+mn-lt"/>
              </a:rPr>
              <a:t>	</a:t>
            </a:r>
            <a:r>
              <a:rPr lang="en-GB" sz="2000" b="1" dirty="0" smtClean="0">
                <a:latin typeface="+mn-lt"/>
              </a:rPr>
              <a:t>3%</a:t>
            </a:r>
            <a:r>
              <a:rPr lang="en-GB" sz="2000" b="1" dirty="0">
                <a:latin typeface="+mn-lt"/>
              </a:rPr>
              <a:t>		5%</a:t>
            </a:r>
          </a:p>
          <a:p>
            <a:r>
              <a:rPr lang="en-GB" sz="2000" b="1" dirty="0">
                <a:latin typeface="+mn-lt"/>
              </a:rPr>
              <a:t>	</a:t>
            </a:r>
            <a:r>
              <a:rPr lang="en-GB" sz="2000" b="1" dirty="0" smtClean="0">
                <a:latin typeface="+mn-lt"/>
              </a:rPr>
              <a:t>  severe </a:t>
            </a:r>
            <a:r>
              <a:rPr lang="en-GB" sz="2000" b="1" dirty="0">
                <a:latin typeface="+mn-lt"/>
              </a:rPr>
              <a:t>GI		1%		7%</a:t>
            </a:r>
          </a:p>
          <a:p>
            <a:r>
              <a:rPr lang="en-GB" sz="2000" b="1" dirty="0">
                <a:latin typeface="+mn-lt"/>
              </a:rPr>
              <a:t>				</a:t>
            </a:r>
          </a:p>
          <a:p>
            <a:r>
              <a:rPr lang="en-GB" sz="2000" b="1" dirty="0">
                <a:latin typeface="+mn-lt"/>
              </a:rPr>
              <a:t>			</a:t>
            </a:r>
          </a:p>
          <a:p>
            <a:endParaRPr lang="en-GB" sz="2000" b="1" dirty="0">
              <a:latin typeface="+mn-lt"/>
            </a:endParaRPr>
          </a:p>
          <a:p>
            <a:endParaRPr lang="en-GB" sz="2000" b="1" dirty="0"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85938" y="1643062"/>
            <a:ext cx="2071687" cy="2308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b="1"/>
          </a:p>
        </p:txBody>
      </p:sp>
      <p:cxnSp>
        <p:nvCxnSpPr>
          <p:cNvPr id="24" name="Straight Connector 23"/>
          <p:cNvCxnSpPr>
            <a:endCxn id="20" idx="3"/>
          </p:cNvCxnSpPr>
          <p:nvPr/>
        </p:nvCxnSpPr>
        <p:spPr>
          <a:xfrm flipH="1">
            <a:off x="3857625" y="2787651"/>
            <a:ext cx="1000126" cy="95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0075" y="6428098"/>
            <a:ext cx="753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Keys HM, et al. </a:t>
            </a:r>
            <a:r>
              <a:rPr lang="en-US" sz="1200" b="1" i="1" dirty="0" err="1" smtClean="0"/>
              <a:t>Gynecol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Oncol</a:t>
            </a:r>
            <a:r>
              <a:rPr lang="en-US" sz="1200" b="1" i="1" dirty="0" smtClean="0"/>
              <a:t>. </a:t>
            </a:r>
            <a:r>
              <a:rPr lang="en-US" sz="1200" b="1" dirty="0" smtClean="0"/>
              <a:t>2004;92(3):744-751.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00000"/>
      </a:dk1>
      <a:lt1>
        <a:srgbClr val="FFFFFF"/>
      </a:lt1>
      <a:dk2>
        <a:srgbClr val="000066"/>
      </a:dk2>
      <a:lt2>
        <a:srgbClr val="F09828"/>
      </a:lt2>
      <a:accent1>
        <a:srgbClr val="DDDA68"/>
      </a:accent1>
      <a:accent2>
        <a:srgbClr val="99D0D7"/>
      </a:accent2>
      <a:accent3>
        <a:srgbClr val="AAAAB8"/>
      </a:accent3>
      <a:accent4>
        <a:srgbClr val="DADADA"/>
      </a:accent4>
      <a:accent5>
        <a:srgbClr val="EBEAB9"/>
      </a:accent5>
      <a:accent6>
        <a:srgbClr val="8ABCC3"/>
      </a:accent6>
      <a:hlink>
        <a:srgbClr val="7FE258"/>
      </a:hlink>
      <a:folHlink>
        <a:srgbClr val="DF918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6A737B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B9BCBF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66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AAAAB8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1766</Words>
  <Application>Microsoft Office PowerPoint</Application>
  <PresentationFormat>On-screen Show (4:3)</PresentationFormat>
  <Paragraphs>492</Paragraphs>
  <Slides>39</Slides>
  <Notes>38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Default Design</vt:lpstr>
      <vt:lpstr>1_Custom Design</vt:lpstr>
      <vt:lpstr>Chart</vt:lpstr>
      <vt:lpstr>Role of Radiotherapy in Grade 3 FIGO IB Endometrial Cancer</vt:lpstr>
      <vt:lpstr>Adjuvant Treatment Endpoints</vt:lpstr>
      <vt:lpstr>Radiotherapy for Endometrial Cancer Historical Background</vt:lpstr>
      <vt:lpstr>Post-Operative Radiotherapy for Stage I Endometrial Cancer Randomised Trials</vt:lpstr>
      <vt:lpstr>FIGO Staging 1998 Endometrium</vt:lpstr>
      <vt:lpstr>Revised FIGO Staging 2009  Endometrium</vt:lpstr>
      <vt:lpstr>Norwegian Radium Hospital Trial Aalders et al, Obs Gyn 1980</vt:lpstr>
      <vt:lpstr>PORTEC Trial Creutzberg et al, Lancet 2000</vt:lpstr>
      <vt:lpstr>GOG 99 Keys et al, Gyn Onc 2004</vt:lpstr>
      <vt:lpstr>High Risk Factors - Subset Analysis</vt:lpstr>
      <vt:lpstr>Sites of Relapse GOG-99 and PORTEC-1</vt:lpstr>
      <vt:lpstr>PORTEC 2 Study Nout et al, Lancet 2010</vt:lpstr>
      <vt:lpstr>ASTEC Trial and NCIC EN5 Trial ASTEC/EN.5 Study Group, Blake et al, Lancet 2009</vt:lpstr>
      <vt:lpstr>Randomised Trials: Conclusions</vt:lpstr>
      <vt:lpstr>Radiotherapy has no effect on survival?</vt:lpstr>
      <vt:lpstr>SEER Registry</vt:lpstr>
      <vt:lpstr>GOG 33: Surgicopathologic Risk Factors Incidence of Pelvic Lymph Nodes</vt:lpstr>
      <vt:lpstr>Risk Groups in Endometrial Cancer</vt:lpstr>
      <vt:lpstr>G3 IC Outcomes Compared to Stage I PORTEC Trial Creutzberg et al, JCO 2004</vt:lpstr>
      <vt:lpstr>Radiotherapy for Stage One Disease: SEER Database Lee et al, J Clin Oncol 2006</vt:lpstr>
      <vt:lpstr>Can Pelvic RT Improve Survival?</vt:lpstr>
      <vt:lpstr>Radiotherapy causes unacceptable toxicity?</vt:lpstr>
      <vt:lpstr>External Beam Radiotherapy</vt:lpstr>
      <vt:lpstr>Vaginal Vault Brachytherapy (VBT)</vt:lpstr>
      <vt:lpstr>Vaginal Vault Brachytherapy Alone After Negative Lymphadenectomy</vt:lpstr>
      <vt:lpstr>Long-Term Risk of Second Cancer After Radiotherapy Witlink et al, JCO 2014</vt:lpstr>
      <vt:lpstr>Adjuvant radiotherapy or treatment upon relapse?</vt:lpstr>
      <vt:lpstr>Vaginal Recurrence of  Endometrial Cancer</vt:lpstr>
      <vt:lpstr>IMRT With Image Guided Brachytherapy for Vaginal Recurrence of Endometrial Cancer Vargo et al, Radiother Oncol 2014</vt:lpstr>
      <vt:lpstr>IMRT With Image-Guided Brachytherapy for Vaginal Recurrence of Endometrial Cancer Interplay of PORTEC Risk Stratification Vargo et al, Radiother Oncol 2014</vt:lpstr>
      <vt:lpstr>With the high risk of distant spread, is there any benefit in local therapy?</vt:lpstr>
      <vt:lpstr>Potential Models of Spread</vt:lpstr>
      <vt:lpstr>Models of Spread</vt:lpstr>
      <vt:lpstr>Node-Positive Disease Klopp et al, Gyn Onc 2009</vt:lpstr>
      <vt:lpstr>Node-Positive Disease Secord et al, Gynecol Oncol 2013</vt:lpstr>
      <vt:lpstr>Can Chemotherapy Replace Radiotherapy? Mundt et al, IJROBP 2001 </vt:lpstr>
      <vt:lpstr>Chemotherapy and Radiotherapy?</vt:lpstr>
      <vt:lpstr>Conclusions Radiotherapy for G3 IB disease</vt:lpstr>
      <vt:lpstr>PowerPoint Presentation</vt:lpstr>
    </vt:vector>
  </TitlesOfParts>
  <Company>Acs Avico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Amy Furedy, RN, OCN</cp:lastModifiedBy>
  <cp:revision>241</cp:revision>
  <cp:lastPrinted>2015-02-11T21:31:24Z</cp:lastPrinted>
  <dcterms:created xsi:type="dcterms:W3CDTF">2007-11-24T15:47:17Z</dcterms:created>
  <dcterms:modified xsi:type="dcterms:W3CDTF">2015-02-12T18:55:03Z</dcterms:modified>
</cp:coreProperties>
</file>