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  <p:sldMasterId id="2147483894" r:id="rId2"/>
  </p:sldMasterIdLst>
  <p:notesMasterIdLst>
    <p:notesMasterId r:id="rId45"/>
  </p:notesMasterIdLst>
  <p:handoutMasterIdLst>
    <p:handoutMasterId r:id="rId46"/>
  </p:handoutMasterIdLst>
  <p:sldIdLst>
    <p:sldId id="256" r:id="rId3"/>
    <p:sldId id="288" r:id="rId4"/>
    <p:sldId id="257" r:id="rId5"/>
    <p:sldId id="283" r:id="rId6"/>
    <p:sldId id="308" r:id="rId7"/>
    <p:sldId id="259" r:id="rId8"/>
    <p:sldId id="260" r:id="rId9"/>
    <p:sldId id="261" r:id="rId10"/>
    <p:sldId id="280" r:id="rId11"/>
    <p:sldId id="287" r:id="rId12"/>
    <p:sldId id="282" r:id="rId13"/>
    <p:sldId id="289" r:id="rId14"/>
    <p:sldId id="267" r:id="rId15"/>
    <p:sldId id="262" r:id="rId16"/>
    <p:sldId id="291" r:id="rId17"/>
    <p:sldId id="263" r:id="rId18"/>
    <p:sldId id="264" r:id="rId19"/>
    <p:sldId id="292" r:id="rId20"/>
    <p:sldId id="299" r:id="rId21"/>
    <p:sldId id="302" r:id="rId22"/>
    <p:sldId id="284" r:id="rId23"/>
    <p:sldId id="304" r:id="rId24"/>
    <p:sldId id="305" r:id="rId25"/>
    <p:sldId id="306" r:id="rId26"/>
    <p:sldId id="265" r:id="rId27"/>
    <p:sldId id="303" r:id="rId28"/>
    <p:sldId id="301" r:id="rId29"/>
    <p:sldId id="286" r:id="rId30"/>
    <p:sldId id="296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85" r:id="rId41"/>
    <p:sldId id="277" r:id="rId42"/>
    <p:sldId id="278" r:id="rId43"/>
    <p:sldId id="307" r:id="rId44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Furedy, RN, OCN" initials="AF" lastIdx="2" clrIdx="0"/>
  <p:cmAuthor id="1" name="Heather Tomlinson" initials="HT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828"/>
    <a:srgbClr val="99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75" autoAdjust="0"/>
  </p:normalViewPr>
  <p:slideViewPr>
    <p:cSldViewPr>
      <p:cViewPr varScale="1">
        <p:scale>
          <a:sx n="90" d="100"/>
          <a:sy n="90" d="100"/>
        </p:scale>
        <p:origin x="-1094" y="-86"/>
      </p:cViewPr>
      <p:guideLst>
        <p:guide orient="horz" pos="2160"/>
        <p:guide orient="horz" pos="4176"/>
        <p:guide orient="horz" pos="618"/>
        <p:guide orient="horz" pos="527"/>
        <p:guide pos="295"/>
        <p:guide pos="2880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24F4FB-04BE-4EF3-81BC-8E698866B1D0}" type="doc">
      <dgm:prSet loTypeId="urn:microsoft.com/office/officeart/2005/8/layout/hierarchy1" loCatId="hierarchy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GB"/>
        </a:p>
      </dgm:t>
    </dgm:pt>
    <dgm:pt modelId="{9ABA99D1-D25D-4DAD-96F2-3B0CF5674434}">
      <dgm:prSet phldrT="[Text]"/>
      <dgm:spPr/>
      <dgm:t>
        <a:bodyPr/>
        <a:lstStyle/>
        <a:p>
          <a:r>
            <a:rPr lang="en-GB" b="1" dirty="0" smtClean="0">
              <a:latin typeface="Arial" panose="020B0604020202020204" pitchFamily="34" charset="0"/>
              <a:cs typeface="Arial" panose="020B0604020202020204" pitchFamily="34" charset="0"/>
            </a:rPr>
            <a:t>Known </a:t>
          </a:r>
          <a:r>
            <a:rPr lang="en-GB" b="1" i="1" dirty="0" smtClean="0">
              <a:latin typeface="Arial" panose="020B0604020202020204" pitchFamily="34" charset="0"/>
              <a:cs typeface="Arial" panose="020B0604020202020204" pitchFamily="34" charset="0"/>
            </a:rPr>
            <a:t>BRCA</a:t>
          </a:r>
          <a:r>
            <a:rPr lang="en-GB" b="1" dirty="0" smtClean="0">
              <a:latin typeface="Arial" panose="020B0604020202020204" pitchFamily="34" charset="0"/>
              <a:cs typeface="Arial" panose="020B0604020202020204" pitchFamily="34" charset="0"/>
            </a:rPr>
            <a:t>m status </a:t>
          </a:r>
        </a:p>
        <a:p>
          <a:r>
            <a:rPr lang="en-GB" b="1" dirty="0" smtClean="0">
              <a:latin typeface="Arial" panose="020B0604020202020204" pitchFamily="34" charset="0"/>
              <a:cs typeface="Arial" panose="020B0604020202020204" pitchFamily="34" charset="0"/>
            </a:rPr>
            <a:t>254 (96%) </a:t>
          </a:r>
          <a:endParaRPr lang="en-GB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FF5AAC-603F-4D10-A6F3-AE0D2711863A}" type="parTrans" cxnId="{03D7FC19-2E2B-4E8A-895A-E8BA7FC9993E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9B9221-0317-48B2-B921-38245CF9C9B6}" type="sibTrans" cxnId="{03D7FC19-2E2B-4E8A-895A-E8BA7FC9993E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95C0E6-C840-48D3-A68F-407378EBA131}">
      <dgm:prSet phldrT="[Text]"/>
      <dgm:spPr/>
      <dgm:t>
        <a:bodyPr/>
        <a:lstStyle/>
        <a:p>
          <a:r>
            <a:rPr lang="en-GB" b="1" i="1" dirty="0" smtClean="0">
              <a:latin typeface="Arial" panose="020B0604020202020204" pitchFamily="34" charset="0"/>
              <a:cs typeface="Arial" panose="020B0604020202020204" pitchFamily="34" charset="0"/>
            </a:rPr>
            <a:t>BRCA</a:t>
          </a:r>
          <a:r>
            <a:rPr lang="en-GB" b="1" dirty="0" smtClean="0">
              <a:latin typeface="Arial" panose="020B0604020202020204" pitchFamily="34" charset="0"/>
              <a:cs typeface="Arial" panose="020B0604020202020204" pitchFamily="34" charset="0"/>
            </a:rPr>
            <a:t>m</a:t>
          </a:r>
        </a:p>
        <a:p>
          <a:r>
            <a:rPr lang="en-GB" b="1" dirty="0" smtClean="0">
              <a:latin typeface="Arial" panose="020B0604020202020204" pitchFamily="34" charset="0"/>
              <a:cs typeface="Arial" panose="020B0604020202020204" pitchFamily="34" charset="0"/>
            </a:rPr>
            <a:t>136 (51%)</a:t>
          </a:r>
          <a:endParaRPr lang="en-GB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EAD9F7-FE76-4BD0-9876-74896FFA00AB}" type="parTrans" cxnId="{F3E8969D-77E1-48EB-83C1-469D12B72E16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795188-7147-4F95-BBFC-F05584658ECD}" type="sibTrans" cxnId="{F3E8969D-77E1-48EB-83C1-469D12B72E16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D8CFC9-322C-4ECF-A1D6-4D222BDF8B7A}">
      <dgm:prSet phldrT="[Text]"/>
      <dgm:spPr/>
      <dgm:t>
        <a:bodyPr/>
        <a:lstStyle/>
        <a:p>
          <a:r>
            <a:rPr lang="en-GB" b="1" dirty="0" err="1" smtClean="0">
              <a:latin typeface="Arial" panose="020B0604020202020204" pitchFamily="34" charset="0"/>
              <a:cs typeface="Arial" panose="020B0604020202020204" pitchFamily="34" charset="0"/>
            </a:rPr>
            <a:t>Germline</a:t>
          </a:r>
          <a:r>
            <a:rPr lang="en-GB" b="1" dirty="0" smtClean="0">
              <a:latin typeface="Arial" panose="020B0604020202020204" pitchFamily="34" charset="0"/>
              <a:cs typeface="Arial" panose="020B0604020202020204" pitchFamily="34" charset="0"/>
            </a:rPr>
            <a:t> mutation</a:t>
          </a:r>
        </a:p>
        <a:p>
          <a:r>
            <a:rPr lang="en-GB" b="1" dirty="0" smtClean="0">
              <a:latin typeface="Arial" panose="020B0604020202020204" pitchFamily="34" charset="0"/>
              <a:cs typeface="Arial" panose="020B0604020202020204" pitchFamily="34" charset="0"/>
            </a:rPr>
            <a:t>96 (36%)</a:t>
          </a:r>
          <a:endParaRPr lang="en-GB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2066AB-B959-49C3-B6BC-FA76CC0D4FD8}" type="parTrans" cxnId="{79E9B2D3-2E86-42E7-B3B0-A7D3C21A6E20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991173-B7D5-4BAE-8E51-AC1464726714}" type="sibTrans" cxnId="{79E9B2D3-2E86-42E7-B3B0-A7D3C21A6E20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714FB8-E87C-47D4-BDA1-79CFD519CE0A}">
      <dgm:prSet phldrT="[Text]"/>
      <dgm:spPr/>
      <dgm:t>
        <a:bodyPr/>
        <a:lstStyle/>
        <a:p>
          <a:r>
            <a:rPr lang="en-GB" b="1" dirty="0" smtClean="0">
              <a:latin typeface="Arial" panose="020B0604020202020204" pitchFamily="34" charset="0"/>
              <a:cs typeface="Arial" panose="020B0604020202020204" pitchFamily="34" charset="0"/>
            </a:rPr>
            <a:t>Somatic mutation</a:t>
          </a:r>
        </a:p>
        <a:p>
          <a:r>
            <a:rPr lang="en-GB" b="1" dirty="0" smtClean="0">
              <a:latin typeface="Arial" panose="020B0604020202020204" pitchFamily="34" charset="0"/>
              <a:cs typeface="Arial" panose="020B0604020202020204" pitchFamily="34" charset="0"/>
            </a:rPr>
            <a:t>18 (7%)</a:t>
          </a:r>
          <a:endParaRPr lang="en-GB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9460AB-4575-4E33-BD88-86C204C1B055}" type="parTrans" cxnId="{EBF121D4-A8F0-480D-BF6D-8268AD7DCAB5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935813-439B-4F12-89FE-661F4BF8E191}" type="sibTrans" cxnId="{EBF121D4-A8F0-480D-BF6D-8268AD7DCAB5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DDCA74-CCB1-4619-887B-F2819490BE23}">
      <dgm:prSet phldrT="[Text]"/>
      <dgm:spPr/>
      <dgm:t>
        <a:bodyPr/>
        <a:lstStyle/>
        <a:p>
          <a:r>
            <a:rPr lang="en-GB" b="1" i="1" dirty="0" smtClean="0">
              <a:latin typeface="Arial" panose="020B0604020202020204" pitchFamily="34" charset="0"/>
              <a:cs typeface="Arial" panose="020B0604020202020204" pitchFamily="34" charset="0"/>
            </a:rPr>
            <a:t>BRCA </a:t>
          </a:r>
          <a:r>
            <a:rPr lang="en-GB" b="1" dirty="0" smtClean="0">
              <a:latin typeface="Arial" panose="020B0604020202020204" pitchFamily="34" charset="0"/>
              <a:cs typeface="Arial" panose="020B0604020202020204" pitchFamily="34" charset="0"/>
            </a:rPr>
            <a:t>wt/VUS</a:t>
          </a:r>
        </a:p>
        <a:p>
          <a:r>
            <a:rPr lang="en-GB" b="1" dirty="0" smtClean="0">
              <a:latin typeface="Arial" panose="020B0604020202020204" pitchFamily="34" charset="0"/>
              <a:cs typeface="Arial" panose="020B0604020202020204" pitchFamily="34" charset="0"/>
            </a:rPr>
            <a:t>118 (45%)</a:t>
          </a:r>
          <a:endParaRPr lang="en-GB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47A575-9C5E-4A46-8A58-DF5FF4B0BFC1}" type="parTrans" cxnId="{9674BEF0-DC6C-480A-8688-A62CB255AD28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C9D21A-CBF8-421F-BBCE-A828ADEAE325}" type="sibTrans" cxnId="{9674BEF0-DC6C-480A-8688-A62CB255AD28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60365E-A4F4-4802-B9E2-E86C99178125}">
      <dgm:prSet phldrT="[Text]"/>
      <dgm:spPr/>
      <dgm:t>
        <a:bodyPr/>
        <a:lstStyle/>
        <a:p>
          <a:r>
            <a:rPr lang="en-GB" b="1" dirty="0" smtClean="0">
              <a:latin typeface="Arial" panose="020B0604020202020204" pitchFamily="34" charset="0"/>
              <a:cs typeface="Arial" panose="020B0604020202020204" pitchFamily="34" charset="0"/>
            </a:rPr>
            <a:t>Tumour </a:t>
          </a:r>
          <a:r>
            <a:rPr lang="en-GB" b="1" i="1" dirty="0" smtClean="0">
              <a:latin typeface="Arial" panose="020B0604020202020204" pitchFamily="34" charset="0"/>
              <a:cs typeface="Arial" panose="020B0604020202020204" pitchFamily="34" charset="0"/>
            </a:rPr>
            <a:t>BRCA</a:t>
          </a:r>
          <a:r>
            <a:rPr lang="en-GB" b="1" dirty="0" smtClean="0">
              <a:latin typeface="Arial" panose="020B0604020202020204" pitchFamily="34" charset="0"/>
              <a:cs typeface="Arial" panose="020B0604020202020204" pitchFamily="34" charset="0"/>
            </a:rPr>
            <a:t>m but no </a:t>
          </a:r>
          <a:r>
            <a:rPr lang="en-GB" b="1" dirty="0" err="1" smtClean="0">
              <a:latin typeface="Arial" panose="020B0604020202020204" pitchFamily="34" charset="0"/>
              <a:cs typeface="Arial" panose="020B0604020202020204" pitchFamily="34" charset="0"/>
            </a:rPr>
            <a:t>germline</a:t>
          </a:r>
          <a:r>
            <a:rPr lang="en-GB" b="1" dirty="0" smtClean="0">
              <a:latin typeface="Arial" panose="020B0604020202020204" pitchFamily="34" charset="0"/>
              <a:cs typeface="Arial" panose="020B0604020202020204" pitchFamily="34" charset="0"/>
            </a:rPr>
            <a:t> sample</a:t>
          </a:r>
        </a:p>
        <a:p>
          <a:r>
            <a:rPr lang="en-GB" b="1" dirty="0" smtClean="0">
              <a:latin typeface="Arial" panose="020B0604020202020204" pitchFamily="34" charset="0"/>
              <a:cs typeface="Arial" panose="020B0604020202020204" pitchFamily="34" charset="0"/>
            </a:rPr>
            <a:t>22 (8%)</a:t>
          </a:r>
          <a:endParaRPr lang="en-GB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1A236D-AE4A-45C3-A9C3-362E8EDE4859}" type="parTrans" cxnId="{02CA9497-27C4-4E2C-A3FE-F96135C8245D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38C459-D363-4DC1-BD2F-9FBD0F8808E2}" type="sibTrans" cxnId="{02CA9497-27C4-4E2C-A3FE-F96135C8245D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FFCE4-71B9-4465-A91E-128ED445330B}" type="pres">
      <dgm:prSet presAssocID="{7D24F4FB-04BE-4EF3-81BC-8E698866B1D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4544864B-ED10-4DF5-9109-CC224FD25CA0}" type="pres">
      <dgm:prSet presAssocID="{9ABA99D1-D25D-4DAD-96F2-3B0CF5674434}" presName="hierRoot1" presStyleCnt="0"/>
      <dgm:spPr/>
      <dgm:t>
        <a:bodyPr/>
        <a:lstStyle/>
        <a:p>
          <a:endParaRPr lang="en-GB"/>
        </a:p>
      </dgm:t>
    </dgm:pt>
    <dgm:pt modelId="{39261991-C804-488D-8C4D-54685D773340}" type="pres">
      <dgm:prSet presAssocID="{9ABA99D1-D25D-4DAD-96F2-3B0CF5674434}" presName="composite" presStyleCnt="0"/>
      <dgm:spPr/>
      <dgm:t>
        <a:bodyPr/>
        <a:lstStyle/>
        <a:p>
          <a:endParaRPr lang="en-GB"/>
        </a:p>
      </dgm:t>
    </dgm:pt>
    <dgm:pt modelId="{F99354DF-97E7-4C4B-8734-1586B346F346}" type="pres">
      <dgm:prSet presAssocID="{9ABA99D1-D25D-4DAD-96F2-3B0CF5674434}" presName="background" presStyleLbl="node0" presStyleIdx="0" presStyleCnt="1"/>
      <dgm:spPr/>
      <dgm:t>
        <a:bodyPr/>
        <a:lstStyle/>
        <a:p>
          <a:endParaRPr lang="en-GB"/>
        </a:p>
      </dgm:t>
    </dgm:pt>
    <dgm:pt modelId="{3229471C-0C53-41D9-BBF3-486923AD013F}" type="pres">
      <dgm:prSet presAssocID="{9ABA99D1-D25D-4DAD-96F2-3B0CF567443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F19A048-DB8B-42AA-A216-8DDD45B4754E}" type="pres">
      <dgm:prSet presAssocID="{9ABA99D1-D25D-4DAD-96F2-3B0CF5674434}" presName="hierChild2" presStyleCnt="0"/>
      <dgm:spPr/>
      <dgm:t>
        <a:bodyPr/>
        <a:lstStyle/>
        <a:p>
          <a:endParaRPr lang="en-GB"/>
        </a:p>
      </dgm:t>
    </dgm:pt>
    <dgm:pt modelId="{CEE69465-0633-439E-BD75-3B7EC8D0A64A}" type="pres">
      <dgm:prSet presAssocID="{BDEAD9F7-FE76-4BD0-9876-74896FFA00AB}" presName="Name10" presStyleLbl="parChTrans1D2" presStyleIdx="0" presStyleCnt="2"/>
      <dgm:spPr/>
      <dgm:t>
        <a:bodyPr/>
        <a:lstStyle/>
        <a:p>
          <a:endParaRPr lang="en-GB"/>
        </a:p>
      </dgm:t>
    </dgm:pt>
    <dgm:pt modelId="{37FEA0E5-1EC4-4A68-B4E0-C696BF59F08B}" type="pres">
      <dgm:prSet presAssocID="{AE95C0E6-C840-48D3-A68F-407378EBA131}" presName="hierRoot2" presStyleCnt="0"/>
      <dgm:spPr/>
      <dgm:t>
        <a:bodyPr/>
        <a:lstStyle/>
        <a:p>
          <a:endParaRPr lang="en-GB"/>
        </a:p>
      </dgm:t>
    </dgm:pt>
    <dgm:pt modelId="{D3983936-0550-4EE7-8A2D-45D0C07815AA}" type="pres">
      <dgm:prSet presAssocID="{AE95C0E6-C840-48D3-A68F-407378EBA131}" presName="composite2" presStyleCnt="0"/>
      <dgm:spPr/>
      <dgm:t>
        <a:bodyPr/>
        <a:lstStyle/>
        <a:p>
          <a:endParaRPr lang="en-GB"/>
        </a:p>
      </dgm:t>
    </dgm:pt>
    <dgm:pt modelId="{580328CE-4CCE-4A03-875D-D5498A5012C5}" type="pres">
      <dgm:prSet presAssocID="{AE95C0E6-C840-48D3-A68F-407378EBA131}" presName="background2" presStyleLbl="node2" presStyleIdx="0" presStyleCnt="2"/>
      <dgm:spPr/>
      <dgm:t>
        <a:bodyPr/>
        <a:lstStyle/>
        <a:p>
          <a:endParaRPr lang="en-GB"/>
        </a:p>
      </dgm:t>
    </dgm:pt>
    <dgm:pt modelId="{0B4B3BD8-C4BD-4AF0-8812-B3BBBCC6CC80}" type="pres">
      <dgm:prSet presAssocID="{AE95C0E6-C840-48D3-A68F-407378EBA131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AF810AF-3D8F-41AD-ACDD-A087084C1DE8}" type="pres">
      <dgm:prSet presAssocID="{AE95C0E6-C840-48D3-A68F-407378EBA131}" presName="hierChild3" presStyleCnt="0"/>
      <dgm:spPr/>
      <dgm:t>
        <a:bodyPr/>
        <a:lstStyle/>
        <a:p>
          <a:endParaRPr lang="en-GB"/>
        </a:p>
      </dgm:t>
    </dgm:pt>
    <dgm:pt modelId="{9B748A66-F394-403E-B1B3-79361471FB41}" type="pres">
      <dgm:prSet presAssocID="{4D2066AB-B959-49C3-B6BC-FA76CC0D4FD8}" presName="Name17" presStyleLbl="parChTrans1D3" presStyleIdx="0" presStyleCnt="3"/>
      <dgm:spPr/>
      <dgm:t>
        <a:bodyPr/>
        <a:lstStyle/>
        <a:p>
          <a:endParaRPr lang="en-GB"/>
        </a:p>
      </dgm:t>
    </dgm:pt>
    <dgm:pt modelId="{A2FC1582-A3FB-4DA6-BA80-BB985C9C8D45}" type="pres">
      <dgm:prSet presAssocID="{6ED8CFC9-322C-4ECF-A1D6-4D222BDF8B7A}" presName="hierRoot3" presStyleCnt="0"/>
      <dgm:spPr/>
      <dgm:t>
        <a:bodyPr/>
        <a:lstStyle/>
        <a:p>
          <a:endParaRPr lang="en-GB"/>
        </a:p>
      </dgm:t>
    </dgm:pt>
    <dgm:pt modelId="{6B433AE7-FDF1-4B66-834F-BD5C015BFDA3}" type="pres">
      <dgm:prSet presAssocID="{6ED8CFC9-322C-4ECF-A1D6-4D222BDF8B7A}" presName="composite3" presStyleCnt="0"/>
      <dgm:spPr/>
      <dgm:t>
        <a:bodyPr/>
        <a:lstStyle/>
        <a:p>
          <a:endParaRPr lang="en-GB"/>
        </a:p>
      </dgm:t>
    </dgm:pt>
    <dgm:pt modelId="{C86C91F5-CBC9-4153-81D6-96EB9E118C69}" type="pres">
      <dgm:prSet presAssocID="{6ED8CFC9-322C-4ECF-A1D6-4D222BDF8B7A}" presName="background3" presStyleLbl="node3" presStyleIdx="0" presStyleCnt="3"/>
      <dgm:spPr/>
      <dgm:t>
        <a:bodyPr/>
        <a:lstStyle/>
        <a:p>
          <a:endParaRPr lang="en-GB"/>
        </a:p>
      </dgm:t>
    </dgm:pt>
    <dgm:pt modelId="{F0D935B3-5F1F-41D0-97BB-689F4B193BA2}" type="pres">
      <dgm:prSet presAssocID="{6ED8CFC9-322C-4ECF-A1D6-4D222BDF8B7A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29C77F8-15F8-487D-9D2F-C2BB1EC9DDCF}" type="pres">
      <dgm:prSet presAssocID="{6ED8CFC9-322C-4ECF-A1D6-4D222BDF8B7A}" presName="hierChild4" presStyleCnt="0"/>
      <dgm:spPr/>
      <dgm:t>
        <a:bodyPr/>
        <a:lstStyle/>
        <a:p>
          <a:endParaRPr lang="en-GB"/>
        </a:p>
      </dgm:t>
    </dgm:pt>
    <dgm:pt modelId="{AA601869-2AA3-4CA4-8F76-3A153F31305D}" type="pres">
      <dgm:prSet presAssocID="{B19460AB-4575-4E33-BD88-86C204C1B055}" presName="Name17" presStyleLbl="parChTrans1D3" presStyleIdx="1" presStyleCnt="3"/>
      <dgm:spPr/>
      <dgm:t>
        <a:bodyPr/>
        <a:lstStyle/>
        <a:p>
          <a:endParaRPr lang="en-GB"/>
        </a:p>
      </dgm:t>
    </dgm:pt>
    <dgm:pt modelId="{D3BBAA51-1884-4D79-A67C-7703A2B9AD02}" type="pres">
      <dgm:prSet presAssocID="{8A714FB8-E87C-47D4-BDA1-79CFD519CE0A}" presName="hierRoot3" presStyleCnt="0"/>
      <dgm:spPr/>
      <dgm:t>
        <a:bodyPr/>
        <a:lstStyle/>
        <a:p>
          <a:endParaRPr lang="en-GB"/>
        </a:p>
      </dgm:t>
    </dgm:pt>
    <dgm:pt modelId="{F7F47A2A-A95E-4B32-AE73-C68CEEBEA105}" type="pres">
      <dgm:prSet presAssocID="{8A714FB8-E87C-47D4-BDA1-79CFD519CE0A}" presName="composite3" presStyleCnt="0"/>
      <dgm:spPr/>
      <dgm:t>
        <a:bodyPr/>
        <a:lstStyle/>
        <a:p>
          <a:endParaRPr lang="en-GB"/>
        </a:p>
      </dgm:t>
    </dgm:pt>
    <dgm:pt modelId="{176ABCAE-C744-45CF-80DB-2981EBE9E776}" type="pres">
      <dgm:prSet presAssocID="{8A714FB8-E87C-47D4-BDA1-79CFD519CE0A}" presName="background3" presStyleLbl="node3" presStyleIdx="1" presStyleCnt="3"/>
      <dgm:spPr/>
      <dgm:t>
        <a:bodyPr/>
        <a:lstStyle/>
        <a:p>
          <a:endParaRPr lang="en-GB"/>
        </a:p>
      </dgm:t>
    </dgm:pt>
    <dgm:pt modelId="{13050A50-1429-4558-8970-C5014A530495}" type="pres">
      <dgm:prSet presAssocID="{8A714FB8-E87C-47D4-BDA1-79CFD519CE0A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D80FFE9-3715-48AE-AA89-04A4777F3D99}" type="pres">
      <dgm:prSet presAssocID="{8A714FB8-E87C-47D4-BDA1-79CFD519CE0A}" presName="hierChild4" presStyleCnt="0"/>
      <dgm:spPr/>
      <dgm:t>
        <a:bodyPr/>
        <a:lstStyle/>
        <a:p>
          <a:endParaRPr lang="en-GB"/>
        </a:p>
      </dgm:t>
    </dgm:pt>
    <dgm:pt modelId="{96554A4C-5619-45DB-A1B2-73A534FBB11A}" type="pres">
      <dgm:prSet presAssocID="{131A236D-AE4A-45C3-A9C3-362E8EDE4859}" presName="Name17" presStyleLbl="parChTrans1D3" presStyleIdx="2" presStyleCnt="3"/>
      <dgm:spPr/>
      <dgm:t>
        <a:bodyPr/>
        <a:lstStyle/>
        <a:p>
          <a:endParaRPr lang="en-GB"/>
        </a:p>
      </dgm:t>
    </dgm:pt>
    <dgm:pt modelId="{CC366107-0107-480E-823F-306F4305D17E}" type="pres">
      <dgm:prSet presAssocID="{2B60365E-A4F4-4802-B9E2-E86C99178125}" presName="hierRoot3" presStyleCnt="0"/>
      <dgm:spPr/>
      <dgm:t>
        <a:bodyPr/>
        <a:lstStyle/>
        <a:p>
          <a:endParaRPr lang="en-GB"/>
        </a:p>
      </dgm:t>
    </dgm:pt>
    <dgm:pt modelId="{DD669195-A28F-4643-B54E-2D1783F2CBB1}" type="pres">
      <dgm:prSet presAssocID="{2B60365E-A4F4-4802-B9E2-E86C99178125}" presName="composite3" presStyleCnt="0"/>
      <dgm:spPr/>
      <dgm:t>
        <a:bodyPr/>
        <a:lstStyle/>
        <a:p>
          <a:endParaRPr lang="en-GB"/>
        </a:p>
      </dgm:t>
    </dgm:pt>
    <dgm:pt modelId="{D73AD802-29A8-4748-B8C4-D26205A83EA3}" type="pres">
      <dgm:prSet presAssocID="{2B60365E-A4F4-4802-B9E2-E86C99178125}" presName="background3" presStyleLbl="node3" presStyleIdx="2" presStyleCnt="3"/>
      <dgm:spPr/>
      <dgm:t>
        <a:bodyPr/>
        <a:lstStyle/>
        <a:p>
          <a:endParaRPr lang="en-GB"/>
        </a:p>
      </dgm:t>
    </dgm:pt>
    <dgm:pt modelId="{F93A8683-ABDE-44BC-9B99-07F33DC69023}" type="pres">
      <dgm:prSet presAssocID="{2B60365E-A4F4-4802-B9E2-E86C99178125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750100A-A8E2-4EBC-B909-620A1B496D37}" type="pres">
      <dgm:prSet presAssocID="{2B60365E-A4F4-4802-B9E2-E86C99178125}" presName="hierChild4" presStyleCnt="0"/>
      <dgm:spPr/>
      <dgm:t>
        <a:bodyPr/>
        <a:lstStyle/>
        <a:p>
          <a:endParaRPr lang="en-GB"/>
        </a:p>
      </dgm:t>
    </dgm:pt>
    <dgm:pt modelId="{AD440613-41C4-441D-8557-BF22A378FD35}" type="pres">
      <dgm:prSet presAssocID="{F247A575-9C5E-4A46-8A58-DF5FF4B0BFC1}" presName="Name10" presStyleLbl="parChTrans1D2" presStyleIdx="1" presStyleCnt="2"/>
      <dgm:spPr/>
      <dgm:t>
        <a:bodyPr/>
        <a:lstStyle/>
        <a:p>
          <a:endParaRPr lang="en-GB"/>
        </a:p>
      </dgm:t>
    </dgm:pt>
    <dgm:pt modelId="{F0964F0C-202D-4C71-A0B9-6CF2AB3697C3}" type="pres">
      <dgm:prSet presAssocID="{35DDCA74-CCB1-4619-887B-F2819490BE23}" presName="hierRoot2" presStyleCnt="0"/>
      <dgm:spPr/>
      <dgm:t>
        <a:bodyPr/>
        <a:lstStyle/>
        <a:p>
          <a:endParaRPr lang="en-GB"/>
        </a:p>
      </dgm:t>
    </dgm:pt>
    <dgm:pt modelId="{AF712C19-5820-40E3-9E79-A83583145A1E}" type="pres">
      <dgm:prSet presAssocID="{35DDCA74-CCB1-4619-887B-F2819490BE23}" presName="composite2" presStyleCnt="0"/>
      <dgm:spPr/>
      <dgm:t>
        <a:bodyPr/>
        <a:lstStyle/>
        <a:p>
          <a:endParaRPr lang="en-GB"/>
        </a:p>
      </dgm:t>
    </dgm:pt>
    <dgm:pt modelId="{6EB77317-379A-446D-94C1-374BA5F6C25C}" type="pres">
      <dgm:prSet presAssocID="{35DDCA74-CCB1-4619-887B-F2819490BE23}" presName="background2" presStyleLbl="node2" presStyleIdx="1" presStyleCnt="2"/>
      <dgm:spPr/>
      <dgm:t>
        <a:bodyPr/>
        <a:lstStyle/>
        <a:p>
          <a:endParaRPr lang="en-GB"/>
        </a:p>
      </dgm:t>
    </dgm:pt>
    <dgm:pt modelId="{BB3AE3AD-71E9-4CFF-80F0-13727493114B}" type="pres">
      <dgm:prSet presAssocID="{35DDCA74-CCB1-4619-887B-F2819490BE23}" presName="text2" presStyleLbl="fgAcc2" presStyleIdx="1" presStyleCnt="2" custLinFactNeighborY="-140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3D27F36-8D2C-44B2-9FF5-14E65FCE8B09}" type="pres">
      <dgm:prSet presAssocID="{35DDCA74-CCB1-4619-887B-F2819490BE23}" presName="hierChild3" presStyleCnt="0"/>
      <dgm:spPr/>
      <dgm:t>
        <a:bodyPr/>
        <a:lstStyle/>
        <a:p>
          <a:endParaRPr lang="en-GB"/>
        </a:p>
      </dgm:t>
    </dgm:pt>
  </dgm:ptLst>
  <dgm:cxnLst>
    <dgm:cxn modelId="{6415D4D7-4151-41E9-BF58-A6286B6AA78E}" type="presOf" srcId="{F247A575-9C5E-4A46-8A58-DF5FF4B0BFC1}" destId="{AD440613-41C4-441D-8557-BF22A378FD35}" srcOrd="0" destOrd="0" presId="urn:microsoft.com/office/officeart/2005/8/layout/hierarchy1"/>
    <dgm:cxn modelId="{BD182673-3ECE-4DBA-9126-50009BE9B64F}" type="presOf" srcId="{7D24F4FB-04BE-4EF3-81BC-8E698866B1D0}" destId="{145FFCE4-71B9-4465-A91E-128ED445330B}" srcOrd="0" destOrd="0" presId="urn:microsoft.com/office/officeart/2005/8/layout/hierarchy1"/>
    <dgm:cxn modelId="{F9F6B910-A1F3-4BD3-AE88-0910F9CBD723}" type="presOf" srcId="{AE95C0E6-C840-48D3-A68F-407378EBA131}" destId="{0B4B3BD8-C4BD-4AF0-8812-B3BBBCC6CC80}" srcOrd="0" destOrd="0" presId="urn:microsoft.com/office/officeart/2005/8/layout/hierarchy1"/>
    <dgm:cxn modelId="{EBF121D4-A8F0-480D-BF6D-8268AD7DCAB5}" srcId="{AE95C0E6-C840-48D3-A68F-407378EBA131}" destId="{8A714FB8-E87C-47D4-BDA1-79CFD519CE0A}" srcOrd="1" destOrd="0" parTransId="{B19460AB-4575-4E33-BD88-86C204C1B055}" sibTransId="{C2935813-439B-4F12-89FE-661F4BF8E191}"/>
    <dgm:cxn modelId="{D74E29F2-F964-412E-B495-5006E474A366}" type="presOf" srcId="{B19460AB-4575-4E33-BD88-86C204C1B055}" destId="{AA601869-2AA3-4CA4-8F76-3A153F31305D}" srcOrd="0" destOrd="0" presId="urn:microsoft.com/office/officeart/2005/8/layout/hierarchy1"/>
    <dgm:cxn modelId="{C8CD5962-59D9-4EEF-8546-C29F1954AEDD}" type="presOf" srcId="{6ED8CFC9-322C-4ECF-A1D6-4D222BDF8B7A}" destId="{F0D935B3-5F1F-41D0-97BB-689F4B193BA2}" srcOrd="0" destOrd="0" presId="urn:microsoft.com/office/officeart/2005/8/layout/hierarchy1"/>
    <dgm:cxn modelId="{F3E8969D-77E1-48EB-83C1-469D12B72E16}" srcId="{9ABA99D1-D25D-4DAD-96F2-3B0CF5674434}" destId="{AE95C0E6-C840-48D3-A68F-407378EBA131}" srcOrd="0" destOrd="0" parTransId="{BDEAD9F7-FE76-4BD0-9876-74896FFA00AB}" sibTransId="{30795188-7147-4F95-BBFC-F05584658ECD}"/>
    <dgm:cxn modelId="{F48A413F-95E2-4106-89E8-3F09480407DE}" type="presOf" srcId="{4D2066AB-B959-49C3-B6BC-FA76CC0D4FD8}" destId="{9B748A66-F394-403E-B1B3-79361471FB41}" srcOrd="0" destOrd="0" presId="urn:microsoft.com/office/officeart/2005/8/layout/hierarchy1"/>
    <dgm:cxn modelId="{C54CE839-5E97-42FD-95EC-E2949E331A11}" type="presOf" srcId="{131A236D-AE4A-45C3-A9C3-362E8EDE4859}" destId="{96554A4C-5619-45DB-A1B2-73A534FBB11A}" srcOrd="0" destOrd="0" presId="urn:microsoft.com/office/officeart/2005/8/layout/hierarchy1"/>
    <dgm:cxn modelId="{79E9B2D3-2E86-42E7-B3B0-A7D3C21A6E20}" srcId="{AE95C0E6-C840-48D3-A68F-407378EBA131}" destId="{6ED8CFC9-322C-4ECF-A1D6-4D222BDF8B7A}" srcOrd="0" destOrd="0" parTransId="{4D2066AB-B959-49C3-B6BC-FA76CC0D4FD8}" sibTransId="{D3991173-B7D5-4BAE-8E51-AC1464726714}"/>
    <dgm:cxn modelId="{03D7FC19-2E2B-4E8A-895A-E8BA7FC9993E}" srcId="{7D24F4FB-04BE-4EF3-81BC-8E698866B1D0}" destId="{9ABA99D1-D25D-4DAD-96F2-3B0CF5674434}" srcOrd="0" destOrd="0" parTransId="{B4FF5AAC-603F-4D10-A6F3-AE0D2711863A}" sibTransId="{819B9221-0317-48B2-B921-38245CF9C9B6}"/>
    <dgm:cxn modelId="{6308CA8E-53C2-4367-BA74-18FB2FC54217}" type="presOf" srcId="{2B60365E-A4F4-4802-B9E2-E86C99178125}" destId="{F93A8683-ABDE-44BC-9B99-07F33DC69023}" srcOrd="0" destOrd="0" presId="urn:microsoft.com/office/officeart/2005/8/layout/hierarchy1"/>
    <dgm:cxn modelId="{C60DC66E-CDE0-4D8D-835E-D737D059CCF2}" type="presOf" srcId="{9ABA99D1-D25D-4DAD-96F2-3B0CF5674434}" destId="{3229471C-0C53-41D9-BBF3-486923AD013F}" srcOrd="0" destOrd="0" presId="urn:microsoft.com/office/officeart/2005/8/layout/hierarchy1"/>
    <dgm:cxn modelId="{9674BEF0-DC6C-480A-8688-A62CB255AD28}" srcId="{9ABA99D1-D25D-4DAD-96F2-3B0CF5674434}" destId="{35DDCA74-CCB1-4619-887B-F2819490BE23}" srcOrd="1" destOrd="0" parTransId="{F247A575-9C5E-4A46-8A58-DF5FF4B0BFC1}" sibTransId="{E0C9D21A-CBF8-421F-BBCE-A828ADEAE325}"/>
    <dgm:cxn modelId="{02CA9497-27C4-4E2C-A3FE-F96135C8245D}" srcId="{AE95C0E6-C840-48D3-A68F-407378EBA131}" destId="{2B60365E-A4F4-4802-B9E2-E86C99178125}" srcOrd="2" destOrd="0" parTransId="{131A236D-AE4A-45C3-A9C3-362E8EDE4859}" sibTransId="{9A38C459-D363-4DC1-BD2F-9FBD0F8808E2}"/>
    <dgm:cxn modelId="{AD319298-DFF1-48F7-B291-757C4BDF9043}" type="presOf" srcId="{BDEAD9F7-FE76-4BD0-9876-74896FFA00AB}" destId="{CEE69465-0633-439E-BD75-3B7EC8D0A64A}" srcOrd="0" destOrd="0" presId="urn:microsoft.com/office/officeart/2005/8/layout/hierarchy1"/>
    <dgm:cxn modelId="{7FADB486-6171-4473-B535-490FA40763AE}" type="presOf" srcId="{8A714FB8-E87C-47D4-BDA1-79CFD519CE0A}" destId="{13050A50-1429-4558-8970-C5014A530495}" srcOrd="0" destOrd="0" presId="urn:microsoft.com/office/officeart/2005/8/layout/hierarchy1"/>
    <dgm:cxn modelId="{70FA084D-FEBC-4ADE-8CBC-F0503C3B2207}" type="presOf" srcId="{35DDCA74-CCB1-4619-887B-F2819490BE23}" destId="{BB3AE3AD-71E9-4CFF-80F0-13727493114B}" srcOrd="0" destOrd="0" presId="urn:microsoft.com/office/officeart/2005/8/layout/hierarchy1"/>
    <dgm:cxn modelId="{BCD660F5-2D38-48F7-B7EE-3196F51A673B}" type="presParOf" srcId="{145FFCE4-71B9-4465-A91E-128ED445330B}" destId="{4544864B-ED10-4DF5-9109-CC224FD25CA0}" srcOrd="0" destOrd="0" presId="urn:microsoft.com/office/officeart/2005/8/layout/hierarchy1"/>
    <dgm:cxn modelId="{92B30F75-8444-43CF-8D00-087F2C59AB43}" type="presParOf" srcId="{4544864B-ED10-4DF5-9109-CC224FD25CA0}" destId="{39261991-C804-488D-8C4D-54685D773340}" srcOrd="0" destOrd="0" presId="urn:microsoft.com/office/officeart/2005/8/layout/hierarchy1"/>
    <dgm:cxn modelId="{9240ECF5-6A8F-4FA8-AC27-6BC9BCE66208}" type="presParOf" srcId="{39261991-C804-488D-8C4D-54685D773340}" destId="{F99354DF-97E7-4C4B-8734-1586B346F346}" srcOrd="0" destOrd="0" presId="urn:microsoft.com/office/officeart/2005/8/layout/hierarchy1"/>
    <dgm:cxn modelId="{8B3D4FB9-7932-48B1-8893-B58BFB9739F1}" type="presParOf" srcId="{39261991-C804-488D-8C4D-54685D773340}" destId="{3229471C-0C53-41D9-BBF3-486923AD013F}" srcOrd="1" destOrd="0" presId="urn:microsoft.com/office/officeart/2005/8/layout/hierarchy1"/>
    <dgm:cxn modelId="{8072C34F-6D8B-4F2D-B01E-96E5D88E8E63}" type="presParOf" srcId="{4544864B-ED10-4DF5-9109-CC224FD25CA0}" destId="{5F19A048-DB8B-42AA-A216-8DDD45B4754E}" srcOrd="1" destOrd="0" presId="urn:microsoft.com/office/officeart/2005/8/layout/hierarchy1"/>
    <dgm:cxn modelId="{F61041D2-939A-4189-8BD5-6DA47A45313D}" type="presParOf" srcId="{5F19A048-DB8B-42AA-A216-8DDD45B4754E}" destId="{CEE69465-0633-439E-BD75-3B7EC8D0A64A}" srcOrd="0" destOrd="0" presId="urn:microsoft.com/office/officeart/2005/8/layout/hierarchy1"/>
    <dgm:cxn modelId="{A698A8E5-AE10-41BC-8E7B-DB95F7875398}" type="presParOf" srcId="{5F19A048-DB8B-42AA-A216-8DDD45B4754E}" destId="{37FEA0E5-1EC4-4A68-B4E0-C696BF59F08B}" srcOrd="1" destOrd="0" presId="urn:microsoft.com/office/officeart/2005/8/layout/hierarchy1"/>
    <dgm:cxn modelId="{596E9086-6C94-44DB-8A1E-984F515B8038}" type="presParOf" srcId="{37FEA0E5-1EC4-4A68-B4E0-C696BF59F08B}" destId="{D3983936-0550-4EE7-8A2D-45D0C07815AA}" srcOrd="0" destOrd="0" presId="urn:microsoft.com/office/officeart/2005/8/layout/hierarchy1"/>
    <dgm:cxn modelId="{003A7648-3586-4530-9A73-DFBF8E2637AF}" type="presParOf" srcId="{D3983936-0550-4EE7-8A2D-45D0C07815AA}" destId="{580328CE-4CCE-4A03-875D-D5498A5012C5}" srcOrd="0" destOrd="0" presId="urn:microsoft.com/office/officeart/2005/8/layout/hierarchy1"/>
    <dgm:cxn modelId="{1DB2AAAF-9F4B-446E-9F83-4D17C04AB8B9}" type="presParOf" srcId="{D3983936-0550-4EE7-8A2D-45D0C07815AA}" destId="{0B4B3BD8-C4BD-4AF0-8812-B3BBBCC6CC80}" srcOrd="1" destOrd="0" presId="urn:microsoft.com/office/officeart/2005/8/layout/hierarchy1"/>
    <dgm:cxn modelId="{BD58CAC8-046A-4858-A3C8-D9B5BF8303D5}" type="presParOf" srcId="{37FEA0E5-1EC4-4A68-B4E0-C696BF59F08B}" destId="{8AF810AF-3D8F-41AD-ACDD-A087084C1DE8}" srcOrd="1" destOrd="0" presId="urn:microsoft.com/office/officeart/2005/8/layout/hierarchy1"/>
    <dgm:cxn modelId="{A71E4DA3-D56E-4DA2-BCB9-1D81CFD61A8C}" type="presParOf" srcId="{8AF810AF-3D8F-41AD-ACDD-A087084C1DE8}" destId="{9B748A66-F394-403E-B1B3-79361471FB41}" srcOrd="0" destOrd="0" presId="urn:microsoft.com/office/officeart/2005/8/layout/hierarchy1"/>
    <dgm:cxn modelId="{2F8CD570-BF19-4E3C-AF57-AE037164B515}" type="presParOf" srcId="{8AF810AF-3D8F-41AD-ACDD-A087084C1DE8}" destId="{A2FC1582-A3FB-4DA6-BA80-BB985C9C8D45}" srcOrd="1" destOrd="0" presId="urn:microsoft.com/office/officeart/2005/8/layout/hierarchy1"/>
    <dgm:cxn modelId="{05F621D6-E27B-45AD-A356-80C0CAA51654}" type="presParOf" srcId="{A2FC1582-A3FB-4DA6-BA80-BB985C9C8D45}" destId="{6B433AE7-FDF1-4B66-834F-BD5C015BFDA3}" srcOrd="0" destOrd="0" presId="urn:microsoft.com/office/officeart/2005/8/layout/hierarchy1"/>
    <dgm:cxn modelId="{3A1FF068-B268-4AFE-B0AD-C43C37AD52EA}" type="presParOf" srcId="{6B433AE7-FDF1-4B66-834F-BD5C015BFDA3}" destId="{C86C91F5-CBC9-4153-81D6-96EB9E118C69}" srcOrd="0" destOrd="0" presId="urn:microsoft.com/office/officeart/2005/8/layout/hierarchy1"/>
    <dgm:cxn modelId="{85885EFF-4562-4E05-BA72-625BCA5843F9}" type="presParOf" srcId="{6B433AE7-FDF1-4B66-834F-BD5C015BFDA3}" destId="{F0D935B3-5F1F-41D0-97BB-689F4B193BA2}" srcOrd="1" destOrd="0" presId="urn:microsoft.com/office/officeart/2005/8/layout/hierarchy1"/>
    <dgm:cxn modelId="{94442C19-994F-4060-8C3F-5F0A47054B44}" type="presParOf" srcId="{A2FC1582-A3FB-4DA6-BA80-BB985C9C8D45}" destId="{229C77F8-15F8-487D-9D2F-C2BB1EC9DDCF}" srcOrd="1" destOrd="0" presId="urn:microsoft.com/office/officeart/2005/8/layout/hierarchy1"/>
    <dgm:cxn modelId="{C8EE5C4D-52EC-403C-8D54-25C4D5B7B8EA}" type="presParOf" srcId="{8AF810AF-3D8F-41AD-ACDD-A087084C1DE8}" destId="{AA601869-2AA3-4CA4-8F76-3A153F31305D}" srcOrd="2" destOrd="0" presId="urn:microsoft.com/office/officeart/2005/8/layout/hierarchy1"/>
    <dgm:cxn modelId="{1D103234-72DD-4CBD-A342-79699F0B1970}" type="presParOf" srcId="{8AF810AF-3D8F-41AD-ACDD-A087084C1DE8}" destId="{D3BBAA51-1884-4D79-A67C-7703A2B9AD02}" srcOrd="3" destOrd="0" presId="urn:microsoft.com/office/officeart/2005/8/layout/hierarchy1"/>
    <dgm:cxn modelId="{BED95095-21E7-4A88-969D-A301905EFBA0}" type="presParOf" srcId="{D3BBAA51-1884-4D79-A67C-7703A2B9AD02}" destId="{F7F47A2A-A95E-4B32-AE73-C68CEEBEA105}" srcOrd="0" destOrd="0" presId="urn:microsoft.com/office/officeart/2005/8/layout/hierarchy1"/>
    <dgm:cxn modelId="{592DFB6D-CA9A-4276-8600-69A996DC4D85}" type="presParOf" srcId="{F7F47A2A-A95E-4B32-AE73-C68CEEBEA105}" destId="{176ABCAE-C744-45CF-80DB-2981EBE9E776}" srcOrd="0" destOrd="0" presId="urn:microsoft.com/office/officeart/2005/8/layout/hierarchy1"/>
    <dgm:cxn modelId="{0707EF1A-B446-4491-95B8-CCC0EBCFCBDF}" type="presParOf" srcId="{F7F47A2A-A95E-4B32-AE73-C68CEEBEA105}" destId="{13050A50-1429-4558-8970-C5014A530495}" srcOrd="1" destOrd="0" presId="urn:microsoft.com/office/officeart/2005/8/layout/hierarchy1"/>
    <dgm:cxn modelId="{41559C19-AE75-4309-9E7F-6CCD92BAFC8A}" type="presParOf" srcId="{D3BBAA51-1884-4D79-A67C-7703A2B9AD02}" destId="{DD80FFE9-3715-48AE-AA89-04A4777F3D99}" srcOrd="1" destOrd="0" presId="urn:microsoft.com/office/officeart/2005/8/layout/hierarchy1"/>
    <dgm:cxn modelId="{16367AA9-FEEC-42B5-9CCE-CEB2A529DD5C}" type="presParOf" srcId="{8AF810AF-3D8F-41AD-ACDD-A087084C1DE8}" destId="{96554A4C-5619-45DB-A1B2-73A534FBB11A}" srcOrd="4" destOrd="0" presId="urn:microsoft.com/office/officeart/2005/8/layout/hierarchy1"/>
    <dgm:cxn modelId="{0F12BABA-3F18-4BE6-A6E4-CCF03E1CEFF7}" type="presParOf" srcId="{8AF810AF-3D8F-41AD-ACDD-A087084C1DE8}" destId="{CC366107-0107-480E-823F-306F4305D17E}" srcOrd="5" destOrd="0" presId="urn:microsoft.com/office/officeart/2005/8/layout/hierarchy1"/>
    <dgm:cxn modelId="{41635986-DAAE-477B-BE31-935BD136F4FA}" type="presParOf" srcId="{CC366107-0107-480E-823F-306F4305D17E}" destId="{DD669195-A28F-4643-B54E-2D1783F2CBB1}" srcOrd="0" destOrd="0" presId="urn:microsoft.com/office/officeart/2005/8/layout/hierarchy1"/>
    <dgm:cxn modelId="{AD90EAA1-41F1-4490-A31B-84BA720B3070}" type="presParOf" srcId="{DD669195-A28F-4643-B54E-2D1783F2CBB1}" destId="{D73AD802-29A8-4748-B8C4-D26205A83EA3}" srcOrd="0" destOrd="0" presId="urn:microsoft.com/office/officeart/2005/8/layout/hierarchy1"/>
    <dgm:cxn modelId="{FB2C7E27-F937-4803-82D2-F2B560EC9F55}" type="presParOf" srcId="{DD669195-A28F-4643-B54E-2D1783F2CBB1}" destId="{F93A8683-ABDE-44BC-9B99-07F33DC69023}" srcOrd="1" destOrd="0" presId="urn:microsoft.com/office/officeart/2005/8/layout/hierarchy1"/>
    <dgm:cxn modelId="{4EB13844-7797-41EA-871E-FCBA07943BEF}" type="presParOf" srcId="{CC366107-0107-480E-823F-306F4305D17E}" destId="{C750100A-A8E2-4EBC-B909-620A1B496D37}" srcOrd="1" destOrd="0" presId="urn:microsoft.com/office/officeart/2005/8/layout/hierarchy1"/>
    <dgm:cxn modelId="{AF54E8D2-415B-4F77-BFC1-06A2DBBEA6D3}" type="presParOf" srcId="{5F19A048-DB8B-42AA-A216-8DDD45B4754E}" destId="{AD440613-41C4-441D-8557-BF22A378FD35}" srcOrd="2" destOrd="0" presId="urn:microsoft.com/office/officeart/2005/8/layout/hierarchy1"/>
    <dgm:cxn modelId="{293A9BCA-6F03-44A3-BD4D-0262C32CD99E}" type="presParOf" srcId="{5F19A048-DB8B-42AA-A216-8DDD45B4754E}" destId="{F0964F0C-202D-4C71-A0B9-6CF2AB3697C3}" srcOrd="3" destOrd="0" presId="urn:microsoft.com/office/officeart/2005/8/layout/hierarchy1"/>
    <dgm:cxn modelId="{E9ECCC7F-80CB-4B02-AAD2-5A9310861DC8}" type="presParOf" srcId="{F0964F0C-202D-4C71-A0B9-6CF2AB3697C3}" destId="{AF712C19-5820-40E3-9E79-A83583145A1E}" srcOrd="0" destOrd="0" presId="urn:microsoft.com/office/officeart/2005/8/layout/hierarchy1"/>
    <dgm:cxn modelId="{245450C1-6BF3-48E7-A157-7624F13695A3}" type="presParOf" srcId="{AF712C19-5820-40E3-9E79-A83583145A1E}" destId="{6EB77317-379A-446D-94C1-374BA5F6C25C}" srcOrd="0" destOrd="0" presId="urn:microsoft.com/office/officeart/2005/8/layout/hierarchy1"/>
    <dgm:cxn modelId="{7D711483-2BA6-45BB-A6B5-B0E7866A94AA}" type="presParOf" srcId="{AF712C19-5820-40E3-9E79-A83583145A1E}" destId="{BB3AE3AD-71E9-4CFF-80F0-13727493114B}" srcOrd="1" destOrd="0" presId="urn:microsoft.com/office/officeart/2005/8/layout/hierarchy1"/>
    <dgm:cxn modelId="{7889B74B-9DCE-4C83-86B9-3A625E4A1289}" type="presParOf" srcId="{F0964F0C-202D-4C71-A0B9-6CF2AB3697C3}" destId="{E3D27F36-8D2C-44B2-9FF5-14E65FCE8B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1ABDE-CBBB-4BD6-B183-802D87D0A99F}" type="datetimeFigureOut">
              <a:rPr lang="en-GB" smtClean="0">
                <a:latin typeface="Arial" panose="020B0604020202020204" pitchFamily="34" charset="0"/>
              </a:rPr>
              <a:t>17/02/2015</a:t>
            </a:fld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8B3A6-91FB-4FCF-BC1A-81D7EC4E7677}" type="slidenum">
              <a:rPr lang="en-GB" smtClean="0">
                <a:latin typeface="Arial" panose="020B0604020202020204" pitchFamily="34" charset="0"/>
              </a:rPr>
              <a:t>‹#›</a:t>
            </a:fld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704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F711C5C-E1FD-45A8-8168-667091A02743}" type="datetimeFigureOut">
              <a:rPr lang="en-GB" smtClean="0"/>
              <a:pPr/>
              <a:t>17/02/2015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938FDFFF-8E59-46FE-A8E6-BA115125FEF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77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5988" y="741363"/>
            <a:ext cx="4965700" cy="372427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57263" y="715963"/>
            <a:ext cx="4757737" cy="35687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30275"/>
            <a:r>
              <a:rPr lang="en-US" altLang="en-US" dirty="0" smtClean="0"/>
              <a:t>Study 19 randomized 265 patients with  platinum sensitive high grade serous ovarian cancer </a:t>
            </a:r>
            <a:r>
              <a:rPr lang="en-GB" altLang="en-US" dirty="0" smtClean="0"/>
              <a:t>in a 1-to-1 fashion, with 136 </a:t>
            </a:r>
            <a:r>
              <a:rPr lang="en-US" altLang="en-US" dirty="0" smtClean="0"/>
              <a:t>receiving </a:t>
            </a:r>
            <a:r>
              <a:rPr lang="en-US" altLang="en-US" dirty="0" err="1" smtClean="0"/>
              <a:t>olaparib</a:t>
            </a:r>
            <a:r>
              <a:rPr lang="en-US" altLang="en-US" dirty="0" smtClean="0"/>
              <a:t> 400 mg twice daily and 129 receiving matching placebo. </a:t>
            </a:r>
          </a:p>
          <a:p>
            <a:pPr defTabSz="930275"/>
            <a:endParaRPr lang="en-US" altLang="en-US" dirty="0" smtClean="0"/>
          </a:p>
          <a:p>
            <a:pPr defTabSz="930275"/>
            <a:r>
              <a:rPr lang="en-US" altLang="en-US" dirty="0" smtClean="0"/>
              <a:t>The patients were treated until disease progression and followed for survival. The primary endpoint was PFS</a:t>
            </a:r>
          </a:p>
          <a:p>
            <a:pPr defTabSz="930275"/>
            <a:endParaRPr lang="en-US" altLang="en-US" dirty="0" smtClean="0"/>
          </a:p>
          <a:p>
            <a:pPr defTabSz="930275"/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FD91C8-F30C-4A7E-B3B0-3C9522499916}" type="slidenum">
              <a:rPr lang="en-US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58850" y="715963"/>
            <a:ext cx="4756150" cy="35687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Study 19 met its primary endpoint for the overall population, demonstrating a statistically significant PFS benefit. The hazard ratio was 0.35, the median PFS was 8.4 months for </a:t>
            </a:r>
            <a:r>
              <a:rPr lang="en-US" altLang="en-US" dirty="0" err="1" smtClean="0"/>
              <a:t>olaparib</a:t>
            </a:r>
            <a:r>
              <a:rPr lang="en-US" altLang="en-US" dirty="0" smtClean="0"/>
              <a:t> and 4.8 months for placebo – a difference of 3.6months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56C9C5-DF26-4244-B866-3744348418E0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30275"/>
            <a:r>
              <a:rPr lang="en-US" altLang="en-US" dirty="0" smtClean="0"/>
              <a:t>Using blood and archival </a:t>
            </a:r>
            <a:r>
              <a:rPr lang="en-US" altLang="en-US" dirty="0" err="1" smtClean="0"/>
              <a:t>tumour</a:t>
            </a:r>
            <a:r>
              <a:rPr lang="en-US" altLang="en-US" dirty="0" smtClean="0"/>
              <a:t> samples collected at baseline, we know the status of 96% of the patients in the study.  In total , 51% patients had a BRCA mutation, which was a higher proportion than anticipated, and 45% had BRCA wild type or variant of uncertain significance. </a:t>
            </a:r>
          </a:p>
          <a:p>
            <a:pPr defTabSz="930275"/>
            <a:r>
              <a:rPr lang="en-US" altLang="en-US" dirty="0" smtClean="0"/>
              <a:t>The majority of patients (96/136) with a BRCA mutation are known to have a germline mutation. 18 patients are known to have a somatic BRCA mutation.  The proportion of </a:t>
            </a:r>
            <a:r>
              <a:rPr lang="en-US" altLang="en-US" dirty="0" err="1" smtClean="0"/>
              <a:t>gBRCA</a:t>
            </a:r>
            <a:r>
              <a:rPr lang="en-US" altLang="en-US" dirty="0" smtClean="0"/>
              <a:t> to </a:t>
            </a:r>
            <a:r>
              <a:rPr lang="en-US" altLang="en-US" dirty="0" err="1" smtClean="0"/>
              <a:t>sBRCA</a:t>
            </a:r>
            <a:r>
              <a:rPr lang="en-US" altLang="en-US" dirty="0" smtClean="0"/>
              <a:t> is higher in this study compared to the literature ( 5:1 vs 3:1) suggesting there was some selection of known </a:t>
            </a:r>
            <a:r>
              <a:rPr lang="en-US" altLang="en-US" dirty="0" err="1" smtClean="0"/>
              <a:t>gBRCA</a:t>
            </a:r>
            <a:r>
              <a:rPr lang="en-US" altLang="en-US" dirty="0" smtClean="0"/>
              <a:t> patients for the study.  22 patients had a BRCA mutation in the </a:t>
            </a:r>
            <a:r>
              <a:rPr lang="en-US" altLang="en-US" dirty="0" err="1" smtClean="0"/>
              <a:t>tumour</a:t>
            </a:r>
            <a:r>
              <a:rPr lang="en-US" altLang="en-US" dirty="0" smtClean="0"/>
              <a:t> sample but  there was no corresponding blood sample to check the germline status. I will </a:t>
            </a:r>
            <a:r>
              <a:rPr lang="en-US" altLang="en-US" dirty="0" err="1" smtClean="0"/>
              <a:t>summarise</a:t>
            </a:r>
            <a:r>
              <a:rPr lang="en-US" altLang="en-US" dirty="0" smtClean="0"/>
              <a:t> the data in these BRCA sub groups and later we will share the exploratory analyses we have conducted within the </a:t>
            </a:r>
            <a:r>
              <a:rPr lang="en-US" altLang="en-US" dirty="0" err="1" smtClean="0"/>
              <a:t>BRCAwt</a:t>
            </a:r>
            <a:r>
              <a:rPr lang="en-US" altLang="en-US" dirty="0" smtClean="0"/>
              <a:t> group</a:t>
            </a:r>
          </a:p>
          <a:p>
            <a:pPr defTabSz="930275"/>
            <a:endParaRPr lang="en-US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4EBA0B-BF0A-49D0-A3B7-1FA2FD507EA0}" type="slidenum">
              <a:rPr lang="en-US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This is the KM curve for  the 96 patients with a </a:t>
            </a:r>
            <a:r>
              <a:rPr lang="en-US" altLang="en-US" dirty="0" err="1" smtClean="0"/>
              <a:t>gBRCA</a:t>
            </a:r>
            <a:r>
              <a:rPr lang="en-US" altLang="en-US" dirty="0" smtClean="0"/>
              <a:t> mutation.  The median PFS was extended to 11.2 months while the placebo patients had a median PFS of 4.1 months- </a:t>
            </a:r>
            <a:r>
              <a:rPr lang="en-GB" altLang="en-US" dirty="0" smtClean="0"/>
              <a:t>an 83% reduction in the risk of disease progression or death for patients treated with </a:t>
            </a:r>
            <a:r>
              <a:rPr lang="en-GB" altLang="en-US" dirty="0" err="1" smtClean="0"/>
              <a:t>olaparib</a:t>
            </a:r>
            <a:r>
              <a:rPr lang="en-GB" altLang="en-US" dirty="0" smtClean="0"/>
              <a:t> compared with placebo in the maintenance setting. There was also a statistically significant improvement in the  time to second subsequent therapy or death which is a  surrogate for the time to second progression – with a Hazard ratio of 0.43. And there was no detriment in overall survival –the HR was 0.85 and median survival times were long in both groups: 32.9 months for </a:t>
            </a:r>
            <a:r>
              <a:rPr lang="en-GB" altLang="en-US" dirty="0" err="1" smtClean="0"/>
              <a:t>olaparib</a:t>
            </a:r>
            <a:r>
              <a:rPr lang="en-GB" altLang="en-US" dirty="0" smtClean="0"/>
              <a:t> 30.2m for placebo.</a:t>
            </a:r>
            <a:endParaRPr lang="en-US" altLang="en-US" dirty="0" smtClean="0"/>
          </a:p>
          <a:p>
            <a:r>
              <a:rPr lang="en-US" altLang="en-US" dirty="0" smtClean="0"/>
              <a:t> </a:t>
            </a:r>
            <a:endParaRPr lang="en-US" alt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070318-230D-478A-8FF7-0EAA2F9DF634}" type="slidenum">
              <a:rPr lang="en-US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fld id="{9A1C63FA-090A-4219-B567-265A5DA11C4C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defRPr/>
              </a:pPr>
              <a:t>20</a:t>
            </a:fld>
            <a:endParaRPr lang="en-US" alt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 dirty="0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058" indent="-285407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1628" indent="-228326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598280" indent="-228326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4931" indent="-228326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1582" indent="-22832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68234" indent="-22832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4885" indent="-22832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1537" indent="-22832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fld id="{A3DA60DB-7B60-4392-A1D5-BCE6BD1E1694}" type="slidenum"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defRPr/>
              </a:pPr>
              <a:t>25</a:t>
            </a:fld>
            <a:endParaRPr lang="en-GB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FC97366-6E5C-49F9-8C40-E4F106B38C5C}" type="datetimeFigureOut">
              <a:rPr lang="en-GB" smtClean="0"/>
              <a:pPr>
                <a:defRPr/>
              </a:pPr>
              <a:t>17/02/2015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D635803-C5EA-4935-B232-30FA9A3136F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793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C3A316D-7299-4BE3-AE07-4B9D438587D5}" type="datetimeFigureOut">
              <a:rPr lang="en-GB" smtClean="0"/>
              <a:pPr>
                <a:defRPr/>
              </a:pPr>
              <a:t>17/02/2015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07F9BA6-8A92-4D5E-8915-76A1B5B23023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35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5DF87BA-C1CB-4DD5-B117-FB2E7EABAF9E}" type="datetimeFigureOut">
              <a:rPr lang="en-GB" smtClean="0"/>
              <a:pPr>
                <a:defRPr/>
              </a:pPr>
              <a:t>17/02/2015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97E9444-1045-46B3-AE6E-47829E29DDB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6097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47653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3 logo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" t="465" r="45187" b="818"/>
          <a:stretch>
            <a:fillRect/>
          </a:stretch>
        </p:blipFill>
        <p:spPr bwMode="auto">
          <a:xfrm>
            <a:off x="6862763" y="44450"/>
            <a:ext cx="442912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468313" y="1412875"/>
            <a:ext cx="8280400" cy="0"/>
          </a:xfrm>
          <a:prstGeom prst="line">
            <a:avLst/>
          </a:prstGeom>
          <a:ln w="41275" cmpd="sng">
            <a:solidFill>
              <a:srgbClr val="007C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471308" y="485421"/>
            <a:ext cx="8215491" cy="921104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7C8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416345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836138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107950" y="6354763"/>
            <a:ext cx="466725" cy="3587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4A9D14E-71D3-4DB2-B799-F0E2BA14B60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612775" y="6354763"/>
            <a:ext cx="3311525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August  2012</a:t>
            </a:r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924300" y="6354763"/>
            <a:ext cx="4319588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Set area descriptor | Sub level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68212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9563" y="142852"/>
            <a:ext cx="7791450" cy="1573200"/>
          </a:xfrm>
        </p:spPr>
        <p:txBody>
          <a:bodyPr anchor="b"/>
          <a:lstStyle>
            <a:lvl1pPr>
              <a:lnSpc>
                <a:spcPct val="100000"/>
              </a:lnSpc>
              <a:defRPr sz="46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9563" y="3390912"/>
            <a:ext cx="7548585" cy="1752600"/>
          </a:xfrm>
        </p:spPr>
        <p:txBody>
          <a:bodyPr/>
          <a:lstStyle>
            <a:lvl1pPr marL="0" indent="0">
              <a:buNone/>
              <a:defRPr sz="2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10012" y="1714488"/>
            <a:ext cx="7795763" cy="1573200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46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84400" y="5648400"/>
            <a:ext cx="3463200" cy="6336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71183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9" descr="3 logo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" t="465" r="45188" b="818"/>
          <a:stretch/>
        </p:blipFill>
        <p:spPr bwMode="auto">
          <a:xfrm>
            <a:off x="6862104" y="43894"/>
            <a:ext cx="444307" cy="39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 flipH="1">
            <a:off x="467544" y="1412776"/>
            <a:ext cx="8280920" cy="0"/>
          </a:xfrm>
          <a:prstGeom prst="line">
            <a:avLst/>
          </a:prstGeom>
          <a:ln w="41275" cmpd="sng">
            <a:solidFill>
              <a:srgbClr val="007C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471308" y="485421"/>
            <a:ext cx="8215491" cy="921104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7C8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2865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48502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0"/>
              </a:spcBef>
              <a:spcAft>
                <a:spcPts val="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84175" y="6251393"/>
            <a:ext cx="4115817" cy="506412"/>
          </a:xfrm>
        </p:spPr>
        <p:txBody>
          <a:bodyPr tIns="0" bIns="0" anchor="b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634484" y="6251393"/>
            <a:ext cx="4115817" cy="506412"/>
          </a:xfrm>
        </p:spPr>
        <p:txBody>
          <a:bodyPr tIns="0" bIns="0" anchor="b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32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B801E23-4C95-423B-BF37-AAC4BAE94FE5}" type="datetimeFigureOut">
              <a:rPr lang="en-GB" smtClean="0"/>
              <a:pPr>
                <a:defRPr/>
              </a:pPr>
              <a:t>17/02/2015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7E6F56E-EF06-4577-AF1D-FB3E7CFF553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429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05579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107950" y="6354763"/>
            <a:ext cx="466725" cy="3587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C411249-7758-4B1B-8F61-3196959ABF4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612775" y="6354763"/>
            <a:ext cx="3311525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August  2012</a:t>
            </a:r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924300" y="6354763"/>
            <a:ext cx="4319588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Set area descriptor | Sub level 1</a:t>
            </a:r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59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9" descr="3 logo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" t="465" r="45188" b="818"/>
          <a:stretch/>
        </p:blipFill>
        <p:spPr bwMode="auto">
          <a:xfrm>
            <a:off x="6862104" y="43894"/>
            <a:ext cx="444307" cy="39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 flipH="1">
            <a:off x="467544" y="1412776"/>
            <a:ext cx="8280920" cy="0"/>
          </a:xfrm>
          <a:prstGeom prst="line">
            <a:avLst/>
          </a:prstGeom>
          <a:ln w="41275" cmpd="sng">
            <a:solidFill>
              <a:srgbClr val="007C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471308" y="485421"/>
            <a:ext cx="8215491" cy="921104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7C8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4263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9" descr="3 logo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" t="465" r="45188" b="818"/>
          <a:stretch/>
        </p:blipFill>
        <p:spPr bwMode="auto">
          <a:xfrm>
            <a:off x="6862104" y="43894"/>
            <a:ext cx="444307" cy="39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 flipH="1">
            <a:off x="467544" y="1412776"/>
            <a:ext cx="8280920" cy="0"/>
          </a:xfrm>
          <a:prstGeom prst="line">
            <a:avLst/>
          </a:prstGeom>
          <a:ln w="41275" cmpd="sng">
            <a:solidFill>
              <a:srgbClr val="007C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471308" y="485421"/>
            <a:ext cx="8215491" cy="921104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7C8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371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107950" y="6354763"/>
            <a:ext cx="466725" cy="3587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DCE0BCD-3D66-4F1C-9595-4494E6874F0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612775" y="6354763"/>
            <a:ext cx="3311525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August  2012</a:t>
            </a:r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924300" y="6354763"/>
            <a:ext cx="4319588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Set area descriptor | Sub level 1</a:t>
            </a:r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790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48120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01544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107950" y="6354763"/>
            <a:ext cx="466725" cy="3587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7DBABF8-6841-4B82-B66D-8C5100B6991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612775" y="6354763"/>
            <a:ext cx="3311525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August  2012</a:t>
            </a:r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924300" y="6354763"/>
            <a:ext cx="4319588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Set area descriptor | Sub level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060843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YN 2015_PPT_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536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28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2F8421-3F25-4A01-92D1-A2E2BB5C223B}" type="datetimeFigureOut">
              <a:rPr lang="en-GB" smtClean="0"/>
              <a:pPr>
                <a:defRPr/>
              </a:pPr>
              <a:t>17/02/2015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F8C4397-D29F-4839-AFBE-B7D07FC1CB7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693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837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D80069-B6C8-3749-81A9-DDAD11CEFF95}" type="datetimeFigureOut">
              <a:rPr lang="en-US" smtClean="0">
                <a:solidFill>
                  <a:prstClr val="black"/>
                </a:solidFill>
              </a:rPr>
              <a:pPr defTabSz="457200"/>
              <a:t>2/17/2015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ADC87F7-E4FA-D14C-A9BC-6EC05CEB58BC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8195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D80069-B6C8-3749-81A9-DDAD11CEFF95}" type="datetimeFigureOut">
              <a:rPr lang="en-US" smtClean="0">
                <a:solidFill>
                  <a:prstClr val="black"/>
                </a:solidFill>
              </a:rPr>
              <a:pPr defTabSz="457200"/>
              <a:t>2/17/2015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ADC87F7-E4FA-D14C-A9BC-6EC05CEB58BC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488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D80069-B6C8-3749-81A9-DDAD11CEFF95}" type="datetimeFigureOut">
              <a:rPr lang="en-US" smtClean="0">
                <a:solidFill>
                  <a:prstClr val="black"/>
                </a:solidFill>
              </a:rPr>
              <a:pPr defTabSz="457200"/>
              <a:t>2/17/2015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ADC87F7-E4FA-D14C-A9BC-6EC05CEB58BC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9358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D80069-B6C8-3749-81A9-DDAD11CEFF95}" type="datetimeFigureOut">
              <a:rPr lang="en-US" smtClean="0">
                <a:solidFill>
                  <a:prstClr val="black"/>
                </a:solidFill>
              </a:rPr>
              <a:pPr defTabSz="457200"/>
              <a:t>2/17/2015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ADC87F7-E4FA-D14C-A9BC-6EC05CEB58BC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1506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D80069-B6C8-3749-81A9-DDAD11CEFF95}" type="datetimeFigureOut">
              <a:rPr lang="en-US" smtClean="0">
                <a:solidFill>
                  <a:prstClr val="black"/>
                </a:solidFill>
              </a:rPr>
              <a:pPr defTabSz="457200"/>
              <a:t>2/17/2015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ADC87F7-E4FA-D14C-A9BC-6EC05CEB58BC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0540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D80069-B6C8-3749-81A9-DDAD11CEFF95}" type="datetimeFigureOut">
              <a:rPr lang="en-US" smtClean="0">
                <a:solidFill>
                  <a:prstClr val="black"/>
                </a:solidFill>
              </a:rPr>
              <a:pPr defTabSz="457200"/>
              <a:t>2/17/2015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ADC87F7-E4FA-D14C-A9BC-6EC05CEB58BC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0441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D80069-B6C8-3749-81A9-DDAD11CEFF95}" type="datetimeFigureOut">
              <a:rPr lang="en-US" smtClean="0">
                <a:solidFill>
                  <a:prstClr val="black"/>
                </a:solidFill>
              </a:rPr>
              <a:pPr defTabSz="457200"/>
              <a:t>2/17/2015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ADC87F7-E4FA-D14C-A9BC-6EC05CEB58BC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9695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D80069-B6C8-3749-81A9-DDAD11CEFF95}" type="datetimeFigureOut">
              <a:rPr lang="en-US" smtClean="0">
                <a:solidFill>
                  <a:prstClr val="black"/>
                </a:solidFill>
              </a:rPr>
              <a:pPr defTabSz="457200"/>
              <a:t>2/17/2015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ADC87F7-E4FA-D14C-A9BC-6EC05CEB58BC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07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57F46F7-1FA9-4524-BC78-2B5BF8AF9A53}" type="datetimeFigureOut">
              <a:rPr lang="en-GB" smtClean="0"/>
              <a:pPr>
                <a:defRPr/>
              </a:pPr>
              <a:t>17/02/2015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8ED1991-242C-49C2-BF46-D72BF48A425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971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7A8882E-E87E-45DC-887E-BF8E9267C7D7}" type="datetimeFigureOut">
              <a:rPr lang="en-GB" smtClean="0"/>
              <a:pPr>
                <a:defRPr/>
              </a:pPr>
              <a:t>17/02/2015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177B5EC-6FE6-4BC1-82F0-D60BE26A460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857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E66F19C-A54E-492C-9219-FAF99447651A}" type="datetimeFigureOut">
              <a:rPr lang="en-GB" smtClean="0"/>
              <a:pPr>
                <a:defRPr/>
              </a:pPr>
              <a:t>17/02/2015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E8546D9-6465-464B-A5B7-82D6C1437FE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80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492794-E816-40E0-9C3A-0F448989D14F}" type="datetimeFigureOut">
              <a:rPr lang="en-GB" smtClean="0"/>
              <a:pPr>
                <a:defRPr/>
              </a:pPr>
              <a:t>17/02/2015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03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7165DB9-DA1A-494F-B8A3-A782FE4FC154}" type="datetimeFigureOut">
              <a:rPr lang="en-GB" smtClean="0"/>
              <a:pPr>
                <a:defRPr/>
              </a:pPr>
              <a:t>17/02/2015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9D1F6EE-3C69-425F-9D4E-C016C81D7E9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83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2D5C756-328D-4194-8552-ADA865D57DC8}" type="datetimeFigureOut">
              <a:rPr lang="en-GB" smtClean="0"/>
              <a:pPr>
                <a:defRPr/>
              </a:pPr>
              <a:t>17/02/2015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55CD4C7-7679-4631-817F-E1AF03D9C0FF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6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373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696" r:id="rId13"/>
    <p:sldLayoutId id="2147483893" r:id="rId14"/>
    <p:sldLayoutId id="2147483709" r:id="rId15"/>
    <p:sldLayoutId id="2147483710" r:id="rId16"/>
    <p:sldLayoutId id="2147483723" r:id="rId17"/>
    <p:sldLayoutId id="2147483736" r:id="rId18"/>
    <p:sldLayoutId id="2147483737" r:id="rId19"/>
    <p:sldLayoutId id="2147483738" r:id="rId20"/>
    <p:sldLayoutId id="2147483739" r:id="rId21"/>
    <p:sldLayoutId id="2147483752" r:id="rId22"/>
    <p:sldLayoutId id="2147483778" r:id="rId23"/>
    <p:sldLayoutId id="2147483804" r:id="rId24"/>
    <p:sldLayoutId id="2147483805" r:id="rId25"/>
    <p:sldLayoutId id="2147483818" r:id="rId26"/>
    <p:sldLayoutId id="2147483892" r:id="rId27"/>
  </p:sldLayoutIdLst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kern="1200">
          <a:solidFill>
            <a:srgbClr val="F0982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09828"/>
        </a:buClr>
        <a:buFont typeface="Arial" charset="0"/>
        <a:buChar char="•"/>
        <a:defRPr sz="32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09828"/>
        </a:buClr>
        <a:buFont typeface="Arial" charset="0"/>
        <a:buChar char="–"/>
        <a:defRPr sz="28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09828"/>
        </a:buClr>
        <a:buFont typeface="Arial" charset="0"/>
        <a:buChar char="•"/>
        <a:defRPr sz="24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09828"/>
        </a:buClr>
        <a:buFont typeface="Arial" charset="0"/>
        <a:buChar char="–"/>
        <a:defRPr sz="20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09828"/>
        </a:buClr>
        <a:buFont typeface="Arial" charset="0"/>
        <a:buChar char="»"/>
        <a:defRPr sz="20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YN 2015_PPT_2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3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png"/><Relationship Id="rId4" Type="http://schemas.openxmlformats.org/officeDocument/2006/relationships/oleObject" Target="../embeddings/Microsoft_Excel_97-2003_Worksheet1.xls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4581128"/>
            <a:ext cx="6192688" cy="1066800"/>
          </a:xfrm>
        </p:spPr>
        <p:txBody>
          <a:bodyPr>
            <a:no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Stanley B. Kaye, MD</a:t>
            </a:r>
          </a:p>
          <a:p>
            <a:r>
              <a:rPr lang="en-GB" sz="2000" dirty="0" smtClean="0">
                <a:solidFill>
                  <a:schemeClr val="bg1"/>
                </a:solidFill>
              </a:rPr>
              <a:t>Royal Marsden Hospital</a:t>
            </a:r>
          </a:p>
          <a:p>
            <a:r>
              <a:rPr lang="en-GB" sz="2000" dirty="0" smtClean="0">
                <a:solidFill>
                  <a:schemeClr val="bg1"/>
                </a:solidFill>
              </a:rPr>
              <a:t>London, United Kingdom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1340768"/>
            <a:ext cx="70567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Targeted Agents – </a:t>
            </a:r>
            <a:br>
              <a:rPr lang="en-GB" sz="4000" b="1" dirty="0" smtClean="0">
                <a:solidFill>
                  <a:srgbClr val="F09828"/>
                </a:solidFill>
                <a:latin typeface="Arial" panose="020B0604020202020204" pitchFamily="34" charset="0"/>
              </a:rPr>
            </a:br>
            <a:r>
              <a:rPr lang="en-GB" sz="40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Future Prospects, Including Combination Strategies, in Ovarian Cancer</a:t>
            </a:r>
            <a:endParaRPr lang="en-GB" sz="4000" b="1" dirty="0">
              <a:solidFill>
                <a:srgbClr val="F0982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3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313" y="476672"/>
            <a:ext cx="795728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Antiangiogenic Inhibitors in 2015</a:t>
            </a:r>
          </a:p>
          <a:p>
            <a:endParaRPr lang="en-GB" sz="12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GB" sz="3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Issues: what if the patient has a </a:t>
            </a:r>
            <a:r>
              <a:rPr lang="en-GB" sz="3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BRCA </a:t>
            </a:r>
            <a:r>
              <a:rPr lang="en-GB" sz="3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mutation?</a:t>
            </a:r>
          </a:p>
          <a:p>
            <a:endParaRPr lang="en-GB" sz="1200" b="1" dirty="0" smtClean="0">
              <a:latin typeface="Arial" panose="020B0604020202020204" pitchFamily="34" charset="0"/>
            </a:endParaRPr>
          </a:p>
          <a:p>
            <a:pPr marL="571500" indent="-571500">
              <a:buFontTx/>
              <a:buChar char="-"/>
            </a:pPr>
            <a:r>
              <a:rPr lang="en-GB" sz="3000" b="1" dirty="0" smtClean="0">
                <a:solidFill>
                  <a:srgbClr val="FFFF00"/>
                </a:solidFill>
                <a:latin typeface="Arial" panose="020B0604020202020204" pitchFamily="34" charset="0"/>
              </a:rPr>
              <a:t>She should receive maintenance PARP inhibitor at some point, either before or after antiangiogenic, depending on </a:t>
            </a:r>
            <a:r>
              <a:rPr lang="en-GB" sz="3000" b="1" smtClean="0">
                <a:solidFill>
                  <a:srgbClr val="FFFF00"/>
                </a:solidFill>
                <a:latin typeface="Arial" panose="020B0604020202020204" pitchFamily="34" charset="0"/>
              </a:rPr>
              <a:t>regulatory environment</a:t>
            </a:r>
            <a:endParaRPr lang="en-GB" sz="3000" b="1" dirty="0" smtClean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571500" indent="-571500">
              <a:buFontTx/>
              <a:buChar char="-"/>
            </a:pPr>
            <a:r>
              <a:rPr lang="en-GB" sz="3000" b="1" dirty="0" smtClean="0">
                <a:solidFill>
                  <a:srgbClr val="92D050"/>
                </a:solidFill>
                <a:latin typeface="Arial" panose="020B0604020202020204" pitchFamily="34" charset="0"/>
              </a:rPr>
              <a:t>Will a combination be more appropriate? (</a:t>
            </a:r>
            <a:r>
              <a:rPr lang="en-GB" sz="3000" b="1" dirty="0" err="1" smtClean="0">
                <a:solidFill>
                  <a:srgbClr val="92D050"/>
                </a:solidFill>
                <a:latin typeface="Arial" panose="020B0604020202020204" pitchFamily="34" charset="0"/>
              </a:rPr>
              <a:t>eg</a:t>
            </a:r>
            <a:r>
              <a:rPr lang="en-GB" sz="3000" b="1" dirty="0" smtClean="0">
                <a:solidFill>
                  <a:srgbClr val="92D050"/>
                </a:solidFill>
                <a:latin typeface="Arial" panose="020B0604020202020204" pitchFamily="34" charset="0"/>
              </a:rPr>
              <a:t>, </a:t>
            </a:r>
            <a:r>
              <a:rPr lang="en-GB" sz="3000" b="1" dirty="0" err="1" smtClean="0">
                <a:solidFill>
                  <a:srgbClr val="92D050"/>
                </a:solidFill>
                <a:latin typeface="Arial" panose="020B0604020202020204" pitchFamily="34" charset="0"/>
              </a:rPr>
              <a:t>olaparib</a:t>
            </a:r>
            <a:r>
              <a:rPr lang="en-GB" sz="3000" b="1" dirty="0" smtClean="0">
                <a:solidFill>
                  <a:srgbClr val="92D050"/>
                </a:solidFill>
                <a:latin typeface="Arial" panose="020B0604020202020204" pitchFamily="34" charset="0"/>
              </a:rPr>
              <a:t>/</a:t>
            </a:r>
            <a:r>
              <a:rPr lang="en-GB" sz="3000" b="1" dirty="0" err="1" smtClean="0">
                <a:solidFill>
                  <a:srgbClr val="92D050"/>
                </a:solidFill>
                <a:latin typeface="Arial" panose="020B0604020202020204" pitchFamily="34" charset="0"/>
              </a:rPr>
              <a:t>cediranib</a:t>
            </a:r>
            <a:r>
              <a:rPr lang="en-GB" sz="3000" b="1" dirty="0" smtClean="0">
                <a:solidFill>
                  <a:srgbClr val="92D050"/>
                </a:solidFill>
                <a:latin typeface="Arial" panose="020B0604020202020204" pitchFamily="34" charset="0"/>
              </a:rPr>
              <a:t>)</a:t>
            </a:r>
            <a:endParaRPr lang="en-GB" sz="3000" b="1" dirty="0">
              <a:solidFill>
                <a:srgbClr val="92D05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340" y="188006"/>
            <a:ext cx="885698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sz="32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Impact of Prior Antiangiogenic on Repeat Antiangiogenic Therapy</a:t>
            </a:r>
            <a:endParaRPr lang="en-GB" sz="3200" b="1" dirty="0">
              <a:solidFill>
                <a:srgbClr val="F09828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233999"/>
            <a:ext cx="8352160" cy="370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Published / presented data very limited</a:t>
            </a:r>
          </a:p>
          <a:p>
            <a:pPr>
              <a:lnSpc>
                <a:spcPct val="90000"/>
              </a:lnSpc>
              <a:buClr>
                <a:srgbClr val="F09828"/>
              </a:buClr>
            </a:pPr>
            <a:endParaRPr lang="en-GB" sz="8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800100" lvl="1" indent="-342900">
              <a:lnSpc>
                <a:spcPct val="90000"/>
              </a:lnSpc>
              <a:buClr>
                <a:srgbClr val="F09828"/>
              </a:buClr>
              <a:buFont typeface="Arial" panose="020B0604020202020204" pitchFamily="34" charset="0"/>
              <a:buChar char="–"/>
            </a:pPr>
            <a:r>
              <a:rPr lang="en-GB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Total around 100 cases previously treated with bevacizumab (or other antiangiogenic)</a:t>
            </a:r>
          </a:p>
          <a:p>
            <a:pPr marL="628650" lvl="1" indent="-171450">
              <a:lnSpc>
                <a:spcPct val="90000"/>
              </a:lnSpc>
              <a:buClr>
                <a:srgbClr val="F09828"/>
              </a:buClr>
              <a:buFont typeface="Arial" panose="020B0604020202020204" pitchFamily="34" charset="0"/>
              <a:buChar char="–"/>
            </a:pPr>
            <a:endParaRPr lang="en-GB" sz="8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800100" lvl="1" indent="-342900">
              <a:lnSpc>
                <a:spcPct val="90000"/>
              </a:lnSpc>
              <a:buClr>
                <a:srgbClr val="F09828"/>
              </a:buClr>
              <a:buFont typeface="Arial" panose="020B0604020202020204" pitchFamily="34" charset="0"/>
              <a:buChar char="–"/>
            </a:pPr>
            <a:r>
              <a:rPr lang="en-GB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Includes:</a:t>
            </a:r>
          </a:p>
          <a:p>
            <a:pPr marL="1200150" lvl="2" indent="-285750">
              <a:lnSpc>
                <a:spcPct val="90000"/>
              </a:lnSpc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TRINOVA I – up to 72, (where addition of </a:t>
            </a:r>
            <a:r>
              <a:rPr lang="en-GB" sz="20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trebaninib</a:t>
            </a:r>
            <a:r>
              <a:rPr lang="en-GB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to weekly </a:t>
            </a:r>
            <a:r>
              <a:rPr lang="en-GB" sz="20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taxol</a:t>
            </a:r>
            <a:r>
              <a:rPr lang="en-GB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still carried some (not significant) PFS benefit in patients previously treated with </a:t>
            </a:r>
            <a:r>
              <a:rPr lang="en-GB" sz="20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bevacizumab</a:t>
            </a:r>
            <a:r>
              <a:rPr lang="en-GB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).</a:t>
            </a:r>
          </a:p>
          <a:p>
            <a:pPr marL="1200150" lvl="2" indent="-285750">
              <a:lnSpc>
                <a:spcPct val="90000"/>
              </a:lnSpc>
              <a:buClr>
                <a:srgbClr val="F09828"/>
              </a:buClr>
              <a:buFont typeface="Arial" panose="020B0604020202020204" pitchFamily="34" charset="0"/>
              <a:buChar char="•"/>
            </a:pPr>
            <a:endParaRPr lang="en-GB" sz="8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200150" lvl="2" indent="-285750">
              <a:lnSpc>
                <a:spcPct val="90000"/>
              </a:lnSpc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AURELIA – 26 (numbers too small to draw conclusion)</a:t>
            </a:r>
          </a:p>
          <a:p>
            <a:pPr marL="1200150" lvl="2" indent="-285750">
              <a:lnSpc>
                <a:spcPct val="90000"/>
              </a:lnSpc>
              <a:buClr>
                <a:srgbClr val="F09828"/>
              </a:buClr>
              <a:buFont typeface="Arial" panose="020B0604020202020204" pitchFamily="34" charset="0"/>
              <a:buChar char="•"/>
            </a:pPr>
            <a:endParaRPr lang="en-GB" sz="8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200150" lvl="2" indent="-285750">
              <a:lnSpc>
                <a:spcPct val="90000"/>
              </a:lnSpc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PHASE II trials of TKIs, inhibiting VEGFR, FGFR, </a:t>
            </a:r>
            <a:r>
              <a:rPr lang="en-GB" sz="20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etc</a:t>
            </a:r>
            <a:r>
              <a:rPr lang="en-GB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</a:p>
          <a:p>
            <a:pPr lvl="2">
              <a:lnSpc>
                <a:spcPct val="90000"/>
              </a:lnSpc>
            </a:pPr>
            <a:endParaRPr lang="en-GB" sz="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GB" sz="20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eg</a:t>
            </a:r>
            <a:r>
              <a:rPr lang="en-GB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GB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b</a:t>
            </a:r>
            <a:r>
              <a:rPr lang="en-GB" sz="20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rivanib</a:t>
            </a:r>
            <a:r>
              <a:rPr lang="en-GB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where n = 25 for prior antiangiogenic – response rate 23% in this subgroup.</a:t>
            </a:r>
            <a:endParaRPr lang="en-GB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5013176"/>
            <a:ext cx="835216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2400" b="1" dirty="0" smtClean="0">
                <a:solidFill>
                  <a:srgbClr val="FFFF00"/>
                </a:solidFill>
                <a:latin typeface="Arial" panose="020B0604020202020204" pitchFamily="34" charset="0"/>
              </a:rPr>
              <a:t>Therefore, more data needed!</a:t>
            </a:r>
          </a:p>
          <a:p>
            <a:pPr algn="ctr">
              <a:lnSpc>
                <a:spcPct val="90000"/>
              </a:lnSpc>
            </a:pPr>
            <a:endParaRPr lang="en-GB" sz="800" b="1" dirty="0" smtClean="0">
              <a:solidFill>
                <a:srgbClr val="9BBB59">
                  <a:lumMod val="75000"/>
                </a:srgbClr>
              </a:solidFill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90000"/>
              </a:lnSpc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Is it appropriate to give </a:t>
            </a:r>
            <a:r>
              <a:rPr lang="en-GB" sz="20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bevacizumab</a:t>
            </a:r>
            <a:r>
              <a:rPr lang="en-GB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more than once? – in my view, not until clinical data support this</a:t>
            </a:r>
            <a:endParaRPr lang="en-GB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040" y="6204908"/>
            <a:ext cx="8820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Monk BJ, et al. 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Lancet </a:t>
            </a:r>
            <a:r>
              <a:rPr lang="en-GB" sz="1200" b="1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Oncol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2014;15(8):799-808.</a:t>
            </a:r>
            <a:endParaRPr lang="en-GB" sz="1200" b="1" i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GB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Pujade-Lauraine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 E, et al. 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J </a:t>
            </a:r>
            <a:r>
              <a:rPr lang="en-GB" sz="1200" b="1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Clin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GB" sz="1200" b="1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Oncol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2014;32(13):1302-1306.</a:t>
            </a:r>
            <a:endParaRPr lang="en-GB" sz="1200" b="1" i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Kaye S, et al. 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Ann </a:t>
            </a:r>
            <a:r>
              <a:rPr lang="en-GB" sz="1200" b="1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Oncol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2012;23(</a:t>
            </a:r>
            <a:r>
              <a:rPr lang="en-GB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Suppl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9): Abstract 9660.</a:t>
            </a:r>
          </a:p>
          <a:p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8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67491"/>
            <a:ext cx="8856984" cy="1143000"/>
          </a:xfrm>
        </p:spPr>
        <p:txBody>
          <a:bodyPr>
            <a:normAutofit/>
          </a:bodyPr>
          <a:lstStyle/>
          <a:p>
            <a:r>
              <a:rPr lang="en-GB" dirty="0"/>
              <a:t>R</a:t>
            </a:r>
            <a:r>
              <a:rPr lang="en-GB" dirty="0" smtClean="0"/>
              <a:t>ational Targets in Ovarian Cancer - Agents Now in the Clinic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670008"/>
            <a:ext cx="48245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Inhibitors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VEGF and other </a:t>
            </a:r>
            <a:r>
              <a:rPr lang="en-GB" sz="24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angiogenic</a:t>
            </a:r>
            <a:r>
              <a:rPr lang="en-GB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factors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FFFF00"/>
                </a:solidFill>
                <a:latin typeface="Arial" panose="020B0604020202020204" pitchFamily="34" charset="0"/>
              </a:rPr>
              <a:t>PARP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P13K/AKT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MEK</a:t>
            </a:r>
            <a:endParaRPr lang="en-GB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910368"/>
            <a:ext cx="7128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2015 update on:</a:t>
            </a:r>
          </a:p>
          <a:p>
            <a:pPr marL="1657350" lvl="3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Single-agent data</a:t>
            </a:r>
          </a:p>
          <a:p>
            <a:pPr marL="1657350" lvl="3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Combination strategies</a:t>
            </a:r>
            <a:endParaRPr lang="en-GB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4" descr="Untitled-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4" t="9184" r="19212" b="8945"/>
          <a:stretch>
            <a:fillRect/>
          </a:stretch>
        </p:blipFill>
        <p:spPr bwMode="auto">
          <a:xfrm>
            <a:off x="395536" y="1670008"/>
            <a:ext cx="3096344" cy="3019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8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/>
          <p:cNvSpPr/>
          <p:nvPr/>
        </p:nvSpPr>
        <p:spPr>
          <a:xfrm>
            <a:off x="2724150" y="5691188"/>
            <a:ext cx="3022600" cy="307975"/>
          </a:xfrm>
          <a:prstGeom prst="wedgeRoundRectCallout">
            <a:avLst>
              <a:gd name="adj1" fmla="val -34587"/>
              <a:gd name="adj2" fmla="val -134342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40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61443" name="TextBox 3"/>
          <p:cNvSpPr txBox="1">
            <a:spLocks noChangeArrowheads="1"/>
          </p:cNvSpPr>
          <p:nvPr/>
        </p:nvSpPr>
        <p:spPr bwMode="auto">
          <a:xfrm>
            <a:off x="2709863" y="2664775"/>
            <a:ext cx="30241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Aft>
                <a:spcPts val="1200"/>
              </a:spcAft>
              <a:buClr>
                <a:schemeClr val="tx2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tx2"/>
              </a:buClr>
              <a:buSzPct val="50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tx2"/>
              </a:buClr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Phase I trial confirms excellent tolerance and expansion in 50 </a:t>
            </a:r>
            <a:r>
              <a:rPr lang="en-GB" altLang="en-US" sz="14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BRCA</a:t>
            </a:r>
            <a:r>
              <a:rPr lang="en-GB" alt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 patients showed 46% response.</a:t>
            </a:r>
          </a:p>
        </p:txBody>
      </p:sp>
      <p:sp>
        <p:nvSpPr>
          <p:cNvPr id="61444" name="TextBox 5"/>
          <p:cNvSpPr txBox="1">
            <a:spLocks noChangeArrowheads="1"/>
          </p:cNvSpPr>
          <p:nvPr/>
        </p:nvSpPr>
        <p:spPr bwMode="auto">
          <a:xfrm>
            <a:off x="2746375" y="5694363"/>
            <a:ext cx="2944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Aft>
                <a:spcPts val="1200"/>
              </a:spcAft>
              <a:buClr>
                <a:schemeClr val="tx2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tx2"/>
              </a:buClr>
              <a:buSzPct val="50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tx2"/>
              </a:buClr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400" dirty="0">
                <a:solidFill>
                  <a:srgbClr val="FFFF00"/>
                </a:solidFill>
                <a:cs typeface="Arial" panose="020B0604020202020204" pitchFamily="34" charset="0"/>
              </a:rPr>
              <a:t>T</a:t>
            </a:r>
            <a:r>
              <a:rPr lang="en-GB" altLang="en-US" sz="1400" dirty="0" smtClean="0">
                <a:solidFill>
                  <a:srgbClr val="FFFF00"/>
                </a:solidFill>
                <a:cs typeface="Arial" panose="020B0604020202020204" pitchFamily="34" charset="0"/>
              </a:rPr>
              <a:t>his is nothing like chemotherapy</a:t>
            </a:r>
          </a:p>
        </p:txBody>
      </p:sp>
      <p:grpSp>
        <p:nvGrpSpPr>
          <p:cNvPr id="61445" name="Group 5"/>
          <p:cNvGrpSpPr>
            <a:grpSpLocks/>
          </p:cNvGrpSpPr>
          <p:nvPr/>
        </p:nvGrpSpPr>
        <p:grpSpPr bwMode="auto">
          <a:xfrm>
            <a:off x="2714625" y="3575050"/>
            <a:ext cx="3028950" cy="1781175"/>
            <a:chOff x="-9" y="568"/>
            <a:chExt cx="5900" cy="3789"/>
          </a:xfrm>
        </p:grpSpPr>
        <p:pic>
          <p:nvPicPr>
            <p:cNvPr id="61460" name="Picture 6" descr="Scans 1 (Slide 16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68"/>
              <a:ext cx="5891" cy="3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61" name="Picture 7" descr="529469WilD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" y="2504"/>
              <a:ext cx="2830" cy="1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62" name="Oval 8"/>
            <p:cNvSpPr>
              <a:spLocks noChangeArrowheads="1"/>
            </p:cNvSpPr>
            <p:nvPr/>
          </p:nvSpPr>
          <p:spPr bwMode="auto">
            <a:xfrm>
              <a:off x="2080" y="2852"/>
              <a:ext cx="411" cy="45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anchor="ctr"/>
            <a:lstStyle>
              <a:lvl1pPr eaLnBrk="0" hangingPunct="0">
                <a:spcAft>
                  <a:spcPts val="1200"/>
                </a:spcAft>
                <a:buClr>
                  <a:schemeClr val="tx2"/>
                </a:buClr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Aft>
                  <a:spcPts val="600"/>
                </a:spcAft>
                <a:buClr>
                  <a:schemeClr val="tx2"/>
                </a:buClr>
                <a:buChar char="•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Aft>
                  <a:spcPts val="600"/>
                </a:spcAft>
                <a:buClr>
                  <a:schemeClr val="tx2"/>
                </a:buClr>
                <a:buSzPct val="50000"/>
                <a:buFont typeface="Wingdings" pitchFamily="2" charset="2"/>
                <a:buChar char="Ø"/>
                <a:defRPr sz="28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Aft>
                  <a:spcPts val="600"/>
                </a:spcAft>
                <a:buClr>
                  <a:schemeClr val="tx2"/>
                </a:buClr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Aft>
                  <a:spcPts val="60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400" dirty="0" smtClean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463" name="Picture 9" descr="529469WilD10"/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7" y="2514"/>
              <a:ext cx="3040" cy="1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64" name="Oval 10"/>
            <p:cNvSpPr>
              <a:spLocks noChangeArrowheads="1"/>
            </p:cNvSpPr>
            <p:nvPr/>
          </p:nvSpPr>
          <p:spPr bwMode="auto">
            <a:xfrm>
              <a:off x="5075" y="2853"/>
              <a:ext cx="403" cy="45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Aft>
                  <a:spcPts val="1200"/>
                </a:spcAft>
                <a:buClr>
                  <a:schemeClr val="tx2"/>
                </a:buClr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Aft>
                  <a:spcPts val="600"/>
                </a:spcAft>
                <a:buClr>
                  <a:schemeClr val="tx2"/>
                </a:buClr>
                <a:buChar char="•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Aft>
                  <a:spcPts val="600"/>
                </a:spcAft>
                <a:buClr>
                  <a:schemeClr val="tx2"/>
                </a:buClr>
                <a:buSzPct val="50000"/>
                <a:buFont typeface="Wingdings" pitchFamily="2" charset="2"/>
                <a:buChar char="Ø"/>
                <a:defRPr sz="28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Aft>
                  <a:spcPts val="600"/>
                </a:spcAft>
                <a:buClr>
                  <a:schemeClr val="tx2"/>
                </a:buClr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Aft>
                  <a:spcPts val="60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400" dirty="0" smtClean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1465" name="Rectangle 11"/>
            <p:cNvSpPr>
              <a:spLocks noChangeArrowheads="1"/>
            </p:cNvSpPr>
            <p:nvPr/>
          </p:nvSpPr>
          <p:spPr bwMode="auto">
            <a:xfrm>
              <a:off x="2057" y="683"/>
              <a:ext cx="1350" cy="2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Aft>
                  <a:spcPts val="1200"/>
                </a:spcAft>
                <a:buClr>
                  <a:schemeClr val="tx2"/>
                </a:buClr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Aft>
                  <a:spcPts val="600"/>
                </a:spcAft>
                <a:buClr>
                  <a:schemeClr val="tx2"/>
                </a:buClr>
                <a:buChar char="•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Aft>
                  <a:spcPts val="600"/>
                </a:spcAft>
                <a:buClr>
                  <a:schemeClr val="tx2"/>
                </a:buClr>
                <a:buSzPct val="50000"/>
                <a:buFont typeface="Wingdings" pitchFamily="2" charset="2"/>
                <a:buChar char="Ø"/>
                <a:defRPr sz="28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Aft>
                  <a:spcPts val="600"/>
                </a:spcAft>
                <a:buClr>
                  <a:schemeClr val="tx2"/>
                </a:buClr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Aft>
                  <a:spcPts val="60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400" dirty="0" smtClean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28613" y="742950"/>
            <a:ext cx="8535987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“tumour synthetic lethality” targeting cells with homologous recombination deficiency (HRD) – is this a new treatment for </a:t>
            </a:r>
            <a:r>
              <a:rPr lang="en-GB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BRCA-</a:t>
            </a:r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 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associated ovarian cancer?</a:t>
            </a:r>
          </a:p>
        </p:txBody>
      </p:sp>
      <p:grpSp>
        <p:nvGrpSpPr>
          <p:cNvPr id="61448" name="Group 6"/>
          <p:cNvGrpSpPr>
            <a:grpSpLocks/>
          </p:cNvGrpSpPr>
          <p:nvPr/>
        </p:nvGrpSpPr>
        <p:grpSpPr bwMode="auto">
          <a:xfrm>
            <a:off x="328613" y="1360616"/>
            <a:ext cx="8535987" cy="1099698"/>
            <a:chOff x="333" y="1022"/>
            <a:chExt cx="5377" cy="1142"/>
          </a:xfrm>
        </p:grpSpPr>
        <p:sp>
          <p:nvSpPr>
            <p:cNvPr id="61457" name="AutoShape 7"/>
            <p:cNvSpPr>
              <a:spLocks noChangeArrowheads="1"/>
            </p:cNvSpPr>
            <p:nvPr/>
          </p:nvSpPr>
          <p:spPr bwMode="auto">
            <a:xfrm>
              <a:off x="333" y="1314"/>
              <a:ext cx="2089" cy="546"/>
            </a:xfrm>
            <a:prstGeom prst="chevron">
              <a:avLst>
                <a:gd name="adj" fmla="val 126559"/>
              </a:avLst>
            </a:prstGeom>
            <a:solidFill>
              <a:srgbClr val="B2B2B2"/>
            </a:solidFill>
            <a:ln w="317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Aft>
                  <a:spcPts val="1200"/>
                </a:spcAft>
                <a:buClr>
                  <a:schemeClr val="tx2"/>
                </a:buClr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Aft>
                  <a:spcPts val="600"/>
                </a:spcAft>
                <a:buClr>
                  <a:schemeClr val="tx2"/>
                </a:buClr>
                <a:buChar char="•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Aft>
                  <a:spcPts val="600"/>
                </a:spcAft>
                <a:buClr>
                  <a:schemeClr val="tx2"/>
                </a:buClr>
                <a:buSzPct val="50000"/>
                <a:buFont typeface="Wingdings" pitchFamily="2" charset="2"/>
                <a:buChar char="Ø"/>
                <a:defRPr sz="28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Aft>
                  <a:spcPts val="600"/>
                </a:spcAft>
                <a:buClr>
                  <a:schemeClr val="tx2"/>
                </a:buClr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Aft>
                  <a:spcPts val="60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GB" altLang="en-US" sz="24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Preclinical</a:t>
              </a: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1966" y="1317"/>
              <a:ext cx="1845" cy="5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600" dirty="0">
                  <a:solidFill>
                    <a:srgbClr val="000000"/>
                  </a:solidFill>
                  <a:latin typeface="Arial" panose="020B0604020202020204" pitchFamily="34" charset="0"/>
                  <a:cs typeface="Arial" pitchFamily="34" charset="0"/>
                </a:rPr>
                <a:t>Early Clinical Trials</a:t>
              </a:r>
            </a:p>
            <a:p>
              <a:pPr algn="ctr">
                <a:defRPr/>
              </a:pPr>
              <a:r>
                <a:rPr lang="en-GB" sz="1600" dirty="0">
                  <a:solidFill>
                    <a:srgbClr val="000000"/>
                  </a:solidFill>
                  <a:latin typeface="Arial" panose="020B0604020202020204" pitchFamily="34" charset="0"/>
                  <a:cs typeface="Arial" pitchFamily="34" charset="0"/>
                </a:rPr>
                <a:t>(Phase I, incl. IB)</a:t>
              </a:r>
            </a:p>
          </p:txBody>
        </p:sp>
        <p:sp>
          <p:nvSpPr>
            <p:cNvPr id="22" name="AutoShape 9"/>
            <p:cNvSpPr>
              <a:spLocks noChangeArrowheads="1"/>
            </p:cNvSpPr>
            <p:nvPr/>
          </p:nvSpPr>
          <p:spPr bwMode="auto">
            <a:xfrm>
              <a:off x="3816" y="1022"/>
              <a:ext cx="1894" cy="1142"/>
            </a:xfrm>
            <a:prstGeom prst="rightArrow">
              <a:avLst>
                <a:gd name="adj1" fmla="val 47685"/>
                <a:gd name="adj2" fmla="val 34257"/>
              </a:avLst>
            </a:prstGeom>
            <a:solidFill>
              <a:srgbClr val="B2B2B2"/>
            </a:solidFill>
            <a:ln w="317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600" dirty="0">
                  <a:solidFill>
                    <a:srgbClr val="000000"/>
                  </a:solidFill>
                  <a:latin typeface="Arial" panose="020B0604020202020204" pitchFamily="34" charset="0"/>
                  <a:cs typeface="Arial" pitchFamily="34" charset="0"/>
                </a:rPr>
                <a:t>Randomised Clinical </a:t>
              </a:r>
            </a:p>
            <a:p>
              <a:pPr algn="ctr">
                <a:defRPr/>
              </a:pPr>
              <a:r>
                <a:rPr lang="en-GB" sz="1600" dirty="0">
                  <a:solidFill>
                    <a:srgbClr val="000000"/>
                  </a:solidFill>
                  <a:latin typeface="Arial" panose="020B0604020202020204" pitchFamily="34" charset="0"/>
                  <a:cs typeface="Arial" pitchFamily="34" charset="0"/>
                </a:rPr>
                <a:t>Trials (Phase II and III)</a:t>
              </a:r>
            </a:p>
          </p:txBody>
        </p:sp>
      </p:grpSp>
      <p:pic>
        <p:nvPicPr>
          <p:cNvPr id="23" name="Picture 1" descr="ASCO 2011 Kaye Discussant 1.jpg"/>
          <p:cNvPicPr>
            <a:picLocks noChangeAspect="1"/>
          </p:cNvPicPr>
          <p:nvPr/>
        </p:nvPicPr>
        <p:blipFill>
          <a:blip r:embed="rId5"/>
          <a:srcRect t="8521" b="12531"/>
          <a:stretch>
            <a:fillRect/>
          </a:stretch>
        </p:blipFill>
        <p:spPr bwMode="auto">
          <a:xfrm>
            <a:off x="5959475" y="3575050"/>
            <a:ext cx="3016250" cy="22701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61450" name="TextBox 23"/>
          <p:cNvSpPr txBox="1">
            <a:spLocks noChangeArrowheads="1"/>
          </p:cNvSpPr>
          <p:nvPr/>
        </p:nvSpPr>
        <p:spPr bwMode="auto">
          <a:xfrm>
            <a:off x="5957888" y="2744788"/>
            <a:ext cx="301148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Aft>
                <a:spcPts val="1200"/>
              </a:spcAft>
              <a:buClr>
                <a:schemeClr val="tx2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tx2"/>
              </a:buClr>
              <a:buSzPct val="50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tx2"/>
              </a:buClr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Randomised trial (maintenance therapy) showed marked PFS benefit</a:t>
            </a:r>
          </a:p>
        </p:txBody>
      </p:sp>
      <p:pic>
        <p:nvPicPr>
          <p:cNvPr id="61451" name="Picture 20" descr="Tutt for Kaye March 08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8" t="6592" r="50764" b="46872"/>
          <a:stretch>
            <a:fillRect/>
          </a:stretch>
        </p:blipFill>
        <p:spPr bwMode="auto">
          <a:xfrm>
            <a:off x="250825" y="3575050"/>
            <a:ext cx="22336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2" name="TextBox 26"/>
          <p:cNvSpPr txBox="1">
            <a:spLocks noChangeArrowheads="1"/>
          </p:cNvSpPr>
          <p:nvPr/>
        </p:nvSpPr>
        <p:spPr bwMode="auto">
          <a:xfrm>
            <a:off x="250825" y="6265775"/>
            <a:ext cx="22336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Aft>
                <a:spcPts val="1200"/>
              </a:spcAft>
              <a:buClr>
                <a:schemeClr val="tx2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tx2"/>
              </a:buClr>
              <a:buSzPct val="50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tx2"/>
              </a:buClr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1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Farmer H, et al. </a:t>
            </a:r>
            <a:r>
              <a:rPr lang="en-GB" altLang="en-US" sz="11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Nature.</a:t>
            </a:r>
            <a:r>
              <a:rPr lang="en-GB" altLang="en-US" sz="11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2005;434(7035):917-921.</a:t>
            </a:r>
          </a:p>
        </p:txBody>
      </p:sp>
      <p:sp>
        <p:nvSpPr>
          <p:cNvPr id="61454" name="TextBox 1"/>
          <p:cNvSpPr txBox="1">
            <a:spLocks noChangeArrowheads="1"/>
          </p:cNvSpPr>
          <p:nvPr/>
        </p:nvSpPr>
        <p:spPr bwMode="auto">
          <a:xfrm>
            <a:off x="250825" y="2306638"/>
            <a:ext cx="324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Aft>
                <a:spcPts val="1200"/>
              </a:spcAft>
              <a:buClr>
                <a:schemeClr val="tx2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tx2"/>
              </a:buClr>
              <a:buSzPct val="50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tx2"/>
              </a:buClr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PARP: poly(ADP) ribose polymerase</a:t>
            </a:r>
          </a:p>
        </p:txBody>
      </p:sp>
      <p:sp>
        <p:nvSpPr>
          <p:cNvPr id="61455" name="TextBox 3"/>
          <p:cNvSpPr txBox="1">
            <a:spLocks noChangeArrowheads="1"/>
          </p:cNvSpPr>
          <p:nvPr/>
        </p:nvSpPr>
        <p:spPr bwMode="auto">
          <a:xfrm>
            <a:off x="468313" y="2817813"/>
            <a:ext cx="16557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Aft>
                <a:spcPts val="1200"/>
              </a:spcAft>
              <a:buClr>
                <a:schemeClr val="tx2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tx2"/>
              </a:buClr>
              <a:buSzPct val="50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tx2"/>
              </a:buClr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Exquisite preclinical efficacy of </a:t>
            </a:r>
            <a:r>
              <a:rPr lang="en-GB" altLang="en-US" sz="14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PARPi</a:t>
            </a:r>
            <a:r>
              <a:rPr lang="en-GB" altLang="en-US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61456" name="Title 5"/>
          <p:cNvSpPr>
            <a:spLocks noGrp="1"/>
          </p:cNvSpPr>
          <p:nvPr>
            <p:ph type="ctrTitle"/>
          </p:nvPr>
        </p:nvSpPr>
        <p:spPr>
          <a:xfrm>
            <a:off x="0" y="144562"/>
            <a:ext cx="9144000" cy="692150"/>
          </a:xfrm>
        </p:spPr>
        <p:txBody>
          <a:bodyPr/>
          <a:lstStyle/>
          <a:p>
            <a:r>
              <a:rPr lang="en-GB" altLang="en-US" dirty="0" smtClean="0">
                <a:effectLst/>
              </a:rPr>
              <a:t>Single-Agent Trials PARP Inhibitors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6228184" y="6259949"/>
            <a:ext cx="28803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100" b="1" dirty="0" err="1">
                <a:solidFill>
                  <a:srgbClr val="FFFFFF"/>
                </a:solidFill>
                <a:latin typeface="Arial" pitchFamily="34" charset="0"/>
              </a:rPr>
              <a:t>Ledermann</a:t>
            </a:r>
            <a:r>
              <a:rPr lang="en-GB" altLang="en-US" sz="1100" b="1" dirty="0">
                <a:solidFill>
                  <a:srgbClr val="FFFFFF"/>
                </a:solidFill>
                <a:latin typeface="Arial" pitchFamily="34" charset="0"/>
              </a:rPr>
              <a:t> JA, et al. </a:t>
            </a:r>
            <a:r>
              <a:rPr lang="en-GB" altLang="en-US" sz="1100" b="1" i="1" dirty="0">
                <a:solidFill>
                  <a:srgbClr val="FFFFFF"/>
                </a:solidFill>
                <a:latin typeface="Arial" pitchFamily="34" charset="0"/>
              </a:rPr>
              <a:t>N </a:t>
            </a:r>
            <a:r>
              <a:rPr lang="en-GB" altLang="en-US" sz="1100" b="1" i="1" dirty="0" err="1">
                <a:solidFill>
                  <a:srgbClr val="FFFFFF"/>
                </a:solidFill>
                <a:latin typeface="Arial" pitchFamily="34" charset="0"/>
              </a:rPr>
              <a:t>Engl</a:t>
            </a:r>
            <a:r>
              <a:rPr lang="en-GB" altLang="en-US" sz="1100" b="1" i="1" dirty="0">
                <a:solidFill>
                  <a:srgbClr val="FFFFFF"/>
                </a:solidFill>
                <a:latin typeface="Arial" pitchFamily="34" charset="0"/>
              </a:rPr>
              <a:t> J Med. </a:t>
            </a:r>
            <a:r>
              <a:rPr lang="en-GB" altLang="en-US" sz="1100" b="1" dirty="0">
                <a:solidFill>
                  <a:srgbClr val="FFFFFF"/>
                </a:solidFill>
                <a:latin typeface="Arial" pitchFamily="34" charset="0"/>
              </a:rPr>
              <a:t>2012;366(15):1382-1392.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2510564" y="6304679"/>
            <a:ext cx="36717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 dirty="0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Fong PC, et al. </a:t>
            </a:r>
            <a:r>
              <a:rPr lang="en-US" altLang="en-US" sz="1100" b="1" i="1" dirty="0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N </a:t>
            </a:r>
            <a:r>
              <a:rPr lang="en-US" altLang="en-US" sz="1100" b="1" i="1" dirty="0" err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Engl</a:t>
            </a:r>
            <a:r>
              <a:rPr lang="en-US" altLang="en-US" sz="1100" b="1" i="1" dirty="0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 J Med</a:t>
            </a:r>
            <a:r>
              <a:rPr lang="en-US" altLang="en-US" sz="1100" b="1" dirty="0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. 2009; 361(2):123-134.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 dirty="0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Fong PC, et al. </a:t>
            </a:r>
            <a:r>
              <a:rPr lang="en-US" altLang="en-US" sz="1100" b="1" i="1" dirty="0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J </a:t>
            </a:r>
            <a:r>
              <a:rPr lang="en-US" altLang="en-US" sz="1100" b="1" i="1" dirty="0" err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Clin</a:t>
            </a:r>
            <a:r>
              <a:rPr lang="en-US" altLang="en-US" sz="1100" b="1" i="1" dirty="0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 </a:t>
            </a:r>
            <a:r>
              <a:rPr lang="en-US" altLang="en-US" sz="1100" b="1" i="1" dirty="0" err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Oncol</a:t>
            </a:r>
            <a:r>
              <a:rPr lang="en-US" altLang="en-US" sz="1100" b="1" dirty="0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. 2010; 28(15):2512-2519.</a:t>
            </a:r>
          </a:p>
        </p:txBody>
      </p:sp>
    </p:spTree>
    <p:extLst>
      <p:ext uri="{BB962C8B-B14F-4D97-AF65-F5344CB8AC3E}">
        <p14:creationId xmlns:p14="http://schemas.microsoft.com/office/powerpoint/2010/main" val="319301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323528" y="367911"/>
            <a:ext cx="8496944" cy="11430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Randomised</a:t>
            </a:r>
            <a:r>
              <a:rPr lang="en-US" altLang="en-US" dirty="0" smtClean="0"/>
              <a:t> Maintenance Study 19: Design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590800" y="1687087"/>
            <a:ext cx="548640" cy="3237020"/>
          </a:xfrm>
          <a:prstGeom prst="roundRect">
            <a:avLst/>
          </a:prstGeom>
          <a:solidFill>
            <a:srgbClr val="99CCFF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vert270" anchor="ctr"/>
          <a:lstStyle/>
          <a:p>
            <a:pPr algn="ctr">
              <a:defRPr/>
            </a:pPr>
            <a:r>
              <a:rPr lang="en-US" sz="2000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Randomisation</a:t>
            </a:r>
            <a:r>
              <a:rPr lang="en-US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1:1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33927" y="1628800"/>
            <a:ext cx="3017520" cy="1371600"/>
          </a:xfrm>
          <a:prstGeom prst="roundRect">
            <a:avLst/>
          </a:prstGeom>
          <a:solidFill>
            <a:srgbClr val="99CCFF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Olaparib</a:t>
            </a:r>
          </a:p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Oral 400mg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</a:t>
            </a:r>
            <a:endParaRPr lang="en-US" sz="2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136</a:t>
            </a:r>
            <a:endParaRPr lang="en-US" sz="22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33927" y="3690877"/>
            <a:ext cx="3017520" cy="1371600"/>
          </a:xfrm>
          <a:prstGeom prst="roundRect">
            <a:avLst/>
          </a:prstGeom>
          <a:solidFill>
            <a:srgbClr val="99CCFF"/>
          </a:solidFill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>
              <a:defRPr/>
            </a:pPr>
            <a:r>
              <a:rPr lang="en-US" sz="2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Placebo</a:t>
            </a:r>
          </a:p>
          <a:p>
            <a:pPr algn="ctr">
              <a:defRPr/>
            </a:pPr>
            <a:r>
              <a:rPr lang="en-US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Oral </a:t>
            </a:r>
            <a:r>
              <a:rPr lang="en-US" sz="20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</a:t>
            </a:r>
            <a:endParaRPr lang="en-US" sz="2000" kern="0" dirty="0">
              <a:solidFill>
                <a:prstClr val="black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sz="20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itchFamily="34" charset="0"/>
              </a:rPr>
              <a:t>N = 129</a:t>
            </a:r>
            <a:endParaRPr lang="en-US" sz="2000" kern="0" dirty="0">
              <a:solidFill>
                <a:prstClr val="black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cxnSp>
        <p:nvCxnSpPr>
          <p:cNvPr id="62474" name="Elbow Connector 5"/>
          <p:cNvCxnSpPr>
            <a:cxnSpLocks noChangeShapeType="1"/>
            <a:stCxn id="3" idx="3"/>
          </p:cNvCxnSpPr>
          <p:nvPr/>
        </p:nvCxnSpPr>
        <p:spPr bwMode="auto">
          <a:xfrm flipV="1">
            <a:off x="3140075" y="2314515"/>
            <a:ext cx="593725" cy="990600"/>
          </a:xfrm>
          <a:prstGeom prst="bentConnector3">
            <a:avLst>
              <a:gd name="adj1" fmla="val 50000"/>
            </a:avLst>
          </a:prstGeom>
          <a:noFill/>
          <a:ln w="57150" algn="ctr">
            <a:solidFill>
              <a:schemeClr val="bg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5" name="Elbow Connector 6"/>
          <p:cNvCxnSpPr>
            <a:cxnSpLocks noChangeShapeType="1"/>
            <a:stCxn id="3" idx="3"/>
          </p:cNvCxnSpPr>
          <p:nvPr/>
        </p:nvCxnSpPr>
        <p:spPr bwMode="auto">
          <a:xfrm>
            <a:off x="3140075" y="3305115"/>
            <a:ext cx="593725" cy="1071562"/>
          </a:xfrm>
          <a:prstGeom prst="bentConnector3">
            <a:avLst>
              <a:gd name="adj1" fmla="val 50000"/>
            </a:avLst>
          </a:prstGeom>
          <a:noFill/>
          <a:ln w="57150" algn="ctr">
            <a:solidFill>
              <a:schemeClr val="bg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ounded Rectangle 7"/>
          <p:cNvSpPr/>
          <p:nvPr/>
        </p:nvSpPr>
        <p:spPr>
          <a:xfrm>
            <a:off x="339634" y="1628800"/>
            <a:ext cx="2022439" cy="3336695"/>
          </a:xfrm>
          <a:prstGeom prst="roundRect">
            <a:avLst/>
          </a:prstGeom>
          <a:solidFill>
            <a:srgbClr val="99CCFF"/>
          </a:solidFill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itchFamily="34" charset="0"/>
              </a:rPr>
              <a:t>Platinum-sensitive</a:t>
            </a:r>
          </a:p>
          <a:p>
            <a:pPr algn="ctr">
              <a:defRPr/>
            </a:pPr>
            <a:r>
              <a:rPr lang="en-US" sz="20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itchFamily="34" charset="0"/>
              </a:rPr>
              <a:t>relapsed patients </a:t>
            </a:r>
            <a:r>
              <a:rPr lang="en-US" sz="2000" kern="0" dirty="0">
                <a:solidFill>
                  <a:prstClr val="black"/>
                </a:solidFill>
                <a:latin typeface="Arial" panose="020B0604020202020204" pitchFamily="34" charset="0"/>
                <a:cs typeface="Arial" pitchFamily="34" charset="0"/>
              </a:rPr>
              <a:t>with </a:t>
            </a:r>
            <a:r>
              <a:rPr lang="en-US" sz="20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itchFamily="34" charset="0"/>
              </a:rPr>
              <a:t>high-grade serous </a:t>
            </a:r>
            <a:r>
              <a:rPr lang="en-US" sz="2000" kern="0" dirty="0">
                <a:solidFill>
                  <a:prstClr val="black"/>
                </a:solidFill>
                <a:latin typeface="Arial" panose="020B0604020202020204" pitchFamily="34" charset="0"/>
                <a:cs typeface="Arial" pitchFamily="34" charset="0"/>
              </a:rPr>
              <a:t>ovarian cancer in remission</a:t>
            </a:r>
          </a:p>
          <a:p>
            <a:pPr algn="ctr">
              <a:defRPr/>
            </a:pPr>
            <a:r>
              <a:rPr lang="en-US" sz="2000" kern="0" dirty="0">
                <a:solidFill>
                  <a:prstClr val="black"/>
                </a:solidFill>
                <a:latin typeface="Arial" panose="020B0604020202020204" pitchFamily="34" charset="0"/>
                <a:cs typeface="Arial" pitchFamily="34" charset="0"/>
              </a:rPr>
              <a:t>(CR/PR)</a:t>
            </a:r>
          </a:p>
          <a:p>
            <a:pPr algn="ctr">
              <a:defRPr/>
            </a:pPr>
            <a:r>
              <a:rPr lang="en-US" sz="20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itchFamily="34" charset="0"/>
              </a:rPr>
              <a:t>N = 265</a:t>
            </a:r>
            <a:endParaRPr lang="en-US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79920" y="2299757"/>
            <a:ext cx="2011680" cy="2011680"/>
          </a:xfrm>
          <a:prstGeom prst="roundRect">
            <a:avLst/>
          </a:prstGeom>
          <a:solidFill>
            <a:srgbClr val="99CCFF"/>
          </a:solidFill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rIns="0" anchor="ctr"/>
          <a:lstStyle/>
          <a:p>
            <a:pPr algn="ctr">
              <a:defRPr/>
            </a:pPr>
            <a:r>
              <a:rPr lang="en-US" sz="2400" kern="0" dirty="0">
                <a:solidFill>
                  <a:prstClr val="black"/>
                </a:solidFill>
                <a:latin typeface="Arial" panose="020B0604020202020204" pitchFamily="34" charset="0"/>
                <a:cs typeface="Arial" pitchFamily="34" charset="0"/>
              </a:rPr>
              <a:t>Treat until progression</a:t>
            </a:r>
          </a:p>
          <a:p>
            <a:pPr algn="ctr">
              <a:defRPr/>
            </a:pPr>
            <a:r>
              <a:rPr lang="en-US" sz="2400" kern="0" dirty="0">
                <a:solidFill>
                  <a:prstClr val="black"/>
                </a:solidFill>
                <a:latin typeface="Arial" panose="020B0604020202020204" pitchFamily="34" charset="0"/>
                <a:cs typeface="Arial" pitchFamily="34" charset="0"/>
              </a:rPr>
              <a:t>PFS Primary Endpoint</a:t>
            </a:r>
            <a:endParaRPr lang="en-US" sz="20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0853" y="5342994"/>
            <a:ext cx="5400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Initially </a:t>
            </a:r>
            <a:r>
              <a:rPr lang="en-GB" sz="2000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BRCA</a:t>
            </a:r>
            <a:r>
              <a:rPr lang="en-GB" sz="2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m</a:t>
            </a:r>
            <a:r>
              <a:rPr lang="en-GB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status known for only 36% of patients; subsequent analysis increased this to 96%</a:t>
            </a:r>
            <a:endParaRPr lang="en-GB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68097" y="6433877"/>
            <a:ext cx="420390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100" b="1" dirty="0" err="1">
                <a:solidFill>
                  <a:srgbClr val="FFFFFF"/>
                </a:solidFill>
                <a:latin typeface="Arial" pitchFamily="34" charset="0"/>
              </a:rPr>
              <a:t>Ledermann</a:t>
            </a:r>
            <a:r>
              <a:rPr lang="en-GB" altLang="en-US" sz="1100" b="1" dirty="0">
                <a:solidFill>
                  <a:srgbClr val="FFFFFF"/>
                </a:solidFill>
                <a:latin typeface="Arial" pitchFamily="34" charset="0"/>
              </a:rPr>
              <a:t> JA, et al. </a:t>
            </a:r>
            <a:r>
              <a:rPr lang="en-GB" altLang="en-US" sz="1100" b="1" i="1" dirty="0">
                <a:solidFill>
                  <a:srgbClr val="FFFFFF"/>
                </a:solidFill>
                <a:latin typeface="Arial" pitchFamily="34" charset="0"/>
              </a:rPr>
              <a:t>N </a:t>
            </a:r>
            <a:r>
              <a:rPr lang="en-GB" altLang="en-US" sz="1100" b="1" i="1" dirty="0" err="1">
                <a:solidFill>
                  <a:srgbClr val="FFFFFF"/>
                </a:solidFill>
                <a:latin typeface="Arial" pitchFamily="34" charset="0"/>
              </a:rPr>
              <a:t>Engl</a:t>
            </a:r>
            <a:r>
              <a:rPr lang="en-GB" altLang="en-US" sz="1100" b="1" i="1" dirty="0">
                <a:solidFill>
                  <a:srgbClr val="FFFFFF"/>
                </a:solidFill>
                <a:latin typeface="Arial" pitchFamily="34" charset="0"/>
              </a:rPr>
              <a:t> J Med. </a:t>
            </a:r>
            <a:r>
              <a:rPr lang="en-GB" altLang="en-US" sz="1100" b="1" dirty="0">
                <a:solidFill>
                  <a:srgbClr val="FFFFFF"/>
                </a:solidFill>
                <a:latin typeface="Arial" pitchFamily="34" charset="0"/>
              </a:rPr>
              <a:t>2012;366(15):1382-1392.</a:t>
            </a:r>
          </a:p>
        </p:txBody>
      </p:sp>
    </p:spTree>
    <p:extLst>
      <p:ext uri="{BB962C8B-B14F-4D97-AF65-F5344CB8AC3E}">
        <p14:creationId xmlns:p14="http://schemas.microsoft.com/office/powerpoint/2010/main" val="13569794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271"/>
          <p:cNvGrpSpPr>
            <a:grpSpLocks/>
          </p:cNvGrpSpPr>
          <p:nvPr/>
        </p:nvGrpSpPr>
        <p:grpSpPr bwMode="auto">
          <a:xfrm>
            <a:off x="1882775" y="1844700"/>
            <a:ext cx="4710113" cy="3163888"/>
            <a:chOff x="1946276" y="1773238"/>
            <a:chExt cx="5522913" cy="3427413"/>
          </a:xfrm>
        </p:grpSpPr>
        <p:sp>
          <p:nvSpPr>
            <p:cNvPr id="273" name="Freeform 7"/>
            <p:cNvSpPr>
              <a:spLocks/>
            </p:cNvSpPr>
            <p:nvPr/>
          </p:nvSpPr>
          <p:spPr bwMode="auto">
            <a:xfrm>
              <a:off x="1946276" y="1773238"/>
              <a:ext cx="5522913" cy="3427413"/>
            </a:xfrm>
            <a:custGeom>
              <a:avLst/>
              <a:gdLst>
                <a:gd name="T0" fmla="*/ 354 w 3479"/>
                <a:gd name="T1" fmla="*/ 14 h 2159"/>
                <a:gd name="T2" fmla="*/ 408 w 3479"/>
                <a:gd name="T3" fmla="*/ 67 h 2159"/>
                <a:gd name="T4" fmla="*/ 464 w 3479"/>
                <a:gd name="T5" fmla="*/ 101 h 2159"/>
                <a:gd name="T6" fmla="*/ 529 w 3479"/>
                <a:gd name="T7" fmla="*/ 153 h 2159"/>
                <a:gd name="T8" fmla="*/ 592 w 3479"/>
                <a:gd name="T9" fmla="*/ 183 h 2159"/>
                <a:gd name="T10" fmla="*/ 639 w 3479"/>
                <a:gd name="T11" fmla="*/ 214 h 2159"/>
                <a:gd name="T12" fmla="*/ 704 w 3479"/>
                <a:gd name="T13" fmla="*/ 294 h 2159"/>
                <a:gd name="T14" fmla="*/ 722 w 3479"/>
                <a:gd name="T15" fmla="*/ 444 h 2159"/>
                <a:gd name="T16" fmla="*/ 752 w 3479"/>
                <a:gd name="T17" fmla="*/ 510 h 2159"/>
                <a:gd name="T18" fmla="*/ 774 w 3479"/>
                <a:gd name="T19" fmla="*/ 672 h 2159"/>
                <a:gd name="T20" fmla="*/ 814 w 3479"/>
                <a:gd name="T21" fmla="*/ 755 h 2159"/>
                <a:gd name="T22" fmla="*/ 997 w 3479"/>
                <a:gd name="T23" fmla="*/ 827 h 2159"/>
                <a:gd name="T24" fmla="*/ 1057 w 3479"/>
                <a:gd name="T25" fmla="*/ 854 h 2159"/>
                <a:gd name="T26" fmla="*/ 1128 w 3479"/>
                <a:gd name="T27" fmla="*/ 905 h 2159"/>
                <a:gd name="T28" fmla="*/ 1148 w 3479"/>
                <a:gd name="T29" fmla="*/ 961 h 2159"/>
                <a:gd name="T30" fmla="*/ 1188 w 3479"/>
                <a:gd name="T31" fmla="*/ 1010 h 2159"/>
                <a:gd name="T32" fmla="*/ 1305 w 3479"/>
                <a:gd name="T33" fmla="*/ 1069 h 2159"/>
                <a:gd name="T34" fmla="*/ 1351 w 3479"/>
                <a:gd name="T35" fmla="*/ 1113 h 2159"/>
                <a:gd name="T36" fmla="*/ 1373 w 3479"/>
                <a:gd name="T37" fmla="*/ 1145 h 2159"/>
                <a:gd name="T38" fmla="*/ 1437 w 3479"/>
                <a:gd name="T39" fmla="*/ 1191 h 2159"/>
                <a:gd name="T40" fmla="*/ 1473 w 3479"/>
                <a:gd name="T41" fmla="*/ 1270 h 2159"/>
                <a:gd name="T42" fmla="*/ 1501 w 3479"/>
                <a:gd name="T43" fmla="*/ 1409 h 2159"/>
                <a:gd name="T44" fmla="*/ 1579 w 3479"/>
                <a:gd name="T45" fmla="*/ 1456 h 2159"/>
                <a:gd name="T46" fmla="*/ 1665 w 3479"/>
                <a:gd name="T47" fmla="*/ 1509 h 2159"/>
                <a:gd name="T48" fmla="*/ 1826 w 3479"/>
                <a:gd name="T49" fmla="*/ 1568 h 2159"/>
                <a:gd name="T50" fmla="*/ 2046 w 3479"/>
                <a:gd name="T51" fmla="*/ 1616 h 2159"/>
                <a:gd name="T52" fmla="*/ 2151 w 3479"/>
                <a:gd name="T53" fmla="*/ 1675 h 2159"/>
                <a:gd name="T54" fmla="*/ 2216 w 3479"/>
                <a:gd name="T55" fmla="*/ 1786 h 2159"/>
                <a:gd name="T56" fmla="*/ 2314 w 3479"/>
                <a:gd name="T57" fmla="*/ 1846 h 2159"/>
                <a:gd name="T58" fmla="*/ 3463 w 3479"/>
                <a:gd name="T59" fmla="*/ 2159 h 2159"/>
                <a:gd name="T60" fmla="*/ 2210 w 3479"/>
                <a:gd name="T61" fmla="*/ 1862 h 2159"/>
                <a:gd name="T62" fmla="*/ 2180 w 3479"/>
                <a:gd name="T63" fmla="*/ 1802 h 2159"/>
                <a:gd name="T64" fmla="*/ 2131 w 3479"/>
                <a:gd name="T65" fmla="*/ 1691 h 2159"/>
                <a:gd name="T66" fmla="*/ 1926 w 3479"/>
                <a:gd name="T67" fmla="*/ 1632 h 2159"/>
                <a:gd name="T68" fmla="*/ 1685 w 3479"/>
                <a:gd name="T69" fmla="*/ 1584 h 2159"/>
                <a:gd name="T70" fmla="*/ 1571 w 3479"/>
                <a:gd name="T71" fmla="*/ 1525 h 2159"/>
                <a:gd name="T72" fmla="*/ 1514 w 3479"/>
                <a:gd name="T73" fmla="*/ 1472 h 2159"/>
                <a:gd name="T74" fmla="*/ 1472 w 3479"/>
                <a:gd name="T75" fmla="*/ 1425 h 2159"/>
                <a:gd name="T76" fmla="*/ 1440 w 3479"/>
                <a:gd name="T77" fmla="*/ 1286 h 2159"/>
                <a:gd name="T78" fmla="*/ 1405 w 3479"/>
                <a:gd name="T79" fmla="*/ 1207 h 2159"/>
                <a:gd name="T80" fmla="*/ 1345 w 3479"/>
                <a:gd name="T81" fmla="*/ 1162 h 2159"/>
                <a:gd name="T82" fmla="*/ 1302 w 3479"/>
                <a:gd name="T83" fmla="*/ 1129 h 2159"/>
                <a:gd name="T84" fmla="*/ 1204 w 3479"/>
                <a:gd name="T85" fmla="*/ 1085 h 2159"/>
                <a:gd name="T86" fmla="*/ 1157 w 3479"/>
                <a:gd name="T87" fmla="*/ 1026 h 2159"/>
                <a:gd name="T88" fmla="*/ 1119 w 3479"/>
                <a:gd name="T89" fmla="*/ 977 h 2159"/>
                <a:gd name="T90" fmla="*/ 1080 w 3479"/>
                <a:gd name="T91" fmla="*/ 921 h 2159"/>
                <a:gd name="T92" fmla="*/ 992 w 3479"/>
                <a:gd name="T93" fmla="*/ 870 h 2159"/>
                <a:gd name="T94" fmla="*/ 823 w 3479"/>
                <a:gd name="T95" fmla="*/ 843 h 2159"/>
                <a:gd name="T96" fmla="*/ 768 w 3479"/>
                <a:gd name="T97" fmla="*/ 771 h 2159"/>
                <a:gd name="T98" fmla="*/ 748 w 3479"/>
                <a:gd name="T99" fmla="*/ 688 h 2159"/>
                <a:gd name="T100" fmla="*/ 716 w 3479"/>
                <a:gd name="T101" fmla="*/ 526 h 2159"/>
                <a:gd name="T102" fmla="*/ 695 w 3479"/>
                <a:gd name="T103" fmla="*/ 460 h 2159"/>
                <a:gd name="T104" fmla="*/ 667 w 3479"/>
                <a:gd name="T105" fmla="*/ 310 h 2159"/>
                <a:gd name="T106" fmla="*/ 595 w 3479"/>
                <a:gd name="T107" fmla="*/ 230 h 2159"/>
                <a:gd name="T108" fmla="*/ 561 w 3479"/>
                <a:gd name="T109" fmla="*/ 199 h 2159"/>
                <a:gd name="T110" fmla="*/ 468 w 3479"/>
                <a:gd name="T111" fmla="*/ 169 h 2159"/>
                <a:gd name="T112" fmla="*/ 444 w 3479"/>
                <a:gd name="T113" fmla="*/ 117 h 2159"/>
                <a:gd name="T114" fmla="*/ 349 w 3479"/>
                <a:gd name="T115" fmla="*/ 83 h 2159"/>
                <a:gd name="T116" fmla="*/ 326 w 3479"/>
                <a:gd name="T117" fmla="*/ 3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9" h="2159">
                  <a:moveTo>
                    <a:pt x="0" y="0"/>
                  </a:moveTo>
                  <a:lnTo>
                    <a:pt x="342" y="0"/>
                  </a:lnTo>
                  <a:lnTo>
                    <a:pt x="342" y="14"/>
                  </a:lnTo>
                  <a:lnTo>
                    <a:pt x="354" y="14"/>
                  </a:lnTo>
                  <a:lnTo>
                    <a:pt x="354" y="46"/>
                  </a:lnTo>
                  <a:lnTo>
                    <a:pt x="365" y="46"/>
                  </a:lnTo>
                  <a:lnTo>
                    <a:pt x="365" y="67"/>
                  </a:lnTo>
                  <a:lnTo>
                    <a:pt x="408" y="67"/>
                  </a:lnTo>
                  <a:lnTo>
                    <a:pt x="408" y="84"/>
                  </a:lnTo>
                  <a:lnTo>
                    <a:pt x="460" y="84"/>
                  </a:lnTo>
                  <a:lnTo>
                    <a:pt x="460" y="101"/>
                  </a:lnTo>
                  <a:lnTo>
                    <a:pt x="464" y="101"/>
                  </a:lnTo>
                  <a:lnTo>
                    <a:pt x="464" y="135"/>
                  </a:lnTo>
                  <a:lnTo>
                    <a:pt x="484" y="135"/>
                  </a:lnTo>
                  <a:lnTo>
                    <a:pt x="484" y="153"/>
                  </a:lnTo>
                  <a:lnTo>
                    <a:pt x="529" y="153"/>
                  </a:lnTo>
                  <a:lnTo>
                    <a:pt x="529" y="169"/>
                  </a:lnTo>
                  <a:lnTo>
                    <a:pt x="577" y="169"/>
                  </a:lnTo>
                  <a:lnTo>
                    <a:pt x="577" y="183"/>
                  </a:lnTo>
                  <a:lnTo>
                    <a:pt x="592" y="183"/>
                  </a:lnTo>
                  <a:lnTo>
                    <a:pt x="592" y="199"/>
                  </a:lnTo>
                  <a:lnTo>
                    <a:pt x="611" y="199"/>
                  </a:lnTo>
                  <a:lnTo>
                    <a:pt x="611" y="214"/>
                  </a:lnTo>
                  <a:lnTo>
                    <a:pt x="639" y="214"/>
                  </a:lnTo>
                  <a:lnTo>
                    <a:pt x="639" y="236"/>
                  </a:lnTo>
                  <a:lnTo>
                    <a:pt x="683" y="236"/>
                  </a:lnTo>
                  <a:lnTo>
                    <a:pt x="683" y="294"/>
                  </a:lnTo>
                  <a:lnTo>
                    <a:pt x="704" y="294"/>
                  </a:lnTo>
                  <a:lnTo>
                    <a:pt x="704" y="345"/>
                  </a:lnTo>
                  <a:lnTo>
                    <a:pt x="711" y="345"/>
                  </a:lnTo>
                  <a:lnTo>
                    <a:pt x="711" y="444"/>
                  </a:lnTo>
                  <a:lnTo>
                    <a:pt x="722" y="444"/>
                  </a:lnTo>
                  <a:lnTo>
                    <a:pt x="722" y="481"/>
                  </a:lnTo>
                  <a:lnTo>
                    <a:pt x="732" y="481"/>
                  </a:lnTo>
                  <a:lnTo>
                    <a:pt x="732" y="510"/>
                  </a:lnTo>
                  <a:lnTo>
                    <a:pt x="752" y="510"/>
                  </a:lnTo>
                  <a:lnTo>
                    <a:pt x="752" y="576"/>
                  </a:lnTo>
                  <a:lnTo>
                    <a:pt x="764" y="576"/>
                  </a:lnTo>
                  <a:lnTo>
                    <a:pt x="764" y="672"/>
                  </a:lnTo>
                  <a:lnTo>
                    <a:pt x="774" y="672"/>
                  </a:lnTo>
                  <a:lnTo>
                    <a:pt x="774" y="738"/>
                  </a:lnTo>
                  <a:lnTo>
                    <a:pt x="785" y="738"/>
                  </a:lnTo>
                  <a:lnTo>
                    <a:pt x="785" y="755"/>
                  </a:lnTo>
                  <a:lnTo>
                    <a:pt x="814" y="755"/>
                  </a:lnTo>
                  <a:lnTo>
                    <a:pt x="814" y="809"/>
                  </a:lnTo>
                  <a:lnTo>
                    <a:pt x="839" y="809"/>
                  </a:lnTo>
                  <a:lnTo>
                    <a:pt x="839" y="827"/>
                  </a:lnTo>
                  <a:lnTo>
                    <a:pt x="997" y="827"/>
                  </a:lnTo>
                  <a:lnTo>
                    <a:pt x="997" y="843"/>
                  </a:lnTo>
                  <a:lnTo>
                    <a:pt x="1008" y="843"/>
                  </a:lnTo>
                  <a:lnTo>
                    <a:pt x="1008" y="854"/>
                  </a:lnTo>
                  <a:lnTo>
                    <a:pt x="1057" y="854"/>
                  </a:lnTo>
                  <a:lnTo>
                    <a:pt x="1057" y="886"/>
                  </a:lnTo>
                  <a:lnTo>
                    <a:pt x="1096" y="886"/>
                  </a:lnTo>
                  <a:lnTo>
                    <a:pt x="1096" y="905"/>
                  </a:lnTo>
                  <a:lnTo>
                    <a:pt x="1128" y="905"/>
                  </a:lnTo>
                  <a:lnTo>
                    <a:pt x="1128" y="921"/>
                  </a:lnTo>
                  <a:lnTo>
                    <a:pt x="1135" y="921"/>
                  </a:lnTo>
                  <a:lnTo>
                    <a:pt x="1135" y="961"/>
                  </a:lnTo>
                  <a:lnTo>
                    <a:pt x="1148" y="961"/>
                  </a:lnTo>
                  <a:lnTo>
                    <a:pt x="1148" y="977"/>
                  </a:lnTo>
                  <a:lnTo>
                    <a:pt x="1174" y="977"/>
                  </a:lnTo>
                  <a:lnTo>
                    <a:pt x="1174" y="1010"/>
                  </a:lnTo>
                  <a:lnTo>
                    <a:pt x="1188" y="1010"/>
                  </a:lnTo>
                  <a:lnTo>
                    <a:pt x="1188" y="1028"/>
                  </a:lnTo>
                  <a:lnTo>
                    <a:pt x="1220" y="1028"/>
                  </a:lnTo>
                  <a:lnTo>
                    <a:pt x="1220" y="1069"/>
                  </a:lnTo>
                  <a:lnTo>
                    <a:pt x="1305" y="1069"/>
                  </a:lnTo>
                  <a:lnTo>
                    <a:pt x="1305" y="1089"/>
                  </a:lnTo>
                  <a:lnTo>
                    <a:pt x="1318" y="1089"/>
                  </a:lnTo>
                  <a:lnTo>
                    <a:pt x="1318" y="1113"/>
                  </a:lnTo>
                  <a:lnTo>
                    <a:pt x="1351" y="1113"/>
                  </a:lnTo>
                  <a:lnTo>
                    <a:pt x="1351" y="1132"/>
                  </a:lnTo>
                  <a:lnTo>
                    <a:pt x="1361" y="1132"/>
                  </a:lnTo>
                  <a:lnTo>
                    <a:pt x="1361" y="1145"/>
                  </a:lnTo>
                  <a:lnTo>
                    <a:pt x="1373" y="1145"/>
                  </a:lnTo>
                  <a:lnTo>
                    <a:pt x="1373" y="1174"/>
                  </a:lnTo>
                  <a:lnTo>
                    <a:pt x="1421" y="1174"/>
                  </a:lnTo>
                  <a:lnTo>
                    <a:pt x="1421" y="1191"/>
                  </a:lnTo>
                  <a:lnTo>
                    <a:pt x="1437" y="1191"/>
                  </a:lnTo>
                  <a:lnTo>
                    <a:pt x="1437" y="1206"/>
                  </a:lnTo>
                  <a:lnTo>
                    <a:pt x="1456" y="1206"/>
                  </a:lnTo>
                  <a:lnTo>
                    <a:pt x="1456" y="1270"/>
                  </a:lnTo>
                  <a:lnTo>
                    <a:pt x="1473" y="1270"/>
                  </a:lnTo>
                  <a:lnTo>
                    <a:pt x="1473" y="1301"/>
                  </a:lnTo>
                  <a:lnTo>
                    <a:pt x="1488" y="1301"/>
                  </a:lnTo>
                  <a:lnTo>
                    <a:pt x="1488" y="1409"/>
                  </a:lnTo>
                  <a:lnTo>
                    <a:pt x="1501" y="1409"/>
                  </a:lnTo>
                  <a:lnTo>
                    <a:pt x="1501" y="1433"/>
                  </a:lnTo>
                  <a:lnTo>
                    <a:pt x="1530" y="1433"/>
                  </a:lnTo>
                  <a:lnTo>
                    <a:pt x="1530" y="1456"/>
                  </a:lnTo>
                  <a:lnTo>
                    <a:pt x="1579" y="1456"/>
                  </a:lnTo>
                  <a:lnTo>
                    <a:pt x="1579" y="1482"/>
                  </a:lnTo>
                  <a:lnTo>
                    <a:pt x="1587" y="1482"/>
                  </a:lnTo>
                  <a:lnTo>
                    <a:pt x="1587" y="1509"/>
                  </a:lnTo>
                  <a:lnTo>
                    <a:pt x="1665" y="1509"/>
                  </a:lnTo>
                  <a:lnTo>
                    <a:pt x="1665" y="1544"/>
                  </a:lnTo>
                  <a:lnTo>
                    <a:pt x="1702" y="1544"/>
                  </a:lnTo>
                  <a:lnTo>
                    <a:pt x="1702" y="1568"/>
                  </a:lnTo>
                  <a:lnTo>
                    <a:pt x="1826" y="1568"/>
                  </a:lnTo>
                  <a:lnTo>
                    <a:pt x="1826" y="1593"/>
                  </a:lnTo>
                  <a:lnTo>
                    <a:pt x="1942" y="1593"/>
                  </a:lnTo>
                  <a:lnTo>
                    <a:pt x="1942" y="1616"/>
                  </a:lnTo>
                  <a:lnTo>
                    <a:pt x="2046" y="1616"/>
                  </a:lnTo>
                  <a:lnTo>
                    <a:pt x="2046" y="1648"/>
                  </a:lnTo>
                  <a:lnTo>
                    <a:pt x="2147" y="1648"/>
                  </a:lnTo>
                  <a:lnTo>
                    <a:pt x="2147" y="1675"/>
                  </a:lnTo>
                  <a:lnTo>
                    <a:pt x="2151" y="1675"/>
                  </a:lnTo>
                  <a:lnTo>
                    <a:pt x="2151" y="1703"/>
                  </a:lnTo>
                  <a:lnTo>
                    <a:pt x="2196" y="1703"/>
                  </a:lnTo>
                  <a:lnTo>
                    <a:pt x="2196" y="1786"/>
                  </a:lnTo>
                  <a:lnTo>
                    <a:pt x="2216" y="1786"/>
                  </a:lnTo>
                  <a:lnTo>
                    <a:pt x="2216" y="1821"/>
                  </a:lnTo>
                  <a:lnTo>
                    <a:pt x="2226" y="1821"/>
                  </a:lnTo>
                  <a:lnTo>
                    <a:pt x="2226" y="1846"/>
                  </a:lnTo>
                  <a:lnTo>
                    <a:pt x="2314" y="1846"/>
                  </a:lnTo>
                  <a:lnTo>
                    <a:pt x="2314" y="1879"/>
                  </a:lnTo>
                  <a:lnTo>
                    <a:pt x="3479" y="1879"/>
                  </a:lnTo>
                  <a:lnTo>
                    <a:pt x="3479" y="2159"/>
                  </a:lnTo>
                  <a:lnTo>
                    <a:pt x="3463" y="2159"/>
                  </a:lnTo>
                  <a:lnTo>
                    <a:pt x="3463" y="1896"/>
                  </a:lnTo>
                  <a:lnTo>
                    <a:pt x="2298" y="1896"/>
                  </a:lnTo>
                  <a:lnTo>
                    <a:pt x="2298" y="1862"/>
                  </a:lnTo>
                  <a:lnTo>
                    <a:pt x="2210" y="1862"/>
                  </a:lnTo>
                  <a:lnTo>
                    <a:pt x="2210" y="1837"/>
                  </a:lnTo>
                  <a:lnTo>
                    <a:pt x="2200" y="1837"/>
                  </a:lnTo>
                  <a:lnTo>
                    <a:pt x="2200" y="1802"/>
                  </a:lnTo>
                  <a:lnTo>
                    <a:pt x="2180" y="1802"/>
                  </a:lnTo>
                  <a:lnTo>
                    <a:pt x="2180" y="1719"/>
                  </a:lnTo>
                  <a:lnTo>
                    <a:pt x="2135" y="1719"/>
                  </a:lnTo>
                  <a:lnTo>
                    <a:pt x="2135" y="1691"/>
                  </a:lnTo>
                  <a:lnTo>
                    <a:pt x="2131" y="1691"/>
                  </a:lnTo>
                  <a:lnTo>
                    <a:pt x="2131" y="1664"/>
                  </a:lnTo>
                  <a:lnTo>
                    <a:pt x="2030" y="1664"/>
                  </a:lnTo>
                  <a:lnTo>
                    <a:pt x="2030" y="1632"/>
                  </a:lnTo>
                  <a:lnTo>
                    <a:pt x="1926" y="1632"/>
                  </a:lnTo>
                  <a:lnTo>
                    <a:pt x="1926" y="1609"/>
                  </a:lnTo>
                  <a:lnTo>
                    <a:pt x="1810" y="1609"/>
                  </a:lnTo>
                  <a:lnTo>
                    <a:pt x="1810" y="1584"/>
                  </a:lnTo>
                  <a:lnTo>
                    <a:pt x="1685" y="1584"/>
                  </a:lnTo>
                  <a:lnTo>
                    <a:pt x="1685" y="1560"/>
                  </a:lnTo>
                  <a:lnTo>
                    <a:pt x="1649" y="1560"/>
                  </a:lnTo>
                  <a:lnTo>
                    <a:pt x="1649" y="1525"/>
                  </a:lnTo>
                  <a:lnTo>
                    <a:pt x="1571" y="1525"/>
                  </a:lnTo>
                  <a:lnTo>
                    <a:pt x="1571" y="1498"/>
                  </a:lnTo>
                  <a:lnTo>
                    <a:pt x="1563" y="1498"/>
                  </a:lnTo>
                  <a:lnTo>
                    <a:pt x="1563" y="1472"/>
                  </a:lnTo>
                  <a:lnTo>
                    <a:pt x="1514" y="1472"/>
                  </a:lnTo>
                  <a:lnTo>
                    <a:pt x="1514" y="1449"/>
                  </a:lnTo>
                  <a:lnTo>
                    <a:pt x="1485" y="1449"/>
                  </a:lnTo>
                  <a:lnTo>
                    <a:pt x="1485" y="1425"/>
                  </a:lnTo>
                  <a:lnTo>
                    <a:pt x="1472" y="1425"/>
                  </a:lnTo>
                  <a:lnTo>
                    <a:pt x="1472" y="1317"/>
                  </a:lnTo>
                  <a:lnTo>
                    <a:pt x="1457" y="1317"/>
                  </a:lnTo>
                  <a:lnTo>
                    <a:pt x="1457" y="1286"/>
                  </a:lnTo>
                  <a:lnTo>
                    <a:pt x="1440" y="1286"/>
                  </a:lnTo>
                  <a:lnTo>
                    <a:pt x="1440" y="1222"/>
                  </a:lnTo>
                  <a:lnTo>
                    <a:pt x="1421" y="1222"/>
                  </a:lnTo>
                  <a:lnTo>
                    <a:pt x="1421" y="1207"/>
                  </a:lnTo>
                  <a:lnTo>
                    <a:pt x="1405" y="1207"/>
                  </a:lnTo>
                  <a:lnTo>
                    <a:pt x="1405" y="1190"/>
                  </a:lnTo>
                  <a:lnTo>
                    <a:pt x="1357" y="1190"/>
                  </a:lnTo>
                  <a:lnTo>
                    <a:pt x="1357" y="1162"/>
                  </a:lnTo>
                  <a:lnTo>
                    <a:pt x="1345" y="1162"/>
                  </a:lnTo>
                  <a:lnTo>
                    <a:pt x="1345" y="1148"/>
                  </a:lnTo>
                  <a:lnTo>
                    <a:pt x="1335" y="1148"/>
                  </a:lnTo>
                  <a:lnTo>
                    <a:pt x="1335" y="1129"/>
                  </a:lnTo>
                  <a:lnTo>
                    <a:pt x="1302" y="1129"/>
                  </a:lnTo>
                  <a:lnTo>
                    <a:pt x="1302" y="1105"/>
                  </a:lnTo>
                  <a:lnTo>
                    <a:pt x="1288" y="1105"/>
                  </a:lnTo>
                  <a:lnTo>
                    <a:pt x="1288" y="1085"/>
                  </a:lnTo>
                  <a:lnTo>
                    <a:pt x="1204" y="1085"/>
                  </a:lnTo>
                  <a:lnTo>
                    <a:pt x="1204" y="1044"/>
                  </a:lnTo>
                  <a:lnTo>
                    <a:pt x="1172" y="1044"/>
                  </a:lnTo>
                  <a:lnTo>
                    <a:pt x="1172" y="1026"/>
                  </a:lnTo>
                  <a:lnTo>
                    <a:pt x="1157" y="1026"/>
                  </a:lnTo>
                  <a:lnTo>
                    <a:pt x="1157" y="993"/>
                  </a:lnTo>
                  <a:lnTo>
                    <a:pt x="1132" y="993"/>
                  </a:lnTo>
                  <a:lnTo>
                    <a:pt x="1132" y="977"/>
                  </a:lnTo>
                  <a:lnTo>
                    <a:pt x="1119" y="977"/>
                  </a:lnTo>
                  <a:lnTo>
                    <a:pt x="1119" y="937"/>
                  </a:lnTo>
                  <a:lnTo>
                    <a:pt x="1112" y="937"/>
                  </a:lnTo>
                  <a:lnTo>
                    <a:pt x="1112" y="921"/>
                  </a:lnTo>
                  <a:lnTo>
                    <a:pt x="1080" y="921"/>
                  </a:lnTo>
                  <a:lnTo>
                    <a:pt x="1080" y="902"/>
                  </a:lnTo>
                  <a:lnTo>
                    <a:pt x="1041" y="902"/>
                  </a:lnTo>
                  <a:lnTo>
                    <a:pt x="1041" y="870"/>
                  </a:lnTo>
                  <a:lnTo>
                    <a:pt x="992" y="870"/>
                  </a:lnTo>
                  <a:lnTo>
                    <a:pt x="992" y="859"/>
                  </a:lnTo>
                  <a:lnTo>
                    <a:pt x="981" y="859"/>
                  </a:lnTo>
                  <a:lnTo>
                    <a:pt x="981" y="843"/>
                  </a:lnTo>
                  <a:lnTo>
                    <a:pt x="823" y="843"/>
                  </a:lnTo>
                  <a:lnTo>
                    <a:pt x="823" y="825"/>
                  </a:lnTo>
                  <a:lnTo>
                    <a:pt x="798" y="825"/>
                  </a:lnTo>
                  <a:lnTo>
                    <a:pt x="798" y="771"/>
                  </a:lnTo>
                  <a:lnTo>
                    <a:pt x="768" y="771"/>
                  </a:lnTo>
                  <a:lnTo>
                    <a:pt x="768" y="754"/>
                  </a:lnTo>
                  <a:lnTo>
                    <a:pt x="758" y="754"/>
                  </a:lnTo>
                  <a:lnTo>
                    <a:pt x="758" y="688"/>
                  </a:lnTo>
                  <a:lnTo>
                    <a:pt x="748" y="688"/>
                  </a:lnTo>
                  <a:lnTo>
                    <a:pt x="748" y="592"/>
                  </a:lnTo>
                  <a:lnTo>
                    <a:pt x="736" y="592"/>
                  </a:lnTo>
                  <a:lnTo>
                    <a:pt x="736" y="526"/>
                  </a:lnTo>
                  <a:lnTo>
                    <a:pt x="716" y="526"/>
                  </a:lnTo>
                  <a:lnTo>
                    <a:pt x="716" y="497"/>
                  </a:lnTo>
                  <a:lnTo>
                    <a:pt x="706" y="497"/>
                  </a:lnTo>
                  <a:lnTo>
                    <a:pt x="706" y="460"/>
                  </a:lnTo>
                  <a:lnTo>
                    <a:pt x="695" y="460"/>
                  </a:lnTo>
                  <a:lnTo>
                    <a:pt x="695" y="361"/>
                  </a:lnTo>
                  <a:lnTo>
                    <a:pt x="688" y="361"/>
                  </a:lnTo>
                  <a:lnTo>
                    <a:pt x="688" y="310"/>
                  </a:lnTo>
                  <a:lnTo>
                    <a:pt x="667" y="310"/>
                  </a:lnTo>
                  <a:lnTo>
                    <a:pt x="667" y="252"/>
                  </a:lnTo>
                  <a:lnTo>
                    <a:pt x="623" y="252"/>
                  </a:lnTo>
                  <a:lnTo>
                    <a:pt x="623" y="230"/>
                  </a:lnTo>
                  <a:lnTo>
                    <a:pt x="595" y="230"/>
                  </a:lnTo>
                  <a:lnTo>
                    <a:pt x="595" y="215"/>
                  </a:lnTo>
                  <a:lnTo>
                    <a:pt x="576" y="215"/>
                  </a:lnTo>
                  <a:lnTo>
                    <a:pt x="576" y="199"/>
                  </a:lnTo>
                  <a:lnTo>
                    <a:pt x="561" y="199"/>
                  </a:lnTo>
                  <a:lnTo>
                    <a:pt x="561" y="186"/>
                  </a:lnTo>
                  <a:lnTo>
                    <a:pt x="513" y="186"/>
                  </a:lnTo>
                  <a:lnTo>
                    <a:pt x="513" y="169"/>
                  </a:lnTo>
                  <a:lnTo>
                    <a:pt x="468" y="169"/>
                  </a:lnTo>
                  <a:lnTo>
                    <a:pt x="468" y="151"/>
                  </a:lnTo>
                  <a:lnTo>
                    <a:pt x="448" y="151"/>
                  </a:lnTo>
                  <a:lnTo>
                    <a:pt x="448" y="117"/>
                  </a:lnTo>
                  <a:lnTo>
                    <a:pt x="444" y="117"/>
                  </a:lnTo>
                  <a:lnTo>
                    <a:pt x="444" y="100"/>
                  </a:lnTo>
                  <a:lnTo>
                    <a:pt x="391" y="100"/>
                  </a:lnTo>
                  <a:lnTo>
                    <a:pt x="391" y="83"/>
                  </a:lnTo>
                  <a:lnTo>
                    <a:pt x="349" y="83"/>
                  </a:lnTo>
                  <a:lnTo>
                    <a:pt x="349" y="63"/>
                  </a:lnTo>
                  <a:lnTo>
                    <a:pt x="338" y="63"/>
                  </a:lnTo>
                  <a:lnTo>
                    <a:pt x="338" y="30"/>
                  </a:lnTo>
                  <a:lnTo>
                    <a:pt x="326" y="30"/>
                  </a:lnTo>
                  <a:lnTo>
                    <a:pt x="326" y="16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63646" name="Group 273"/>
            <p:cNvGrpSpPr>
              <a:grpSpLocks/>
            </p:cNvGrpSpPr>
            <p:nvPr/>
          </p:nvGrpSpPr>
          <p:grpSpPr bwMode="auto">
            <a:xfrm>
              <a:off x="3090389" y="2884170"/>
              <a:ext cx="137160" cy="137160"/>
              <a:chOff x="2924023" y="3937088"/>
              <a:chExt cx="137160" cy="137160"/>
            </a:xfrm>
          </p:grpSpPr>
          <p:cxnSp>
            <p:nvCxnSpPr>
              <p:cNvPr id="329" name="Straight Connector 328"/>
              <p:cNvCxnSpPr/>
              <p:nvPr/>
            </p:nvCxnSpPr>
            <p:spPr bwMode="auto">
              <a:xfrm>
                <a:off x="2993574" y="3937099"/>
                <a:ext cx="0" cy="13757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 bwMode="auto">
              <a:xfrm>
                <a:off x="2924701" y="4005888"/>
                <a:ext cx="135885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</p:grpSp>
        <p:cxnSp>
          <p:nvCxnSpPr>
            <p:cNvPr id="275" name="Straight Connector 274"/>
            <p:cNvCxnSpPr/>
            <p:nvPr/>
          </p:nvCxnSpPr>
          <p:spPr bwMode="auto">
            <a:xfrm>
              <a:off x="2990548" y="2093107"/>
              <a:ext cx="0" cy="13585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63648" name="Group 275"/>
            <p:cNvGrpSpPr>
              <a:grpSpLocks/>
            </p:cNvGrpSpPr>
            <p:nvPr/>
          </p:nvGrpSpPr>
          <p:grpSpPr bwMode="auto">
            <a:xfrm>
              <a:off x="3086100" y="2788920"/>
              <a:ext cx="137160" cy="137160"/>
              <a:chOff x="2924023" y="3937088"/>
              <a:chExt cx="137160" cy="137160"/>
            </a:xfrm>
          </p:grpSpPr>
          <p:cxnSp>
            <p:nvCxnSpPr>
              <p:cNvPr id="327" name="Straight Connector 326"/>
              <p:cNvCxnSpPr/>
              <p:nvPr/>
            </p:nvCxnSpPr>
            <p:spPr bwMode="auto">
              <a:xfrm>
                <a:off x="2992278" y="3937764"/>
                <a:ext cx="0" cy="13585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 bwMode="auto">
              <a:xfrm>
                <a:off x="2923404" y="4006553"/>
                <a:ext cx="137747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63649" name="Group 276"/>
            <p:cNvGrpSpPr>
              <a:grpSpLocks/>
            </p:cNvGrpSpPr>
            <p:nvPr/>
          </p:nvGrpSpPr>
          <p:grpSpPr bwMode="auto">
            <a:xfrm>
              <a:off x="3074191" y="2625090"/>
              <a:ext cx="137160" cy="137160"/>
              <a:chOff x="2924023" y="3937088"/>
              <a:chExt cx="137160" cy="137160"/>
            </a:xfrm>
          </p:grpSpPr>
          <p:cxnSp>
            <p:nvCxnSpPr>
              <p:cNvPr id="325" name="Straight Connector 324"/>
              <p:cNvCxnSpPr/>
              <p:nvPr/>
            </p:nvCxnSpPr>
            <p:spPr bwMode="auto">
              <a:xfrm>
                <a:off x="2993019" y="3936501"/>
                <a:ext cx="0" cy="13757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326" name="Straight Connector 325"/>
              <p:cNvCxnSpPr/>
              <p:nvPr/>
            </p:nvCxnSpPr>
            <p:spPr bwMode="auto">
              <a:xfrm>
                <a:off x="2924145" y="4005290"/>
                <a:ext cx="137747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63650" name="Group 277"/>
            <p:cNvGrpSpPr>
              <a:grpSpLocks/>
            </p:cNvGrpSpPr>
            <p:nvPr/>
          </p:nvGrpSpPr>
          <p:grpSpPr bwMode="auto">
            <a:xfrm>
              <a:off x="3047042" y="2529840"/>
              <a:ext cx="137160" cy="137160"/>
              <a:chOff x="2924023" y="3937088"/>
              <a:chExt cx="137160" cy="137160"/>
            </a:xfrm>
          </p:grpSpPr>
          <p:cxnSp>
            <p:nvCxnSpPr>
              <p:cNvPr id="323" name="Straight Connector 322"/>
              <p:cNvCxnSpPr/>
              <p:nvPr/>
            </p:nvCxnSpPr>
            <p:spPr bwMode="auto">
              <a:xfrm>
                <a:off x="2992245" y="3937165"/>
                <a:ext cx="0" cy="13757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 bwMode="auto">
              <a:xfrm>
                <a:off x="2923372" y="4005954"/>
                <a:ext cx="137747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63651" name="Group 278"/>
            <p:cNvGrpSpPr>
              <a:grpSpLocks/>
            </p:cNvGrpSpPr>
            <p:nvPr/>
          </p:nvGrpSpPr>
          <p:grpSpPr bwMode="auto">
            <a:xfrm>
              <a:off x="2964180" y="2183130"/>
              <a:ext cx="137160" cy="137160"/>
              <a:chOff x="2924023" y="3937088"/>
              <a:chExt cx="137160" cy="137160"/>
            </a:xfrm>
          </p:grpSpPr>
          <p:cxnSp>
            <p:nvCxnSpPr>
              <p:cNvPr id="321" name="Straight Connector 320"/>
              <p:cNvCxnSpPr/>
              <p:nvPr/>
            </p:nvCxnSpPr>
            <p:spPr bwMode="auto">
              <a:xfrm>
                <a:off x="2993205" y="3936491"/>
                <a:ext cx="0" cy="13757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 bwMode="auto">
              <a:xfrm>
                <a:off x="2924331" y="4005280"/>
                <a:ext cx="137747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63652" name="Group 279"/>
            <p:cNvGrpSpPr>
              <a:grpSpLocks/>
            </p:cNvGrpSpPr>
            <p:nvPr/>
          </p:nvGrpSpPr>
          <p:grpSpPr bwMode="auto">
            <a:xfrm>
              <a:off x="3811542" y="3353594"/>
              <a:ext cx="137160" cy="137160"/>
              <a:chOff x="2924023" y="3937088"/>
              <a:chExt cx="137160" cy="137160"/>
            </a:xfrm>
          </p:grpSpPr>
          <p:cxnSp>
            <p:nvCxnSpPr>
              <p:cNvPr id="319" name="Straight Connector 318"/>
              <p:cNvCxnSpPr/>
              <p:nvPr/>
            </p:nvCxnSpPr>
            <p:spPr bwMode="auto">
              <a:xfrm>
                <a:off x="2992801" y="3937161"/>
                <a:ext cx="0" cy="13757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 bwMode="auto">
              <a:xfrm>
                <a:off x="2923927" y="4005950"/>
                <a:ext cx="137747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</p:grpSp>
        <p:cxnSp>
          <p:nvCxnSpPr>
            <p:cNvPr id="281" name="Straight Connector 280"/>
            <p:cNvCxnSpPr/>
            <p:nvPr/>
          </p:nvCxnSpPr>
          <p:spPr bwMode="auto">
            <a:xfrm>
              <a:off x="5391814" y="4414736"/>
              <a:ext cx="0" cy="13757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63654" name="Group 281"/>
            <p:cNvGrpSpPr>
              <a:grpSpLocks/>
            </p:cNvGrpSpPr>
            <p:nvPr/>
          </p:nvGrpSpPr>
          <p:grpSpPr bwMode="auto">
            <a:xfrm>
              <a:off x="3810000" y="3417570"/>
              <a:ext cx="137160" cy="137160"/>
              <a:chOff x="2924023" y="3937088"/>
              <a:chExt cx="137160" cy="137160"/>
            </a:xfrm>
          </p:grpSpPr>
          <p:cxnSp>
            <p:nvCxnSpPr>
              <p:cNvPr id="317" name="Straight Connector 316"/>
              <p:cNvCxnSpPr/>
              <p:nvPr/>
            </p:nvCxnSpPr>
            <p:spPr bwMode="auto">
              <a:xfrm>
                <a:off x="2992481" y="3936813"/>
                <a:ext cx="0" cy="13757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 bwMode="auto">
              <a:xfrm>
                <a:off x="2923608" y="4005602"/>
                <a:ext cx="137747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63655" name="Group 282"/>
            <p:cNvGrpSpPr>
              <a:grpSpLocks/>
            </p:cNvGrpSpPr>
            <p:nvPr/>
          </p:nvGrpSpPr>
          <p:grpSpPr bwMode="auto">
            <a:xfrm>
              <a:off x="3928110" y="3413760"/>
              <a:ext cx="137160" cy="137160"/>
              <a:chOff x="2924023" y="3937088"/>
              <a:chExt cx="137160" cy="137160"/>
            </a:xfrm>
          </p:grpSpPr>
          <p:cxnSp>
            <p:nvCxnSpPr>
              <p:cNvPr id="315" name="Straight Connector 314"/>
              <p:cNvCxnSpPr/>
              <p:nvPr/>
            </p:nvCxnSpPr>
            <p:spPr bwMode="auto">
              <a:xfrm>
                <a:off x="2993504" y="3937184"/>
                <a:ext cx="0" cy="13757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 bwMode="auto">
              <a:xfrm>
                <a:off x="2924630" y="4005973"/>
                <a:ext cx="135885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63656" name="Group 283"/>
            <p:cNvGrpSpPr>
              <a:grpSpLocks/>
            </p:cNvGrpSpPr>
            <p:nvPr/>
          </p:nvGrpSpPr>
          <p:grpSpPr bwMode="auto">
            <a:xfrm>
              <a:off x="4145280" y="3634740"/>
              <a:ext cx="137160" cy="137160"/>
              <a:chOff x="2924023" y="3937088"/>
              <a:chExt cx="137160" cy="137160"/>
            </a:xfrm>
          </p:grpSpPr>
          <p:cxnSp>
            <p:nvCxnSpPr>
              <p:cNvPr id="313" name="Straight Connector 312"/>
              <p:cNvCxnSpPr/>
              <p:nvPr/>
            </p:nvCxnSpPr>
            <p:spPr bwMode="auto">
              <a:xfrm>
                <a:off x="2992262" y="3936329"/>
                <a:ext cx="0" cy="13757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 bwMode="auto">
              <a:xfrm>
                <a:off x="2923389" y="4005118"/>
                <a:ext cx="137747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63657" name="Group 284"/>
            <p:cNvGrpSpPr>
              <a:grpSpLocks/>
            </p:cNvGrpSpPr>
            <p:nvPr/>
          </p:nvGrpSpPr>
          <p:grpSpPr bwMode="auto">
            <a:xfrm>
              <a:off x="4183380" y="3672840"/>
              <a:ext cx="137160" cy="137160"/>
              <a:chOff x="2924023" y="3937088"/>
              <a:chExt cx="137160" cy="137160"/>
            </a:xfrm>
          </p:grpSpPr>
          <p:cxnSp>
            <p:nvCxnSpPr>
              <p:cNvPr id="311" name="Straight Connector 310"/>
              <p:cNvCxnSpPr/>
              <p:nvPr/>
            </p:nvCxnSpPr>
            <p:spPr bwMode="auto">
              <a:xfrm>
                <a:off x="2993253" y="3937783"/>
                <a:ext cx="0" cy="13585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 bwMode="auto">
              <a:xfrm>
                <a:off x="2924378" y="4006573"/>
                <a:ext cx="135887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63658" name="Group 285"/>
            <p:cNvGrpSpPr>
              <a:grpSpLocks/>
            </p:cNvGrpSpPr>
            <p:nvPr/>
          </p:nvGrpSpPr>
          <p:grpSpPr bwMode="auto">
            <a:xfrm>
              <a:off x="4202430" y="3779520"/>
              <a:ext cx="137160" cy="137160"/>
              <a:chOff x="2924023" y="3937088"/>
              <a:chExt cx="137160" cy="137160"/>
            </a:xfrm>
          </p:grpSpPr>
          <p:cxnSp>
            <p:nvCxnSpPr>
              <p:cNvPr id="309" name="Straight Connector 308"/>
              <p:cNvCxnSpPr/>
              <p:nvPr/>
            </p:nvCxnSpPr>
            <p:spPr bwMode="auto">
              <a:xfrm>
                <a:off x="2992816" y="3937726"/>
                <a:ext cx="0" cy="13585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 bwMode="auto">
              <a:xfrm>
                <a:off x="2923942" y="4006515"/>
                <a:ext cx="137747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63659" name="Group 286"/>
            <p:cNvGrpSpPr>
              <a:grpSpLocks/>
            </p:cNvGrpSpPr>
            <p:nvPr/>
          </p:nvGrpSpPr>
          <p:grpSpPr bwMode="auto">
            <a:xfrm>
              <a:off x="4221480" y="3912870"/>
              <a:ext cx="137160" cy="137160"/>
              <a:chOff x="2924023" y="3937088"/>
              <a:chExt cx="137160" cy="137160"/>
            </a:xfrm>
          </p:grpSpPr>
          <p:cxnSp>
            <p:nvCxnSpPr>
              <p:cNvPr id="307" name="Straight Connector 306"/>
              <p:cNvCxnSpPr/>
              <p:nvPr/>
            </p:nvCxnSpPr>
            <p:spPr bwMode="auto">
              <a:xfrm>
                <a:off x="2992381" y="3936794"/>
                <a:ext cx="0" cy="13757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 bwMode="auto">
              <a:xfrm>
                <a:off x="2923507" y="4005584"/>
                <a:ext cx="137747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63660" name="Group 287"/>
            <p:cNvGrpSpPr>
              <a:grpSpLocks/>
            </p:cNvGrpSpPr>
            <p:nvPr/>
          </p:nvGrpSpPr>
          <p:grpSpPr bwMode="auto">
            <a:xfrm>
              <a:off x="4244340" y="3950970"/>
              <a:ext cx="137160" cy="137160"/>
              <a:chOff x="2924023" y="3937088"/>
              <a:chExt cx="137160" cy="137160"/>
            </a:xfrm>
          </p:grpSpPr>
          <p:cxnSp>
            <p:nvCxnSpPr>
              <p:cNvPr id="305" name="Straight Connector 304"/>
              <p:cNvCxnSpPr/>
              <p:nvPr/>
            </p:nvCxnSpPr>
            <p:spPr bwMode="auto">
              <a:xfrm>
                <a:off x="2993719" y="3936528"/>
                <a:ext cx="0" cy="13757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 bwMode="auto">
              <a:xfrm>
                <a:off x="2924846" y="4005317"/>
                <a:ext cx="135885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63661" name="Group 288"/>
            <p:cNvGrpSpPr>
              <a:grpSpLocks/>
            </p:cNvGrpSpPr>
            <p:nvPr/>
          </p:nvGrpSpPr>
          <p:grpSpPr bwMode="auto">
            <a:xfrm>
              <a:off x="4385310" y="4118610"/>
              <a:ext cx="137160" cy="137160"/>
              <a:chOff x="2924023" y="3937088"/>
              <a:chExt cx="137160" cy="137160"/>
            </a:xfrm>
          </p:grpSpPr>
          <p:cxnSp>
            <p:nvCxnSpPr>
              <p:cNvPr id="303" name="Straight Connector 302"/>
              <p:cNvCxnSpPr/>
              <p:nvPr/>
            </p:nvCxnSpPr>
            <p:spPr bwMode="auto">
              <a:xfrm>
                <a:off x="2992358" y="3937422"/>
                <a:ext cx="0" cy="13757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 bwMode="auto">
              <a:xfrm>
                <a:off x="2923484" y="4006211"/>
                <a:ext cx="137747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63662" name="Group 289"/>
            <p:cNvGrpSpPr>
              <a:grpSpLocks/>
            </p:cNvGrpSpPr>
            <p:nvPr/>
          </p:nvGrpSpPr>
          <p:grpSpPr bwMode="auto">
            <a:xfrm>
              <a:off x="5355909" y="4505009"/>
              <a:ext cx="137160" cy="137160"/>
              <a:chOff x="2924023" y="3937088"/>
              <a:chExt cx="137160" cy="137160"/>
            </a:xfrm>
          </p:grpSpPr>
          <p:cxnSp>
            <p:nvCxnSpPr>
              <p:cNvPr id="301" name="Straight Connector 300"/>
              <p:cNvCxnSpPr/>
              <p:nvPr/>
            </p:nvCxnSpPr>
            <p:spPr bwMode="auto">
              <a:xfrm>
                <a:off x="2993434" y="3936241"/>
                <a:ext cx="0" cy="13757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 bwMode="auto">
              <a:xfrm>
                <a:off x="2924560" y="4005030"/>
                <a:ext cx="135887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</p:grpSp>
        <p:cxnSp>
          <p:nvCxnSpPr>
            <p:cNvPr id="291" name="Straight Connector 290"/>
            <p:cNvCxnSpPr/>
            <p:nvPr/>
          </p:nvCxnSpPr>
          <p:spPr bwMode="auto">
            <a:xfrm>
              <a:off x="5723152" y="4712249"/>
              <a:ext cx="0" cy="13757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92" name="Straight Connector 291"/>
            <p:cNvCxnSpPr/>
            <p:nvPr/>
          </p:nvCxnSpPr>
          <p:spPr bwMode="auto">
            <a:xfrm>
              <a:off x="6000507" y="4712249"/>
              <a:ext cx="0" cy="13757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93" name="Straight Connector 292"/>
            <p:cNvCxnSpPr/>
            <p:nvPr/>
          </p:nvCxnSpPr>
          <p:spPr bwMode="auto">
            <a:xfrm>
              <a:off x="6415610" y="4712249"/>
              <a:ext cx="0" cy="13757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94" name="Straight Connector 293"/>
            <p:cNvCxnSpPr/>
            <p:nvPr/>
          </p:nvCxnSpPr>
          <p:spPr bwMode="auto">
            <a:xfrm>
              <a:off x="6542189" y="4712249"/>
              <a:ext cx="0" cy="13757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95" name="Straight Connector 294"/>
            <p:cNvCxnSpPr/>
            <p:nvPr/>
          </p:nvCxnSpPr>
          <p:spPr bwMode="auto">
            <a:xfrm>
              <a:off x="6575695" y="4712249"/>
              <a:ext cx="0" cy="13757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96" name="Straight Connector 295"/>
            <p:cNvCxnSpPr/>
            <p:nvPr/>
          </p:nvCxnSpPr>
          <p:spPr bwMode="auto">
            <a:xfrm>
              <a:off x="6611061" y="4712249"/>
              <a:ext cx="0" cy="13757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97" name="Straight Connector 296"/>
            <p:cNvCxnSpPr/>
            <p:nvPr/>
          </p:nvCxnSpPr>
          <p:spPr bwMode="auto">
            <a:xfrm>
              <a:off x="6644568" y="4712249"/>
              <a:ext cx="0" cy="13757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63670" name="Group 297"/>
            <p:cNvGrpSpPr>
              <a:grpSpLocks/>
            </p:cNvGrpSpPr>
            <p:nvPr/>
          </p:nvGrpSpPr>
          <p:grpSpPr bwMode="auto">
            <a:xfrm>
              <a:off x="5536995" y="4644390"/>
              <a:ext cx="137160" cy="137160"/>
              <a:chOff x="2924023" y="3937088"/>
              <a:chExt cx="137160" cy="137160"/>
            </a:xfrm>
          </p:grpSpPr>
          <p:cxnSp>
            <p:nvCxnSpPr>
              <p:cNvPr id="299" name="Straight Connector 298"/>
              <p:cNvCxnSpPr/>
              <p:nvPr/>
            </p:nvCxnSpPr>
            <p:spPr bwMode="auto">
              <a:xfrm>
                <a:off x="2992908" y="3937878"/>
                <a:ext cx="0" cy="13585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 bwMode="auto">
              <a:xfrm>
                <a:off x="2924035" y="4006667"/>
                <a:ext cx="137747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63491" name="Group 199"/>
          <p:cNvGrpSpPr>
            <a:grpSpLocks/>
          </p:cNvGrpSpPr>
          <p:nvPr/>
        </p:nvGrpSpPr>
        <p:grpSpPr bwMode="auto">
          <a:xfrm>
            <a:off x="1908175" y="1765325"/>
            <a:ext cx="4986338" cy="2409825"/>
            <a:chOff x="1947863" y="1714183"/>
            <a:chExt cx="5846763" cy="2557779"/>
          </a:xfrm>
        </p:grpSpPr>
        <p:sp>
          <p:nvSpPr>
            <p:cNvPr id="201" name="Freeform 6"/>
            <p:cNvSpPr>
              <a:spLocks/>
            </p:cNvSpPr>
            <p:nvPr/>
          </p:nvSpPr>
          <p:spPr bwMode="auto">
            <a:xfrm>
              <a:off x="1947863" y="1773157"/>
              <a:ext cx="5846763" cy="2449941"/>
            </a:xfrm>
            <a:custGeom>
              <a:avLst/>
              <a:gdLst>
                <a:gd name="T0" fmla="*/ 342 w 3683"/>
                <a:gd name="T1" fmla="*/ 18 h 1543"/>
                <a:gd name="T2" fmla="*/ 397 w 3683"/>
                <a:gd name="T3" fmla="*/ 34 h 1543"/>
                <a:gd name="T4" fmla="*/ 456 w 3683"/>
                <a:gd name="T5" fmla="*/ 64 h 1543"/>
                <a:gd name="T6" fmla="*/ 691 w 3683"/>
                <a:gd name="T7" fmla="*/ 83 h 1543"/>
                <a:gd name="T8" fmla="*/ 707 w 3683"/>
                <a:gd name="T9" fmla="*/ 139 h 1543"/>
                <a:gd name="T10" fmla="*/ 765 w 3683"/>
                <a:gd name="T11" fmla="*/ 187 h 1543"/>
                <a:gd name="T12" fmla="*/ 781 w 3683"/>
                <a:gd name="T13" fmla="*/ 299 h 1543"/>
                <a:gd name="T14" fmla="*/ 1050 w 3683"/>
                <a:gd name="T15" fmla="*/ 321 h 1543"/>
                <a:gd name="T16" fmla="*/ 1068 w 3683"/>
                <a:gd name="T17" fmla="*/ 363 h 1543"/>
                <a:gd name="T18" fmla="*/ 1287 w 3683"/>
                <a:gd name="T19" fmla="*/ 395 h 1543"/>
                <a:gd name="T20" fmla="*/ 1336 w 3683"/>
                <a:gd name="T21" fmla="*/ 430 h 1543"/>
                <a:gd name="T22" fmla="*/ 1414 w 3683"/>
                <a:gd name="T23" fmla="*/ 469 h 1543"/>
                <a:gd name="T24" fmla="*/ 1444 w 3683"/>
                <a:gd name="T25" fmla="*/ 580 h 1543"/>
                <a:gd name="T26" fmla="*/ 1488 w 3683"/>
                <a:gd name="T27" fmla="*/ 640 h 1543"/>
                <a:gd name="T28" fmla="*/ 1500 w 3683"/>
                <a:gd name="T29" fmla="*/ 837 h 1543"/>
                <a:gd name="T30" fmla="*/ 2001 w 3683"/>
                <a:gd name="T31" fmla="*/ 861 h 1543"/>
                <a:gd name="T32" fmla="*/ 2144 w 3683"/>
                <a:gd name="T33" fmla="*/ 962 h 1543"/>
                <a:gd name="T34" fmla="*/ 2235 w 3683"/>
                <a:gd name="T35" fmla="*/ 1051 h 1543"/>
                <a:gd name="T36" fmla="*/ 2658 w 3683"/>
                <a:gd name="T37" fmla="*/ 1136 h 1543"/>
                <a:gd name="T38" fmla="*/ 2870 w 3683"/>
                <a:gd name="T39" fmla="*/ 1188 h 1543"/>
                <a:gd name="T40" fmla="*/ 2966 w 3683"/>
                <a:gd name="T41" fmla="*/ 1305 h 1543"/>
                <a:gd name="T42" fmla="*/ 3036 w 3683"/>
                <a:gd name="T43" fmla="*/ 1342 h 1543"/>
                <a:gd name="T44" fmla="*/ 3290 w 3683"/>
                <a:gd name="T45" fmla="*/ 1527 h 1543"/>
                <a:gd name="T46" fmla="*/ 3274 w 3683"/>
                <a:gd name="T47" fmla="*/ 1543 h 1543"/>
                <a:gd name="T48" fmla="*/ 3020 w 3683"/>
                <a:gd name="T49" fmla="*/ 1358 h 1543"/>
                <a:gd name="T50" fmla="*/ 2950 w 3683"/>
                <a:gd name="T51" fmla="*/ 1321 h 1543"/>
                <a:gd name="T52" fmla="*/ 2854 w 3683"/>
                <a:gd name="T53" fmla="*/ 1204 h 1543"/>
                <a:gd name="T54" fmla="*/ 2642 w 3683"/>
                <a:gd name="T55" fmla="*/ 1152 h 1543"/>
                <a:gd name="T56" fmla="*/ 2219 w 3683"/>
                <a:gd name="T57" fmla="*/ 1067 h 1543"/>
                <a:gd name="T58" fmla="*/ 2128 w 3683"/>
                <a:gd name="T59" fmla="*/ 978 h 1543"/>
                <a:gd name="T60" fmla="*/ 1985 w 3683"/>
                <a:gd name="T61" fmla="*/ 877 h 1543"/>
                <a:gd name="T62" fmla="*/ 1484 w 3683"/>
                <a:gd name="T63" fmla="*/ 853 h 1543"/>
                <a:gd name="T64" fmla="*/ 1472 w 3683"/>
                <a:gd name="T65" fmla="*/ 656 h 1543"/>
                <a:gd name="T66" fmla="*/ 1428 w 3683"/>
                <a:gd name="T67" fmla="*/ 596 h 1543"/>
                <a:gd name="T68" fmla="*/ 1398 w 3683"/>
                <a:gd name="T69" fmla="*/ 485 h 1543"/>
                <a:gd name="T70" fmla="*/ 1320 w 3683"/>
                <a:gd name="T71" fmla="*/ 446 h 1543"/>
                <a:gd name="T72" fmla="*/ 1271 w 3683"/>
                <a:gd name="T73" fmla="*/ 411 h 1543"/>
                <a:gd name="T74" fmla="*/ 1052 w 3683"/>
                <a:gd name="T75" fmla="*/ 379 h 1543"/>
                <a:gd name="T76" fmla="*/ 1033 w 3683"/>
                <a:gd name="T77" fmla="*/ 337 h 1543"/>
                <a:gd name="T78" fmla="*/ 765 w 3683"/>
                <a:gd name="T79" fmla="*/ 315 h 1543"/>
                <a:gd name="T80" fmla="*/ 749 w 3683"/>
                <a:gd name="T81" fmla="*/ 203 h 1543"/>
                <a:gd name="T82" fmla="*/ 691 w 3683"/>
                <a:gd name="T83" fmla="*/ 155 h 1543"/>
                <a:gd name="T84" fmla="*/ 675 w 3683"/>
                <a:gd name="T85" fmla="*/ 99 h 1543"/>
                <a:gd name="T86" fmla="*/ 440 w 3683"/>
                <a:gd name="T87" fmla="*/ 80 h 1543"/>
                <a:gd name="T88" fmla="*/ 381 w 3683"/>
                <a:gd name="T89" fmla="*/ 50 h 1543"/>
                <a:gd name="T90" fmla="*/ 326 w 3683"/>
                <a:gd name="T91" fmla="*/ 34 h 1543"/>
                <a:gd name="T92" fmla="*/ 0 w 3683"/>
                <a:gd name="T93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83" h="1543">
                  <a:moveTo>
                    <a:pt x="0" y="0"/>
                  </a:moveTo>
                  <a:lnTo>
                    <a:pt x="342" y="0"/>
                  </a:lnTo>
                  <a:lnTo>
                    <a:pt x="342" y="18"/>
                  </a:lnTo>
                  <a:lnTo>
                    <a:pt x="378" y="18"/>
                  </a:lnTo>
                  <a:lnTo>
                    <a:pt x="378" y="34"/>
                  </a:lnTo>
                  <a:lnTo>
                    <a:pt x="397" y="34"/>
                  </a:lnTo>
                  <a:lnTo>
                    <a:pt x="397" y="49"/>
                  </a:lnTo>
                  <a:lnTo>
                    <a:pt x="456" y="49"/>
                  </a:lnTo>
                  <a:lnTo>
                    <a:pt x="456" y="64"/>
                  </a:lnTo>
                  <a:lnTo>
                    <a:pt x="602" y="64"/>
                  </a:lnTo>
                  <a:lnTo>
                    <a:pt x="602" y="83"/>
                  </a:lnTo>
                  <a:lnTo>
                    <a:pt x="691" y="83"/>
                  </a:lnTo>
                  <a:lnTo>
                    <a:pt x="691" y="120"/>
                  </a:lnTo>
                  <a:lnTo>
                    <a:pt x="707" y="120"/>
                  </a:lnTo>
                  <a:lnTo>
                    <a:pt x="707" y="139"/>
                  </a:lnTo>
                  <a:lnTo>
                    <a:pt x="754" y="139"/>
                  </a:lnTo>
                  <a:lnTo>
                    <a:pt x="754" y="187"/>
                  </a:lnTo>
                  <a:lnTo>
                    <a:pt x="765" y="187"/>
                  </a:lnTo>
                  <a:lnTo>
                    <a:pt x="765" y="287"/>
                  </a:lnTo>
                  <a:lnTo>
                    <a:pt x="781" y="287"/>
                  </a:lnTo>
                  <a:lnTo>
                    <a:pt x="781" y="299"/>
                  </a:lnTo>
                  <a:lnTo>
                    <a:pt x="997" y="299"/>
                  </a:lnTo>
                  <a:lnTo>
                    <a:pt x="997" y="321"/>
                  </a:lnTo>
                  <a:lnTo>
                    <a:pt x="1050" y="321"/>
                  </a:lnTo>
                  <a:lnTo>
                    <a:pt x="1050" y="337"/>
                  </a:lnTo>
                  <a:lnTo>
                    <a:pt x="1068" y="337"/>
                  </a:lnTo>
                  <a:lnTo>
                    <a:pt x="1068" y="363"/>
                  </a:lnTo>
                  <a:lnTo>
                    <a:pt x="1211" y="363"/>
                  </a:lnTo>
                  <a:lnTo>
                    <a:pt x="1211" y="395"/>
                  </a:lnTo>
                  <a:lnTo>
                    <a:pt x="1287" y="395"/>
                  </a:lnTo>
                  <a:lnTo>
                    <a:pt x="1287" y="413"/>
                  </a:lnTo>
                  <a:lnTo>
                    <a:pt x="1336" y="413"/>
                  </a:lnTo>
                  <a:lnTo>
                    <a:pt x="1336" y="430"/>
                  </a:lnTo>
                  <a:lnTo>
                    <a:pt x="1361" y="430"/>
                  </a:lnTo>
                  <a:lnTo>
                    <a:pt x="1361" y="469"/>
                  </a:lnTo>
                  <a:lnTo>
                    <a:pt x="1414" y="469"/>
                  </a:lnTo>
                  <a:lnTo>
                    <a:pt x="1414" y="537"/>
                  </a:lnTo>
                  <a:lnTo>
                    <a:pt x="1444" y="537"/>
                  </a:lnTo>
                  <a:lnTo>
                    <a:pt x="1444" y="580"/>
                  </a:lnTo>
                  <a:lnTo>
                    <a:pt x="1464" y="580"/>
                  </a:lnTo>
                  <a:lnTo>
                    <a:pt x="1464" y="640"/>
                  </a:lnTo>
                  <a:lnTo>
                    <a:pt x="1488" y="640"/>
                  </a:lnTo>
                  <a:lnTo>
                    <a:pt x="1488" y="782"/>
                  </a:lnTo>
                  <a:lnTo>
                    <a:pt x="1500" y="782"/>
                  </a:lnTo>
                  <a:lnTo>
                    <a:pt x="1500" y="837"/>
                  </a:lnTo>
                  <a:lnTo>
                    <a:pt x="1664" y="837"/>
                  </a:lnTo>
                  <a:lnTo>
                    <a:pt x="1664" y="861"/>
                  </a:lnTo>
                  <a:lnTo>
                    <a:pt x="2001" y="861"/>
                  </a:lnTo>
                  <a:lnTo>
                    <a:pt x="2001" y="911"/>
                  </a:lnTo>
                  <a:lnTo>
                    <a:pt x="2144" y="911"/>
                  </a:lnTo>
                  <a:lnTo>
                    <a:pt x="2144" y="962"/>
                  </a:lnTo>
                  <a:lnTo>
                    <a:pt x="2206" y="962"/>
                  </a:lnTo>
                  <a:lnTo>
                    <a:pt x="2206" y="1051"/>
                  </a:lnTo>
                  <a:lnTo>
                    <a:pt x="2235" y="1051"/>
                  </a:lnTo>
                  <a:lnTo>
                    <a:pt x="2235" y="1095"/>
                  </a:lnTo>
                  <a:lnTo>
                    <a:pt x="2658" y="1095"/>
                  </a:lnTo>
                  <a:lnTo>
                    <a:pt x="2658" y="1136"/>
                  </a:lnTo>
                  <a:lnTo>
                    <a:pt x="2724" y="1136"/>
                  </a:lnTo>
                  <a:lnTo>
                    <a:pt x="2724" y="1188"/>
                  </a:lnTo>
                  <a:lnTo>
                    <a:pt x="2870" y="1188"/>
                  </a:lnTo>
                  <a:lnTo>
                    <a:pt x="2870" y="1227"/>
                  </a:lnTo>
                  <a:lnTo>
                    <a:pt x="2966" y="1227"/>
                  </a:lnTo>
                  <a:lnTo>
                    <a:pt x="2966" y="1305"/>
                  </a:lnTo>
                  <a:lnTo>
                    <a:pt x="3025" y="1305"/>
                  </a:lnTo>
                  <a:lnTo>
                    <a:pt x="3025" y="1342"/>
                  </a:lnTo>
                  <a:lnTo>
                    <a:pt x="3036" y="1342"/>
                  </a:lnTo>
                  <a:lnTo>
                    <a:pt x="3036" y="1405"/>
                  </a:lnTo>
                  <a:lnTo>
                    <a:pt x="3290" y="1405"/>
                  </a:lnTo>
                  <a:lnTo>
                    <a:pt x="3290" y="1527"/>
                  </a:lnTo>
                  <a:lnTo>
                    <a:pt x="3683" y="1527"/>
                  </a:lnTo>
                  <a:lnTo>
                    <a:pt x="3683" y="1543"/>
                  </a:lnTo>
                  <a:lnTo>
                    <a:pt x="3274" y="1543"/>
                  </a:lnTo>
                  <a:lnTo>
                    <a:pt x="3274" y="1421"/>
                  </a:lnTo>
                  <a:lnTo>
                    <a:pt x="3020" y="1421"/>
                  </a:lnTo>
                  <a:lnTo>
                    <a:pt x="3020" y="1358"/>
                  </a:lnTo>
                  <a:lnTo>
                    <a:pt x="3009" y="1358"/>
                  </a:lnTo>
                  <a:lnTo>
                    <a:pt x="3009" y="1321"/>
                  </a:lnTo>
                  <a:lnTo>
                    <a:pt x="2950" y="1321"/>
                  </a:lnTo>
                  <a:lnTo>
                    <a:pt x="2950" y="1243"/>
                  </a:lnTo>
                  <a:lnTo>
                    <a:pt x="2854" y="1243"/>
                  </a:lnTo>
                  <a:lnTo>
                    <a:pt x="2854" y="1204"/>
                  </a:lnTo>
                  <a:lnTo>
                    <a:pt x="2708" y="1204"/>
                  </a:lnTo>
                  <a:lnTo>
                    <a:pt x="2708" y="1152"/>
                  </a:lnTo>
                  <a:lnTo>
                    <a:pt x="2642" y="1152"/>
                  </a:lnTo>
                  <a:lnTo>
                    <a:pt x="2642" y="1111"/>
                  </a:lnTo>
                  <a:lnTo>
                    <a:pt x="2219" y="1111"/>
                  </a:lnTo>
                  <a:lnTo>
                    <a:pt x="2219" y="1067"/>
                  </a:lnTo>
                  <a:lnTo>
                    <a:pt x="2190" y="1067"/>
                  </a:lnTo>
                  <a:lnTo>
                    <a:pt x="2190" y="978"/>
                  </a:lnTo>
                  <a:lnTo>
                    <a:pt x="2128" y="978"/>
                  </a:lnTo>
                  <a:lnTo>
                    <a:pt x="2128" y="928"/>
                  </a:lnTo>
                  <a:lnTo>
                    <a:pt x="1985" y="928"/>
                  </a:lnTo>
                  <a:lnTo>
                    <a:pt x="1985" y="877"/>
                  </a:lnTo>
                  <a:lnTo>
                    <a:pt x="1648" y="877"/>
                  </a:lnTo>
                  <a:lnTo>
                    <a:pt x="1648" y="853"/>
                  </a:lnTo>
                  <a:lnTo>
                    <a:pt x="1484" y="853"/>
                  </a:lnTo>
                  <a:lnTo>
                    <a:pt x="1484" y="798"/>
                  </a:lnTo>
                  <a:lnTo>
                    <a:pt x="1472" y="798"/>
                  </a:lnTo>
                  <a:lnTo>
                    <a:pt x="1472" y="656"/>
                  </a:lnTo>
                  <a:lnTo>
                    <a:pt x="1448" y="656"/>
                  </a:lnTo>
                  <a:lnTo>
                    <a:pt x="1448" y="596"/>
                  </a:lnTo>
                  <a:lnTo>
                    <a:pt x="1428" y="596"/>
                  </a:lnTo>
                  <a:lnTo>
                    <a:pt x="1428" y="553"/>
                  </a:lnTo>
                  <a:lnTo>
                    <a:pt x="1398" y="553"/>
                  </a:lnTo>
                  <a:lnTo>
                    <a:pt x="1398" y="485"/>
                  </a:lnTo>
                  <a:lnTo>
                    <a:pt x="1345" y="485"/>
                  </a:lnTo>
                  <a:lnTo>
                    <a:pt x="1345" y="446"/>
                  </a:lnTo>
                  <a:lnTo>
                    <a:pt x="1320" y="446"/>
                  </a:lnTo>
                  <a:lnTo>
                    <a:pt x="1320" y="429"/>
                  </a:lnTo>
                  <a:lnTo>
                    <a:pt x="1271" y="429"/>
                  </a:lnTo>
                  <a:lnTo>
                    <a:pt x="1271" y="411"/>
                  </a:lnTo>
                  <a:lnTo>
                    <a:pt x="1195" y="411"/>
                  </a:lnTo>
                  <a:lnTo>
                    <a:pt x="1195" y="379"/>
                  </a:lnTo>
                  <a:lnTo>
                    <a:pt x="1052" y="379"/>
                  </a:lnTo>
                  <a:lnTo>
                    <a:pt x="1052" y="353"/>
                  </a:lnTo>
                  <a:lnTo>
                    <a:pt x="1033" y="353"/>
                  </a:lnTo>
                  <a:lnTo>
                    <a:pt x="1033" y="337"/>
                  </a:lnTo>
                  <a:lnTo>
                    <a:pt x="981" y="337"/>
                  </a:lnTo>
                  <a:lnTo>
                    <a:pt x="981" y="315"/>
                  </a:lnTo>
                  <a:lnTo>
                    <a:pt x="765" y="315"/>
                  </a:lnTo>
                  <a:lnTo>
                    <a:pt x="765" y="303"/>
                  </a:lnTo>
                  <a:lnTo>
                    <a:pt x="749" y="303"/>
                  </a:lnTo>
                  <a:lnTo>
                    <a:pt x="749" y="203"/>
                  </a:lnTo>
                  <a:lnTo>
                    <a:pt x="738" y="203"/>
                  </a:lnTo>
                  <a:lnTo>
                    <a:pt x="738" y="155"/>
                  </a:lnTo>
                  <a:lnTo>
                    <a:pt x="691" y="155"/>
                  </a:lnTo>
                  <a:lnTo>
                    <a:pt x="691" y="136"/>
                  </a:lnTo>
                  <a:lnTo>
                    <a:pt x="675" y="136"/>
                  </a:lnTo>
                  <a:lnTo>
                    <a:pt x="675" y="99"/>
                  </a:lnTo>
                  <a:lnTo>
                    <a:pt x="586" y="99"/>
                  </a:lnTo>
                  <a:lnTo>
                    <a:pt x="586" y="80"/>
                  </a:lnTo>
                  <a:lnTo>
                    <a:pt x="440" y="80"/>
                  </a:lnTo>
                  <a:lnTo>
                    <a:pt x="440" y="65"/>
                  </a:lnTo>
                  <a:lnTo>
                    <a:pt x="381" y="65"/>
                  </a:lnTo>
                  <a:lnTo>
                    <a:pt x="381" y="50"/>
                  </a:lnTo>
                  <a:lnTo>
                    <a:pt x="362" y="50"/>
                  </a:lnTo>
                  <a:lnTo>
                    <a:pt x="362" y="34"/>
                  </a:lnTo>
                  <a:lnTo>
                    <a:pt x="326" y="34"/>
                  </a:lnTo>
                  <a:lnTo>
                    <a:pt x="326" y="16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63575" name="Group 201"/>
            <p:cNvGrpSpPr>
              <a:grpSpLocks/>
            </p:cNvGrpSpPr>
            <p:nvPr/>
          </p:nvGrpSpPr>
          <p:grpSpPr bwMode="auto">
            <a:xfrm>
              <a:off x="2971800" y="1868913"/>
              <a:ext cx="137160" cy="137160"/>
              <a:chOff x="5026736" y="2180360"/>
              <a:chExt cx="137160" cy="94397"/>
            </a:xfrm>
          </p:grpSpPr>
          <p:cxnSp>
            <p:nvCxnSpPr>
              <p:cNvPr id="270" name="Straight Connector 269"/>
              <p:cNvCxnSpPr/>
              <p:nvPr/>
            </p:nvCxnSpPr>
            <p:spPr bwMode="auto">
              <a:xfrm>
                <a:off x="5095461" y="2180557"/>
                <a:ext cx="0" cy="9393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 bwMode="auto">
              <a:xfrm>
                <a:off x="5026587" y="2228103"/>
                <a:ext cx="137746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cxnSp>
          <p:nvCxnSpPr>
            <p:cNvPr id="203" name="Straight Connector 202"/>
            <p:cNvCxnSpPr/>
            <p:nvPr/>
          </p:nvCxnSpPr>
          <p:spPr bwMode="auto">
            <a:xfrm>
              <a:off x="2223355" y="1714183"/>
              <a:ext cx="0" cy="13648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04" name="Straight Connector 203"/>
            <p:cNvCxnSpPr/>
            <p:nvPr/>
          </p:nvCxnSpPr>
          <p:spPr bwMode="auto">
            <a:xfrm>
              <a:off x="2913948" y="1854036"/>
              <a:ext cx="0" cy="13648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05" name="Straight Connector 204"/>
            <p:cNvCxnSpPr/>
            <p:nvPr/>
          </p:nvCxnSpPr>
          <p:spPr bwMode="auto">
            <a:xfrm>
              <a:off x="3457486" y="2206193"/>
              <a:ext cx="0" cy="13648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06" name="Straight Connector 205"/>
            <p:cNvCxnSpPr/>
            <p:nvPr/>
          </p:nvCxnSpPr>
          <p:spPr bwMode="auto">
            <a:xfrm>
              <a:off x="3732978" y="2285387"/>
              <a:ext cx="0" cy="13816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07" name="Straight Connector 206"/>
            <p:cNvCxnSpPr/>
            <p:nvPr/>
          </p:nvCxnSpPr>
          <p:spPr bwMode="auto">
            <a:xfrm>
              <a:off x="3894922" y="2352786"/>
              <a:ext cx="0" cy="13816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08" name="Straight Connector 207"/>
            <p:cNvCxnSpPr/>
            <p:nvPr/>
          </p:nvCxnSpPr>
          <p:spPr bwMode="auto">
            <a:xfrm>
              <a:off x="3934013" y="2352786"/>
              <a:ext cx="0" cy="13648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09" name="Straight Connector 208"/>
            <p:cNvCxnSpPr/>
            <p:nvPr/>
          </p:nvCxnSpPr>
          <p:spPr bwMode="auto">
            <a:xfrm>
              <a:off x="3492853" y="2209563"/>
              <a:ext cx="0" cy="13816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0" name="Straight Connector 209"/>
            <p:cNvCxnSpPr/>
            <p:nvPr/>
          </p:nvCxnSpPr>
          <p:spPr bwMode="auto">
            <a:xfrm>
              <a:off x="4350974" y="3067212"/>
              <a:ext cx="0" cy="13816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63584" name="Group 210"/>
            <p:cNvGrpSpPr>
              <a:grpSpLocks/>
            </p:cNvGrpSpPr>
            <p:nvPr/>
          </p:nvGrpSpPr>
          <p:grpSpPr bwMode="auto">
            <a:xfrm>
              <a:off x="4024789" y="2402205"/>
              <a:ext cx="137160" cy="137160"/>
              <a:chOff x="5026736" y="2180360"/>
              <a:chExt cx="137160" cy="94397"/>
            </a:xfrm>
          </p:grpSpPr>
          <p:cxnSp>
            <p:nvCxnSpPr>
              <p:cNvPr id="268" name="Straight Connector 267"/>
              <p:cNvCxnSpPr/>
              <p:nvPr/>
            </p:nvCxnSpPr>
            <p:spPr bwMode="auto">
              <a:xfrm>
                <a:off x="5096044" y="2179977"/>
                <a:ext cx="0" cy="9509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 bwMode="auto">
              <a:xfrm>
                <a:off x="5027170" y="2227523"/>
                <a:ext cx="135885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grpSp>
          <p:nvGrpSpPr>
            <p:cNvPr id="63585" name="Group 211"/>
            <p:cNvGrpSpPr>
              <a:grpSpLocks/>
            </p:cNvGrpSpPr>
            <p:nvPr/>
          </p:nvGrpSpPr>
          <p:grpSpPr bwMode="auto">
            <a:xfrm>
              <a:off x="4134803" y="2625945"/>
              <a:ext cx="137160" cy="137160"/>
              <a:chOff x="5026736" y="2180360"/>
              <a:chExt cx="137160" cy="94397"/>
            </a:xfrm>
          </p:grpSpPr>
          <p:cxnSp>
            <p:nvCxnSpPr>
              <p:cNvPr id="266" name="Straight Connector 265"/>
              <p:cNvCxnSpPr/>
              <p:nvPr/>
            </p:nvCxnSpPr>
            <p:spPr bwMode="auto">
              <a:xfrm>
                <a:off x="5095854" y="2180226"/>
                <a:ext cx="0" cy="9509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 bwMode="auto">
              <a:xfrm>
                <a:off x="5026981" y="2227771"/>
                <a:ext cx="137746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grpSp>
          <p:nvGrpSpPr>
            <p:cNvPr id="63586" name="Group 212"/>
            <p:cNvGrpSpPr>
              <a:grpSpLocks/>
            </p:cNvGrpSpPr>
            <p:nvPr/>
          </p:nvGrpSpPr>
          <p:grpSpPr bwMode="auto">
            <a:xfrm>
              <a:off x="4161949" y="2708888"/>
              <a:ext cx="137160" cy="137160"/>
              <a:chOff x="5026736" y="2180360"/>
              <a:chExt cx="137160" cy="94397"/>
            </a:xfrm>
          </p:grpSpPr>
          <p:cxnSp>
            <p:nvCxnSpPr>
              <p:cNvPr id="264" name="Straight Connector 263"/>
              <p:cNvCxnSpPr/>
              <p:nvPr/>
            </p:nvCxnSpPr>
            <p:spPr bwMode="auto">
              <a:xfrm>
                <a:off x="5094768" y="2179964"/>
                <a:ext cx="0" cy="9509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 bwMode="auto">
              <a:xfrm>
                <a:off x="5025895" y="2227510"/>
                <a:ext cx="137746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grpSp>
          <p:nvGrpSpPr>
            <p:cNvPr id="63587" name="Group 213"/>
            <p:cNvGrpSpPr>
              <a:grpSpLocks/>
            </p:cNvGrpSpPr>
            <p:nvPr/>
          </p:nvGrpSpPr>
          <p:grpSpPr bwMode="auto">
            <a:xfrm>
              <a:off x="4214496" y="2738341"/>
              <a:ext cx="137160" cy="137160"/>
              <a:chOff x="5026736" y="2180360"/>
              <a:chExt cx="137160" cy="94397"/>
            </a:xfrm>
          </p:grpSpPr>
          <p:cxnSp>
            <p:nvCxnSpPr>
              <p:cNvPr id="262" name="Straight Connector 261"/>
              <p:cNvCxnSpPr/>
              <p:nvPr/>
            </p:nvCxnSpPr>
            <p:spPr bwMode="auto">
              <a:xfrm>
                <a:off x="5096203" y="2180567"/>
                <a:ext cx="0" cy="9393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 bwMode="auto">
              <a:xfrm>
                <a:off x="5027329" y="2228113"/>
                <a:ext cx="135885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grpSp>
          <p:nvGrpSpPr>
            <p:cNvPr id="63588" name="Group 214"/>
            <p:cNvGrpSpPr>
              <a:grpSpLocks/>
            </p:cNvGrpSpPr>
            <p:nvPr/>
          </p:nvGrpSpPr>
          <p:grpSpPr bwMode="auto">
            <a:xfrm>
              <a:off x="4216402" y="2891157"/>
              <a:ext cx="137160" cy="137160"/>
              <a:chOff x="5026736" y="2180360"/>
              <a:chExt cx="137160" cy="94397"/>
            </a:xfrm>
          </p:grpSpPr>
          <p:cxnSp>
            <p:nvCxnSpPr>
              <p:cNvPr id="260" name="Straight Connector 259"/>
              <p:cNvCxnSpPr/>
              <p:nvPr/>
            </p:nvCxnSpPr>
            <p:spPr bwMode="auto">
              <a:xfrm>
                <a:off x="5096157" y="2180923"/>
                <a:ext cx="0" cy="9393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 bwMode="auto">
              <a:xfrm>
                <a:off x="5027285" y="2228468"/>
                <a:ext cx="135884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grpSp>
          <p:nvGrpSpPr>
            <p:cNvPr id="63589" name="Group 215"/>
            <p:cNvGrpSpPr>
              <a:grpSpLocks/>
            </p:cNvGrpSpPr>
            <p:nvPr/>
          </p:nvGrpSpPr>
          <p:grpSpPr bwMode="auto">
            <a:xfrm>
              <a:off x="4230529" y="2999424"/>
              <a:ext cx="137160" cy="137160"/>
              <a:chOff x="5026736" y="2180360"/>
              <a:chExt cx="137160" cy="94397"/>
            </a:xfrm>
          </p:grpSpPr>
          <p:cxnSp>
            <p:nvCxnSpPr>
              <p:cNvPr id="258" name="Straight Connector 257"/>
              <p:cNvCxnSpPr/>
              <p:nvPr/>
            </p:nvCxnSpPr>
            <p:spPr bwMode="auto">
              <a:xfrm>
                <a:off x="5095061" y="2180627"/>
                <a:ext cx="0" cy="9393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 bwMode="auto">
              <a:xfrm>
                <a:off x="5026187" y="2228172"/>
                <a:ext cx="137746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cxnSp>
          <p:nvCxnSpPr>
            <p:cNvPr id="217" name="Straight Connector 216"/>
            <p:cNvCxnSpPr/>
            <p:nvPr/>
          </p:nvCxnSpPr>
          <p:spPr bwMode="auto">
            <a:xfrm>
              <a:off x="4391926" y="3060472"/>
              <a:ext cx="0" cy="13816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8" name="Straight Connector 217"/>
            <p:cNvCxnSpPr/>
            <p:nvPr/>
          </p:nvCxnSpPr>
          <p:spPr bwMode="auto">
            <a:xfrm>
              <a:off x="4784688" y="3100911"/>
              <a:ext cx="0" cy="13816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63592" name="Group 218"/>
            <p:cNvGrpSpPr>
              <a:grpSpLocks/>
            </p:cNvGrpSpPr>
            <p:nvPr/>
          </p:nvGrpSpPr>
          <p:grpSpPr bwMode="auto">
            <a:xfrm>
              <a:off x="4505166" y="3041015"/>
              <a:ext cx="137160" cy="137160"/>
              <a:chOff x="5026736" y="2180360"/>
              <a:chExt cx="137160" cy="94397"/>
            </a:xfrm>
          </p:grpSpPr>
          <p:cxnSp>
            <p:nvCxnSpPr>
              <p:cNvPr id="256" name="Straight Connector 255"/>
              <p:cNvCxnSpPr/>
              <p:nvPr/>
            </p:nvCxnSpPr>
            <p:spPr bwMode="auto">
              <a:xfrm>
                <a:off x="5095916" y="2179835"/>
                <a:ext cx="0" cy="9509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 bwMode="auto">
              <a:xfrm>
                <a:off x="5027042" y="2227380"/>
                <a:ext cx="137746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grpSp>
          <p:nvGrpSpPr>
            <p:cNvPr id="63593" name="Group 219"/>
            <p:cNvGrpSpPr>
              <a:grpSpLocks/>
            </p:cNvGrpSpPr>
            <p:nvPr/>
          </p:nvGrpSpPr>
          <p:grpSpPr bwMode="auto">
            <a:xfrm>
              <a:off x="5053172" y="3121713"/>
              <a:ext cx="137160" cy="137160"/>
              <a:chOff x="5026736" y="2180360"/>
              <a:chExt cx="137160" cy="94397"/>
            </a:xfrm>
          </p:grpSpPr>
          <p:cxnSp>
            <p:nvCxnSpPr>
              <p:cNvPr id="254" name="Straight Connector 253"/>
              <p:cNvCxnSpPr/>
              <p:nvPr/>
            </p:nvCxnSpPr>
            <p:spPr bwMode="auto">
              <a:xfrm>
                <a:off x="5095171" y="2179959"/>
                <a:ext cx="0" cy="9509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 bwMode="auto">
              <a:xfrm>
                <a:off x="5026297" y="2227504"/>
                <a:ext cx="137746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grpSp>
          <p:nvGrpSpPr>
            <p:cNvPr id="63594" name="Group 220"/>
            <p:cNvGrpSpPr>
              <a:grpSpLocks/>
            </p:cNvGrpSpPr>
            <p:nvPr/>
          </p:nvGrpSpPr>
          <p:grpSpPr bwMode="auto">
            <a:xfrm>
              <a:off x="5365115" y="3381917"/>
              <a:ext cx="137160" cy="137160"/>
              <a:chOff x="5026736" y="2180360"/>
              <a:chExt cx="137160" cy="94397"/>
            </a:xfrm>
          </p:grpSpPr>
          <p:cxnSp>
            <p:nvCxnSpPr>
              <p:cNvPr id="252" name="Straight Connector 251"/>
              <p:cNvCxnSpPr/>
              <p:nvPr/>
            </p:nvCxnSpPr>
            <p:spPr bwMode="auto">
              <a:xfrm>
                <a:off x="5095950" y="2180624"/>
                <a:ext cx="0" cy="9393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 bwMode="auto">
              <a:xfrm>
                <a:off x="5027076" y="2228169"/>
                <a:ext cx="137746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grpSp>
          <p:nvGrpSpPr>
            <p:cNvPr id="63595" name="Group 221"/>
            <p:cNvGrpSpPr>
              <a:grpSpLocks/>
            </p:cNvGrpSpPr>
            <p:nvPr/>
          </p:nvGrpSpPr>
          <p:grpSpPr bwMode="auto">
            <a:xfrm>
              <a:off x="5397500" y="3383915"/>
              <a:ext cx="137160" cy="137160"/>
              <a:chOff x="5026736" y="2180360"/>
              <a:chExt cx="137160" cy="94397"/>
            </a:xfrm>
          </p:grpSpPr>
          <p:cxnSp>
            <p:nvCxnSpPr>
              <p:cNvPr id="250" name="Straight Connector 249"/>
              <p:cNvCxnSpPr/>
              <p:nvPr/>
            </p:nvCxnSpPr>
            <p:spPr bwMode="auto">
              <a:xfrm>
                <a:off x="5095209" y="2180408"/>
                <a:ext cx="0" cy="9393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 bwMode="auto">
              <a:xfrm>
                <a:off x="5026336" y="2227953"/>
                <a:ext cx="137746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cxnSp>
          <p:nvCxnSpPr>
            <p:cNvPr id="223" name="Straight Connector 222"/>
            <p:cNvCxnSpPr/>
            <p:nvPr/>
          </p:nvCxnSpPr>
          <p:spPr bwMode="auto">
            <a:xfrm>
              <a:off x="5365455" y="3247502"/>
              <a:ext cx="0" cy="13816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63597" name="Group 223"/>
            <p:cNvGrpSpPr>
              <a:grpSpLocks/>
            </p:cNvGrpSpPr>
            <p:nvPr/>
          </p:nvGrpSpPr>
          <p:grpSpPr bwMode="auto">
            <a:xfrm>
              <a:off x="5264152" y="3197860"/>
              <a:ext cx="137160" cy="137160"/>
              <a:chOff x="5026736" y="2180360"/>
              <a:chExt cx="137160" cy="94397"/>
            </a:xfrm>
          </p:grpSpPr>
          <p:cxnSp>
            <p:nvCxnSpPr>
              <p:cNvPr id="248" name="Straight Connector 247"/>
              <p:cNvCxnSpPr/>
              <p:nvPr/>
            </p:nvCxnSpPr>
            <p:spPr bwMode="auto">
              <a:xfrm>
                <a:off x="5096395" y="2180896"/>
                <a:ext cx="0" cy="9393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 bwMode="auto">
              <a:xfrm>
                <a:off x="5027522" y="2228441"/>
                <a:ext cx="135885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cxnSp>
          <p:nvCxnSpPr>
            <p:cNvPr id="225" name="Straight Connector 224"/>
            <p:cNvCxnSpPr/>
            <p:nvPr/>
          </p:nvCxnSpPr>
          <p:spPr bwMode="auto">
            <a:xfrm>
              <a:off x="5553460" y="3451384"/>
              <a:ext cx="0" cy="13816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26" name="Straight Connector 225"/>
            <p:cNvCxnSpPr/>
            <p:nvPr/>
          </p:nvCxnSpPr>
          <p:spPr bwMode="auto">
            <a:xfrm>
              <a:off x="5663284" y="3444644"/>
              <a:ext cx="0" cy="13816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27" name="Straight Connector 226"/>
            <p:cNvCxnSpPr/>
            <p:nvPr/>
          </p:nvCxnSpPr>
          <p:spPr bwMode="auto">
            <a:xfrm>
              <a:off x="5707959" y="3444644"/>
              <a:ext cx="0" cy="13648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28" name="Straight Connector 227"/>
            <p:cNvCxnSpPr/>
            <p:nvPr/>
          </p:nvCxnSpPr>
          <p:spPr bwMode="auto">
            <a:xfrm>
              <a:off x="5825229" y="3442959"/>
              <a:ext cx="0" cy="13816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29" name="Straight Connector 228"/>
            <p:cNvCxnSpPr/>
            <p:nvPr/>
          </p:nvCxnSpPr>
          <p:spPr bwMode="auto">
            <a:xfrm>
              <a:off x="6305479" y="3599661"/>
              <a:ext cx="0" cy="13648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63603" name="Group 229"/>
            <p:cNvGrpSpPr>
              <a:grpSpLocks/>
            </p:cNvGrpSpPr>
            <p:nvPr/>
          </p:nvGrpSpPr>
          <p:grpSpPr bwMode="auto">
            <a:xfrm>
              <a:off x="6423532" y="3670460"/>
              <a:ext cx="137160" cy="137160"/>
              <a:chOff x="5026736" y="2180360"/>
              <a:chExt cx="137160" cy="94397"/>
            </a:xfrm>
          </p:grpSpPr>
          <p:cxnSp>
            <p:nvCxnSpPr>
              <p:cNvPr id="246" name="Straight Connector 245"/>
              <p:cNvCxnSpPr/>
              <p:nvPr/>
            </p:nvCxnSpPr>
            <p:spPr bwMode="auto">
              <a:xfrm>
                <a:off x="5094826" y="2180339"/>
                <a:ext cx="0" cy="9393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 bwMode="auto">
              <a:xfrm>
                <a:off x="5025953" y="2227884"/>
                <a:ext cx="137746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grpSp>
          <p:nvGrpSpPr>
            <p:cNvPr id="63604" name="Group 230"/>
            <p:cNvGrpSpPr>
              <a:grpSpLocks/>
            </p:cNvGrpSpPr>
            <p:nvPr/>
          </p:nvGrpSpPr>
          <p:grpSpPr bwMode="auto">
            <a:xfrm>
              <a:off x="6610094" y="3800273"/>
              <a:ext cx="137160" cy="137160"/>
              <a:chOff x="5026736" y="2180360"/>
              <a:chExt cx="137160" cy="94397"/>
            </a:xfrm>
          </p:grpSpPr>
          <p:cxnSp>
            <p:nvCxnSpPr>
              <p:cNvPr id="244" name="Straight Connector 243"/>
              <p:cNvCxnSpPr/>
              <p:nvPr/>
            </p:nvCxnSpPr>
            <p:spPr bwMode="auto">
              <a:xfrm>
                <a:off x="5096269" y="2180290"/>
                <a:ext cx="0" cy="9393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 bwMode="auto">
              <a:xfrm>
                <a:off x="5027396" y="2227835"/>
                <a:ext cx="135884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grpSp>
          <p:nvGrpSpPr>
            <p:cNvPr id="63605" name="Group 231"/>
            <p:cNvGrpSpPr>
              <a:grpSpLocks/>
            </p:cNvGrpSpPr>
            <p:nvPr/>
          </p:nvGrpSpPr>
          <p:grpSpPr bwMode="auto">
            <a:xfrm>
              <a:off x="6697914" y="3800273"/>
              <a:ext cx="137160" cy="137160"/>
              <a:chOff x="5026736" y="2180360"/>
              <a:chExt cx="137160" cy="94397"/>
            </a:xfrm>
          </p:grpSpPr>
          <p:cxnSp>
            <p:nvCxnSpPr>
              <p:cNvPr id="242" name="Straight Connector 241"/>
              <p:cNvCxnSpPr/>
              <p:nvPr/>
            </p:nvCxnSpPr>
            <p:spPr bwMode="auto">
              <a:xfrm>
                <a:off x="5095937" y="2180290"/>
                <a:ext cx="0" cy="9393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 bwMode="auto">
              <a:xfrm>
                <a:off x="5027063" y="2227835"/>
                <a:ext cx="137746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cxnSp>
          <p:nvCxnSpPr>
            <p:cNvPr id="233" name="Straight Connector 232"/>
            <p:cNvCxnSpPr/>
            <p:nvPr/>
          </p:nvCxnSpPr>
          <p:spPr bwMode="auto">
            <a:xfrm>
              <a:off x="6547466" y="3670430"/>
              <a:ext cx="0" cy="13648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34" name="Straight Connector 233"/>
            <p:cNvCxnSpPr/>
            <p:nvPr/>
          </p:nvCxnSpPr>
          <p:spPr bwMode="auto">
            <a:xfrm>
              <a:off x="6579109" y="3670430"/>
              <a:ext cx="0" cy="13648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35" name="Straight Connector 234"/>
            <p:cNvCxnSpPr/>
            <p:nvPr/>
          </p:nvCxnSpPr>
          <p:spPr bwMode="auto">
            <a:xfrm>
              <a:off x="6608892" y="3670430"/>
              <a:ext cx="0" cy="13648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36" name="Straight Connector 235"/>
            <p:cNvCxnSpPr/>
            <p:nvPr/>
          </p:nvCxnSpPr>
          <p:spPr bwMode="auto">
            <a:xfrm>
              <a:off x="6785729" y="3929914"/>
              <a:ext cx="0" cy="13648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37" name="Straight Connector 236"/>
            <p:cNvCxnSpPr/>
            <p:nvPr/>
          </p:nvCxnSpPr>
          <p:spPr bwMode="auto">
            <a:xfrm>
              <a:off x="7083558" y="3953504"/>
              <a:ext cx="0" cy="13648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38" name="Straight Connector 237"/>
            <p:cNvCxnSpPr/>
            <p:nvPr/>
          </p:nvCxnSpPr>
          <p:spPr bwMode="auto">
            <a:xfrm>
              <a:off x="7623374" y="4135480"/>
              <a:ext cx="0" cy="13648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39" name="Straight Connector 238"/>
            <p:cNvCxnSpPr/>
            <p:nvPr/>
          </p:nvCxnSpPr>
          <p:spPr bwMode="auto">
            <a:xfrm>
              <a:off x="7655018" y="4135480"/>
              <a:ext cx="0" cy="13648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40" name="Straight Connector 239"/>
            <p:cNvCxnSpPr/>
            <p:nvPr/>
          </p:nvCxnSpPr>
          <p:spPr bwMode="auto">
            <a:xfrm>
              <a:off x="7714584" y="4135480"/>
              <a:ext cx="0" cy="13648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41" name="Straight Connector 240"/>
            <p:cNvCxnSpPr/>
            <p:nvPr/>
          </p:nvCxnSpPr>
          <p:spPr bwMode="auto">
            <a:xfrm>
              <a:off x="7753674" y="4135480"/>
              <a:ext cx="0" cy="13648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420804"/>
              </p:ext>
            </p:extLst>
          </p:nvPr>
        </p:nvGraphicFramePr>
        <p:xfrm>
          <a:off x="1858963" y="4242869"/>
          <a:ext cx="2162175" cy="774700"/>
        </p:xfrm>
        <a:graphic>
          <a:graphicData uri="http://schemas.openxmlformats.org/drawingml/2006/table">
            <a:tbl>
              <a:tblPr/>
              <a:tblGrid>
                <a:gridCol w="2162175"/>
              </a:tblGrid>
              <a:tr h="774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HR = 0.35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(95% CI: 0.25, 0.49)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&lt;.00001</a:t>
                      </a:r>
                      <a:endParaRPr kumimoji="0" 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2" marR="91432" marT="45700" marB="457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9250"/>
              </p:ext>
            </p:extLst>
          </p:nvPr>
        </p:nvGraphicFramePr>
        <p:xfrm>
          <a:off x="190500" y="5733256"/>
          <a:ext cx="86296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845"/>
                <a:gridCol w="798663"/>
                <a:gridCol w="1312700"/>
                <a:gridCol w="1150557"/>
                <a:gridCol w="1270000"/>
                <a:gridCol w="1066999"/>
                <a:gridCol w="131188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92D050"/>
                          </a:solidFill>
                          <a:latin typeface="Arial" panose="020B0604020202020204" pitchFamily="34" charset="0"/>
                        </a:rPr>
                        <a:t>Number at Risk</a:t>
                      </a:r>
                      <a:endParaRPr lang="en-US" sz="1400" b="1" dirty="0">
                        <a:solidFill>
                          <a:srgbClr val="92D05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92D05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92D05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92D05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92D05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92D05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92D05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92D050"/>
                          </a:solidFill>
                          <a:latin typeface="Arial" panose="020B0604020202020204" pitchFamily="34" charset="0"/>
                        </a:rPr>
                        <a:t>Olaparib</a:t>
                      </a:r>
                      <a:endParaRPr lang="en-US" sz="1400" b="1" dirty="0">
                        <a:solidFill>
                          <a:srgbClr val="92D05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92D050"/>
                          </a:solidFill>
                          <a:latin typeface="Arial" panose="020B0604020202020204" pitchFamily="34" charset="0"/>
                        </a:rPr>
                        <a:t>136</a:t>
                      </a:r>
                      <a:endParaRPr lang="en-US" sz="1400" b="1" dirty="0">
                        <a:solidFill>
                          <a:srgbClr val="92D05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92D050"/>
                          </a:solidFill>
                          <a:latin typeface="Arial" panose="020B0604020202020204" pitchFamily="34" charset="0"/>
                        </a:rPr>
                        <a:t>106</a:t>
                      </a:r>
                      <a:endParaRPr lang="en-US" sz="1400" b="1" dirty="0">
                        <a:solidFill>
                          <a:srgbClr val="92D05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92D050"/>
                          </a:solidFill>
                          <a:latin typeface="Arial" panose="020B0604020202020204" pitchFamily="34" charset="0"/>
                        </a:rPr>
                        <a:t>53</a:t>
                      </a:r>
                      <a:endParaRPr lang="en-US" sz="1400" b="1" dirty="0">
                        <a:solidFill>
                          <a:srgbClr val="92D05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92D050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en-US" sz="1400" b="1" dirty="0">
                        <a:solidFill>
                          <a:srgbClr val="92D05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92D050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en-US" sz="1400" b="1" dirty="0">
                        <a:solidFill>
                          <a:srgbClr val="92D05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92D050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92D05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92D050"/>
                          </a:solidFill>
                          <a:latin typeface="Arial" panose="020B0604020202020204" pitchFamily="34" charset="0"/>
                        </a:rPr>
                        <a:t>Placebo </a:t>
                      </a:r>
                      <a:endParaRPr lang="en-US" sz="1400" b="1" dirty="0">
                        <a:solidFill>
                          <a:srgbClr val="92D05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92D050"/>
                          </a:solidFill>
                          <a:latin typeface="Arial" panose="020B0604020202020204" pitchFamily="34" charset="0"/>
                        </a:rPr>
                        <a:t>129</a:t>
                      </a:r>
                      <a:endParaRPr lang="en-US" sz="1400" b="1" dirty="0">
                        <a:solidFill>
                          <a:srgbClr val="92D05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92D050"/>
                          </a:solidFill>
                          <a:latin typeface="Arial" panose="020B0604020202020204" pitchFamily="34" charset="0"/>
                        </a:rPr>
                        <a:t>72</a:t>
                      </a:r>
                      <a:endParaRPr lang="en-US" sz="1400" b="1" dirty="0">
                        <a:solidFill>
                          <a:srgbClr val="92D05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92D050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en-US" sz="1400" b="1" dirty="0">
                        <a:solidFill>
                          <a:srgbClr val="92D05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92D050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en-US" sz="1400" b="1" dirty="0">
                        <a:solidFill>
                          <a:srgbClr val="92D05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92D050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92D05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92D050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92D05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19" name="Title 13"/>
          <p:cNvSpPr>
            <a:spLocks noGrp="1"/>
          </p:cNvSpPr>
          <p:nvPr>
            <p:ph type="title"/>
          </p:nvPr>
        </p:nvSpPr>
        <p:spPr>
          <a:xfrm>
            <a:off x="0" y="53752"/>
            <a:ext cx="9144000" cy="1143000"/>
          </a:xfrm>
        </p:spPr>
        <p:txBody>
          <a:bodyPr/>
          <a:lstStyle/>
          <a:p>
            <a:pPr eaLnBrk="1" hangingPunct="1"/>
            <a:r>
              <a:rPr lang="en-GB" altLang="en-US" sz="3600" dirty="0" smtClean="0"/>
              <a:t>Study 19 (ITT): </a:t>
            </a:r>
            <a:br>
              <a:rPr lang="en-GB" altLang="en-US" sz="3600" dirty="0" smtClean="0"/>
            </a:br>
            <a:r>
              <a:rPr lang="en-GB" altLang="en-US" sz="3600" dirty="0" smtClean="0"/>
              <a:t>Met PFS Primary Endpoint </a:t>
            </a:r>
          </a:p>
        </p:txBody>
      </p:sp>
      <p:sp>
        <p:nvSpPr>
          <p:cNvPr id="28700" name="AutoShape 2"/>
          <p:cNvSpPr>
            <a:spLocks noChangeAspect="1" noChangeArrowheads="1"/>
          </p:cNvSpPr>
          <p:nvPr/>
        </p:nvSpPr>
        <p:spPr bwMode="auto">
          <a:xfrm>
            <a:off x="809625" y="1628800"/>
            <a:ext cx="8151813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bg1"/>
              </a:solidFill>
              <a:latin typeface="Times New Roman" pitchFamily="18" charset="0"/>
              <a:cs typeface="+mn-cs"/>
            </a:endParaRPr>
          </a:p>
        </p:txBody>
      </p:sp>
      <p:grpSp>
        <p:nvGrpSpPr>
          <p:cNvPr id="63534" name="Group 49"/>
          <p:cNvGrpSpPr>
            <a:grpSpLocks/>
          </p:cNvGrpSpPr>
          <p:nvPr/>
        </p:nvGrpSpPr>
        <p:grpSpPr bwMode="auto">
          <a:xfrm>
            <a:off x="1793007" y="5033172"/>
            <a:ext cx="6587844" cy="96949"/>
            <a:chOff x="1020" y="3064"/>
            <a:chExt cx="4173" cy="62"/>
          </a:xfrm>
        </p:grpSpPr>
        <p:sp>
          <p:nvSpPr>
            <p:cNvPr id="28744" name="Line 12"/>
            <p:cNvSpPr>
              <a:spLocks noChangeShapeType="1"/>
            </p:cNvSpPr>
            <p:nvPr/>
          </p:nvSpPr>
          <p:spPr bwMode="auto">
            <a:xfrm flipV="1">
              <a:off x="1020" y="3067"/>
              <a:ext cx="4173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28745" name="Line 27"/>
            <p:cNvSpPr>
              <a:spLocks noChangeShapeType="1"/>
            </p:cNvSpPr>
            <p:nvPr/>
          </p:nvSpPr>
          <p:spPr bwMode="auto">
            <a:xfrm>
              <a:off x="1760" y="3069"/>
              <a:ext cx="0" cy="59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28746" name="Line 29"/>
            <p:cNvSpPr>
              <a:spLocks noChangeShapeType="1"/>
            </p:cNvSpPr>
            <p:nvPr/>
          </p:nvSpPr>
          <p:spPr bwMode="auto">
            <a:xfrm>
              <a:off x="2447" y="3069"/>
              <a:ext cx="0" cy="59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28747" name="Line 31"/>
            <p:cNvSpPr>
              <a:spLocks noChangeShapeType="1"/>
            </p:cNvSpPr>
            <p:nvPr/>
          </p:nvSpPr>
          <p:spPr bwMode="auto">
            <a:xfrm>
              <a:off x="3135" y="3069"/>
              <a:ext cx="0" cy="59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28748" name="Line 33"/>
            <p:cNvSpPr>
              <a:spLocks noChangeShapeType="1"/>
            </p:cNvSpPr>
            <p:nvPr/>
          </p:nvSpPr>
          <p:spPr bwMode="auto">
            <a:xfrm>
              <a:off x="3826" y="3069"/>
              <a:ext cx="0" cy="59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28749" name="Line 35"/>
            <p:cNvSpPr>
              <a:spLocks noChangeShapeType="1"/>
            </p:cNvSpPr>
            <p:nvPr/>
          </p:nvSpPr>
          <p:spPr bwMode="auto">
            <a:xfrm>
              <a:off x="4514" y="3069"/>
              <a:ext cx="0" cy="59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28750" name="Line 39"/>
            <p:cNvSpPr>
              <a:spLocks noChangeShapeType="1"/>
            </p:cNvSpPr>
            <p:nvPr/>
          </p:nvSpPr>
          <p:spPr bwMode="auto">
            <a:xfrm>
              <a:off x="5190" y="3064"/>
              <a:ext cx="0" cy="59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endParaRPr>
            </a:p>
          </p:txBody>
        </p:sp>
      </p:grpSp>
      <p:sp>
        <p:nvSpPr>
          <p:cNvPr id="28708" name="Text Box 11"/>
          <p:cNvSpPr txBox="1">
            <a:spLocks noChangeArrowheads="1"/>
          </p:cNvSpPr>
          <p:nvPr/>
        </p:nvSpPr>
        <p:spPr bwMode="auto">
          <a:xfrm>
            <a:off x="1839913" y="5168925"/>
            <a:ext cx="984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rPr>
              <a:t>0</a:t>
            </a:r>
          </a:p>
        </p:txBody>
      </p:sp>
      <p:sp>
        <p:nvSpPr>
          <p:cNvPr id="28709" name="Text Box 21"/>
          <p:cNvSpPr txBox="1">
            <a:spLocks noChangeAspect="1" noChangeArrowheads="1"/>
          </p:cNvSpPr>
          <p:nvPr/>
        </p:nvSpPr>
        <p:spPr bwMode="auto">
          <a:xfrm>
            <a:off x="1474788" y="2989288"/>
            <a:ext cx="2492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381000" algn="l"/>
              </a:tabLs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rPr>
              <a:t>0.6</a:t>
            </a:r>
          </a:p>
        </p:txBody>
      </p:sp>
      <p:sp>
        <p:nvSpPr>
          <p:cNvPr id="28710" name="Text Box 32"/>
          <p:cNvSpPr txBox="1">
            <a:spLocks noChangeAspect="1" noChangeArrowheads="1"/>
          </p:cNvSpPr>
          <p:nvPr/>
        </p:nvSpPr>
        <p:spPr bwMode="auto">
          <a:xfrm>
            <a:off x="1474788" y="2343175"/>
            <a:ext cx="2492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381000" algn="l"/>
              </a:tabLs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rPr>
              <a:t>0.8</a:t>
            </a:r>
          </a:p>
        </p:txBody>
      </p:sp>
      <p:sp>
        <p:nvSpPr>
          <p:cNvPr id="28711" name="Text Box 34"/>
          <p:cNvSpPr txBox="1">
            <a:spLocks noChangeAspect="1" noChangeArrowheads="1"/>
          </p:cNvSpPr>
          <p:nvPr/>
        </p:nvSpPr>
        <p:spPr bwMode="auto">
          <a:xfrm>
            <a:off x="1474788" y="2014563"/>
            <a:ext cx="2492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381000" algn="l"/>
              </a:tabLs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rPr>
              <a:t>0.9</a:t>
            </a:r>
          </a:p>
        </p:txBody>
      </p:sp>
      <p:sp>
        <p:nvSpPr>
          <p:cNvPr id="28712" name="Text Box 14"/>
          <p:cNvSpPr txBox="1">
            <a:spLocks noChangeAspect="1" noChangeArrowheads="1"/>
          </p:cNvSpPr>
          <p:nvPr/>
        </p:nvSpPr>
        <p:spPr bwMode="auto">
          <a:xfrm>
            <a:off x="1624013" y="4945088"/>
            <a:ext cx="1000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381000" algn="l"/>
              </a:tabLs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rPr>
              <a:t>0</a:t>
            </a:r>
          </a:p>
        </p:txBody>
      </p:sp>
      <p:sp>
        <p:nvSpPr>
          <p:cNvPr id="28713" name="Text Box 16"/>
          <p:cNvSpPr txBox="1">
            <a:spLocks noChangeAspect="1" noChangeArrowheads="1"/>
          </p:cNvSpPr>
          <p:nvPr/>
        </p:nvSpPr>
        <p:spPr bwMode="auto">
          <a:xfrm>
            <a:off x="1471613" y="4614888"/>
            <a:ext cx="2492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381000" algn="l"/>
              </a:tabLs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rPr>
              <a:t>0.1</a:t>
            </a:r>
          </a:p>
        </p:txBody>
      </p:sp>
      <p:sp>
        <p:nvSpPr>
          <p:cNvPr id="28714" name="Text Box 17"/>
          <p:cNvSpPr txBox="1">
            <a:spLocks noChangeAspect="1" noChangeArrowheads="1"/>
          </p:cNvSpPr>
          <p:nvPr/>
        </p:nvSpPr>
        <p:spPr bwMode="auto">
          <a:xfrm>
            <a:off x="1470025" y="4287863"/>
            <a:ext cx="2492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381000" algn="l"/>
              </a:tabLs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rPr>
              <a:t>0.2</a:t>
            </a:r>
          </a:p>
        </p:txBody>
      </p:sp>
      <p:sp>
        <p:nvSpPr>
          <p:cNvPr id="28715" name="Text Box 18"/>
          <p:cNvSpPr txBox="1">
            <a:spLocks noChangeAspect="1" noChangeArrowheads="1"/>
          </p:cNvSpPr>
          <p:nvPr/>
        </p:nvSpPr>
        <p:spPr bwMode="auto">
          <a:xfrm>
            <a:off x="1474788" y="3960838"/>
            <a:ext cx="2492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381000" algn="l"/>
              </a:tabLs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rPr>
              <a:t>0.3</a:t>
            </a:r>
          </a:p>
        </p:txBody>
      </p:sp>
      <p:sp>
        <p:nvSpPr>
          <p:cNvPr id="28716" name="Text Box 19"/>
          <p:cNvSpPr txBox="1">
            <a:spLocks noChangeAspect="1" noChangeArrowheads="1"/>
          </p:cNvSpPr>
          <p:nvPr/>
        </p:nvSpPr>
        <p:spPr bwMode="auto">
          <a:xfrm>
            <a:off x="1474788" y="3644925"/>
            <a:ext cx="2492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381000" algn="l"/>
              </a:tabLs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rPr>
              <a:t>0.4</a:t>
            </a:r>
          </a:p>
        </p:txBody>
      </p:sp>
      <p:sp>
        <p:nvSpPr>
          <p:cNvPr id="28717" name="Text Box 20"/>
          <p:cNvSpPr txBox="1">
            <a:spLocks noChangeAspect="1" noChangeArrowheads="1"/>
          </p:cNvSpPr>
          <p:nvPr/>
        </p:nvSpPr>
        <p:spPr bwMode="auto">
          <a:xfrm>
            <a:off x="1474788" y="3313138"/>
            <a:ext cx="2492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381000" algn="l"/>
              </a:tabLs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rPr>
              <a:t>0.5</a:t>
            </a:r>
          </a:p>
        </p:txBody>
      </p:sp>
      <p:sp>
        <p:nvSpPr>
          <p:cNvPr id="28718" name="Text Box 22"/>
          <p:cNvSpPr txBox="1">
            <a:spLocks noChangeAspect="1" noChangeArrowheads="1"/>
          </p:cNvSpPr>
          <p:nvPr/>
        </p:nvSpPr>
        <p:spPr bwMode="auto">
          <a:xfrm>
            <a:off x="1474788" y="2665438"/>
            <a:ext cx="2492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381000" algn="l"/>
              </a:tabLs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rPr>
              <a:t>0.7</a:t>
            </a:r>
          </a:p>
        </p:txBody>
      </p:sp>
      <p:sp>
        <p:nvSpPr>
          <p:cNvPr id="28719" name="Text Box 25"/>
          <p:cNvSpPr txBox="1">
            <a:spLocks noChangeAspect="1" noChangeArrowheads="1"/>
          </p:cNvSpPr>
          <p:nvPr/>
        </p:nvSpPr>
        <p:spPr bwMode="auto">
          <a:xfrm>
            <a:off x="1474788" y="1708175"/>
            <a:ext cx="2492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381000" algn="l"/>
              </a:tabLs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rPr>
              <a:t>1.0</a:t>
            </a:r>
          </a:p>
        </p:txBody>
      </p:sp>
      <p:sp>
        <p:nvSpPr>
          <p:cNvPr id="28720" name="Text Box 26"/>
          <p:cNvSpPr txBox="1">
            <a:spLocks noChangeArrowheads="1"/>
          </p:cNvSpPr>
          <p:nvPr/>
        </p:nvSpPr>
        <p:spPr bwMode="auto">
          <a:xfrm>
            <a:off x="2914650" y="5184800"/>
            <a:ext cx="984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rPr>
              <a:t>3</a:t>
            </a:r>
          </a:p>
        </p:txBody>
      </p:sp>
      <p:sp>
        <p:nvSpPr>
          <p:cNvPr id="28721" name="Text Box 28"/>
          <p:cNvSpPr txBox="1">
            <a:spLocks noChangeArrowheads="1"/>
          </p:cNvSpPr>
          <p:nvPr/>
        </p:nvSpPr>
        <p:spPr bwMode="auto">
          <a:xfrm>
            <a:off x="4002088" y="5184800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rPr>
              <a:t>6</a:t>
            </a:r>
          </a:p>
        </p:txBody>
      </p:sp>
      <p:sp>
        <p:nvSpPr>
          <p:cNvPr id="28722" name="Text Box 30"/>
          <p:cNvSpPr txBox="1">
            <a:spLocks noChangeArrowheads="1"/>
          </p:cNvSpPr>
          <p:nvPr/>
        </p:nvSpPr>
        <p:spPr bwMode="auto">
          <a:xfrm>
            <a:off x="5089525" y="5184800"/>
            <a:ext cx="984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rPr>
              <a:t>9</a:t>
            </a:r>
          </a:p>
        </p:txBody>
      </p:sp>
      <p:sp>
        <p:nvSpPr>
          <p:cNvPr id="28723" name="Text Box 32"/>
          <p:cNvSpPr txBox="1">
            <a:spLocks noChangeArrowheads="1"/>
          </p:cNvSpPr>
          <p:nvPr/>
        </p:nvSpPr>
        <p:spPr bwMode="auto">
          <a:xfrm>
            <a:off x="6127750" y="5184800"/>
            <a:ext cx="198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rPr>
              <a:t>12</a:t>
            </a:r>
          </a:p>
        </p:txBody>
      </p:sp>
      <p:sp>
        <p:nvSpPr>
          <p:cNvPr id="28724" name="Text Box 34"/>
          <p:cNvSpPr txBox="1">
            <a:spLocks noChangeArrowheads="1"/>
          </p:cNvSpPr>
          <p:nvPr/>
        </p:nvSpPr>
        <p:spPr bwMode="auto">
          <a:xfrm>
            <a:off x="7215188" y="5184800"/>
            <a:ext cx="1984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rPr>
              <a:t>15</a:t>
            </a:r>
          </a:p>
        </p:txBody>
      </p:sp>
      <p:grpSp>
        <p:nvGrpSpPr>
          <p:cNvPr id="63554" name="Group 57"/>
          <p:cNvGrpSpPr>
            <a:grpSpLocks/>
          </p:cNvGrpSpPr>
          <p:nvPr/>
        </p:nvGrpSpPr>
        <p:grpSpPr bwMode="auto">
          <a:xfrm>
            <a:off x="1785663" y="1815896"/>
            <a:ext cx="95476" cy="3324998"/>
            <a:chOff x="1015" y="979"/>
            <a:chExt cx="61" cy="2154"/>
          </a:xfrm>
        </p:grpSpPr>
        <p:sp>
          <p:nvSpPr>
            <p:cNvPr id="28732" name="Line 8"/>
            <p:cNvSpPr>
              <a:spLocks noChangeAspect="1" noChangeShapeType="1"/>
            </p:cNvSpPr>
            <p:nvPr/>
          </p:nvSpPr>
          <p:spPr bwMode="auto">
            <a:xfrm>
              <a:off x="1072" y="981"/>
              <a:ext cx="0" cy="2096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28733" name="Line 59"/>
            <p:cNvSpPr>
              <a:spLocks noChangeShapeType="1"/>
            </p:cNvSpPr>
            <p:nvPr/>
          </p:nvSpPr>
          <p:spPr bwMode="auto">
            <a:xfrm flipH="1">
              <a:off x="1015" y="1186"/>
              <a:ext cx="57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28734" name="Line 9"/>
            <p:cNvSpPr>
              <a:spLocks noChangeShapeType="1"/>
            </p:cNvSpPr>
            <p:nvPr/>
          </p:nvSpPr>
          <p:spPr bwMode="auto">
            <a:xfrm flipH="1">
              <a:off x="1019" y="979"/>
              <a:ext cx="57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28735" name="Line 15"/>
            <p:cNvSpPr>
              <a:spLocks noChangeShapeType="1"/>
            </p:cNvSpPr>
            <p:nvPr/>
          </p:nvSpPr>
          <p:spPr bwMode="auto">
            <a:xfrm>
              <a:off x="1072" y="3076"/>
              <a:ext cx="0" cy="57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28736" name="Line 66"/>
            <p:cNvSpPr>
              <a:spLocks noChangeShapeType="1"/>
            </p:cNvSpPr>
            <p:nvPr/>
          </p:nvSpPr>
          <p:spPr bwMode="auto">
            <a:xfrm flipH="1">
              <a:off x="1019" y="2863"/>
              <a:ext cx="57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28737" name="Line 67"/>
            <p:cNvSpPr>
              <a:spLocks noChangeShapeType="1"/>
            </p:cNvSpPr>
            <p:nvPr/>
          </p:nvSpPr>
          <p:spPr bwMode="auto">
            <a:xfrm flipH="1">
              <a:off x="1019" y="2652"/>
              <a:ext cx="57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28738" name="Line 68"/>
            <p:cNvSpPr>
              <a:spLocks noChangeShapeType="1"/>
            </p:cNvSpPr>
            <p:nvPr/>
          </p:nvSpPr>
          <p:spPr bwMode="auto">
            <a:xfrm flipH="1">
              <a:off x="1019" y="2444"/>
              <a:ext cx="57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28739" name="Line 69"/>
            <p:cNvSpPr>
              <a:spLocks noChangeShapeType="1"/>
            </p:cNvSpPr>
            <p:nvPr/>
          </p:nvSpPr>
          <p:spPr bwMode="auto">
            <a:xfrm flipH="1">
              <a:off x="1019" y="2235"/>
              <a:ext cx="57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28740" name="Line 70"/>
            <p:cNvSpPr>
              <a:spLocks noChangeShapeType="1"/>
            </p:cNvSpPr>
            <p:nvPr/>
          </p:nvSpPr>
          <p:spPr bwMode="auto">
            <a:xfrm flipH="1">
              <a:off x="1019" y="2026"/>
              <a:ext cx="57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28741" name="Line 71"/>
            <p:cNvSpPr>
              <a:spLocks noChangeShapeType="1"/>
            </p:cNvSpPr>
            <p:nvPr/>
          </p:nvSpPr>
          <p:spPr bwMode="auto">
            <a:xfrm flipH="1">
              <a:off x="1019" y="1816"/>
              <a:ext cx="57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28742" name="Line 72"/>
            <p:cNvSpPr>
              <a:spLocks noChangeShapeType="1"/>
            </p:cNvSpPr>
            <p:nvPr/>
          </p:nvSpPr>
          <p:spPr bwMode="auto">
            <a:xfrm flipH="1">
              <a:off x="1019" y="1608"/>
              <a:ext cx="57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28743" name="Line 73"/>
            <p:cNvSpPr>
              <a:spLocks noChangeShapeType="1"/>
            </p:cNvSpPr>
            <p:nvPr/>
          </p:nvSpPr>
          <p:spPr bwMode="auto">
            <a:xfrm flipH="1">
              <a:off x="1019" y="1397"/>
              <a:ext cx="57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endParaRPr>
            </a:p>
          </p:txBody>
        </p:sp>
      </p:grpSp>
      <p:sp>
        <p:nvSpPr>
          <p:cNvPr id="28702" name="TextBox 53"/>
          <p:cNvSpPr txBox="1">
            <a:spLocks noChangeArrowheads="1"/>
          </p:cNvSpPr>
          <p:nvPr/>
        </p:nvSpPr>
        <p:spPr bwMode="auto">
          <a:xfrm>
            <a:off x="100013" y="2914675"/>
            <a:ext cx="12827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1162050" algn="l"/>
              </a:tabLst>
              <a:defRPr/>
            </a:pP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rPr>
              <a:t>Probability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1162050" algn="l"/>
              </a:tabLst>
              <a:defRPr/>
            </a:pP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rPr>
              <a:t>of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1162050" algn="l"/>
              </a:tabLst>
              <a:defRPr/>
            </a:pP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rPr>
              <a:t>PFS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75" name="TextBox 54"/>
          <p:cNvSpPr txBox="1">
            <a:spLocks/>
          </p:cNvSpPr>
          <p:nvPr/>
        </p:nvSpPr>
        <p:spPr bwMode="auto">
          <a:xfrm>
            <a:off x="3287405" y="5348313"/>
            <a:ext cx="36947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1162050" algn="l"/>
              </a:tabLst>
              <a:defRPr/>
            </a:pP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rPr>
              <a:t>Time </a:t>
            </a:r>
            <a:r>
              <a:rPr lang="en-GB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+mn-cs"/>
              </a:rPr>
              <a:t>From Randomisation, Months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+mn-cs"/>
            </a:endParaRPr>
          </a:p>
        </p:txBody>
      </p:sp>
      <p:grpSp>
        <p:nvGrpSpPr>
          <p:cNvPr id="63522" name="Group 5"/>
          <p:cNvGrpSpPr>
            <a:grpSpLocks/>
          </p:cNvGrpSpPr>
          <p:nvPr/>
        </p:nvGrpSpPr>
        <p:grpSpPr bwMode="auto">
          <a:xfrm>
            <a:off x="6394450" y="3746525"/>
            <a:ext cx="1239838" cy="1239838"/>
            <a:chOff x="5063587" y="4107484"/>
            <a:chExt cx="1239691" cy="1239378"/>
          </a:xfrm>
        </p:grpSpPr>
        <p:sp>
          <p:nvSpPr>
            <p:cNvPr id="63531" name="TextBox 58"/>
            <p:cNvSpPr txBox="1">
              <a:spLocks/>
            </p:cNvSpPr>
            <p:nvPr/>
          </p:nvSpPr>
          <p:spPr bwMode="auto">
            <a:xfrm>
              <a:off x="5333142" y="5008308"/>
              <a:ext cx="9701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tabLst>
                  <a:tab pos="1162050" algn="l"/>
                </a:tabLst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tabLst>
                  <a:tab pos="1162050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tabLst>
                  <a:tab pos="1162050" algn="l"/>
                </a:tabLst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tabLst>
                  <a:tab pos="116205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tabLst>
                  <a:tab pos="116205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tabLst>
                  <a:tab pos="116205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tabLst>
                  <a:tab pos="116205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tabLst>
                  <a:tab pos="116205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tabLst>
                  <a:tab pos="116205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Placebo</a:t>
              </a:r>
              <a:endPara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532" name="TextBox 59"/>
            <p:cNvSpPr txBox="1">
              <a:spLocks/>
            </p:cNvSpPr>
            <p:nvPr/>
          </p:nvSpPr>
          <p:spPr bwMode="auto">
            <a:xfrm>
              <a:off x="5063587" y="4107484"/>
              <a:ext cx="10182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tabLst>
                  <a:tab pos="1162050" algn="l"/>
                </a:tabLst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tabLst>
                  <a:tab pos="1162050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tabLst>
                  <a:tab pos="1162050" algn="l"/>
                </a:tabLst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tabLst>
                  <a:tab pos="116205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tabLst>
                  <a:tab pos="116205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tabLst>
                  <a:tab pos="116205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tabLst>
                  <a:tab pos="116205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tabLst>
                  <a:tab pos="116205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tabLst>
                  <a:tab pos="116205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Olaparib</a:t>
              </a:r>
              <a:endPara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65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760388"/>
              </p:ext>
            </p:extLst>
          </p:nvPr>
        </p:nvGraphicFramePr>
        <p:xfrm>
          <a:off x="4659313" y="1255713"/>
          <a:ext cx="4470400" cy="1057420"/>
        </p:xfrm>
        <a:graphic>
          <a:graphicData uri="http://schemas.openxmlformats.org/drawingml/2006/table">
            <a:tbl>
              <a:tblPr/>
              <a:tblGrid>
                <a:gridCol w="1388338"/>
                <a:gridCol w="1613380"/>
                <a:gridCol w="1468682"/>
              </a:tblGrid>
              <a:tr h="4966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42" marR="91442" marT="45661" marB="4566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Olaparib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 = 136</a:t>
                      </a:r>
                    </a:p>
                  </a:txBody>
                  <a:tcPr marL="91442" marR="91442" marT="45661" marB="4566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Placebo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 = 129</a:t>
                      </a:r>
                    </a:p>
                  </a:txBody>
                  <a:tcPr marL="91442" marR="91442" marT="45661" marB="4566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606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Median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(95%CI)</a:t>
                      </a:r>
                    </a:p>
                  </a:txBody>
                  <a:tcPr marL="91442" marR="91442" marT="45661" marB="4566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8.4 mo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(7.4, 11.5)</a:t>
                      </a:r>
                    </a:p>
                  </a:txBody>
                  <a:tcPr marL="91442" marR="91442" marT="45661" marB="4566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4.8 mo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(4.0, 5.5)</a:t>
                      </a:r>
                    </a:p>
                  </a:txBody>
                  <a:tcPr marL="91442" marR="91442" marT="45661" marB="4566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9491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2"/>
          <p:cNvSpPr>
            <a:spLocks noGrp="1"/>
          </p:cNvSpPr>
          <p:nvPr>
            <p:ph type="title"/>
          </p:nvPr>
        </p:nvSpPr>
        <p:spPr>
          <a:xfrm>
            <a:off x="133631" y="269776"/>
            <a:ext cx="8856984" cy="1143000"/>
          </a:xfrm>
        </p:spPr>
        <p:txBody>
          <a:bodyPr/>
          <a:lstStyle/>
          <a:p>
            <a:pPr eaLnBrk="1" hangingPunct="1"/>
            <a:r>
              <a:rPr lang="en-US" altLang="en-US" i="1" dirty="0" err="1" smtClean="0"/>
              <a:t>BRCAm</a:t>
            </a:r>
            <a:r>
              <a:rPr lang="en-US" altLang="en-US" dirty="0" smtClean="0"/>
              <a:t> Status Summary</a:t>
            </a:r>
            <a:endParaRPr lang="en-GB" altLang="en-US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820045"/>
              </p:ext>
            </p:extLst>
          </p:nvPr>
        </p:nvGraphicFramePr>
        <p:xfrm>
          <a:off x="323528" y="1412776"/>
          <a:ext cx="8532813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61871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250646" y="345402"/>
            <a:ext cx="8624416" cy="1143000"/>
          </a:xfrm>
        </p:spPr>
        <p:txBody>
          <a:bodyPr/>
          <a:lstStyle/>
          <a:p>
            <a:pPr eaLnBrk="1" hangingPunct="1"/>
            <a:r>
              <a:rPr lang="en-GB" altLang="en-US" sz="3000" dirty="0" err="1" smtClean="0"/>
              <a:t>g</a:t>
            </a:r>
            <a:r>
              <a:rPr lang="en-GB" altLang="en-US" sz="3000" i="1" dirty="0" err="1" smtClean="0"/>
              <a:t>BRCAm</a:t>
            </a:r>
            <a:r>
              <a:rPr lang="en-GB" altLang="en-US" sz="3000" dirty="0" smtClean="0"/>
              <a:t> Patients Derive Greater PFS Benefit: 7.1 Months Median PFS Improvement</a:t>
            </a:r>
          </a:p>
        </p:txBody>
      </p: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515310"/>
              </p:ext>
            </p:extLst>
          </p:nvPr>
        </p:nvGraphicFramePr>
        <p:xfrm>
          <a:off x="179511" y="5335588"/>
          <a:ext cx="8466012" cy="77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62"/>
                <a:gridCol w="548581"/>
                <a:gridCol w="1517747"/>
                <a:gridCol w="1155815"/>
                <a:gridCol w="1466334"/>
                <a:gridCol w="1121314"/>
                <a:gridCol w="1035059"/>
              </a:tblGrid>
              <a:tr h="258762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Number at Risk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45628" marB="4562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45628" marB="456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45628" marB="456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45628" marB="456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45628" marB="456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45628" marB="456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45628" marB="456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762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Olaparib </a:t>
                      </a:r>
                      <a:r>
                        <a:rPr lang="en-US" sz="1100" b="1" i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gBRCAm</a:t>
                      </a:r>
                      <a:endParaRPr lang="en-US" sz="1100" b="1" i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45628" marB="4562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53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45628" marB="4562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44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45628" marB="4562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45628" marB="4562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45628" marB="4562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45628" marB="4562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      0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45628" marB="4562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762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Placebo </a:t>
                      </a:r>
                      <a:r>
                        <a:rPr lang="en-US" sz="1100" b="1" i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gBRCAm</a:t>
                      </a:r>
                      <a:endParaRPr lang="en-US" sz="1100" b="1" i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45628" marB="4562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43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45628" marB="4562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45628" marB="4562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45628" marB="4562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45628" marB="4562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45628" marB="4562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      0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45628" marB="4562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8" name="Line 12"/>
          <p:cNvSpPr>
            <a:spLocks noChangeShapeType="1"/>
          </p:cNvSpPr>
          <p:nvPr/>
        </p:nvSpPr>
        <p:spPr bwMode="auto">
          <a:xfrm flipV="1">
            <a:off x="1752600" y="5007769"/>
            <a:ext cx="6515100" cy="16669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Line 15"/>
          <p:cNvSpPr>
            <a:spLocks noChangeShapeType="1"/>
          </p:cNvSpPr>
          <p:nvPr/>
        </p:nvSpPr>
        <p:spPr bwMode="auto">
          <a:xfrm>
            <a:off x="3054350" y="5024438"/>
            <a:ext cx="0" cy="65087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GB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Line 15"/>
          <p:cNvSpPr>
            <a:spLocks noChangeShapeType="1"/>
          </p:cNvSpPr>
          <p:nvPr/>
        </p:nvSpPr>
        <p:spPr bwMode="auto">
          <a:xfrm>
            <a:off x="4359275" y="5024438"/>
            <a:ext cx="0" cy="65087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GB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Line 15"/>
          <p:cNvSpPr>
            <a:spLocks noChangeShapeType="1"/>
          </p:cNvSpPr>
          <p:nvPr/>
        </p:nvSpPr>
        <p:spPr bwMode="auto">
          <a:xfrm>
            <a:off x="5661025" y="5024438"/>
            <a:ext cx="0" cy="65087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GB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Line 15"/>
          <p:cNvSpPr>
            <a:spLocks noChangeShapeType="1"/>
          </p:cNvSpPr>
          <p:nvPr/>
        </p:nvSpPr>
        <p:spPr bwMode="auto">
          <a:xfrm>
            <a:off x="6964363" y="5024438"/>
            <a:ext cx="0" cy="65087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GB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Line 15"/>
          <p:cNvSpPr>
            <a:spLocks noChangeShapeType="1"/>
          </p:cNvSpPr>
          <p:nvPr/>
        </p:nvSpPr>
        <p:spPr bwMode="auto">
          <a:xfrm>
            <a:off x="8267700" y="5024438"/>
            <a:ext cx="0" cy="65087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GB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569" name="Group 103"/>
          <p:cNvGrpSpPr>
            <a:grpSpLocks/>
          </p:cNvGrpSpPr>
          <p:nvPr/>
        </p:nvGrpSpPr>
        <p:grpSpPr bwMode="auto">
          <a:xfrm>
            <a:off x="1187624" y="1685925"/>
            <a:ext cx="7200800" cy="3615283"/>
            <a:chOff x="1297034" y="1812420"/>
            <a:chExt cx="7313446" cy="3668393"/>
          </a:xfrm>
        </p:grpSpPr>
        <p:sp>
          <p:nvSpPr>
            <p:cNvPr id="105" name="Text Box 11"/>
            <p:cNvSpPr txBox="1">
              <a:spLocks noChangeArrowheads="1"/>
            </p:cNvSpPr>
            <p:nvPr/>
          </p:nvSpPr>
          <p:spPr bwMode="auto">
            <a:xfrm>
              <a:off x="1727426" y="5262204"/>
              <a:ext cx="369224" cy="218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6" name="Line 8"/>
            <p:cNvSpPr>
              <a:spLocks noChangeAspect="1" noChangeShapeType="1"/>
            </p:cNvSpPr>
            <p:nvPr/>
          </p:nvSpPr>
          <p:spPr bwMode="auto">
            <a:xfrm>
              <a:off x="1862787" y="1934842"/>
              <a:ext cx="0" cy="3215199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Line 15"/>
            <p:cNvSpPr>
              <a:spLocks noChangeShapeType="1"/>
            </p:cNvSpPr>
            <p:nvPr/>
          </p:nvSpPr>
          <p:spPr bwMode="auto">
            <a:xfrm>
              <a:off x="1862787" y="5150041"/>
              <a:ext cx="0" cy="66044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GB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Line 15"/>
            <p:cNvSpPr>
              <a:spLocks noChangeShapeType="1"/>
            </p:cNvSpPr>
            <p:nvPr/>
          </p:nvSpPr>
          <p:spPr bwMode="auto">
            <a:xfrm rot="16200000">
              <a:off x="1828122" y="5115375"/>
              <a:ext cx="0" cy="69331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GB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Text Box 11"/>
            <p:cNvSpPr txBox="1">
              <a:spLocks noChangeArrowheads="1"/>
            </p:cNvSpPr>
            <p:nvPr/>
          </p:nvSpPr>
          <p:spPr bwMode="auto">
            <a:xfrm>
              <a:off x="1345227" y="5026009"/>
              <a:ext cx="369225" cy="218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10" name="Line 15"/>
            <p:cNvSpPr>
              <a:spLocks noChangeShapeType="1"/>
            </p:cNvSpPr>
            <p:nvPr/>
          </p:nvSpPr>
          <p:spPr bwMode="auto">
            <a:xfrm rot="16200000">
              <a:off x="1828122" y="1900176"/>
              <a:ext cx="0" cy="69331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GB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Text Box 11"/>
            <p:cNvSpPr txBox="1">
              <a:spLocks noChangeArrowheads="1"/>
            </p:cNvSpPr>
            <p:nvPr/>
          </p:nvSpPr>
          <p:spPr bwMode="auto">
            <a:xfrm>
              <a:off x="1345227" y="1812420"/>
              <a:ext cx="369225" cy="218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>
                <a:defRPr/>
              </a:pPr>
              <a:r>
                <a:rPr lang="en-US" sz="1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Text Box 11"/>
            <p:cNvSpPr txBox="1">
              <a:spLocks noChangeArrowheads="1"/>
            </p:cNvSpPr>
            <p:nvPr/>
          </p:nvSpPr>
          <p:spPr bwMode="auto">
            <a:xfrm>
              <a:off x="3030192" y="5262204"/>
              <a:ext cx="369224" cy="218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13" name="Text Box 11"/>
            <p:cNvSpPr txBox="1">
              <a:spLocks noChangeArrowheads="1"/>
            </p:cNvSpPr>
            <p:nvPr/>
          </p:nvSpPr>
          <p:spPr bwMode="auto">
            <a:xfrm>
              <a:off x="4332958" y="5262204"/>
              <a:ext cx="369224" cy="218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4" name="Text Box 11"/>
            <p:cNvSpPr txBox="1">
              <a:spLocks noChangeArrowheads="1"/>
            </p:cNvSpPr>
            <p:nvPr/>
          </p:nvSpPr>
          <p:spPr bwMode="auto">
            <a:xfrm>
              <a:off x="5635724" y="5262204"/>
              <a:ext cx="370837" cy="218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15" name="Text Box 11"/>
            <p:cNvSpPr txBox="1">
              <a:spLocks noChangeArrowheads="1"/>
            </p:cNvSpPr>
            <p:nvPr/>
          </p:nvSpPr>
          <p:spPr bwMode="auto">
            <a:xfrm>
              <a:off x="6938490" y="5262204"/>
              <a:ext cx="369224" cy="218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116" name="Text Box 11"/>
            <p:cNvSpPr txBox="1">
              <a:spLocks noChangeArrowheads="1"/>
            </p:cNvSpPr>
            <p:nvPr/>
          </p:nvSpPr>
          <p:spPr bwMode="auto">
            <a:xfrm>
              <a:off x="8241256" y="5262204"/>
              <a:ext cx="369224" cy="218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117" name="Line 15"/>
            <p:cNvSpPr>
              <a:spLocks noChangeShapeType="1"/>
            </p:cNvSpPr>
            <p:nvPr/>
          </p:nvSpPr>
          <p:spPr bwMode="auto">
            <a:xfrm rot="16200000">
              <a:off x="1828122" y="2220730"/>
              <a:ext cx="0" cy="69331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GB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Text Box 11"/>
            <p:cNvSpPr txBox="1">
              <a:spLocks noChangeArrowheads="1"/>
            </p:cNvSpPr>
            <p:nvPr/>
          </p:nvSpPr>
          <p:spPr bwMode="auto">
            <a:xfrm>
              <a:off x="1345227" y="2134584"/>
              <a:ext cx="369225" cy="218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>
                <a:defRPr/>
              </a:pPr>
              <a:r>
                <a:rPr lang="en-US" sz="1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0.9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rot="16200000">
              <a:off x="1828122" y="2542895"/>
              <a:ext cx="0" cy="69331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GB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Text Box 11"/>
            <p:cNvSpPr txBox="1">
              <a:spLocks noChangeArrowheads="1"/>
            </p:cNvSpPr>
            <p:nvPr/>
          </p:nvSpPr>
          <p:spPr bwMode="auto">
            <a:xfrm>
              <a:off x="1345227" y="2455138"/>
              <a:ext cx="369225" cy="218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0.8</a:t>
              </a:r>
            </a:p>
          </p:txBody>
        </p:sp>
        <p:sp>
          <p:nvSpPr>
            <p:cNvPr id="121" name="Line 15"/>
            <p:cNvSpPr>
              <a:spLocks noChangeShapeType="1"/>
            </p:cNvSpPr>
            <p:nvPr/>
          </p:nvSpPr>
          <p:spPr bwMode="auto">
            <a:xfrm rot="16200000">
              <a:off x="1828122" y="2865059"/>
              <a:ext cx="0" cy="69331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GB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Text Box 11"/>
            <p:cNvSpPr txBox="1">
              <a:spLocks noChangeArrowheads="1"/>
            </p:cNvSpPr>
            <p:nvPr/>
          </p:nvSpPr>
          <p:spPr bwMode="auto">
            <a:xfrm>
              <a:off x="1345227" y="2777302"/>
              <a:ext cx="369225" cy="218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0.7</a:t>
              </a:r>
            </a:p>
          </p:txBody>
        </p:sp>
        <p:sp>
          <p:nvSpPr>
            <p:cNvPr id="123" name="Line 15"/>
            <p:cNvSpPr>
              <a:spLocks noChangeShapeType="1"/>
            </p:cNvSpPr>
            <p:nvPr/>
          </p:nvSpPr>
          <p:spPr bwMode="auto">
            <a:xfrm rot="16200000">
              <a:off x="1828122" y="3185612"/>
              <a:ext cx="0" cy="69331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GB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Text Box 11"/>
            <p:cNvSpPr txBox="1">
              <a:spLocks noChangeArrowheads="1"/>
            </p:cNvSpPr>
            <p:nvPr/>
          </p:nvSpPr>
          <p:spPr bwMode="auto">
            <a:xfrm>
              <a:off x="1297034" y="3097855"/>
              <a:ext cx="417418" cy="218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defRPr/>
              </a:pPr>
              <a:r>
                <a:rPr lang="en-US" sz="1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0.6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Line 15"/>
            <p:cNvSpPr>
              <a:spLocks noChangeShapeType="1"/>
            </p:cNvSpPr>
            <p:nvPr/>
          </p:nvSpPr>
          <p:spPr bwMode="auto">
            <a:xfrm rot="16200000">
              <a:off x="1828122" y="3507776"/>
              <a:ext cx="0" cy="69331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GB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Text Box 11"/>
            <p:cNvSpPr txBox="1">
              <a:spLocks noChangeArrowheads="1"/>
            </p:cNvSpPr>
            <p:nvPr/>
          </p:nvSpPr>
          <p:spPr bwMode="auto">
            <a:xfrm>
              <a:off x="1345227" y="3420019"/>
              <a:ext cx="369225" cy="218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0.5</a:t>
              </a:r>
            </a:p>
          </p:txBody>
        </p:sp>
        <p:sp>
          <p:nvSpPr>
            <p:cNvPr id="127" name="Line 15"/>
            <p:cNvSpPr>
              <a:spLocks noChangeShapeType="1"/>
            </p:cNvSpPr>
            <p:nvPr/>
          </p:nvSpPr>
          <p:spPr bwMode="auto">
            <a:xfrm rot="16200000">
              <a:off x="1828122" y="3828330"/>
              <a:ext cx="0" cy="69331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GB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Text Box 11"/>
            <p:cNvSpPr txBox="1">
              <a:spLocks noChangeArrowheads="1"/>
            </p:cNvSpPr>
            <p:nvPr/>
          </p:nvSpPr>
          <p:spPr bwMode="auto">
            <a:xfrm>
              <a:off x="1345227" y="3742184"/>
              <a:ext cx="369225" cy="218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0.4</a:t>
              </a:r>
            </a:p>
          </p:txBody>
        </p:sp>
        <p:sp>
          <p:nvSpPr>
            <p:cNvPr id="129" name="Line 15"/>
            <p:cNvSpPr>
              <a:spLocks noChangeShapeType="1"/>
            </p:cNvSpPr>
            <p:nvPr/>
          </p:nvSpPr>
          <p:spPr bwMode="auto">
            <a:xfrm rot="16200000">
              <a:off x="1828122" y="4150494"/>
              <a:ext cx="0" cy="69331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GB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Text Box 11"/>
            <p:cNvSpPr txBox="1">
              <a:spLocks noChangeArrowheads="1"/>
            </p:cNvSpPr>
            <p:nvPr/>
          </p:nvSpPr>
          <p:spPr bwMode="auto">
            <a:xfrm>
              <a:off x="1345227" y="4062738"/>
              <a:ext cx="369225" cy="218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0.3</a:t>
              </a:r>
            </a:p>
          </p:txBody>
        </p:sp>
        <p:sp>
          <p:nvSpPr>
            <p:cNvPr id="131" name="Line 15"/>
            <p:cNvSpPr>
              <a:spLocks noChangeShapeType="1"/>
            </p:cNvSpPr>
            <p:nvPr/>
          </p:nvSpPr>
          <p:spPr bwMode="auto">
            <a:xfrm rot="16200000">
              <a:off x="1828122" y="4472658"/>
              <a:ext cx="0" cy="69331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GB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Text Box 11"/>
            <p:cNvSpPr txBox="1">
              <a:spLocks noChangeArrowheads="1"/>
            </p:cNvSpPr>
            <p:nvPr/>
          </p:nvSpPr>
          <p:spPr bwMode="auto">
            <a:xfrm>
              <a:off x="1345227" y="4384902"/>
              <a:ext cx="369225" cy="218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0.2</a:t>
              </a:r>
            </a:p>
          </p:txBody>
        </p:sp>
        <p:sp>
          <p:nvSpPr>
            <p:cNvPr id="133" name="Line 15"/>
            <p:cNvSpPr>
              <a:spLocks noChangeShapeType="1"/>
            </p:cNvSpPr>
            <p:nvPr/>
          </p:nvSpPr>
          <p:spPr bwMode="auto">
            <a:xfrm rot="16200000">
              <a:off x="1828122" y="4793211"/>
              <a:ext cx="0" cy="69331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GB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Text Box 11"/>
            <p:cNvSpPr txBox="1">
              <a:spLocks noChangeArrowheads="1"/>
            </p:cNvSpPr>
            <p:nvPr/>
          </p:nvSpPr>
          <p:spPr bwMode="auto">
            <a:xfrm>
              <a:off x="1345227" y="4707066"/>
              <a:ext cx="369225" cy="218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</a:t>
              </a:r>
            </a:p>
          </p:txBody>
        </p:sp>
      </p:grpSp>
      <p:sp>
        <p:nvSpPr>
          <p:cNvPr id="135" name="TextBox 53"/>
          <p:cNvSpPr txBox="1">
            <a:spLocks noChangeArrowheads="1"/>
          </p:cNvSpPr>
          <p:nvPr/>
        </p:nvSpPr>
        <p:spPr bwMode="auto">
          <a:xfrm>
            <a:off x="100013" y="3025775"/>
            <a:ext cx="137477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1162050" algn="l"/>
              </a:tabLst>
              <a:defRPr/>
            </a:pP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of PFS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71" name="TextBox 58"/>
          <p:cNvSpPr txBox="1">
            <a:spLocks/>
          </p:cNvSpPr>
          <p:nvPr/>
        </p:nvSpPr>
        <p:spPr bwMode="auto">
          <a:xfrm>
            <a:off x="6638925" y="4468813"/>
            <a:ext cx="1895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1162050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1162050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1162050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Placebo</a:t>
            </a:r>
            <a:endParaRPr lang="en-US" altLang="en-US" sz="1600" b="1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72" name="TextBox 59"/>
          <p:cNvSpPr txBox="1">
            <a:spLocks/>
          </p:cNvSpPr>
          <p:nvPr/>
        </p:nvSpPr>
        <p:spPr bwMode="auto">
          <a:xfrm>
            <a:off x="7200900" y="3190875"/>
            <a:ext cx="1943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1162050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1162050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1162050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Olaparib</a:t>
            </a:r>
            <a:r>
              <a:rPr lang="en-GB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1600" b="1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54"/>
          <p:cNvSpPr txBox="1">
            <a:spLocks/>
          </p:cNvSpPr>
          <p:nvPr/>
        </p:nvSpPr>
        <p:spPr bwMode="auto">
          <a:xfrm>
            <a:off x="3759008" y="5251103"/>
            <a:ext cx="275152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tabLst>
                <a:tab pos="1162050" algn="l"/>
              </a:tabLst>
              <a:defRPr/>
            </a:pPr>
            <a:r>
              <a:rPr lang="en-GB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Randomization, Months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574" name="Group 138"/>
          <p:cNvGrpSpPr>
            <a:grpSpLocks/>
          </p:cNvGrpSpPr>
          <p:nvPr/>
        </p:nvGrpSpPr>
        <p:grpSpPr bwMode="auto">
          <a:xfrm>
            <a:off x="1744663" y="1785938"/>
            <a:ext cx="4768850" cy="2979737"/>
            <a:chOff x="1855788" y="1903413"/>
            <a:chExt cx="4843463" cy="3025294"/>
          </a:xfrm>
        </p:grpSpPr>
        <p:sp>
          <p:nvSpPr>
            <p:cNvPr id="140" name="Freeform 7"/>
            <p:cNvSpPr>
              <a:spLocks/>
            </p:cNvSpPr>
            <p:nvPr/>
          </p:nvSpPr>
          <p:spPr bwMode="auto">
            <a:xfrm>
              <a:off x="1855788" y="1903413"/>
              <a:ext cx="4843463" cy="2976941"/>
            </a:xfrm>
            <a:custGeom>
              <a:avLst/>
              <a:gdLst>
                <a:gd name="T0" fmla="*/ 329 w 3051"/>
                <a:gd name="T1" fmla="*/ 0 h 1875"/>
                <a:gd name="T2" fmla="*/ 396 w 3051"/>
                <a:gd name="T3" fmla="*/ 54 h 1875"/>
                <a:gd name="T4" fmla="*/ 459 w 3051"/>
                <a:gd name="T5" fmla="*/ 100 h 1875"/>
                <a:gd name="T6" fmla="*/ 477 w 3051"/>
                <a:gd name="T7" fmla="*/ 205 h 1875"/>
                <a:gd name="T8" fmla="*/ 579 w 3051"/>
                <a:gd name="T9" fmla="*/ 251 h 1875"/>
                <a:gd name="T10" fmla="*/ 594 w 3051"/>
                <a:gd name="T11" fmla="*/ 303 h 1875"/>
                <a:gd name="T12" fmla="*/ 682 w 3051"/>
                <a:gd name="T13" fmla="*/ 344 h 1875"/>
                <a:gd name="T14" fmla="*/ 710 w 3051"/>
                <a:gd name="T15" fmla="*/ 453 h 1875"/>
                <a:gd name="T16" fmla="*/ 738 w 3051"/>
                <a:gd name="T17" fmla="*/ 505 h 1875"/>
                <a:gd name="T18" fmla="*/ 767 w 3051"/>
                <a:gd name="T19" fmla="*/ 551 h 1875"/>
                <a:gd name="T20" fmla="*/ 778 w 3051"/>
                <a:gd name="T21" fmla="*/ 657 h 1875"/>
                <a:gd name="T22" fmla="*/ 793 w 3051"/>
                <a:gd name="T23" fmla="*/ 710 h 1875"/>
                <a:gd name="T24" fmla="*/ 819 w 3051"/>
                <a:gd name="T25" fmla="*/ 763 h 1875"/>
                <a:gd name="T26" fmla="*/ 1015 w 3051"/>
                <a:gd name="T27" fmla="*/ 876 h 1875"/>
                <a:gd name="T28" fmla="*/ 1078 w 3051"/>
                <a:gd name="T29" fmla="*/ 931 h 1875"/>
                <a:gd name="T30" fmla="*/ 1148 w 3051"/>
                <a:gd name="T31" fmla="*/ 983 h 1875"/>
                <a:gd name="T32" fmla="*/ 1198 w 3051"/>
                <a:gd name="T33" fmla="*/ 1044 h 1875"/>
                <a:gd name="T34" fmla="*/ 1252 w 3051"/>
                <a:gd name="T35" fmla="*/ 1150 h 1875"/>
                <a:gd name="T36" fmla="*/ 1386 w 3051"/>
                <a:gd name="T37" fmla="*/ 1212 h 1875"/>
                <a:gd name="T38" fmla="*/ 1399 w 3051"/>
                <a:gd name="T39" fmla="*/ 1276 h 1875"/>
                <a:gd name="T40" fmla="*/ 1491 w 3051"/>
                <a:gd name="T41" fmla="*/ 1337 h 1875"/>
                <a:gd name="T42" fmla="*/ 1531 w 3051"/>
                <a:gd name="T43" fmla="*/ 1401 h 1875"/>
                <a:gd name="T44" fmla="*/ 1714 w 3051"/>
                <a:gd name="T45" fmla="*/ 1461 h 1875"/>
                <a:gd name="T46" fmla="*/ 1877 w 3051"/>
                <a:gd name="T47" fmla="*/ 1523 h 1875"/>
                <a:gd name="T48" fmla="*/ 1997 w 3051"/>
                <a:gd name="T49" fmla="*/ 1581 h 1875"/>
                <a:gd name="T50" fmla="*/ 2217 w 3051"/>
                <a:gd name="T51" fmla="*/ 1655 h 1875"/>
                <a:gd name="T52" fmla="*/ 2294 w 3051"/>
                <a:gd name="T53" fmla="*/ 1716 h 1875"/>
                <a:gd name="T54" fmla="*/ 2394 w 3051"/>
                <a:gd name="T55" fmla="*/ 1783 h 1875"/>
                <a:gd name="T56" fmla="*/ 3051 w 3051"/>
                <a:gd name="T57" fmla="*/ 1860 h 1875"/>
                <a:gd name="T58" fmla="*/ 2379 w 3051"/>
                <a:gd name="T59" fmla="*/ 1875 h 1875"/>
                <a:gd name="T60" fmla="*/ 2279 w 3051"/>
                <a:gd name="T61" fmla="*/ 1799 h 1875"/>
                <a:gd name="T62" fmla="*/ 2202 w 3051"/>
                <a:gd name="T63" fmla="*/ 1732 h 1875"/>
                <a:gd name="T64" fmla="*/ 1982 w 3051"/>
                <a:gd name="T65" fmla="*/ 1670 h 1875"/>
                <a:gd name="T66" fmla="*/ 1862 w 3051"/>
                <a:gd name="T67" fmla="*/ 1597 h 1875"/>
                <a:gd name="T68" fmla="*/ 1699 w 3051"/>
                <a:gd name="T69" fmla="*/ 1538 h 1875"/>
                <a:gd name="T70" fmla="*/ 1516 w 3051"/>
                <a:gd name="T71" fmla="*/ 1477 h 1875"/>
                <a:gd name="T72" fmla="*/ 1475 w 3051"/>
                <a:gd name="T73" fmla="*/ 1417 h 1875"/>
                <a:gd name="T74" fmla="*/ 1383 w 3051"/>
                <a:gd name="T75" fmla="*/ 1353 h 1875"/>
                <a:gd name="T76" fmla="*/ 1371 w 3051"/>
                <a:gd name="T77" fmla="*/ 1291 h 1875"/>
                <a:gd name="T78" fmla="*/ 1237 w 3051"/>
                <a:gd name="T79" fmla="*/ 1227 h 1875"/>
                <a:gd name="T80" fmla="*/ 1183 w 3051"/>
                <a:gd name="T81" fmla="*/ 1166 h 1875"/>
                <a:gd name="T82" fmla="*/ 1132 w 3051"/>
                <a:gd name="T83" fmla="*/ 1060 h 1875"/>
                <a:gd name="T84" fmla="*/ 1063 w 3051"/>
                <a:gd name="T85" fmla="*/ 998 h 1875"/>
                <a:gd name="T86" fmla="*/ 1000 w 3051"/>
                <a:gd name="T87" fmla="*/ 947 h 1875"/>
                <a:gd name="T88" fmla="*/ 803 w 3051"/>
                <a:gd name="T89" fmla="*/ 891 h 1875"/>
                <a:gd name="T90" fmla="*/ 778 w 3051"/>
                <a:gd name="T91" fmla="*/ 778 h 1875"/>
                <a:gd name="T92" fmla="*/ 763 w 3051"/>
                <a:gd name="T93" fmla="*/ 725 h 1875"/>
                <a:gd name="T94" fmla="*/ 752 w 3051"/>
                <a:gd name="T95" fmla="*/ 672 h 1875"/>
                <a:gd name="T96" fmla="*/ 722 w 3051"/>
                <a:gd name="T97" fmla="*/ 566 h 1875"/>
                <a:gd name="T98" fmla="*/ 694 w 3051"/>
                <a:gd name="T99" fmla="*/ 520 h 1875"/>
                <a:gd name="T100" fmla="*/ 667 w 3051"/>
                <a:gd name="T101" fmla="*/ 469 h 1875"/>
                <a:gd name="T102" fmla="*/ 579 w 3051"/>
                <a:gd name="T103" fmla="*/ 360 h 1875"/>
                <a:gd name="T104" fmla="*/ 563 w 3051"/>
                <a:gd name="T105" fmla="*/ 318 h 1875"/>
                <a:gd name="T106" fmla="*/ 462 w 3051"/>
                <a:gd name="T107" fmla="*/ 266 h 1875"/>
                <a:gd name="T108" fmla="*/ 443 w 3051"/>
                <a:gd name="T109" fmla="*/ 220 h 1875"/>
                <a:gd name="T110" fmla="*/ 381 w 3051"/>
                <a:gd name="T111" fmla="*/ 116 h 1875"/>
                <a:gd name="T112" fmla="*/ 314 w 3051"/>
                <a:gd name="T113" fmla="*/ 70 h 1875"/>
                <a:gd name="T114" fmla="*/ 0 w 3051"/>
                <a:gd name="T115" fmla="*/ 15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51" h="1875">
                  <a:moveTo>
                    <a:pt x="0" y="0"/>
                  </a:moveTo>
                  <a:lnTo>
                    <a:pt x="329" y="0"/>
                  </a:lnTo>
                  <a:lnTo>
                    <a:pt x="329" y="54"/>
                  </a:lnTo>
                  <a:lnTo>
                    <a:pt x="396" y="54"/>
                  </a:lnTo>
                  <a:lnTo>
                    <a:pt x="396" y="100"/>
                  </a:lnTo>
                  <a:lnTo>
                    <a:pt x="459" y="100"/>
                  </a:lnTo>
                  <a:lnTo>
                    <a:pt x="459" y="205"/>
                  </a:lnTo>
                  <a:lnTo>
                    <a:pt x="477" y="205"/>
                  </a:lnTo>
                  <a:lnTo>
                    <a:pt x="477" y="251"/>
                  </a:lnTo>
                  <a:lnTo>
                    <a:pt x="579" y="251"/>
                  </a:lnTo>
                  <a:lnTo>
                    <a:pt x="579" y="303"/>
                  </a:lnTo>
                  <a:lnTo>
                    <a:pt x="594" y="303"/>
                  </a:lnTo>
                  <a:lnTo>
                    <a:pt x="594" y="344"/>
                  </a:lnTo>
                  <a:lnTo>
                    <a:pt x="682" y="344"/>
                  </a:lnTo>
                  <a:lnTo>
                    <a:pt x="682" y="453"/>
                  </a:lnTo>
                  <a:lnTo>
                    <a:pt x="710" y="453"/>
                  </a:lnTo>
                  <a:lnTo>
                    <a:pt x="710" y="505"/>
                  </a:lnTo>
                  <a:lnTo>
                    <a:pt x="738" y="505"/>
                  </a:lnTo>
                  <a:lnTo>
                    <a:pt x="738" y="551"/>
                  </a:lnTo>
                  <a:lnTo>
                    <a:pt x="767" y="551"/>
                  </a:lnTo>
                  <a:lnTo>
                    <a:pt x="767" y="657"/>
                  </a:lnTo>
                  <a:lnTo>
                    <a:pt x="778" y="657"/>
                  </a:lnTo>
                  <a:lnTo>
                    <a:pt x="778" y="710"/>
                  </a:lnTo>
                  <a:lnTo>
                    <a:pt x="793" y="710"/>
                  </a:lnTo>
                  <a:lnTo>
                    <a:pt x="793" y="763"/>
                  </a:lnTo>
                  <a:lnTo>
                    <a:pt x="819" y="763"/>
                  </a:lnTo>
                  <a:lnTo>
                    <a:pt x="819" y="876"/>
                  </a:lnTo>
                  <a:lnTo>
                    <a:pt x="1015" y="876"/>
                  </a:lnTo>
                  <a:lnTo>
                    <a:pt x="1015" y="931"/>
                  </a:lnTo>
                  <a:lnTo>
                    <a:pt x="1078" y="931"/>
                  </a:lnTo>
                  <a:lnTo>
                    <a:pt x="1078" y="983"/>
                  </a:lnTo>
                  <a:lnTo>
                    <a:pt x="1148" y="983"/>
                  </a:lnTo>
                  <a:lnTo>
                    <a:pt x="1148" y="1044"/>
                  </a:lnTo>
                  <a:lnTo>
                    <a:pt x="1198" y="1044"/>
                  </a:lnTo>
                  <a:lnTo>
                    <a:pt x="1198" y="1150"/>
                  </a:lnTo>
                  <a:lnTo>
                    <a:pt x="1252" y="1150"/>
                  </a:lnTo>
                  <a:lnTo>
                    <a:pt x="1252" y="1212"/>
                  </a:lnTo>
                  <a:lnTo>
                    <a:pt x="1386" y="1212"/>
                  </a:lnTo>
                  <a:lnTo>
                    <a:pt x="1386" y="1276"/>
                  </a:lnTo>
                  <a:lnTo>
                    <a:pt x="1399" y="1276"/>
                  </a:lnTo>
                  <a:lnTo>
                    <a:pt x="1399" y="1337"/>
                  </a:lnTo>
                  <a:lnTo>
                    <a:pt x="1491" y="1337"/>
                  </a:lnTo>
                  <a:lnTo>
                    <a:pt x="1491" y="1401"/>
                  </a:lnTo>
                  <a:lnTo>
                    <a:pt x="1531" y="1401"/>
                  </a:lnTo>
                  <a:lnTo>
                    <a:pt x="1531" y="1461"/>
                  </a:lnTo>
                  <a:lnTo>
                    <a:pt x="1714" y="1461"/>
                  </a:lnTo>
                  <a:lnTo>
                    <a:pt x="1714" y="1523"/>
                  </a:lnTo>
                  <a:lnTo>
                    <a:pt x="1877" y="1523"/>
                  </a:lnTo>
                  <a:lnTo>
                    <a:pt x="1877" y="1581"/>
                  </a:lnTo>
                  <a:lnTo>
                    <a:pt x="1997" y="1581"/>
                  </a:lnTo>
                  <a:lnTo>
                    <a:pt x="1997" y="1655"/>
                  </a:lnTo>
                  <a:lnTo>
                    <a:pt x="2217" y="1655"/>
                  </a:lnTo>
                  <a:lnTo>
                    <a:pt x="2217" y="1716"/>
                  </a:lnTo>
                  <a:lnTo>
                    <a:pt x="2294" y="1716"/>
                  </a:lnTo>
                  <a:lnTo>
                    <a:pt x="2294" y="1783"/>
                  </a:lnTo>
                  <a:lnTo>
                    <a:pt x="2394" y="1783"/>
                  </a:lnTo>
                  <a:lnTo>
                    <a:pt x="2394" y="1860"/>
                  </a:lnTo>
                  <a:lnTo>
                    <a:pt x="3051" y="1860"/>
                  </a:lnTo>
                  <a:lnTo>
                    <a:pt x="3051" y="1875"/>
                  </a:lnTo>
                  <a:lnTo>
                    <a:pt x="2379" y="1875"/>
                  </a:lnTo>
                  <a:lnTo>
                    <a:pt x="2379" y="1799"/>
                  </a:lnTo>
                  <a:lnTo>
                    <a:pt x="2279" y="1799"/>
                  </a:lnTo>
                  <a:lnTo>
                    <a:pt x="2279" y="1732"/>
                  </a:lnTo>
                  <a:lnTo>
                    <a:pt x="2202" y="1732"/>
                  </a:lnTo>
                  <a:lnTo>
                    <a:pt x="2202" y="1670"/>
                  </a:lnTo>
                  <a:lnTo>
                    <a:pt x="1982" y="1670"/>
                  </a:lnTo>
                  <a:lnTo>
                    <a:pt x="1982" y="1597"/>
                  </a:lnTo>
                  <a:lnTo>
                    <a:pt x="1862" y="1597"/>
                  </a:lnTo>
                  <a:lnTo>
                    <a:pt x="1862" y="1538"/>
                  </a:lnTo>
                  <a:lnTo>
                    <a:pt x="1699" y="1538"/>
                  </a:lnTo>
                  <a:lnTo>
                    <a:pt x="1699" y="1477"/>
                  </a:lnTo>
                  <a:lnTo>
                    <a:pt x="1516" y="1477"/>
                  </a:lnTo>
                  <a:lnTo>
                    <a:pt x="1516" y="1417"/>
                  </a:lnTo>
                  <a:lnTo>
                    <a:pt x="1475" y="1417"/>
                  </a:lnTo>
                  <a:lnTo>
                    <a:pt x="1475" y="1353"/>
                  </a:lnTo>
                  <a:lnTo>
                    <a:pt x="1383" y="1353"/>
                  </a:lnTo>
                  <a:lnTo>
                    <a:pt x="1383" y="1291"/>
                  </a:lnTo>
                  <a:lnTo>
                    <a:pt x="1371" y="1291"/>
                  </a:lnTo>
                  <a:lnTo>
                    <a:pt x="1371" y="1227"/>
                  </a:lnTo>
                  <a:lnTo>
                    <a:pt x="1237" y="1227"/>
                  </a:lnTo>
                  <a:lnTo>
                    <a:pt x="1237" y="1166"/>
                  </a:lnTo>
                  <a:lnTo>
                    <a:pt x="1183" y="1166"/>
                  </a:lnTo>
                  <a:lnTo>
                    <a:pt x="1183" y="1060"/>
                  </a:lnTo>
                  <a:lnTo>
                    <a:pt x="1132" y="1060"/>
                  </a:lnTo>
                  <a:lnTo>
                    <a:pt x="1132" y="998"/>
                  </a:lnTo>
                  <a:lnTo>
                    <a:pt x="1063" y="998"/>
                  </a:lnTo>
                  <a:lnTo>
                    <a:pt x="1063" y="947"/>
                  </a:lnTo>
                  <a:lnTo>
                    <a:pt x="1000" y="947"/>
                  </a:lnTo>
                  <a:lnTo>
                    <a:pt x="1000" y="891"/>
                  </a:lnTo>
                  <a:lnTo>
                    <a:pt x="803" y="891"/>
                  </a:lnTo>
                  <a:lnTo>
                    <a:pt x="803" y="778"/>
                  </a:lnTo>
                  <a:lnTo>
                    <a:pt x="778" y="778"/>
                  </a:lnTo>
                  <a:lnTo>
                    <a:pt x="778" y="725"/>
                  </a:lnTo>
                  <a:lnTo>
                    <a:pt x="763" y="725"/>
                  </a:lnTo>
                  <a:lnTo>
                    <a:pt x="763" y="672"/>
                  </a:lnTo>
                  <a:lnTo>
                    <a:pt x="752" y="672"/>
                  </a:lnTo>
                  <a:lnTo>
                    <a:pt x="752" y="566"/>
                  </a:lnTo>
                  <a:lnTo>
                    <a:pt x="722" y="566"/>
                  </a:lnTo>
                  <a:lnTo>
                    <a:pt x="722" y="520"/>
                  </a:lnTo>
                  <a:lnTo>
                    <a:pt x="694" y="520"/>
                  </a:lnTo>
                  <a:lnTo>
                    <a:pt x="694" y="469"/>
                  </a:lnTo>
                  <a:lnTo>
                    <a:pt x="667" y="469"/>
                  </a:lnTo>
                  <a:lnTo>
                    <a:pt x="667" y="360"/>
                  </a:lnTo>
                  <a:lnTo>
                    <a:pt x="579" y="360"/>
                  </a:lnTo>
                  <a:lnTo>
                    <a:pt x="579" y="318"/>
                  </a:lnTo>
                  <a:lnTo>
                    <a:pt x="563" y="318"/>
                  </a:lnTo>
                  <a:lnTo>
                    <a:pt x="563" y="266"/>
                  </a:lnTo>
                  <a:lnTo>
                    <a:pt x="462" y="266"/>
                  </a:lnTo>
                  <a:lnTo>
                    <a:pt x="462" y="220"/>
                  </a:lnTo>
                  <a:lnTo>
                    <a:pt x="443" y="220"/>
                  </a:lnTo>
                  <a:lnTo>
                    <a:pt x="443" y="116"/>
                  </a:lnTo>
                  <a:lnTo>
                    <a:pt x="381" y="116"/>
                  </a:lnTo>
                  <a:lnTo>
                    <a:pt x="381" y="70"/>
                  </a:lnTo>
                  <a:lnTo>
                    <a:pt x="314" y="70"/>
                  </a:lnTo>
                  <a:lnTo>
                    <a:pt x="314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65622" name="Group 15"/>
            <p:cNvGrpSpPr>
              <a:grpSpLocks/>
            </p:cNvGrpSpPr>
            <p:nvPr/>
          </p:nvGrpSpPr>
          <p:grpSpPr bwMode="auto">
            <a:xfrm>
              <a:off x="2899738" y="2403697"/>
              <a:ext cx="3762766" cy="2525010"/>
              <a:chOff x="2899738" y="2403697"/>
              <a:chExt cx="3762766" cy="2525010"/>
            </a:xfrm>
          </p:grpSpPr>
          <p:cxnSp>
            <p:nvCxnSpPr>
              <p:cNvPr id="65623" name="Straight Connector 141"/>
              <p:cNvCxnSpPr>
                <a:cxnSpLocks noChangeShapeType="1"/>
              </p:cNvCxnSpPr>
              <p:nvPr/>
            </p:nvCxnSpPr>
            <p:spPr bwMode="auto">
              <a:xfrm>
                <a:off x="2899738" y="2403697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24" name="Straight Connector 142"/>
              <p:cNvCxnSpPr>
                <a:cxnSpLocks noChangeShapeType="1"/>
              </p:cNvCxnSpPr>
              <p:nvPr/>
            </p:nvCxnSpPr>
            <p:spPr bwMode="auto">
              <a:xfrm>
                <a:off x="2980304" y="2793805"/>
                <a:ext cx="128016" cy="0"/>
              </a:xfrm>
              <a:prstGeom prst="line">
                <a:avLst/>
              </a:prstGeom>
              <a:noFill/>
              <a:ln w="28575" algn="ctr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25" name="Straight Connector 143"/>
              <p:cNvCxnSpPr>
                <a:cxnSpLocks noChangeShapeType="1"/>
              </p:cNvCxnSpPr>
              <p:nvPr/>
            </p:nvCxnSpPr>
            <p:spPr bwMode="auto">
              <a:xfrm>
                <a:off x="3009042" y="3040491"/>
                <a:ext cx="128016" cy="0"/>
              </a:xfrm>
              <a:prstGeom prst="line">
                <a:avLst/>
              </a:prstGeom>
              <a:noFill/>
              <a:ln w="28575" algn="ctr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26" name="Straight Connector 144"/>
              <p:cNvCxnSpPr>
                <a:cxnSpLocks noChangeShapeType="1"/>
              </p:cNvCxnSpPr>
              <p:nvPr/>
            </p:nvCxnSpPr>
            <p:spPr bwMode="auto">
              <a:xfrm>
                <a:off x="3044312" y="2730786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27" name="Straight Connector 145"/>
              <p:cNvCxnSpPr>
                <a:cxnSpLocks noChangeShapeType="1"/>
              </p:cNvCxnSpPr>
              <p:nvPr/>
            </p:nvCxnSpPr>
            <p:spPr bwMode="auto">
              <a:xfrm>
                <a:off x="3073050" y="2977472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28" name="Straight Connector 146"/>
              <p:cNvCxnSpPr>
                <a:cxnSpLocks noChangeShapeType="1"/>
              </p:cNvCxnSpPr>
              <p:nvPr/>
            </p:nvCxnSpPr>
            <p:spPr bwMode="auto">
              <a:xfrm>
                <a:off x="3827544" y="3683962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29" name="Straight Connector 147"/>
              <p:cNvCxnSpPr>
                <a:cxnSpLocks noChangeShapeType="1"/>
              </p:cNvCxnSpPr>
              <p:nvPr/>
            </p:nvCxnSpPr>
            <p:spPr bwMode="auto">
              <a:xfrm>
                <a:off x="3827544" y="3772576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30" name="Straight Connector 148"/>
              <p:cNvCxnSpPr>
                <a:cxnSpLocks noChangeShapeType="1"/>
              </p:cNvCxnSpPr>
              <p:nvPr/>
            </p:nvCxnSpPr>
            <p:spPr bwMode="auto">
              <a:xfrm>
                <a:off x="3763536" y="3747929"/>
                <a:ext cx="128016" cy="0"/>
              </a:xfrm>
              <a:prstGeom prst="line">
                <a:avLst/>
              </a:prstGeom>
              <a:noFill/>
              <a:ln w="28575" algn="ctr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31" name="Straight Connector 149"/>
              <p:cNvCxnSpPr>
                <a:cxnSpLocks noChangeShapeType="1"/>
              </p:cNvCxnSpPr>
              <p:nvPr/>
            </p:nvCxnSpPr>
            <p:spPr bwMode="auto">
              <a:xfrm>
                <a:off x="3763536" y="3839718"/>
                <a:ext cx="128016" cy="0"/>
              </a:xfrm>
              <a:prstGeom prst="line">
                <a:avLst/>
              </a:prstGeom>
              <a:noFill/>
              <a:ln w="28575" algn="ctr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32" name="Straight Connector 150"/>
              <p:cNvCxnSpPr>
                <a:cxnSpLocks noChangeShapeType="1"/>
              </p:cNvCxnSpPr>
              <p:nvPr/>
            </p:nvCxnSpPr>
            <p:spPr bwMode="auto">
              <a:xfrm>
                <a:off x="5562561" y="4741437"/>
                <a:ext cx="128016" cy="0"/>
              </a:xfrm>
              <a:prstGeom prst="line">
                <a:avLst/>
              </a:prstGeom>
              <a:noFill/>
              <a:ln w="28575" algn="ctr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33" name="Straight Connector 151"/>
              <p:cNvCxnSpPr>
                <a:cxnSpLocks noChangeShapeType="1"/>
              </p:cNvCxnSpPr>
              <p:nvPr/>
            </p:nvCxnSpPr>
            <p:spPr bwMode="auto">
              <a:xfrm>
                <a:off x="5626569" y="4678418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34" name="Straight Connector 152"/>
              <p:cNvCxnSpPr>
                <a:cxnSpLocks noChangeShapeType="1"/>
              </p:cNvCxnSpPr>
              <p:nvPr/>
            </p:nvCxnSpPr>
            <p:spPr bwMode="auto">
              <a:xfrm>
                <a:off x="6036352" y="4802669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35" name="Straight Connector 153"/>
              <p:cNvCxnSpPr>
                <a:cxnSpLocks noChangeShapeType="1"/>
              </p:cNvCxnSpPr>
              <p:nvPr/>
            </p:nvCxnSpPr>
            <p:spPr bwMode="auto">
              <a:xfrm>
                <a:off x="6662504" y="4802669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65575" name="Group 154"/>
          <p:cNvGrpSpPr>
            <a:grpSpLocks/>
          </p:cNvGrpSpPr>
          <p:nvPr/>
        </p:nvGrpSpPr>
        <p:grpSpPr bwMode="auto">
          <a:xfrm>
            <a:off x="1744663" y="1724025"/>
            <a:ext cx="5970587" cy="2012950"/>
            <a:chOff x="1855788" y="1850068"/>
            <a:chExt cx="6064251" cy="2043438"/>
          </a:xfrm>
        </p:grpSpPr>
        <p:grpSp>
          <p:nvGrpSpPr>
            <p:cNvPr id="65589" name="Group 11"/>
            <p:cNvGrpSpPr>
              <a:grpSpLocks/>
            </p:cNvGrpSpPr>
            <p:nvPr/>
          </p:nvGrpSpPr>
          <p:grpSpPr bwMode="auto">
            <a:xfrm>
              <a:off x="1855788" y="1850068"/>
              <a:ext cx="6034378" cy="2043438"/>
              <a:chOff x="1855788" y="1850068"/>
              <a:chExt cx="6034378" cy="2043438"/>
            </a:xfrm>
          </p:grpSpPr>
          <p:cxnSp>
            <p:nvCxnSpPr>
              <p:cNvPr id="65591" name="Straight Connector 158"/>
              <p:cNvCxnSpPr>
                <a:cxnSpLocks noChangeShapeType="1"/>
              </p:cNvCxnSpPr>
              <p:nvPr/>
            </p:nvCxnSpPr>
            <p:spPr bwMode="auto">
              <a:xfrm>
                <a:off x="2819400" y="1850068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592" name="Straight Connector 159"/>
              <p:cNvCxnSpPr>
                <a:cxnSpLocks noChangeShapeType="1"/>
              </p:cNvCxnSpPr>
              <p:nvPr/>
            </p:nvCxnSpPr>
            <p:spPr bwMode="auto">
              <a:xfrm>
                <a:off x="2937166" y="1850068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593" name="Straight Connector 160"/>
              <p:cNvCxnSpPr>
                <a:cxnSpLocks noChangeShapeType="1"/>
              </p:cNvCxnSpPr>
              <p:nvPr/>
            </p:nvCxnSpPr>
            <p:spPr bwMode="auto">
              <a:xfrm>
                <a:off x="2971800" y="1850068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594" name="Straight Connector 161"/>
              <p:cNvCxnSpPr>
                <a:cxnSpLocks noChangeShapeType="1"/>
              </p:cNvCxnSpPr>
              <p:nvPr/>
            </p:nvCxnSpPr>
            <p:spPr bwMode="auto">
              <a:xfrm>
                <a:off x="3668482" y="2005015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595" name="Straight Connector 162"/>
              <p:cNvCxnSpPr>
                <a:cxnSpLocks noChangeShapeType="1"/>
              </p:cNvCxnSpPr>
              <p:nvPr/>
            </p:nvCxnSpPr>
            <p:spPr bwMode="auto">
              <a:xfrm>
                <a:off x="3394366" y="2005015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596" name="Straight Connector 163"/>
              <p:cNvCxnSpPr>
                <a:cxnSpLocks noChangeShapeType="1"/>
              </p:cNvCxnSpPr>
              <p:nvPr/>
            </p:nvCxnSpPr>
            <p:spPr bwMode="auto">
              <a:xfrm>
                <a:off x="3429000" y="2005015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597" name="Straight Connector 164"/>
              <p:cNvCxnSpPr>
                <a:cxnSpLocks noChangeShapeType="1"/>
              </p:cNvCxnSpPr>
              <p:nvPr/>
            </p:nvCxnSpPr>
            <p:spPr bwMode="auto">
              <a:xfrm>
                <a:off x="3880262" y="2074558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598" name="Straight Connector 165"/>
              <p:cNvCxnSpPr>
                <a:cxnSpLocks noChangeShapeType="1"/>
              </p:cNvCxnSpPr>
              <p:nvPr/>
            </p:nvCxnSpPr>
            <p:spPr bwMode="auto">
              <a:xfrm>
                <a:off x="4191000" y="2310560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599" name="Straight Connector 166"/>
              <p:cNvCxnSpPr>
                <a:cxnSpLocks noChangeShapeType="1"/>
              </p:cNvCxnSpPr>
              <p:nvPr/>
            </p:nvCxnSpPr>
            <p:spPr bwMode="auto">
              <a:xfrm>
                <a:off x="4226628" y="2310560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00" name="Straight Connector 167"/>
              <p:cNvCxnSpPr>
                <a:cxnSpLocks noChangeShapeType="1"/>
              </p:cNvCxnSpPr>
              <p:nvPr/>
            </p:nvCxnSpPr>
            <p:spPr bwMode="auto">
              <a:xfrm>
                <a:off x="4766940" y="2773067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01" name="Straight Connector 168"/>
              <p:cNvCxnSpPr>
                <a:cxnSpLocks noChangeShapeType="1"/>
              </p:cNvCxnSpPr>
              <p:nvPr/>
            </p:nvCxnSpPr>
            <p:spPr bwMode="auto">
              <a:xfrm>
                <a:off x="4566062" y="2649821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02" name="Straight Connector 169"/>
              <p:cNvCxnSpPr>
                <a:cxnSpLocks noChangeShapeType="1"/>
              </p:cNvCxnSpPr>
              <p:nvPr/>
            </p:nvCxnSpPr>
            <p:spPr bwMode="auto">
              <a:xfrm>
                <a:off x="5410200" y="2865240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03" name="Straight Connector 170"/>
              <p:cNvCxnSpPr>
                <a:cxnSpLocks noChangeShapeType="1"/>
              </p:cNvCxnSpPr>
              <p:nvPr/>
            </p:nvCxnSpPr>
            <p:spPr bwMode="auto">
              <a:xfrm>
                <a:off x="5861462" y="3268328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04" name="Straight Connector 171"/>
              <p:cNvCxnSpPr>
                <a:cxnSpLocks noChangeShapeType="1"/>
              </p:cNvCxnSpPr>
              <p:nvPr/>
            </p:nvCxnSpPr>
            <p:spPr bwMode="auto">
              <a:xfrm>
                <a:off x="5475518" y="3102253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05" name="Straight Connector 172"/>
              <p:cNvCxnSpPr>
                <a:cxnSpLocks noChangeShapeType="1"/>
              </p:cNvCxnSpPr>
              <p:nvPr/>
            </p:nvCxnSpPr>
            <p:spPr bwMode="auto">
              <a:xfrm>
                <a:off x="5374572" y="2865240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06" name="Straight Connector 173"/>
              <p:cNvCxnSpPr>
                <a:cxnSpLocks noChangeShapeType="1"/>
              </p:cNvCxnSpPr>
              <p:nvPr/>
            </p:nvCxnSpPr>
            <p:spPr bwMode="auto">
              <a:xfrm>
                <a:off x="6653152" y="3463634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07" name="Straight Connector 174"/>
              <p:cNvCxnSpPr>
                <a:cxnSpLocks noChangeShapeType="1"/>
              </p:cNvCxnSpPr>
              <p:nvPr/>
            </p:nvCxnSpPr>
            <p:spPr bwMode="auto">
              <a:xfrm>
                <a:off x="7772400" y="3767468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08" name="Straight Connector 175"/>
              <p:cNvCxnSpPr>
                <a:cxnSpLocks noChangeShapeType="1"/>
              </p:cNvCxnSpPr>
              <p:nvPr/>
            </p:nvCxnSpPr>
            <p:spPr bwMode="auto">
              <a:xfrm>
                <a:off x="7848600" y="3767468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09" name="Straight Connector 176"/>
              <p:cNvCxnSpPr>
                <a:cxnSpLocks noChangeShapeType="1"/>
              </p:cNvCxnSpPr>
              <p:nvPr/>
            </p:nvCxnSpPr>
            <p:spPr bwMode="auto">
              <a:xfrm>
                <a:off x="7890166" y="3767468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10" name="Straight Connector 177"/>
              <p:cNvCxnSpPr>
                <a:cxnSpLocks noChangeShapeType="1"/>
              </p:cNvCxnSpPr>
              <p:nvPr/>
            </p:nvCxnSpPr>
            <p:spPr bwMode="auto">
              <a:xfrm>
                <a:off x="6623462" y="3463634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11" name="Straight Connector 178"/>
              <p:cNvCxnSpPr>
                <a:cxnSpLocks noChangeShapeType="1"/>
              </p:cNvCxnSpPr>
              <p:nvPr/>
            </p:nvCxnSpPr>
            <p:spPr bwMode="auto">
              <a:xfrm>
                <a:off x="6587834" y="3463634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12" name="Straight Connector 179"/>
              <p:cNvCxnSpPr>
                <a:cxnSpLocks noChangeShapeType="1"/>
              </p:cNvCxnSpPr>
              <p:nvPr/>
            </p:nvCxnSpPr>
            <p:spPr bwMode="auto">
              <a:xfrm>
                <a:off x="4191000" y="2543296"/>
                <a:ext cx="128016" cy="0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13" name="Straight Connector 180"/>
              <p:cNvCxnSpPr>
                <a:cxnSpLocks noChangeShapeType="1"/>
              </p:cNvCxnSpPr>
              <p:nvPr/>
            </p:nvCxnSpPr>
            <p:spPr bwMode="auto">
              <a:xfrm>
                <a:off x="4137558" y="2373579"/>
                <a:ext cx="128016" cy="0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14" name="Straight Connector 181"/>
              <p:cNvCxnSpPr>
                <a:cxnSpLocks noChangeShapeType="1"/>
              </p:cNvCxnSpPr>
              <p:nvPr/>
            </p:nvCxnSpPr>
            <p:spPr bwMode="auto">
              <a:xfrm>
                <a:off x="5397331" y="3165272"/>
                <a:ext cx="128016" cy="0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15" name="Straight Connector 182"/>
              <p:cNvCxnSpPr>
                <a:cxnSpLocks noChangeShapeType="1"/>
              </p:cNvCxnSpPr>
              <p:nvPr/>
            </p:nvCxnSpPr>
            <p:spPr bwMode="auto">
              <a:xfrm>
                <a:off x="5282184" y="2824670"/>
                <a:ext cx="128016" cy="0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16" name="Straight Connector 183"/>
              <p:cNvCxnSpPr>
                <a:cxnSpLocks noChangeShapeType="1"/>
              </p:cNvCxnSpPr>
              <p:nvPr/>
            </p:nvCxnSpPr>
            <p:spPr bwMode="auto">
              <a:xfrm>
                <a:off x="5346192" y="2761651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17" name="Straight Connector 184"/>
              <p:cNvCxnSpPr>
                <a:cxnSpLocks noChangeShapeType="1"/>
              </p:cNvCxnSpPr>
              <p:nvPr/>
            </p:nvCxnSpPr>
            <p:spPr bwMode="auto">
              <a:xfrm>
                <a:off x="4267200" y="2649821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18" name="Straight Connector 185"/>
              <p:cNvCxnSpPr>
                <a:cxnSpLocks noChangeShapeType="1"/>
              </p:cNvCxnSpPr>
              <p:nvPr/>
            </p:nvCxnSpPr>
            <p:spPr bwMode="auto">
              <a:xfrm>
                <a:off x="4191000" y="2712840"/>
                <a:ext cx="128016" cy="0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19" name="Straight Connector 186"/>
              <p:cNvCxnSpPr>
                <a:cxnSpLocks noChangeShapeType="1"/>
              </p:cNvCxnSpPr>
              <p:nvPr/>
            </p:nvCxnSpPr>
            <p:spPr bwMode="auto">
              <a:xfrm>
                <a:off x="5442534" y="3102253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620" name="Straight Connector 187"/>
              <p:cNvCxnSpPr>
                <a:cxnSpLocks noChangeShapeType="1"/>
              </p:cNvCxnSpPr>
              <p:nvPr/>
            </p:nvCxnSpPr>
            <p:spPr bwMode="auto">
              <a:xfrm>
                <a:off x="7175133" y="3767468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590" name="Straight Connector 157"/>
              <p:cNvCxnSpPr>
                <a:cxnSpLocks noChangeShapeType="1"/>
              </p:cNvCxnSpPr>
              <p:nvPr/>
            </p:nvCxnSpPr>
            <p:spPr bwMode="auto">
              <a:xfrm>
                <a:off x="1855788" y="1850068"/>
                <a:ext cx="0" cy="126038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56" name="Freeform 6"/>
            <p:cNvSpPr>
              <a:spLocks/>
            </p:cNvSpPr>
            <p:nvPr/>
          </p:nvSpPr>
          <p:spPr bwMode="auto">
            <a:xfrm>
              <a:off x="1863850" y="1912919"/>
              <a:ext cx="6056189" cy="1929018"/>
            </a:xfrm>
            <a:custGeom>
              <a:avLst/>
              <a:gdLst>
                <a:gd name="T0" fmla="*/ 0 w 3815"/>
                <a:gd name="T1" fmla="*/ 0 h 1215"/>
                <a:gd name="T2" fmla="*/ 760 w 3815"/>
                <a:gd name="T3" fmla="*/ 0 h 1215"/>
                <a:gd name="T4" fmla="*/ 760 w 3815"/>
                <a:gd name="T5" fmla="*/ 47 h 1215"/>
                <a:gd name="T6" fmla="*/ 781 w 3815"/>
                <a:gd name="T7" fmla="*/ 47 h 1215"/>
                <a:gd name="T8" fmla="*/ 781 w 3815"/>
                <a:gd name="T9" fmla="*/ 91 h 1215"/>
                <a:gd name="T10" fmla="*/ 1230 w 3815"/>
                <a:gd name="T11" fmla="*/ 91 h 1215"/>
                <a:gd name="T12" fmla="*/ 1230 w 3815"/>
                <a:gd name="T13" fmla="*/ 138 h 1215"/>
                <a:gd name="T14" fmla="*/ 1314 w 3815"/>
                <a:gd name="T15" fmla="*/ 138 h 1215"/>
                <a:gd name="T16" fmla="*/ 1314 w 3815"/>
                <a:gd name="T17" fmla="*/ 188 h 1215"/>
                <a:gd name="T18" fmla="*/ 1460 w 3815"/>
                <a:gd name="T19" fmla="*/ 188 h 1215"/>
                <a:gd name="T20" fmla="*/ 1460 w 3815"/>
                <a:gd name="T21" fmla="*/ 233 h 1215"/>
                <a:gd name="T22" fmla="*/ 1475 w 3815"/>
                <a:gd name="T23" fmla="*/ 233 h 1215"/>
                <a:gd name="T24" fmla="*/ 1475 w 3815"/>
                <a:gd name="T25" fmla="*/ 285 h 1215"/>
                <a:gd name="T26" fmla="*/ 1524 w 3815"/>
                <a:gd name="T27" fmla="*/ 285 h 1215"/>
                <a:gd name="T28" fmla="*/ 1524 w 3815"/>
                <a:gd name="T29" fmla="*/ 508 h 1215"/>
                <a:gd name="T30" fmla="*/ 1733 w 3815"/>
                <a:gd name="T31" fmla="*/ 508 h 1215"/>
                <a:gd name="T32" fmla="*/ 1733 w 3815"/>
                <a:gd name="T33" fmla="*/ 560 h 1215"/>
                <a:gd name="T34" fmla="*/ 2211 w 3815"/>
                <a:gd name="T35" fmla="*/ 560 h 1215"/>
                <a:gd name="T36" fmla="*/ 2211 w 3815"/>
                <a:gd name="T37" fmla="*/ 634 h 1215"/>
                <a:gd name="T38" fmla="*/ 2268 w 3815"/>
                <a:gd name="T39" fmla="*/ 634 h 1215"/>
                <a:gd name="T40" fmla="*/ 2268 w 3815"/>
                <a:gd name="T41" fmla="*/ 780 h 1215"/>
                <a:gd name="T42" fmla="*/ 2306 w 3815"/>
                <a:gd name="T43" fmla="*/ 780 h 1215"/>
                <a:gd name="T44" fmla="*/ 2306 w 3815"/>
                <a:gd name="T45" fmla="*/ 884 h 1215"/>
                <a:gd name="T46" fmla="*/ 2964 w 3815"/>
                <a:gd name="T47" fmla="*/ 884 h 1215"/>
                <a:gd name="T48" fmla="*/ 2964 w 3815"/>
                <a:gd name="T49" fmla="*/ 1010 h 1215"/>
                <a:gd name="T50" fmla="*/ 3065 w 3815"/>
                <a:gd name="T51" fmla="*/ 1010 h 1215"/>
                <a:gd name="T52" fmla="*/ 3065 w 3815"/>
                <a:gd name="T53" fmla="*/ 1199 h 1215"/>
                <a:gd name="T54" fmla="*/ 3815 w 3815"/>
                <a:gd name="T55" fmla="*/ 1199 h 1215"/>
                <a:gd name="T56" fmla="*/ 3815 w 3815"/>
                <a:gd name="T57" fmla="*/ 1215 h 1215"/>
                <a:gd name="T58" fmla="*/ 3049 w 3815"/>
                <a:gd name="T59" fmla="*/ 1215 h 1215"/>
                <a:gd name="T60" fmla="*/ 3049 w 3815"/>
                <a:gd name="T61" fmla="*/ 1025 h 1215"/>
                <a:gd name="T62" fmla="*/ 2948 w 3815"/>
                <a:gd name="T63" fmla="*/ 1025 h 1215"/>
                <a:gd name="T64" fmla="*/ 2948 w 3815"/>
                <a:gd name="T65" fmla="*/ 900 h 1215"/>
                <a:gd name="T66" fmla="*/ 2291 w 3815"/>
                <a:gd name="T67" fmla="*/ 900 h 1215"/>
                <a:gd name="T68" fmla="*/ 2291 w 3815"/>
                <a:gd name="T69" fmla="*/ 796 h 1215"/>
                <a:gd name="T70" fmla="*/ 2252 w 3815"/>
                <a:gd name="T71" fmla="*/ 796 h 1215"/>
                <a:gd name="T72" fmla="*/ 2252 w 3815"/>
                <a:gd name="T73" fmla="*/ 649 h 1215"/>
                <a:gd name="T74" fmla="*/ 2195 w 3815"/>
                <a:gd name="T75" fmla="*/ 649 h 1215"/>
                <a:gd name="T76" fmla="*/ 2195 w 3815"/>
                <a:gd name="T77" fmla="*/ 575 h 1215"/>
                <a:gd name="T78" fmla="*/ 1718 w 3815"/>
                <a:gd name="T79" fmla="*/ 575 h 1215"/>
                <a:gd name="T80" fmla="*/ 1718 w 3815"/>
                <a:gd name="T81" fmla="*/ 524 h 1215"/>
                <a:gd name="T82" fmla="*/ 1508 w 3815"/>
                <a:gd name="T83" fmla="*/ 524 h 1215"/>
                <a:gd name="T84" fmla="*/ 1508 w 3815"/>
                <a:gd name="T85" fmla="*/ 300 h 1215"/>
                <a:gd name="T86" fmla="*/ 1460 w 3815"/>
                <a:gd name="T87" fmla="*/ 300 h 1215"/>
                <a:gd name="T88" fmla="*/ 1460 w 3815"/>
                <a:gd name="T89" fmla="*/ 249 h 1215"/>
                <a:gd name="T90" fmla="*/ 1444 w 3815"/>
                <a:gd name="T91" fmla="*/ 249 h 1215"/>
                <a:gd name="T92" fmla="*/ 1444 w 3815"/>
                <a:gd name="T93" fmla="*/ 203 h 1215"/>
                <a:gd name="T94" fmla="*/ 1299 w 3815"/>
                <a:gd name="T95" fmla="*/ 203 h 1215"/>
                <a:gd name="T96" fmla="*/ 1299 w 3815"/>
                <a:gd name="T97" fmla="*/ 154 h 1215"/>
                <a:gd name="T98" fmla="*/ 1215 w 3815"/>
                <a:gd name="T99" fmla="*/ 154 h 1215"/>
                <a:gd name="T100" fmla="*/ 1215 w 3815"/>
                <a:gd name="T101" fmla="*/ 107 h 1215"/>
                <a:gd name="T102" fmla="*/ 766 w 3815"/>
                <a:gd name="T103" fmla="*/ 107 h 1215"/>
                <a:gd name="T104" fmla="*/ 766 w 3815"/>
                <a:gd name="T105" fmla="*/ 62 h 1215"/>
                <a:gd name="T106" fmla="*/ 744 w 3815"/>
                <a:gd name="T107" fmla="*/ 62 h 1215"/>
                <a:gd name="T108" fmla="*/ 744 w 3815"/>
                <a:gd name="T109" fmla="*/ 15 h 1215"/>
                <a:gd name="T110" fmla="*/ 0 w 3815"/>
                <a:gd name="T111" fmla="*/ 15 h 1215"/>
                <a:gd name="T112" fmla="*/ 0 w 3815"/>
                <a:gd name="T113" fmla="*/ 0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15" h="1215">
                  <a:moveTo>
                    <a:pt x="0" y="0"/>
                  </a:moveTo>
                  <a:lnTo>
                    <a:pt x="760" y="0"/>
                  </a:lnTo>
                  <a:lnTo>
                    <a:pt x="760" y="47"/>
                  </a:lnTo>
                  <a:lnTo>
                    <a:pt x="781" y="47"/>
                  </a:lnTo>
                  <a:lnTo>
                    <a:pt x="781" y="91"/>
                  </a:lnTo>
                  <a:lnTo>
                    <a:pt x="1230" y="91"/>
                  </a:lnTo>
                  <a:lnTo>
                    <a:pt x="1230" y="138"/>
                  </a:lnTo>
                  <a:lnTo>
                    <a:pt x="1314" y="138"/>
                  </a:lnTo>
                  <a:lnTo>
                    <a:pt x="1314" y="188"/>
                  </a:lnTo>
                  <a:lnTo>
                    <a:pt x="1460" y="188"/>
                  </a:lnTo>
                  <a:lnTo>
                    <a:pt x="1460" y="233"/>
                  </a:lnTo>
                  <a:lnTo>
                    <a:pt x="1475" y="233"/>
                  </a:lnTo>
                  <a:lnTo>
                    <a:pt x="1475" y="285"/>
                  </a:lnTo>
                  <a:lnTo>
                    <a:pt x="1524" y="285"/>
                  </a:lnTo>
                  <a:lnTo>
                    <a:pt x="1524" y="508"/>
                  </a:lnTo>
                  <a:lnTo>
                    <a:pt x="1733" y="508"/>
                  </a:lnTo>
                  <a:lnTo>
                    <a:pt x="1733" y="560"/>
                  </a:lnTo>
                  <a:lnTo>
                    <a:pt x="2211" y="560"/>
                  </a:lnTo>
                  <a:lnTo>
                    <a:pt x="2211" y="634"/>
                  </a:lnTo>
                  <a:lnTo>
                    <a:pt x="2268" y="634"/>
                  </a:lnTo>
                  <a:lnTo>
                    <a:pt x="2268" y="780"/>
                  </a:lnTo>
                  <a:lnTo>
                    <a:pt x="2306" y="780"/>
                  </a:lnTo>
                  <a:lnTo>
                    <a:pt x="2306" y="884"/>
                  </a:lnTo>
                  <a:lnTo>
                    <a:pt x="2964" y="884"/>
                  </a:lnTo>
                  <a:lnTo>
                    <a:pt x="2964" y="1010"/>
                  </a:lnTo>
                  <a:lnTo>
                    <a:pt x="3065" y="1010"/>
                  </a:lnTo>
                  <a:lnTo>
                    <a:pt x="3065" y="1199"/>
                  </a:lnTo>
                  <a:lnTo>
                    <a:pt x="3815" y="1199"/>
                  </a:lnTo>
                  <a:lnTo>
                    <a:pt x="3815" y="1215"/>
                  </a:lnTo>
                  <a:lnTo>
                    <a:pt x="3049" y="1215"/>
                  </a:lnTo>
                  <a:lnTo>
                    <a:pt x="3049" y="1025"/>
                  </a:lnTo>
                  <a:lnTo>
                    <a:pt x="2948" y="1025"/>
                  </a:lnTo>
                  <a:lnTo>
                    <a:pt x="2948" y="900"/>
                  </a:lnTo>
                  <a:lnTo>
                    <a:pt x="2291" y="900"/>
                  </a:lnTo>
                  <a:lnTo>
                    <a:pt x="2291" y="796"/>
                  </a:lnTo>
                  <a:lnTo>
                    <a:pt x="2252" y="796"/>
                  </a:lnTo>
                  <a:lnTo>
                    <a:pt x="2252" y="649"/>
                  </a:lnTo>
                  <a:lnTo>
                    <a:pt x="2195" y="649"/>
                  </a:lnTo>
                  <a:lnTo>
                    <a:pt x="2195" y="575"/>
                  </a:lnTo>
                  <a:lnTo>
                    <a:pt x="1718" y="575"/>
                  </a:lnTo>
                  <a:lnTo>
                    <a:pt x="1718" y="524"/>
                  </a:lnTo>
                  <a:lnTo>
                    <a:pt x="1508" y="524"/>
                  </a:lnTo>
                  <a:lnTo>
                    <a:pt x="1508" y="300"/>
                  </a:lnTo>
                  <a:lnTo>
                    <a:pt x="1460" y="300"/>
                  </a:lnTo>
                  <a:lnTo>
                    <a:pt x="1460" y="249"/>
                  </a:lnTo>
                  <a:lnTo>
                    <a:pt x="1444" y="249"/>
                  </a:lnTo>
                  <a:lnTo>
                    <a:pt x="1444" y="203"/>
                  </a:lnTo>
                  <a:lnTo>
                    <a:pt x="1299" y="203"/>
                  </a:lnTo>
                  <a:lnTo>
                    <a:pt x="1299" y="154"/>
                  </a:lnTo>
                  <a:lnTo>
                    <a:pt x="1215" y="154"/>
                  </a:lnTo>
                  <a:lnTo>
                    <a:pt x="1215" y="107"/>
                  </a:lnTo>
                  <a:lnTo>
                    <a:pt x="766" y="107"/>
                  </a:lnTo>
                  <a:lnTo>
                    <a:pt x="766" y="62"/>
                  </a:lnTo>
                  <a:lnTo>
                    <a:pt x="744" y="62"/>
                  </a:lnTo>
                  <a:lnTo>
                    <a:pt x="744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89" name="Table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520557"/>
              </p:ext>
            </p:extLst>
          </p:nvPr>
        </p:nvGraphicFramePr>
        <p:xfrm>
          <a:off x="1974924" y="4356100"/>
          <a:ext cx="2085901" cy="667254"/>
        </p:xfrm>
        <a:graphic>
          <a:graphicData uri="http://schemas.openxmlformats.org/drawingml/2006/table">
            <a:tbl>
              <a:tblPr/>
              <a:tblGrid>
                <a:gridCol w="2085901"/>
              </a:tblGrid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HR = 0.17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(95% CI: 0.09, 0.31)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&lt;.00001</a:t>
                      </a:r>
                      <a:endParaRPr kumimoji="0" 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57" marR="91457" marT="45591" marB="4559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0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907141"/>
              </p:ext>
            </p:extLst>
          </p:nvPr>
        </p:nvGraphicFramePr>
        <p:xfrm>
          <a:off x="5580063" y="1601788"/>
          <a:ext cx="3533775" cy="1057420"/>
        </p:xfrm>
        <a:graphic>
          <a:graphicData uri="http://schemas.openxmlformats.org/drawingml/2006/table">
            <a:tbl>
              <a:tblPr/>
              <a:tblGrid>
                <a:gridCol w="1097458"/>
                <a:gridCol w="1275349"/>
                <a:gridCol w="1160968"/>
              </a:tblGrid>
              <a:tr h="4966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55" marR="91455" marT="45661" marB="4566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Olaparib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(N = 53)</a:t>
                      </a:r>
                    </a:p>
                  </a:txBody>
                  <a:tcPr marL="91455" marR="91455" marT="45661" marB="4566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Placebo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(N = 43)</a:t>
                      </a:r>
                    </a:p>
                  </a:txBody>
                  <a:tcPr marL="91455" marR="91455" marT="45661" marB="4566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606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Median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(95%CI)</a:t>
                      </a:r>
                    </a:p>
                  </a:txBody>
                  <a:tcPr marL="91455" marR="91455" marT="45661" marB="4566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11.2 mo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(8.3, NC)</a:t>
                      </a:r>
                    </a:p>
                  </a:txBody>
                  <a:tcPr marL="91455" marR="91455" marT="45661" marB="4566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4.1 mo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(2.9, 5.1)</a:t>
                      </a:r>
                    </a:p>
                  </a:txBody>
                  <a:tcPr marL="91455" marR="91455" marT="45661" marB="4566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87" name="Rectangle 192"/>
          <p:cNvSpPr>
            <a:spLocks noChangeArrowheads="1"/>
          </p:cNvSpPr>
          <p:nvPr/>
        </p:nvSpPr>
        <p:spPr bwMode="auto">
          <a:xfrm>
            <a:off x="100012" y="1600200"/>
            <a:ext cx="1157287" cy="419100"/>
          </a:xfrm>
          <a:prstGeom prst="rect">
            <a:avLst/>
          </a:prstGeom>
          <a:solidFill>
            <a:srgbClr val="008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18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GB" altLang="en-US" sz="1800" b="1" i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BRCA</a:t>
            </a:r>
            <a:endParaRPr lang="en-GB" altLang="en-US" sz="1800" b="1" i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9410" y="6424873"/>
            <a:ext cx="864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Ledermann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J, et al. 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Lancet </a:t>
            </a:r>
            <a:r>
              <a:rPr lang="en-GB" sz="1200" b="1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Oncol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2014;15(8):852- 861.</a:t>
            </a:r>
            <a:endParaRPr lang="en-GB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4" name="Line 15"/>
          <p:cNvSpPr>
            <a:spLocks noChangeShapeType="1"/>
          </p:cNvSpPr>
          <p:nvPr/>
        </p:nvSpPr>
        <p:spPr bwMode="auto">
          <a:xfrm rot="16200000">
            <a:off x="1701260" y="1780655"/>
            <a:ext cx="0" cy="36576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en-GB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76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AutoShape 4"/>
          <p:cNvSpPr>
            <a:spLocks/>
          </p:cNvSpPr>
          <p:nvPr/>
        </p:nvSpPr>
        <p:spPr bwMode="auto">
          <a:xfrm>
            <a:off x="1470819" y="1441887"/>
            <a:ext cx="4927600" cy="18430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2147483647 w 21600"/>
              <a:gd name="T29" fmla="*/ 2147483647 h 21600"/>
              <a:gd name="T30" fmla="*/ 2147483647 w 21600"/>
              <a:gd name="T31" fmla="*/ 2147483647 h 21600"/>
              <a:gd name="T32" fmla="*/ 2147483647 w 21600"/>
              <a:gd name="T33" fmla="*/ 2147483647 h 21600"/>
              <a:gd name="T34" fmla="*/ 2147483647 w 21600"/>
              <a:gd name="T35" fmla="*/ 2147483647 h 21600"/>
              <a:gd name="T36" fmla="*/ 2147483647 w 21600"/>
              <a:gd name="T37" fmla="*/ 2147483647 h 21600"/>
              <a:gd name="T38" fmla="*/ 2147483647 w 21600"/>
              <a:gd name="T39" fmla="*/ 2147483647 h 21600"/>
              <a:gd name="T40" fmla="*/ 2147483647 w 21600"/>
              <a:gd name="T41" fmla="*/ 2147483647 h 21600"/>
              <a:gd name="T42" fmla="*/ 2147483647 w 21600"/>
              <a:gd name="T43" fmla="*/ 2147483647 h 21600"/>
              <a:gd name="T44" fmla="*/ 2147483647 w 21600"/>
              <a:gd name="T45" fmla="*/ 2147483647 h 21600"/>
              <a:gd name="T46" fmla="*/ 2147483647 w 21600"/>
              <a:gd name="T47" fmla="*/ 2147483647 h 21600"/>
              <a:gd name="T48" fmla="*/ 2147483647 w 21600"/>
              <a:gd name="T49" fmla="*/ 2147483647 h 21600"/>
              <a:gd name="T50" fmla="*/ 2147483647 w 21600"/>
              <a:gd name="T51" fmla="*/ 2147483647 h 21600"/>
              <a:gd name="T52" fmla="*/ 2147483647 w 21600"/>
              <a:gd name="T53" fmla="*/ 2147483647 h 21600"/>
              <a:gd name="T54" fmla="*/ 2147483647 w 21600"/>
              <a:gd name="T55" fmla="*/ 2147483647 h 21600"/>
              <a:gd name="T56" fmla="*/ 2147483647 w 21600"/>
              <a:gd name="T57" fmla="*/ 2147483647 h 21600"/>
              <a:gd name="T58" fmla="*/ 2147483647 w 21600"/>
              <a:gd name="T59" fmla="*/ 2147483647 h 21600"/>
              <a:gd name="T60" fmla="*/ 2147483647 w 21600"/>
              <a:gd name="T61" fmla="*/ 2147483647 h 21600"/>
              <a:gd name="T62" fmla="*/ 2147483647 w 21600"/>
              <a:gd name="T63" fmla="*/ 2147483647 h 21600"/>
              <a:gd name="T64" fmla="*/ 2147483647 w 21600"/>
              <a:gd name="T65" fmla="*/ 2147483647 h 216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1600"/>
              <a:gd name="T100" fmla="*/ 0 h 21600"/>
              <a:gd name="T101" fmla="*/ 21600 w 21600"/>
              <a:gd name="T102" fmla="*/ 21600 h 216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1600" h="21600">
                <a:moveTo>
                  <a:pt x="0" y="0"/>
                </a:moveTo>
                <a:lnTo>
                  <a:pt x="1754" y="0"/>
                </a:lnTo>
                <a:lnTo>
                  <a:pt x="1754" y="502"/>
                </a:lnTo>
                <a:lnTo>
                  <a:pt x="2730" y="502"/>
                </a:lnTo>
                <a:lnTo>
                  <a:pt x="2730" y="1015"/>
                </a:lnTo>
                <a:lnTo>
                  <a:pt x="3503" y="1015"/>
                </a:lnTo>
                <a:lnTo>
                  <a:pt x="3503" y="1519"/>
                </a:lnTo>
                <a:lnTo>
                  <a:pt x="3882" y="1519"/>
                </a:lnTo>
                <a:lnTo>
                  <a:pt x="3882" y="2043"/>
                </a:lnTo>
                <a:lnTo>
                  <a:pt x="4137" y="2043"/>
                </a:lnTo>
                <a:lnTo>
                  <a:pt x="4137" y="2543"/>
                </a:lnTo>
                <a:lnTo>
                  <a:pt x="4358" y="2543"/>
                </a:lnTo>
                <a:lnTo>
                  <a:pt x="4358" y="3180"/>
                </a:lnTo>
                <a:lnTo>
                  <a:pt x="5363" y="3180"/>
                </a:lnTo>
                <a:lnTo>
                  <a:pt x="5363" y="3698"/>
                </a:lnTo>
                <a:lnTo>
                  <a:pt x="6110" y="3698"/>
                </a:lnTo>
                <a:lnTo>
                  <a:pt x="6110" y="4204"/>
                </a:lnTo>
                <a:lnTo>
                  <a:pt x="6337" y="4204"/>
                </a:lnTo>
                <a:lnTo>
                  <a:pt x="6337" y="4716"/>
                </a:lnTo>
                <a:lnTo>
                  <a:pt x="6554" y="4716"/>
                </a:lnTo>
                <a:lnTo>
                  <a:pt x="6554" y="5347"/>
                </a:lnTo>
                <a:lnTo>
                  <a:pt x="6778" y="5347"/>
                </a:lnTo>
                <a:lnTo>
                  <a:pt x="6778" y="5870"/>
                </a:lnTo>
                <a:lnTo>
                  <a:pt x="7563" y="5870"/>
                </a:lnTo>
                <a:lnTo>
                  <a:pt x="7563" y="6382"/>
                </a:lnTo>
                <a:lnTo>
                  <a:pt x="7857" y="6382"/>
                </a:lnTo>
                <a:lnTo>
                  <a:pt x="7857" y="6894"/>
                </a:lnTo>
                <a:lnTo>
                  <a:pt x="7895" y="6894"/>
                </a:lnTo>
                <a:lnTo>
                  <a:pt x="7895" y="7525"/>
                </a:lnTo>
                <a:lnTo>
                  <a:pt x="7931" y="7525"/>
                </a:lnTo>
                <a:lnTo>
                  <a:pt x="7931" y="8042"/>
                </a:lnTo>
                <a:lnTo>
                  <a:pt x="7970" y="8042"/>
                </a:lnTo>
                <a:lnTo>
                  <a:pt x="7970" y="8560"/>
                </a:lnTo>
                <a:lnTo>
                  <a:pt x="8453" y="8560"/>
                </a:lnTo>
                <a:lnTo>
                  <a:pt x="8453" y="9197"/>
                </a:lnTo>
                <a:lnTo>
                  <a:pt x="8483" y="9197"/>
                </a:lnTo>
                <a:lnTo>
                  <a:pt x="8483" y="9709"/>
                </a:lnTo>
                <a:lnTo>
                  <a:pt x="8829" y="9709"/>
                </a:lnTo>
                <a:lnTo>
                  <a:pt x="8829" y="10226"/>
                </a:lnTo>
                <a:lnTo>
                  <a:pt x="9012" y="10226"/>
                </a:lnTo>
                <a:lnTo>
                  <a:pt x="9012" y="10721"/>
                </a:lnTo>
                <a:lnTo>
                  <a:pt x="9932" y="10721"/>
                </a:lnTo>
                <a:lnTo>
                  <a:pt x="9932" y="11364"/>
                </a:lnTo>
                <a:lnTo>
                  <a:pt x="11132" y="11364"/>
                </a:lnTo>
                <a:lnTo>
                  <a:pt x="11132" y="11870"/>
                </a:lnTo>
                <a:lnTo>
                  <a:pt x="11472" y="11870"/>
                </a:lnTo>
                <a:lnTo>
                  <a:pt x="11472" y="12399"/>
                </a:lnTo>
                <a:lnTo>
                  <a:pt x="11764" y="12399"/>
                </a:lnTo>
                <a:lnTo>
                  <a:pt x="11764" y="13024"/>
                </a:lnTo>
                <a:lnTo>
                  <a:pt x="12730" y="13024"/>
                </a:lnTo>
                <a:lnTo>
                  <a:pt x="12730" y="13559"/>
                </a:lnTo>
                <a:lnTo>
                  <a:pt x="12800" y="13559"/>
                </a:lnTo>
                <a:lnTo>
                  <a:pt x="12800" y="14690"/>
                </a:lnTo>
                <a:lnTo>
                  <a:pt x="14516" y="14690"/>
                </a:lnTo>
                <a:lnTo>
                  <a:pt x="14516" y="15208"/>
                </a:lnTo>
                <a:lnTo>
                  <a:pt x="15297" y="15208"/>
                </a:lnTo>
                <a:lnTo>
                  <a:pt x="15297" y="15839"/>
                </a:lnTo>
                <a:lnTo>
                  <a:pt x="16231" y="15839"/>
                </a:lnTo>
                <a:lnTo>
                  <a:pt x="16231" y="16351"/>
                </a:lnTo>
                <a:lnTo>
                  <a:pt x="17041" y="16351"/>
                </a:lnTo>
                <a:lnTo>
                  <a:pt x="17041" y="17005"/>
                </a:lnTo>
                <a:lnTo>
                  <a:pt x="19427" y="17005"/>
                </a:lnTo>
                <a:lnTo>
                  <a:pt x="19427" y="18535"/>
                </a:lnTo>
                <a:lnTo>
                  <a:pt x="19540" y="18535"/>
                </a:lnTo>
                <a:lnTo>
                  <a:pt x="19540" y="21600"/>
                </a:lnTo>
                <a:lnTo>
                  <a:pt x="21600" y="21600"/>
                </a:lnTo>
              </a:path>
            </a:pathLst>
          </a:cu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6473" y="275377"/>
            <a:ext cx="9144000" cy="740187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GB" altLang="en-US" sz="3600" dirty="0" smtClean="0">
                <a:effectLst/>
                <a:ea typeface="ＭＳ Ｐゴシック" pitchFamily="34" charset="-128"/>
              </a:rPr>
              <a:t>Overall Survival in Patients With </a:t>
            </a:r>
            <a:r>
              <a:rPr lang="en-GB" altLang="en-US" sz="3600" i="1" dirty="0" smtClean="0">
                <a:effectLst/>
                <a:ea typeface="ＭＳ Ｐゴシック" pitchFamily="34" charset="-128"/>
              </a:rPr>
              <a:t>BRCA</a:t>
            </a:r>
            <a:r>
              <a:rPr lang="en-GB" altLang="en-US" sz="3600" dirty="0" smtClean="0">
                <a:effectLst/>
                <a:ea typeface="ＭＳ Ｐゴシック" pitchFamily="34" charset="-128"/>
              </a:rPr>
              <a:t> Mutation</a:t>
            </a:r>
          </a:p>
        </p:txBody>
      </p:sp>
      <p:sp>
        <p:nvSpPr>
          <p:cNvPr id="31871" name="Content Placeholder 2"/>
          <p:cNvSpPr>
            <a:spLocks noGrp="1"/>
          </p:cNvSpPr>
          <p:nvPr>
            <p:ph idx="1"/>
          </p:nvPr>
        </p:nvSpPr>
        <p:spPr>
          <a:xfrm>
            <a:off x="350838" y="5172794"/>
            <a:ext cx="8667750" cy="13525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sz="1600" dirty="0">
                <a:ea typeface="ＭＳ Ｐゴシック" pitchFamily="34" charset="-128"/>
              </a:rPr>
              <a:t>14/62 (22.6%) placebo patients switched to a PARP inhibitor</a:t>
            </a:r>
          </a:p>
          <a:p>
            <a:pPr marL="0" indent="0">
              <a:buFont typeface="Arial" charset="0"/>
              <a:buNone/>
              <a:defRPr/>
            </a:pPr>
            <a:endParaRPr lang="en-US" sz="1200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sz="1600" dirty="0" smtClean="0">
                <a:ea typeface="ＭＳ Ｐゴシック" pitchFamily="34" charset="-128"/>
              </a:rPr>
              <a:t>OS in </a:t>
            </a:r>
            <a:r>
              <a:rPr lang="en-US" sz="1600" i="1" dirty="0" smtClean="0">
                <a:ea typeface="ＭＳ Ｐゴシック" pitchFamily="34" charset="-128"/>
              </a:rPr>
              <a:t>BRCA WT</a:t>
            </a:r>
            <a:r>
              <a:rPr lang="en-US" sz="1600" dirty="0" smtClean="0">
                <a:ea typeface="ＭＳ Ｐゴシック" pitchFamily="34" charset="-128"/>
              </a:rPr>
              <a:t> patients: </a:t>
            </a:r>
            <a:r>
              <a:rPr lang="it-IT" sz="1600" dirty="0" smtClean="0">
                <a:ea typeface="ＭＳ Ｐゴシック" pitchFamily="34" charset="-128"/>
              </a:rPr>
              <a:t>HR = 0.98; 95% CI, 0.62–1.55; </a:t>
            </a:r>
            <a:r>
              <a:rPr lang="it-IT" sz="1600" i="1" dirty="0" smtClean="0">
                <a:ea typeface="ＭＳ Ｐゴシック" pitchFamily="34" charset="-128"/>
              </a:rPr>
              <a:t>P </a:t>
            </a:r>
            <a:r>
              <a:rPr lang="it-IT" sz="1600" dirty="0" smtClean="0">
                <a:ea typeface="ＭＳ Ｐゴシック" pitchFamily="34" charset="-128"/>
              </a:rPr>
              <a:t>= .946</a:t>
            </a:r>
          </a:p>
          <a:p>
            <a:pPr lvl="1">
              <a:defRPr/>
            </a:pPr>
            <a:r>
              <a:rPr lang="en-US" sz="1600" dirty="0" smtClean="0">
                <a:ea typeface="ＭＳ Ｐゴシック" pitchFamily="34" charset="-128"/>
              </a:rPr>
              <a:t>Median OS: </a:t>
            </a:r>
            <a:r>
              <a:rPr lang="en-US" sz="1600" dirty="0" err="1" smtClean="0">
                <a:ea typeface="ＭＳ Ｐゴシック" pitchFamily="34" charset="-128"/>
              </a:rPr>
              <a:t>olaparib</a:t>
            </a:r>
            <a:r>
              <a:rPr lang="en-US" sz="1600" dirty="0" smtClean="0">
                <a:ea typeface="ＭＳ Ｐゴシック" pitchFamily="34" charset="-128"/>
              </a:rPr>
              <a:t>, 24.5 months; placebo, 26.2 months</a:t>
            </a:r>
          </a:p>
          <a:p>
            <a:pPr>
              <a:defRPr/>
            </a:pPr>
            <a:endParaRPr lang="en-GB" sz="1600" dirty="0" smtClean="0">
              <a:ea typeface="ＭＳ Ｐゴシック" pitchFamily="34" charset="-128"/>
            </a:endParaRPr>
          </a:p>
        </p:txBody>
      </p:sp>
      <p:sp>
        <p:nvSpPr>
          <p:cNvPr id="64516" name="Text Box 11"/>
          <p:cNvSpPr txBox="1">
            <a:spLocks noChangeArrowheads="1"/>
          </p:cNvSpPr>
          <p:nvPr/>
        </p:nvSpPr>
        <p:spPr bwMode="auto">
          <a:xfrm>
            <a:off x="1350169" y="414698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4517" name="Line 12"/>
          <p:cNvSpPr>
            <a:spLocks noChangeShapeType="1"/>
          </p:cNvSpPr>
          <p:nvPr/>
        </p:nvSpPr>
        <p:spPr bwMode="auto">
          <a:xfrm flipV="1">
            <a:off x="1499394" y="4081899"/>
            <a:ext cx="5229225" cy="0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18" name="Line 8"/>
          <p:cNvSpPr>
            <a:spLocks noChangeAspect="1" noChangeShapeType="1"/>
          </p:cNvSpPr>
          <p:nvPr/>
        </p:nvSpPr>
        <p:spPr bwMode="auto">
          <a:xfrm>
            <a:off x="1499394" y="1446649"/>
            <a:ext cx="0" cy="2635250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19" name="Line 15"/>
          <p:cNvSpPr>
            <a:spLocks noChangeShapeType="1"/>
          </p:cNvSpPr>
          <p:nvPr/>
        </p:nvSpPr>
        <p:spPr bwMode="auto">
          <a:xfrm>
            <a:off x="1499394" y="4081899"/>
            <a:ext cx="0" cy="55563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20" name="TextBox 54"/>
          <p:cNvSpPr txBox="1">
            <a:spLocks/>
          </p:cNvSpPr>
          <p:nvPr/>
        </p:nvSpPr>
        <p:spPr bwMode="auto">
          <a:xfrm>
            <a:off x="1499394" y="4359712"/>
            <a:ext cx="52292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1162050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162050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162050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From Randomization, Months</a:t>
            </a:r>
            <a:endParaRPr lang="en-US" altLang="en-US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21" name="Line 15"/>
          <p:cNvSpPr>
            <a:spLocks noChangeShapeType="1"/>
          </p:cNvSpPr>
          <p:nvPr/>
        </p:nvSpPr>
        <p:spPr bwMode="auto">
          <a:xfrm rot="-5400000">
            <a:off x="1471613" y="4054117"/>
            <a:ext cx="0" cy="55563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22" name="Text Box 11"/>
          <p:cNvSpPr txBox="1">
            <a:spLocks noChangeArrowheads="1"/>
          </p:cNvSpPr>
          <p:nvPr/>
        </p:nvSpPr>
        <p:spPr bwMode="auto">
          <a:xfrm>
            <a:off x="1083469" y="398188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6579394" y="414698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</a:t>
            </a:r>
          </a:p>
        </p:txBody>
      </p:sp>
      <p:sp>
        <p:nvSpPr>
          <p:cNvPr id="64524" name="Line 15"/>
          <p:cNvSpPr>
            <a:spLocks noChangeShapeType="1"/>
          </p:cNvSpPr>
          <p:nvPr/>
        </p:nvSpPr>
        <p:spPr bwMode="auto">
          <a:xfrm>
            <a:off x="6728619" y="4081899"/>
            <a:ext cx="0" cy="55563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25" name="Line 15"/>
          <p:cNvSpPr>
            <a:spLocks noChangeShapeType="1"/>
          </p:cNvSpPr>
          <p:nvPr/>
        </p:nvSpPr>
        <p:spPr bwMode="auto">
          <a:xfrm rot="-5400000">
            <a:off x="1471613" y="1418867"/>
            <a:ext cx="0" cy="55563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26" name="Text Box 11"/>
          <p:cNvSpPr txBox="1">
            <a:spLocks noChangeArrowheads="1"/>
          </p:cNvSpPr>
          <p:nvPr/>
        </p:nvSpPr>
        <p:spPr bwMode="auto">
          <a:xfrm>
            <a:off x="1083469" y="134663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64527" name="TextBox 54"/>
          <p:cNvSpPr txBox="1">
            <a:spLocks/>
          </p:cNvSpPr>
          <p:nvPr/>
        </p:nvSpPr>
        <p:spPr bwMode="auto">
          <a:xfrm rot="-5400000">
            <a:off x="-391319" y="2656324"/>
            <a:ext cx="26352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1162050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162050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162050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Proportion of patients alive</a:t>
            </a:r>
            <a:endParaRPr lang="en-US" altLang="en-US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28" name="Text Box 11"/>
          <p:cNvSpPr txBox="1">
            <a:spLocks noChangeArrowheads="1"/>
          </p:cNvSpPr>
          <p:nvPr/>
        </p:nvSpPr>
        <p:spPr bwMode="auto">
          <a:xfrm>
            <a:off x="1677194" y="414698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4529" name="Line 15"/>
          <p:cNvSpPr>
            <a:spLocks noChangeShapeType="1"/>
          </p:cNvSpPr>
          <p:nvPr/>
        </p:nvSpPr>
        <p:spPr bwMode="auto">
          <a:xfrm>
            <a:off x="1824831" y="4081899"/>
            <a:ext cx="0" cy="55563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30" name="Text Box 11"/>
          <p:cNvSpPr txBox="1">
            <a:spLocks noChangeArrowheads="1"/>
          </p:cNvSpPr>
          <p:nvPr/>
        </p:nvSpPr>
        <p:spPr bwMode="auto">
          <a:xfrm>
            <a:off x="2004219" y="414698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4531" name="Line 15"/>
          <p:cNvSpPr>
            <a:spLocks noChangeShapeType="1"/>
          </p:cNvSpPr>
          <p:nvPr/>
        </p:nvSpPr>
        <p:spPr bwMode="auto">
          <a:xfrm>
            <a:off x="2151856" y="4081899"/>
            <a:ext cx="0" cy="55563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32" name="Text Box 11"/>
          <p:cNvSpPr txBox="1">
            <a:spLocks noChangeArrowheads="1"/>
          </p:cNvSpPr>
          <p:nvPr/>
        </p:nvSpPr>
        <p:spPr bwMode="auto">
          <a:xfrm>
            <a:off x="2331244" y="414698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4533" name="Line 15"/>
          <p:cNvSpPr>
            <a:spLocks noChangeShapeType="1"/>
          </p:cNvSpPr>
          <p:nvPr/>
        </p:nvSpPr>
        <p:spPr bwMode="auto">
          <a:xfrm>
            <a:off x="2478881" y="4081899"/>
            <a:ext cx="0" cy="55563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34" name="Text Box 11"/>
          <p:cNvSpPr txBox="1">
            <a:spLocks noChangeArrowheads="1"/>
          </p:cNvSpPr>
          <p:nvPr/>
        </p:nvSpPr>
        <p:spPr bwMode="auto">
          <a:xfrm>
            <a:off x="2658269" y="414698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64535" name="Line 15"/>
          <p:cNvSpPr>
            <a:spLocks noChangeShapeType="1"/>
          </p:cNvSpPr>
          <p:nvPr/>
        </p:nvSpPr>
        <p:spPr bwMode="auto">
          <a:xfrm>
            <a:off x="2805906" y="4081899"/>
            <a:ext cx="0" cy="55563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36" name="Text Box 11"/>
          <p:cNvSpPr txBox="1">
            <a:spLocks noChangeArrowheads="1"/>
          </p:cNvSpPr>
          <p:nvPr/>
        </p:nvSpPr>
        <p:spPr bwMode="auto">
          <a:xfrm>
            <a:off x="2985294" y="4146987"/>
            <a:ext cx="2952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64537" name="Line 15"/>
          <p:cNvSpPr>
            <a:spLocks noChangeShapeType="1"/>
          </p:cNvSpPr>
          <p:nvPr/>
        </p:nvSpPr>
        <p:spPr bwMode="auto">
          <a:xfrm>
            <a:off x="3132931" y="4081899"/>
            <a:ext cx="0" cy="55563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38" name="Text Box 11"/>
          <p:cNvSpPr txBox="1">
            <a:spLocks noChangeArrowheads="1"/>
          </p:cNvSpPr>
          <p:nvPr/>
        </p:nvSpPr>
        <p:spPr bwMode="auto">
          <a:xfrm>
            <a:off x="3310731" y="4146987"/>
            <a:ext cx="296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64539" name="Line 15"/>
          <p:cNvSpPr>
            <a:spLocks noChangeShapeType="1"/>
          </p:cNvSpPr>
          <p:nvPr/>
        </p:nvSpPr>
        <p:spPr bwMode="auto">
          <a:xfrm>
            <a:off x="3459956" y="4081899"/>
            <a:ext cx="0" cy="55563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40" name="Text Box 11"/>
          <p:cNvSpPr txBox="1">
            <a:spLocks noChangeArrowheads="1"/>
          </p:cNvSpPr>
          <p:nvPr/>
        </p:nvSpPr>
        <p:spPr bwMode="auto">
          <a:xfrm>
            <a:off x="3637756" y="4146987"/>
            <a:ext cx="296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64541" name="Line 15"/>
          <p:cNvSpPr>
            <a:spLocks noChangeShapeType="1"/>
          </p:cNvSpPr>
          <p:nvPr/>
        </p:nvSpPr>
        <p:spPr bwMode="auto">
          <a:xfrm>
            <a:off x="3786981" y="4081899"/>
            <a:ext cx="0" cy="55563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42" name="Text Box 11"/>
          <p:cNvSpPr txBox="1">
            <a:spLocks noChangeArrowheads="1"/>
          </p:cNvSpPr>
          <p:nvPr/>
        </p:nvSpPr>
        <p:spPr bwMode="auto">
          <a:xfrm>
            <a:off x="3964781" y="4146987"/>
            <a:ext cx="296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64543" name="Line 15"/>
          <p:cNvSpPr>
            <a:spLocks noChangeShapeType="1"/>
          </p:cNvSpPr>
          <p:nvPr/>
        </p:nvSpPr>
        <p:spPr bwMode="auto">
          <a:xfrm>
            <a:off x="4114006" y="4081899"/>
            <a:ext cx="0" cy="55563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44" name="Text Box 11"/>
          <p:cNvSpPr txBox="1">
            <a:spLocks noChangeArrowheads="1"/>
          </p:cNvSpPr>
          <p:nvPr/>
        </p:nvSpPr>
        <p:spPr bwMode="auto">
          <a:xfrm>
            <a:off x="4291806" y="4146987"/>
            <a:ext cx="296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64545" name="Line 15"/>
          <p:cNvSpPr>
            <a:spLocks noChangeShapeType="1"/>
          </p:cNvSpPr>
          <p:nvPr/>
        </p:nvSpPr>
        <p:spPr bwMode="auto">
          <a:xfrm>
            <a:off x="4441031" y="4081899"/>
            <a:ext cx="0" cy="55563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46" name="Text Box 11"/>
          <p:cNvSpPr txBox="1">
            <a:spLocks noChangeArrowheads="1"/>
          </p:cNvSpPr>
          <p:nvPr/>
        </p:nvSpPr>
        <p:spPr bwMode="auto">
          <a:xfrm>
            <a:off x="4618831" y="4146987"/>
            <a:ext cx="296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64547" name="Line 15"/>
          <p:cNvSpPr>
            <a:spLocks noChangeShapeType="1"/>
          </p:cNvSpPr>
          <p:nvPr/>
        </p:nvSpPr>
        <p:spPr bwMode="auto">
          <a:xfrm>
            <a:off x="4766469" y="4081899"/>
            <a:ext cx="0" cy="55563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48" name="Text Box 11"/>
          <p:cNvSpPr txBox="1">
            <a:spLocks noChangeArrowheads="1"/>
          </p:cNvSpPr>
          <p:nvPr/>
        </p:nvSpPr>
        <p:spPr bwMode="auto">
          <a:xfrm>
            <a:off x="4945856" y="4146987"/>
            <a:ext cx="296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64549" name="Line 15"/>
          <p:cNvSpPr>
            <a:spLocks noChangeShapeType="1"/>
          </p:cNvSpPr>
          <p:nvPr/>
        </p:nvSpPr>
        <p:spPr bwMode="auto">
          <a:xfrm>
            <a:off x="5093494" y="4081899"/>
            <a:ext cx="0" cy="55563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50" name="Text Box 11"/>
          <p:cNvSpPr txBox="1">
            <a:spLocks noChangeArrowheads="1"/>
          </p:cNvSpPr>
          <p:nvPr/>
        </p:nvSpPr>
        <p:spPr bwMode="auto">
          <a:xfrm>
            <a:off x="5272881" y="4146987"/>
            <a:ext cx="296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64551" name="Line 15"/>
          <p:cNvSpPr>
            <a:spLocks noChangeShapeType="1"/>
          </p:cNvSpPr>
          <p:nvPr/>
        </p:nvSpPr>
        <p:spPr bwMode="auto">
          <a:xfrm>
            <a:off x="5420519" y="4081899"/>
            <a:ext cx="0" cy="55563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52" name="Text Box 11"/>
          <p:cNvSpPr txBox="1">
            <a:spLocks noChangeArrowheads="1"/>
          </p:cNvSpPr>
          <p:nvPr/>
        </p:nvSpPr>
        <p:spPr bwMode="auto">
          <a:xfrm>
            <a:off x="5599906" y="4146987"/>
            <a:ext cx="296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</a:t>
            </a:r>
          </a:p>
        </p:txBody>
      </p:sp>
      <p:sp>
        <p:nvSpPr>
          <p:cNvPr id="64553" name="Line 15"/>
          <p:cNvSpPr>
            <a:spLocks noChangeShapeType="1"/>
          </p:cNvSpPr>
          <p:nvPr/>
        </p:nvSpPr>
        <p:spPr bwMode="auto">
          <a:xfrm>
            <a:off x="5747544" y="4081899"/>
            <a:ext cx="0" cy="55563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54" name="Text Box 11"/>
          <p:cNvSpPr txBox="1">
            <a:spLocks noChangeArrowheads="1"/>
          </p:cNvSpPr>
          <p:nvPr/>
        </p:nvSpPr>
        <p:spPr bwMode="auto">
          <a:xfrm>
            <a:off x="5925344" y="414698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</a:p>
        </p:txBody>
      </p:sp>
      <p:sp>
        <p:nvSpPr>
          <p:cNvPr id="64555" name="Line 15"/>
          <p:cNvSpPr>
            <a:spLocks noChangeShapeType="1"/>
          </p:cNvSpPr>
          <p:nvPr/>
        </p:nvSpPr>
        <p:spPr bwMode="auto">
          <a:xfrm>
            <a:off x="6074569" y="4081899"/>
            <a:ext cx="0" cy="55563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56" name="Text Box 11"/>
          <p:cNvSpPr txBox="1">
            <a:spLocks noChangeArrowheads="1"/>
          </p:cNvSpPr>
          <p:nvPr/>
        </p:nvSpPr>
        <p:spPr bwMode="auto">
          <a:xfrm>
            <a:off x="6252369" y="414698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</a:p>
        </p:txBody>
      </p:sp>
      <p:sp>
        <p:nvSpPr>
          <p:cNvPr id="64557" name="Line 15"/>
          <p:cNvSpPr>
            <a:spLocks noChangeShapeType="1"/>
          </p:cNvSpPr>
          <p:nvPr/>
        </p:nvSpPr>
        <p:spPr bwMode="auto">
          <a:xfrm>
            <a:off x="6401594" y="4081899"/>
            <a:ext cx="0" cy="55563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58" name="TextBox 54"/>
          <p:cNvSpPr txBox="1">
            <a:spLocks/>
          </p:cNvSpPr>
          <p:nvPr/>
        </p:nvSpPr>
        <p:spPr bwMode="auto">
          <a:xfrm>
            <a:off x="178594" y="4461312"/>
            <a:ext cx="1189037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1162050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162050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162050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at risk</a:t>
            </a:r>
            <a:endParaRPr lang="en-US" altLang="en-US" sz="1000" b="1" u="sng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59" name="Text Box 11"/>
          <p:cNvSpPr txBox="1">
            <a:spLocks noChangeArrowheads="1"/>
          </p:cNvSpPr>
          <p:nvPr/>
        </p:nvSpPr>
        <p:spPr bwMode="auto">
          <a:xfrm>
            <a:off x="1350169" y="4851837"/>
            <a:ext cx="296862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</a:t>
            </a:r>
          </a:p>
        </p:txBody>
      </p:sp>
      <p:sp>
        <p:nvSpPr>
          <p:cNvPr id="64560" name="Text Box 11"/>
          <p:cNvSpPr txBox="1">
            <a:spLocks noChangeArrowheads="1"/>
          </p:cNvSpPr>
          <p:nvPr/>
        </p:nvSpPr>
        <p:spPr bwMode="auto">
          <a:xfrm>
            <a:off x="1677194" y="4851837"/>
            <a:ext cx="296862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</a:t>
            </a:r>
          </a:p>
        </p:txBody>
      </p:sp>
      <p:sp>
        <p:nvSpPr>
          <p:cNvPr id="64561" name="Text Box 11"/>
          <p:cNvSpPr txBox="1">
            <a:spLocks noChangeArrowheads="1"/>
          </p:cNvSpPr>
          <p:nvPr/>
        </p:nvSpPr>
        <p:spPr bwMode="auto">
          <a:xfrm>
            <a:off x="2004219" y="4851837"/>
            <a:ext cx="296862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</a:t>
            </a:r>
          </a:p>
        </p:txBody>
      </p:sp>
      <p:sp>
        <p:nvSpPr>
          <p:cNvPr id="64562" name="Text Box 11"/>
          <p:cNvSpPr txBox="1">
            <a:spLocks noChangeArrowheads="1"/>
          </p:cNvSpPr>
          <p:nvPr/>
        </p:nvSpPr>
        <p:spPr bwMode="auto">
          <a:xfrm>
            <a:off x="2331244" y="4851837"/>
            <a:ext cx="296862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</a:t>
            </a:r>
          </a:p>
        </p:txBody>
      </p:sp>
      <p:sp>
        <p:nvSpPr>
          <p:cNvPr id="64563" name="Text Box 11"/>
          <p:cNvSpPr txBox="1">
            <a:spLocks noChangeArrowheads="1"/>
          </p:cNvSpPr>
          <p:nvPr/>
        </p:nvSpPr>
        <p:spPr bwMode="auto">
          <a:xfrm>
            <a:off x="2658269" y="4851837"/>
            <a:ext cx="296862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64564" name="Text Box 11"/>
          <p:cNvSpPr txBox="1">
            <a:spLocks noChangeArrowheads="1"/>
          </p:cNvSpPr>
          <p:nvPr/>
        </p:nvSpPr>
        <p:spPr bwMode="auto">
          <a:xfrm>
            <a:off x="2985294" y="4851837"/>
            <a:ext cx="295275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</a:t>
            </a:r>
          </a:p>
        </p:txBody>
      </p:sp>
      <p:sp>
        <p:nvSpPr>
          <p:cNvPr id="64565" name="Text Box 11"/>
          <p:cNvSpPr txBox="1">
            <a:spLocks noChangeArrowheads="1"/>
          </p:cNvSpPr>
          <p:nvPr/>
        </p:nvSpPr>
        <p:spPr bwMode="auto">
          <a:xfrm>
            <a:off x="3310731" y="4851837"/>
            <a:ext cx="29686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</a:t>
            </a:r>
          </a:p>
        </p:txBody>
      </p:sp>
      <p:sp>
        <p:nvSpPr>
          <p:cNvPr id="64566" name="Text Box 11"/>
          <p:cNvSpPr txBox="1">
            <a:spLocks noChangeArrowheads="1"/>
          </p:cNvSpPr>
          <p:nvPr/>
        </p:nvSpPr>
        <p:spPr bwMode="auto">
          <a:xfrm>
            <a:off x="3637756" y="4851837"/>
            <a:ext cx="29686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64567" name="Text Box 11"/>
          <p:cNvSpPr txBox="1">
            <a:spLocks noChangeArrowheads="1"/>
          </p:cNvSpPr>
          <p:nvPr/>
        </p:nvSpPr>
        <p:spPr bwMode="auto">
          <a:xfrm>
            <a:off x="3964781" y="4851837"/>
            <a:ext cx="29686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64568" name="Text Box 11"/>
          <p:cNvSpPr txBox="1">
            <a:spLocks noChangeArrowheads="1"/>
          </p:cNvSpPr>
          <p:nvPr/>
        </p:nvSpPr>
        <p:spPr bwMode="auto">
          <a:xfrm>
            <a:off x="4291806" y="4851837"/>
            <a:ext cx="29686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64569" name="Text Box 11"/>
          <p:cNvSpPr txBox="1">
            <a:spLocks noChangeArrowheads="1"/>
          </p:cNvSpPr>
          <p:nvPr/>
        </p:nvSpPr>
        <p:spPr bwMode="auto">
          <a:xfrm>
            <a:off x="4618831" y="4851837"/>
            <a:ext cx="29686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64570" name="Text Box 11"/>
          <p:cNvSpPr txBox="1">
            <a:spLocks noChangeArrowheads="1"/>
          </p:cNvSpPr>
          <p:nvPr/>
        </p:nvSpPr>
        <p:spPr bwMode="auto">
          <a:xfrm>
            <a:off x="4945856" y="4851837"/>
            <a:ext cx="29686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64571" name="Text Box 11"/>
          <p:cNvSpPr txBox="1">
            <a:spLocks noChangeArrowheads="1"/>
          </p:cNvSpPr>
          <p:nvPr/>
        </p:nvSpPr>
        <p:spPr bwMode="auto">
          <a:xfrm>
            <a:off x="5272881" y="4851837"/>
            <a:ext cx="29686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64572" name="Text Box 11"/>
          <p:cNvSpPr txBox="1">
            <a:spLocks noChangeArrowheads="1"/>
          </p:cNvSpPr>
          <p:nvPr/>
        </p:nvSpPr>
        <p:spPr bwMode="auto">
          <a:xfrm>
            <a:off x="5599906" y="4851837"/>
            <a:ext cx="29686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64573" name="Text Box 11"/>
          <p:cNvSpPr txBox="1">
            <a:spLocks noChangeArrowheads="1"/>
          </p:cNvSpPr>
          <p:nvPr/>
        </p:nvSpPr>
        <p:spPr bwMode="auto">
          <a:xfrm>
            <a:off x="5925344" y="4851837"/>
            <a:ext cx="296862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4574" name="TextBox 54"/>
          <p:cNvSpPr txBox="1">
            <a:spLocks/>
          </p:cNvSpPr>
          <p:nvPr/>
        </p:nvSpPr>
        <p:spPr bwMode="auto">
          <a:xfrm>
            <a:off x="178594" y="4843899"/>
            <a:ext cx="118903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1162050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162050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162050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1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Placebo </a:t>
            </a:r>
            <a:r>
              <a:rPr lang="en-GB" altLang="en-US" sz="1100" b="1" i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BRCA</a:t>
            </a:r>
            <a:r>
              <a:rPr lang="en-GB" altLang="en-US" sz="1100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altLang="en-US" sz="1100" b="1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75" name="Text Box 11"/>
          <p:cNvSpPr txBox="1">
            <a:spLocks noChangeArrowheads="1"/>
          </p:cNvSpPr>
          <p:nvPr/>
        </p:nvSpPr>
        <p:spPr bwMode="auto">
          <a:xfrm>
            <a:off x="1350169" y="4667687"/>
            <a:ext cx="296862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74</a:t>
            </a:r>
          </a:p>
        </p:txBody>
      </p:sp>
      <p:sp>
        <p:nvSpPr>
          <p:cNvPr id="64576" name="Text Box 11"/>
          <p:cNvSpPr txBox="1">
            <a:spLocks noChangeArrowheads="1"/>
          </p:cNvSpPr>
          <p:nvPr/>
        </p:nvSpPr>
        <p:spPr bwMode="auto">
          <a:xfrm>
            <a:off x="1677194" y="4667687"/>
            <a:ext cx="296862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</a:t>
            </a:r>
          </a:p>
        </p:txBody>
      </p:sp>
      <p:sp>
        <p:nvSpPr>
          <p:cNvPr id="64577" name="Text Box 11"/>
          <p:cNvSpPr txBox="1">
            <a:spLocks noChangeArrowheads="1"/>
          </p:cNvSpPr>
          <p:nvPr/>
        </p:nvSpPr>
        <p:spPr bwMode="auto">
          <a:xfrm>
            <a:off x="2004219" y="4667687"/>
            <a:ext cx="296862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69</a:t>
            </a:r>
          </a:p>
        </p:txBody>
      </p:sp>
      <p:sp>
        <p:nvSpPr>
          <p:cNvPr id="64578" name="Text Box 11"/>
          <p:cNvSpPr txBox="1">
            <a:spLocks noChangeArrowheads="1"/>
          </p:cNvSpPr>
          <p:nvPr/>
        </p:nvSpPr>
        <p:spPr bwMode="auto">
          <a:xfrm>
            <a:off x="2331244" y="4667687"/>
            <a:ext cx="296862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</a:t>
            </a:r>
          </a:p>
        </p:txBody>
      </p:sp>
      <p:sp>
        <p:nvSpPr>
          <p:cNvPr id="64579" name="Text Box 11"/>
          <p:cNvSpPr txBox="1">
            <a:spLocks noChangeArrowheads="1"/>
          </p:cNvSpPr>
          <p:nvPr/>
        </p:nvSpPr>
        <p:spPr bwMode="auto">
          <a:xfrm>
            <a:off x="2658269" y="4667687"/>
            <a:ext cx="296862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</a:p>
        </p:txBody>
      </p:sp>
      <p:sp>
        <p:nvSpPr>
          <p:cNvPr id="64580" name="Text Box 11"/>
          <p:cNvSpPr txBox="1">
            <a:spLocks noChangeArrowheads="1"/>
          </p:cNvSpPr>
          <p:nvPr/>
        </p:nvSpPr>
        <p:spPr bwMode="auto">
          <a:xfrm>
            <a:off x="2985294" y="4667687"/>
            <a:ext cx="295275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</a:t>
            </a:r>
          </a:p>
        </p:txBody>
      </p:sp>
      <p:sp>
        <p:nvSpPr>
          <p:cNvPr id="64581" name="Text Box 11"/>
          <p:cNvSpPr txBox="1">
            <a:spLocks noChangeArrowheads="1"/>
          </p:cNvSpPr>
          <p:nvPr/>
        </p:nvSpPr>
        <p:spPr bwMode="auto">
          <a:xfrm>
            <a:off x="3310731" y="4667687"/>
            <a:ext cx="29686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</a:t>
            </a:r>
          </a:p>
        </p:txBody>
      </p:sp>
      <p:sp>
        <p:nvSpPr>
          <p:cNvPr id="64582" name="Text Box 11"/>
          <p:cNvSpPr txBox="1">
            <a:spLocks noChangeArrowheads="1"/>
          </p:cNvSpPr>
          <p:nvPr/>
        </p:nvSpPr>
        <p:spPr bwMode="auto">
          <a:xfrm>
            <a:off x="3637756" y="4667687"/>
            <a:ext cx="29686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</a:p>
        </p:txBody>
      </p:sp>
      <p:sp>
        <p:nvSpPr>
          <p:cNvPr id="64583" name="Text Box 11"/>
          <p:cNvSpPr txBox="1">
            <a:spLocks noChangeArrowheads="1"/>
          </p:cNvSpPr>
          <p:nvPr/>
        </p:nvSpPr>
        <p:spPr bwMode="auto">
          <a:xfrm>
            <a:off x="3964781" y="4667687"/>
            <a:ext cx="29686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64584" name="Text Box 11"/>
          <p:cNvSpPr txBox="1">
            <a:spLocks noChangeArrowheads="1"/>
          </p:cNvSpPr>
          <p:nvPr/>
        </p:nvSpPr>
        <p:spPr bwMode="auto">
          <a:xfrm>
            <a:off x="4291806" y="4667687"/>
            <a:ext cx="29686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</a:t>
            </a:r>
          </a:p>
        </p:txBody>
      </p:sp>
      <p:sp>
        <p:nvSpPr>
          <p:cNvPr id="64585" name="Text Box 11"/>
          <p:cNvSpPr txBox="1">
            <a:spLocks noChangeArrowheads="1"/>
          </p:cNvSpPr>
          <p:nvPr/>
        </p:nvSpPr>
        <p:spPr bwMode="auto">
          <a:xfrm>
            <a:off x="4618831" y="4667687"/>
            <a:ext cx="29686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</a:t>
            </a:r>
          </a:p>
        </p:txBody>
      </p:sp>
      <p:sp>
        <p:nvSpPr>
          <p:cNvPr id="64586" name="Text Box 11"/>
          <p:cNvSpPr txBox="1">
            <a:spLocks noChangeArrowheads="1"/>
          </p:cNvSpPr>
          <p:nvPr/>
        </p:nvSpPr>
        <p:spPr bwMode="auto">
          <a:xfrm>
            <a:off x="4945856" y="4667687"/>
            <a:ext cx="29686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64587" name="Text Box 11"/>
          <p:cNvSpPr txBox="1">
            <a:spLocks noChangeArrowheads="1"/>
          </p:cNvSpPr>
          <p:nvPr/>
        </p:nvSpPr>
        <p:spPr bwMode="auto">
          <a:xfrm>
            <a:off x="5272881" y="4667687"/>
            <a:ext cx="29686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64588" name="Text Box 11"/>
          <p:cNvSpPr txBox="1">
            <a:spLocks noChangeArrowheads="1"/>
          </p:cNvSpPr>
          <p:nvPr/>
        </p:nvSpPr>
        <p:spPr bwMode="auto">
          <a:xfrm>
            <a:off x="5599906" y="4667687"/>
            <a:ext cx="29686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64589" name="Text Box 11"/>
          <p:cNvSpPr txBox="1">
            <a:spLocks noChangeArrowheads="1"/>
          </p:cNvSpPr>
          <p:nvPr/>
        </p:nvSpPr>
        <p:spPr bwMode="auto">
          <a:xfrm>
            <a:off x="5925344" y="4667687"/>
            <a:ext cx="296862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4590" name="TextBox 54"/>
          <p:cNvSpPr txBox="1">
            <a:spLocks/>
          </p:cNvSpPr>
          <p:nvPr/>
        </p:nvSpPr>
        <p:spPr bwMode="auto">
          <a:xfrm>
            <a:off x="178594" y="4658162"/>
            <a:ext cx="118903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1162050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162050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162050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100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Olaparib</a:t>
            </a:r>
            <a:r>
              <a:rPr lang="en-GB" altLang="en-US" sz="11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100" b="1" i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BRCA</a:t>
            </a:r>
            <a:r>
              <a:rPr lang="en-GB" altLang="en-US" sz="1100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altLang="en-US" sz="11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91" name="TextBox 54"/>
          <p:cNvSpPr txBox="1">
            <a:spLocks/>
          </p:cNvSpPr>
          <p:nvPr/>
        </p:nvSpPr>
        <p:spPr bwMode="auto">
          <a:xfrm>
            <a:off x="1677194" y="3373874"/>
            <a:ext cx="1604962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1162050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162050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162050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Randomized treatment</a:t>
            </a:r>
            <a:endParaRPr lang="en-US" altLang="en-US" sz="1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92" name="TextBox 54"/>
          <p:cNvSpPr txBox="1">
            <a:spLocks/>
          </p:cNvSpPr>
          <p:nvPr/>
        </p:nvSpPr>
        <p:spPr bwMode="auto">
          <a:xfrm>
            <a:off x="1913731" y="3750112"/>
            <a:ext cx="1100138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1162050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162050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162050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Placebo </a:t>
            </a:r>
            <a:r>
              <a:rPr lang="en-GB" altLang="en-US" sz="1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BRCAm</a:t>
            </a:r>
            <a:endParaRPr lang="en-US" altLang="en-US" sz="1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93" name="TextBox 54"/>
          <p:cNvSpPr txBox="1">
            <a:spLocks/>
          </p:cNvSpPr>
          <p:nvPr/>
        </p:nvSpPr>
        <p:spPr bwMode="auto">
          <a:xfrm>
            <a:off x="1913731" y="3561199"/>
            <a:ext cx="1296988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1162050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162050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162050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1620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Olaparib</a:t>
            </a:r>
            <a:r>
              <a:rPr lang="en-GB" alt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BCRAm</a:t>
            </a:r>
            <a:endParaRPr lang="en-US" altLang="en-US" sz="1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94" name="Line 15"/>
          <p:cNvSpPr>
            <a:spLocks noChangeShapeType="1"/>
          </p:cNvSpPr>
          <p:nvPr/>
        </p:nvSpPr>
        <p:spPr bwMode="auto">
          <a:xfrm rot="-5400000">
            <a:off x="1471613" y="1682392"/>
            <a:ext cx="0" cy="55563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95" name="Text Box 11"/>
          <p:cNvSpPr txBox="1">
            <a:spLocks noChangeArrowheads="1"/>
          </p:cNvSpPr>
          <p:nvPr/>
        </p:nvSpPr>
        <p:spPr bwMode="auto">
          <a:xfrm>
            <a:off x="1083469" y="1610162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</a:p>
        </p:txBody>
      </p:sp>
      <p:sp>
        <p:nvSpPr>
          <p:cNvPr id="64596" name="Line 15"/>
          <p:cNvSpPr>
            <a:spLocks noChangeShapeType="1"/>
          </p:cNvSpPr>
          <p:nvPr/>
        </p:nvSpPr>
        <p:spPr bwMode="auto">
          <a:xfrm rot="-5400000">
            <a:off x="1471613" y="1945917"/>
            <a:ext cx="0" cy="55563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97" name="Text Box 11"/>
          <p:cNvSpPr txBox="1">
            <a:spLocks noChangeArrowheads="1"/>
          </p:cNvSpPr>
          <p:nvPr/>
        </p:nvSpPr>
        <p:spPr bwMode="auto">
          <a:xfrm>
            <a:off x="1083469" y="187368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</a:p>
        </p:txBody>
      </p:sp>
      <p:sp>
        <p:nvSpPr>
          <p:cNvPr id="64598" name="Line 15"/>
          <p:cNvSpPr>
            <a:spLocks noChangeShapeType="1"/>
          </p:cNvSpPr>
          <p:nvPr/>
        </p:nvSpPr>
        <p:spPr bwMode="auto">
          <a:xfrm rot="-5400000">
            <a:off x="1471613" y="2209442"/>
            <a:ext cx="0" cy="55563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99" name="Text Box 11"/>
          <p:cNvSpPr txBox="1">
            <a:spLocks noChangeArrowheads="1"/>
          </p:cNvSpPr>
          <p:nvPr/>
        </p:nvSpPr>
        <p:spPr bwMode="auto">
          <a:xfrm>
            <a:off x="1083469" y="2137212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</a:t>
            </a:r>
          </a:p>
        </p:txBody>
      </p:sp>
      <p:sp>
        <p:nvSpPr>
          <p:cNvPr id="64600" name="Line 15"/>
          <p:cNvSpPr>
            <a:spLocks noChangeShapeType="1"/>
          </p:cNvSpPr>
          <p:nvPr/>
        </p:nvSpPr>
        <p:spPr bwMode="auto">
          <a:xfrm rot="-5400000">
            <a:off x="1471613" y="2472967"/>
            <a:ext cx="0" cy="55563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601" name="Text Box 11"/>
          <p:cNvSpPr txBox="1">
            <a:spLocks noChangeArrowheads="1"/>
          </p:cNvSpPr>
          <p:nvPr/>
        </p:nvSpPr>
        <p:spPr bwMode="auto">
          <a:xfrm>
            <a:off x="1083469" y="240073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</a:t>
            </a:r>
          </a:p>
        </p:txBody>
      </p:sp>
      <p:sp>
        <p:nvSpPr>
          <p:cNvPr id="64602" name="Line 15"/>
          <p:cNvSpPr>
            <a:spLocks noChangeShapeType="1"/>
          </p:cNvSpPr>
          <p:nvPr/>
        </p:nvSpPr>
        <p:spPr bwMode="auto">
          <a:xfrm rot="-5400000">
            <a:off x="1471613" y="2736492"/>
            <a:ext cx="0" cy="55563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603" name="Text Box 11"/>
          <p:cNvSpPr txBox="1">
            <a:spLocks noChangeArrowheads="1"/>
          </p:cNvSpPr>
          <p:nvPr/>
        </p:nvSpPr>
        <p:spPr bwMode="auto">
          <a:xfrm>
            <a:off x="1083469" y="2664262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64604" name="Line 15"/>
          <p:cNvSpPr>
            <a:spLocks noChangeShapeType="1"/>
          </p:cNvSpPr>
          <p:nvPr/>
        </p:nvSpPr>
        <p:spPr bwMode="auto">
          <a:xfrm rot="-5400000">
            <a:off x="1471613" y="3000017"/>
            <a:ext cx="0" cy="55563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605" name="Text Box 11"/>
          <p:cNvSpPr txBox="1">
            <a:spLocks noChangeArrowheads="1"/>
          </p:cNvSpPr>
          <p:nvPr/>
        </p:nvSpPr>
        <p:spPr bwMode="auto">
          <a:xfrm>
            <a:off x="1083469" y="292778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</a:p>
        </p:txBody>
      </p:sp>
      <p:sp>
        <p:nvSpPr>
          <p:cNvPr id="64606" name="Line 15"/>
          <p:cNvSpPr>
            <a:spLocks noChangeShapeType="1"/>
          </p:cNvSpPr>
          <p:nvPr/>
        </p:nvSpPr>
        <p:spPr bwMode="auto">
          <a:xfrm rot="-5400000">
            <a:off x="1471613" y="3263542"/>
            <a:ext cx="0" cy="55563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607" name="Text Box 11"/>
          <p:cNvSpPr txBox="1">
            <a:spLocks noChangeArrowheads="1"/>
          </p:cNvSpPr>
          <p:nvPr/>
        </p:nvSpPr>
        <p:spPr bwMode="auto">
          <a:xfrm>
            <a:off x="1083469" y="3191312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</a:t>
            </a:r>
          </a:p>
        </p:txBody>
      </p:sp>
      <p:sp>
        <p:nvSpPr>
          <p:cNvPr id="64608" name="Line 15"/>
          <p:cNvSpPr>
            <a:spLocks noChangeShapeType="1"/>
          </p:cNvSpPr>
          <p:nvPr/>
        </p:nvSpPr>
        <p:spPr bwMode="auto">
          <a:xfrm rot="-5400000">
            <a:off x="1471613" y="3527067"/>
            <a:ext cx="0" cy="55563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609" name="Text Box 11"/>
          <p:cNvSpPr txBox="1">
            <a:spLocks noChangeArrowheads="1"/>
          </p:cNvSpPr>
          <p:nvPr/>
        </p:nvSpPr>
        <p:spPr bwMode="auto">
          <a:xfrm>
            <a:off x="1083469" y="345483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</a:p>
        </p:txBody>
      </p:sp>
      <p:sp>
        <p:nvSpPr>
          <p:cNvPr id="64610" name="Line 15"/>
          <p:cNvSpPr>
            <a:spLocks noChangeShapeType="1"/>
          </p:cNvSpPr>
          <p:nvPr/>
        </p:nvSpPr>
        <p:spPr bwMode="auto">
          <a:xfrm rot="-5400000">
            <a:off x="1471613" y="3790592"/>
            <a:ext cx="0" cy="55563"/>
          </a:xfrm>
          <a:prstGeom prst="line">
            <a:avLst/>
          </a:prstGeom>
          <a:noFill/>
          <a:ln w="2222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611" name="Text Box 11"/>
          <p:cNvSpPr txBox="1">
            <a:spLocks noChangeArrowheads="1"/>
          </p:cNvSpPr>
          <p:nvPr/>
        </p:nvSpPr>
        <p:spPr bwMode="auto">
          <a:xfrm>
            <a:off x="1083469" y="3718362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</a:p>
        </p:txBody>
      </p:sp>
      <p:graphicFrame>
        <p:nvGraphicFramePr>
          <p:cNvPr id="101" name="Group 1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738055"/>
              </p:ext>
            </p:extLst>
          </p:nvPr>
        </p:nvGraphicFramePr>
        <p:xfrm>
          <a:off x="5508104" y="1055061"/>
          <a:ext cx="3472376" cy="1570120"/>
        </p:xfrm>
        <a:graphic>
          <a:graphicData uri="http://schemas.openxmlformats.org/drawingml/2006/table">
            <a:tbl>
              <a:tblPr/>
              <a:tblGrid>
                <a:gridCol w="1584176"/>
                <a:gridCol w="936104"/>
                <a:gridCol w="952096"/>
              </a:tblGrid>
              <a:tr h="195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3494" marB="13494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BRCA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(n = 136)</a:t>
                      </a:r>
                    </a:p>
                  </a:txBody>
                  <a:tcPr marL="36000" marR="36000" marT="13494" marB="13494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13500" marB="135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3494" marB="134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Olaparib</a:t>
                      </a:r>
                    </a:p>
                  </a:txBody>
                  <a:tcPr marL="36000" marR="36000" marT="13494" marB="13494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Placebo</a:t>
                      </a:r>
                    </a:p>
                  </a:txBody>
                  <a:tcPr marL="36000" marR="36000" marT="13494" marB="1349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10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Deaths: total pts (%)</a:t>
                      </a:r>
                    </a:p>
                  </a:txBody>
                  <a:tcPr marL="36000" marR="36000" marT="13494" marB="1349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37:74 (50.0)</a:t>
                      </a:r>
                    </a:p>
                  </a:txBody>
                  <a:tcPr marL="36000" marR="36000" marT="13494" marB="13494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34:62 (54.8)</a:t>
                      </a:r>
                    </a:p>
                  </a:txBody>
                  <a:tcPr marL="36000" marR="36000" marT="13494" marB="1349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5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 OS, months</a:t>
                      </a:r>
                    </a:p>
                  </a:txBody>
                  <a:tcPr marL="36000" marR="36000" marT="13494" marB="134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34.9</a:t>
                      </a:r>
                    </a:p>
                  </a:txBody>
                  <a:tcPr marL="36000" marR="36000" marT="13494" marB="13494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31.9</a:t>
                      </a:r>
                    </a:p>
                  </a:txBody>
                  <a:tcPr marL="36000" marR="36000" marT="13494" marB="1349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3494" marB="13494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 = 0.74</a:t>
                      </a:r>
                      <a:b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 CI (0.46, 1.19)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.208</a:t>
                      </a:r>
                    </a:p>
                  </a:txBody>
                  <a:tcPr marL="36000" marR="36000" marT="13494" marB="1349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631" name="Group 102"/>
          <p:cNvGrpSpPr>
            <a:grpSpLocks/>
          </p:cNvGrpSpPr>
          <p:nvPr/>
        </p:nvGrpSpPr>
        <p:grpSpPr bwMode="auto">
          <a:xfrm>
            <a:off x="2039144" y="1465699"/>
            <a:ext cx="4346575" cy="1846263"/>
            <a:chOff x="2648780" y="1297099"/>
            <a:chExt cx="4347102" cy="1846401"/>
          </a:xfrm>
        </p:grpSpPr>
        <p:sp>
          <p:nvSpPr>
            <p:cNvPr id="64675" name="AutoShape 2"/>
            <p:cNvSpPr>
              <a:spLocks/>
            </p:cNvSpPr>
            <p:nvPr/>
          </p:nvSpPr>
          <p:spPr bwMode="auto">
            <a:xfrm>
              <a:off x="2648780" y="1297099"/>
              <a:ext cx="44655" cy="4465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4" y="21600"/>
                    <a:pt x="10800" y="21600"/>
                  </a:cubicBezTo>
                  <a:cubicBezTo>
                    <a:pt x="4836" y="21600"/>
                    <a:pt x="0" y="16764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4" y="0"/>
                    <a:pt x="21600" y="4836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noFill/>
            <a:ln w="7200" cap="flat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76" name="AutoShape 3"/>
            <p:cNvSpPr>
              <a:spLocks/>
            </p:cNvSpPr>
            <p:nvPr/>
          </p:nvSpPr>
          <p:spPr bwMode="auto">
            <a:xfrm>
              <a:off x="2687611" y="1297099"/>
              <a:ext cx="44655" cy="4465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4" y="21600"/>
                    <a:pt x="10800" y="21600"/>
                  </a:cubicBezTo>
                  <a:cubicBezTo>
                    <a:pt x="4836" y="21600"/>
                    <a:pt x="0" y="16764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4" y="0"/>
                    <a:pt x="21600" y="4836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noFill/>
            <a:ln w="7200" cap="flat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77" name="AutoShape 5"/>
            <p:cNvSpPr>
              <a:spLocks/>
            </p:cNvSpPr>
            <p:nvPr/>
          </p:nvSpPr>
          <p:spPr bwMode="auto">
            <a:xfrm>
              <a:off x="2928361" y="1382526"/>
              <a:ext cx="44655" cy="4465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4" y="21600"/>
                    <a:pt x="10800" y="21600"/>
                  </a:cubicBezTo>
                  <a:cubicBezTo>
                    <a:pt x="4836" y="21600"/>
                    <a:pt x="0" y="16764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4" y="0"/>
                    <a:pt x="21600" y="4836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noFill/>
            <a:ln w="7200" cap="flat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78" name="AutoShape 6"/>
            <p:cNvSpPr>
              <a:spLocks/>
            </p:cNvSpPr>
            <p:nvPr/>
          </p:nvSpPr>
          <p:spPr bwMode="auto">
            <a:xfrm>
              <a:off x="3006023" y="1429123"/>
              <a:ext cx="44655" cy="4465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4" y="21600"/>
                    <a:pt x="10800" y="21600"/>
                  </a:cubicBezTo>
                  <a:cubicBezTo>
                    <a:pt x="4836" y="21600"/>
                    <a:pt x="0" y="16764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4" y="0"/>
                    <a:pt x="21600" y="4836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noFill/>
            <a:ln w="7200" cap="flat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79" name="AutoShape 7"/>
            <p:cNvSpPr>
              <a:spLocks/>
            </p:cNvSpPr>
            <p:nvPr/>
          </p:nvSpPr>
          <p:spPr bwMode="auto">
            <a:xfrm>
              <a:off x="3386564" y="1568914"/>
              <a:ext cx="44655" cy="4465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4" y="21600"/>
                    <a:pt x="10800" y="21600"/>
                  </a:cubicBezTo>
                  <a:cubicBezTo>
                    <a:pt x="4836" y="21600"/>
                    <a:pt x="0" y="16764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4" y="0"/>
                    <a:pt x="21600" y="4836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noFill/>
            <a:ln w="7200" cap="flat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80" name="AutoShape 8"/>
            <p:cNvSpPr>
              <a:spLocks/>
            </p:cNvSpPr>
            <p:nvPr/>
          </p:nvSpPr>
          <p:spPr bwMode="auto">
            <a:xfrm>
              <a:off x="4372865" y="2221270"/>
              <a:ext cx="44655" cy="4465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4" y="21600"/>
                    <a:pt x="10800" y="21600"/>
                  </a:cubicBezTo>
                  <a:cubicBezTo>
                    <a:pt x="4836" y="21600"/>
                    <a:pt x="0" y="16764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4" y="0"/>
                    <a:pt x="21600" y="4836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noFill/>
            <a:ln w="7200" cap="flat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81" name="AutoShape 9"/>
            <p:cNvSpPr>
              <a:spLocks/>
            </p:cNvSpPr>
            <p:nvPr/>
          </p:nvSpPr>
          <p:spPr bwMode="auto">
            <a:xfrm>
              <a:off x="5863966" y="2648409"/>
              <a:ext cx="44655" cy="4465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noFill/>
            <a:ln w="7200" cap="flat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82" name="AutoShape 10"/>
            <p:cNvSpPr>
              <a:spLocks/>
            </p:cNvSpPr>
            <p:nvPr/>
          </p:nvSpPr>
          <p:spPr bwMode="auto">
            <a:xfrm>
              <a:off x="5895031" y="2648409"/>
              <a:ext cx="44655" cy="4465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noFill/>
            <a:ln w="7200" cap="flat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83" name="AutoShape 11"/>
            <p:cNvSpPr>
              <a:spLocks/>
            </p:cNvSpPr>
            <p:nvPr/>
          </p:nvSpPr>
          <p:spPr bwMode="auto">
            <a:xfrm>
              <a:off x="5988224" y="2702772"/>
              <a:ext cx="44655" cy="4465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noFill/>
            <a:ln w="7200" cap="flat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84" name="AutoShape 12"/>
            <p:cNvSpPr>
              <a:spLocks/>
            </p:cNvSpPr>
            <p:nvPr/>
          </p:nvSpPr>
          <p:spPr bwMode="auto">
            <a:xfrm>
              <a:off x="5995991" y="2702772"/>
              <a:ext cx="44655" cy="4465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noFill/>
            <a:ln w="7200" cap="flat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85" name="AutoShape 13"/>
            <p:cNvSpPr>
              <a:spLocks/>
            </p:cNvSpPr>
            <p:nvPr/>
          </p:nvSpPr>
          <p:spPr bwMode="auto">
            <a:xfrm>
              <a:off x="6034821" y="2702772"/>
              <a:ext cx="44655" cy="4465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noFill/>
            <a:ln w="7200" cap="flat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86" name="AutoShape 14"/>
            <p:cNvSpPr>
              <a:spLocks/>
            </p:cNvSpPr>
            <p:nvPr/>
          </p:nvSpPr>
          <p:spPr bwMode="auto">
            <a:xfrm>
              <a:off x="6120249" y="2702772"/>
              <a:ext cx="44655" cy="4465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noFill/>
            <a:ln w="7200" cap="flat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87" name="AutoShape 15"/>
            <p:cNvSpPr>
              <a:spLocks/>
            </p:cNvSpPr>
            <p:nvPr/>
          </p:nvSpPr>
          <p:spPr bwMode="auto">
            <a:xfrm>
              <a:off x="6151314" y="2702772"/>
              <a:ext cx="44655" cy="4465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noFill/>
            <a:ln w="7200" cap="flat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88" name="AutoShape 16"/>
            <p:cNvSpPr>
              <a:spLocks/>
            </p:cNvSpPr>
            <p:nvPr/>
          </p:nvSpPr>
          <p:spPr bwMode="auto">
            <a:xfrm>
              <a:off x="6236741" y="2702772"/>
              <a:ext cx="44655" cy="4465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noFill/>
            <a:ln w="7200" cap="flat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89" name="AutoShape 17"/>
            <p:cNvSpPr>
              <a:spLocks/>
            </p:cNvSpPr>
            <p:nvPr/>
          </p:nvSpPr>
          <p:spPr bwMode="auto">
            <a:xfrm>
              <a:off x="6252273" y="2702772"/>
              <a:ext cx="44655" cy="4465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noFill/>
            <a:ln w="7200" cap="flat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90" name="AutoShape 18"/>
            <p:cNvSpPr>
              <a:spLocks/>
            </p:cNvSpPr>
            <p:nvPr/>
          </p:nvSpPr>
          <p:spPr bwMode="auto">
            <a:xfrm>
              <a:off x="6306637" y="2702772"/>
              <a:ext cx="44655" cy="4465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noFill/>
            <a:ln w="7200" cap="flat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91" name="AutoShape 19"/>
            <p:cNvSpPr>
              <a:spLocks/>
            </p:cNvSpPr>
            <p:nvPr/>
          </p:nvSpPr>
          <p:spPr bwMode="auto">
            <a:xfrm>
              <a:off x="6314403" y="2702772"/>
              <a:ext cx="44655" cy="4465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noFill/>
            <a:ln w="7200" cap="flat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92" name="AutoShape 20"/>
            <p:cNvSpPr>
              <a:spLocks/>
            </p:cNvSpPr>
            <p:nvPr/>
          </p:nvSpPr>
          <p:spPr bwMode="auto">
            <a:xfrm>
              <a:off x="6329935" y="2702772"/>
              <a:ext cx="44655" cy="4465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noFill/>
            <a:ln w="7200" cap="flat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93" name="AutoShape 21"/>
            <p:cNvSpPr>
              <a:spLocks/>
            </p:cNvSpPr>
            <p:nvPr/>
          </p:nvSpPr>
          <p:spPr bwMode="auto">
            <a:xfrm>
              <a:off x="6384298" y="2702772"/>
              <a:ext cx="44655" cy="4465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noFill/>
            <a:ln w="7200" cap="flat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94" name="AutoShape 22"/>
            <p:cNvSpPr>
              <a:spLocks/>
            </p:cNvSpPr>
            <p:nvPr/>
          </p:nvSpPr>
          <p:spPr bwMode="auto">
            <a:xfrm>
              <a:off x="6415363" y="2702772"/>
              <a:ext cx="44655" cy="4465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noFill/>
            <a:ln w="7200" cap="flat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95" name="AutoShape 23"/>
            <p:cNvSpPr>
              <a:spLocks/>
            </p:cNvSpPr>
            <p:nvPr/>
          </p:nvSpPr>
          <p:spPr bwMode="auto">
            <a:xfrm>
              <a:off x="6454193" y="2702772"/>
              <a:ext cx="44655" cy="4465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noFill/>
            <a:ln w="7200" cap="flat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96" name="AutoShape 24"/>
            <p:cNvSpPr>
              <a:spLocks/>
            </p:cNvSpPr>
            <p:nvPr/>
          </p:nvSpPr>
          <p:spPr bwMode="auto">
            <a:xfrm>
              <a:off x="6562919" y="3098845"/>
              <a:ext cx="44655" cy="4465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noFill/>
            <a:ln w="7200" cap="flat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97" name="AutoShape 25"/>
            <p:cNvSpPr>
              <a:spLocks/>
            </p:cNvSpPr>
            <p:nvPr/>
          </p:nvSpPr>
          <p:spPr bwMode="auto">
            <a:xfrm>
              <a:off x="6586218" y="3098845"/>
              <a:ext cx="44655" cy="4465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noFill/>
            <a:ln w="7200" cap="flat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98" name="AutoShape 26"/>
            <p:cNvSpPr>
              <a:spLocks/>
            </p:cNvSpPr>
            <p:nvPr/>
          </p:nvSpPr>
          <p:spPr bwMode="auto">
            <a:xfrm>
              <a:off x="6687178" y="3098845"/>
              <a:ext cx="44655" cy="4465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noFill/>
            <a:ln w="7200" cap="flat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99" name="AutoShape 27"/>
            <p:cNvSpPr>
              <a:spLocks/>
            </p:cNvSpPr>
            <p:nvPr/>
          </p:nvSpPr>
          <p:spPr bwMode="auto">
            <a:xfrm>
              <a:off x="6702710" y="3098845"/>
              <a:ext cx="44655" cy="4465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noFill/>
            <a:ln w="7200" cap="flat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700" name="AutoShape 28"/>
            <p:cNvSpPr>
              <a:spLocks/>
            </p:cNvSpPr>
            <p:nvPr/>
          </p:nvSpPr>
          <p:spPr bwMode="auto">
            <a:xfrm>
              <a:off x="6951227" y="3098845"/>
              <a:ext cx="44655" cy="4465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noFill/>
            <a:ln w="7200" cap="flat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4632" name="AutoShape 29"/>
          <p:cNvSpPr>
            <a:spLocks/>
          </p:cNvSpPr>
          <p:nvPr/>
        </p:nvSpPr>
        <p:spPr bwMode="auto">
          <a:xfrm>
            <a:off x="1494631" y="1440299"/>
            <a:ext cx="4783138" cy="14954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2147483647 w 21600"/>
              <a:gd name="T29" fmla="*/ 2147483647 h 21600"/>
              <a:gd name="T30" fmla="*/ 2147483647 w 21600"/>
              <a:gd name="T31" fmla="*/ 2147483647 h 21600"/>
              <a:gd name="T32" fmla="*/ 2147483647 w 21600"/>
              <a:gd name="T33" fmla="*/ 2147483647 h 21600"/>
              <a:gd name="T34" fmla="*/ 2147483647 w 21600"/>
              <a:gd name="T35" fmla="*/ 2147483647 h 21600"/>
              <a:gd name="T36" fmla="*/ 2147483647 w 21600"/>
              <a:gd name="T37" fmla="*/ 2147483647 h 21600"/>
              <a:gd name="T38" fmla="*/ 2147483647 w 21600"/>
              <a:gd name="T39" fmla="*/ 2147483647 h 21600"/>
              <a:gd name="T40" fmla="*/ 2147483647 w 21600"/>
              <a:gd name="T41" fmla="*/ 2147483647 h 21600"/>
              <a:gd name="T42" fmla="*/ 2147483647 w 21600"/>
              <a:gd name="T43" fmla="*/ 2147483647 h 21600"/>
              <a:gd name="T44" fmla="*/ 2147483647 w 21600"/>
              <a:gd name="T45" fmla="*/ 2147483647 h 21600"/>
              <a:gd name="T46" fmla="*/ 2147483647 w 21600"/>
              <a:gd name="T47" fmla="*/ 2147483647 h 21600"/>
              <a:gd name="T48" fmla="*/ 2147483647 w 21600"/>
              <a:gd name="T49" fmla="*/ 2147483647 h 21600"/>
              <a:gd name="T50" fmla="*/ 2147483647 w 21600"/>
              <a:gd name="T51" fmla="*/ 2147483647 h 21600"/>
              <a:gd name="T52" fmla="*/ 2147483647 w 21600"/>
              <a:gd name="T53" fmla="*/ 2147483647 h 21600"/>
              <a:gd name="T54" fmla="*/ 2147483647 w 21600"/>
              <a:gd name="T55" fmla="*/ 2147483647 h 21600"/>
              <a:gd name="T56" fmla="*/ 2147483647 w 21600"/>
              <a:gd name="T57" fmla="*/ 2147483647 h 21600"/>
              <a:gd name="T58" fmla="*/ 2147483647 w 21600"/>
              <a:gd name="T59" fmla="*/ 2147483647 h 21600"/>
              <a:gd name="T60" fmla="*/ 2147483647 w 21600"/>
              <a:gd name="T61" fmla="*/ 2147483647 h 21600"/>
              <a:gd name="T62" fmla="*/ 2147483647 w 21600"/>
              <a:gd name="T63" fmla="*/ 2147483647 h 21600"/>
              <a:gd name="T64" fmla="*/ 2147483647 w 21600"/>
              <a:gd name="T65" fmla="*/ 2147483647 h 21600"/>
              <a:gd name="T66" fmla="*/ 2147483647 w 21600"/>
              <a:gd name="T67" fmla="*/ 2147483647 h 21600"/>
              <a:gd name="T68" fmla="*/ 2147483647 w 21600"/>
              <a:gd name="T69" fmla="*/ 2147483647 h 21600"/>
              <a:gd name="T70" fmla="*/ 2147483647 w 21600"/>
              <a:gd name="T71" fmla="*/ 2147483647 h 21600"/>
              <a:gd name="T72" fmla="*/ 2147483647 w 21600"/>
              <a:gd name="T73" fmla="*/ 2147483647 h 216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1600"/>
              <a:gd name="T112" fmla="*/ 0 h 21600"/>
              <a:gd name="T113" fmla="*/ 21600 w 21600"/>
              <a:gd name="T114" fmla="*/ 21600 h 216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1600" h="21600">
                <a:moveTo>
                  <a:pt x="0" y="0"/>
                </a:moveTo>
                <a:lnTo>
                  <a:pt x="2745" y="0"/>
                </a:lnTo>
                <a:lnTo>
                  <a:pt x="2745" y="604"/>
                </a:lnTo>
                <a:lnTo>
                  <a:pt x="3395" y="604"/>
                </a:lnTo>
                <a:lnTo>
                  <a:pt x="3395" y="1097"/>
                </a:lnTo>
                <a:lnTo>
                  <a:pt x="3626" y="1097"/>
                </a:lnTo>
                <a:lnTo>
                  <a:pt x="3626" y="1736"/>
                </a:lnTo>
                <a:lnTo>
                  <a:pt x="5395" y="1736"/>
                </a:lnTo>
                <a:lnTo>
                  <a:pt x="5395" y="2185"/>
                </a:lnTo>
                <a:lnTo>
                  <a:pt x="5665" y="2185"/>
                </a:lnTo>
                <a:lnTo>
                  <a:pt x="5665" y="2653"/>
                </a:lnTo>
                <a:lnTo>
                  <a:pt x="6619" y="2653"/>
                </a:lnTo>
                <a:lnTo>
                  <a:pt x="6619" y="3298"/>
                </a:lnTo>
                <a:lnTo>
                  <a:pt x="7265" y="3298"/>
                </a:lnTo>
                <a:lnTo>
                  <a:pt x="7265" y="3766"/>
                </a:lnTo>
                <a:lnTo>
                  <a:pt x="7429" y="3766"/>
                </a:lnTo>
                <a:lnTo>
                  <a:pt x="7429" y="4411"/>
                </a:lnTo>
                <a:lnTo>
                  <a:pt x="8003" y="4411"/>
                </a:lnTo>
                <a:lnTo>
                  <a:pt x="8003" y="4873"/>
                </a:lnTo>
                <a:lnTo>
                  <a:pt x="8145" y="4873"/>
                </a:lnTo>
                <a:lnTo>
                  <a:pt x="8145" y="5518"/>
                </a:lnTo>
                <a:lnTo>
                  <a:pt x="8303" y="5518"/>
                </a:lnTo>
                <a:lnTo>
                  <a:pt x="8303" y="6137"/>
                </a:lnTo>
                <a:lnTo>
                  <a:pt x="8771" y="6137"/>
                </a:lnTo>
                <a:lnTo>
                  <a:pt x="8771" y="6605"/>
                </a:lnTo>
                <a:lnTo>
                  <a:pt x="9263" y="6605"/>
                </a:lnTo>
                <a:lnTo>
                  <a:pt x="9263" y="7244"/>
                </a:lnTo>
                <a:lnTo>
                  <a:pt x="10033" y="7244"/>
                </a:lnTo>
                <a:lnTo>
                  <a:pt x="10033" y="7725"/>
                </a:lnTo>
                <a:lnTo>
                  <a:pt x="10258" y="7725"/>
                </a:lnTo>
                <a:lnTo>
                  <a:pt x="10258" y="8345"/>
                </a:lnTo>
                <a:lnTo>
                  <a:pt x="10756" y="8345"/>
                </a:lnTo>
                <a:lnTo>
                  <a:pt x="10756" y="8819"/>
                </a:lnTo>
                <a:lnTo>
                  <a:pt x="10835" y="8819"/>
                </a:lnTo>
                <a:lnTo>
                  <a:pt x="10835" y="9439"/>
                </a:lnTo>
                <a:lnTo>
                  <a:pt x="11601" y="9439"/>
                </a:lnTo>
                <a:lnTo>
                  <a:pt x="11601" y="9919"/>
                </a:lnTo>
                <a:lnTo>
                  <a:pt x="12940" y="9919"/>
                </a:lnTo>
                <a:lnTo>
                  <a:pt x="12940" y="10539"/>
                </a:lnTo>
                <a:lnTo>
                  <a:pt x="13248" y="10539"/>
                </a:lnTo>
                <a:lnTo>
                  <a:pt x="13248" y="11045"/>
                </a:lnTo>
                <a:lnTo>
                  <a:pt x="13400" y="11045"/>
                </a:lnTo>
                <a:lnTo>
                  <a:pt x="13400" y="11646"/>
                </a:lnTo>
                <a:lnTo>
                  <a:pt x="13822" y="11646"/>
                </a:lnTo>
                <a:lnTo>
                  <a:pt x="13822" y="12145"/>
                </a:lnTo>
                <a:lnTo>
                  <a:pt x="13860" y="12145"/>
                </a:lnTo>
                <a:lnTo>
                  <a:pt x="13860" y="12942"/>
                </a:lnTo>
                <a:lnTo>
                  <a:pt x="13937" y="12942"/>
                </a:lnTo>
                <a:lnTo>
                  <a:pt x="13937" y="13385"/>
                </a:lnTo>
                <a:lnTo>
                  <a:pt x="14010" y="13385"/>
                </a:lnTo>
                <a:lnTo>
                  <a:pt x="14010" y="14479"/>
                </a:lnTo>
                <a:lnTo>
                  <a:pt x="14359" y="14479"/>
                </a:lnTo>
                <a:lnTo>
                  <a:pt x="14359" y="14985"/>
                </a:lnTo>
                <a:lnTo>
                  <a:pt x="14667" y="14985"/>
                </a:lnTo>
                <a:lnTo>
                  <a:pt x="14667" y="15611"/>
                </a:lnTo>
                <a:lnTo>
                  <a:pt x="14744" y="15611"/>
                </a:lnTo>
                <a:lnTo>
                  <a:pt x="14744" y="16237"/>
                </a:lnTo>
                <a:lnTo>
                  <a:pt x="15396" y="16237"/>
                </a:lnTo>
                <a:lnTo>
                  <a:pt x="15396" y="16724"/>
                </a:lnTo>
                <a:lnTo>
                  <a:pt x="15436" y="16724"/>
                </a:lnTo>
                <a:lnTo>
                  <a:pt x="15436" y="17356"/>
                </a:lnTo>
                <a:lnTo>
                  <a:pt x="16202" y="17356"/>
                </a:lnTo>
                <a:lnTo>
                  <a:pt x="16202" y="17812"/>
                </a:lnTo>
                <a:lnTo>
                  <a:pt x="16433" y="17812"/>
                </a:lnTo>
                <a:lnTo>
                  <a:pt x="16433" y="18394"/>
                </a:lnTo>
                <a:lnTo>
                  <a:pt x="16466" y="18394"/>
                </a:lnTo>
                <a:lnTo>
                  <a:pt x="16466" y="19103"/>
                </a:lnTo>
                <a:lnTo>
                  <a:pt x="17161" y="19103"/>
                </a:lnTo>
                <a:lnTo>
                  <a:pt x="17161" y="19570"/>
                </a:lnTo>
                <a:lnTo>
                  <a:pt x="18494" y="19570"/>
                </a:lnTo>
                <a:lnTo>
                  <a:pt x="18494" y="20493"/>
                </a:lnTo>
                <a:lnTo>
                  <a:pt x="18765" y="20493"/>
                </a:lnTo>
                <a:lnTo>
                  <a:pt x="18765" y="21600"/>
                </a:lnTo>
                <a:lnTo>
                  <a:pt x="21600" y="21600"/>
                </a:ln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633" name="Group 130"/>
          <p:cNvGrpSpPr>
            <a:grpSpLocks/>
          </p:cNvGrpSpPr>
          <p:nvPr/>
        </p:nvGrpSpPr>
        <p:grpSpPr bwMode="auto">
          <a:xfrm>
            <a:off x="1518444" y="1426012"/>
            <a:ext cx="4783137" cy="1531937"/>
            <a:chOff x="2128448" y="1258268"/>
            <a:chExt cx="4783948" cy="1530903"/>
          </a:xfrm>
        </p:grpSpPr>
        <p:sp>
          <p:nvSpPr>
            <p:cNvPr id="64640" name="AutoShape 30"/>
            <p:cNvSpPr>
              <a:spLocks/>
            </p:cNvSpPr>
            <p:nvPr/>
          </p:nvSpPr>
          <p:spPr bwMode="auto">
            <a:xfrm>
              <a:off x="2128448" y="1258268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41" name="AutoShape 31"/>
            <p:cNvSpPr>
              <a:spLocks/>
            </p:cNvSpPr>
            <p:nvPr/>
          </p:nvSpPr>
          <p:spPr bwMode="auto">
            <a:xfrm>
              <a:off x="2369199" y="1258268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42" name="AutoShape 32"/>
            <p:cNvSpPr>
              <a:spLocks/>
            </p:cNvSpPr>
            <p:nvPr/>
          </p:nvSpPr>
          <p:spPr bwMode="auto">
            <a:xfrm>
              <a:off x="2392497" y="1258268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43" name="AutoShape 33"/>
            <p:cNvSpPr>
              <a:spLocks/>
            </p:cNvSpPr>
            <p:nvPr/>
          </p:nvSpPr>
          <p:spPr bwMode="auto">
            <a:xfrm>
              <a:off x="2532288" y="1258268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44" name="AutoShape 34"/>
            <p:cNvSpPr>
              <a:spLocks/>
            </p:cNvSpPr>
            <p:nvPr/>
          </p:nvSpPr>
          <p:spPr bwMode="auto">
            <a:xfrm>
              <a:off x="3433161" y="1436889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45" name="AutoShape 35"/>
            <p:cNvSpPr>
              <a:spLocks/>
            </p:cNvSpPr>
            <p:nvPr/>
          </p:nvSpPr>
          <p:spPr bwMode="auto">
            <a:xfrm>
              <a:off x="4590317" y="1910625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46" name="AutoShape 36"/>
            <p:cNvSpPr>
              <a:spLocks/>
            </p:cNvSpPr>
            <p:nvPr/>
          </p:nvSpPr>
          <p:spPr bwMode="auto">
            <a:xfrm>
              <a:off x="5755240" y="2578513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47" name="AutoShape 37"/>
            <p:cNvSpPr>
              <a:spLocks/>
            </p:cNvSpPr>
            <p:nvPr/>
          </p:nvSpPr>
          <p:spPr bwMode="auto">
            <a:xfrm>
              <a:off x="5801837" y="2578513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48" name="AutoShape 38"/>
            <p:cNvSpPr>
              <a:spLocks/>
            </p:cNvSpPr>
            <p:nvPr/>
          </p:nvSpPr>
          <p:spPr bwMode="auto">
            <a:xfrm>
              <a:off x="5863966" y="2578513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49" name="AutoShape 39"/>
            <p:cNvSpPr>
              <a:spLocks/>
            </p:cNvSpPr>
            <p:nvPr/>
          </p:nvSpPr>
          <p:spPr bwMode="auto">
            <a:xfrm>
              <a:off x="5879498" y="2609578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50" name="AutoShape 40"/>
            <p:cNvSpPr>
              <a:spLocks/>
            </p:cNvSpPr>
            <p:nvPr/>
          </p:nvSpPr>
          <p:spPr bwMode="auto">
            <a:xfrm>
              <a:off x="5926095" y="2609578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51" name="AutoShape 41"/>
            <p:cNvSpPr>
              <a:spLocks/>
            </p:cNvSpPr>
            <p:nvPr/>
          </p:nvSpPr>
          <p:spPr bwMode="auto">
            <a:xfrm>
              <a:off x="5933861" y="2609578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52" name="AutoShape 42"/>
            <p:cNvSpPr>
              <a:spLocks/>
            </p:cNvSpPr>
            <p:nvPr/>
          </p:nvSpPr>
          <p:spPr bwMode="auto">
            <a:xfrm>
              <a:off x="5988224" y="2609578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53" name="AutoShape 43"/>
            <p:cNvSpPr>
              <a:spLocks/>
            </p:cNvSpPr>
            <p:nvPr/>
          </p:nvSpPr>
          <p:spPr bwMode="auto">
            <a:xfrm>
              <a:off x="6112483" y="2609578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54" name="AutoShape 44"/>
            <p:cNvSpPr>
              <a:spLocks/>
            </p:cNvSpPr>
            <p:nvPr/>
          </p:nvSpPr>
          <p:spPr bwMode="auto">
            <a:xfrm>
              <a:off x="6120249" y="2609578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55" name="AutoShape 45"/>
            <p:cNvSpPr>
              <a:spLocks/>
            </p:cNvSpPr>
            <p:nvPr/>
          </p:nvSpPr>
          <p:spPr bwMode="auto">
            <a:xfrm>
              <a:off x="6128015" y="2609578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56" name="AutoShape 46"/>
            <p:cNvSpPr>
              <a:spLocks/>
            </p:cNvSpPr>
            <p:nvPr/>
          </p:nvSpPr>
          <p:spPr bwMode="auto">
            <a:xfrm>
              <a:off x="6197910" y="2671707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57" name="AutoShape 47"/>
            <p:cNvSpPr>
              <a:spLocks/>
            </p:cNvSpPr>
            <p:nvPr/>
          </p:nvSpPr>
          <p:spPr bwMode="auto">
            <a:xfrm>
              <a:off x="6205677" y="2671707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58" name="AutoShape 48"/>
            <p:cNvSpPr>
              <a:spLocks/>
            </p:cNvSpPr>
            <p:nvPr/>
          </p:nvSpPr>
          <p:spPr bwMode="auto">
            <a:xfrm>
              <a:off x="6236741" y="2671707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59" name="AutoShape 49"/>
            <p:cNvSpPr>
              <a:spLocks/>
            </p:cNvSpPr>
            <p:nvPr/>
          </p:nvSpPr>
          <p:spPr bwMode="auto">
            <a:xfrm>
              <a:off x="6260040" y="2749369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60" name="AutoShape 50"/>
            <p:cNvSpPr>
              <a:spLocks/>
            </p:cNvSpPr>
            <p:nvPr/>
          </p:nvSpPr>
          <p:spPr bwMode="auto">
            <a:xfrm>
              <a:off x="6283338" y="2749369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61" name="AutoShape 51"/>
            <p:cNvSpPr>
              <a:spLocks/>
            </p:cNvSpPr>
            <p:nvPr/>
          </p:nvSpPr>
          <p:spPr bwMode="auto">
            <a:xfrm>
              <a:off x="6283338" y="2749369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62" name="AutoShape 52"/>
            <p:cNvSpPr>
              <a:spLocks/>
            </p:cNvSpPr>
            <p:nvPr/>
          </p:nvSpPr>
          <p:spPr bwMode="auto">
            <a:xfrm>
              <a:off x="6314403" y="2749369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63" name="AutoShape 53"/>
            <p:cNvSpPr>
              <a:spLocks/>
            </p:cNvSpPr>
            <p:nvPr/>
          </p:nvSpPr>
          <p:spPr bwMode="auto">
            <a:xfrm>
              <a:off x="6407596" y="2749369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64" name="AutoShape 54"/>
            <p:cNvSpPr>
              <a:spLocks/>
            </p:cNvSpPr>
            <p:nvPr/>
          </p:nvSpPr>
          <p:spPr bwMode="auto">
            <a:xfrm>
              <a:off x="6531855" y="2749369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65" name="AutoShape 55"/>
            <p:cNvSpPr>
              <a:spLocks/>
            </p:cNvSpPr>
            <p:nvPr/>
          </p:nvSpPr>
          <p:spPr bwMode="auto">
            <a:xfrm>
              <a:off x="6586218" y="2749369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66" name="AutoShape 56"/>
            <p:cNvSpPr>
              <a:spLocks/>
            </p:cNvSpPr>
            <p:nvPr/>
          </p:nvSpPr>
          <p:spPr bwMode="auto">
            <a:xfrm>
              <a:off x="6625049" y="2749369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67" name="AutoShape 57"/>
            <p:cNvSpPr>
              <a:spLocks/>
            </p:cNvSpPr>
            <p:nvPr/>
          </p:nvSpPr>
          <p:spPr bwMode="auto">
            <a:xfrm>
              <a:off x="6632815" y="2749369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68" name="AutoShape 58"/>
            <p:cNvSpPr>
              <a:spLocks/>
            </p:cNvSpPr>
            <p:nvPr/>
          </p:nvSpPr>
          <p:spPr bwMode="auto">
            <a:xfrm>
              <a:off x="6718242" y="2749369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69" name="AutoShape 59"/>
            <p:cNvSpPr>
              <a:spLocks/>
            </p:cNvSpPr>
            <p:nvPr/>
          </p:nvSpPr>
          <p:spPr bwMode="auto">
            <a:xfrm>
              <a:off x="6741541" y="2749369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70" name="AutoShape 60"/>
            <p:cNvSpPr>
              <a:spLocks/>
            </p:cNvSpPr>
            <p:nvPr/>
          </p:nvSpPr>
          <p:spPr bwMode="auto">
            <a:xfrm>
              <a:off x="6764839" y="2749369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71" name="AutoShape 61"/>
            <p:cNvSpPr>
              <a:spLocks/>
            </p:cNvSpPr>
            <p:nvPr/>
          </p:nvSpPr>
          <p:spPr bwMode="auto">
            <a:xfrm>
              <a:off x="6788138" y="2749369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72" name="AutoShape 62"/>
            <p:cNvSpPr>
              <a:spLocks/>
            </p:cNvSpPr>
            <p:nvPr/>
          </p:nvSpPr>
          <p:spPr bwMode="auto">
            <a:xfrm>
              <a:off x="6834735" y="2749369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73" name="AutoShape 63"/>
            <p:cNvSpPr>
              <a:spLocks/>
            </p:cNvSpPr>
            <p:nvPr/>
          </p:nvSpPr>
          <p:spPr bwMode="auto">
            <a:xfrm>
              <a:off x="6834735" y="2749369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74" name="AutoShape 64"/>
            <p:cNvSpPr>
              <a:spLocks/>
            </p:cNvSpPr>
            <p:nvPr/>
          </p:nvSpPr>
          <p:spPr bwMode="auto">
            <a:xfrm>
              <a:off x="6865799" y="2749369"/>
              <a:ext cx="46597" cy="3980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0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noFill/>
            <a:ln w="7200" cap="flat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4634" name="Line 38"/>
          <p:cNvSpPr>
            <a:spLocks noChangeShapeType="1"/>
          </p:cNvSpPr>
          <p:nvPr/>
        </p:nvSpPr>
        <p:spPr bwMode="auto">
          <a:xfrm flipH="1">
            <a:off x="1677194" y="3840599"/>
            <a:ext cx="160337" cy="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635" name="Line 38"/>
          <p:cNvSpPr>
            <a:spLocks noChangeShapeType="1"/>
          </p:cNvSpPr>
          <p:nvPr/>
        </p:nvSpPr>
        <p:spPr bwMode="auto">
          <a:xfrm flipH="1">
            <a:off x="1677194" y="3651687"/>
            <a:ext cx="160337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Oval 169"/>
          <p:cNvSpPr/>
          <p:nvPr/>
        </p:nvSpPr>
        <p:spPr bwMode="auto">
          <a:xfrm>
            <a:off x="1729581" y="3812024"/>
            <a:ext cx="55563" cy="5556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Isosceles Triangle 170"/>
          <p:cNvSpPr/>
          <p:nvPr/>
        </p:nvSpPr>
        <p:spPr bwMode="auto">
          <a:xfrm>
            <a:off x="1729581" y="3623112"/>
            <a:ext cx="55563" cy="55562"/>
          </a:xfrm>
          <a:prstGeom prst="triangl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639" name="Footer Placeholder 3"/>
          <p:cNvSpPr txBox="1">
            <a:spLocks/>
          </p:cNvSpPr>
          <p:nvPr/>
        </p:nvSpPr>
        <p:spPr bwMode="auto">
          <a:xfrm>
            <a:off x="350838" y="6437313"/>
            <a:ext cx="54435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Ledermann</a:t>
            </a:r>
            <a:r>
              <a:rPr lang="en-GB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JA, et al. </a:t>
            </a:r>
            <a:r>
              <a:rPr lang="en-GB" altLang="en-US" sz="12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GB" altLang="en-US" sz="12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GB" altLang="en-US" sz="12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2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GB" altLang="en-US" sz="12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GB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2013;31(</a:t>
            </a:r>
            <a:r>
              <a:rPr lang="en-GB" altLang="en-US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uppl</a:t>
            </a:r>
            <a:r>
              <a:rPr lang="en-GB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Abstract 5505.</a:t>
            </a:r>
            <a:endParaRPr lang="en-US" altLang="en-US" sz="1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05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Box 2"/>
          <p:cNvSpPr txBox="1">
            <a:spLocks noChangeArrowheads="1"/>
          </p:cNvSpPr>
          <p:nvPr/>
        </p:nvSpPr>
        <p:spPr bwMode="auto">
          <a:xfrm>
            <a:off x="0" y="188913"/>
            <a:ext cx="9144000" cy="134806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GB" altLang="en-US" sz="32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Randomized Trial of </a:t>
            </a:r>
            <a:r>
              <a:rPr lang="en-GB" altLang="en-US" sz="3200" b="1" dirty="0" err="1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Olaparib</a:t>
            </a:r>
            <a:r>
              <a:rPr lang="en-GB" altLang="en-US" sz="32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Maintenance Therapy in Platinum-Sensitive Sporadic Ovarian Cancer </a:t>
            </a:r>
          </a:p>
        </p:txBody>
      </p:sp>
      <p:sp>
        <p:nvSpPr>
          <p:cNvPr id="65539" name="Rectangle 5"/>
          <p:cNvSpPr>
            <a:spLocks noChangeArrowheads="1"/>
          </p:cNvSpPr>
          <p:nvPr/>
        </p:nvSpPr>
        <p:spPr bwMode="auto">
          <a:xfrm>
            <a:off x="1475656" y="1796623"/>
            <a:ext cx="6130070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 positive for primary endpoint (PFS). But overall survival impact less clear.</a:t>
            </a:r>
          </a:p>
        </p:txBody>
      </p:sp>
      <p:sp>
        <p:nvSpPr>
          <p:cNvPr id="65540" name="TextBox 6"/>
          <p:cNvSpPr txBox="1">
            <a:spLocks noChangeArrowheads="1"/>
          </p:cNvSpPr>
          <p:nvPr/>
        </p:nvSpPr>
        <p:spPr bwMode="auto">
          <a:xfrm>
            <a:off x="1475656" y="3212976"/>
            <a:ext cx="6130070" cy="26776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this reflect crossover (23%), or is there an impact of </a:t>
            </a:r>
            <a:r>
              <a:rPr lang="en-GB" alt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olaparib</a:t>
            </a:r>
            <a:r>
              <a:rPr lang="en-GB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subsequent response to chemo, and will this depend on </a:t>
            </a:r>
            <a:r>
              <a:rPr lang="en-GB" altLang="en-US" sz="2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BRCA</a:t>
            </a:r>
            <a:r>
              <a:rPr lang="en-GB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mutation status?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we know about </a:t>
            </a:r>
            <a:r>
              <a:rPr lang="en-GB" altLang="en-US" sz="24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olaparib</a:t>
            </a:r>
            <a:r>
              <a:rPr lang="en-GB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(and platinum) resistance?</a:t>
            </a:r>
          </a:p>
        </p:txBody>
      </p:sp>
    </p:spTree>
    <p:extLst>
      <p:ext uri="{BB962C8B-B14F-4D97-AF65-F5344CB8AC3E}">
        <p14:creationId xmlns:p14="http://schemas.microsoft.com/office/powerpoint/2010/main" val="232584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 idx="4294967295"/>
          </p:nvPr>
        </p:nvSpPr>
        <p:spPr>
          <a:xfrm>
            <a:off x="0" y="288282"/>
            <a:ext cx="9144000" cy="1276350"/>
          </a:xfrm>
        </p:spPr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en-GB" dirty="0" smtClean="0"/>
              <a:t>Progress in the Management of Ovarian Cancer: Evolution Over 40 Years</a:t>
            </a:r>
          </a:p>
        </p:txBody>
      </p:sp>
      <p:grpSp>
        <p:nvGrpSpPr>
          <p:cNvPr id="58371" name="Group 36"/>
          <p:cNvGrpSpPr>
            <a:grpSpLocks/>
          </p:cNvGrpSpPr>
          <p:nvPr/>
        </p:nvGrpSpPr>
        <p:grpSpPr bwMode="auto">
          <a:xfrm>
            <a:off x="179512" y="1627460"/>
            <a:ext cx="8856984" cy="3287712"/>
            <a:chOff x="22429" y="2130425"/>
            <a:chExt cx="9115081" cy="3287713"/>
          </a:xfrm>
        </p:grpSpPr>
        <p:sp>
          <p:nvSpPr>
            <p:cNvPr id="58373" name="TextBox 13"/>
            <p:cNvSpPr txBox="1">
              <a:spLocks noChangeArrowheads="1"/>
            </p:cNvSpPr>
            <p:nvPr/>
          </p:nvSpPr>
          <p:spPr bwMode="auto">
            <a:xfrm>
              <a:off x="22429" y="2130425"/>
              <a:ext cx="132377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b="1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Five-year </a:t>
              </a:r>
              <a:r>
                <a:rPr lang="en-GB" altLang="en-US" sz="18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survival</a:t>
              </a:r>
            </a:p>
          </p:txBody>
        </p:sp>
        <p:sp>
          <p:nvSpPr>
            <p:cNvPr id="58374" name="TextBox 14"/>
            <p:cNvSpPr txBox="1">
              <a:spLocks noChangeArrowheads="1"/>
            </p:cNvSpPr>
            <p:nvPr/>
          </p:nvSpPr>
          <p:spPr bwMode="auto">
            <a:xfrm>
              <a:off x="1189038" y="2273300"/>
              <a:ext cx="7143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dirty="0">
                  <a:solidFill>
                    <a:schemeClr val="bg1"/>
                  </a:solidFill>
                  <a:latin typeface="Arial" panose="020B0604020202020204" pitchFamily="34" charset="0"/>
                </a:rPr>
                <a:t>15%</a:t>
              </a:r>
            </a:p>
          </p:txBody>
        </p:sp>
        <p:sp>
          <p:nvSpPr>
            <p:cNvPr id="58375" name="TextBox 15"/>
            <p:cNvSpPr txBox="1">
              <a:spLocks noChangeArrowheads="1"/>
            </p:cNvSpPr>
            <p:nvPr/>
          </p:nvSpPr>
          <p:spPr bwMode="auto">
            <a:xfrm>
              <a:off x="5248375" y="2273300"/>
              <a:ext cx="7143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dirty="0">
                  <a:solidFill>
                    <a:schemeClr val="bg1"/>
                  </a:solidFill>
                  <a:latin typeface="Arial" panose="020B0604020202020204" pitchFamily="34" charset="0"/>
                </a:rPr>
                <a:t>30%</a:t>
              </a:r>
            </a:p>
          </p:txBody>
        </p:sp>
        <p:sp>
          <p:nvSpPr>
            <p:cNvPr id="58376" name="TextBox 17"/>
            <p:cNvSpPr txBox="1">
              <a:spLocks noChangeArrowheads="1"/>
            </p:cNvSpPr>
            <p:nvPr/>
          </p:nvSpPr>
          <p:spPr bwMode="auto">
            <a:xfrm>
              <a:off x="6914320" y="2273300"/>
              <a:ext cx="7143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dirty="0">
                  <a:solidFill>
                    <a:schemeClr val="bg1"/>
                  </a:solidFill>
                  <a:latin typeface="Arial" panose="020B0604020202020204" pitchFamily="34" charset="0"/>
                </a:rPr>
                <a:t>40%</a:t>
              </a:r>
            </a:p>
          </p:txBody>
        </p:sp>
        <p:sp>
          <p:nvSpPr>
            <p:cNvPr id="58377" name="TextBox 18"/>
            <p:cNvSpPr txBox="1">
              <a:spLocks noChangeArrowheads="1"/>
            </p:cNvSpPr>
            <p:nvPr/>
          </p:nvSpPr>
          <p:spPr bwMode="auto">
            <a:xfrm>
              <a:off x="8208822" y="2273300"/>
              <a:ext cx="9286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dirty="0">
                  <a:solidFill>
                    <a:schemeClr val="bg1"/>
                  </a:solidFill>
                  <a:latin typeface="Arial" panose="020B0604020202020204" pitchFamily="34" charset="0"/>
                </a:rPr>
                <a:t>?50%?</a:t>
              </a: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1342380" y="3370262"/>
              <a:ext cx="1259629" cy="8318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First use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of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cisplatin</a:t>
              </a: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2690259" y="3422650"/>
              <a:ext cx="1259604" cy="830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First use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of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carboplatin</a:t>
              </a: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949862" y="3432175"/>
              <a:ext cx="1254728" cy="830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First use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of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Paclitaxel 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5204590" y="3370262"/>
              <a:ext cx="1458950" cy="830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First reports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of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bevacizumab</a:t>
              </a:r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7370957" y="3316287"/>
              <a:ext cx="1619056" cy="95408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Positive evidence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for weekly paclitaxel in first line</a:t>
              </a:r>
            </a:p>
          </p:txBody>
        </p:sp>
        <p:sp>
          <p:nvSpPr>
            <p:cNvPr id="58383" name="TextBox 38"/>
            <p:cNvSpPr txBox="1">
              <a:spLocks noChangeArrowheads="1"/>
            </p:cNvSpPr>
            <p:nvPr/>
          </p:nvSpPr>
          <p:spPr bwMode="auto">
            <a:xfrm>
              <a:off x="22429" y="3216275"/>
              <a:ext cx="132377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Key advances </a:t>
              </a:r>
              <a:r>
                <a:rPr lang="en-GB" altLang="en-US" sz="1800" b="1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in chemo-therapy</a:t>
              </a:r>
              <a:endParaRPr lang="en-GB" altLang="en-US" sz="18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>
              <a:off x="956813" y="4833938"/>
              <a:ext cx="7572480" cy="214313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58385" name="TextBox 43"/>
            <p:cNvSpPr txBox="1">
              <a:spLocks noChangeArrowheads="1"/>
            </p:cNvSpPr>
            <p:nvPr/>
          </p:nvSpPr>
          <p:spPr bwMode="auto">
            <a:xfrm>
              <a:off x="957263" y="5048250"/>
              <a:ext cx="7143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dirty="0">
                  <a:solidFill>
                    <a:schemeClr val="bg1"/>
                  </a:solidFill>
                  <a:latin typeface="Arial" panose="020B0604020202020204" pitchFamily="34" charset="0"/>
                </a:rPr>
                <a:t>1970</a:t>
              </a:r>
            </a:p>
          </p:txBody>
        </p:sp>
        <p:sp>
          <p:nvSpPr>
            <p:cNvPr id="58386" name="TextBox 45"/>
            <p:cNvSpPr txBox="1">
              <a:spLocks noChangeArrowheads="1"/>
            </p:cNvSpPr>
            <p:nvPr/>
          </p:nvSpPr>
          <p:spPr bwMode="auto">
            <a:xfrm>
              <a:off x="2457450" y="5048250"/>
              <a:ext cx="7143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dirty="0">
                  <a:solidFill>
                    <a:schemeClr val="bg1"/>
                  </a:solidFill>
                  <a:latin typeface="Arial" panose="020B0604020202020204" pitchFamily="34" charset="0"/>
                </a:rPr>
                <a:t>1980</a:t>
              </a:r>
            </a:p>
          </p:txBody>
        </p:sp>
        <p:sp>
          <p:nvSpPr>
            <p:cNvPr id="58387" name="TextBox 46"/>
            <p:cNvSpPr txBox="1">
              <a:spLocks noChangeArrowheads="1"/>
            </p:cNvSpPr>
            <p:nvPr/>
          </p:nvSpPr>
          <p:spPr bwMode="auto">
            <a:xfrm>
              <a:off x="4171950" y="5048250"/>
              <a:ext cx="7143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dirty="0">
                  <a:solidFill>
                    <a:schemeClr val="bg1"/>
                  </a:solidFill>
                  <a:latin typeface="Arial" panose="020B0604020202020204" pitchFamily="34" charset="0"/>
                </a:rPr>
                <a:t>1990</a:t>
              </a:r>
            </a:p>
          </p:txBody>
        </p:sp>
        <p:sp>
          <p:nvSpPr>
            <p:cNvPr id="58388" name="TextBox 47"/>
            <p:cNvSpPr txBox="1">
              <a:spLocks noChangeArrowheads="1"/>
            </p:cNvSpPr>
            <p:nvPr/>
          </p:nvSpPr>
          <p:spPr bwMode="auto">
            <a:xfrm>
              <a:off x="5529263" y="5048250"/>
              <a:ext cx="7143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dirty="0">
                  <a:solidFill>
                    <a:schemeClr val="bg1"/>
                  </a:solidFill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26" name="TextBox 25"/>
            <p:cNvSpPr txBox="1"/>
            <p:nvPr/>
          </p:nvSpPr>
          <p:spPr bwMode="auto">
            <a:xfrm>
              <a:off x="6500162" y="2686050"/>
              <a:ext cx="969277" cy="738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First use of oral PARPi</a:t>
              </a:r>
            </a:p>
          </p:txBody>
        </p:sp>
        <p:sp>
          <p:nvSpPr>
            <p:cNvPr id="58390" name="TextBox 49"/>
            <p:cNvSpPr txBox="1">
              <a:spLocks noChangeArrowheads="1"/>
            </p:cNvSpPr>
            <p:nvPr/>
          </p:nvSpPr>
          <p:spPr bwMode="auto">
            <a:xfrm>
              <a:off x="7886700" y="5048250"/>
              <a:ext cx="7143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dirty="0">
                  <a:solidFill>
                    <a:schemeClr val="bg1"/>
                  </a:solidFill>
                  <a:latin typeface="Arial" panose="020B0604020202020204" pitchFamily="34" charset="0"/>
                </a:rPr>
                <a:t>2010</a:t>
              </a:r>
            </a:p>
          </p:txBody>
        </p:sp>
        <p:sp>
          <p:nvSpPr>
            <p:cNvPr id="28" name="Right Arrow 27"/>
            <p:cNvSpPr/>
            <p:nvPr/>
          </p:nvSpPr>
          <p:spPr bwMode="auto">
            <a:xfrm>
              <a:off x="1845578" y="2416175"/>
              <a:ext cx="3359012" cy="14287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Right Arrow 28"/>
            <p:cNvSpPr/>
            <p:nvPr/>
          </p:nvSpPr>
          <p:spPr bwMode="auto">
            <a:xfrm>
              <a:off x="5876831" y="2416175"/>
              <a:ext cx="1009664" cy="14287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30" name="Right Arrow 29"/>
            <p:cNvSpPr/>
            <p:nvPr/>
          </p:nvSpPr>
          <p:spPr bwMode="auto">
            <a:xfrm>
              <a:off x="7628214" y="2416175"/>
              <a:ext cx="581619" cy="14287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latin typeface="Arial" panose="020B0604020202020204" pitchFamily="34" charset="0"/>
              </a:endParaRPr>
            </a:p>
          </p:txBody>
        </p:sp>
        <p:cxnSp>
          <p:nvCxnSpPr>
            <p:cNvPr id="31" name="Elbow Connector 30"/>
            <p:cNvCxnSpPr/>
            <p:nvPr/>
          </p:nvCxnSpPr>
          <p:spPr bwMode="auto">
            <a:xfrm rot="16200000" flipH="1">
              <a:off x="6100104" y="4326066"/>
              <a:ext cx="687388" cy="4394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6" idx="2"/>
            </p:cNvCxnSpPr>
            <p:nvPr/>
          </p:nvCxnSpPr>
          <p:spPr bwMode="auto">
            <a:xfrm rot="16200000" flipH="1">
              <a:off x="6394839" y="4014677"/>
              <a:ext cx="1464786" cy="28486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7870888" y="4270376"/>
              <a:ext cx="0" cy="611187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4152448" y="4262438"/>
              <a:ext cx="0" cy="61912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 bwMode="auto">
            <a:xfrm flipH="1">
              <a:off x="3479339" y="4270376"/>
              <a:ext cx="1633" cy="61912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5" idx="2"/>
            </p:cNvCxnSpPr>
            <p:nvPr/>
          </p:nvCxnSpPr>
          <p:spPr bwMode="auto">
            <a:xfrm flipH="1">
              <a:off x="1955040" y="4202113"/>
              <a:ext cx="16338" cy="67945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0" name="TextBox 36"/>
          <p:cNvSpPr txBox="1">
            <a:spLocks noChangeArrowheads="1"/>
          </p:cNvSpPr>
          <p:nvPr/>
        </p:nvSpPr>
        <p:spPr bwMode="auto">
          <a:xfrm>
            <a:off x="468313" y="4987180"/>
            <a:ext cx="8353425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09828"/>
              </a:buClr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of care (first line): </a:t>
            </a:r>
            <a:r>
              <a:rPr lang="en-GB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paclitaxel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carboplatin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722313" lvl="1" indent="-265113">
              <a:buFont typeface="Arial" pitchFamily="34" charset="0"/>
              <a:buChar char="–"/>
              <a:defRPr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edian 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progression-free survival / overall survival  is approximately </a:t>
            </a:r>
          </a:p>
          <a:p>
            <a:pPr marL="722313" lvl="1" indent="-265113">
              <a:defRPr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12-20 m/3-5 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years.</a:t>
            </a:r>
          </a:p>
          <a:p>
            <a:pPr marL="446088" lvl="1" indent="-446088">
              <a:defRPr/>
            </a:pPr>
            <a:endParaRPr lang="en-GB" sz="1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6088" lvl="1" indent="-446088">
              <a:defRPr/>
            </a:pPr>
            <a:r>
              <a:rPr lang="en-GB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How can we do better?</a:t>
            </a:r>
          </a:p>
          <a:p>
            <a:pPr marL="446088" lvl="1" indent="-446088">
              <a:defRPr/>
            </a:pPr>
            <a:r>
              <a:rPr lang="en-GB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 Rational molecular targeted therapy</a:t>
            </a:r>
          </a:p>
        </p:txBody>
      </p:sp>
    </p:spTree>
    <p:extLst>
      <p:ext uri="{BB962C8B-B14F-4D97-AF65-F5344CB8AC3E}">
        <p14:creationId xmlns:p14="http://schemas.microsoft.com/office/powerpoint/2010/main" val="1015601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186" y="1644650"/>
            <a:ext cx="4465638" cy="2292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3935536" y="16446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GB" alt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75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093159"/>
              </p:ext>
            </p:extLst>
          </p:nvPr>
        </p:nvGraphicFramePr>
        <p:xfrm>
          <a:off x="119186" y="1622425"/>
          <a:ext cx="4410075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r:id="rId4" imgW="4548010" imgH="2304488" progId="Excel.Sheet.8">
                  <p:embed/>
                </p:oleObj>
              </mc:Choice>
              <mc:Fallback>
                <p:oleObj r:id="rId4" imgW="4548010" imgH="230448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86" y="1622425"/>
                        <a:ext cx="4410075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AutoShape 4"/>
          <p:cNvSpPr>
            <a:spLocks noChangeArrowheads="1"/>
          </p:cNvSpPr>
          <p:nvPr/>
        </p:nvSpPr>
        <p:spPr bwMode="auto">
          <a:xfrm>
            <a:off x="1378074" y="2565400"/>
            <a:ext cx="855662" cy="101600"/>
          </a:xfrm>
          <a:prstGeom prst="leftArrow">
            <a:avLst>
              <a:gd name="adj1" fmla="val 59370"/>
              <a:gd name="adj2" fmla="val 154869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GB" alt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90" name="AutoShape 5"/>
          <p:cNvSpPr>
            <a:spLocks noChangeArrowheads="1"/>
          </p:cNvSpPr>
          <p:nvPr/>
        </p:nvSpPr>
        <p:spPr bwMode="auto">
          <a:xfrm>
            <a:off x="2890961" y="2492375"/>
            <a:ext cx="900113" cy="169863"/>
          </a:xfrm>
          <a:prstGeom prst="rightArrow">
            <a:avLst>
              <a:gd name="adj1" fmla="val 37500"/>
              <a:gd name="adj2" fmla="val 85374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GB" alt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91" name="Text Box 6"/>
          <p:cNvSpPr txBox="1">
            <a:spLocks noChangeArrowheads="1"/>
          </p:cNvSpPr>
          <p:nvPr/>
        </p:nvSpPr>
        <p:spPr bwMode="auto">
          <a:xfrm>
            <a:off x="2170236" y="2420938"/>
            <a:ext cx="8747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GB" altLang="en-US" sz="12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Olaparib</a:t>
            </a:r>
            <a:endParaRPr lang="en-GB" altLang="en-US" sz="1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92" name="Text Box 7"/>
          <p:cNvSpPr txBox="1">
            <a:spLocks noChangeArrowheads="1"/>
          </p:cNvSpPr>
          <p:nvPr/>
        </p:nvSpPr>
        <p:spPr bwMode="auto">
          <a:xfrm>
            <a:off x="3521199" y="2133600"/>
            <a:ext cx="1266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base" hangingPunct="1">
              <a:spcBef>
                <a:spcPct val="80000"/>
              </a:spcBef>
              <a:spcAft>
                <a:spcPct val="0"/>
              </a:spcAft>
              <a:buFontTx/>
              <a:buNone/>
            </a:pPr>
            <a:r>
              <a:rPr lang="en-GB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altLang="en-US" sz="12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Carbo</a:t>
            </a:r>
            <a:r>
              <a:rPr lang="en-GB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+C PLD</a:t>
            </a:r>
          </a:p>
        </p:txBody>
      </p:sp>
      <p:sp>
        <p:nvSpPr>
          <p:cNvPr id="67593" name="AutoShape 8"/>
          <p:cNvSpPr>
            <a:spLocks noChangeArrowheads="1"/>
          </p:cNvSpPr>
          <p:nvPr/>
        </p:nvSpPr>
        <p:spPr bwMode="auto">
          <a:xfrm>
            <a:off x="3924424" y="1917700"/>
            <a:ext cx="582612" cy="101600"/>
          </a:xfrm>
          <a:prstGeom prst="leftRightArrow">
            <a:avLst>
              <a:gd name="adj1" fmla="val 50000"/>
              <a:gd name="adj2" fmla="val 11468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GB" alt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94" name="Text Box 9"/>
          <p:cNvSpPr txBox="1">
            <a:spLocks noChangeArrowheads="1"/>
          </p:cNvSpPr>
          <p:nvPr/>
        </p:nvSpPr>
        <p:spPr bwMode="auto">
          <a:xfrm>
            <a:off x="1666999" y="2852738"/>
            <a:ext cx="155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GB" altLang="en-US" sz="1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98% CA-125 decline</a:t>
            </a:r>
          </a:p>
        </p:txBody>
      </p:sp>
      <p:sp>
        <p:nvSpPr>
          <p:cNvPr id="67595" name="Text Box 10"/>
          <p:cNvSpPr txBox="1">
            <a:spLocks noChangeArrowheads="1"/>
          </p:cNvSpPr>
          <p:nvPr/>
        </p:nvSpPr>
        <p:spPr bwMode="auto">
          <a:xfrm>
            <a:off x="3594224" y="2492375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fontAlgn="base" hangingPunct="1">
              <a:spcBef>
                <a:spcPct val="10000"/>
              </a:spcBef>
              <a:spcAft>
                <a:spcPct val="0"/>
              </a:spcAft>
              <a:buFontTx/>
              <a:buNone/>
            </a:pPr>
            <a:r>
              <a:rPr lang="en-GB" altLang="en-US" sz="1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86% CA125 decline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111125" y="4600575"/>
            <a:ext cx="4475163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79646"/>
              </a:buClr>
              <a:buSzPct val="120000"/>
            </a:pPr>
            <a:r>
              <a:rPr lang="en-GB" alt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78 evaluable </a:t>
            </a:r>
            <a:r>
              <a:rPr lang="en-GB" altLang="en-US" sz="1800" b="1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olaparib</a:t>
            </a:r>
            <a:r>
              <a:rPr lang="en-GB" alt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-treated patients, response to subsequent chemotherapy seen in 36% (24/67) by RECIST and in 45% (35/78) by CA125 and/or RECIST 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4668838" y="1614488"/>
            <a:ext cx="4557712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3048000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3048000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3048000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30480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30480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0480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0480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0480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0480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79646"/>
              </a:buClr>
            </a:pPr>
            <a:r>
              <a:rPr lang="en-GB" alt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platinum-based treatment: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  <a:buClr>
                <a:srgbClr val="F79646"/>
              </a:buClr>
            </a:pPr>
            <a:r>
              <a:rPr lang="en-GB" alt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RECIST response in 19/48 (40%)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  <a:buClr>
                <a:srgbClr val="F79646"/>
              </a:buClr>
            </a:pPr>
            <a:r>
              <a:rPr lang="en-GB" alt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RECIST and/or CA-125 response in 26/53 (50%)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  <a:buClr>
                <a:srgbClr val="F79646"/>
              </a:buClr>
            </a:pPr>
            <a:r>
              <a:rPr lang="en-GB" alt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 PFS: 22 weeks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  <a:buClr>
                <a:srgbClr val="F79646"/>
              </a:buClr>
            </a:pPr>
            <a:r>
              <a:rPr lang="en-GB" alt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 OS: 45 weeks</a:t>
            </a:r>
          </a:p>
        </p:txBody>
      </p:sp>
      <p:sp>
        <p:nvSpPr>
          <p:cNvPr id="67598" name="Rectangle 16"/>
          <p:cNvSpPr>
            <a:spLocks noChangeArrowheads="1"/>
          </p:cNvSpPr>
          <p:nvPr/>
        </p:nvSpPr>
        <p:spPr bwMode="auto">
          <a:xfrm>
            <a:off x="0" y="243230"/>
            <a:ext cx="9144000" cy="1196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3600" b="1" dirty="0" err="1" smtClean="0">
                <a:solidFill>
                  <a:srgbClr val="F79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Chemosensitivity</a:t>
            </a:r>
            <a:r>
              <a:rPr lang="en-GB" altLang="en-US" sz="3600" b="1" dirty="0" smtClean="0">
                <a:solidFill>
                  <a:srgbClr val="F79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Post </a:t>
            </a:r>
            <a:r>
              <a:rPr lang="en-GB" altLang="en-US" sz="3600" b="1" dirty="0" err="1" smtClean="0">
                <a:solidFill>
                  <a:srgbClr val="F79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Olaparib</a:t>
            </a:r>
            <a:r>
              <a:rPr lang="en-GB" altLang="en-US" sz="3600" b="1" dirty="0" smtClean="0">
                <a:solidFill>
                  <a:srgbClr val="F79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altLang="en-US" sz="3600" b="1" i="1" dirty="0" smtClean="0">
                <a:solidFill>
                  <a:srgbClr val="F79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BRCA-</a:t>
            </a:r>
            <a:r>
              <a:rPr lang="en-GB" altLang="en-US" sz="3600" b="1" dirty="0" smtClean="0">
                <a:solidFill>
                  <a:srgbClr val="F79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Mutated Ovarian Cancer</a:t>
            </a:r>
          </a:p>
        </p:txBody>
      </p:sp>
      <p:sp>
        <p:nvSpPr>
          <p:cNvPr id="67599" name="TextBox 16"/>
          <p:cNvSpPr txBox="1">
            <a:spLocks noChangeArrowheads="1"/>
          </p:cNvSpPr>
          <p:nvPr/>
        </p:nvSpPr>
        <p:spPr bwMode="auto">
          <a:xfrm>
            <a:off x="4586288" y="4803775"/>
            <a:ext cx="4575175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79646"/>
              </a:buClr>
            </a:pPr>
            <a:r>
              <a:rPr lang="en-GB" altLang="en-US" sz="1800" b="1" dirty="0" smtClean="0">
                <a:solidFill>
                  <a:srgbClr val="F79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Molecular analysis of </a:t>
            </a:r>
            <a:r>
              <a:rPr lang="en-GB" altLang="en-US" sz="1800" b="1" dirty="0" err="1" smtClean="0">
                <a:solidFill>
                  <a:srgbClr val="F79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tumor</a:t>
            </a:r>
            <a:r>
              <a:rPr lang="en-GB" altLang="en-US" sz="1800" b="1" dirty="0" smtClean="0">
                <a:solidFill>
                  <a:srgbClr val="F79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resected post-</a:t>
            </a:r>
            <a:r>
              <a:rPr lang="en-GB" altLang="en-US" sz="1800" b="1" dirty="0" err="1" smtClean="0">
                <a:solidFill>
                  <a:srgbClr val="F79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olaparib</a:t>
            </a:r>
            <a:r>
              <a:rPr lang="en-GB" altLang="en-US" sz="1800" b="1" dirty="0" smtClean="0">
                <a:solidFill>
                  <a:srgbClr val="F79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No evidence of secondary mutations in 6 cases</a:t>
            </a:r>
          </a:p>
        </p:txBody>
      </p:sp>
      <p:sp>
        <p:nvSpPr>
          <p:cNvPr id="67600" name="TextBox 18"/>
          <p:cNvSpPr txBox="1">
            <a:spLocks noChangeArrowheads="1"/>
          </p:cNvSpPr>
          <p:nvPr/>
        </p:nvSpPr>
        <p:spPr bwMode="auto">
          <a:xfrm>
            <a:off x="4595813" y="3937000"/>
            <a:ext cx="4556125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79646"/>
              </a:buClr>
            </a:pPr>
            <a:r>
              <a:rPr lang="en-GB" alt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ORR/OS  significantly associated with interval since last (pre-</a:t>
            </a:r>
            <a:r>
              <a:rPr lang="en-GB" altLang="en-US" sz="1800" b="1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olaparib</a:t>
            </a:r>
            <a:r>
              <a:rPr lang="en-GB" alt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platinum</a:t>
            </a:r>
          </a:p>
        </p:txBody>
      </p:sp>
      <p:sp>
        <p:nvSpPr>
          <p:cNvPr id="67601" name="TextBox 2"/>
          <p:cNvSpPr txBox="1">
            <a:spLocks noChangeArrowheads="1"/>
          </p:cNvSpPr>
          <p:nvPr/>
        </p:nvSpPr>
        <p:spPr bwMode="auto">
          <a:xfrm>
            <a:off x="385874" y="6421438"/>
            <a:ext cx="41576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200" b="1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</a:t>
            </a:r>
            <a:r>
              <a:rPr lang="en-US" alt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JE, et al. </a:t>
            </a:r>
            <a:r>
              <a:rPr lang="en-US" altLang="en-US" sz="1200" b="1" i="1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altLang="en-US" sz="1200" b="1" i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Cancer Res. </a:t>
            </a:r>
            <a:r>
              <a:rPr lang="en-US" alt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2013;19(19):5485-5493.</a:t>
            </a:r>
          </a:p>
        </p:txBody>
      </p:sp>
    </p:spTree>
    <p:extLst>
      <p:ext uri="{BB962C8B-B14F-4D97-AF65-F5344CB8AC3E}">
        <p14:creationId xmlns:p14="http://schemas.microsoft.com/office/powerpoint/2010/main" val="4125137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0" y="44624"/>
            <a:ext cx="9144000" cy="126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spcAft>
                <a:spcPts val="1200"/>
              </a:spcAft>
              <a:buClr>
                <a:schemeClr val="tx2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7200" eaLnBrk="0" hangingPunct="0">
              <a:spcAft>
                <a:spcPts val="600"/>
              </a:spcAft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7200" eaLnBrk="0" hangingPunct="0">
              <a:spcAft>
                <a:spcPts val="600"/>
              </a:spcAft>
              <a:buClr>
                <a:schemeClr val="tx2"/>
              </a:buClr>
              <a:buSzPct val="50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7200" eaLnBrk="0" hangingPunct="0">
              <a:spcAft>
                <a:spcPts val="600"/>
              </a:spcAft>
              <a:buClr>
                <a:schemeClr val="tx2"/>
              </a:buClr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7200" eaLnBrk="0" hangingPunct="0"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GB" altLang="en-US" sz="1800" b="1" dirty="0" smtClean="0">
              <a:solidFill>
                <a:srgbClr val="F09828"/>
              </a:solidFill>
              <a:cs typeface="Arial" panose="020B0604020202020204" pitchFamily="34" charset="0"/>
            </a:endParaRPr>
          </a:p>
          <a:p>
            <a:pPr algn="ctr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3600" b="1" dirty="0" smtClean="0">
                <a:solidFill>
                  <a:srgbClr val="F09828"/>
                </a:solidFill>
                <a:cs typeface="Arial" panose="020B0604020202020204" pitchFamily="34" charset="0"/>
              </a:rPr>
              <a:t>PARP Inhibitors – What Are the Next Steps?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1268760"/>
            <a:ext cx="7992888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5000"/>
              </a:lnSpc>
              <a:buClr>
                <a:srgbClr val="F09828"/>
              </a:buClr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Anticipate registration of </a:t>
            </a:r>
            <a:r>
              <a:rPr lang="en-GB" sz="20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olaparib</a:t>
            </a:r>
            <a:r>
              <a:rPr lang="en-GB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maintenance therapy in </a:t>
            </a:r>
            <a:r>
              <a:rPr lang="en-GB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germline </a:t>
            </a:r>
            <a:r>
              <a:rPr lang="en-GB" sz="2000" b="1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BRCA</a:t>
            </a:r>
            <a:r>
              <a:rPr lang="en-GB" sz="20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patients in </a:t>
            </a:r>
            <a:r>
              <a:rPr lang="en-GB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2015. Is there also a role in recurrent advanced disease?</a:t>
            </a:r>
            <a:endParaRPr lang="en-GB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5000"/>
              </a:lnSpc>
              <a:buClr>
                <a:srgbClr val="F09828"/>
              </a:buClr>
              <a:defRPr/>
            </a:pPr>
            <a:endParaRPr lang="en-GB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5000"/>
              </a:lnSpc>
              <a:buClr>
                <a:srgbClr val="F09828"/>
              </a:buClr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activity in sporadic ovarian cancer and other cancers, </a:t>
            </a:r>
            <a:r>
              <a:rPr lang="en-GB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prostate</a:t>
            </a:r>
          </a:p>
          <a:p>
            <a:pPr marL="285750" indent="-285750">
              <a:lnSpc>
                <a:spcPct val="95000"/>
              </a:lnSpc>
              <a:buClr>
                <a:srgbClr val="F09828"/>
              </a:buClr>
              <a:buFont typeface="Arial" panose="020B0604020202020204" pitchFamily="34" charset="0"/>
              <a:buChar char="•"/>
              <a:defRPr/>
            </a:pPr>
            <a:endParaRPr lang="en-GB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5000"/>
              </a:lnSpc>
              <a:buClr>
                <a:srgbClr val="F09828"/>
              </a:buClr>
              <a:buFont typeface="Arial" panose="020B0604020202020204" pitchFamily="34" charset="0"/>
              <a:buChar char="•"/>
              <a:defRPr/>
            </a:pPr>
            <a:r>
              <a:rPr lang="en-GB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 predictive </a:t>
            </a:r>
            <a:r>
              <a:rPr lang="en-GB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biomarker</a:t>
            </a:r>
          </a:p>
          <a:p>
            <a:pPr>
              <a:lnSpc>
                <a:spcPct val="95000"/>
              </a:lnSpc>
              <a:buClr>
                <a:srgbClr val="F09828"/>
              </a:buClr>
              <a:defRPr/>
            </a:pPr>
            <a:endParaRPr lang="en-GB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5000"/>
              </a:lnSpc>
              <a:buClr>
                <a:srgbClr val="F09828"/>
              </a:buClr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 PARP inhibitors other than </a:t>
            </a:r>
            <a:r>
              <a:rPr lang="en-GB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olaparib</a:t>
            </a: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rucaparib</a:t>
            </a: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niraparib</a:t>
            </a: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BMN-673)</a:t>
            </a:r>
          </a:p>
          <a:p>
            <a:pPr>
              <a:lnSpc>
                <a:spcPct val="95000"/>
              </a:lnSpc>
              <a:buClr>
                <a:srgbClr val="F09828"/>
              </a:buClr>
              <a:defRPr/>
            </a:pPr>
            <a:endParaRPr lang="en-GB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5000"/>
              </a:lnSpc>
              <a:buClr>
                <a:srgbClr val="F09828"/>
              </a:buClr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novel combinations (with P13K or angiogenesis inhibitors, </a:t>
            </a:r>
            <a:r>
              <a:rPr lang="en-GB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95000"/>
              </a:lnSpc>
              <a:buClr>
                <a:srgbClr val="F09828"/>
              </a:buClr>
              <a:defRPr/>
            </a:pPr>
            <a:endParaRPr lang="en-GB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5000"/>
              </a:lnSpc>
              <a:buClr>
                <a:srgbClr val="F09828"/>
              </a:buClr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long-term toxicity</a:t>
            </a:r>
          </a:p>
          <a:p>
            <a:pPr>
              <a:lnSpc>
                <a:spcPct val="95000"/>
              </a:lnSpc>
              <a:buClr>
                <a:srgbClr val="F09828"/>
              </a:buClr>
              <a:defRPr/>
            </a:pPr>
            <a:endParaRPr lang="en-GB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5000"/>
              </a:lnSpc>
              <a:buClr>
                <a:srgbClr val="F09828"/>
              </a:buClr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mechanisms of </a:t>
            </a:r>
            <a:r>
              <a:rPr lang="en-GB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PARPi</a:t>
            </a: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resistance – probably multifactorial</a:t>
            </a:r>
          </a:p>
          <a:p>
            <a:pPr>
              <a:lnSpc>
                <a:spcPct val="95000"/>
              </a:lnSpc>
              <a:buClr>
                <a:srgbClr val="F09828"/>
              </a:buClr>
              <a:defRPr/>
            </a:pPr>
            <a:endParaRPr lang="en-GB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7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9" name="Title 1"/>
          <p:cNvSpPr>
            <a:spLocks noGrp="1"/>
          </p:cNvSpPr>
          <p:nvPr>
            <p:ph type="title"/>
          </p:nvPr>
        </p:nvSpPr>
        <p:spPr>
          <a:xfrm>
            <a:off x="0" y="100807"/>
            <a:ext cx="9144000" cy="1023937"/>
          </a:xfrm>
        </p:spPr>
        <p:txBody>
          <a:bodyPr/>
          <a:lstStyle/>
          <a:p>
            <a:r>
              <a:rPr lang="en-GB" altLang="en-US" sz="3600" dirty="0" smtClean="0"/>
              <a:t>Is There a Role for PARP Inhibitors in Recurrent </a:t>
            </a:r>
            <a:r>
              <a:rPr lang="en-GB" altLang="en-US" sz="3600" i="1" dirty="0" err="1" smtClean="0"/>
              <a:t>BRCA</a:t>
            </a:r>
            <a:r>
              <a:rPr lang="en-GB" altLang="en-US" sz="3600" dirty="0" err="1" smtClean="0"/>
              <a:t>m</a:t>
            </a:r>
            <a:r>
              <a:rPr lang="en-GB" altLang="en-US" sz="3600" dirty="0" smtClean="0"/>
              <a:t> Ovarian Cancer?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338" y="1197149"/>
            <a:ext cx="3490912" cy="3455987"/>
          </a:xfrm>
          <a:noFill/>
          <a:ln>
            <a:solidFill>
              <a:schemeClr val="bg1"/>
            </a:solidFill>
            <a:miter lim="800000"/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80975" indent="-180975">
              <a:lnSpc>
                <a:spcPct val="90000"/>
              </a:lnSpc>
              <a:spcBef>
                <a:spcPts val="1200"/>
              </a:spcBef>
              <a:tabLst>
                <a:tab pos="180975" algn="l"/>
              </a:tabLst>
              <a:defRPr/>
            </a:pPr>
            <a:r>
              <a:rPr lang="en-GB" sz="1600" dirty="0" smtClean="0">
                <a:solidFill>
                  <a:schemeClr val="bg1"/>
                </a:solidFill>
              </a:rPr>
              <a:t>Efficacy of olaparib (400 mg bd) was as predicted, with response </a:t>
            </a:r>
            <a:r>
              <a:rPr lang="en-GB" sz="1600" dirty="0" smtClean="0">
                <a:solidFill>
                  <a:srgbClr val="FFFF00"/>
                </a:solidFill>
              </a:rPr>
              <a:t>(RECIST/CA125) in 59% and median PFS of 8.8 m</a:t>
            </a:r>
          </a:p>
          <a:p>
            <a:pPr marL="180975" indent="-180975">
              <a:lnSpc>
                <a:spcPct val="90000"/>
              </a:lnSpc>
              <a:spcBef>
                <a:spcPts val="1200"/>
              </a:spcBef>
              <a:tabLst>
                <a:tab pos="180975" algn="l"/>
              </a:tabLst>
              <a:defRPr/>
            </a:pPr>
            <a:r>
              <a:rPr lang="en-GB" sz="1600" dirty="0" smtClean="0">
                <a:solidFill>
                  <a:schemeClr val="bg1"/>
                </a:solidFill>
              </a:rPr>
              <a:t>PLD was more effective than anticipated (</a:t>
            </a:r>
            <a:r>
              <a:rPr lang="en-GB" sz="1600" dirty="0" smtClean="0">
                <a:solidFill>
                  <a:srgbClr val="FFFF00"/>
                </a:solidFill>
              </a:rPr>
              <a:t>response 39%; median PFS 7.1 m</a:t>
            </a:r>
            <a:r>
              <a:rPr lang="en-GB" sz="1600" dirty="0" smtClean="0">
                <a:solidFill>
                  <a:schemeClr val="bg1"/>
                </a:solidFill>
              </a:rPr>
              <a:t>); thus no significant difference in primary end-point</a:t>
            </a:r>
          </a:p>
          <a:p>
            <a:pPr marL="180975" indent="-180975">
              <a:lnSpc>
                <a:spcPct val="90000"/>
              </a:lnSpc>
              <a:spcBef>
                <a:spcPts val="1200"/>
              </a:spcBef>
              <a:tabLst>
                <a:tab pos="180975" algn="l"/>
              </a:tabLst>
              <a:defRPr/>
            </a:pPr>
            <a:r>
              <a:rPr lang="en-GB" sz="1600" dirty="0" smtClean="0">
                <a:solidFill>
                  <a:schemeClr val="bg1"/>
                </a:solidFill>
              </a:rPr>
              <a:t>HR  0.88   </a:t>
            </a:r>
            <a:r>
              <a:rPr lang="en-GB" sz="1600" i="1" dirty="0">
                <a:solidFill>
                  <a:schemeClr val="bg1"/>
                </a:solidFill>
              </a:rPr>
              <a:t>P</a:t>
            </a:r>
            <a:r>
              <a:rPr lang="en-GB" sz="1600" dirty="0" smtClean="0">
                <a:solidFill>
                  <a:schemeClr val="bg1"/>
                </a:solidFill>
              </a:rPr>
              <a:t> = .66</a:t>
            </a:r>
          </a:p>
          <a:p>
            <a:pPr marL="180975" indent="-180975">
              <a:lnSpc>
                <a:spcPct val="90000"/>
              </a:lnSpc>
              <a:spcBef>
                <a:spcPts val="1200"/>
              </a:spcBef>
              <a:tabLst>
                <a:tab pos="180975" algn="l"/>
              </a:tabLst>
              <a:defRPr/>
            </a:pPr>
            <a:r>
              <a:rPr lang="en-GB" sz="1600" dirty="0" smtClean="0">
                <a:solidFill>
                  <a:schemeClr val="bg1"/>
                </a:solidFill>
              </a:rPr>
              <a:t>Overall, both treatments well tolerated (&lt;10% discontinuation)</a:t>
            </a:r>
          </a:p>
          <a:p>
            <a:pPr marL="180975" indent="-180975">
              <a:spcBef>
                <a:spcPts val="1200"/>
              </a:spcBef>
              <a:buClr>
                <a:schemeClr val="tx1"/>
              </a:buClr>
              <a:tabLst>
                <a:tab pos="180975" algn="l"/>
              </a:tabLst>
              <a:defRPr/>
            </a:pPr>
            <a:endParaRPr lang="en-GB" sz="1400" dirty="0" smtClean="0">
              <a:solidFill>
                <a:schemeClr val="tx1"/>
              </a:solidFill>
            </a:endParaRPr>
          </a:p>
          <a:p>
            <a:pPr marL="180975" indent="-180975">
              <a:spcBef>
                <a:spcPts val="1200"/>
              </a:spcBef>
              <a:buClr>
                <a:schemeClr val="tx1"/>
              </a:buClr>
              <a:tabLst>
                <a:tab pos="180975" algn="l"/>
              </a:tabLst>
              <a:defRPr/>
            </a:pPr>
            <a:endParaRPr lang="en-GB" sz="1400" dirty="0" smtClean="0">
              <a:solidFill>
                <a:schemeClr val="tx1"/>
              </a:solidFill>
            </a:endParaRPr>
          </a:p>
          <a:p>
            <a:pPr marL="114300" indent="-179388">
              <a:spcBef>
                <a:spcPts val="1200"/>
              </a:spcBef>
              <a:buClr>
                <a:schemeClr val="tx1"/>
              </a:buClr>
              <a:buFont typeface="Arial" pitchFamily="34" charset="0"/>
              <a:buNone/>
              <a:tabLst>
                <a:tab pos="179388" algn="l"/>
              </a:tabLst>
              <a:defRPr/>
            </a:pP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57348" name="Rectangle 8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11960" y="4771157"/>
            <a:ext cx="4773291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9388" indent="-179388">
              <a:spcBef>
                <a:spcPts val="1200"/>
              </a:spcBef>
              <a:buClr>
                <a:srgbClr val="F09828"/>
              </a:buClr>
              <a:buFont typeface="Arial" pitchFamily="34" charset="0"/>
              <a:buChar char="•"/>
              <a:tabLst>
                <a:tab pos="179388" algn="l"/>
              </a:tabLst>
              <a:defRPr/>
            </a:pPr>
            <a:r>
              <a:rPr lang="en-GB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studies certainly 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warranted, including pts previously treated with PLD, </a:t>
            </a:r>
            <a:r>
              <a:rPr lang="en-GB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Study 42, showing 31% response in 193 pts with platinum-resistant </a:t>
            </a:r>
            <a:r>
              <a:rPr lang="en-GB" b="1" i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BRCA</a:t>
            </a:r>
            <a:r>
              <a:rPr lang="en-GB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ovarian cancer – Kaufman et al, JCO 2014</a:t>
            </a:r>
            <a:endParaRPr lang="en-GB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52" name="TextBox 1"/>
          <p:cNvSpPr txBox="1">
            <a:spLocks noChangeArrowheads="1"/>
          </p:cNvSpPr>
          <p:nvPr/>
        </p:nvSpPr>
        <p:spPr bwMode="auto">
          <a:xfrm>
            <a:off x="251520" y="1300882"/>
            <a:ext cx="4990405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objective: compare efficacy of 2 dose levels of </a:t>
            </a:r>
            <a:r>
              <a:rPr lang="en-US" altLang="en-US" sz="14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olaparib</a:t>
            </a:r>
            <a:r>
              <a:rPr lang="en-US" altLang="en-US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altLang="en-US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 mg and 400 mg </a:t>
            </a:r>
            <a:r>
              <a:rPr lang="en-US" altLang="en-US" sz="14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bd</a:t>
            </a:r>
            <a:r>
              <a:rPr lang="en-US" altLang="en-US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with liposomal doxorubicin </a:t>
            </a:r>
          </a:p>
        </p:txBody>
      </p:sp>
      <p:sp>
        <p:nvSpPr>
          <p:cNvPr id="57353" name="TextBox 9"/>
          <p:cNvSpPr txBox="1">
            <a:spLocks noChangeArrowheads="1"/>
          </p:cNvSpPr>
          <p:nvPr/>
        </p:nvSpPr>
        <p:spPr bwMode="auto">
          <a:xfrm>
            <a:off x="251520" y="2096097"/>
            <a:ext cx="2304256" cy="360098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900" b="1" dirty="0">
                <a:solidFill>
                  <a:srgbClr val="FFFF00"/>
                </a:solidFill>
                <a:latin typeface="Arial" panose="020B0604020202020204" pitchFamily="34" charset="0"/>
                <a:cs typeface="Arial" pitchFamily="34" charset="0"/>
              </a:rPr>
              <a:t>Patients: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900" b="1" dirty="0">
                <a:solidFill>
                  <a:srgbClr val="FFFF00"/>
                </a:solidFill>
                <a:latin typeface="Arial" panose="020B0604020202020204" pitchFamily="34" charset="0"/>
                <a:cs typeface="Arial" pitchFamily="34" charset="0"/>
              </a:rPr>
              <a:t>Those with advanced </a:t>
            </a:r>
            <a:r>
              <a:rPr lang="en-US" altLang="en-US" sz="19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BRCA1</a:t>
            </a:r>
            <a:r>
              <a:rPr lang="en-US" altLang="en-US" sz="19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or </a:t>
            </a:r>
            <a:r>
              <a:rPr lang="en-US" altLang="en-US" sz="19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BRCA2</a:t>
            </a:r>
            <a:r>
              <a:rPr lang="en-US" altLang="en-US" sz="19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-mutated ovarian cancer who had progressive or recurrent disease &lt;12 months after previous platinum-based chemotherapy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586" y="5851450"/>
            <a:ext cx="1742149" cy="423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size: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90 (30 per arm)</a:t>
            </a:r>
          </a:p>
        </p:txBody>
      </p:sp>
      <p:sp>
        <p:nvSpPr>
          <p:cNvPr id="4" name="Rectangle 3"/>
          <p:cNvSpPr/>
          <p:nvPr/>
        </p:nvSpPr>
        <p:spPr>
          <a:xfrm>
            <a:off x="2267744" y="3061420"/>
            <a:ext cx="1185068" cy="434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Randomized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1:1:1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33800" y="2080344"/>
            <a:ext cx="1508125" cy="74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Olaparib</a:t>
            </a: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 mg bid in 28-day cycles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33800" y="2921719"/>
            <a:ext cx="1508125" cy="719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Olaparib</a:t>
            </a: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 mg bid in 28-day cycles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3800" y="3750394"/>
            <a:ext cx="1508125" cy="750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Liposomal DOX</a:t>
            </a:r>
            <a:b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mg/m</a:t>
            </a:r>
            <a:r>
              <a:rPr lang="en-US" sz="1200" b="1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 every 4 weeks</a:t>
            </a:r>
            <a:endParaRPr lang="en-US" sz="1200" b="1" baseline="30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>
            <a:endCxn id="14" idx="1"/>
          </p:cNvCxnSpPr>
          <p:nvPr/>
        </p:nvCxnSpPr>
        <p:spPr>
          <a:xfrm>
            <a:off x="3516313" y="3281288"/>
            <a:ext cx="217487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508375" y="2408957"/>
            <a:ext cx="1588" cy="15144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508375" y="3913907"/>
            <a:ext cx="2286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502092" y="2412132"/>
            <a:ext cx="238125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50" name="TextBox 4"/>
          <p:cNvSpPr txBox="1">
            <a:spLocks noChangeArrowheads="1"/>
          </p:cNvSpPr>
          <p:nvPr/>
        </p:nvSpPr>
        <p:spPr bwMode="auto">
          <a:xfrm>
            <a:off x="369409" y="6434138"/>
            <a:ext cx="85316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GB" alt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Kaye SB, et al. </a:t>
            </a:r>
            <a:r>
              <a:rPr lang="en-GB" sz="1200" b="1" i="1" dirty="0">
                <a:solidFill>
                  <a:prstClr val="white"/>
                </a:solidFill>
                <a:latin typeface="Arial" panose="020B0604020202020204" pitchFamily="34" charset="0"/>
              </a:rPr>
              <a:t>J </a:t>
            </a:r>
            <a:r>
              <a:rPr lang="en-GB" sz="1200" b="1" i="1" dirty="0" err="1">
                <a:solidFill>
                  <a:prstClr val="white"/>
                </a:solidFill>
                <a:latin typeface="Arial" panose="020B0604020202020204" pitchFamily="34" charset="0"/>
              </a:rPr>
              <a:t>Clin</a:t>
            </a:r>
            <a:r>
              <a:rPr lang="en-GB" sz="1200" b="1" i="1" dirty="0">
                <a:solidFill>
                  <a:prstClr val="white"/>
                </a:solidFill>
                <a:latin typeface="Arial" panose="020B0604020202020204" pitchFamily="34" charset="0"/>
              </a:rPr>
              <a:t> </a:t>
            </a:r>
            <a:r>
              <a:rPr lang="en-GB" sz="1200" b="1" i="1" dirty="0" err="1">
                <a:solidFill>
                  <a:prstClr val="white"/>
                </a:solidFill>
                <a:latin typeface="Arial" panose="020B0604020202020204" pitchFamily="34" charset="0"/>
              </a:rPr>
              <a:t>Oncol</a:t>
            </a:r>
            <a:r>
              <a:rPr lang="en-GB" sz="1200" b="1" i="1" dirty="0">
                <a:solidFill>
                  <a:prstClr val="white"/>
                </a:solidFill>
                <a:latin typeface="Arial" panose="020B0604020202020204" pitchFamily="34" charset="0"/>
              </a:rPr>
              <a:t>.</a:t>
            </a:r>
            <a:r>
              <a:rPr lang="en-GB" sz="1200" b="1" dirty="0">
                <a:solidFill>
                  <a:prstClr val="white"/>
                </a:solidFill>
                <a:latin typeface="Arial" panose="020B0604020202020204" pitchFamily="34" charset="0"/>
              </a:rPr>
              <a:t> 2012;30(4):372-379.</a:t>
            </a:r>
          </a:p>
        </p:txBody>
      </p:sp>
    </p:spTree>
    <p:extLst>
      <p:ext uri="{BB962C8B-B14F-4D97-AF65-F5344CB8AC3E}">
        <p14:creationId xmlns:p14="http://schemas.microsoft.com/office/powerpoint/2010/main" val="27145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4"/>
          <p:cNvSpPr txBox="1">
            <a:spLocks noChangeArrowheads="1"/>
          </p:cNvSpPr>
          <p:nvPr/>
        </p:nvSpPr>
        <p:spPr bwMode="auto">
          <a:xfrm>
            <a:off x="358055" y="333375"/>
            <a:ext cx="8434709" cy="150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sz="3600" b="1" dirty="0" err="1">
                <a:solidFill>
                  <a:srgbClr val="F09828"/>
                </a:solidFill>
                <a:latin typeface="Arial" panose="020B0604020202020204" pitchFamily="34" charset="0"/>
              </a:rPr>
              <a:t>Olaparib</a:t>
            </a:r>
            <a:r>
              <a:rPr lang="en-GB" altLang="en-US" sz="3600" b="1" dirty="0">
                <a:solidFill>
                  <a:srgbClr val="F09828"/>
                </a:solidFill>
                <a:latin typeface="Arial" panose="020B0604020202020204" pitchFamily="34" charset="0"/>
              </a:rPr>
              <a:t> for </a:t>
            </a:r>
            <a:r>
              <a:rPr lang="en-GB" altLang="en-US" sz="36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Recurrent </a:t>
            </a:r>
            <a:r>
              <a:rPr lang="en-GB" altLang="en-US" sz="3600" b="1" i="1" dirty="0" err="1" smtClean="0">
                <a:solidFill>
                  <a:srgbClr val="F09828"/>
                </a:solidFill>
                <a:latin typeface="Arial" panose="020B0604020202020204" pitchFamily="34" charset="0"/>
              </a:rPr>
              <a:t>BRCA</a:t>
            </a:r>
            <a:r>
              <a:rPr lang="en-GB" altLang="en-US" sz="3600" b="1" dirty="0" err="1" smtClean="0">
                <a:solidFill>
                  <a:srgbClr val="F09828"/>
                </a:solidFill>
                <a:latin typeface="Arial" panose="020B0604020202020204" pitchFamily="34" charset="0"/>
              </a:rPr>
              <a:t>m</a:t>
            </a:r>
            <a:r>
              <a:rPr lang="en-GB" altLang="en-US" sz="36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 Ovarian Cancer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sz="32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 </a:t>
            </a:r>
            <a:r>
              <a:rPr lang="en-GB" altLang="en-US" sz="28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Recent Developments</a:t>
            </a:r>
            <a:endParaRPr lang="en-GB" altLang="en-US" sz="2800" b="1" dirty="0">
              <a:solidFill>
                <a:srgbClr val="F09828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763" y="1844675"/>
            <a:ext cx="8377237" cy="3213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90000"/>
              </a:lnSpc>
              <a:spcAft>
                <a:spcPts val="1200"/>
              </a:spcAft>
              <a:buClr>
                <a:srgbClr val="F09828"/>
              </a:buClr>
              <a:buFont typeface="Arial" panose="020B0604020202020204" pitchFamily="34" charset="0"/>
              <a:buChar char="•"/>
              <a:defRPr/>
            </a:pPr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</a:rPr>
              <a:t>Ongoing pooled analysis of 300 patients who received </a:t>
            </a:r>
            <a:r>
              <a:rPr lang="en-GB" sz="2400" b="1" dirty="0" err="1">
                <a:solidFill>
                  <a:schemeClr val="bg1"/>
                </a:solidFill>
                <a:latin typeface="Arial" panose="020B0604020202020204" pitchFamily="34" charset="0"/>
              </a:rPr>
              <a:t>olaparib</a:t>
            </a:r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</a:rPr>
              <a:t> in 6 studies involving </a:t>
            </a:r>
            <a:r>
              <a:rPr lang="en-GB" sz="2400" b="1" i="1" dirty="0" err="1">
                <a:solidFill>
                  <a:schemeClr val="bg1"/>
                </a:solidFill>
                <a:latin typeface="Arial" panose="020B0604020202020204" pitchFamily="34" charset="0"/>
              </a:rPr>
              <a:t>BRCA</a:t>
            </a:r>
            <a:r>
              <a:rPr lang="en-GB" sz="2400" b="1" dirty="0" err="1">
                <a:solidFill>
                  <a:schemeClr val="bg1"/>
                </a:solidFill>
                <a:latin typeface="Arial" panose="020B0604020202020204" pitchFamily="34" charset="0"/>
              </a:rPr>
              <a:t>m</a:t>
            </a:r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</a:rPr>
              <a:t> recurrent disease (273 with measurable disease</a:t>
            </a:r>
            <a:r>
              <a:rPr lang="en-GB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en-GB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1200"/>
              </a:spcAft>
              <a:buClr>
                <a:srgbClr val="F09828"/>
              </a:buClr>
              <a:buFont typeface="Arial" panose="020B0604020202020204" pitchFamily="34" charset="0"/>
              <a:buChar char="•"/>
              <a:defRPr/>
            </a:pPr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</a:rPr>
              <a:t>All but one study </a:t>
            </a:r>
            <a:r>
              <a:rPr lang="en-GB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nonrandomised</a:t>
            </a:r>
            <a:endParaRPr lang="en-GB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1200"/>
              </a:spcAft>
              <a:buClr>
                <a:srgbClr val="F09828"/>
              </a:buClr>
              <a:buFont typeface="Arial" panose="020B0604020202020204" pitchFamily="34" charset="0"/>
              <a:buChar char="•"/>
              <a:defRPr/>
            </a:pPr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</a:rPr>
              <a:t>Data on subgroup of 137 patients who received </a:t>
            </a:r>
            <a:r>
              <a:rPr lang="en-GB" sz="2400" b="1" dirty="0" smtClean="0">
                <a:solidFill>
                  <a:schemeClr val="bg1"/>
                </a:solidFill>
                <a:latin typeface="Georgia"/>
              </a:rPr>
              <a:t>≥</a:t>
            </a:r>
            <a:r>
              <a:rPr lang="en-GB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3 </a:t>
            </a:r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</a:rPr>
              <a:t>lines of chemo presented to FDA for accelerated approval </a:t>
            </a:r>
          </a:p>
          <a:p>
            <a:pPr>
              <a:lnSpc>
                <a:spcPct val="90000"/>
              </a:lnSpc>
              <a:spcAft>
                <a:spcPts val="1200"/>
              </a:spcAft>
              <a:buClr>
                <a:srgbClr val="F09828"/>
              </a:buClr>
              <a:defRPr/>
            </a:pPr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</a:rPr>
              <a:t>	– response rate 34%; response duration </a:t>
            </a:r>
            <a:r>
              <a:rPr lang="en-GB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7.9 m</a:t>
            </a:r>
            <a:endParaRPr lang="en-GB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TextBox 6"/>
          <p:cNvSpPr txBox="1">
            <a:spLocks noChangeArrowheads="1"/>
          </p:cNvSpPr>
          <p:nvPr/>
        </p:nvSpPr>
        <p:spPr bwMode="auto">
          <a:xfrm>
            <a:off x="1188343" y="5219476"/>
            <a:ext cx="77041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Accelerated Approval Granted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58888" y="5445224"/>
            <a:ext cx="792162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69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3"/>
          <p:cNvSpPr txBox="1">
            <a:spLocks noChangeArrowheads="1"/>
          </p:cNvSpPr>
          <p:nvPr/>
        </p:nvSpPr>
        <p:spPr bwMode="auto">
          <a:xfrm>
            <a:off x="135212" y="367720"/>
            <a:ext cx="8856662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sz="4000" b="1" dirty="0">
                <a:solidFill>
                  <a:srgbClr val="F09828"/>
                </a:solidFill>
                <a:latin typeface="Arial" panose="020B0604020202020204" pitchFamily="34" charset="0"/>
              </a:rPr>
              <a:t>Status of </a:t>
            </a:r>
            <a:r>
              <a:rPr lang="en-GB" altLang="en-US" sz="4000" b="1" dirty="0" err="1">
                <a:solidFill>
                  <a:srgbClr val="F09828"/>
                </a:solidFill>
                <a:latin typeface="Arial" panose="020B0604020202020204" pitchFamily="34" charset="0"/>
              </a:rPr>
              <a:t>O</a:t>
            </a:r>
            <a:r>
              <a:rPr lang="en-GB" altLang="en-US" sz="4000" b="1" dirty="0" err="1" smtClean="0">
                <a:solidFill>
                  <a:srgbClr val="F09828"/>
                </a:solidFill>
                <a:latin typeface="Arial" panose="020B0604020202020204" pitchFamily="34" charset="0"/>
              </a:rPr>
              <a:t>laparib</a:t>
            </a:r>
            <a:endParaRPr lang="en-GB" altLang="en-US" sz="4000" b="1" dirty="0">
              <a:solidFill>
                <a:srgbClr val="F09828"/>
              </a:solidFill>
              <a:latin typeface="Arial" panose="020B0604020202020204" pitchFamily="34" charset="0"/>
            </a:endParaRP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sz="4000" b="1" dirty="0">
                <a:solidFill>
                  <a:srgbClr val="F09828"/>
                </a:solidFill>
                <a:latin typeface="Arial" panose="020B0604020202020204" pitchFamily="34" charset="0"/>
              </a:rPr>
              <a:t>– January 2015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850" y="1844675"/>
            <a:ext cx="8569325" cy="44012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rgbClr val="FFFF00"/>
                </a:solidFill>
                <a:latin typeface="Arial" panose="020B0604020202020204" pitchFamily="34" charset="0"/>
              </a:rPr>
              <a:t>Europe</a:t>
            </a:r>
            <a:r>
              <a:rPr lang="en-GB" sz="2800" b="1" dirty="0">
                <a:solidFill>
                  <a:schemeClr val="bg1"/>
                </a:solidFill>
                <a:latin typeface="Arial" panose="020B0604020202020204" pitchFamily="34" charset="0"/>
              </a:rPr>
              <a:t> – approved as maintenance treatment for </a:t>
            </a:r>
            <a:r>
              <a:rPr lang="en-GB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platinum-sensitive </a:t>
            </a:r>
            <a:r>
              <a:rPr lang="en-GB" sz="2800" b="1" dirty="0">
                <a:solidFill>
                  <a:schemeClr val="bg1"/>
                </a:solidFill>
                <a:latin typeface="Arial" panose="020B0604020202020204" pitchFamily="34" charset="0"/>
              </a:rPr>
              <a:t>relapsed </a:t>
            </a:r>
            <a:r>
              <a:rPr lang="en-GB" sz="2800" b="1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BRCA</a:t>
            </a:r>
            <a:r>
              <a:rPr lang="en-GB" sz="28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m</a:t>
            </a:r>
            <a:r>
              <a:rPr lang="en-GB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GB" sz="2800" b="1" dirty="0">
                <a:solidFill>
                  <a:schemeClr val="bg1"/>
                </a:solidFill>
                <a:latin typeface="Arial" panose="020B0604020202020204" pitchFamily="34" charset="0"/>
              </a:rPr>
              <a:t>ovarian cancer – patients in remission following platinum-based </a:t>
            </a:r>
            <a:r>
              <a:rPr lang="en-GB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therapy</a:t>
            </a:r>
            <a:endParaRPr lang="en-GB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GB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en-GB" sz="2800" b="1" dirty="0">
                <a:solidFill>
                  <a:srgbClr val="FFFF00"/>
                </a:solidFill>
                <a:latin typeface="Arial" panose="020B0604020202020204" pitchFamily="34" charset="0"/>
              </a:rPr>
              <a:t>USA </a:t>
            </a:r>
            <a:r>
              <a:rPr lang="en-GB" sz="2800" b="1" dirty="0">
                <a:solidFill>
                  <a:schemeClr val="bg1"/>
                </a:solidFill>
                <a:latin typeface="Arial" panose="020B0604020202020204" pitchFamily="34" charset="0"/>
              </a:rPr>
              <a:t>– approved as monotherapy for patients who have received </a:t>
            </a:r>
            <a:r>
              <a:rPr lang="en-GB" sz="2800" b="1" dirty="0" smtClean="0">
                <a:solidFill>
                  <a:schemeClr val="bg1"/>
                </a:solidFill>
                <a:latin typeface="Georgia"/>
              </a:rPr>
              <a:t>≥</a:t>
            </a:r>
            <a:r>
              <a:rPr lang="en-GB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3 </a:t>
            </a:r>
            <a:r>
              <a:rPr lang="en-GB" sz="2800" b="1" dirty="0">
                <a:solidFill>
                  <a:schemeClr val="bg1"/>
                </a:solidFill>
                <a:latin typeface="Arial" panose="020B0604020202020204" pitchFamily="34" charset="0"/>
              </a:rPr>
              <a:t>lines of chemotherapy</a:t>
            </a:r>
          </a:p>
          <a:p>
            <a:pPr marL="457200" indent="-457200">
              <a:buClr>
                <a:srgbClr val="F09828"/>
              </a:buClr>
              <a:buFontTx/>
              <a:buChar char="-"/>
              <a:defRPr/>
            </a:pPr>
            <a:r>
              <a:rPr lang="en-GB" sz="2800" b="1" dirty="0">
                <a:solidFill>
                  <a:schemeClr val="bg1"/>
                </a:solidFill>
                <a:latin typeface="Arial" panose="020B0604020202020204" pitchFamily="34" charset="0"/>
              </a:rPr>
              <a:t>Not approved as maintenance therapy</a:t>
            </a:r>
          </a:p>
          <a:p>
            <a:pPr marL="457200" indent="-457200">
              <a:buClr>
                <a:srgbClr val="F09828"/>
              </a:buClr>
              <a:buFontTx/>
              <a:buChar char="-"/>
              <a:defRPr/>
            </a:pPr>
            <a:r>
              <a:rPr lang="en-GB" sz="2800" b="1" dirty="0">
                <a:solidFill>
                  <a:schemeClr val="bg1"/>
                </a:solidFill>
                <a:latin typeface="Arial" panose="020B0604020202020204" pitchFamily="34" charset="0"/>
              </a:rPr>
              <a:t>Approval also for companion diagnostic (Myriad Genetics </a:t>
            </a:r>
            <a:r>
              <a:rPr lang="en-GB" sz="2800" b="1" i="1" dirty="0">
                <a:solidFill>
                  <a:schemeClr val="bg1"/>
                </a:solidFill>
                <a:latin typeface="Arial" panose="020B0604020202020204" pitchFamily="34" charset="0"/>
              </a:rPr>
              <a:t>BRCA</a:t>
            </a:r>
            <a:r>
              <a:rPr lang="en-GB" sz="2800" b="1" dirty="0">
                <a:solidFill>
                  <a:schemeClr val="bg1"/>
                </a:solidFill>
                <a:latin typeface="Arial" panose="020B0604020202020204" pitchFamily="34" charset="0"/>
              </a:rPr>
              <a:t> analysis </a:t>
            </a:r>
            <a:r>
              <a:rPr lang="en-GB" sz="2800" b="1" dirty="0" err="1">
                <a:solidFill>
                  <a:schemeClr val="bg1"/>
                </a:solidFill>
                <a:latin typeface="Arial" panose="020B0604020202020204" pitchFamily="34" charset="0"/>
              </a:rPr>
              <a:t>CDx</a:t>
            </a:r>
            <a:r>
              <a:rPr lang="en-GB" sz="2800" b="1" dirty="0">
                <a:solidFill>
                  <a:schemeClr val="bg1"/>
                </a:solidFill>
                <a:latin typeface="Arial" panose="020B0604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445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13"/>
          <p:cNvSpPr txBox="1">
            <a:spLocks noChangeArrowheads="1"/>
          </p:cNvSpPr>
          <p:nvPr/>
        </p:nvSpPr>
        <p:spPr bwMode="auto">
          <a:xfrm>
            <a:off x="0" y="186743"/>
            <a:ext cx="9144000" cy="126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spcAft>
                <a:spcPts val="1200"/>
              </a:spcAft>
              <a:buClr>
                <a:schemeClr val="tx2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7200" eaLnBrk="0" hangingPunct="0">
              <a:spcAft>
                <a:spcPts val="600"/>
              </a:spcAft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7200" eaLnBrk="0" hangingPunct="0">
              <a:spcAft>
                <a:spcPts val="600"/>
              </a:spcAft>
              <a:buClr>
                <a:schemeClr val="tx2"/>
              </a:buClr>
              <a:buSzPct val="50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7200" eaLnBrk="0" hangingPunct="0">
              <a:spcAft>
                <a:spcPts val="600"/>
              </a:spcAft>
              <a:buClr>
                <a:schemeClr val="tx2"/>
              </a:buClr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7200" eaLnBrk="0" hangingPunct="0"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GB" altLang="en-US" sz="1800" b="1" dirty="0" smtClean="0">
              <a:solidFill>
                <a:srgbClr val="F09828"/>
              </a:solidFill>
              <a:cs typeface="Arial" panose="020B0604020202020204" pitchFamily="34" charset="0"/>
            </a:endParaRPr>
          </a:p>
          <a:p>
            <a:pPr algn="ctr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3600" b="1" dirty="0" smtClean="0">
                <a:solidFill>
                  <a:srgbClr val="F09828"/>
                </a:solidFill>
                <a:cs typeface="Arial" panose="020B0604020202020204" pitchFamily="34" charset="0"/>
              </a:rPr>
              <a:t>PARP Inhibitors – What Are the Next Steps?</a:t>
            </a:r>
          </a:p>
        </p:txBody>
      </p: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2483768" y="1527175"/>
            <a:ext cx="4121150" cy="5117521"/>
            <a:chOff x="228600" y="1295364"/>
            <a:chExt cx="4121150" cy="5117869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98" t="23607" r="3214"/>
            <a:stretch>
              <a:fillRect/>
            </a:stretch>
          </p:blipFill>
          <p:spPr bwMode="auto">
            <a:xfrm>
              <a:off x="228600" y="1836738"/>
              <a:ext cx="3990975" cy="387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" name="Straight Connector 10"/>
            <p:cNvCxnSpPr/>
            <p:nvPr/>
          </p:nvCxnSpPr>
          <p:spPr>
            <a:xfrm rot="5400000">
              <a:off x="772236" y="3895072"/>
              <a:ext cx="240522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1974852" y="5672098"/>
              <a:ext cx="2244723" cy="307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45720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4572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4572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4572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FFFFFF"/>
                  </a:solidFill>
                  <a:latin typeface="Arial" pitchFamily="34" charset="0"/>
                </a:rPr>
                <a:t>HR Deficient</a:t>
              </a:r>
            </a:p>
          </p:txBody>
        </p:sp>
        <p:sp>
          <p:nvSpPr>
            <p:cNvPr id="14" name="TextBox 15"/>
            <p:cNvSpPr txBox="1">
              <a:spLocks noChangeArrowheads="1"/>
            </p:cNvSpPr>
            <p:nvPr/>
          </p:nvSpPr>
          <p:spPr bwMode="auto">
            <a:xfrm>
              <a:off x="228601" y="5674461"/>
              <a:ext cx="1746250" cy="738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45720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4572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4572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4572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>
                  <a:solidFill>
                    <a:srgbClr val="FFFFFF"/>
                  </a:solidFill>
                  <a:latin typeface="Arial" pitchFamily="34" charset="0"/>
                </a:rPr>
                <a:t>Not Homologous Recombination (HR) Deficient</a:t>
              </a: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28600" y="1295364"/>
              <a:ext cx="4121150" cy="523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45720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4572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4572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4572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solidFill>
                    <a:srgbClr val="FFFFFF"/>
                  </a:solidFill>
                  <a:latin typeface="Arial" pitchFamily="34" charset="0"/>
                </a:rPr>
                <a:t>The Cancer Genome Atlas, Molecular profiling of serous ovarian cancer, D. Levine 2011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04248" y="2204864"/>
            <a:ext cx="1871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role of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PARPi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in sporadic ovarian cancer?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611188" y="2132856"/>
            <a:ext cx="8532812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70000"/>
              <a:buNone/>
            </a:pPr>
            <a:r>
              <a:rPr lang="en-GB" altLang="en-US" sz="2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</a:t>
            </a:r>
            <a:r>
              <a:rPr lang="en-GB" altLang="en-US" sz="2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biomarker for sporadic ovarian ca pts, possibilities include: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611188" y="2738438"/>
            <a:ext cx="853281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F79646"/>
              </a:buClr>
            </a:pPr>
            <a:r>
              <a:rPr lang="en-GB" altLang="en-US" sz="2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test for loss of HR (RAD 51 foci-formation)</a:t>
            </a:r>
            <a:r>
              <a:rPr lang="en-GB" altLang="en-US" sz="2200" b="1" baseline="300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</a:p>
          <a:p>
            <a:pPr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F79646"/>
              </a:buClr>
            </a:pPr>
            <a:r>
              <a:rPr lang="en-GB" altLang="en-US" sz="2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molecular signature (gene array)</a:t>
            </a:r>
            <a:r>
              <a:rPr lang="en-GB" altLang="en-US" sz="2200" b="1" baseline="300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endParaRPr lang="en-GB" altLang="en-US" sz="22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F79646"/>
              </a:buClr>
            </a:pPr>
            <a:r>
              <a:rPr lang="en-GB" altLang="en-US" sz="2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immunohistochemistry for BRCA 1 protein</a:t>
            </a:r>
            <a:r>
              <a:rPr lang="en-GB" altLang="en-US" sz="2200" b="1" baseline="300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altLang="en-US" sz="22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11188" y="4141788"/>
            <a:ext cx="843597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086100" indent="-3086100" fontAlgn="base">
              <a:spcBef>
                <a:spcPct val="0"/>
              </a:spcBef>
              <a:spcAft>
                <a:spcPct val="30000"/>
              </a:spcAft>
              <a:buSzPct val="70000"/>
              <a:buFont typeface="Wingdings" pitchFamily="2" charset="2"/>
              <a:buNone/>
              <a:tabLst>
                <a:tab pos="2784475" algn="l"/>
              </a:tabLst>
              <a:defRPr/>
            </a:pPr>
            <a:r>
              <a:rPr lang="en-GB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rgbClr val="FFFF00"/>
                </a:solidFill>
                <a:latin typeface="Arial" panose="020B0604020202020204" pitchFamily="34" charset="0"/>
                <a:cs typeface="Arial" pitchFamily="34" charset="0"/>
              </a:rPr>
              <a:t>Circumstantially:	</a:t>
            </a:r>
            <a:r>
              <a:rPr lang="en-GB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itchFamily="34" charset="0"/>
              </a:rPr>
              <a:t>•</a:t>
            </a:r>
            <a:r>
              <a:rPr lang="en-GB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itchFamily="34" charset="0"/>
              </a:rPr>
              <a:t>	repeated </a:t>
            </a:r>
            <a:r>
              <a:rPr lang="en-GB" sz="2400" b="1" dirty="0">
                <a:solidFill>
                  <a:srgbClr val="FFFF00"/>
                </a:solidFill>
                <a:latin typeface="Arial" panose="020B0604020202020204" pitchFamily="34" charset="0"/>
                <a:cs typeface="Arial" pitchFamily="34" charset="0"/>
              </a:rPr>
              <a:t>response to platinum-based </a:t>
            </a:r>
            <a:r>
              <a:rPr lang="en-GB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itchFamily="34" charset="0"/>
              </a:rPr>
              <a:t>chemotherapy</a:t>
            </a:r>
            <a:endParaRPr lang="en-GB" sz="2400" b="1" dirty="0">
              <a:solidFill>
                <a:srgbClr val="FFFF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2965450" indent="-2965450" fontAlgn="base">
              <a:spcBef>
                <a:spcPct val="0"/>
              </a:spcBef>
              <a:spcAft>
                <a:spcPct val="30000"/>
              </a:spcAft>
              <a:buSzPct val="70000"/>
              <a:buFont typeface="Wingdings" pitchFamily="2" charset="2"/>
              <a:buNone/>
              <a:tabLst>
                <a:tab pos="2784475" algn="l"/>
              </a:tabLst>
              <a:defRPr/>
            </a:pPr>
            <a:r>
              <a:rPr lang="en-GB" sz="2400" b="1" dirty="0">
                <a:solidFill>
                  <a:srgbClr val="FFFF00"/>
                </a:solidFill>
                <a:latin typeface="Arial" panose="020B0604020202020204" pitchFamily="34" charset="0"/>
                <a:cs typeface="Arial" pitchFamily="34" charset="0"/>
              </a:rPr>
              <a:t>	</a:t>
            </a:r>
            <a:r>
              <a:rPr lang="en-GB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itchFamily="34" charset="0"/>
              </a:rPr>
              <a:t>• </a:t>
            </a:r>
            <a:r>
              <a:rPr lang="en-GB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itchFamily="34" charset="0"/>
              </a:rPr>
              <a:t> prolonged </a:t>
            </a:r>
            <a:r>
              <a:rPr lang="en-GB" sz="2400" b="1" dirty="0">
                <a:solidFill>
                  <a:srgbClr val="FFFF00"/>
                </a:solidFill>
                <a:latin typeface="Arial" panose="020B0604020202020204" pitchFamily="34" charset="0"/>
                <a:cs typeface="Arial" pitchFamily="34" charset="0"/>
              </a:rPr>
              <a:t>survival (&gt;5 yrs)</a:t>
            </a:r>
          </a:p>
          <a:p>
            <a:pPr marL="2965450" indent="-2965450" fontAlgn="base">
              <a:spcBef>
                <a:spcPct val="0"/>
              </a:spcBef>
              <a:spcAft>
                <a:spcPct val="30000"/>
              </a:spcAft>
              <a:buSzPct val="70000"/>
              <a:buFont typeface="Wingdings" pitchFamily="2" charset="2"/>
              <a:buNone/>
              <a:tabLst>
                <a:tab pos="2784475" algn="l"/>
              </a:tabLst>
              <a:defRPr/>
            </a:pPr>
            <a:r>
              <a:rPr lang="en-GB" sz="2400" b="1" dirty="0">
                <a:solidFill>
                  <a:srgbClr val="FFFF00"/>
                </a:solidFill>
                <a:latin typeface="Arial" panose="020B0604020202020204" pitchFamily="34" charset="0"/>
                <a:cs typeface="Arial" pitchFamily="34" charset="0"/>
              </a:rPr>
              <a:t>	</a:t>
            </a:r>
            <a:r>
              <a:rPr lang="en-GB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itchFamily="34" charset="0"/>
              </a:rPr>
              <a:t>• </a:t>
            </a:r>
            <a:r>
              <a:rPr lang="en-GB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itchFamily="34" charset="0"/>
              </a:rPr>
              <a:t> high-grade </a:t>
            </a:r>
            <a:r>
              <a:rPr lang="en-GB" sz="2400" b="1" dirty="0">
                <a:solidFill>
                  <a:srgbClr val="FFFF00"/>
                </a:solidFill>
                <a:latin typeface="Arial" panose="020B0604020202020204" pitchFamily="34" charset="0"/>
                <a:cs typeface="Arial" pitchFamily="34" charset="0"/>
              </a:rPr>
              <a:t>serous histology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238125"/>
            <a:ext cx="9144000" cy="121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3600" b="1" dirty="0">
                <a:solidFill>
                  <a:srgbClr val="F79646"/>
                </a:solidFill>
                <a:latin typeface="Arial" panose="020B0604020202020204" pitchFamily="34" charset="0"/>
                <a:cs typeface="Arial" pitchFamily="34" charset="0"/>
              </a:rPr>
              <a:t>Patient Selection for Treatment with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3600" b="1" dirty="0">
                <a:solidFill>
                  <a:srgbClr val="F79646"/>
                </a:solidFill>
                <a:latin typeface="Arial" panose="020B0604020202020204" pitchFamily="34" charset="0"/>
                <a:cs typeface="Arial" pitchFamily="34" charset="0"/>
              </a:rPr>
              <a:t>PARP Inhibitors</a:t>
            </a:r>
          </a:p>
        </p:txBody>
      </p:sp>
      <p:sp>
        <p:nvSpPr>
          <p:cNvPr id="69638" name="TextBox 6"/>
          <p:cNvSpPr txBox="1">
            <a:spLocks noChangeArrowheads="1"/>
          </p:cNvSpPr>
          <p:nvPr/>
        </p:nvSpPr>
        <p:spPr bwMode="auto">
          <a:xfrm>
            <a:off x="387350" y="6235700"/>
            <a:ext cx="85550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GB" alt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altLang="en-US" sz="1200" b="1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Mukhopadhyay</a:t>
            </a:r>
            <a:r>
              <a:rPr lang="en-GB" alt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et al. </a:t>
            </a:r>
            <a:r>
              <a:rPr lang="en-GB" altLang="en-US" sz="1200" b="1" i="1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GB" altLang="en-US" sz="1200" b="1" i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Cancer Res. </a:t>
            </a:r>
            <a:r>
              <a:rPr lang="en-GB" alt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2010;16(8):2344-2351; 2. </a:t>
            </a:r>
            <a:r>
              <a:rPr lang="en-GB" altLang="en-US" sz="1200" b="1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Graeser</a:t>
            </a:r>
            <a:r>
              <a:rPr lang="en-GB" alt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M, et al. </a:t>
            </a:r>
            <a:r>
              <a:rPr lang="en-GB" altLang="en-US" sz="1200" b="1" i="1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GB" altLang="en-US" sz="1200" b="1" i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Cancer Res. </a:t>
            </a:r>
            <a:r>
              <a:rPr lang="en-GB" alt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2010;16(24):6159-6168; 3. </a:t>
            </a:r>
            <a:r>
              <a:rPr lang="en-GB" altLang="en-US" sz="1200" b="1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Konstantinopoulos</a:t>
            </a:r>
            <a:r>
              <a:rPr lang="en-GB" alt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PA, et al. </a:t>
            </a:r>
            <a:r>
              <a:rPr lang="en-GB" altLang="en-US" sz="1200" b="1" i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GB" altLang="en-US" sz="1200" b="1" i="1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GB" altLang="en-US" sz="1200" b="1" i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200" b="1" i="1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GB" altLang="en-US" sz="1200" b="1" i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GB" alt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2010;28(22):3555-3561; 4. Garg K, et al. </a:t>
            </a:r>
            <a:r>
              <a:rPr lang="en-GB" altLang="en-US" sz="1200" b="1" i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 J </a:t>
            </a:r>
            <a:r>
              <a:rPr lang="en-GB" altLang="en-US" sz="1200" b="1" i="1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</a:t>
            </a:r>
            <a:r>
              <a:rPr lang="en-GB" altLang="en-US" sz="1200" b="1" i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200" b="1" i="1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Pathol</a:t>
            </a:r>
            <a:r>
              <a:rPr lang="en-GB" altLang="en-US" sz="1200" b="1" i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GB" alt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2013;37(1):138-146.</a:t>
            </a:r>
          </a:p>
        </p:txBody>
      </p:sp>
      <p:sp>
        <p:nvSpPr>
          <p:cNvPr id="69639" name="TextBox 1"/>
          <p:cNvSpPr txBox="1">
            <a:spLocks noChangeArrowheads="1"/>
          </p:cNvSpPr>
          <p:nvPr/>
        </p:nvSpPr>
        <p:spPr bwMode="auto">
          <a:xfrm>
            <a:off x="514350" y="1484784"/>
            <a:ext cx="85328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Germline/somatic </a:t>
            </a:r>
            <a:r>
              <a:rPr lang="en-GB" altLang="en-US" sz="22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BRCA</a:t>
            </a:r>
            <a:r>
              <a:rPr lang="en-GB" altLang="en-US" sz="2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2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  <a:r>
              <a:rPr lang="en-GB" altLang="en-US" sz="2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mutation is “a standard of care”</a:t>
            </a:r>
          </a:p>
        </p:txBody>
      </p:sp>
    </p:spTree>
    <p:extLst>
      <p:ext uri="{BB962C8B-B14F-4D97-AF65-F5344CB8AC3E}">
        <p14:creationId xmlns:p14="http://schemas.microsoft.com/office/powerpoint/2010/main" val="9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13483"/>
            <a:ext cx="8640960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sz="36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Homologous Recombination Deficiency Assay</a:t>
            </a:r>
            <a:endParaRPr lang="en-GB" sz="3600" b="1" dirty="0">
              <a:solidFill>
                <a:srgbClr val="F09828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688034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Myriad Genetics, presented at NCI/EORTC/AACR meeting 2014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564" y="2462439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DNA-based assay aimed at detecting HRD independent of cause, incorporating 3 algorithms:</a:t>
            </a:r>
          </a:p>
          <a:p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Loss of heterozygosity (LOH)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Telomeric</a:t>
            </a:r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allelic imbalance (TAI)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Large-scale state transitions (LST)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</a:rPr>
              <a:t>HRD score is sum of LOH + TAI + LST scores</a:t>
            </a:r>
          </a:p>
          <a:p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rgbClr val="F09828"/>
              </a:buClr>
              <a:buFontTx/>
              <a:buChar char="-"/>
            </a:pPr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106 high-grade ovarian samples evaluated for HRD score and correlation with </a:t>
            </a:r>
            <a:r>
              <a:rPr lang="en-GB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in vitro/in vivo </a:t>
            </a:r>
            <a:r>
              <a:rPr lang="en-GB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PARPi</a:t>
            </a:r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(</a:t>
            </a:r>
            <a:r>
              <a:rPr lang="en-GB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niraparib</a:t>
            </a:r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) sensitivity.</a:t>
            </a:r>
          </a:p>
          <a:p>
            <a:pPr marL="285750" indent="-285750">
              <a:buClr>
                <a:srgbClr val="F09828"/>
              </a:buClr>
              <a:buFontTx/>
              <a:buChar char="-"/>
            </a:pPr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Initial results support further exploration of HRD score.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308" y="6431309"/>
            <a:ext cx="6188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Haluska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P, et al. </a:t>
            </a:r>
            <a:r>
              <a:rPr lang="en-GB" sz="1200" b="1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Eur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 J Cancer.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 2014;50(</a:t>
            </a:r>
            <a:r>
              <a:rPr lang="en-GB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suppl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6): Abstract 214.</a:t>
            </a:r>
            <a:endParaRPr lang="en-GB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744775"/>
              </p:ext>
            </p:extLst>
          </p:nvPr>
        </p:nvGraphicFramePr>
        <p:xfrm>
          <a:off x="323526" y="1484786"/>
          <a:ext cx="8496946" cy="35397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162"/>
                <a:gridCol w="2088232"/>
                <a:gridCol w="1116124"/>
                <a:gridCol w="1116124"/>
                <a:gridCol w="576064"/>
                <a:gridCol w="1080120"/>
                <a:gridCol w="1080120"/>
              </a:tblGrid>
              <a:tr h="64807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Drug</a:t>
                      </a:r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BRCA</a:t>
                      </a:r>
                      <a:r>
                        <a:rPr lang="en-GB" i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Mutation Positive</a:t>
                      </a:r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BRCA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Wildtype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and Unknown</a:t>
                      </a:r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748606">
                <a:tc>
                  <a:txBody>
                    <a:bodyPr/>
                    <a:lstStyle/>
                    <a:p>
                      <a:endParaRPr lang="en-GB" sz="1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% 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Resp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Resp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br>
                        <a:rPr lang="en-GB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</a:br>
                      <a:r>
                        <a:rPr lang="en-GB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duration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% 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Resp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Resp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duration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5357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Olaparib</a:t>
                      </a:r>
                      <a:r>
                        <a:rPr lang="en-GB" sz="1800" baseline="30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1,2,3</a:t>
                      </a:r>
                      <a:endParaRPr lang="en-GB" sz="18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&gt; 100 (most plat resist)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30%-60%</a:t>
                      </a:r>
                      <a:endParaRPr lang="en-GB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7-10 m</a:t>
                      </a:r>
                      <a:endParaRPr lang="en-GB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46</a:t>
                      </a:r>
                      <a:endParaRPr lang="en-GB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24%</a:t>
                      </a:r>
                      <a:endParaRPr lang="en-GB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7 m</a:t>
                      </a:r>
                      <a:endParaRPr lang="en-GB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57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Rucaparib</a:t>
                      </a:r>
                      <a:r>
                        <a:rPr lang="en-GB" baseline="30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GB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23 (all plat </a:t>
                      </a:r>
                      <a:r>
                        <a:rPr lang="en-GB" sz="140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sens</a:t>
                      </a:r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)</a:t>
                      </a:r>
                      <a:endParaRPr lang="en-GB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61%</a:t>
                      </a:r>
                      <a:endParaRPr lang="en-GB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&gt;6 m</a:t>
                      </a:r>
                      <a:endParaRPr lang="en-GB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38</a:t>
                      </a:r>
                      <a:endParaRPr lang="en-GB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24%</a:t>
                      </a:r>
                      <a:endParaRPr lang="en-GB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&gt;6 m</a:t>
                      </a:r>
                      <a:endParaRPr lang="en-GB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5767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Niraparib</a:t>
                      </a:r>
                      <a:r>
                        <a:rPr lang="en-GB" baseline="30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20 (9 plat </a:t>
                      </a:r>
                      <a:r>
                        <a:rPr lang="en-GB" sz="140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sens</a:t>
                      </a:r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)</a:t>
                      </a:r>
                      <a:endParaRPr lang="en-GB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45%</a:t>
                      </a:r>
                      <a:endParaRPr lang="en-GB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11 m</a:t>
                      </a:r>
                      <a:endParaRPr lang="en-GB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en-GB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15%</a:t>
                      </a:r>
                      <a:endParaRPr lang="en-GB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5 m</a:t>
                      </a:r>
                      <a:endParaRPr lang="en-GB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5767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BMN 673</a:t>
                      </a:r>
                      <a:r>
                        <a:rPr lang="en-GB" baseline="30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28 (22 plat </a:t>
                      </a:r>
                      <a:r>
                        <a:rPr lang="en-GB" sz="140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sens</a:t>
                      </a:r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)</a:t>
                      </a:r>
                      <a:endParaRPr lang="en-GB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68%</a:t>
                      </a:r>
                      <a:endParaRPr lang="en-GB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&gt;6 m</a:t>
                      </a:r>
                      <a:endParaRPr lang="en-GB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strike="noStrike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strike="noStrike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strike="noStrike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528" y="465873"/>
            <a:ext cx="849694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32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Single-Agent Activity  for PARP Inhibitors in Ovarian Cancer</a:t>
            </a:r>
            <a:endParaRPr lang="en-GB" sz="3200" b="1" dirty="0">
              <a:solidFill>
                <a:srgbClr val="F09828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940152" y="5013177"/>
            <a:ext cx="28803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520" y="5517232"/>
            <a:ext cx="8595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200" b="1" dirty="0" smtClean="0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1. Fong </a:t>
            </a:r>
            <a:r>
              <a:rPr lang="en-US" altLang="en-US" sz="1200" b="1" dirty="0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PC, et al. </a:t>
            </a:r>
            <a:r>
              <a:rPr lang="en-US" altLang="en-US" sz="1200" b="1" i="1" dirty="0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J </a:t>
            </a:r>
            <a:r>
              <a:rPr lang="en-US" altLang="en-US" sz="1200" b="1" i="1" dirty="0" err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Clin</a:t>
            </a:r>
            <a:r>
              <a:rPr lang="en-US" altLang="en-US" sz="1200" b="1" i="1" dirty="0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 </a:t>
            </a:r>
            <a:r>
              <a:rPr lang="en-US" altLang="en-US" sz="1200" b="1" i="1" dirty="0" err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Oncol</a:t>
            </a:r>
            <a:r>
              <a:rPr lang="en-US" altLang="en-US" sz="1200" b="1" dirty="0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. 2010; 28(15):2512-2519.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2. Kaye SB, et al. 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J </a:t>
            </a:r>
            <a:r>
              <a:rPr lang="en-GB" sz="1200" b="1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Clin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GB" sz="1200" b="1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Oncol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2012;30(4):372-379.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3. </a:t>
            </a:r>
            <a:r>
              <a:rPr lang="en-GB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Gelmon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KA, et al. 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Lancet </a:t>
            </a:r>
            <a:r>
              <a:rPr lang="en-GB" sz="1200" b="1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Oncol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2011;12(9):852-861.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4. </a:t>
            </a:r>
            <a:r>
              <a:rPr lang="en-GB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Swisher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E, et al. </a:t>
            </a:r>
            <a:r>
              <a:rPr lang="en-GB" sz="1200" b="1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r>
              <a:rPr lang="en-GB" sz="1200" b="1" i="1" dirty="0" err="1">
                <a:solidFill>
                  <a:schemeClr val="bg1"/>
                </a:solidFill>
                <a:latin typeface="Arial" panose="020B0604020202020204" pitchFamily="34" charset="0"/>
              </a:rPr>
              <a:t>Eur</a:t>
            </a:r>
            <a:r>
              <a:rPr lang="en-GB" sz="1200" b="1" i="1" dirty="0">
                <a:solidFill>
                  <a:schemeClr val="bg1"/>
                </a:solidFill>
                <a:latin typeface="Arial" panose="020B0604020202020204" pitchFamily="34" charset="0"/>
              </a:rPr>
              <a:t> J Cancer.</a:t>
            </a:r>
            <a:r>
              <a:rPr lang="en-GB" sz="1200" b="1" dirty="0">
                <a:solidFill>
                  <a:schemeClr val="bg1"/>
                </a:solidFill>
                <a:latin typeface="Arial" panose="020B0604020202020204" pitchFamily="34" charset="0"/>
              </a:rPr>
              <a:t>  2014;50(</a:t>
            </a:r>
            <a:r>
              <a:rPr lang="en-GB" sz="1200" b="1" dirty="0" err="1">
                <a:solidFill>
                  <a:schemeClr val="bg1"/>
                </a:solidFill>
                <a:latin typeface="Arial" panose="020B0604020202020204" pitchFamily="34" charset="0"/>
              </a:rPr>
              <a:t>suppl</a:t>
            </a:r>
            <a:r>
              <a:rPr lang="en-GB" sz="1200" b="1" dirty="0">
                <a:solidFill>
                  <a:schemeClr val="bg1"/>
                </a:solidFill>
                <a:latin typeface="Arial" panose="020B0604020202020204" pitchFamily="34" charset="0"/>
              </a:rPr>
              <a:t> 6): 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Abstract 215.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FFFFFF"/>
                </a:solidFill>
                <a:latin typeface="Arial" pitchFamily="34" charset="0"/>
              </a:rPr>
              <a:t>5. Sandhu </a:t>
            </a:r>
            <a:r>
              <a:rPr lang="en-US" altLang="en-US" sz="1200" b="1" dirty="0">
                <a:solidFill>
                  <a:srgbClr val="FFFFFF"/>
                </a:solidFill>
                <a:latin typeface="Arial" pitchFamily="34" charset="0"/>
              </a:rPr>
              <a:t>SK, et al. </a:t>
            </a:r>
            <a:r>
              <a:rPr lang="en-US" altLang="en-US" sz="1200" b="1" i="1" dirty="0">
                <a:solidFill>
                  <a:srgbClr val="FFFFFF"/>
                </a:solidFill>
                <a:latin typeface="Arial" pitchFamily="34" charset="0"/>
              </a:rPr>
              <a:t>Lancet </a:t>
            </a:r>
            <a:r>
              <a:rPr lang="en-US" altLang="en-US" sz="1200" b="1" i="1" dirty="0" err="1">
                <a:solidFill>
                  <a:srgbClr val="FFFFFF"/>
                </a:solidFill>
                <a:latin typeface="Arial" pitchFamily="34" charset="0"/>
              </a:rPr>
              <a:t>Oncol</a:t>
            </a:r>
            <a:r>
              <a:rPr lang="en-US" altLang="en-US" sz="1200" b="1" i="1" dirty="0">
                <a:solidFill>
                  <a:srgbClr val="FFFFFF"/>
                </a:solidFill>
                <a:latin typeface="Arial" pitchFamily="34" charset="0"/>
              </a:rPr>
              <a:t>. </a:t>
            </a:r>
            <a:r>
              <a:rPr lang="en-US" altLang="en-US" sz="1200" b="1" dirty="0">
                <a:solidFill>
                  <a:srgbClr val="FFFFFF"/>
                </a:solidFill>
                <a:latin typeface="Arial" pitchFamily="34" charset="0"/>
              </a:rPr>
              <a:t>2013;14(9):882-892.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6. </a:t>
            </a:r>
            <a:r>
              <a:rPr lang="en-GB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Ramanathan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R, et al. </a:t>
            </a:r>
            <a:r>
              <a:rPr lang="en-GB" sz="1200" b="1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Eur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 J Cancer.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2013;49(</a:t>
            </a:r>
            <a:r>
              <a:rPr lang="en-GB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Suppl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3): Abstract LBA29.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104161"/>
              </p:ext>
            </p:extLst>
          </p:nvPr>
        </p:nvGraphicFramePr>
        <p:xfrm>
          <a:off x="5199719" y="5203372"/>
          <a:ext cx="3639225" cy="1033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224136"/>
                <a:gridCol w="1046937"/>
              </a:tblGrid>
              <a:tr h="486774"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 Preliminary genomic data for </a:t>
                      </a:r>
                    </a:p>
                    <a:p>
                      <a:r>
                        <a:rPr lang="en-GB" sz="11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rucaparib</a:t>
                      </a:r>
                      <a:endParaRPr lang="en-GB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BRCA-like signature (LOH)</a:t>
                      </a:r>
                      <a:endParaRPr lang="en-GB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BRCA–like signature</a:t>
                      </a:r>
                      <a:endParaRPr lang="en-GB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2466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GB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GB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66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</a:t>
                      </a:r>
                      <a:r>
                        <a:rPr lang="en-GB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% </a:t>
                      </a:r>
                      <a:endParaRPr lang="en-GB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32%</a:t>
                      </a:r>
                      <a:endParaRPr lang="en-GB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8%</a:t>
                      </a:r>
                      <a:endParaRPr lang="en-GB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27432" marB="274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1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69492"/>
            <a:ext cx="8856984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Rational Targets in Ovarian Cancer - Agents Now in the Clinic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755973"/>
            <a:ext cx="48245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Inhibitors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VEGF and other </a:t>
            </a:r>
            <a:r>
              <a:rPr lang="en-GB" sz="24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angiogenic</a:t>
            </a:r>
            <a:r>
              <a:rPr lang="en-GB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factors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PARP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FFFF00"/>
                </a:solidFill>
                <a:latin typeface="Arial" panose="020B0604020202020204" pitchFamily="34" charset="0"/>
              </a:rPr>
              <a:t>P13K/AKT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FFFF00"/>
                </a:solidFill>
                <a:latin typeface="Arial" panose="020B0604020202020204" pitchFamily="34" charset="0"/>
              </a:rPr>
              <a:t>MEK</a:t>
            </a:r>
            <a:endParaRPr lang="en-GB" sz="24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996333"/>
            <a:ext cx="7128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2015 update on:</a:t>
            </a:r>
          </a:p>
          <a:p>
            <a:pPr marL="1657350" lvl="3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Single-agent data</a:t>
            </a:r>
          </a:p>
          <a:p>
            <a:pPr marL="1657350" lvl="3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Combination strategies</a:t>
            </a:r>
            <a:endParaRPr lang="en-GB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4" descr="Untitled-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4" t="9184" r="19212" b="8945"/>
          <a:stretch>
            <a:fillRect/>
          </a:stretch>
        </p:blipFill>
        <p:spPr bwMode="auto">
          <a:xfrm>
            <a:off x="395536" y="1755973"/>
            <a:ext cx="3096344" cy="3019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08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76" y="354686"/>
            <a:ext cx="8856984" cy="1143000"/>
          </a:xfrm>
        </p:spPr>
        <p:txBody>
          <a:bodyPr>
            <a:normAutofit/>
          </a:bodyPr>
          <a:lstStyle/>
          <a:p>
            <a:r>
              <a:rPr lang="en-GB" dirty="0"/>
              <a:t>R</a:t>
            </a:r>
            <a:r>
              <a:rPr lang="en-GB" dirty="0" smtClean="0"/>
              <a:t>ational Targets in Ovarian Cancer –Agents Now in the Clinic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611957"/>
            <a:ext cx="5400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Inhibitors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3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VEGF and other </a:t>
            </a:r>
            <a:r>
              <a:rPr lang="en-GB" sz="23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angiogenic</a:t>
            </a:r>
            <a:r>
              <a:rPr lang="en-GB" sz="23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factors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3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PARP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3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P13K/AKT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3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MEK</a:t>
            </a:r>
            <a:endParaRPr lang="en-GB" sz="23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852317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2015 update on:</a:t>
            </a:r>
          </a:p>
          <a:p>
            <a:pPr marL="1657350" lvl="3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Single-agent data</a:t>
            </a:r>
          </a:p>
          <a:p>
            <a:pPr marL="1657350" lvl="3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Combination strategies</a:t>
            </a:r>
            <a:endParaRPr lang="en-GB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4" descr="Untitled-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4" t="9184" r="19212" b="8945"/>
          <a:stretch>
            <a:fillRect/>
          </a:stretch>
        </p:blipFill>
        <p:spPr bwMode="auto">
          <a:xfrm>
            <a:off x="395536" y="1611957"/>
            <a:ext cx="3096344" cy="3019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0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284" y="478413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Single-Agent Trials – Other Agents</a:t>
            </a:r>
            <a:endParaRPr lang="en-GB" sz="3600" b="1" dirty="0">
              <a:solidFill>
                <a:srgbClr val="F09828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222881"/>
            <a:ext cx="50709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>
                <a:solidFill>
                  <a:schemeClr val="bg1"/>
                </a:solidFill>
                <a:latin typeface="Arial" panose="020B0604020202020204" pitchFamily="34" charset="0"/>
              </a:rPr>
              <a:t>P13Kinase/AKT inhibitors</a:t>
            </a:r>
            <a:endParaRPr lang="en-GB" sz="2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GB" sz="800" b="1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Mutations in 25%-30% clear cell/endometrial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Responses seen in phase I, </a:t>
            </a:r>
            <a:br>
              <a:rPr lang="en-GB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GB" sz="24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eg</a:t>
            </a:r>
            <a:r>
              <a:rPr lang="en-GB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, AZD 5363 </a:t>
            </a:r>
            <a:endParaRPr lang="en-GB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170" y="3501008"/>
            <a:ext cx="50709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>
                <a:solidFill>
                  <a:schemeClr val="bg1"/>
                </a:solidFill>
                <a:latin typeface="Arial" panose="020B0604020202020204" pitchFamily="34" charset="0"/>
              </a:rPr>
              <a:t>MEK Inhibitors</a:t>
            </a:r>
            <a:endParaRPr lang="en-GB" sz="2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GB" sz="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RAS mutations in up to 50% low-grade serous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Single-agent efficacy seen with </a:t>
            </a:r>
            <a:r>
              <a:rPr lang="en-GB" sz="24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selumetinib</a:t>
            </a:r>
            <a:endParaRPr lang="en-GB" sz="2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en-GB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andomised studies underway with more potent MEK inhibitors</a:t>
            </a:r>
            <a:endParaRPr lang="en-GB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643835"/>
            <a:ext cx="3456384" cy="329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01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432372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Combination Strategies</a:t>
            </a:r>
            <a:endParaRPr lang="en-GB" sz="4000" b="1" dirty="0">
              <a:solidFill>
                <a:srgbClr val="F09828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8313" y="1196752"/>
            <a:ext cx="849617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Antiangiogenic / antiangiogenic </a:t>
            </a:r>
          </a:p>
          <a:p>
            <a:pPr marL="742950" lvl="1" indent="-285750">
              <a:buClr>
                <a:srgbClr val="F09828"/>
              </a:buClr>
              <a:buFont typeface="Georgia" panose="02040502050405020303" pitchFamily="18" charset="0"/>
              <a:buChar char="–"/>
            </a:pPr>
            <a:r>
              <a:rPr lang="en-GB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vertical / horizontal</a:t>
            </a:r>
          </a:p>
          <a:p>
            <a:pPr marL="742950" lvl="1" indent="-285750">
              <a:buClr>
                <a:srgbClr val="F09828"/>
              </a:buClr>
              <a:buFont typeface="Georgia" panose="02040502050405020303" pitchFamily="18" charset="0"/>
              <a:buChar char="–"/>
            </a:pPr>
            <a:endParaRPr lang="en-GB" sz="2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6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Antiangiogenic</a:t>
            </a:r>
            <a:r>
              <a:rPr lang="en-GB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/ PARP inhibitor</a:t>
            </a:r>
          </a:p>
          <a:p>
            <a:pPr marL="742950" lvl="1" indent="-285750">
              <a:buClr>
                <a:srgbClr val="F09828"/>
              </a:buClr>
              <a:buFont typeface="Georgia" panose="02040502050405020303" pitchFamily="18" charset="0"/>
              <a:buChar char="–"/>
            </a:pPr>
            <a:r>
              <a:rPr lang="en-GB" sz="26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cediranib</a:t>
            </a:r>
            <a:r>
              <a:rPr lang="en-GB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/ </a:t>
            </a:r>
            <a:r>
              <a:rPr lang="en-GB" sz="26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olaparib</a:t>
            </a:r>
            <a:endParaRPr lang="en-GB" sz="26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742950" lvl="1" indent="-285750">
              <a:buClr>
                <a:srgbClr val="F09828"/>
              </a:buClr>
              <a:buFont typeface="Georgia" panose="02040502050405020303" pitchFamily="18" charset="0"/>
              <a:buChar char="–"/>
            </a:pPr>
            <a:endParaRPr lang="en-GB" sz="2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PARP inhibitor / P13K inhibitor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endParaRPr lang="en-GB" sz="2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P13K / MEK inhibitor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endParaRPr lang="en-GB" sz="26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PI3K / chemotherapy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endParaRPr lang="en-GB" sz="26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Not </a:t>
            </a:r>
            <a:r>
              <a:rPr lang="en-GB" sz="26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PARPi</a:t>
            </a:r>
            <a:r>
              <a:rPr lang="en-GB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/chemotherapy!</a:t>
            </a:r>
            <a:endParaRPr lang="en-GB" sz="2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75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439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Combination of 2 Antiangiogenic Agents</a:t>
            </a:r>
            <a:endParaRPr lang="en-GB" sz="3600" b="1" dirty="0">
              <a:solidFill>
                <a:srgbClr val="F09828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92080" y="968366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a) vertical</a:t>
            </a:r>
            <a:endParaRPr lang="en-GB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2079" y="1325667"/>
            <a:ext cx="3600399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bg1"/>
                </a:solidFill>
                <a:latin typeface="Arial" panose="020B0604020202020204" pitchFamily="34" charset="0"/>
              </a:rPr>
              <a:t>i</a:t>
            </a:r>
            <a:r>
              <a:rPr lang="en-GB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</a:t>
            </a:r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</a:rPr>
              <a:t>, bevacizumab plus VEGFR-TKI, </a:t>
            </a:r>
            <a:r>
              <a:rPr lang="en-GB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eg</a:t>
            </a:r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</a:rPr>
              <a:t>, sorafenib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174625">
              <a:lnSpc>
                <a:spcPct val="90000"/>
              </a:lnSpc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</a:rPr>
              <a:t>Increased toxicity leads to dose modifications of both drugs, albeit with potential increased efficacy </a:t>
            </a:r>
          </a:p>
          <a:p>
            <a:pPr marL="285750" indent="-174625">
              <a:lnSpc>
                <a:spcPct val="90000"/>
              </a:lnSpc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</a:rPr>
              <a:t>(47% RR in 19 patients)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3515590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</a:rPr>
              <a:t>b</a:t>
            </a:r>
            <a:r>
              <a:rPr lang="en-GB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) horizontal</a:t>
            </a:r>
            <a:endParaRPr lang="en-GB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6430" y="3212976"/>
            <a:ext cx="373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Lee JM, et al. 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Br J Cancer.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2010;102(3):495-499.</a:t>
            </a:r>
            <a:endParaRPr lang="en-GB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6429" y="3884605"/>
            <a:ext cx="3600398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bg1"/>
                </a:solidFill>
                <a:latin typeface="Arial" panose="020B0604020202020204" pitchFamily="34" charset="0"/>
              </a:rPr>
              <a:t>i</a:t>
            </a:r>
            <a:r>
              <a:rPr lang="en-GB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</a:t>
            </a:r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</a:rPr>
              <a:t>, vascular disrupting agent (VDA) plus VEGF inhibitor </a:t>
            </a:r>
          </a:p>
          <a:p>
            <a:pPr marL="285750" indent="-174625">
              <a:lnSpc>
                <a:spcPct val="90000"/>
              </a:lnSpc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Fosbretabulin</a:t>
            </a:r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</a:rPr>
              <a:t> (CA4 pro-drug) plus bevacizumab. Potential synergy since VDA leads to blood-flow reduction and release of VEGFR</a:t>
            </a:r>
          </a:p>
          <a:p>
            <a:pPr marL="285750" indent="-174625">
              <a:lnSpc>
                <a:spcPct val="90000"/>
              </a:lnSpc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</a:rPr>
              <a:t>andomised trial recently reported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6320353"/>
            <a:ext cx="521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Moreno Garcia V, et al. </a:t>
            </a:r>
            <a:r>
              <a:rPr lang="en-GB" sz="1200" b="1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Clin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 Cancer Res. 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2012;18(14):3750-3761.</a:t>
            </a:r>
            <a:endParaRPr lang="en-GB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6237312"/>
            <a:ext cx="3672408" cy="570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15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Monk BJ, et al. Presented at: 15</a:t>
            </a:r>
            <a:r>
              <a:rPr lang="en-GB" sz="1150" b="1" baseline="30000" dirty="0" smtClean="0">
                <a:solidFill>
                  <a:schemeClr val="bg1"/>
                </a:solidFill>
                <a:latin typeface="Arial" panose="020B0604020202020204" pitchFamily="34" charset="0"/>
              </a:rPr>
              <a:t>th</a:t>
            </a:r>
            <a:r>
              <a:rPr lang="en-GB" sz="115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Biennial Meeting of the International </a:t>
            </a:r>
            <a:r>
              <a:rPr lang="en-GB" sz="115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Gynecologic</a:t>
            </a:r>
            <a:r>
              <a:rPr lang="en-GB" sz="115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Cancer Society; November 8-11, 2014: Melbourne, Australia.</a:t>
            </a:r>
            <a:endParaRPr lang="en-GB" sz="115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61" y="1118117"/>
            <a:ext cx="4952703" cy="5119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93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424936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sz="36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Bevacizumab/</a:t>
            </a:r>
            <a:r>
              <a:rPr lang="en-GB" sz="3600" b="1" dirty="0" err="1">
                <a:solidFill>
                  <a:srgbClr val="F09828"/>
                </a:solidFill>
                <a:latin typeface="Arial" panose="020B0604020202020204" pitchFamily="34" charset="0"/>
              </a:rPr>
              <a:t>F</a:t>
            </a:r>
            <a:r>
              <a:rPr lang="en-GB" sz="3600" b="1" dirty="0" err="1" smtClean="0">
                <a:solidFill>
                  <a:srgbClr val="F09828"/>
                </a:solidFill>
                <a:latin typeface="Arial" panose="020B0604020202020204" pitchFamily="34" charset="0"/>
              </a:rPr>
              <a:t>osbretabulin</a:t>
            </a:r>
            <a:r>
              <a:rPr lang="en-GB" sz="36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 vs Bevacizumab</a:t>
            </a:r>
            <a:endParaRPr lang="en-GB" sz="3600" b="1" dirty="0">
              <a:solidFill>
                <a:srgbClr val="F09828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3" y="2709694"/>
            <a:ext cx="1248425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</a:rPr>
              <a:t>Recurrent epithelial ovarian cancer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5929" y="1806769"/>
            <a:ext cx="452047" cy="2820216"/>
          </a:xfrm>
          <a:prstGeom prst="rect">
            <a:avLst/>
          </a:prstGeom>
          <a:noFill/>
          <a:ln>
            <a:noFill/>
          </a:ln>
        </p:spPr>
        <p:txBody>
          <a:bodyPr vert="wordArtVert" wrap="square" rtlCol="0" anchor="ctr" anchorCtr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RANDOMISED</a:t>
            </a:r>
          </a:p>
        </p:txBody>
      </p:sp>
      <p:cxnSp>
        <p:nvCxnSpPr>
          <p:cNvPr id="6" name="Straight Connector 5"/>
          <p:cNvCxnSpPr>
            <a:stCxn id="4" idx="3"/>
          </p:cNvCxnSpPr>
          <p:nvPr/>
        </p:nvCxnSpPr>
        <p:spPr bwMode="auto">
          <a:xfrm flipV="1">
            <a:off x="1807976" y="2754777"/>
            <a:ext cx="655792" cy="4621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>
            <a:stCxn id="4" idx="3"/>
          </p:cNvCxnSpPr>
          <p:nvPr/>
        </p:nvCxnSpPr>
        <p:spPr bwMode="auto">
          <a:xfrm>
            <a:off x="1807976" y="3216877"/>
            <a:ext cx="655792" cy="54601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2463768" y="2341756"/>
            <a:ext cx="246827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Bevacizumab 15 mg/kg</a:t>
            </a:r>
          </a:p>
          <a:p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q3w 	n = 54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63768" y="3494524"/>
            <a:ext cx="2468272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Bevacizumab 15 mg/kg</a:t>
            </a:r>
          </a:p>
          <a:p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+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fosbretabulin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60 mg/kg</a:t>
            </a:r>
          </a:p>
          <a:p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q3w 	n = 53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5157192"/>
            <a:ext cx="828015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Conclusion: combination “warrants further evaluation in ovarian cancer”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778623"/>
              </p:ext>
            </p:extLst>
          </p:nvPr>
        </p:nvGraphicFramePr>
        <p:xfrm>
          <a:off x="5285799" y="2066347"/>
          <a:ext cx="353467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393"/>
                <a:gridCol w="1008112"/>
                <a:gridCol w="151216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Response</a:t>
                      </a:r>
                    </a:p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Median PFS</a:t>
                      </a:r>
                    </a:p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Toxicity –</a:t>
                      </a:r>
                    </a:p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G3 hypertension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2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28.2%</a:t>
                      </a:r>
                      <a:endParaRPr lang="en-GB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4.8m</a:t>
                      </a:r>
                      <a:endParaRPr lang="en-GB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19.6%</a:t>
                      </a:r>
                      <a:endParaRPr lang="en-GB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2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endParaRPr lang="en-GB" sz="12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35.7%</a:t>
                      </a:r>
                      <a:endParaRPr lang="en-GB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endParaRPr lang="en-GB" sz="12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7.3m</a:t>
                      </a:r>
                      <a:endParaRPr lang="en-GB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endParaRPr lang="en-GB" sz="12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32.7%</a:t>
                      </a:r>
                      <a:endParaRPr lang="en-GB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2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endParaRPr lang="en-GB" sz="12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endParaRPr lang="en-GB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HR 0.68</a:t>
                      </a:r>
                    </a:p>
                    <a:p>
                      <a:pPr algn="ctr"/>
                      <a:r>
                        <a:rPr lang="en-GB" sz="1200" b="1" i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</a:t>
                      </a:r>
                      <a:r>
                        <a:rPr lang="en-GB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= .049</a:t>
                      </a:r>
                      <a:endParaRPr lang="en-GB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5189" y="6283492"/>
            <a:ext cx="856818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Monk BJ, et al. Presented at: 15</a:t>
            </a:r>
            <a:r>
              <a:rPr lang="en-GB" sz="1200" b="1" baseline="30000" dirty="0" smtClean="0">
                <a:solidFill>
                  <a:schemeClr val="bg1"/>
                </a:solidFill>
                <a:latin typeface="Arial" panose="020B0604020202020204" pitchFamily="34" charset="0"/>
              </a:rPr>
              <a:t>th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Biennial Meeting of the International </a:t>
            </a:r>
            <a:r>
              <a:rPr lang="en-GB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Gynecologic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Cancer Society; November 8-11, 2014: Melbourne, Australia.</a:t>
            </a:r>
            <a:endParaRPr lang="en-GB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98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228" y="478413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Antiangiogenic/PARP Inhibitors</a:t>
            </a:r>
            <a:endParaRPr lang="en-GB" sz="3600" b="1" dirty="0">
              <a:solidFill>
                <a:srgbClr val="F09828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844824"/>
            <a:ext cx="871296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Complementary targets/mechanisms of action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endParaRPr lang="en-GB" sz="10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Potential enhancement of sensitivity to </a:t>
            </a:r>
            <a:r>
              <a:rPr lang="en-GB" sz="28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PARPi</a:t>
            </a:r>
            <a:r>
              <a:rPr lang="en-GB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by increasing HRD through changes in oxygenation caused by antiangiogenic agent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endParaRPr lang="en-GB" sz="10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Bevacizumab/</a:t>
            </a:r>
            <a:r>
              <a:rPr lang="en-GB" sz="28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olaparib</a:t>
            </a:r>
            <a:r>
              <a:rPr lang="en-GB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– phase I trials confirmed feasibility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endParaRPr lang="en-GB" sz="10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8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Cediranib</a:t>
            </a:r>
            <a:r>
              <a:rPr lang="en-GB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/</a:t>
            </a:r>
            <a:r>
              <a:rPr lang="en-GB" sz="28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olaparib</a:t>
            </a:r>
            <a:r>
              <a:rPr lang="en-GB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– randomised trial presented at ASCO 2014</a:t>
            </a:r>
            <a:endParaRPr lang="en-GB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9708" y="6257664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Dean E, et al. 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Br J Cancer.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2012;106(3):468-474.</a:t>
            </a:r>
          </a:p>
          <a:p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Liu JF, et al. 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Lancet </a:t>
            </a:r>
            <a:r>
              <a:rPr lang="en-GB" sz="1200" b="1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Oncol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2014;15(11):1207-1214.</a:t>
            </a:r>
            <a:endParaRPr lang="en-GB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55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3"/>
          <p:cNvSpPr txBox="1">
            <a:spLocks noChangeArrowheads="1"/>
          </p:cNvSpPr>
          <p:nvPr/>
        </p:nvSpPr>
        <p:spPr bwMode="auto">
          <a:xfrm>
            <a:off x="0" y="404664"/>
            <a:ext cx="9144000" cy="66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GB" altLang="en-US" sz="3600" b="1" dirty="0" err="1" smtClean="0">
                <a:solidFill>
                  <a:srgbClr val="F09828"/>
                </a:solidFill>
                <a:latin typeface="Arial" panose="020B0604020202020204" pitchFamily="34" charset="0"/>
              </a:rPr>
              <a:t>Olaparib</a:t>
            </a:r>
            <a:r>
              <a:rPr lang="en-GB" altLang="en-US" sz="36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/</a:t>
            </a:r>
            <a:r>
              <a:rPr lang="en-GB" altLang="en-US" sz="3600" b="1" dirty="0" err="1" smtClean="0">
                <a:solidFill>
                  <a:srgbClr val="F09828"/>
                </a:solidFill>
                <a:latin typeface="Arial" panose="020B0604020202020204" pitchFamily="34" charset="0"/>
              </a:rPr>
              <a:t>Cediranib</a:t>
            </a:r>
            <a:r>
              <a:rPr lang="en-GB" altLang="en-US" sz="36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 in Ovarian Cancer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GB" altLang="en-US" sz="800" b="1" dirty="0">
              <a:solidFill>
                <a:srgbClr val="F09828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5412" y="1572216"/>
            <a:ext cx="485518" cy="31578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wordArtVert">
            <a:spAutoFit/>
          </a:bodyPr>
          <a:lstStyle/>
          <a:p>
            <a:pPr>
              <a:defRPr/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</a:rPr>
              <a:t>RANDOMISE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8450" y="1571625"/>
            <a:ext cx="1517526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600" dirty="0" err="1">
                <a:solidFill>
                  <a:prstClr val="black"/>
                </a:solidFill>
                <a:latin typeface="Arial" panose="020B0604020202020204" pitchFamily="34" charset="0"/>
              </a:rPr>
              <a:t>Olaparib</a:t>
            </a:r>
            <a:endParaRPr lang="en-GB" sz="16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en-GB" sz="1600" dirty="0" smtClean="0">
                <a:solidFill>
                  <a:prstClr val="black"/>
                </a:solidFill>
                <a:latin typeface="Arial" panose="020B0604020202020204" pitchFamily="34" charset="0"/>
              </a:rPr>
              <a:t>400 mg </a:t>
            </a:r>
            <a:r>
              <a:rPr lang="en-GB" sz="1600" dirty="0" err="1">
                <a:solidFill>
                  <a:prstClr val="black"/>
                </a:solidFill>
                <a:latin typeface="Arial" panose="020B0604020202020204" pitchFamily="34" charset="0"/>
              </a:rPr>
              <a:t>bd</a:t>
            </a:r>
            <a:endParaRPr lang="en-GB" sz="16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en-GB" sz="1600" dirty="0" smtClean="0">
                <a:solidFill>
                  <a:prstClr val="black"/>
                </a:solidFill>
                <a:latin typeface="Arial" panose="020B0604020202020204" pitchFamily="34" charset="0"/>
              </a:rPr>
              <a:t>N = 46</a:t>
            </a:r>
            <a:endParaRPr lang="en-GB" sz="16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en-GB" sz="1600" dirty="0">
                <a:solidFill>
                  <a:prstClr val="black"/>
                </a:solidFill>
                <a:latin typeface="Arial" panose="020B0604020202020204" pitchFamily="34" charset="0"/>
              </a:rPr>
              <a:t>(</a:t>
            </a:r>
            <a:r>
              <a:rPr lang="en-GB" sz="1600" i="1" dirty="0" err="1" smtClean="0">
                <a:solidFill>
                  <a:prstClr val="black"/>
                </a:solidFill>
                <a:latin typeface="Arial" panose="020B0604020202020204" pitchFamily="34" charset="0"/>
              </a:rPr>
              <a:t>BRCA</a:t>
            </a:r>
            <a:r>
              <a:rPr lang="en-GB" sz="1600" dirty="0" err="1" smtClean="0">
                <a:solidFill>
                  <a:prstClr val="black"/>
                </a:solidFill>
                <a:latin typeface="Arial" panose="020B0604020202020204" pitchFamily="34" charset="0"/>
              </a:rPr>
              <a:t>m</a:t>
            </a:r>
            <a:r>
              <a:rPr lang="en-GB" sz="1600" dirty="0" smtClean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GB" sz="1600" dirty="0">
                <a:solidFill>
                  <a:prstClr val="black"/>
                </a:solidFill>
                <a:latin typeface="Arial" panose="020B0604020202020204" pitchFamily="34" charset="0"/>
              </a:rPr>
              <a:t>24)</a:t>
            </a:r>
          </a:p>
        </p:txBody>
      </p:sp>
      <p:cxnSp>
        <p:nvCxnSpPr>
          <p:cNvPr id="8" name="Straight Connector 7"/>
          <p:cNvCxnSpPr>
            <a:stCxn id="6" idx="1"/>
            <a:endCxn id="5" idx="3"/>
          </p:cNvCxnSpPr>
          <p:nvPr/>
        </p:nvCxnSpPr>
        <p:spPr>
          <a:xfrm flipH="1">
            <a:off x="2420930" y="2110234"/>
            <a:ext cx="417520" cy="10409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38450" y="3062288"/>
            <a:ext cx="129698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GB" sz="1600" dirty="0" err="1">
                <a:solidFill>
                  <a:prstClr val="black"/>
                </a:solidFill>
                <a:latin typeface="Arial" panose="020B0604020202020204" pitchFamily="34" charset="0"/>
              </a:rPr>
              <a:t>Olaparib</a:t>
            </a:r>
            <a:endParaRPr lang="en-GB" sz="16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en-GB" sz="1600" dirty="0" smtClean="0">
                <a:solidFill>
                  <a:prstClr val="black"/>
                </a:solidFill>
                <a:latin typeface="Arial" panose="020B0604020202020204" pitchFamily="34" charset="0"/>
              </a:rPr>
              <a:t>200 mg </a:t>
            </a:r>
            <a:r>
              <a:rPr lang="en-GB" sz="1600" dirty="0" err="1">
                <a:solidFill>
                  <a:prstClr val="black"/>
                </a:solidFill>
                <a:latin typeface="Arial" panose="020B0604020202020204" pitchFamily="34" charset="0"/>
              </a:rPr>
              <a:t>bd</a:t>
            </a:r>
            <a:r>
              <a:rPr lang="en-GB" sz="1600" dirty="0">
                <a:solidFill>
                  <a:prstClr val="black"/>
                </a:solidFill>
                <a:latin typeface="Arial" panose="020B0604020202020204" pitchFamily="34" charset="0"/>
              </a:rPr>
              <a:t>+ </a:t>
            </a:r>
            <a:r>
              <a:rPr lang="en-GB" sz="1600" dirty="0" err="1">
                <a:solidFill>
                  <a:prstClr val="black"/>
                </a:solidFill>
                <a:latin typeface="Arial" panose="020B0604020202020204" pitchFamily="34" charset="0"/>
              </a:rPr>
              <a:t>cediranib</a:t>
            </a:r>
            <a:r>
              <a:rPr lang="en-GB" sz="16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GB" sz="1600" dirty="0" smtClean="0">
                <a:solidFill>
                  <a:prstClr val="black"/>
                </a:solidFill>
                <a:latin typeface="Arial" panose="020B0604020202020204" pitchFamily="34" charset="0"/>
              </a:rPr>
              <a:t>30 mg </a:t>
            </a:r>
            <a:r>
              <a:rPr lang="en-GB" sz="1600" dirty="0">
                <a:solidFill>
                  <a:prstClr val="black"/>
                </a:solidFill>
                <a:latin typeface="Arial" panose="020B0604020202020204" pitchFamily="34" charset="0"/>
              </a:rPr>
              <a:t>od</a:t>
            </a:r>
          </a:p>
          <a:p>
            <a:pPr>
              <a:defRPr/>
            </a:pPr>
            <a:r>
              <a:rPr lang="en-GB" sz="1600" dirty="0" smtClean="0">
                <a:solidFill>
                  <a:prstClr val="black"/>
                </a:solidFill>
                <a:latin typeface="Arial" panose="020B0604020202020204" pitchFamily="34" charset="0"/>
              </a:rPr>
              <a:t>n = 44</a:t>
            </a:r>
            <a:endParaRPr lang="en-GB" sz="16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en-GB" sz="1600" dirty="0">
                <a:solidFill>
                  <a:prstClr val="black"/>
                </a:solidFill>
                <a:latin typeface="Arial" panose="020B0604020202020204" pitchFamily="34" charset="0"/>
              </a:rPr>
              <a:t>(</a:t>
            </a:r>
            <a:r>
              <a:rPr lang="en-GB" sz="1600" i="1" dirty="0" err="1" smtClean="0">
                <a:solidFill>
                  <a:prstClr val="black"/>
                </a:solidFill>
                <a:latin typeface="Arial" panose="020B0604020202020204" pitchFamily="34" charset="0"/>
              </a:rPr>
              <a:t>BRCA</a:t>
            </a:r>
            <a:r>
              <a:rPr lang="en-GB" sz="1600" dirty="0" err="1" smtClean="0">
                <a:solidFill>
                  <a:prstClr val="black"/>
                </a:solidFill>
                <a:latin typeface="Arial" panose="020B0604020202020204" pitchFamily="34" charset="0"/>
              </a:rPr>
              <a:t>m</a:t>
            </a:r>
            <a:r>
              <a:rPr lang="en-GB" sz="1600" dirty="0" smtClean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GB" sz="1600" dirty="0">
                <a:solidFill>
                  <a:prstClr val="black"/>
                </a:solidFill>
                <a:latin typeface="Arial" panose="020B0604020202020204" pitchFamily="34" charset="0"/>
              </a:rPr>
              <a:t>23)</a:t>
            </a:r>
          </a:p>
        </p:txBody>
      </p:sp>
      <p:cxnSp>
        <p:nvCxnSpPr>
          <p:cNvPr id="11" name="Straight Connector 10"/>
          <p:cNvCxnSpPr>
            <a:stCxn id="5" idx="3"/>
            <a:endCxn id="9" idx="1"/>
          </p:cNvCxnSpPr>
          <p:nvPr/>
        </p:nvCxnSpPr>
        <p:spPr>
          <a:xfrm>
            <a:off x="2420930" y="3151152"/>
            <a:ext cx="417520" cy="819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503" y="2311400"/>
            <a:ext cx="1734197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400" dirty="0" smtClean="0">
                <a:solidFill>
                  <a:prstClr val="black"/>
                </a:solidFill>
                <a:latin typeface="Arial" panose="020B0604020202020204" pitchFamily="34" charset="0"/>
              </a:rPr>
              <a:t>Platinum-sensitive </a:t>
            </a: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</a:rPr>
              <a:t>relapsed </a:t>
            </a:r>
            <a:r>
              <a:rPr lang="en-GB" sz="1400" dirty="0" smtClean="0">
                <a:solidFill>
                  <a:prstClr val="black"/>
                </a:solidFill>
                <a:latin typeface="Arial" panose="020B0604020202020204" pitchFamily="34" charset="0"/>
              </a:rPr>
              <a:t>patients</a:t>
            </a:r>
            <a:br>
              <a:rPr lang="en-GB" sz="1400" dirty="0" smtClean="0">
                <a:solidFill>
                  <a:prstClr val="black"/>
                </a:solidFill>
                <a:latin typeface="Arial" panose="020B0604020202020204" pitchFamily="34" charset="0"/>
              </a:rPr>
            </a:br>
            <a:r>
              <a:rPr lang="en-GB" sz="1400" dirty="0" smtClean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</a:rPr>
              <a:t>n =90</a:t>
            </a:r>
          </a:p>
          <a:p>
            <a:pPr>
              <a:defRPr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</a:rPr>
              <a:t>(</a:t>
            </a:r>
            <a:r>
              <a:rPr lang="en-GB" sz="1400" i="1" dirty="0">
                <a:solidFill>
                  <a:prstClr val="black"/>
                </a:solidFill>
                <a:latin typeface="Arial" panose="020B0604020202020204" pitchFamily="34" charset="0"/>
              </a:rPr>
              <a:t>BRCA</a:t>
            </a: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Arial" panose="020B0604020202020204" pitchFamily="34" charset="0"/>
              </a:rPr>
              <a:t>mut</a:t>
            </a: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</a:rPr>
              <a:t> 47</a:t>
            </a:r>
          </a:p>
          <a:p>
            <a:pPr>
              <a:defRPr/>
            </a:pPr>
            <a:r>
              <a:rPr lang="en-GB" sz="1400" i="1" dirty="0">
                <a:solidFill>
                  <a:prstClr val="black"/>
                </a:solidFill>
                <a:latin typeface="Arial" panose="020B0604020202020204" pitchFamily="34" charset="0"/>
              </a:rPr>
              <a:t>BRCA </a:t>
            </a:r>
            <a:r>
              <a:rPr lang="en-GB" sz="1400" dirty="0" err="1" smtClean="0">
                <a:solidFill>
                  <a:prstClr val="black"/>
                </a:solidFill>
                <a:latin typeface="Arial" panose="020B0604020202020204" pitchFamily="34" charset="0"/>
              </a:rPr>
              <a:t>wildtype</a:t>
            </a:r>
            <a:r>
              <a:rPr lang="en-GB" sz="1400" dirty="0" smtClean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</a:rPr>
              <a:t>23</a:t>
            </a:r>
          </a:p>
          <a:p>
            <a:pPr>
              <a:defRPr/>
            </a:pPr>
            <a:r>
              <a:rPr lang="en-GB" sz="1400" i="1" dirty="0">
                <a:solidFill>
                  <a:prstClr val="black"/>
                </a:solidFill>
                <a:latin typeface="Arial" panose="020B0604020202020204" pitchFamily="34" charset="0"/>
              </a:rPr>
              <a:t>BRCA</a:t>
            </a: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</a:rPr>
              <a:t> unknown 20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203432"/>
              </p:ext>
            </p:extLst>
          </p:nvPr>
        </p:nvGraphicFramePr>
        <p:xfrm>
          <a:off x="4489648" y="1274470"/>
          <a:ext cx="4114800" cy="30853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9489"/>
                <a:gridCol w="2355311"/>
              </a:tblGrid>
              <a:tr h="39503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Response (%)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398" marR="91398" marT="45737" marB="45737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Med</a:t>
                      </a:r>
                      <a:r>
                        <a:rPr lang="en-GB" sz="18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PFS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398" marR="91398" marT="45737" marB="45737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1345136">
                <a:tc>
                  <a:txBody>
                    <a:bodyPr/>
                    <a:lstStyle/>
                    <a:p>
                      <a:pPr algn="l"/>
                      <a:endParaRPr lang="en-GB" sz="1800" i="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l"/>
                      <a:r>
                        <a:rPr lang="en-GB" sz="180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22 (48%)</a:t>
                      </a:r>
                    </a:p>
                    <a:p>
                      <a:pPr algn="l"/>
                      <a:r>
                        <a:rPr lang="en-GB" sz="180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Including 2 CR</a:t>
                      </a:r>
                      <a:endParaRPr lang="en-GB" sz="180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398" marR="91398" marT="45737" marB="4573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800" i="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l"/>
                      <a:r>
                        <a:rPr lang="en-GB" sz="180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9 m</a:t>
                      </a:r>
                    </a:p>
                    <a:p>
                      <a:pPr algn="l"/>
                      <a:r>
                        <a:rPr lang="en-GB" sz="180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GB" sz="1800" i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BRCA</a:t>
                      </a:r>
                      <a:r>
                        <a:rPr lang="en-GB" sz="1800" i="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mut</a:t>
                      </a:r>
                      <a:r>
                        <a:rPr lang="en-GB" sz="1800" i="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80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16.5 m</a:t>
                      </a:r>
                    </a:p>
                    <a:p>
                      <a:pPr algn="l"/>
                      <a:r>
                        <a:rPr lang="en-GB" sz="1800" i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BRCA</a:t>
                      </a:r>
                      <a:r>
                        <a:rPr lang="en-GB" sz="180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other 5.7 m)</a:t>
                      </a:r>
                      <a:endParaRPr lang="en-GB" sz="180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398" marR="91398" marT="45737" marB="4573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45136">
                <a:tc>
                  <a:txBody>
                    <a:bodyPr/>
                    <a:lstStyle/>
                    <a:p>
                      <a:pPr algn="l"/>
                      <a:endParaRPr lang="en-GB" sz="180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l"/>
                      <a:r>
                        <a:rPr lang="en-GB" sz="18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35 (80%)</a:t>
                      </a:r>
                    </a:p>
                    <a:p>
                      <a:pPr algn="l"/>
                      <a:r>
                        <a:rPr lang="en-GB" sz="18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Including 5 CR</a:t>
                      </a:r>
                      <a:endParaRPr lang="en-GB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398" marR="91398" marT="45737" marB="4573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l"/>
                      <a:r>
                        <a:rPr lang="en-GB" sz="18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17.7m</a:t>
                      </a:r>
                    </a:p>
                    <a:p>
                      <a:pPr algn="l"/>
                      <a:r>
                        <a:rPr lang="en-GB" sz="18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GB" sz="1800" i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BRCA</a:t>
                      </a:r>
                      <a:r>
                        <a:rPr lang="en-GB" sz="180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m</a:t>
                      </a:r>
                      <a:r>
                        <a:rPr lang="en-GB" sz="1800" baseline="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ut</a:t>
                      </a:r>
                      <a:r>
                        <a:rPr lang="en-GB" sz="18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19.4 m</a:t>
                      </a:r>
                    </a:p>
                    <a:p>
                      <a:pPr algn="l"/>
                      <a:r>
                        <a:rPr lang="en-GB" sz="1800" i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BRCA </a:t>
                      </a:r>
                      <a:r>
                        <a:rPr lang="en-GB" sz="18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other 16.5 m)</a:t>
                      </a:r>
                      <a:endParaRPr lang="en-GB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398" marR="91398" marT="45737" marB="4573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83" name="TextBox 16"/>
          <p:cNvSpPr txBox="1">
            <a:spLocks noChangeArrowheads="1"/>
          </p:cNvSpPr>
          <p:nvPr/>
        </p:nvSpPr>
        <p:spPr bwMode="auto">
          <a:xfrm>
            <a:off x="307975" y="4976813"/>
            <a:ext cx="390398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Main toxicity: h/t, diarrhoea, fatigue, leading to dose reduction n 34/44 (77%) and 4 pts discontinued treatment on </a:t>
            </a:r>
            <a:r>
              <a:rPr lang="en-GB" altLang="en-US" sz="1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olaparib</a:t>
            </a:r>
            <a:r>
              <a:rPr lang="en-GB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/</a:t>
            </a:r>
            <a:r>
              <a:rPr lang="en-GB" altLang="en-US" sz="1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cediranib</a:t>
            </a:r>
            <a:r>
              <a:rPr lang="en-GB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en-GB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724035"/>
              </p:ext>
            </p:extLst>
          </p:nvPr>
        </p:nvGraphicFramePr>
        <p:xfrm>
          <a:off x="4499992" y="4869160"/>
          <a:ext cx="4104456" cy="138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4176"/>
                <a:gridCol w="2520280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value for PFS difference</a:t>
                      </a:r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en-US" sz="1800" i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BRCAmut</a:t>
                      </a:r>
                      <a:endParaRPr lang="en-GB" i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18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.16 (ns)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en-US" sz="1800" i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BRCA other </a:t>
                      </a:r>
                      <a:endParaRPr lang="en-GB" i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18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.0008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69708" y="6425628"/>
            <a:ext cx="4058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Liu JF, et al. 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Lancet </a:t>
            </a:r>
            <a:r>
              <a:rPr lang="en-GB" sz="1200" b="1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Oncol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2014;15(11):1207-1214.</a:t>
            </a:r>
            <a:endParaRPr lang="en-GB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4"/>
          <p:cNvSpPr txBox="1">
            <a:spLocks noChangeArrowheads="1"/>
          </p:cNvSpPr>
          <p:nvPr/>
        </p:nvSpPr>
        <p:spPr bwMode="auto">
          <a:xfrm>
            <a:off x="0" y="483930"/>
            <a:ext cx="91440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600" b="1" dirty="0" err="1" smtClean="0">
                <a:solidFill>
                  <a:srgbClr val="F09828"/>
                </a:solidFill>
                <a:latin typeface="Arial" panose="020B0604020202020204" pitchFamily="34" charset="0"/>
              </a:rPr>
              <a:t>Olaparib</a:t>
            </a:r>
            <a:r>
              <a:rPr lang="en-GB" altLang="en-US" sz="36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 /</a:t>
            </a:r>
            <a:r>
              <a:rPr lang="en-GB" altLang="en-US" sz="3600" b="1" dirty="0" err="1" smtClean="0">
                <a:solidFill>
                  <a:srgbClr val="F09828"/>
                </a:solidFill>
                <a:latin typeface="Arial" panose="020B0604020202020204" pitchFamily="34" charset="0"/>
              </a:rPr>
              <a:t>Cediranib</a:t>
            </a:r>
            <a:r>
              <a:rPr lang="en-GB" altLang="en-US" sz="36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 in Ovarian Cancer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800" b="1" dirty="0">
              <a:solidFill>
                <a:srgbClr val="F09828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TextBox 5"/>
          <p:cNvSpPr txBox="1">
            <a:spLocks noChangeArrowheads="1"/>
          </p:cNvSpPr>
          <p:nvPr/>
        </p:nvSpPr>
        <p:spPr bwMode="auto">
          <a:xfrm>
            <a:off x="179512" y="1124744"/>
            <a:ext cx="8640960" cy="523835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F09828"/>
              </a:buClr>
              <a:defRPr/>
            </a:pPr>
            <a:r>
              <a:rPr lang="en-GB" altLang="en-US" sz="2600" b="1" dirty="0" smtClean="0">
                <a:solidFill>
                  <a:srgbClr val="FFFF00"/>
                </a:solidFill>
                <a:latin typeface="Arial" panose="020B0604020202020204" pitchFamily="34" charset="0"/>
              </a:rPr>
              <a:t>Conclusions / concerns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rgbClr val="F09828"/>
              </a:buClr>
              <a:buFont typeface="Arial" pitchFamily="34" charset="0"/>
              <a:buNone/>
              <a:defRPr/>
            </a:pPr>
            <a:endParaRPr lang="en-GB" altLang="en-US" sz="1000" b="1" dirty="0" smtClean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rgbClr val="F09828"/>
              </a:buClr>
              <a:buFont typeface="Calibri" pitchFamily="34" charset="0"/>
              <a:buChar char="-"/>
              <a:defRPr/>
            </a:pPr>
            <a:r>
              <a:rPr lang="en-GB" altLang="en-US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An open-label study with no placebo may lead to bias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rgbClr val="F09828"/>
              </a:buClr>
              <a:buFont typeface="Calibri" pitchFamily="34" charset="0"/>
              <a:buChar char="-"/>
              <a:defRPr/>
            </a:pPr>
            <a:endParaRPr lang="en-GB" altLang="en-US" sz="10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rgbClr val="F09828"/>
              </a:buClr>
              <a:buFont typeface="Calibri" pitchFamily="34" charset="0"/>
              <a:buChar char="-"/>
              <a:defRPr/>
            </a:pPr>
            <a:r>
              <a:rPr lang="en-GB" altLang="en-US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Nevertheless, most likely a significantly superior efficacy is seen for combination compared to </a:t>
            </a:r>
            <a:r>
              <a:rPr lang="en-GB" altLang="en-US" sz="26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olaparib</a:t>
            </a:r>
            <a:r>
              <a:rPr lang="en-GB" altLang="en-US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alone, particularly in </a:t>
            </a:r>
            <a:r>
              <a:rPr lang="en-GB" altLang="en-US" sz="26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BRCA</a:t>
            </a:r>
            <a:r>
              <a:rPr lang="en-GB" altLang="en-US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“other group”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rgbClr val="F09828"/>
              </a:buClr>
              <a:buFont typeface="Calibri" pitchFamily="34" charset="0"/>
              <a:buChar char="-"/>
              <a:defRPr/>
            </a:pPr>
            <a:endParaRPr lang="en-GB" altLang="en-US" sz="10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rgbClr val="F09828"/>
              </a:buClr>
              <a:buFont typeface="Calibri" pitchFamily="34" charset="0"/>
              <a:buChar char="-"/>
              <a:defRPr/>
            </a:pPr>
            <a:r>
              <a:rPr lang="en-GB" altLang="en-US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At dose of 30 mg od, </a:t>
            </a:r>
            <a:r>
              <a:rPr lang="en-GB" altLang="en-US" sz="26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cediranib</a:t>
            </a:r>
            <a:r>
              <a:rPr lang="en-GB" altLang="en-US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toxicity was considerable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rgbClr val="F09828"/>
              </a:buClr>
              <a:buFont typeface="Calibri" pitchFamily="34" charset="0"/>
              <a:buChar char="-"/>
              <a:defRPr/>
            </a:pPr>
            <a:endParaRPr lang="en-GB" altLang="en-US" sz="10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rgbClr val="F09828"/>
              </a:buClr>
              <a:buFont typeface="Calibri" pitchFamily="34" charset="0"/>
              <a:buChar char="-"/>
              <a:defRPr/>
            </a:pPr>
            <a:r>
              <a:rPr lang="en-GB" altLang="en-US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Further studies of this combination are warranted both as maintenance therapy and for recurrent disease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9708" y="6425628"/>
            <a:ext cx="4058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Liu JF, et al. 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Lancet </a:t>
            </a:r>
            <a:r>
              <a:rPr lang="en-GB" sz="1200" b="1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Oncol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2014;15(11):1207-1214.</a:t>
            </a:r>
            <a:endParaRPr lang="en-GB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62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PARP Inhibitor Plus PI3K Inhibitor</a:t>
            </a:r>
            <a:endParaRPr lang="en-GB" sz="3600" b="1" dirty="0">
              <a:solidFill>
                <a:srgbClr val="F09828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2010" y="4148191"/>
            <a:ext cx="39681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Phase I trials now underway, including </a:t>
            </a:r>
            <a:r>
              <a:rPr lang="en-GB" sz="2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olaparib</a:t>
            </a:r>
            <a:r>
              <a:rPr lang="en-GB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plus AZD5363</a:t>
            </a:r>
          </a:p>
          <a:p>
            <a:pPr marL="742950" lvl="1" indent="-285750">
              <a:buClr>
                <a:srgbClr val="F09828"/>
              </a:buClr>
              <a:buFont typeface="Georgia" panose="02040502050405020303" pitchFamily="18" charset="0"/>
              <a:buChar char="–"/>
            </a:pPr>
            <a:r>
              <a:rPr lang="en-GB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Initial data encouraging with no overlapping toxicity</a:t>
            </a:r>
            <a:endParaRPr lang="en-GB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984" y="6237312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Juvekar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A, et al. </a:t>
            </a:r>
            <a:r>
              <a:rPr lang="en-GB" sz="1200" b="1" i="1" dirty="0">
                <a:solidFill>
                  <a:schemeClr val="bg1"/>
                </a:solidFill>
                <a:latin typeface="Arial" panose="020B0604020202020204" pitchFamily="34" charset="0"/>
              </a:rPr>
              <a:t>Cancer </a:t>
            </a:r>
            <a:r>
              <a:rPr lang="en-GB" sz="1200" b="1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Discov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2012;2(11):1048-1063.</a:t>
            </a:r>
            <a:endParaRPr lang="en-GB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GB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Rehman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FL, et al. </a:t>
            </a:r>
            <a:r>
              <a:rPr lang="en-GB" sz="1200" b="1" i="1" dirty="0">
                <a:solidFill>
                  <a:schemeClr val="bg1"/>
                </a:solidFill>
                <a:latin typeface="Arial" panose="020B0604020202020204" pitchFamily="34" charset="0"/>
              </a:rPr>
              <a:t>Cancer </a:t>
            </a:r>
            <a:r>
              <a:rPr lang="en-GB" sz="1200" b="1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Discov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2012;2(11):982-984.</a:t>
            </a:r>
            <a:endParaRPr lang="en-GB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2010" y="1268760"/>
            <a:ext cx="43024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With PI3K/AKT inhibitors</a:t>
            </a:r>
          </a:p>
          <a:p>
            <a:pPr marL="722313" lvl="1" indent="-265113">
              <a:buClr>
                <a:srgbClr val="F09828"/>
              </a:buClr>
              <a:buFont typeface="Calibri" pitchFamily="34" charset="0"/>
              <a:buChar char="–"/>
            </a:pPr>
            <a:r>
              <a:rPr lang="en-GB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Preclinical data in TNBC cells demonstrate that P13K inhibition suppresses </a:t>
            </a:r>
            <a:r>
              <a:rPr lang="en-GB" sz="2000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BRCA </a:t>
            </a:r>
            <a:r>
              <a:rPr lang="en-GB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1/2 expression and enhances sensitivity to PARP inhibition, partly through activation of ERK and transcription factor ETS1</a:t>
            </a:r>
            <a:endParaRPr lang="en-GB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4392488" cy="332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1049" y="5199559"/>
            <a:ext cx="4464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Ibrahim YH, et al. 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Cancer </a:t>
            </a:r>
            <a:r>
              <a:rPr lang="en-GB" sz="1200" b="1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Discov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2012; 2(11):1036-1047.</a:t>
            </a:r>
            <a:endParaRPr lang="en-GB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90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334397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MEK Inhibitor Plus P13K Inhibitor</a:t>
            </a:r>
            <a:endParaRPr lang="en-GB" sz="3600" b="1" dirty="0">
              <a:solidFill>
                <a:srgbClr val="F09828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573016"/>
            <a:ext cx="8568952" cy="3155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Aft>
                <a:spcPts val="400"/>
              </a:spcAft>
              <a:buClr>
                <a:srgbClr val="F09828"/>
              </a:buClr>
            </a:pPr>
            <a:r>
              <a:rPr lang="en-GB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In low-grade serous cancer:</a:t>
            </a:r>
            <a:endParaRPr lang="en-GB" sz="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95000"/>
              </a:lnSpc>
              <a:spcAft>
                <a:spcPts val="4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Responses (PR18%) noted with single-agent MEK inhibitor (</a:t>
            </a:r>
            <a:r>
              <a:rPr lang="en-GB" sz="20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selumetinib</a:t>
            </a:r>
            <a:r>
              <a:rPr lang="en-GB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), but will this be sufficient? 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(Farley J, et al. 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Lancet </a:t>
            </a:r>
            <a:r>
              <a:rPr lang="en-GB" sz="1200" b="1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Oncol</a:t>
            </a:r>
            <a:r>
              <a:rPr lang="en-GB" sz="1200" b="1" i="1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2013;14(2):134-140.)</a:t>
            </a:r>
            <a:endParaRPr lang="en-GB" sz="20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95000"/>
              </a:lnSpc>
              <a:spcAft>
                <a:spcPts val="4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Note experience with RAF inhibitors in melanoma </a:t>
            </a:r>
          </a:p>
          <a:p>
            <a:pPr marL="285750" indent="-285750">
              <a:lnSpc>
                <a:spcPct val="95000"/>
              </a:lnSpc>
              <a:spcAft>
                <a:spcPts val="4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Preclinical data suggest resistance to RAS/RAF/MEK inhibition can be circumvented by P13K/AKT blockade.</a:t>
            </a:r>
          </a:p>
          <a:p>
            <a:pPr marL="285750" indent="-285750">
              <a:lnSpc>
                <a:spcPct val="95000"/>
              </a:lnSpc>
              <a:spcAft>
                <a:spcPts val="4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Toxicity challenges: diarrhoea / skin rash /fatigue</a:t>
            </a:r>
          </a:p>
          <a:p>
            <a:pPr marL="285750" indent="-285750">
              <a:lnSpc>
                <a:spcPct val="95000"/>
              </a:lnSpc>
              <a:spcAft>
                <a:spcPts val="4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Randomised studies may be necessary with appropriate dose modifications.</a:t>
            </a:r>
            <a:endParaRPr lang="en-GB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816849"/>
              </p:ext>
            </p:extLst>
          </p:nvPr>
        </p:nvGraphicFramePr>
        <p:xfrm>
          <a:off x="428116" y="1412776"/>
          <a:ext cx="8359775" cy="201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358"/>
                <a:gridCol w="1307684"/>
                <a:gridCol w="1446716"/>
                <a:gridCol w="1638474"/>
                <a:gridCol w="1528265"/>
                <a:gridCol w="1425278"/>
              </a:tblGrid>
              <a:tr h="648614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91423" marR="914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itchFamily="34" charset="0"/>
                        </a:rPr>
                        <a:t>Precursor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91423" marR="9142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itchFamily="34" charset="0"/>
                        </a:rPr>
                        <a:t>Mutation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91423" marR="9142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itchFamily="34" charset="0"/>
                        </a:rPr>
                        <a:t>Chromosomal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itchFamily="34" charset="0"/>
                        </a:rPr>
                        <a:t>Instability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91423" marR="9142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itchFamily="34" charset="0"/>
                        </a:rPr>
                        <a:t>Response to Chemo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91423" marR="9142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itchFamily="34" charset="0"/>
                        </a:rPr>
                        <a:t>5-Year Survival, %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91423" marR="9142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683805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itchFamily="34" charset="0"/>
                        </a:rPr>
                        <a:t>Low-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itchFamily="34" charset="0"/>
                        </a:rPr>
                        <a:t>Grade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91423" marR="914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itchFamily="34" charset="0"/>
                        </a:rPr>
                        <a:t>Serous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itchFamily="34" charset="0"/>
                        </a:rPr>
                        <a:t> b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itchFamily="34" charset="0"/>
                        </a:rPr>
                        <a:t>orderline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91423" marR="914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itchFamily="34" charset="0"/>
                        </a:rPr>
                        <a:t>KRAS, BRAF,</a:t>
                      </a:r>
                    </a:p>
                    <a:p>
                      <a:pPr algn="ctr"/>
                      <a:r>
                        <a:rPr lang="en-US" sz="1600" b="0" i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itchFamily="34" charset="0"/>
                        </a:rPr>
                        <a:t>HRAS </a:t>
                      </a:r>
                    </a:p>
                  </a:txBody>
                  <a:tcPr marL="91423" marR="914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itchFamily="34" charset="0"/>
                        </a:rPr>
                        <a:t>Low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91423" marR="914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itchFamily="34" charset="0"/>
                        </a:rPr>
                        <a:t>Usually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itchFamily="34" charset="0"/>
                        </a:rPr>
                        <a:t>poor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91423" marR="914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itchFamily="34" charset="0"/>
                        </a:rPr>
                        <a:t>50-60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91423" marR="914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3805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itchFamily="34" charset="0"/>
                        </a:rPr>
                        <a:t>High-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itchFamily="34" charset="0"/>
                        </a:rPr>
                        <a:t>Grade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91423" marR="914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itchFamily="34" charset="0"/>
                        </a:rPr>
                        <a:t>STIC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91423" marR="914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itchFamily="34" charset="0"/>
                        </a:rPr>
                        <a:t>TP53</a:t>
                      </a:r>
                    </a:p>
                  </a:txBody>
                  <a:tcPr marL="91423" marR="914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itchFamily="34" charset="0"/>
                        </a:rPr>
                        <a:t>High</a:t>
                      </a:r>
                    </a:p>
                  </a:txBody>
                  <a:tcPr marL="91423" marR="914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itchFamily="34" charset="0"/>
                        </a:rPr>
                        <a:t>Good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itchFamily="34" charset="0"/>
                        </a:rPr>
                        <a:t> but </a:t>
                      </a:r>
                    </a:p>
                    <a:p>
                      <a:pPr algn="ctr"/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itchFamily="34" charset="0"/>
                        </a:rPr>
                        <a:t>recurs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91423" marR="914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itchFamily="34" charset="0"/>
                        </a:rPr>
                        <a:t>40-50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91423" marR="914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2290" y="867809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Serous ovarian cancer comprises:</a:t>
            </a:r>
            <a:endParaRPr lang="en-GB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1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639" y="484746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Looking Ahead…………</a:t>
            </a:r>
            <a:endParaRPr lang="en-GB" sz="3600" b="1" dirty="0">
              <a:solidFill>
                <a:srgbClr val="F09828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844824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New targets leading to developments in:</a:t>
            </a:r>
          </a:p>
          <a:p>
            <a:endParaRPr lang="en-GB" sz="3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571500" indent="-284163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Immunotherapy (checkpoint inhibitors)</a:t>
            </a:r>
          </a:p>
          <a:p>
            <a:pPr marL="571500" indent="-284163">
              <a:buClr>
                <a:srgbClr val="F09828"/>
              </a:buClr>
              <a:buFont typeface="Arial" panose="020B0604020202020204" pitchFamily="34" charset="0"/>
              <a:buChar char="•"/>
            </a:pPr>
            <a:endParaRPr lang="en-GB" sz="36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571500" indent="-284163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Antibody-drug targeting</a:t>
            </a:r>
            <a:endParaRPr lang="en-GB" sz="3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1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2556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Single Agents</a:t>
            </a:r>
            <a:endParaRPr lang="en-GB" sz="4000" b="1" dirty="0">
              <a:solidFill>
                <a:srgbClr val="F09828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599" y="1412776"/>
            <a:ext cx="374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Antiangiogenic Agents</a:t>
            </a:r>
            <a:endParaRPr lang="en-GB" sz="2400" b="1" dirty="0">
              <a:solidFill>
                <a:srgbClr val="F09828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5372" y="1412776"/>
            <a:ext cx="2661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PARP Inhibitors</a:t>
            </a:r>
            <a:endParaRPr lang="en-GB" sz="2400" b="1" dirty="0">
              <a:solidFill>
                <a:srgbClr val="F09828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5494" y="2068085"/>
            <a:ext cx="30324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4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Bevacizumab</a:t>
            </a:r>
            <a:endParaRPr lang="en-GB" sz="2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VEGFR /TKIs </a:t>
            </a:r>
          </a:p>
          <a:p>
            <a:pPr marL="742950" lvl="1" indent="-285750">
              <a:buClr>
                <a:srgbClr val="F09828"/>
              </a:buClr>
              <a:buFont typeface="Georgia" panose="02040502050405020303" pitchFamily="18" charset="0"/>
              <a:buChar char="–"/>
            </a:pPr>
            <a:r>
              <a:rPr lang="en-GB" sz="2400" b="1" dirty="0" err="1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en-GB" sz="24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ediranib</a:t>
            </a:r>
            <a:endParaRPr lang="en-GB" sz="2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742950" lvl="1" indent="-285750">
              <a:buClr>
                <a:srgbClr val="F09828"/>
              </a:buClr>
              <a:buFont typeface="Georgia" panose="02040502050405020303" pitchFamily="18" charset="0"/>
              <a:buChar char="–"/>
            </a:pPr>
            <a:r>
              <a:rPr lang="en-GB" sz="2400" b="1" dirty="0" err="1">
                <a:solidFill>
                  <a:schemeClr val="bg1"/>
                </a:solidFill>
                <a:latin typeface="Arial" panose="020B0604020202020204" pitchFamily="34" charset="0"/>
              </a:rPr>
              <a:t>p</a:t>
            </a:r>
            <a:r>
              <a:rPr lang="en-GB" sz="24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azopanib</a:t>
            </a:r>
            <a:endParaRPr lang="en-GB" sz="2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742950" lvl="1" indent="-285750">
              <a:buClr>
                <a:srgbClr val="F09828"/>
              </a:buClr>
              <a:buFont typeface="Georgia" panose="02040502050405020303" pitchFamily="18" charset="0"/>
              <a:buChar char="–"/>
            </a:pPr>
            <a:r>
              <a:rPr lang="en-GB" sz="2400" b="1" dirty="0" err="1">
                <a:solidFill>
                  <a:schemeClr val="bg1"/>
                </a:solidFill>
                <a:latin typeface="Arial" panose="020B0604020202020204" pitchFamily="34" charset="0"/>
              </a:rPr>
              <a:t>n</a:t>
            </a:r>
            <a:r>
              <a:rPr lang="en-GB" sz="24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intedanib</a:t>
            </a:r>
            <a:endParaRPr lang="en-GB" sz="2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Ang1/Ang2</a:t>
            </a:r>
          </a:p>
          <a:p>
            <a:pPr marL="742950" lvl="1" indent="-285750">
              <a:buClr>
                <a:srgbClr val="F09828"/>
              </a:buClr>
              <a:buFont typeface="Georgia" panose="02040502050405020303" pitchFamily="18" charset="0"/>
              <a:buChar char="–"/>
            </a:pPr>
            <a:r>
              <a:rPr lang="en-GB" sz="24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trebananib</a:t>
            </a:r>
            <a:endParaRPr lang="en-GB" sz="2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4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Antivascular</a:t>
            </a:r>
            <a:r>
              <a:rPr lang="en-GB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marL="742950" lvl="1" indent="-285750">
              <a:buClr>
                <a:srgbClr val="F09828"/>
              </a:buClr>
              <a:buFont typeface="Georgia" panose="02040502050405020303" pitchFamily="18" charset="0"/>
              <a:buChar char="–"/>
            </a:pPr>
            <a:r>
              <a:rPr lang="en-GB" sz="24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fosbretabulin</a:t>
            </a:r>
            <a:endParaRPr lang="en-GB" sz="2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4209" y="2068085"/>
            <a:ext cx="2088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4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Olaparib</a:t>
            </a:r>
            <a:endParaRPr lang="en-GB" sz="2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4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Niraparib</a:t>
            </a:r>
            <a:endParaRPr lang="en-GB" sz="2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4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Rucaparib</a:t>
            </a:r>
            <a:endParaRPr lang="en-GB" sz="2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Clr>
                <a:srgbClr val="F09828"/>
              </a:buClr>
            </a:pPr>
            <a:endParaRPr lang="en-GB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5661248"/>
            <a:ext cx="83521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What can we conclude from randomised trials so far?</a:t>
            </a:r>
            <a:endParaRPr lang="en-GB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2"/>
          <p:cNvSpPr txBox="1">
            <a:spLocks noChangeArrowheads="1"/>
          </p:cNvSpPr>
          <p:nvPr/>
        </p:nvSpPr>
        <p:spPr bwMode="auto">
          <a:xfrm>
            <a:off x="144463" y="193059"/>
            <a:ext cx="8855076" cy="92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GB" altLang="en-US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Looking Ahead – Early Results in Platinum-Resistant Ovarian Cancer</a:t>
            </a:r>
            <a:endParaRPr lang="en-GB" altLang="en-US" b="1" dirty="0">
              <a:solidFill>
                <a:srgbClr val="F09828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TextBox 3"/>
          <p:cNvSpPr txBox="1">
            <a:spLocks noChangeArrowheads="1"/>
          </p:cNvSpPr>
          <p:nvPr/>
        </p:nvSpPr>
        <p:spPr bwMode="auto">
          <a:xfrm>
            <a:off x="138113" y="1052736"/>
            <a:ext cx="8856662" cy="1934376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200150" indent="-28575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PDL-1</a:t>
            </a:r>
            <a:r>
              <a:rPr lang="en-GB" altLang="en-US" sz="1800" baseline="30000" dirty="0" smtClean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endParaRPr lang="en-GB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461963" lvl="1" indent="-234950" eaLnBrk="1" hangingPunct="1">
              <a:lnSpc>
                <a:spcPct val="95000"/>
              </a:lnSpc>
              <a:spcBef>
                <a:spcPct val="0"/>
              </a:spcBef>
              <a:buClr>
                <a:srgbClr val="F09828"/>
              </a:buClr>
              <a:buFont typeface="Arial" pitchFamily="34" charset="0"/>
              <a:buChar char="•"/>
            </a:pPr>
            <a:r>
              <a:rPr lang="en-GB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48/70 +</a:t>
            </a:r>
            <a:r>
              <a:rPr lang="en-GB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ve</a:t>
            </a:r>
            <a:r>
              <a:rPr lang="en-GB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for PDL1 </a:t>
            </a:r>
            <a:r>
              <a:rPr lang="en-GB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expression </a:t>
            </a:r>
            <a:r>
              <a:rPr lang="en-GB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en-GB" altLang="en-US" sz="12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Hamanishi</a:t>
            </a:r>
            <a:r>
              <a:rPr lang="en-GB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 J, et al. </a:t>
            </a:r>
            <a:r>
              <a:rPr lang="en-GB" altLang="en-US" sz="1200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Proc</a:t>
            </a:r>
            <a:r>
              <a:rPr lang="en-GB" altLang="en-US" sz="1200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GB" altLang="en-US" sz="1200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Natl</a:t>
            </a:r>
            <a:r>
              <a:rPr lang="en-GB" altLang="en-US" sz="1200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GB" altLang="en-US" sz="1200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Acad</a:t>
            </a:r>
            <a:r>
              <a:rPr lang="en-GB" altLang="en-US" sz="1200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GB" altLang="en-US" sz="1200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Sci</a:t>
            </a:r>
            <a:r>
              <a:rPr lang="en-GB" altLang="en-US" sz="1200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 U S A.</a:t>
            </a:r>
            <a:r>
              <a:rPr lang="en-GB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 2007;27(9):3360-3365.)</a:t>
            </a:r>
            <a:endParaRPr lang="en-GB" altLang="en-US" sz="1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461963" lvl="1" indent="-234950" eaLnBrk="1" hangingPunct="1">
              <a:lnSpc>
                <a:spcPct val="95000"/>
              </a:lnSpc>
              <a:spcBef>
                <a:spcPct val="0"/>
              </a:spcBef>
              <a:buClr>
                <a:srgbClr val="F09828"/>
              </a:buClr>
              <a:buFont typeface="Arial" pitchFamily="34" charset="0"/>
              <a:buChar char="•"/>
            </a:pPr>
            <a:r>
              <a:rPr lang="en-GB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20 patients with </a:t>
            </a:r>
            <a:r>
              <a:rPr lang="en-GB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platinum-resistant </a:t>
            </a:r>
            <a:r>
              <a:rPr lang="en-GB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disease treated with nivolumab (anti </a:t>
            </a:r>
            <a:r>
              <a:rPr lang="en-GB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PDL1 antibody)</a:t>
            </a:r>
            <a:endParaRPr lang="en-GB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687388" lvl="2" indent="-225425" eaLnBrk="1" hangingPunct="1">
              <a:lnSpc>
                <a:spcPct val="95000"/>
              </a:lnSpc>
              <a:spcBef>
                <a:spcPct val="0"/>
              </a:spcBef>
              <a:buClr>
                <a:srgbClr val="F09828"/>
              </a:buClr>
              <a:buFont typeface="Calibri" pitchFamily="34" charset="0"/>
              <a:buChar char="-"/>
            </a:pPr>
            <a:r>
              <a:rPr lang="en-GB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1/10 PR at </a:t>
            </a:r>
            <a:r>
              <a:rPr lang="en-GB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1 mg/kg</a:t>
            </a:r>
            <a:endParaRPr lang="en-GB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687388" lvl="2" indent="-225425" eaLnBrk="1" hangingPunct="1">
              <a:lnSpc>
                <a:spcPct val="95000"/>
              </a:lnSpc>
              <a:spcBef>
                <a:spcPct val="0"/>
              </a:spcBef>
              <a:buClr>
                <a:srgbClr val="F09828"/>
              </a:buClr>
              <a:buFont typeface="Calibri" pitchFamily="34" charset="0"/>
              <a:buChar char="-"/>
            </a:pPr>
            <a:r>
              <a:rPr lang="en-GB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2/8 CR at </a:t>
            </a:r>
            <a:r>
              <a:rPr lang="en-GB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3 mg/kg</a:t>
            </a:r>
            <a:r>
              <a:rPr lang="en-GB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, including 1 PR lasting 1 year and 1 patient with </a:t>
            </a:r>
            <a:r>
              <a:rPr lang="en-GB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clear-cell carcinoma</a:t>
            </a:r>
            <a:endParaRPr lang="en-GB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9156" name="TextBox 4"/>
          <p:cNvSpPr txBox="1">
            <a:spLocks noChangeArrowheads="1"/>
          </p:cNvSpPr>
          <p:nvPr/>
        </p:nvSpPr>
        <p:spPr bwMode="auto">
          <a:xfrm>
            <a:off x="144463" y="3129505"/>
            <a:ext cx="8855075" cy="1408078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NaPi2b</a:t>
            </a:r>
            <a:r>
              <a:rPr lang="en-GB" altLang="en-US" sz="1800" baseline="30000" dirty="0" smtClean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endParaRPr lang="en-GB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461963" lvl="1" indent="-234950" eaLnBrk="1" hangingPunct="1">
              <a:lnSpc>
                <a:spcPct val="95000"/>
              </a:lnSpc>
              <a:spcBef>
                <a:spcPct val="0"/>
              </a:spcBef>
              <a:buClr>
                <a:srgbClr val="F09828"/>
              </a:buClr>
              <a:buFont typeface="Arial" pitchFamily="34" charset="0"/>
              <a:buChar char="•"/>
            </a:pPr>
            <a:r>
              <a:rPr lang="en-GB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Highly expressed in ovarian cancer</a:t>
            </a:r>
          </a:p>
          <a:p>
            <a:pPr marL="461963" lvl="1" indent="-234950" eaLnBrk="1" hangingPunct="1">
              <a:lnSpc>
                <a:spcPct val="95000"/>
              </a:lnSpc>
              <a:spcBef>
                <a:spcPct val="0"/>
              </a:spcBef>
              <a:buClr>
                <a:srgbClr val="F09828"/>
              </a:buClr>
              <a:buFont typeface="Arial" pitchFamily="34" charset="0"/>
              <a:buChar char="•"/>
            </a:pPr>
            <a:r>
              <a:rPr lang="en-GB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Controls transport of inorganic phosphate</a:t>
            </a:r>
          </a:p>
          <a:p>
            <a:pPr marL="461963" lvl="1" indent="-234950" eaLnBrk="1" hangingPunct="1">
              <a:lnSpc>
                <a:spcPct val="95000"/>
              </a:lnSpc>
              <a:spcBef>
                <a:spcPct val="0"/>
              </a:spcBef>
              <a:buClr>
                <a:srgbClr val="F09828"/>
              </a:buClr>
              <a:buFont typeface="Arial" pitchFamily="34" charset="0"/>
              <a:buChar char="•"/>
            </a:pPr>
            <a:r>
              <a:rPr lang="en-GB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Drug antibody conjugate comprising anti-NaPi2b with MMAE iv q3 weekly</a:t>
            </a:r>
          </a:p>
          <a:p>
            <a:pPr marL="461963" lvl="1" indent="-234950" eaLnBrk="1" hangingPunct="1">
              <a:lnSpc>
                <a:spcPct val="95000"/>
              </a:lnSpc>
              <a:spcBef>
                <a:spcPct val="0"/>
              </a:spcBef>
              <a:buClr>
                <a:srgbClr val="F09828"/>
              </a:buClr>
              <a:buFont typeface="Arial" pitchFamily="34" charset="0"/>
              <a:buChar char="•"/>
            </a:pPr>
            <a:r>
              <a:rPr lang="en-GB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7/17 PR (41%) in  </a:t>
            </a:r>
            <a:r>
              <a:rPr lang="en-GB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IHC-positive </a:t>
            </a:r>
            <a:r>
              <a:rPr lang="en-GB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patients with </a:t>
            </a:r>
            <a:r>
              <a:rPr lang="en-GB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platinum-resistant </a:t>
            </a:r>
            <a:r>
              <a:rPr lang="en-GB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disease</a:t>
            </a:r>
          </a:p>
        </p:txBody>
      </p:sp>
      <p:sp>
        <p:nvSpPr>
          <p:cNvPr id="49157" name="TextBox 6"/>
          <p:cNvSpPr txBox="1">
            <a:spLocks noChangeArrowheads="1"/>
          </p:cNvSpPr>
          <p:nvPr/>
        </p:nvSpPr>
        <p:spPr bwMode="auto">
          <a:xfrm>
            <a:off x="144463" y="4653136"/>
            <a:ext cx="8855075" cy="1408078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Folate </a:t>
            </a:r>
            <a:r>
              <a:rPr lang="en-GB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receptor</a:t>
            </a:r>
            <a:r>
              <a:rPr lang="en-GB" altLang="en-US" sz="1800" baseline="300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GB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461963" lvl="1" indent="-234950" eaLnBrk="1" hangingPunct="1">
              <a:lnSpc>
                <a:spcPct val="95000"/>
              </a:lnSpc>
              <a:spcBef>
                <a:spcPct val="0"/>
              </a:spcBef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Highly expressed in ovarian cancer</a:t>
            </a:r>
          </a:p>
          <a:p>
            <a:pPr marL="461963" lvl="1" indent="-234950" eaLnBrk="1" hangingPunct="1">
              <a:lnSpc>
                <a:spcPct val="95000"/>
              </a:lnSpc>
              <a:spcBef>
                <a:spcPct val="0"/>
              </a:spcBef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IMGN853 is a </a:t>
            </a:r>
            <a:r>
              <a:rPr lang="en-GB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drug-antibody </a:t>
            </a:r>
            <a:r>
              <a:rPr lang="en-GB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conjugate comprising anti-FR</a:t>
            </a:r>
            <a:r>
              <a:rPr lang="el-GR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α</a:t>
            </a:r>
            <a:r>
              <a:rPr lang="en-GB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with DM4 </a:t>
            </a:r>
            <a:r>
              <a:rPr lang="en-GB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iv </a:t>
            </a:r>
            <a:r>
              <a:rPr lang="en-GB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q 2 weekly</a:t>
            </a:r>
          </a:p>
          <a:p>
            <a:pPr marL="461963" lvl="1" indent="-234950" eaLnBrk="1" hangingPunct="1">
              <a:lnSpc>
                <a:spcPct val="95000"/>
              </a:lnSpc>
              <a:spcBef>
                <a:spcPct val="0"/>
              </a:spcBef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10/24 PR (42%) in </a:t>
            </a:r>
            <a:r>
              <a:rPr lang="en-GB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platinum-resistant </a:t>
            </a:r>
            <a:r>
              <a:rPr lang="en-GB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patients receiving </a:t>
            </a:r>
            <a:r>
              <a:rPr lang="en-GB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&gt;3.3 mg/kg</a:t>
            </a:r>
            <a:endParaRPr lang="en-GB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9409" y="6093296"/>
            <a:ext cx="583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1. </a:t>
            </a:r>
            <a:r>
              <a:rPr lang="en-GB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Hamanishi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J, et al. 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J </a:t>
            </a:r>
            <a:r>
              <a:rPr lang="en-GB" sz="1200" b="1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Clin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GB" sz="1200" b="1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Oncol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2014;32(5S): Abstract 5511.</a:t>
            </a:r>
          </a:p>
          <a:p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2. Burris HA, et al. </a:t>
            </a:r>
            <a:r>
              <a:rPr lang="en-GB" sz="1200" b="1" i="1" dirty="0">
                <a:solidFill>
                  <a:schemeClr val="bg1"/>
                </a:solidFill>
                <a:latin typeface="Arial" panose="020B0604020202020204" pitchFamily="34" charset="0"/>
              </a:rPr>
              <a:t>J </a:t>
            </a:r>
            <a:r>
              <a:rPr lang="en-GB" sz="1200" b="1" i="1" dirty="0" err="1">
                <a:solidFill>
                  <a:schemeClr val="bg1"/>
                </a:solidFill>
                <a:latin typeface="Arial" panose="020B0604020202020204" pitchFamily="34" charset="0"/>
              </a:rPr>
              <a:t>Clin</a:t>
            </a:r>
            <a:r>
              <a:rPr lang="en-GB" sz="1200" b="1" i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GB" sz="1200" b="1" i="1" dirty="0" err="1">
                <a:solidFill>
                  <a:schemeClr val="bg1"/>
                </a:solidFill>
                <a:latin typeface="Arial" panose="020B0604020202020204" pitchFamily="34" charset="0"/>
              </a:rPr>
              <a:t>Oncol</a:t>
            </a:r>
            <a:r>
              <a:rPr lang="en-GB" sz="1200" b="1" i="1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latin typeface="Arial" panose="020B0604020202020204" pitchFamily="34" charset="0"/>
              </a:rPr>
              <a:t> 2014;32(5S): Abstract 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2504.</a:t>
            </a:r>
          </a:p>
          <a:p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3. Moore KN, et al. </a:t>
            </a:r>
            <a:r>
              <a:rPr lang="en-GB" sz="1200" b="1" i="1" dirty="0">
                <a:solidFill>
                  <a:schemeClr val="bg1"/>
                </a:solidFill>
                <a:latin typeface="Arial" panose="020B0604020202020204" pitchFamily="34" charset="0"/>
              </a:rPr>
              <a:t>J </a:t>
            </a:r>
            <a:r>
              <a:rPr lang="en-GB" sz="1200" b="1" i="1" dirty="0" err="1">
                <a:solidFill>
                  <a:schemeClr val="bg1"/>
                </a:solidFill>
                <a:latin typeface="Arial" panose="020B0604020202020204" pitchFamily="34" charset="0"/>
              </a:rPr>
              <a:t>Clin</a:t>
            </a:r>
            <a:r>
              <a:rPr lang="en-GB" sz="1200" b="1" i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GB" sz="1200" b="1" i="1" dirty="0" err="1">
                <a:solidFill>
                  <a:schemeClr val="bg1"/>
                </a:solidFill>
                <a:latin typeface="Arial" panose="020B0604020202020204" pitchFamily="34" charset="0"/>
              </a:rPr>
              <a:t>Oncol</a:t>
            </a:r>
            <a:r>
              <a:rPr lang="en-GB" sz="1200" b="1" i="1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latin typeface="Arial" panose="020B0604020202020204" pitchFamily="34" charset="0"/>
              </a:rPr>
              <a:t> 2014;32(5S): Abstract 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5571.</a:t>
            </a:r>
            <a:endParaRPr lang="en-GB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4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0" y="487122"/>
            <a:ext cx="9144000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3600" b="1" dirty="0">
                <a:solidFill>
                  <a:srgbClr val="F09828"/>
                </a:solidFill>
                <a:latin typeface="Arial" panose="020B0604020202020204" pitchFamily="34" charset="0"/>
              </a:rPr>
              <a:t>Targeted Therapy in Ovarian Cancer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54575" y="1412776"/>
            <a:ext cx="4178300" cy="5016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Aft>
                <a:spcPts val="600"/>
              </a:spcAft>
              <a:buClr>
                <a:schemeClr val="bg1"/>
              </a:buClr>
              <a:defRPr/>
            </a:pP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Summary:</a:t>
            </a:r>
          </a:p>
          <a:p>
            <a:pPr marL="342900" indent="-342900" fontAlgn="auto"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Real optimism surrounding new treatments for first time in 20 years</a:t>
            </a:r>
          </a:p>
          <a:p>
            <a:pPr marL="342900" indent="-342900" fontAlgn="auto"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•"/>
              <a:defRPr/>
            </a:pPr>
            <a:r>
              <a:rPr lang="en-GB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Antiangiogenesis</a:t>
            </a: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 and PARP inhibition are most promising, with positive randomized trial data</a:t>
            </a:r>
          </a:p>
          <a:p>
            <a:pPr marL="342900" indent="-342900" fontAlgn="auto"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Other targeted approaches, particularly involving  novel combinations, are being actively pursued</a:t>
            </a:r>
          </a:p>
          <a:p>
            <a:pPr marL="342900" indent="-342900" fontAlgn="auto"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Patient selection, using robust predictive biomarkers, will be key to success</a:t>
            </a:r>
          </a:p>
        </p:txBody>
      </p:sp>
      <p:pic>
        <p:nvPicPr>
          <p:cNvPr id="93188" name="Picture 4" descr="SLIDE 46 PIE CHART.jpg"/>
          <p:cNvPicPr>
            <a:picLocks noChangeAspect="1"/>
          </p:cNvPicPr>
          <p:nvPr/>
        </p:nvPicPr>
        <p:blipFill>
          <a:blip r:embed="rId2"/>
          <a:srcRect l="4546" t="18559" r="1981" b="19836"/>
          <a:stretch>
            <a:fillRect/>
          </a:stretch>
        </p:blipFill>
        <p:spPr bwMode="auto">
          <a:xfrm>
            <a:off x="260350" y="1700808"/>
            <a:ext cx="4391025" cy="47349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0619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2708920"/>
            <a:ext cx="8229600" cy="1143000"/>
          </a:xfrm>
        </p:spPr>
        <p:txBody>
          <a:bodyPr/>
          <a:lstStyle/>
          <a:p>
            <a:r>
              <a:rPr lang="en-US" dirty="0" smtClean="0"/>
              <a:t>Image not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4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306639"/>
            <a:ext cx="8712968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sz="36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Single-Agent Trials – Antiangiogenic Agents </a:t>
            </a:r>
            <a:endParaRPr lang="en-GB" sz="3600" b="1" dirty="0">
              <a:solidFill>
                <a:srgbClr val="F09828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054487"/>
            <a:ext cx="241226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FF00"/>
                </a:solidFill>
                <a:latin typeface="Arial" panose="020B0604020202020204" pitchFamily="34" charset="0"/>
              </a:rPr>
              <a:t>F</a:t>
            </a:r>
            <a:r>
              <a:rPr lang="en-GB" sz="2000" b="1" dirty="0" smtClean="0">
                <a:solidFill>
                  <a:srgbClr val="FFFF00"/>
                </a:solidFill>
                <a:latin typeface="Arial" panose="020B0604020202020204" pitchFamily="34" charset="0"/>
              </a:rPr>
              <a:t>irst Line (</a:t>
            </a:r>
            <a:r>
              <a:rPr lang="en-GB" sz="2000" b="1" dirty="0" err="1" smtClean="0">
                <a:solidFill>
                  <a:srgbClr val="FFFF00"/>
                </a:solidFill>
                <a:latin typeface="Arial" panose="020B0604020202020204" pitchFamily="34" charset="0"/>
              </a:rPr>
              <a:t>cont</a:t>
            </a:r>
            <a:r>
              <a:rPr lang="en-GB" sz="2000" b="1" dirty="0" smtClean="0">
                <a:solidFill>
                  <a:srgbClr val="FFFF00"/>
                </a:solidFill>
                <a:latin typeface="Arial" panose="020B0604020202020204" pitchFamily="34" charset="0"/>
              </a:rPr>
              <a:t>)</a:t>
            </a:r>
            <a:endParaRPr lang="en-GB" sz="20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1886645"/>
            <a:ext cx="4032448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174625" indent="-174625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</a:rPr>
              <a:t>P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azopanib (AGO-OVAR 16, n = 940)</a:t>
            </a:r>
          </a:p>
          <a:p>
            <a:pPr marL="265113" lvl="1"/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maintenance only</a:t>
            </a:r>
          </a:p>
          <a:p>
            <a:pPr marL="719138" lvl="2" indent="-273050">
              <a:buFont typeface="Georgia" panose="02040502050405020303" pitchFamily="18" charset="0"/>
              <a:buChar char="–"/>
            </a:pP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HR 0.77 for PFS benefit</a:t>
            </a:r>
          </a:p>
          <a:p>
            <a:pPr marL="742950" lvl="1" indent="-285750">
              <a:buFont typeface="Georgia" panose="02040502050405020303" pitchFamily="18" charset="0"/>
              <a:buChar char="–"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</a:rPr>
              <a:t>s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ignificant toxicity at 800 mg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bd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(&lt;50% patients received 12 months therapy)</a:t>
            </a:r>
          </a:p>
          <a:p>
            <a:pPr marL="742950" lvl="1" indent="-285750">
              <a:buFont typeface="Georgia" panose="02040502050405020303" pitchFamily="18" charset="0"/>
              <a:buChar char="–"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</a:rPr>
              <a:t>n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o overall survival benefit</a:t>
            </a:r>
          </a:p>
          <a:p>
            <a:pPr marL="742950" lvl="1" indent="-285750">
              <a:buFont typeface="Georgia" panose="02040502050405020303" pitchFamily="18" charset="0"/>
              <a:buChar char="–"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</a:rPr>
              <a:t>n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ot being pursued in first line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4531946"/>
            <a:ext cx="4032448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174625" indent="-174625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N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intedanib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(AGO-OVAR 12, n = 1366)</a:t>
            </a:r>
          </a:p>
          <a:p>
            <a:pPr lvl="1" indent="-192088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oncurrent and maintenance </a:t>
            </a:r>
          </a:p>
          <a:p>
            <a:pPr marL="742950" lvl="1" indent="-285750">
              <a:buFont typeface="Georgia" panose="02040502050405020303" pitchFamily="18" charset="0"/>
              <a:buChar char="–"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</a:rPr>
              <a:t>m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odest PFS benefit  (HR 0.84), best seen in “low-risk” patients</a:t>
            </a:r>
          </a:p>
          <a:p>
            <a:pPr marL="742950" lvl="1" indent="-285750">
              <a:buFont typeface="Georgia" panose="02040502050405020303" pitchFamily="18" charset="0"/>
              <a:buChar char="–"/>
            </a:pP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further plans for first line studies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unclear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Picture 9" descr="Screen Shot 2014-11-08 at 7.14.42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645"/>
            <a:ext cx="4762627" cy="206210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0" y="4531947"/>
            <a:ext cx="2265551" cy="1849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7001" y="1405466"/>
            <a:ext cx="4663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AGO-OVAR 16: DuBois A, et al. </a:t>
            </a:r>
            <a:r>
              <a:rPr lang="en-GB" sz="1400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J </a:t>
            </a:r>
            <a:r>
              <a:rPr lang="en-GB" sz="1400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Clin</a:t>
            </a:r>
            <a:r>
              <a:rPr lang="en-GB" sz="1400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GB" sz="1400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Oncol</a:t>
            </a:r>
            <a:r>
              <a:rPr lang="en-GB" sz="1400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r>
              <a:rPr lang="en-GB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 2014;32(30):3374-3382.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869" y="4531946"/>
            <a:ext cx="2461101" cy="1849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7466" y="4046885"/>
            <a:ext cx="4086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AGO-OVAR 12: DuBois A, et al.  </a:t>
            </a:r>
            <a:r>
              <a:rPr lang="en-GB" sz="1400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Int</a:t>
            </a:r>
            <a:r>
              <a:rPr lang="en-GB" sz="1400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 J </a:t>
            </a:r>
            <a:r>
              <a:rPr lang="en-GB" sz="1400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Gynecol</a:t>
            </a:r>
            <a:r>
              <a:rPr lang="en-GB" sz="1400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 Cancer. </a:t>
            </a:r>
            <a:r>
              <a:rPr lang="en-GB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2013;23(8suppl1): Abstract LBA1.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5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95953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Single-Agent Trial – Antiangiogenic Agents</a:t>
            </a:r>
            <a:endParaRPr lang="en-GB" sz="3200" b="1" dirty="0">
              <a:solidFill>
                <a:srgbClr val="F09828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916846"/>
            <a:ext cx="39604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</a:rPr>
              <a:t>Second Line (platinum sensitive)</a:t>
            </a:r>
            <a:endParaRPr lang="en-GB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3968" y="1268761"/>
            <a:ext cx="489654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</a:rPr>
              <a:t>Bevacizumab (OCEANS)</a:t>
            </a:r>
          </a:p>
          <a:p>
            <a:pPr marL="285750" indent="-285750">
              <a:buClr>
                <a:srgbClr val="F09828"/>
              </a:buClr>
              <a:buFont typeface="Georgia" panose="02040502050405020303" pitchFamily="18" charset="0"/>
              <a:buChar char="–"/>
            </a:pP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As concurrent and maintenance, PFS benefit, HR = 0.48 </a:t>
            </a:r>
          </a:p>
          <a:p>
            <a:pPr marL="285750" indent="-285750">
              <a:buClr>
                <a:srgbClr val="F09828"/>
              </a:buClr>
              <a:buFont typeface="Georgia" panose="02040502050405020303" pitchFamily="18" charset="0"/>
              <a:buChar char="–"/>
            </a:pP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May be preferred option for patients optimally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debulked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at initial surgery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3968" y="2998113"/>
            <a:ext cx="48746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Cediranib</a:t>
            </a:r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</a:rPr>
              <a:t> (ICON6)</a:t>
            </a:r>
          </a:p>
          <a:p>
            <a:pPr marL="742950" lvl="1" indent="-285750">
              <a:buClr>
                <a:srgbClr val="F09828"/>
              </a:buClr>
              <a:buFont typeface="Georgia" panose="02040502050405020303" pitchFamily="18" charset="0"/>
              <a:buChar char="–"/>
            </a:pP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As concurrent and maintenance, similar PFS benefit to OCEANS (HR of 0.57) with trend to OS benefit (HR 0.75)</a:t>
            </a:r>
          </a:p>
          <a:p>
            <a:pPr marL="742950" lvl="1" indent="-285750">
              <a:buClr>
                <a:srgbClr val="F09828"/>
              </a:buClr>
              <a:buFont typeface="Georgia" panose="02040502050405020303" pitchFamily="18" charset="0"/>
              <a:buChar char="–"/>
            </a:pP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Would efficacy be retained in patients previously treated with bevacizumab?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3968" y="4966136"/>
            <a:ext cx="4680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FFFF00"/>
                </a:solidFill>
                <a:latin typeface="Arial" panose="020B0604020202020204" pitchFamily="34" charset="0"/>
              </a:rPr>
              <a:t>Open 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FFFF00"/>
                </a:solidFill>
                <a:latin typeface="Arial" panose="020B0604020202020204" pitchFamily="34" charset="0"/>
              </a:rPr>
              <a:t>Is there a rational patient selection strategy, </a:t>
            </a:r>
            <a:r>
              <a:rPr lang="en-GB" sz="1600" dirty="0" err="1" smtClean="0">
                <a:solidFill>
                  <a:srgbClr val="FFFF00"/>
                </a:solidFill>
                <a:latin typeface="Arial" panose="020B0604020202020204" pitchFamily="34" charset="0"/>
              </a:rPr>
              <a:t>eg</a:t>
            </a:r>
            <a:r>
              <a:rPr lang="en-GB" sz="1600" dirty="0" smtClean="0">
                <a:solidFill>
                  <a:srgbClr val="FFFF00"/>
                </a:solidFill>
                <a:latin typeface="Arial" panose="020B0604020202020204" pitchFamily="34" charset="0"/>
              </a:rPr>
              <a:t>, genomic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FFFF00"/>
                </a:solidFill>
                <a:latin typeface="Arial" panose="020B0604020202020204" pitchFamily="34" charset="0"/>
              </a:rPr>
              <a:t>What about patients with </a:t>
            </a:r>
            <a:r>
              <a:rPr lang="en-GB" sz="1600" i="1" dirty="0" smtClean="0">
                <a:solidFill>
                  <a:srgbClr val="FFFF00"/>
                </a:solidFill>
                <a:latin typeface="Arial" panose="020B0604020202020204" pitchFamily="34" charset="0"/>
              </a:rPr>
              <a:t>BRCA</a:t>
            </a:r>
            <a:r>
              <a:rPr lang="en-GB" sz="1600" dirty="0" smtClean="0">
                <a:solidFill>
                  <a:srgbClr val="FFFF00"/>
                </a:solidFill>
                <a:latin typeface="Arial" panose="020B0604020202020204" pitchFamily="34" charset="0"/>
              </a:rPr>
              <a:t> mutations?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FFFF00"/>
                </a:solidFill>
                <a:latin typeface="Arial" panose="020B0604020202020204" pitchFamily="34" charset="0"/>
              </a:rPr>
              <a:t>What is the impact of prior antiangiogenic treatment?</a:t>
            </a:r>
            <a:endParaRPr lang="en-GB" sz="160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7"/>
          <a:stretch/>
        </p:blipFill>
        <p:spPr bwMode="auto">
          <a:xfrm>
            <a:off x="179512" y="1286178"/>
            <a:ext cx="3971186" cy="235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2" y="3881500"/>
            <a:ext cx="4010623" cy="235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32040" y="2622978"/>
            <a:ext cx="3888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Aghajanian</a:t>
            </a:r>
            <a:r>
              <a:rPr lang="en-GB" sz="1100" dirty="0" smtClean="0">
                <a:solidFill>
                  <a:schemeClr val="bg1"/>
                </a:solidFill>
                <a:latin typeface="Arial" panose="020B0604020202020204" pitchFamily="34" charset="0"/>
              </a:rPr>
              <a:t> C, et al. </a:t>
            </a:r>
            <a:r>
              <a:rPr lang="en-GB" sz="1100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J </a:t>
            </a:r>
            <a:r>
              <a:rPr lang="en-GB" sz="1100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Clin</a:t>
            </a:r>
            <a:r>
              <a:rPr lang="en-GB" sz="1100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GB" sz="1100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Oncol</a:t>
            </a:r>
            <a:r>
              <a:rPr lang="en-GB" sz="1100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r>
              <a:rPr lang="en-GB" sz="1100" dirty="0" smtClean="0">
                <a:solidFill>
                  <a:schemeClr val="bg1"/>
                </a:solidFill>
                <a:latin typeface="Arial" panose="020B0604020202020204" pitchFamily="34" charset="0"/>
              </a:rPr>
              <a:t> 2012;30(17):2039-2045.</a:t>
            </a:r>
            <a:endParaRPr lang="en-GB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8024" y="4510281"/>
            <a:ext cx="39604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Ledermann</a:t>
            </a:r>
            <a:r>
              <a:rPr lang="en-GB" sz="1100" dirty="0" smtClean="0">
                <a:solidFill>
                  <a:schemeClr val="bg1"/>
                </a:solidFill>
                <a:latin typeface="Arial" panose="020B0604020202020204" pitchFamily="34" charset="0"/>
              </a:rPr>
              <a:t> JA, et al. </a:t>
            </a:r>
            <a:r>
              <a:rPr lang="en-GB" sz="1100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Eur</a:t>
            </a:r>
            <a:r>
              <a:rPr lang="en-GB" sz="1100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 J Cancer.  </a:t>
            </a:r>
            <a:r>
              <a:rPr lang="en-GB" sz="1100" dirty="0" smtClean="0">
                <a:solidFill>
                  <a:schemeClr val="bg1"/>
                </a:solidFill>
                <a:latin typeface="Arial" panose="020B0604020202020204" pitchFamily="34" charset="0"/>
              </a:rPr>
              <a:t>2013;49(</a:t>
            </a:r>
            <a:r>
              <a:rPr lang="en-GB" sz="11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Suppl</a:t>
            </a:r>
            <a:r>
              <a:rPr lang="en-GB" sz="1100" dirty="0" smtClean="0">
                <a:solidFill>
                  <a:schemeClr val="bg1"/>
                </a:solidFill>
                <a:latin typeface="Arial" panose="020B0604020202020204" pitchFamily="34" charset="0"/>
              </a:rPr>
              <a:t> 3): Abstract LBA10.</a:t>
            </a:r>
            <a:endParaRPr lang="en-GB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73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04664"/>
            <a:ext cx="8753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Single-Agent Trials – Antiangiogenic Agents</a:t>
            </a:r>
            <a:endParaRPr lang="en-GB" sz="3200" b="1" dirty="0">
              <a:solidFill>
                <a:srgbClr val="F09828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30" y="1249596"/>
            <a:ext cx="50481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FF00"/>
                </a:solidFill>
                <a:latin typeface="Arial" panose="020B0604020202020204" pitchFamily="34" charset="0"/>
              </a:rPr>
              <a:t>Platinum-Resistant Disease</a:t>
            </a:r>
            <a:endParaRPr lang="en-GB" sz="28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5930" y="2809963"/>
            <a:ext cx="4616110" cy="267765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100" dirty="0" smtClean="0">
                <a:solidFill>
                  <a:schemeClr val="bg1"/>
                </a:solidFill>
                <a:latin typeface="Arial" panose="020B0604020202020204" pitchFamily="34" charset="0"/>
              </a:rPr>
              <a:t>Bevacizumab (AURELIA, n = 115)</a:t>
            </a:r>
            <a:r>
              <a:rPr lang="en-GB" sz="2100" baseline="30000" dirty="0" smtClean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endParaRPr lang="en-GB" sz="21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defTabSz="539750">
              <a:buClr>
                <a:srgbClr val="F09828"/>
              </a:buClr>
            </a:pPr>
            <a:r>
              <a:rPr lang="en-GB" sz="21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GB" sz="2100" dirty="0" smtClean="0">
                <a:solidFill>
                  <a:schemeClr val="bg1"/>
                </a:solidFill>
                <a:latin typeface="Arial" panose="020B0604020202020204" pitchFamily="34" charset="0"/>
              </a:rPr>
              <a:t>median PFS 3.9 m -&gt; 10.4 m</a:t>
            </a:r>
          </a:p>
          <a:p>
            <a:pPr defTabSz="539750">
              <a:buClr>
                <a:srgbClr val="F09828"/>
              </a:buClr>
            </a:pPr>
            <a:endParaRPr lang="en-GB" sz="21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 defTabSz="539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1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Trebaninib</a:t>
            </a:r>
            <a:r>
              <a:rPr lang="en-GB" sz="2100" dirty="0" smtClean="0">
                <a:solidFill>
                  <a:schemeClr val="bg1"/>
                </a:solidFill>
                <a:latin typeface="Arial" panose="020B0604020202020204" pitchFamily="34" charset="0"/>
              </a:rPr>
              <a:t> (TRINOVA-1, n = 919)</a:t>
            </a:r>
            <a:r>
              <a:rPr lang="en-GB" sz="2100" baseline="30000" dirty="0" smtClean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endParaRPr lang="en-GB" sz="21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defTabSz="539750">
              <a:buClr>
                <a:srgbClr val="F09828"/>
              </a:buClr>
            </a:pPr>
            <a:r>
              <a:rPr lang="en-GB" sz="2100" dirty="0" smtClean="0">
                <a:solidFill>
                  <a:schemeClr val="bg1"/>
                </a:solidFill>
                <a:latin typeface="Arial" panose="020B0604020202020204" pitchFamily="34" charset="0"/>
              </a:rPr>
              <a:t>	median PFS 5.4 m -&gt; 7.2 m</a:t>
            </a:r>
          </a:p>
          <a:p>
            <a:pPr defTabSz="539750">
              <a:buClr>
                <a:srgbClr val="F09828"/>
              </a:buClr>
            </a:pPr>
            <a:endParaRPr lang="en-GB" sz="2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 defTabSz="539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100" dirty="0" smtClean="0">
                <a:solidFill>
                  <a:schemeClr val="bg1"/>
                </a:solidFill>
                <a:latin typeface="Arial" panose="020B0604020202020204" pitchFamily="34" charset="0"/>
              </a:rPr>
              <a:t>Pazopanib (MITO 11, n = 74)</a:t>
            </a:r>
            <a:r>
              <a:rPr lang="en-GB" sz="2100" baseline="300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GB" sz="21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defTabSz="539750">
              <a:buClr>
                <a:srgbClr val="F09828"/>
              </a:buClr>
            </a:pPr>
            <a:r>
              <a:rPr lang="en-GB" sz="21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GB" sz="2100" dirty="0" smtClean="0">
                <a:solidFill>
                  <a:schemeClr val="bg1"/>
                </a:solidFill>
                <a:latin typeface="Arial" panose="020B0604020202020204" pitchFamily="34" charset="0"/>
              </a:rPr>
              <a:t>median PFS 3.5 m -&gt; 6.3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95098" y="2502187"/>
            <a:ext cx="36724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FFFF00"/>
                </a:solidFill>
                <a:latin typeface="Arial" panose="020B0604020202020204" pitchFamily="34" charset="0"/>
              </a:rPr>
              <a:t>Is there any evidence of survival benefit?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FFFF00"/>
                </a:solidFill>
                <a:latin typeface="Arial" panose="020B0604020202020204" pitchFamily="34" charset="0"/>
              </a:rPr>
              <a:t>Which would you choose?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FFFF00"/>
                </a:solidFill>
                <a:latin typeface="Arial" panose="020B0604020202020204" pitchFamily="34" charset="0"/>
              </a:rPr>
              <a:t>What is the impact of prior antiangiogenic treatment?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176224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Georgia" panose="02040502050405020303" pitchFamily="18" charset="0"/>
              <a:buChar char="–"/>
            </a:pPr>
            <a:r>
              <a:rPr lang="en-GB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Assume standard treatment is weekly paclitaxel</a:t>
            </a:r>
            <a:endParaRPr lang="en-GB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9228" y="6058460"/>
            <a:ext cx="4984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1. </a:t>
            </a:r>
            <a:r>
              <a:rPr lang="en-GB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Pujade-Lauraine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E, et al. 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J </a:t>
            </a:r>
            <a:r>
              <a:rPr lang="en-GB" sz="1200" b="1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Clin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GB" sz="1200" b="1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Oncol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2014;32(13):1302-1308.</a:t>
            </a:r>
          </a:p>
          <a:p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2. Monk </a:t>
            </a:r>
            <a:r>
              <a:rPr lang="en-GB" sz="1200" b="1" dirty="0">
                <a:solidFill>
                  <a:schemeClr val="bg1"/>
                </a:solidFill>
                <a:latin typeface="Arial" panose="020B0604020202020204" pitchFamily="34" charset="0"/>
              </a:rPr>
              <a:t>BJ, et al. </a:t>
            </a:r>
            <a:r>
              <a:rPr lang="en-GB" sz="1200" b="1" i="1" dirty="0">
                <a:solidFill>
                  <a:schemeClr val="bg1"/>
                </a:solidFill>
                <a:latin typeface="Arial" panose="020B0604020202020204" pitchFamily="34" charset="0"/>
              </a:rPr>
              <a:t>Lancet </a:t>
            </a:r>
            <a:r>
              <a:rPr lang="en-GB" sz="1200" b="1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Oncol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r>
              <a:rPr lang="en-GB" sz="1200" b="1" dirty="0">
                <a:solidFill>
                  <a:schemeClr val="bg1"/>
                </a:solidFill>
                <a:latin typeface="Arial" panose="020B0604020202020204" pitchFamily="34" charset="0"/>
              </a:rPr>
              <a:t>2014;15(8):799-808.</a:t>
            </a:r>
            <a:endParaRPr lang="en-GB" sz="1200" b="1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3. </a:t>
            </a:r>
            <a:r>
              <a:rPr lang="en-GB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Pignata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S, et al. 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J </a:t>
            </a:r>
            <a:r>
              <a:rPr lang="en-GB" sz="1200" b="1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Clin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GB" sz="1200" b="1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Oncol</a:t>
            </a:r>
            <a:r>
              <a:rPr lang="en-GB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r>
              <a:rPr lang="en-GB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2014;32(5S): Abstract 5503.</a:t>
            </a:r>
            <a:endParaRPr lang="en-GB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46856" y="359202"/>
            <a:ext cx="8229600" cy="1143000"/>
          </a:xfrm>
        </p:spPr>
        <p:txBody>
          <a:bodyPr>
            <a:normAutofit/>
          </a:bodyPr>
          <a:lstStyle/>
          <a:p>
            <a:r>
              <a:rPr lang="es-ES_tradnl" sz="3600" dirty="0" err="1" smtClean="0"/>
              <a:t>Summary</a:t>
            </a:r>
            <a:r>
              <a:rPr lang="es-ES_tradnl" sz="3600" dirty="0" smtClean="0"/>
              <a:t> of PFS and OS in AURELIA Trial</a:t>
            </a:r>
            <a:endParaRPr lang="es-ES_tradnl" sz="3600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292353"/>
              </p:ext>
            </p:extLst>
          </p:nvPr>
        </p:nvGraphicFramePr>
        <p:xfrm>
          <a:off x="503664" y="1627624"/>
          <a:ext cx="8229599" cy="23774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endParaRPr lang="es-ES_tradnl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PAC</a:t>
                      </a:r>
                      <a:endParaRPr lang="es-ES_tradnl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PAC-B</a:t>
                      </a:r>
                      <a:endParaRPr lang="es-ES_tradnl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PLD</a:t>
                      </a:r>
                      <a:endParaRPr lang="es-ES_tradnl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PLD-B</a:t>
                      </a:r>
                      <a:endParaRPr lang="es-ES_tradnl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TOPO</a:t>
                      </a:r>
                      <a:endParaRPr lang="es-ES_tradnl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TOPO-B</a:t>
                      </a:r>
                      <a:endParaRPr lang="es-ES_tradnl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PFS (</a:t>
                      </a:r>
                      <a:r>
                        <a:rPr lang="es-ES_tradnl" sz="200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m</a:t>
                      </a:r>
                      <a:r>
                        <a:rPr lang="es-ES_tradnl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)</a:t>
                      </a:r>
                      <a:endParaRPr lang="es-ES_tradnl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3.9</a:t>
                      </a:r>
                      <a:endParaRPr lang="es-ES_tradnl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10.4</a:t>
                      </a:r>
                      <a:endParaRPr lang="es-ES_tradnl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3.5</a:t>
                      </a:r>
                      <a:endParaRPr lang="es-ES_tradnl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5.4</a:t>
                      </a:r>
                      <a:endParaRPr lang="es-ES_tradnl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2.1</a:t>
                      </a:r>
                      <a:endParaRPr lang="es-ES_tradnl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5.8</a:t>
                      </a:r>
                      <a:endParaRPr lang="es-ES_tradnl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HR</a:t>
                      </a:r>
                      <a:endParaRPr lang="es-ES_tradnl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0.46 (0.3-0.71)</a:t>
                      </a:r>
                      <a:endParaRPr lang="es-ES_tradnl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0.57 (0.39-0.83)</a:t>
                      </a:r>
                      <a:endParaRPr lang="es-ES_tradnl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0.32 (0.21-0.49)</a:t>
                      </a:r>
                      <a:endParaRPr lang="es-ES_tradnl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OS (</a:t>
                      </a:r>
                      <a:r>
                        <a:rPr lang="es-ES_tradnl" sz="200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m</a:t>
                      </a:r>
                      <a:r>
                        <a:rPr lang="es-ES_tradnl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)</a:t>
                      </a:r>
                      <a:endParaRPr lang="es-ES_tradnl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13.2</a:t>
                      </a:r>
                      <a:endParaRPr lang="es-ES_tradnl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22.4</a:t>
                      </a:r>
                      <a:endParaRPr lang="es-ES_tradnl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13.7</a:t>
                      </a:r>
                      <a:endParaRPr lang="es-ES_tradnl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14.1</a:t>
                      </a:r>
                      <a:endParaRPr lang="es-ES_tradnl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13.3</a:t>
                      </a:r>
                      <a:endParaRPr lang="es-ES_tradnl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13.8</a:t>
                      </a:r>
                      <a:endParaRPr lang="es-ES_tradnl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HR</a:t>
                      </a:r>
                      <a:endParaRPr lang="es-ES_tradnl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0.65 (0.42-1.02)</a:t>
                      </a:r>
                      <a:endParaRPr lang="es-ES_tradnl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0.91 (0.62-1.36)</a:t>
                      </a:r>
                      <a:endParaRPr lang="es-ES_tradnl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1.09 (0.72-1.67)</a:t>
                      </a:r>
                      <a:endParaRPr lang="es-ES_tradnl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375057" y="6056124"/>
            <a:ext cx="83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s-ES_tradnl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Poveda</a:t>
            </a:r>
            <a:r>
              <a:rPr lang="es-ES_tradnl" sz="1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s-ES_tradnl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AM, et al. </a:t>
            </a:r>
            <a:r>
              <a:rPr lang="es-ES_tradnl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Ann </a:t>
            </a:r>
            <a:r>
              <a:rPr lang="es-ES_tradnl" sz="1200" b="1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Oncol</a:t>
            </a:r>
            <a:r>
              <a:rPr lang="es-ES_tradnl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r>
              <a:rPr lang="es-ES_tradnl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2012;23(</a:t>
            </a:r>
            <a:r>
              <a:rPr lang="es-ES_tradnl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Suppl</a:t>
            </a:r>
            <a:r>
              <a:rPr lang="es-ES_tradnl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9): </a:t>
            </a:r>
            <a:r>
              <a:rPr lang="es-ES_tradnl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Abstract</a:t>
            </a:r>
            <a:r>
              <a:rPr lang="es-ES_tradnl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LBA26.</a:t>
            </a:r>
          </a:p>
          <a:p>
            <a:pPr marL="342900" indent="-342900"/>
            <a:r>
              <a:rPr lang="es-ES_tradnl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Witteveen</a:t>
            </a:r>
            <a:r>
              <a:rPr lang="es-ES_tradnl" sz="1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s-ES_tradnl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P, et al. </a:t>
            </a:r>
            <a:r>
              <a:rPr lang="es-ES_tradnl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Presented</a:t>
            </a:r>
            <a:r>
              <a:rPr lang="es-ES_tradnl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at ESGO 2013.</a:t>
            </a:r>
          </a:p>
          <a:p>
            <a:pPr marL="342900" indent="-342900"/>
            <a:r>
              <a:rPr lang="es-ES_tradnl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Pujade-Lauraine</a:t>
            </a:r>
            <a:r>
              <a:rPr lang="es-ES_tradnl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E, et al. </a:t>
            </a:r>
            <a:r>
              <a:rPr lang="es-ES_tradnl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J </a:t>
            </a:r>
            <a:r>
              <a:rPr lang="es-ES_tradnl" sz="1200" b="1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Clin</a:t>
            </a:r>
            <a:r>
              <a:rPr lang="es-ES_tradnl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s-ES_tradnl" sz="1200" b="1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Oncol</a:t>
            </a:r>
            <a:r>
              <a:rPr lang="es-ES_tradnl" sz="12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r>
              <a:rPr lang="es-ES_tradnl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2014;32(13):1302-1308.</a:t>
            </a:r>
            <a:endParaRPr lang="es-ES_tradnl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3004218" y="1988840"/>
            <a:ext cx="847702" cy="486197"/>
          </a:xfrm>
          <a:prstGeom prst="ellipse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2825036" y="3127874"/>
            <a:ext cx="1170900" cy="563031"/>
          </a:xfrm>
          <a:prstGeom prst="ellipse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57639" y="4221088"/>
            <a:ext cx="4070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  <a:latin typeface="Arial" panose="020B0604020202020204" pitchFamily="34" charset="0"/>
              </a:rPr>
              <a:t>PAC, </a:t>
            </a:r>
            <a:r>
              <a:rPr lang="es-ES_tradnl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Paclitaxel</a:t>
            </a:r>
            <a:endParaRPr lang="es-ES_tradnl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ES_tradnl" dirty="0" smtClean="0">
                <a:solidFill>
                  <a:schemeClr val="bg1"/>
                </a:solidFill>
                <a:latin typeface="Arial" panose="020B0604020202020204" pitchFamily="34" charset="0"/>
              </a:rPr>
              <a:t>PLD, </a:t>
            </a:r>
            <a:r>
              <a:rPr lang="es-ES_tradnl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Pegylated</a:t>
            </a:r>
            <a:r>
              <a:rPr lang="es-ES_tradnl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liposomal</a:t>
            </a:r>
            <a:r>
              <a:rPr lang="es-ES_tradnl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doxorubicin</a:t>
            </a:r>
            <a:endParaRPr lang="es-ES_tradnl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ES_tradnl" dirty="0" smtClean="0">
                <a:solidFill>
                  <a:schemeClr val="bg1"/>
                </a:solidFill>
                <a:latin typeface="Arial" panose="020B0604020202020204" pitchFamily="34" charset="0"/>
              </a:rPr>
              <a:t>TOPO, </a:t>
            </a:r>
            <a:r>
              <a:rPr lang="es-ES_tradnl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Topotecan</a:t>
            </a:r>
            <a:endParaRPr lang="es-ES_tradnl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Elipse 12"/>
          <p:cNvSpPr/>
          <p:nvPr/>
        </p:nvSpPr>
        <p:spPr>
          <a:xfrm>
            <a:off x="1915935" y="3114840"/>
            <a:ext cx="703140" cy="576065"/>
          </a:xfrm>
          <a:prstGeom prst="ellipse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6096" y="4581128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Best results seen with paclitaxel</a:t>
            </a:r>
            <a:endParaRPr lang="en-GB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48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0" grpId="0" animBg="1"/>
    </p:bldLst>
  </p:timing>
</p:sld>
</file>

<file path=ppt/theme/theme1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3370</TotalTime>
  <Words>4064</Words>
  <Application>Microsoft Office PowerPoint</Application>
  <PresentationFormat>On-screen Show (4:3)</PresentationFormat>
  <Paragraphs>791</Paragraphs>
  <Slides>42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13_Office Theme</vt:lpstr>
      <vt:lpstr>Custom Design</vt:lpstr>
      <vt:lpstr>Microsoft Excel 97-2003 Worksheet</vt:lpstr>
      <vt:lpstr>PowerPoint Presentation</vt:lpstr>
      <vt:lpstr>Progress in the Management of Ovarian Cancer: Evolution Over 40 Years</vt:lpstr>
      <vt:lpstr>Rational Targets in Ovarian Cancer –Agents Now in the Clinic </vt:lpstr>
      <vt:lpstr>PowerPoint Presentation</vt:lpstr>
      <vt:lpstr>Image not available</vt:lpstr>
      <vt:lpstr>PowerPoint Presentation</vt:lpstr>
      <vt:lpstr>PowerPoint Presentation</vt:lpstr>
      <vt:lpstr>PowerPoint Presentation</vt:lpstr>
      <vt:lpstr>Summary of PFS and OS in AURELIA Trial</vt:lpstr>
      <vt:lpstr>PowerPoint Presentation</vt:lpstr>
      <vt:lpstr>PowerPoint Presentation</vt:lpstr>
      <vt:lpstr>Rational Targets in Ovarian Cancer - Agents Now in the Clinic </vt:lpstr>
      <vt:lpstr>Single-Agent Trials PARP Inhibitors</vt:lpstr>
      <vt:lpstr>Randomised Maintenance Study 19: Design</vt:lpstr>
      <vt:lpstr>Study 19 (ITT):  Met PFS Primary Endpoint </vt:lpstr>
      <vt:lpstr>BRCAm Status Summary</vt:lpstr>
      <vt:lpstr>gBRCAm Patients Derive Greater PFS Benefit: 7.1 Months Median PFS Improvement</vt:lpstr>
      <vt:lpstr>Overall Survival in Patients With BRCA Mutation</vt:lpstr>
      <vt:lpstr>PowerPoint Presentation</vt:lpstr>
      <vt:lpstr>PowerPoint Presentation</vt:lpstr>
      <vt:lpstr>PowerPoint Presentation</vt:lpstr>
      <vt:lpstr>Is There a Role for PARP Inhibitors in Recurrent BRCAm Ovarian Cancer?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Rational Targets in Ovarian Cancer - Agents Now in the Clinic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Institute Of Cancer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Amy Furedy, RN, OCN</cp:lastModifiedBy>
  <cp:revision>142</cp:revision>
  <cp:lastPrinted>2014-12-18T16:36:36Z</cp:lastPrinted>
  <dcterms:created xsi:type="dcterms:W3CDTF">2014-12-01T11:40:05Z</dcterms:created>
  <dcterms:modified xsi:type="dcterms:W3CDTF">2015-02-17T21:06:43Z</dcterms:modified>
</cp:coreProperties>
</file>