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6" r:id="rId2"/>
  </p:sldMasterIdLst>
  <p:notesMasterIdLst>
    <p:notesMasterId r:id="rId31"/>
  </p:notesMasterIdLst>
  <p:sldIdLst>
    <p:sldId id="825" r:id="rId3"/>
    <p:sldId id="826" r:id="rId4"/>
    <p:sldId id="829" r:id="rId5"/>
    <p:sldId id="848" r:id="rId6"/>
    <p:sldId id="816" r:id="rId7"/>
    <p:sldId id="838" r:id="rId8"/>
    <p:sldId id="839" r:id="rId9"/>
    <p:sldId id="840" r:id="rId10"/>
    <p:sldId id="841" r:id="rId11"/>
    <p:sldId id="842" r:id="rId12"/>
    <p:sldId id="843" r:id="rId13"/>
    <p:sldId id="737" r:id="rId14"/>
    <p:sldId id="738" r:id="rId15"/>
    <p:sldId id="739" r:id="rId16"/>
    <p:sldId id="844" r:id="rId17"/>
    <p:sldId id="743" r:id="rId18"/>
    <p:sldId id="845" r:id="rId19"/>
    <p:sldId id="795" r:id="rId20"/>
    <p:sldId id="796" r:id="rId21"/>
    <p:sldId id="849" r:id="rId22"/>
    <p:sldId id="846" r:id="rId23"/>
    <p:sldId id="847" r:id="rId24"/>
    <p:sldId id="807" r:id="rId25"/>
    <p:sldId id="668" r:id="rId26"/>
    <p:sldId id="800" r:id="rId27"/>
    <p:sldId id="670" r:id="rId28"/>
    <p:sldId id="793" r:id="rId29"/>
    <p:sldId id="850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00080"/>
    <a:srgbClr val="660066"/>
    <a:srgbClr val="3A3A3A"/>
    <a:srgbClr val="6B006B"/>
    <a:srgbClr val="650065"/>
    <a:srgbClr val="5C005C"/>
    <a:srgbClr val="FFF000"/>
    <a:srgbClr val="0000F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1030" autoAdjust="0"/>
  </p:normalViewPr>
  <p:slideViewPr>
    <p:cSldViewPr>
      <p:cViewPr varScale="1">
        <p:scale>
          <a:sx n="117" d="100"/>
          <a:sy n="117" d="100"/>
        </p:scale>
        <p:origin x="-23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99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32871972318301"/>
          <c:y val="8.2278481012658194E-2"/>
          <c:w val="0.81660899653979202"/>
          <c:h val="0.7215189873417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rgbClr val="63AAFE"/>
            </a:solidFill>
            <a:ln w="8927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Sheet1!$B$1:$D$1</c:f>
              <c:numCache>
                <c:formatCode>General</c:formatCode>
                <c:ptCount val="3"/>
                <c:pt idx="0">
                  <c:v>0</c:v>
                </c:pt>
                <c:pt idx="1">
                  <c:v>5</c:v>
                </c:pt>
                <c:pt idx="2">
                  <c:v>10</c:v>
                </c:pt>
              </c:numCache>
            </c:numRef>
          </c:cat>
          <c:val>
            <c:numRef>
              <c:f>Sheet1!$B$2:$D$2</c:f>
              <c:numCache>
                <c:formatCode>General</c:formatCode>
                <c:ptCount val="3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230848"/>
        <c:axId val="154657152"/>
      </c:barChart>
      <c:catAx>
        <c:axId val="121230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785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46571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4657152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785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1230848"/>
        <c:crosses val="autoZero"/>
        <c:crossBetween val="midCat"/>
        <c:majorUnit val="20"/>
      </c:valAx>
      <c:spPr>
        <a:noFill/>
        <a:ln w="17854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25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F36711-5B3A-1848-97D4-C506CC050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41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2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381F89-9EFB-DF4E-899F-F67E2D0B19E2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4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7510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510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cs typeface="ＭＳ Ｐゴシック" charset="0"/>
            </a:endParaRPr>
          </a:p>
        </p:txBody>
      </p:sp>
      <p:sp>
        <p:nvSpPr>
          <p:cNvPr id="17510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2" tIns="45705" rIns="91412" bIns="45705" anchor="b"/>
          <a:lstStyle>
            <a:lvl1pPr defTabSz="863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63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63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63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63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4902EE15-9451-3B45-B2EC-6278F0CAE1D9}" type="slidenum">
              <a:rPr lang="en-GB" sz="1200">
                <a:solidFill>
                  <a:srgbClr val="000000"/>
                </a:solidFill>
                <a:latin typeface="Calibri" charset="0"/>
              </a:rPr>
              <a:pPr algn="r" eaLnBrk="1" hangingPunct="1"/>
              <a:t>4</a:t>
            </a:fld>
            <a:endParaRPr lang="en-GB" sz="1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b="1" dirty="0" smtClean="0">
                <a:latin typeface="Imago"/>
              </a:rPr>
              <a:t>References</a:t>
            </a:r>
          </a:p>
          <a:p>
            <a:pPr eaLnBrk="1" hangingPunct="1">
              <a:spcBef>
                <a:spcPct val="0"/>
              </a:spcBef>
            </a:pPr>
            <a:endParaRPr lang="en-GB" altLang="en-US" dirty="0" smtClean="0">
              <a:latin typeface="Imago"/>
            </a:endParaRPr>
          </a:p>
          <a:p>
            <a:pPr eaLnBrk="1" hangingPunct="1">
              <a:spcBef>
                <a:spcPct val="0"/>
              </a:spcBef>
            </a:pPr>
            <a:r>
              <a:rPr lang="en-GB" altLang="en-US" dirty="0" smtClean="0">
                <a:latin typeface="Imago"/>
              </a:rPr>
              <a:t>Clinicaltrials.gov. Evaluate Safety, Efficacy and Pharmacokinetics (Compare). Available at: http://clinicaltrials.gov/ct2/show/NCT01084863?term=CT-P6&amp;rank=1. Accessed February 2013.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6D73C0-7FEA-43EB-9EA7-4F1BF9384000}" type="slidenum">
              <a:rPr lang="en-GB" altLang="en-US" i="1">
                <a:solidFill>
                  <a:srgbClr val="000000"/>
                </a:solidFill>
                <a:latin typeface="Imago"/>
                <a:ea typeface="MS PGothic" pitchFamily="34" charset="-128"/>
              </a:rPr>
              <a:pPr eaLnBrk="1" hangingPunct="1">
                <a:spcBef>
                  <a:spcPct val="0"/>
                </a:spcBef>
              </a:pPr>
              <a:t>14</a:t>
            </a:fld>
            <a:endParaRPr lang="en-GB" altLang="en-US" i="1">
              <a:solidFill>
                <a:srgbClr val="000000"/>
              </a:solidFill>
              <a:latin typeface="Imago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480D50D-5155-4E90-BDDE-4F10FCAF1378}" type="slidenum">
              <a:rPr lang="en-US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6B1C6B5C-B6B2-42E1-B712-93B3E866C27D}" type="slidenum">
              <a:rPr lang="en-US" smtClean="0">
                <a:solidFill>
                  <a:srgbClr val="000000"/>
                </a:solidFill>
                <a:ea typeface="MS PGothic" pitchFamily="34" charset="-128"/>
              </a:rPr>
              <a:pPr eaLnBrk="1" hangingPunct="1">
                <a:defRPr/>
              </a:pPr>
              <a:t>22</a:t>
            </a:fld>
            <a:endParaRPr lang="en-US" smtClean="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r>
              <a:rPr lang="en-US" baseline="0" dirty="0" smtClean="0"/>
              <a:t> this trial with info from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2391E-CAAF-4AD5-BD3B-7DBFE0DD8E07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619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255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228CB54-68E1-4552-9AE4-4FBD3B8812C8}" type="slidenum">
              <a:rPr lang="en-GB" altLang="en-US">
                <a:solidFill>
                  <a:srgbClr val="000000"/>
                </a:solidFill>
              </a:rPr>
              <a:pPr eaLnBrk="1" hangingPunct="1"/>
              <a:t>24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7" descr="cover_image_02_7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cover_logo_wh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0900" cy="11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924050"/>
            <a:ext cx="8229600" cy="742950"/>
          </a:xfrm>
        </p:spPr>
        <p:txBody>
          <a:bodyPr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13500"/>
            <a:ext cx="8229600" cy="368300"/>
          </a:xfrm>
          <a:prstGeom prst="rect">
            <a:avLst/>
          </a:prstGeom>
        </p:spPr>
        <p:txBody>
          <a:bodyPr/>
          <a:lstStyle>
            <a:lvl1pPr algn="ctr">
              <a:defRPr sz="11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Place, 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" y="3988475"/>
            <a:ext cx="6943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  <a:defRPr/>
            </a:pPr>
            <a:r>
              <a:rPr lang="en-US" sz="2800" b="1">
                <a:solidFill>
                  <a:srgbClr val="FFFFFF"/>
                </a:solidFill>
                <a:latin typeface="Arial" charset="0"/>
              </a:rPr>
              <a:t>Francisco J. Esteva, MD, PhD</a:t>
            </a:r>
            <a:r>
              <a:rPr lang="en-US" sz="3600" b="1">
                <a:solidFill>
                  <a:srgbClr val="FFFFFF"/>
                </a:solidFill>
                <a:latin typeface="Arial" charset="0"/>
              </a:rPr>
              <a:t> </a:t>
            </a:r>
            <a:endParaRPr lang="en-US" sz="3600">
              <a:solidFill>
                <a:srgbClr val="FFFFFF"/>
              </a:solidFill>
              <a:latin typeface="Arial" charset="0"/>
            </a:endParaRPr>
          </a:p>
          <a:p>
            <a:pPr marL="0" indent="0" eaLnBrk="1" hangingPunct="1">
              <a:buNone/>
              <a:defRPr/>
            </a:pPr>
            <a:r>
              <a:rPr lang="en-US" sz="1800">
                <a:solidFill>
                  <a:srgbClr val="FFFFFF"/>
                </a:solidFill>
                <a:latin typeface="Arial" charset="0"/>
              </a:rPr>
              <a:t>Professor of Medicine, NYU School of Medicine</a:t>
            </a:r>
          </a:p>
          <a:p>
            <a:pPr marL="0" indent="0" eaLnBrk="1" hangingPunct="1">
              <a:buNone/>
              <a:defRPr/>
            </a:pPr>
            <a:r>
              <a:rPr lang="en-US" sz="1800">
                <a:solidFill>
                  <a:srgbClr val="FFFFFF"/>
                </a:solidFill>
                <a:latin typeface="Arial" charset="0"/>
              </a:rPr>
              <a:t>Director, Breast Medical Oncology</a:t>
            </a:r>
          </a:p>
          <a:p>
            <a:pPr marL="0" indent="0" eaLnBrk="1" hangingPunct="1">
              <a:buNone/>
              <a:defRPr/>
            </a:pPr>
            <a:r>
              <a:rPr lang="en-US" sz="1800">
                <a:solidFill>
                  <a:srgbClr val="FFFFFF"/>
                </a:solidFill>
                <a:latin typeface="Arial" charset="0"/>
              </a:rPr>
              <a:t>Associate Director of Clinical Investigation</a:t>
            </a:r>
          </a:p>
          <a:p>
            <a:pPr marL="0" indent="0" eaLnBrk="1" hangingPunct="1">
              <a:buNone/>
              <a:defRPr/>
            </a:pPr>
            <a:r>
              <a:rPr lang="en-US" sz="1800">
                <a:solidFill>
                  <a:srgbClr val="FFFFFF"/>
                </a:solidFill>
                <a:latin typeface="Arial" charset="0"/>
              </a:rPr>
              <a:t>Laura and Isaac Perlmutter Cancer Center</a:t>
            </a:r>
          </a:p>
          <a:p>
            <a:pPr marL="0" indent="0" eaLnBrk="1" hangingPunct="1">
              <a:buNone/>
              <a:defRPr/>
            </a:pPr>
            <a:r>
              <a:rPr lang="en-US" sz="1800">
                <a:solidFill>
                  <a:srgbClr val="FFFFFF"/>
                </a:solidFill>
                <a:latin typeface="Arial" charset="0"/>
              </a:rPr>
              <a:t>New York University Langone Medical Center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2377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16-3A8B-C845-9727-376A8E5EEA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4B01-DAF0-4844-BA78-F3175EA37F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48194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16-3A8B-C845-9727-376A8E5EEA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4B01-DAF0-4844-BA78-F3175EA37F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07784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16-3A8B-C845-9727-376A8E5EEA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4B01-DAF0-4844-BA78-F3175EA37F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8297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16-3A8B-C845-9727-376A8E5EEA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4B01-DAF0-4844-BA78-F3175EA37F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66469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16-3A8B-C845-9727-376A8E5EEA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4B01-DAF0-4844-BA78-F3175EA37F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2936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16-3A8B-C845-9727-376A8E5EEA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4B01-DAF0-4844-BA78-F3175EA37F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458026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16-3A8B-C845-9727-376A8E5EEA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4B01-DAF0-4844-BA78-F3175EA37F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411640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16-3A8B-C845-9727-376A8E5EEA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4B01-DAF0-4844-BA78-F3175EA37F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441446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16-3A8B-C845-9727-376A8E5EEA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4B01-DAF0-4844-BA78-F3175EA37F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48685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59433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defRPr/>
            </a:lvl1pPr>
            <a:lvl2pPr marL="571500" indent="-225425">
              <a:buFont typeface="Wingdings" charset="2"/>
              <a:buChar char="Ø"/>
              <a:tabLst/>
              <a:defRPr sz="2000"/>
            </a:lvl2pPr>
            <a:lvl3pPr marL="974725" indent="-109538">
              <a:defRPr/>
            </a:lvl3pPr>
            <a:lvl4pPr marL="974725" indent="-109538">
              <a:defRPr/>
            </a:lvl4pPr>
            <a:lvl5pPr marL="974725" indent="-1095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511305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16-3A8B-C845-9727-376A8E5EEA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4B01-DAF0-4844-BA78-F3175EA37F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2032000"/>
            <a:ext cx="8229600" cy="201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This activity is provided</a:t>
            </a:r>
          </a:p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by </a:t>
            </a:r>
            <a:r>
              <a:rPr lang="en-US" dirty="0" err="1" smtClean="0">
                <a:solidFill>
                  <a:prstClr val="black"/>
                </a:solidFill>
              </a:rPr>
              <a:t>prIME</a:t>
            </a:r>
            <a:r>
              <a:rPr lang="en-US" dirty="0" smtClean="0">
                <a:solidFill>
                  <a:prstClr val="black"/>
                </a:solidFill>
              </a:rPr>
              <a:t> Oncology.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icture 7" descr="Prime_Logo_PP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77" y="4044462"/>
            <a:ext cx="2219018" cy="143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57272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16-3A8B-C845-9727-376A8E5EEA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4B01-DAF0-4844-BA78-F3175EA37F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2032000"/>
            <a:ext cx="8229600" cy="263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This educational activity</a:t>
            </a:r>
          </a:p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is supported by a grant from </a:t>
            </a:r>
            <a:r>
              <a:rPr lang="en-US" dirty="0" err="1" smtClean="0">
                <a:solidFill>
                  <a:prstClr val="black"/>
                </a:solidFill>
              </a:rPr>
              <a:t>Hospira</a:t>
            </a:r>
            <a:r>
              <a:rPr lang="en-US" dirty="0" smtClean="0">
                <a:solidFill>
                  <a:prstClr val="black"/>
                </a:solidFill>
              </a:rPr>
              <a:t>, Inc.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413541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16-3A8B-C845-9727-376A8E5EEA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4B01-DAF0-4844-BA78-F3175EA37F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2031999"/>
            <a:ext cx="8229600" cy="3624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err="1" smtClean="0">
                <a:solidFill>
                  <a:prstClr val="black"/>
                </a:solidFill>
              </a:rPr>
              <a:t>prIME</a:t>
            </a:r>
            <a:r>
              <a:rPr lang="en-US" dirty="0" smtClean="0">
                <a:solidFill>
                  <a:prstClr val="black"/>
                </a:solidFill>
              </a:rPr>
              <a:t> Oncology is accredited by the Accreditation Council for Continuing Medical Education (ACCME®) to provide continuing medical education for physicians.</a:t>
            </a:r>
          </a:p>
          <a:p>
            <a:pPr fontAlgn="auto">
              <a:spcAft>
                <a:spcPts val="0"/>
              </a:spcAft>
            </a:pPr>
            <a:endParaRPr lang="en-US" dirty="0" smtClean="0">
              <a:solidFill>
                <a:prstClr val="black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dirty="0" err="1" smtClean="0">
                <a:solidFill>
                  <a:prstClr val="black"/>
                </a:solidFill>
              </a:rPr>
              <a:t>prIME</a:t>
            </a:r>
            <a:r>
              <a:rPr lang="en-US" dirty="0" smtClean="0">
                <a:solidFill>
                  <a:prstClr val="black"/>
                </a:solidFill>
              </a:rPr>
              <a:t> Oncology designates this live activity for a maximum of </a:t>
            </a:r>
            <a:r>
              <a:rPr lang="en-US" i="1" dirty="0" smtClean="0">
                <a:solidFill>
                  <a:prstClr val="black"/>
                </a:solidFill>
              </a:rPr>
              <a:t>1.5 AMA PRA Category 1 Credits™</a:t>
            </a:r>
            <a:r>
              <a:rPr lang="en-US" dirty="0" smtClean="0">
                <a:solidFill>
                  <a:prstClr val="black"/>
                </a:solidFill>
              </a:rPr>
              <a:t>. Physicians should claim only the credit commensurate with the extent of their participation in the activity.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94142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09700"/>
            <a:ext cx="4038600" cy="45339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09700"/>
            <a:ext cx="4038600" cy="45339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737885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398486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65910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256503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9048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16-3A8B-C845-9727-376A8E5EEA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4B01-DAF0-4844-BA78-F3175EA37F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824418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16-3A8B-C845-9727-376A8E5EEA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4B01-DAF0-4844-BA78-F3175EA37F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451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image" Target="../media/image3.jpg"/><Relationship Id="rId2" Type="http://schemas.openxmlformats.org/officeDocument/2006/relationships/slideLayout" Target="../slideLayouts/slideLayout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09700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457200" y="1295400"/>
            <a:ext cx="8153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5" r:id="rId3"/>
    <p:sldLayoutId id="2147483667" r:id="rId4"/>
    <p:sldLayoutId id="2147483668" r:id="rId5"/>
    <p:sldLayoutId id="2147483674" r:id="rId6"/>
    <p:sldLayoutId id="2147483675" r:id="rId7"/>
  </p:sldLayoutIdLst>
  <p:transition spd="slow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80008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17475" indent="-117475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Times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344488" indent="-112713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Times" charset="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571500" indent="-112713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Times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798513" indent="-109538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Times" charset="0"/>
        <a:buChar char="•"/>
        <a:defRPr sz="1800">
          <a:solidFill>
            <a:srgbClr val="000000"/>
          </a:solidFill>
          <a:latin typeface="+mn-lt"/>
          <a:ea typeface="+mn-ea"/>
        </a:defRPr>
      </a:lvl4pPr>
      <a:lvl5pPr marL="1025525" indent="-109538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Times" charset="0"/>
        <a:buChar char="•"/>
        <a:defRPr sz="1800">
          <a:solidFill>
            <a:srgbClr val="000000"/>
          </a:solidFill>
          <a:latin typeface="+mn-lt"/>
          <a:ea typeface="+mn-ea"/>
        </a:defRPr>
      </a:lvl5pPr>
      <a:lvl6pPr marL="1482725" indent="-109538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+mn-ea"/>
        </a:defRPr>
      </a:lvl6pPr>
      <a:lvl7pPr marL="1939925" indent="-109538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+mn-ea"/>
        </a:defRPr>
      </a:lvl7pPr>
      <a:lvl8pPr marL="2397125" indent="-109538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+mn-ea"/>
        </a:defRPr>
      </a:lvl8pPr>
      <a:lvl9pPr marL="2854325" indent="-109538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29B6016-3A8B-C845-9727-376A8E5EEA1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11/10/2014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96034B01-DAF0-4844-BA78-F3175EA37F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74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ransition spd="slow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da.go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idence.nhs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da.go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077200" cy="12192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5C005C"/>
                </a:solidFill>
              </a:rPr>
              <a:t>Biosimilars in Oncology and Hematology: </a:t>
            </a:r>
            <a:br>
              <a:rPr lang="en-US" dirty="0">
                <a:solidFill>
                  <a:srgbClr val="5C005C"/>
                </a:solidFill>
              </a:rPr>
            </a:br>
            <a:r>
              <a:rPr lang="en-US" dirty="0">
                <a:solidFill>
                  <a:srgbClr val="5C005C"/>
                </a:solidFill>
              </a:rPr>
              <a:t>A Brave New World of Cancer Treatment</a:t>
            </a:r>
            <a:endParaRPr lang="en-US" sz="3600" dirty="0">
              <a:solidFill>
                <a:srgbClr val="5C005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881497"/>
            <a:ext cx="7772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  <a:defRPr/>
            </a:pPr>
            <a:r>
              <a:rPr lang="en-US" sz="2800" b="1">
                <a:solidFill>
                  <a:srgbClr val="000000"/>
                </a:solidFill>
              </a:rPr>
              <a:t>Francisco J. Esteva, MD, PhD </a:t>
            </a:r>
            <a:endParaRPr lang="en-US" sz="2800">
              <a:solidFill>
                <a:srgbClr val="0000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sz="2000">
                <a:solidFill>
                  <a:srgbClr val="000000"/>
                </a:solidFill>
              </a:rPr>
              <a:t>Professor of Medicine, NYU School of Medicine</a:t>
            </a:r>
          </a:p>
          <a:p>
            <a:pPr marL="0" indent="0" eaLnBrk="1" hangingPunct="1">
              <a:buNone/>
              <a:defRPr/>
            </a:pPr>
            <a:r>
              <a:rPr lang="en-US" sz="2000">
                <a:solidFill>
                  <a:srgbClr val="000000"/>
                </a:solidFill>
              </a:rPr>
              <a:t>Director, Breast Medical Oncology</a:t>
            </a:r>
          </a:p>
          <a:p>
            <a:pPr marL="0" indent="0" eaLnBrk="1" hangingPunct="1">
              <a:buNone/>
              <a:defRPr/>
            </a:pPr>
            <a:r>
              <a:rPr lang="en-US" sz="2000">
                <a:solidFill>
                  <a:srgbClr val="000000"/>
                </a:solidFill>
              </a:rPr>
              <a:t>Associate Director of Clinical Investigation</a:t>
            </a:r>
          </a:p>
          <a:p>
            <a:pPr marL="0" indent="0" eaLnBrk="1" hangingPunct="1">
              <a:buNone/>
              <a:defRPr/>
            </a:pPr>
            <a:r>
              <a:rPr lang="en-US" sz="2000">
                <a:solidFill>
                  <a:srgbClr val="000000"/>
                </a:solidFill>
              </a:rPr>
              <a:t>Laura and Isaac Perlmutter Cancer Center</a:t>
            </a:r>
          </a:p>
          <a:p>
            <a:pPr marL="0" indent="0" eaLnBrk="1" hangingPunct="1">
              <a:buNone/>
              <a:defRPr/>
            </a:pPr>
            <a:r>
              <a:rPr lang="en-US" sz="2000">
                <a:solidFill>
                  <a:srgbClr val="000000"/>
                </a:solidFill>
              </a:rPr>
              <a:t>New York University Langone Medical Center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</a:rPr>
              <a:t>How Do We Incorporate Biosimilars into Breast Cancer Care?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935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5339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Similarity in terms of pharmacokinetic properties for PF-05280014 compared to </a:t>
            </a:r>
            <a:r>
              <a:rPr lang="en-US" dirty="0" smtClean="0"/>
              <a:t>both </a:t>
            </a:r>
            <a:r>
              <a:rPr lang="en-GB" dirty="0" smtClean="0">
                <a:cs typeface="Arial" pitchFamily="34" charset="0"/>
              </a:rPr>
              <a:t>Herceptin</a:t>
            </a:r>
            <a:r>
              <a:rPr lang="en-GB" baseline="30000" dirty="0" smtClean="0">
                <a:cs typeface="Arial" pitchFamily="34" charset="0"/>
              </a:rPr>
              <a:t>®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US" dirty="0" smtClean="0"/>
              <a:t>sourced </a:t>
            </a:r>
            <a:r>
              <a:rPr lang="en-US" dirty="0"/>
              <a:t>from the US and </a:t>
            </a:r>
            <a:r>
              <a:rPr lang="en-GB" dirty="0" smtClean="0">
                <a:cs typeface="Arial" pitchFamily="34" charset="0"/>
              </a:rPr>
              <a:t>Herceptin</a:t>
            </a:r>
            <a:r>
              <a:rPr lang="en-GB" baseline="30000" dirty="0" smtClean="0">
                <a:cs typeface="Arial" pitchFamily="34" charset="0"/>
              </a:rPr>
              <a:t>®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US" dirty="0" smtClean="0"/>
              <a:t>sourced </a:t>
            </a:r>
            <a:r>
              <a:rPr lang="en-US" dirty="0"/>
              <a:t>from the EU, and of trastuzumab-US compared to trastuzumab-EU for a single intravenous administration of the drugs. </a:t>
            </a:r>
          </a:p>
          <a:p>
            <a:pPr>
              <a:spcAft>
                <a:spcPts val="1200"/>
              </a:spcAft>
            </a:pPr>
            <a:r>
              <a:rPr lang="en-US" dirty="0"/>
              <a:t>Equivalent pharmacokinetic </a:t>
            </a:r>
            <a:r>
              <a:rPr lang="en-US" dirty="0" smtClean="0"/>
              <a:t>properties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Maximum </a:t>
            </a:r>
            <a:r>
              <a:rPr lang="en-US" dirty="0"/>
              <a:t>observed serum concentration (C</a:t>
            </a:r>
            <a:r>
              <a:rPr lang="en-US" baseline="-25000" dirty="0"/>
              <a:t>max</a:t>
            </a:r>
            <a:r>
              <a:rPr lang="en-US" dirty="0"/>
              <a:t>) </a:t>
            </a:r>
            <a:endParaRPr lang="en-US" dirty="0" smtClean="0"/>
          </a:p>
          <a:p>
            <a:pPr lvl="1">
              <a:spcAft>
                <a:spcPts val="1200"/>
              </a:spcAft>
            </a:pPr>
            <a:r>
              <a:rPr lang="en-US" dirty="0" smtClean="0"/>
              <a:t>Area </a:t>
            </a:r>
            <a:r>
              <a:rPr lang="en-US" dirty="0"/>
              <a:t>under the curve (AUC) from day 1 to day </a:t>
            </a:r>
            <a:r>
              <a:rPr lang="en-US" dirty="0" smtClean="0"/>
              <a:t>71 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The three study drugs showed similar immunogenicity and safety profiles.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b="1" dirty="0"/>
              <a:t>PF-05280014 </a:t>
            </a:r>
            <a:r>
              <a:rPr lang="en-US" sz="2800" b="1" dirty="0"/>
              <a:t>Phase I trial</a:t>
            </a:r>
            <a:br>
              <a:rPr lang="en-US" sz="2800" b="1" dirty="0"/>
            </a:br>
            <a:r>
              <a:rPr lang="en-US" sz="2800" b="1" dirty="0"/>
              <a:t>Summary of Results</a:t>
            </a:r>
          </a:p>
        </p:txBody>
      </p:sp>
    </p:spTree>
    <p:extLst>
      <p:ext uri="{BB962C8B-B14F-4D97-AF65-F5344CB8AC3E}">
        <p14:creationId xmlns:p14="http://schemas.microsoft.com/office/powerpoint/2010/main" val="32886480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sz="2000" b="1" dirty="0"/>
              <a:t>A Study </a:t>
            </a:r>
            <a:r>
              <a:rPr lang="en-US" sz="2000" b="1" dirty="0" smtClean="0"/>
              <a:t>of </a:t>
            </a:r>
            <a:r>
              <a:rPr lang="en-US" sz="2000" b="1" dirty="0"/>
              <a:t>PF-05280014 [Trastuzumab-Pfizer] o</a:t>
            </a:r>
            <a:r>
              <a:rPr lang="en-US" sz="2000" b="1" dirty="0" smtClean="0"/>
              <a:t>r </a:t>
            </a:r>
            <a:r>
              <a:rPr lang="en-US" sz="2000" b="1" dirty="0"/>
              <a:t>Herceptin</a:t>
            </a:r>
            <a:r>
              <a:rPr lang="en-US" sz="2000" b="1" baseline="30000" dirty="0" smtClean="0"/>
              <a:t>®</a:t>
            </a:r>
            <a:r>
              <a:rPr lang="en-US" sz="2000" b="1" dirty="0" smtClean="0"/>
              <a:t>-EU plus </a:t>
            </a:r>
            <a:r>
              <a:rPr lang="en-US" sz="2000" b="1" dirty="0"/>
              <a:t>Paclitaxel </a:t>
            </a:r>
            <a:r>
              <a:rPr lang="en-US" sz="2000" b="1" dirty="0" smtClean="0"/>
              <a:t>in </a:t>
            </a:r>
            <a:r>
              <a:rPr lang="en-US" sz="2000" b="1" dirty="0"/>
              <a:t>HER2 Positive First Line Metastatic Breast Cancer Treatment (REFLECTIONS B327-02)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6477000"/>
            <a:ext cx="723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Ewesuedo R, et al. San Antonio Breast Cancer Symposium, December 10–14, 2013 (poster OT1–1–03)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451" b="-8451"/>
          <a:stretch/>
        </p:blipFill>
        <p:spPr>
          <a:xfrm>
            <a:off x="990600" y="1335685"/>
            <a:ext cx="7251700" cy="54461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34183" y="4186535"/>
            <a:ext cx="3281217" cy="461665"/>
          </a:xfrm>
          <a:prstGeom prst="rect">
            <a:avLst/>
          </a:prstGeom>
          <a:solidFill>
            <a:srgbClr val="C0504D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690 patients (345/arm) </a:t>
            </a:r>
          </a:p>
        </p:txBody>
      </p:sp>
    </p:spTree>
    <p:extLst>
      <p:ext uri="{BB962C8B-B14F-4D97-AF65-F5344CB8AC3E}">
        <p14:creationId xmlns:p14="http://schemas.microsoft.com/office/powerpoint/2010/main" val="26931048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2900" y="2057400"/>
            <a:ext cx="48387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b="1" dirty="0">
                <a:solidFill>
                  <a:srgbClr val="000000"/>
                </a:solidFill>
              </a:rPr>
              <a:t>Primary Endpoint: 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−"/>
              <a:defRPr/>
            </a:pPr>
            <a:r>
              <a:rPr lang="en-US" sz="1500" dirty="0">
                <a:solidFill>
                  <a:srgbClr val="000000"/>
                </a:solidFill>
              </a:rPr>
              <a:t>Area under the curve at steady state (</a:t>
            </a:r>
            <a:r>
              <a:rPr lang="en-US" sz="1500" dirty="0" err="1">
                <a:solidFill>
                  <a:srgbClr val="000000"/>
                </a:solidFill>
              </a:rPr>
              <a:t>AUC</a:t>
            </a:r>
            <a:r>
              <a:rPr lang="en-US" sz="1500" baseline="-25000" dirty="0" err="1">
                <a:solidFill>
                  <a:srgbClr val="000000"/>
                </a:solidFill>
              </a:rPr>
              <a:t>ss</a:t>
            </a:r>
            <a:r>
              <a:rPr lang="en-US" sz="1500" dirty="0">
                <a:solidFill>
                  <a:srgbClr val="000000"/>
                </a:solidFill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b="1" dirty="0">
                <a:solidFill>
                  <a:srgbClr val="000000"/>
                </a:solidFill>
              </a:rPr>
              <a:t>Secondary Endpoint: 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−"/>
              <a:defRPr/>
            </a:pPr>
            <a:r>
              <a:rPr lang="en-US" sz="1500" dirty="0">
                <a:solidFill>
                  <a:srgbClr val="000000"/>
                </a:solidFill>
              </a:rPr>
              <a:t>Trough concentration at steady state (C</a:t>
            </a:r>
            <a:r>
              <a:rPr lang="en-US" sz="1500" baseline="-25000" dirty="0">
                <a:solidFill>
                  <a:srgbClr val="000000"/>
                </a:solidFill>
              </a:rPr>
              <a:t>trough </a:t>
            </a:r>
            <a:r>
              <a:rPr lang="en-US" sz="1500" baseline="-25000" dirty="0" err="1">
                <a:solidFill>
                  <a:srgbClr val="000000"/>
                </a:solidFill>
              </a:rPr>
              <a:t>ss</a:t>
            </a:r>
            <a:r>
              <a:rPr lang="en-US" sz="1500" dirty="0">
                <a:solidFill>
                  <a:srgbClr val="000000"/>
                </a:solidFill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b="1" dirty="0">
                <a:solidFill>
                  <a:srgbClr val="000000"/>
                </a:solidFill>
              </a:rPr>
              <a:t>Tertiary Endpoints: 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−"/>
              <a:defRPr/>
            </a:pPr>
            <a:r>
              <a:rPr lang="en-US" sz="1500" dirty="0">
                <a:solidFill>
                  <a:srgbClr val="000000"/>
                </a:solidFill>
              </a:rPr>
              <a:t>Average concentration (</a:t>
            </a:r>
            <a:r>
              <a:rPr lang="en-US" sz="1500" dirty="0" err="1">
                <a:solidFill>
                  <a:srgbClr val="000000"/>
                </a:solidFill>
              </a:rPr>
              <a:t>C</a:t>
            </a:r>
            <a:r>
              <a:rPr lang="en-US" sz="1500" baseline="-25000" dirty="0" err="1">
                <a:solidFill>
                  <a:srgbClr val="000000"/>
                </a:solidFill>
              </a:rPr>
              <a:t>av,ss</a:t>
            </a:r>
            <a:r>
              <a:rPr lang="en-US" sz="1500" dirty="0">
                <a:solidFill>
                  <a:srgbClr val="000000"/>
                </a:solidFill>
              </a:rPr>
              <a:t>) 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−"/>
              <a:defRPr/>
            </a:pPr>
            <a:r>
              <a:rPr lang="en-US" sz="1500" dirty="0">
                <a:solidFill>
                  <a:srgbClr val="000000"/>
                </a:solidFill>
              </a:rPr>
              <a:t>Minimum concentration (</a:t>
            </a:r>
            <a:r>
              <a:rPr lang="en-US" sz="1500" dirty="0" err="1">
                <a:solidFill>
                  <a:srgbClr val="000000"/>
                </a:solidFill>
              </a:rPr>
              <a:t>C</a:t>
            </a:r>
            <a:r>
              <a:rPr lang="en-US" sz="1500" baseline="-25000" dirty="0" err="1">
                <a:solidFill>
                  <a:srgbClr val="000000"/>
                </a:solidFill>
              </a:rPr>
              <a:t>min</a:t>
            </a:r>
            <a:r>
              <a:rPr lang="en-US" sz="1500" dirty="0">
                <a:solidFill>
                  <a:srgbClr val="000000"/>
                </a:solidFill>
              </a:rPr>
              <a:t>)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−"/>
              <a:defRPr/>
            </a:pPr>
            <a:r>
              <a:rPr lang="en-US" sz="1500" dirty="0">
                <a:solidFill>
                  <a:srgbClr val="000000"/>
                </a:solidFill>
              </a:rPr>
              <a:t>Maximum concentration (C</a:t>
            </a:r>
            <a:r>
              <a:rPr lang="en-US" sz="1500" baseline="-25000" dirty="0">
                <a:solidFill>
                  <a:srgbClr val="000000"/>
                </a:solidFill>
              </a:rPr>
              <a:t>max</a:t>
            </a:r>
            <a:r>
              <a:rPr lang="en-US" sz="1500" dirty="0">
                <a:solidFill>
                  <a:srgbClr val="000000"/>
                </a:solidFill>
              </a:rPr>
              <a:t>)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−"/>
              <a:defRPr/>
            </a:pPr>
            <a:r>
              <a:rPr lang="en-US" sz="1500" dirty="0">
                <a:solidFill>
                  <a:srgbClr val="000000"/>
                </a:solidFill>
              </a:rPr>
              <a:t>Peak to trough fluctuation ratio (PTF)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−"/>
              <a:defRPr/>
            </a:pPr>
            <a:r>
              <a:rPr lang="en-US" sz="1500" dirty="0">
                <a:solidFill>
                  <a:srgbClr val="000000"/>
                </a:solidFill>
              </a:rPr>
              <a:t>Clearance at steady state (</a:t>
            </a:r>
            <a:r>
              <a:rPr lang="en-US" sz="1500" dirty="0" err="1">
                <a:solidFill>
                  <a:srgbClr val="000000"/>
                </a:solidFill>
              </a:rPr>
              <a:t>CL</a:t>
            </a:r>
            <a:r>
              <a:rPr lang="en-US" sz="1500" baseline="-25000" dirty="0" err="1">
                <a:solidFill>
                  <a:srgbClr val="000000"/>
                </a:solidFill>
              </a:rPr>
              <a:t>ss</a:t>
            </a:r>
            <a:r>
              <a:rPr lang="en-US" sz="1500" dirty="0">
                <a:solidFill>
                  <a:srgbClr val="000000"/>
                </a:solidFill>
              </a:rPr>
              <a:t>) 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−"/>
              <a:defRPr/>
            </a:pPr>
            <a:r>
              <a:rPr lang="en-US" sz="1500" dirty="0">
                <a:solidFill>
                  <a:srgbClr val="000000"/>
                </a:solidFill>
              </a:rPr>
              <a:t>Terminal elimination rate constant (</a:t>
            </a:r>
            <a:r>
              <a:rPr lang="en-US" sz="1500" dirty="0" err="1">
                <a:solidFill>
                  <a:srgbClr val="000000"/>
                </a:solidFill>
              </a:rPr>
              <a:t>ʎ</a:t>
            </a:r>
            <a:r>
              <a:rPr lang="en-US" sz="1500" baseline="-25000" dirty="0" err="1">
                <a:solidFill>
                  <a:srgbClr val="000000"/>
                </a:solidFill>
              </a:rPr>
              <a:t>z</a:t>
            </a:r>
            <a:r>
              <a:rPr lang="en-US" sz="1500" dirty="0">
                <a:solidFill>
                  <a:srgbClr val="000000"/>
                </a:solidFill>
              </a:rPr>
              <a:t>) 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−"/>
              <a:defRPr/>
            </a:pPr>
            <a:r>
              <a:rPr lang="en-US" sz="1500" dirty="0">
                <a:solidFill>
                  <a:srgbClr val="000000"/>
                </a:solidFill>
              </a:rPr>
              <a:t>Mean residence time at steady state (</a:t>
            </a:r>
            <a:r>
              <a:rPr lang="en-US" sz="1500" dirty="0" err="1">
                <a:solidFill>
                  <a:srgbClr val="000000"/>
                </a:solidFill>
              </a:rPr>
              <a:t>MRT</a:t>
            </a:r>
            <a:r>
              <a:rPr lang="en-US" sz="1500" baseline="-25000" dirty="0" err="1">
                <a:solidFill>
                  <a:srgbClr val="000000"/>
                </a:solidFill>
              </a:rPr>
              <a:t>ss</a:t>
            </a:r>
            <a:r>
              <a:rPr lang="en-US" sz="1500" dirty="0">
                <a:solidFill>
                  <a:srgbClr val="000000"/>
                </a:solidFill>
              </a:rPr>
              <a:t>)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−"/>
              <a:defRPr/>
            </a:pPr>
            <a:r>
              <a:rPr lang="en-US" sz="1500" dirty="0">
                <a:solidFill>
                  <a:srgbClr val="000000"/>
                </a:solidFill>
              </a:rPr>
              <a:t>Terminal half life (t </a:t>
            </a:r>
            <a:r>
              <a:rPr lang="en-US" sz="1500" baseline="-25000" dirty="0">
                <a:solidFill>
                  <a:srgbClr val="000000"/>
                </a:solidFill>
              </a:rPr>
              <a:t>½</a:t>
            </a:r>
            <a:r>
              <a:rPr lang="en-US" sz="1500" dirty="0">
                <a:solidFill>
                  <a:srgbClr val="000000"/>
                </a:solidFill>
              </a:rPr>
              <a:t>)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−"/>
              <a:defRPr/>
            </a:pPr>
            <a:r>
              <a:rPr lang="en-US" sz="1500" dirty="0">
                <a:solidFill>
                  <a:srgbClr val="000000"/>
                </a:solidFill>
              </a:rPr>
              <a:t>Apparent volume of distribution at steady state (</a:t>
            </a:r>
            <a:r>
              <a:rPr lang="en-US" sz="1500" dirty="0" err="1">
                <a:solidFill>
                  <a:srgbClr val="000000"/>
                </a:solidFill>
              </a:rPr>
              <a:t>Vz</a:t>
            </a:r>
            <a:r>
              <a:rPr lang="en-US" sz="1500" baseline="-25000" dirty="0" err="1">
                <a:solidFill>
                  <a:srgbClr val="000000"/>
                </a:solidFill>
              </a:rPr>
              <a:t>ss</a:t>
            </a:r>
            <a:r>
              <a:rPr lang="en-US" sz="1500" dirty="0">
                <a:solidFill>
                  <a:srgbClr val="000000"/>
                </a:solidFill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b="1" dirty="0">
                <a:solidFill>
                  <a:srgbClr val="000000"/>
                </a:solidFill>
              </a:rPr>
              <a:t>Safety Objectives: </a:t>
            </a:r>
            <a:r>
              <a:rPr lang="en-US" sz="1500" dirty="0">
                <a:solidFill>
                  <a:srgbClr val="000000"/>
                </a:solidFill>
              </a:rPr>
              <a:t>Cardiotoxicity, Infusion reaction /hypersensitivity</a:t>
            </a:r>
          </a:p>
        </p:txBody>
      </p:sp>
      <p:sp>
        <p:nvSpPr>
          <p:cNvPr id="48132" name="TextBox 5"/>
          <p:cNvSpPr txBox="1">
            <a:spLocks noChangeArrowheads="1"/>
          </p:cNvSpPr>
          <p:nvPr/>
        </p:nvSpPr>
        <p:spPr bwMode="auto">
          <a:xfrm>
            <a:off x="1676400" y="6400800"/>
            <a:ext cx="72517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00000"/>
                </a:solidFill>
              </a:rPr>
              <a:t>Im Y, et al. Presented </a:t>
            </a:r>
            <a:r>
              <a:rPr lang="en-US" altLang="en-US" sz="1200" dirty="0">
                <a:solidFill>
                  <a:srgbClr val="000000"/>
                </a:solidFill>
              </a:rPr>
              <a:t>at 13</a:t>
            </a:r>
            <a:r>
              <a:rPr lang="en-US" altLang="en-US" sz="1200" baseline="30000" dirty="0">
                <a:solidFill>
                  <a:srgbClr val="000000"/>
                </a:solidFill>
              </a:rPr>
              <a:t>th</a:t>
            </a:r>
            <a:r>
              <a:rPr lang="en-US" altLang="en-US" sz="1200" dirty="0">
                <a:solidFill>
                  <a:srgbClr val="000000"/>
                </a:solidFill>
              </a:rPr>
              <a:t> St Gallen International Breast Cancer </a:t>
            </a:r>
            <a:r>
              <a:rPr lang="en-US" altLang="en-US" sz="1200" dirty="0" smtClean="0">
                <a:solidFill>
                  <a:srgbClr val="000000"/>
                </a:solidFill>
              </a:rPr>
              <a:t>Conference; 13-16 March 2013; St Gallen, Switzerland. Poster </a:t>
            </a:r>
            <a:r>
              <a:rPr lang="en-US" altLang="en-US" sz="1200" dirty="0">
                <a:solidFill>
                  <a:srgbClr val="000000"/>
                </a:solidFill>
              </a:rPr>
              <a:t>268.</a:t>
            </a:r>
          </a:p>
        </p:txBody>
      </p:sp>
      <p:sp>
        <p:nvSpPr>
          <p:cNvPr id="48133" name="TextBox 2"/>
          <p:cNvSpPr txBox="1">
            <a:spLocks noChangeArrowheads="1"/>
          </p:cNvSpPr>
          <p:nvPr/>
        </p:nvSpPr>
        <p:spPr bwMode="auto">
          <a:xfrm>
            <a:off x="438150" y="1371600"/>
            <a:ext cx="8553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en-US" sz="1600" b="1" dirty="0">
                <a:solidFill>
                  <a:srgbClr val="000000"/>
                </a:solidFill>
              </a:rPr>
              <a:t>MBC, HER2 FISH+ with measurable disease, no prior trastuzumab and CT for MBC, &gt; than 12 months from adjuvant/ </a:t>
            </a:r>
            <a:r>
              <a:rPr lang="en-US" altLang="en-US" sz="1600" b="1" dirty="0" err="1">
                <a:solidFill>
                  <a:srgbClr val="000000"/>
                </a:solidFill>
              </a:rPr>
              <a:t>neoadjuvant</a:t>
            </a:r>
            <a:r>
              <a:rPr lang="en-US" altLang="en-US" sz="1600" b="1" dirty="0">
                <a:solidFill>
                  <a:srgbClr val="000000"/>
                </a:solidFill>
              </a:rPr>
              <a:t> trastuzumab and CT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81000" y="228600"/>
            <a:ext cx="8229600" cy="98189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>
              <a:lnSpc>
                <a:spcPct val="85000"/>
              </a:lnSpc>
              <a:defRPr/>
            </a:pPr>
            <a:r>
              <a:rPr lang="en-US" sz="2400" kern="0" dirty="0" smtClean="0">
                <a:solidFill>
                  <a:srgbClr val="800080"/>
                </a:solidFill>
              </a:rPr>
              <a:t>Phase I/</a:t>
            </a:r>
            <a:r>
              <a:rPr lang="en-US" sz="2400" kern="0" dirty="0" err="1" smtClean="0">
                <a:solidFill>
                  <a:srgbClr val="800080"/>
                </a:solidFill>
              </a:rPr>
              <a:t>IIb</a:t>
            </a:r>
            <a:r>
              <a:rPr lang="en-US" sz="2400" kern="0" dirty="0" smtClean="0">
                <a:solidFill>
                  <a:srgbClr val="800080"/>
                </a:solidFill>
              </a:rPr>
              <a:t> Randomized </a:t>
            </a:r>
            <a:r>
              <a:rPr lang="en-US" sz="2400" kern="0" dirty="0">
                <a:solidFill>
                  <a:srgbClr val="800080"/>
                </a:solidFill>
              </a:rPr>
              <a:t>C</a:t>
            </a:r>
            <a:r>
              <a:rPr lang="en-US" sz="2400" kern="0" dirty="0" smtClean="0">
                <a:solidFill>
                  <a:srgbClr val="800080"/>
                </a:solidFill>
              </a:rPr>
              <a:t>linical </a:t>
            </a:r>
            <a:r>
              <a:rPr lang="en-US" sz="2400" kern="0" dirty="0">
                <a:solidFill>
                  <a:srgbClr val="800080"/>
                </a:solidFill>
              </a:rPr>
              <a:t>T</a:t>
            </a:r>
            <a:r>
              <a:rPr lang="en-US" sz="2400" kern="0" dirty="0" smtClean="0">
                <a:solidFill>
                  <a:srgbClr val="800080"/>
                </a:solidFill>
              </a:rPr>
              <a:t>rial </a:t>
            </a:r>
            <a:r>
              <a:rPr lang="en-US" sz="2400" kern="0" dirty="0">
                <a:solidFill>
                  <a:srgbClr val="800080"/>
                </a:solidFill>
              </a:rPr>
              <a:t>C</a:t>
            </a:r>
            <a:r>
              <a:rPr lang="en-US" sz="2400" kern="0" dirty="0" smtClean="0">
                <a:solidFill>
                  <a:srgbClr val="800080"/>
                </a:solidFill>
              </a:rPr>
              <a:t>omparing PK and Safety of Herceptin</a:t>
            </a:r>
            <a:r>
              <a:rPr lang="en-US" sz="2400" baseline="30000" dirty="0">
                <a:solidFill>
                  <a:srgbClr val="800080"/>
                </a:solidFill>
              </a:rPr>
              <a:t>®</a:t>
            </a:r>
            <a:r>
              <a:rPr lang="en-US" sz="2400" kern="0" dirty="0" smtClean="0">
                <a:solidFill>
                  <a:srgbClr val="800080"/>
                </a:solidFill>
              </a:rPr>
              <a:t> and its </a:t>
            </a:r>
            <a:r>
              <a:rPr lang="en-US" sz="2400" kern="0" dirty="0">
                <a:solidFill>
                  <a:srgbClr val="800080"/>
                </a:solidFill>
              </a:rPr>
              <a:t>B</a:t>
            </a:r>
            <a:r>
              <a:rPr lang="en-US" sz="2400" kern="0" dirty="0" smtClean="0">
                <a:solidFill>
                  <a:srgbClr val="800080"/>
                </a:solidFill>
              </a:rPr>
              <a:t>iosimilar CT-P6 in</a:t>
            </a:r>
          </a:p>
          <a:p>
            <a:pPr algn="l">
              <a:lnSpc>
                <a:spcPct val="85000"/>
              </a:lnSpc>
              <a:defRPr/>
            </a:pPr>
            <a:r>
              <a:rPr lang="en-US" sz="2400" kern="0" dirty="0" smtClean="0">
                <a:solidFill>
                  <a:srgbClr val="800080"/>
                </a:solidFill>
              </a:rPr>
              <a:t>Metastatic Breast Cancer</a:t>
            </a:r>
            <a:endParaRPr lang="en-US" sz="2400" kern="0" dirty="0">
              <a:solidFill>
                <a:srgbClr val="80008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452562" y="2019300"/>
            <a:ext cx="1595438" cy="5207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Screened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N = 332</a:t>
            </a:r>
          </a:p>
        </p:txBody>
      </p:sp>
      <p:sp>
        <p:nvSpPr>
          <p:cNvPr id="9" name="Oval 8"/>
          <p:cNvSpPr/>
          <p:nvPr/>
        </p:nvSpPr>
        <p:spPr>
          <a:xfrm>
            <a:off x="1320800" y="2590800"/>
            <a:ext cx="1803400" cy="546100"/>
          </a:xfrm>
          <a:prstGeom prst="ellipse">
            <a:avLst/>
          </a:prstGeom>
          <a:solidFill>
            <a:srgbClr val="E0BFF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Randomized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N = 174</a:t>
            </a:r>
          </a:p>
        </p:txBody>
      </p:sp>
      <p:sp>
        <p:nvSpPr>
          <p:cNvPr id="10" name="Oval 9"/>
          <p:cNvSpPr/>
          <p:nvPr/>
        </p:nvSpPr>
        <p:spPr>
          <a:xfrm>
            <a:off x="247650" y="3365500"/>
            <a:ext cx="1936750" cy="635000"/>
          </a:xfrm>
          <a:prstGeom prst="ellipse">
            <a:avLst/>
          </a:prstGeom>
          <a:solidFill>
            <a:srgbClr val="E0BFF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CT-P6 + paclitaxel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N = 86</a:t>
            </a:r>
          </a:p>
        </p:txBody>
      </p:sp>
      <p:sp>
        <p:nvSpPr>
          <p:cNvPr id="11" name="Oval 10"/>
          <p:cNvSpPr/>
          <p:nvPr/>
        </p:nvSpPr>
        <p:spPr>
          <a:xfrm>
            <a:off x="2197100" y="3365500"/>
            <a:ext cx="1955800" cy="635000"/>
          </a:xfrm>
          <a:prstGeom prst="ellipse">
            <a:avLst/>
          </a:prstGeom>
          <a:solidFill>
            <a:srgbClr val="E0BFF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Herceptin + paclitaxel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N = 88</a:t>
            </a:r>
          </a:p>
        </p:txBody>
      </p:sp>
      <p:sp>
        <p:nvSpPr>
          <p:cNvPr id="12" name="Oval 11"/>
          <p:cNvSpPr/>
          <p:nvPr/>
        </p:nvSpPr>
        <p:spPr>
          <a:xfrm>
            <a:off x="247650" y="4025900"/>
            <a:ext cx="1936750" cy="635000"/>
          </a:xfrm>
          <a:prstGeom prst="ellipse">
            <a:avLst/>
          </a:prstGeom>
          <a:solidFill>
            <a:srgbClr val="E0BFF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Steady-state achieved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N = 51</a:t>
            </a:r>
          </a:p>
        </p:txBody>
      </p:sp>
      <p:sp>
        <p:nvSpPr>
          <p:cNvPr id="13" name="Oval 12"/>
          <p:cNvSpPr/>
          <p:nvPr/>
        </p:nvSpPr>
        <p:spPr>
          <a:xfrm>
            <a:off x="2298700" y="4038600"/>
            <a:ext cx="1854200" cy="635000"/>
          </a:xfrm>
          <a:prstGeom prst="ellipse">
            <a:avLst/>
          </a:prstGeom>
          <a:solidFill>
            <a:srgbClr val="E0BFF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Steady-state achieved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N = 49</a:t>
            </a:r>
          </a:p>
        </p:txBody>
      </p:sp>
      <p:sp>
        <p:nvSpPr>
          <p:cNvPr id="14" name="Oval 13"/>
          <p:cNvSpPr/>
          <p:nvPr/>
        </p:nvSpPr>
        <p:spPr>
          <a:xfrm>
            <a:off x="247650" y="4737100"/>
            <a:ext cx="1911350" cy="635000"/>
          </a:xfrm>
          <a:prstGeom prst="ellipse">
            <a:avLst/>
          </a:prstGeom>
          <a:solidFill>
            <a:srgbClr val="E0BFF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Calculated AUC</a:t>
            </a:r>
            <a:r>
              <a:rPr lang="en-US" sz="1200" b="1" baseline="-25000" dirty="0">
                <a:solidFill>
                  <a:srgbClr val="000000"/>
                </a:solidFill>
              </a:rPr>
              <a:t>SS</a:t>
            </a:r>
            <a:endParaRPr lang="en-US" sz="12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N = 48</a:t>
            </a:r>
          </a:p>
        </p:txBody>
      </p:sp>
      <p:sp>
        <p:nvSpPr>
          <p:cNvPr id="15" name="Oval 14"/>
          <p:cNvSpPr/>
          <p:nvPr/>
        </p:nvSpPr>
        <p:spPr>
          <a:xfrm>
            <a:off x="2286000" y="4711700"/>
            <a:ext cx="1866900" cy="635000"/>
          </a:xfrm>
          <a:prstGeom prst="ellipse">
            <a:avLst/>
          </a:prstGeom>
          <a:solidFill>
            <a:srgbClr val="E0BFF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Calculated AUC</a:t>
            </a:r>
            <a:r>
              <a:rPr lang="en-US" sz="1200" b="1" baseline="-25000" dirty="0">
                <a:solidFill>
                  <a:srgbClr val="000000"/>
                </a:solidFill>
              </a:rPr>
              <a:t>SS</a:t>
            </a:r>
            <a:endParaRPr lang="en-US" sz="12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N = 49</a:t>
            </a:r>
          </a:p>
        </p:txBody>
      </p:sp>
      <p:sp>
        <p:nvSpPr>
          <p:cNvPr id="16" name="Oval 15"/>
          <p:cNvSpPr/>
          <p:nvPr/>
        </p:nvSpPr>
        <p:spPr>
          <a:xfrm>
            <a:off x="1003300" y="5715000"/>
            <a:ext cx="2349500" cy="635000"/>
          </a:xfrm>
          <a:prstGeom prst="ellipse">
            <a:avLst/>
          </a:prstGeom>
          <a:solidFill>
            <a:srgbClr val="E0BFF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Disease progression, </a:t>
            </a:r>
            <a:r>
              <a:rPr lang="en-US" sz="1200" b="1" dirty="0" smtClean="0">
                <a:solidFill>
                  <a:srgbClr val="000000"/>
                </a:solidFill>
              </a:rPr>
              <a:t>death, </a:t>
            </a:r>
            <a:r>
              <a:rPr lang="en-US" sz="1200" b="1" dirty="0">
                <a:solidFill>
                  <a:srgbClr val="000000"/>
                </a:solidFill>
              </a:rPr>
              <a:t>or discontinuation</a:t>
            </a:r>
          </a:p>
        </p:txBody>
      </p:sp>
      <p:cxnSp>
        <p:nvCxnSpPr>
          <p:cNvPr id="21" name="Elbow Connector 20"/>
          <p:cNvCxnSpPr/>
          <p:nvPr/>
        </p:nvCxnSpPr>
        <p:spPr>
          <a:xfrm rot="16200000" flipV="1">
            <a:off x="2228850" y="2508250"/>
            <a:ext cx="12700" cy="176530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4"/>
          </p:cNvCxnSpPr>
          <p:nvPr/>
        </p:nvCxnSpPr>
        <p:spPr>
          <a:xfrm>
            <a:off x="1203325" y="5372100"/>
            <a:ext cx="434975" cy="3683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628900" y="5346700"/>
            <a:ext cx="508000" cy="39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2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8364539" cy="863600"/>
          </a:xfrm>
        </p:spPr>
        <p:txBody>
          <a:bodyPr/>
          <a:lstStyle/>
          <a:p>
            <a:r>
              <a:rPr lang="en-US" altLang="en-US" sz="2800" b="1" dirty="0" smtClean="0"/>
              <a:t>Phase I/</a:t>
            </a:r>
            <a:r>
              <a:rPr lang="en-US" altLang="en-US" sz="2800" b="1" dirty="0" err="1" smtClean="0"/>
              <a:t>IIb</a:t>
            </a:r>
            <a:r>
              <a:rPr lang="en-US" altLang="en-US" sz="2800" b="1" dirty="0" smtClean="0"/>
              <a:t> Trial Comparing </a:t>
            </a:r>
            <a:r>
              <a:rPr lang="en-US" dirty="0"/>
              <a:t>Herceptin</a:t>
            </a:r>
            <a:r>
              <a:rPr lang="en-US" baseline="30000" dirty="0" smtClean="0"/>
              <a:t>® </a:t>
            </a:r>
            <a:r>
              <a:rPr lang="en-US" altLang="en-US" sz="2800" b="1" dirty="0" smtClean="0"/>
              <a:t>and its Biosimilar CT-P6 in MBC: Results</a:t>
            </a:r>
          </a:p>
        </p:txBody>
      </p:sp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374650" y="1498600"/>
            <a:ext cx="8553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en-US" sz="2000" b="1" dirty="0">
                <a:solidFill>
                  <a:srgbClr val="000000"/>
                </a:solidFill>
              </a:rPr>
              <a:t>Multicenter trial: Korea, Russia, Ukraine, Latvia, Serbia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25" y="4818063"/>
            <a:ext cx="8851900" cy="1446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u="sng" dirty="0">
                <a:solidFill>
                  <a:srgbClr val="000000"/>
                </a:solidFill>
              </a:rPr>
              <a:t>Conclusions of the study</a:t>
            </a:r>
            <a:r>
              <a:rPr lang="en-US" sz="2000" b="1" dirty="0">
                <a:solidFill>
                  <a:srgbClr val="000000"/>
                </a:solidFill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000000"/>
                </a:solidFill>
              </a:rPr>
              <a:t>CT-P6 demonstrated equivalent PK profile to Herceptin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000000"/>
                </a:solidFill>
              </a:rPr>
              <a:t>CT-P6 well tolerated with a comparable safety profile to Herceptin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000000"/>
                </a:solidFill>
              </a:rPr>
              <a:t>   (infusion-related reaction, </a:t>
            </a:r>
            <a:r>
              <a:rPr lang="en-US" sz="2000" b="1" dirty="0" smtClean="0">
                <a:solidFill>
                  <a:srgbClr val="000000"/>
                </a:solidFill>
              </a:rPr>
              <a:t>cardiotoxicity, </a:t>
            </a:r>
            <a:r>
              <a:rPr lang="en-US" sz="2000" b="1" dirty="0">
                <a:solidFill>
                  <a:srgbClr val="000000"/>
                </a:solidFill>
              </a:rPr>
              <a:t>and infection)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05373"/>
              </p:ext>
            </p:extLst>
          </p:nvPr>
        </p:nvGraphicFramePr>
        <p:xfrm>
          <a:off x="161925" y="2205038"/>
          <a:ext cx="8766176" cy="240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972"/>
                <a:gridCol w="1409700"/>
                <a:gridCol w="680644"/>
                <a:gridCol w="1275156"/>
                <a:gridCol w="916388"/>
                <a:gridCol w="1095772"/>
                <a:gridCol w="1095772"/>
                <a:gridCol w="1095772"/>
              </a:tblGrid>
              <a:tr h="57919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Parameter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Treatment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Geometric mean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% CV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Ratio (%)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90%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CI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0000"/>
                          </a:solidFill>
                        </a:rPr>
                        <a:t>P </a:t>
                      </a:r>
                      <a:r>
                        <a:rPr lang="en-US" sz="1600" i="0" dirty="0" smtClean="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sz="1600" i="1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DFF"/>
                    </a:solidFill>
                  </a:tcPr>
                </a:tc>
              </a:tr>
              <a:tr h="457260">
                <a:tc rowSpan="2"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AUC</a:t>
                      </a:r>
                      <a:r>
                        <a:rPr lang="en-US" sz="1600" b="0" baseline="-25000" dirty="0" smtClean="0">
                          <a:solidFill>
                            <a:srgbClr val="000000"/>
                          </a:solidFill>
                        </a:rPr>
                        <a:t>SS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l-GR" sz="1600" b="0" dirty="0" smtClean="0">
                          <a:solidFill>
                            <a:srgbClr val="000000"/>
                          </a:solidFill>
                        </a:rPr>
                        <a:t>μ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</a:rPr>
                        <a:t>gh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/mL)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CT-P6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48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32,000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43.5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104.57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93.64, 116.78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.5029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rgbClr val="000000"/>
                          </a:solidFill>
                          <a:cs typeface="Arial" pitchFamily="34" charset="0"/>
                        </a:rPr>
                        <a:t>Herceptin</a:t>
                      </a:r>
                      <a:r>
                        <a:rPr lang="en-GB" sz="1600" b="1" baseline="30000" dirty="0" smtClean="0">
                          <a:solidFill>
                            <a:srgbClr val="000000"/>
                          </a:solidFill>
                          <a:cs typeface="Arial" pitchFamily="34" charset="0"/>
                        </a:rPr>
                        <a:t>®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49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30,600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30.9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60">
                <a:tc rowSpan="2"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en-US" sz="1600" b="0" baseline="-25000" dirty="0" smtClean="0">
                          <a:solidFill>
                            <a:srgbClr val="000000"/>
                          </a:solidFill>
                        </a:rPr>
                        <a:t>trough SS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l-GR" sz="1600" b="0" dirty="0" smtClean="0">
                          <a:solidFill>
                            <a:srgbClr val="000000"/>
                          </a:solidFill>
                        </a:rPr>
                        <a:t>μ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g/mL)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CT-P6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51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19.5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37.0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101.35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87.94, 116.82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.8754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rgbClr val="000000"/>
                          </a:solidFill>
                          <a:cs typeface="Arial" pitchFamily="34" charset="0"/>
                        </a:rPr>
                        <a:t>Herceptin</a:t>
                      </a:r>
                      <a:r>
                        <a:rPr lang="en-GB" sz="1600" b="1" baseline="30000" dirty="0" smtClean="0">
                          <a:solidFill>
                            <a:srgbClr val="000000"/>
                          </a:solidFill>
                          <a:cs typeface="Arial" pitchFamily="34" charset="0"/>
                        </a:rPr>
                        <a:t>®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49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19.2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39.6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26" marB="457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752600" y="6400800"/>
            <a:ext cx="71755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00000"/>
                </a:solidFill>
              </a:rPr>
              <a:t>Im Y, et al. Presented </a:t>
            </a:r>
            <a:r>
              <a:rPr lang="en-US" altLang="en-US" sz="1200" dirty="0">
                <a:solidFill>
                  <a:srgbClr val="000000"/>
                </a:solidFill>
              </a:rPr>
              <a:t>at 13</a:t>
            </a:r>
            <a:r>
              <a:rPr lang="en-US" altLang="en-US" sz="1200" baseline="30000" dirty="0">
                <a:solidFill>
                  <a:srgbClr val="000000"/>
                </a:solidFill>
              </a:rPr>
              <a:t>th</a:t>
            </a:r>
            <a:r>
              <a:rPr lang="en-US" altLang="en-US" sz="1200" dirty="0">
                <a:solidFill>
                  <a:srgbClr val="000000"/>
                </a:solidFill>
              </a:rPr>
              <a:t> St Gallen International Breast Cancer </a:t>
            </a:r>
            <a:r>
              <a:rPr lang="en-US" altLang="en-US" sz="1200" dirty="0" smtClean="0">
                <a:solidFill>
                  <a:srgbClr val="000000"/>
                </a:solidFill>
              </a:rPr>
              <a:t>Conference; 13-16 March 2013; St Gallen, Switzerland. Poster </a:t>
            </a:r>
            <a:r>
              <a:rPr lang="en-US" altLang="en-US" sz="1200" dirty="0">
                <a:solidFill>
                  <a:srgbClr val="000000"/>
                </a:solidFill>
              </a:rPr>
              <a:t>268.</a:t>
            </a:r>
          </a:p>
        </p:txBody>
      </p:sp>
    </p:spTree>
    <p:extLst>
      <p:ext uri="{BB962C8B-B14F-4D97-AF65-F5344CB8AC3E}">
        <p14:creationId xmlns:p14="http://schemas.microsoft.com/office/powerpoint/2010/main" val="18851865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Box 7"/>
          <p:cNvSpPr txBox="1">
            <a:spLocks noChangeArrowheads="1"/>
          </p:cNvSpPr>
          <p:nvPr/>
        </p:nvSpPr>
        <p:spPr bwMode="auto">
          <a:xfrm>
            <a:off x="304800" y="3429000"/>
            <a:ext cx="4191000" cy="280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ea typeface="MS PGothic" pitchFamily="34" charset="-128"/>
              </a:rPr>
              <a:t>Primary Endpoint: Overall response rate (ORR)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600" dirty="0" smtClean="0">
              <a:solidFill>
                <a:srgbClr val="000000"/>
              </a:solidFill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ea typeface="MS PGothic" pitchFamily="34" charset="-128"/>
              </a:rPr>
              <a:t>Inclusion Criteria:</a:t>
            </a:r>
          </a:p>
          <a:p>
            <a:pPr marL="285750" indent="-285750" eaLnBrk="1" hangingPunct="1">
              <a:spcBef>
                <a:spcPct val="0"/>
              </a:spcBef>
              <a:buClr>
                <a:srgbClr val="F09828"/>
              </a:buClr>
            </a:pPr>
            <a:r>
              <a:rPr lang="en-US" altLang="en-US" sz="1600" b="0" dirty="0" smtClean="0">
                <a:solidFill>
                  <a:srgbClr val="000000"/>
                </a:solidFill>
                <a:ea typeface="MS PGothic" pitchFamily="34" charset="-128"/>
              </a:rPr>
              <a:t>MBC with measurable lesions</a:t>
            </a:r>
          </a:p>
          <a:p>
            <a:pPr marL="285750" indent="-285750" eaLnBrk="1" hangingPunct="1">
              <a:spcBef>
                <a:spcPct val="0"/>
              </a:spcBef>
              <a:buClr>
                <a:srgbClr val="F09828"/>
              </a:buClr>
            </a:pPr>
            <a:r>
              <a:rPr lang="en-US" altLang="en-US" sz="1600" b="0" dirty="0" smtClean="0">
                <a:solidFill>
                  <a:srgbClr val="000000"/>
                </a:solidFill>
                <a:ea typeface="MS PGothic" pitchFamily="34" charset="-128"/>
              </a:rPr>
              <a:t>HER2 + IHC or FISH centrally confirmed</a:t>
            </a:r>
          </a:p>
          <a:p>
            <a:pPr marL="285750" indent="-285750" eaLnBrk="1" hangingPunct="1">
              <a:spcBef>
                <a:spcPct val="0"/>
              </a:spcBef>
              <a:buClr>
                <a:srgbClr val="F09828"/>
              </a:buClr>
            </a:pPr>
            <a:r>
              <a:rPr lang="en-US" altLang="en-US" sz="1600" b="0" dirty="0" smtClean="0">
                <a:solidFill>
                  <a:srgbClr val="000000"/>
                </a:solidFill>
                <a:ea typeface="MS PGothic" pitchFamily="34" charset="-128"/>
              </a:rPr>
              <a:t>No prior trastuzumab and/or chemo </a:t>
            </a:r>
            <a:r>
              <a:rPr lang="en-US" altLang="en-US" sz="1600" b="0" dirty="0" err="1" smtClean="0">
                <a:solidFill>
                  <a:srgbClr val="000000"/>
                </a:solidFill>
                <a:ea typeface="MS PGothic" pitchFamily="34" charset="-128"/>
              </a:rPr>
              <a:t>Tx</a:t>
            </a:r>
            <a:r>
              <a:rPr lang="en-US" altLang="en-US" sz="1600" b="0" dirty="0" smtClean="0">
                <a:solidFill>
                  <a:srgbClr val="000000"/>
                </a:solidFill>
                <a:ea typeface="MS PGothic" pitchFamily="34" charset="-128"/>
              </a:rPr>
              <a:t> in metastatic setting</a:t>
            </a:r>
          </a:p>
          <a:p>
            <a:pPr marL="285750" indent="-285750" eaLnBrk="1" hangingPunct="1">
              <a:spcBef>
                <a:spcPct val="0"/>
              </a:spcBef>
              <a:buClr>
                <a:srgbClr val="F09828"/>
              </a:buClr>
            </a:pPr>
            <a:r>
              <a:rPr lang="en-US" altLang="en-US" sz="1600" b="0" dirty="0" smtClean="0">
                <a:solidFill>
                  <a:srgbClr val="000000"/>
                </a:solidFill>
                <a:ea typeface="MS PGothic" pitchFamily="34" charset="-128"/>
              </a:rPr>
              <a:t>&gt;12 months since prior adjuvant or </a:t>
            </a:r>
            <a:r>
              <a:rPr lang="en-US" altLang="en-US" sz="1600" b="0" dirty="0" err="1" smtClean="0">
                <a:solidFill>
                  <a:srgbClr val="000000"/>
                </a:solidFill>
                <a:ea typeface="MS PGothic" pitchFamily="34" charset="-128"/>
              </a:rPr>
              <a:t>neoadjuvant</a:t>
            </a:r>
            <a:r>
              <a:rPr lang="en-US" altLang="en-US" sz="1600" b="0" dirty="0" smtClean="0">
                <a:solidFill>
                  <a:srgbClr val="000000"/>
                </a:solidFill>
                <a:ea typeface="MS PGothic" pitchFamily="34" charset="-128"/>
              </a:rPr>
              <a:t> trastuzumab and/or chemo</a:t>
            </a:r>
          </a:p>
          <a:p>
            <a:pPr marL="285750" indent="-285750" eaLnBrk="1" hangingPunct="1">
              <a:spcBef>
                <a:spcPct val="0"/>
              </a:spcBef>
              <a:buClr>
                <a:srgbClr val="F09828"/>
              </a:buClr>
            </a:pPr>
            <a:r>
              <a:rPr lang="en-US" altLang="en-US" sz="1600" b="0" dirty="0" smtClean="0">
                <a:solidFill>
                  <a:srgbClr val="000000"/>
                </a:solidFill>
                <a:ea typeface="MS PGothic" pitchFamily="34" charset="-128"/>
              </a:rPr>
              <a:t>ECOG 0 or 1</a:t>
            </a:r>
          </a:p>
        </p:txBody>
      </p:sp>
      <p:grpSp>
        <p:nvGrpSpPr>
          <p:cNvPr id="31748" name="Group 13"/>
          <p:cNvGrpSpPr>
            <a:grpSpLocks/>
          </p:cNvGrpSpPr>
          <p:nvPr/>
        </p:nvGrpSpPr>
        <p:grpSpPr bwMode="auto">
          <a:xfrm>
            <a:off x="1595438" y="1789440"/>
            <a:ext cx="6481761" cy="2172960"/>
            <a:chOff x="597750" y="2651758"/>
            <a:chExt cx="4392277" cy="2243848"/>
          </a:xfrm>
        </p:grpSpPr>
        <p:sp>
          <p:nvSpPr>
            <p:cNvPr id="18" name="Rounded Rectangle 17"/>
            <p:cNvSpPr/>
            <p:nvPr/>
          </p:nvSpPr>
          <p:spPr>
            <a:xfrm>
              <a:off x="597750" y="2966502"/>
              <a:ext cx="1130141" cy="1147502"/>
            </a:xfrm>
            <a:prstGeom prst="round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1600" b="1" dirty="0" smtClean="0">
                <a:solidFill>
                  <a:srgbClr val="000000"/>
                </a:solidFill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600" b="1" dirty="0" smtClean="0">
                  <a:solidFill>
                    <a:srgbClr val="000000"/>
                  </a:solidFill>
                </a:rPr>
                <a:t>HER2</a:t>
              </a:r>
              <a:r>
                <a:rPr lang="en-GB" sz="1600" b="1" dirty="0">
                  <a:solidFill>
                    <a:srgbClr val="000000"/>
                  </a:solidFill>
                </a:rPr>
                <a:t>+ MBC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1969247" y="3300917"/>
              <a:ext cx="626839" cy="4917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600" b="1" dirty="0">
                  <a:solidFill>
                    <a:srgbClr val="000000"/>
                  </a:solidFill>
                </a:rPr>
                <a:t>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600" b="1" dirty="0">
                  <a:solidFill>
                    <a:srgbClr val="000000"/>
                  </a:solidFill>
                </a:rPr>
                <a:t>1:1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11133" y="2651758"/>
              <a:ext cx="2127258" cy="98487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600" b="1" dirty="0" smtClean="0">
                  <a:solidFill>
                    <a:srgbClr val="000000"/>
                  </a:solidFill>
                </a:rPr>
                <a:t>CT-P6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600" b="1" dirty="0" smtClean="0">
                  <a:solidFill>
                    <a:srgbClr val="000000"/>
                  </a:solidFill>
                </a:rPr>
                <a:t>+ </a:t>
              </a:r>
              <a:r>
                <a:rPr lang="en-GB" sz="1600" b="1" dirty="0">
                  <a:solidFill>
                    <a:srgbClr val="000000"/>
                  </a:solidFill>
                </a:rPr>
                <a:t>paclitaxel q3w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811133" y="3872690"/>
              <a:ext cx="2178894" cy="10229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t"/>
            <a:lstStyle/>
            <a:p>
              <a:pPr algn="ctr">
                <a:defRPr/>
              </a:pPr>
              <a:r>
                <a:rPr lang="en-GB" sz="1600" dirty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en-GB" sz="1600" b="1" dirty="0">
                  <a:solidFill>
                    <a:srgbClr val="000000"/>
                  </a:solidFill>
                  <a:cs typeface="Arial" pitchFamily="34" charset="0"/>
                </a:rPr>
                <a:t>Herceptin</a:t>
              </a:r>
              <a:r>
                <a:rPr lang="en-GB" sz="1600" b="1" baseline="30000" dirty="0">
                  <a:solidFill>
                    <a:srgbClr val="000000"/>
                  </a:solidFill>
                  <a:cs typeface="Arial" pitchFamily="34" charset="0"/>
                </a:rPr>
                <a:t>®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600" b="1" dirty="0" smtClean="0">
                  <a:solidFill>
                    <a:srgbClr val="000000"/>
                  </a:solidFill>
                </a:rPr>
                <a:t>+ </a:t>
              </a:r>
              <a:r>
                <a:rPr lang="en-GB" sz="1600" b="1" dirty="0">
                  <a:solidFill>
                    <a:srgbClr val="000000"/>
                  </a:solidFill>
                </a:rPr>
                <a:t>paclitaxel q3w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755344" y="3546810"/>
              <a:ext cx="2173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438232" y="3774671"/>
              <a:ext cx="362606" cy="3786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438232" y="2922241"/>
              <a:ext cx="362606" cy="3786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49" name="TextBox 3"/>
          <p:cNvSpPr txBox="1">
            <a:spLocks noChangeArrowheads="1"/>
          </p:cNvSpPr>
          <p:nvPr/>
        </p:nvSpPr>
        <p:spPr bwMode="auto">
          <a:xfrm>
            <a:off x="1816100" y="2648278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ea typeface="MS PGothic" pitchFamily="34" charset="-128"/>
              </a:rPr>
              <a:t>N = 475</a:t>
            </a:r>
          </a:p>
        </p:txBody>
      </p:sp>
      <p:sp>
        <p:nvSpPr>
          <p:cNvPr id="31750" name="TextBox 3"/>
          <p:cNvSpPr txBox="1">
            <a:spLocks noChangeArrowheads="1"/>
          </p:cNvSpPr>
          <p:nvPr/>
        </p:nvSpPr>
        <p:spPr bwMode="auto">
          <a:xfrm>
            <a:off x="5791200" y="23622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ea typeface="MS PGothic" pitchFamily="34" charset="-128"/>
              </a:rPr>
              <a:t>N = 244</a:t>
            </a:r>
          </a:p>
        </p:txBody>
      </p:sp>
      <p:sp>
        <p:nvSpPr>
          <p:cNvPr id="31751" name="TextBox 3"/>
          <p:cNvSpPr txBox="1">
            <a:spLocks noChangeArrowheads="1"/>
          </p:cNvSpPr>
          <p:nvPr/>
        </p:nvSpPr>
        <p:spPr bwMode="auto">
          <a:xfrm>
            <a:off x="5943600" y="3547646"/>
            <a:ext cx="9446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ea typeface="MS PGothic" pitchFamily="34" charset="-128"/>
              </a:rPr>
              <a:t>N = 231</a:t>
            </a:r>
          </a:p>
        </p:txBody>
      </p:sp>
      <p:sp>
        <p:nvSpPr>
          <p:cNvPr id="2" name="Rectangle 1"/>
          <p:cNvSpPr/>
          <p:nvPr/>
        </p:nvSpPr>
        <p:spPr>
          <a:xfrm>
            <a:off x="4800600" y="4162961"/>
            <a:ext cx="4114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600" b="1" dirty="0">
                <a:solidFill>
                  <a:srgbClr val="000000"/>
                </a:solidFill>
                <a:ea typeface="MS PGothic" pitchFamily="34" charset="-128"/>
              </a:rPr>
              <a:t>Exclusion Criteria:</a:t>
            </a:r>
          </a:p>
          <a:p>
            <a:pPr marL="285750" indent="-285750" eaLnBrk="1" hangingPunct="1">
              <a:buClr>
                <a:srgbClr val="F09828"/>
              </a:buClr>
              <a:buFont typeface="Arial"/>
              <a:buChar char="•"/>
            </a:pPr>
            <a:r>
              <a:rPr lang="en-US" altLang="en-US" sz="1600" dirty="0">
                <a:solidFill>
                  <a:srgbClr val="000000"/>
                </a:solidFill>
                <a:ea typeface="MS PGothic" pitchFamily="34" charset="-128"/>
              </a:rPr>
              <a:t>Prior chemo for MBC</a:t>
            </a:r>
          </a:p>
          <a:p>
            <a:pPr marL="285750" indent="-285750" eaLnBrk="1" hangingPunct="1">
              <a:buClr>
                <a:srgbClr val="F09828"/>
              </a:buClr>
              <a:buFont typeface="Arial"/>
              <a:buChar char="•"/>
            </a:pPr>
            <a:r>
              <a:rPr lang="en-US" altLang="en-US" sz="1600" dirty="0">
                <a:solidFill>
                  <a:srgbClr val="000000"/>
                </a:solidFill>
                <a:ea typeface="MS PGothic" pitchFamily="34" charset="-128"/>
              </a:rPr>
              <a:t>CNS metastases</a:t>
            </a:r>
          </a:p>
          <a:p>
            <a:pPr marL="285750" indent="-285750" eaLnBrk="1" hangingPunct="1">
              <a:buClr>
                <a:srgbClr val="F09828"/>
              </a:buClr>
              <a:buFont typeface="Arial"/>
              <a:buChar char="•"/>
            </a:pPr>
            <a:r>
              <a:rPr lang="en-US" altLang="en-US" sz="1600" dirty="0">
                <a:solidFill>
                  <a:srgbClr val="000000"/>
                </a:solidFill>
                <a:ea typeface="MS PGothic" pitchFamily="34" charset="-128"/>
              </a:rPr>
              <a:t>Baseline LVEF ≤50% or history of CHF</a:t>
            </a:r>
          </a:p>
          <a:p>
            <a:pPr eaLnBrk="1" hangingPunct="1">
              <a:buClr>
                <a:srgbClr val="F09828"/>
              </a:buClr>
            </a:pPr>
            <a:endParaRPr lang="en-US" altLang="en-US" sz="16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8305801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400" b="1" dirty="0" smtClean="0">
                <a:solidFill>
                  <a:srgbClr val="800080"/>
                </a:solidFill>
              </a:rPr>
              <a:t>Double-Blind, Randomized, Parallel Group, Phase III Study to Demonstrate Equivalence in Efficacy and Safety of  CT-P6/Paclitaxel </a:t>
            </a:r>
            <a:r>
              <a:rPr lang="en-US" altLang="en-US" sz="2400" b="1" dirty="0" err="1" smtClean="0">
                <a:solidFill>
                  <a:srgbClr val="800080"/>
                </a:solidFill>
              </a:rPr>
              <a:t>vs</a:t>
            </a:r>
            <a:r>
              <a:rPr lang="en-US" altLang="en-US" sz="2400" b="1" dirty="0" smtClean="0">
                <a:solidFill>
                  <a:srgbClr val="800080"/>
                </a:solidFill>
              </a:rPr>
              <a:t> </a:t>
            </a:r>
            <a:r>
              <a:rPr lang="en-GB" sz="2400" dirty="0">
                <a:cs typeface="Arial" pitchFamily="34" charset="0"/>
              </a:rPr>
              <a:t>Herceptin</a:t>
            </a:r>
            <a:r>
              <a:rPr lang="en-GB" sz="2400" baseline="30000" dirty="0">
                <a:cs typeface="Arial" pitchFamily="34" charset="0"/>
              </a:rPr>
              <a:t>®</a:t>
            </a:r>
            <a:r>
              <a:rPr lang="en-US" altLang="en-US" sz="2400" b="1" dirty="0" smtClean="0">
                <a:solidFill>
                  <a:srgbClr val="800080"/>
                </a:solidFill>
              </a:rPr>
              <a:t>/Paclitaxel in MBC</a:t>
            </a:r>
          </a:p>
        </p:txBody>
      </p:sp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1600200" y="6400800"/>
            <a:ext cx="7165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="0" dirty="0" smtClean="0">
                <a:solidFill>
                  <a:srgbClr val="000000"/>
                </a:solidFill>
              </a:rPr>
              <a:t>Im YH, et al. </a:t>
            </a:r>
            <a:r>
              <a:rPr lang="nl-NL" altLang="en-US" sz="1200" b="0" i="1" dirty="0" smtClean="0">
                <a:solidFill>
                  <a:srgbClr val="000000"/>
                </a:solidFill>
              </a:rPr>
              <a:t>J Clin Oncol.</a:t>
            </a:r>
            <a:r>
              <a:rPr lang="nl-NL" altLang="en-US" sz="1200" b="0" dirty="0" smtClean="0">
                <a:solidFill>
                  <a:srgbClr val="000000"/>
                </a:solidFill>
              </a:rPr>
              <a:t>  2013;31(Suppl): Abstract 629.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098" y="1595735"/>
            <a:ext cx="255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solidFill>
                  <a:srgbClr val="800080"/>
                </a:solidFill>
              </a:rPr>
              <a:t>COMPARE Trial: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012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45862"/>
              </p:ext>
            </p:extLst>
          </p:nvPr>
        </p:nvGraphicFramePr>
        <p:xfrm>
          <a:off x="304800" y="304800"/>
          <a:ext cx="85344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1981200"/>
                <a:gridCol w="2590800"/>
              </a:tblGrid>
              <a:tr h="51443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Patient Characteristics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CT-P6 + Paclitaxel 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(n = 244)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Trastuzumab +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 Paclitaxel </a:t>
                      </a:r>
                    </a:p>
                    <a:p>
                      <a:pPr algn="ctr"/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(n = 231)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85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Age (years)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   Median (range)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54 (31-75)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53 (25-78)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   ≥65 years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34 (13.9)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22 (9.5)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   &lt;65 years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210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(86.1)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209 (90.5)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Ethnicity, no (%)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   Caucasian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158 (64.8)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141 (61.0)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   Asian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86 (35.2)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90 (39.0)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Prior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</a:rPr>
                        <a:t>neoadjuvant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 or adjuvant therapy, n (%)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130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(53.3)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121 (52.4)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   Trastuzumab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8 (3.3)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8 (3.5)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</a:rPr>
                        <a:t>Taxane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33 (13.5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31 (13.4)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</a:rPr>
                        <a:t>Anthracycline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111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(45.5)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106 (45.9)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Baseline ECOG PS score, n (%)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   Score 0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128 (52.5)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116 (50.2)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   Score 1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115 (47.1)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115 (49.8)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Disease status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   Initial metastatic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90 (36.9)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84 (36.4)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   Recurrence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154 (63.1)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147 (63.6)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Disease-free interval, months (range)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23.8 (0.9-148.2)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20 (0.5-384.9)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76400" y="6505575"/>
            <a:ext cx="7165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="0" dirty="0" smtClean="0">
                <a:solidFill>
                  <a:srgbClr val="000000"/>
                </a:solidFill>
              </a:rPr>
              <a:t>Im YH, et al. </a:t>
            </a:r>
            <a:r>
              <a:rPr lang="nl-NL" altLang="en-US" sz="1200" b="0" i="1" dirty="0" smtClean="0">
                <a:solidFill>
                  <a:srgbClr val="000000"/>
                </a:solidFill>
              </a:rPr>
              <a:t>J Clin Oncol.</a:t>
            </a:r>
            <a:r>
              <a:rPr lang="nl-NL" altLang="en-US" sz="1200" b="0" dirty="0" smtClean="0">
                <a:solidFill>
                  <a:srgbClr val="000000"/>
                </a:solidFill>
              </a:rPr>
              <a:t>  2013;31(Suppl): Abstract 629.</a:t>
            </a:r>
          </a:p>
        </p:txBody>
      </p:sp>
    </p:spTree>
    <p:extLst>
      <p:ext uri="{BB962C8B-B14F-4D97-AF65-F5344CB8AC3E}">
        <p14:creationId xmlns:p14="http://schemas.microsoft.com/office/powerpoint/2010/main" val="25041177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01844"/>
              </p:ext>
            </p:extLst>
          </p:nvPr>
        </p:nvGraphicFramePr>
        <p:xfrm>
          <a:off x="465911" y="1940560"/>
          <a:ext cx="8153398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198"/>
                <a:gridCol w="965200"/>
                <a:gridCol w="965200"/>
                <a:gridCol w="965200"/>
                <a:gridCol w="965200"/>
                <a:gridCol w="965200"/>
                <a:gridCol w="965200"/>
              </a:tblGrid>
              <a:tr h="370840"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CT-P6 + Paclitaxel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Herceptin</a:t>
                      </a:r>
                      <a:r>
                        <a:rPr lang="en-GB" sz="1800" b="0" u="none" strike="noStrike" baseline="3000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®</a:t>
                      </a:r>
                      <a:endParaRPr lang="en-GB" sz="1800" b="0" i="0" u="none" strike="noStrike" baseline="30000" noProof="0" dirty="0" smtClean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+ Paclitaxel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rgbClr val="000000"/>
                          </a:solidFill>
                        </a:rPr>
                        <a:t>P</a:t>
                      </a:r>
                      <a:r>
                        <a:rPr lang="en-US" sz="1800" b="1" i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sz="18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All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≥G3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All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≥G3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All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≥G3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Total serious adverse events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33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.6477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.7048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All adverse events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224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110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214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107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.7336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.7865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Hematologic events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   Anemia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187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180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.7388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.1274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   Neutropenia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142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81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140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82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.5931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.5975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52450"/>
            <a:ext cx="8229600" cy="742950"/>
          </a:xfrm>
        </p:spPr>
        <p:txBody>
          <a:bodyPr/>
          <a:lstStyle/>
          <a:p>
            <a:r>
              <a:rPr lang="en-US" b="1" dirty="0" smtClean="0">
                <a:solidFill>
                  <a:srgbClr val="800080"/>
                </a:solidFill>
              </a:rPr>
              <a:t>Safety</a:t>
            </a:r>
            <a:endParaRPr lang="en-US" b="1" dirty="0">
              <a:solidFill>
                <a:srgbClr val="800080"/>
              </a:solidFill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447800" y="6400800"/>
            <a:ext cx="7165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="0" dirty="0" smtClean="0">
                <a:solidFill>
                  <a:srgbClr val="000000"/>
                </a:solidFill>
              </a:rPr>
              <a:t>Im YH, et al.  </a:t>
            </a:r>
            <a:r>
              <a:rPr lang="nl-NL" altLang="en-US" sz="1200" b="0" i="1" dirty="0" smtClean="0">
                <a:solidFill>
                  <a:srgbClr val="000000"/>
                </a:solidFill>
              </a:rPr>
              <a:t>J Clin Oncol</a:t>
            </a:r>
            <a:r>
              <a:rPr lang="nl-NL" altLang="en-US" sz="1200" b="0" dirty="0" smtClean="0">
                <a:solidFill>
                  <a:srgbClr val="000000"/>
                </a:solidFill>
              </a:rPr>
              <a:t>. 2013;31(Suppl): Abstract 629.</a:t>
            </a:r>
          </a:p>
        </p:txBody>
      </p:sp>
    </p:spTree>
    <p:extLst>
      <p:ext uri="{BB962C8B-B14F-4D97-AF65-F5344CB8AC3E}">
        <p14:creationId xmlns:p14="http://schemas.microsoft.com/office/powerpoint/2010/main" val="30765796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33952"/>
              </p:ext>
            </p:extLst>
          </p:nvPr>
        </p:nvGraphicFramePr>
        <p:xfrm>
          <a:off x="304800" y="944881"/>
          <a:ext cx="8535211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288"/>
                <a:gridCol w="1064145"/>
                <a:gridCol w="1064145"/>
                <a:gridCol w="1064145"/>
                <a:gridCol w="1308677"/>
                <a:gridCol w="936453"/>
                <a:gridCol w="969358"/>
              </a:tblGrid>
              <a:tr h="295587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CT-P6 + Paclitaxel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Trastuzumab + Paclitaxel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P</a:t>
                      </a:r>
                      <a:r>
                        <a:rPr lang="en-US" sz="1400" b="1" i="0" baseline="0" dirty="0" smtClean="0">
                          <a:solidFill>
                            <a:srgbClr val="000000"/>
                          </a:solidFill>
                        </a:rPr>
                        <a:t> V</a:t>
                      </a:r>
                      <a:r>
                        <a:rPr lang="en-US" sz="1400" b="1" i="0" dirty="0" smtClean="0">
                          <a:solidFill>
                            <a:srgbClr val="000000"/>
                          </a:solidFill>
                        </a:rPr>
                        <a:t>alue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430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All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≥G3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All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≥G3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All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≥G3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8143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Cardiotoxicity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.9684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.3539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43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Hypersensitivity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118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127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.1492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.8954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771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Peripheral neuropathy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43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   Sensorimotor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.6748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.3423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43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   Sensory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48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.5954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.4101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43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   Unspecified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63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56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.6917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.9587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43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Nausea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/ Vomiting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48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.8633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.9561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843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Fatigue and/or Asthenia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73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63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.5238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.5252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43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Diarrhea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41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.2545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.9690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43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Stomatitis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.5945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NE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43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Alopecia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122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127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.2775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.0741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43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Myalgia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47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52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.3836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.5307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43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Pain in extremity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.2132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.1323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43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Arthralgia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.1232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NE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43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Infections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57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46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0.3622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.7171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673225" y="6477000"/>
            <a:ext cx="7165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="0" dirty="0" smtClean="0">
                <a:solidFill>
                  <a:srgbClr val="000000"/>
                </a:solidFill>
              </a:rPr>
              <a:t>Im YH, et al.  </a:t>
            </a:r>
            <a:r>
              <a:rPr lang="nl-NL" altLang="en-US" sz="1200" b="0" i="1" dirty="0" smtClean="0">
                <a:solidFill>
                  <a:srgbClr val="000000"/>
                </a:solidFill>
              </a:rPr>
              <a:t>J Clin Oncol</a:t>
            </a:r>
            <a:r>
              <a:rPr lang="nl-NL" altLang="en-US" sz="1200" b="0" dirty="0" smtClean="0">
                <a:solidFill>
                  <a:srgbClr val="000000"/>
                </a:solidFill>
              </a:rPr>
              <a:t>. 2013;31(suppl): Abstract 629.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8138" y="228600"/>
            <a:ext cx="8467725" cy="533400"/>
          </a:xfrm>
        </p:spPr>
        <p:txBody>
          <a:bodyPr/>
          <a:lstStyle/>
          <a:p>
            <a:r>
              <a:rPr lang="en-US" sz="3600" dirty="0" err="1" smtClean="0"/>
              <a:t>Nonhematologic</a:t>
            </a:r>
            <a:r>
              <a:rPr lang="en-US" sz="3600" dirty="0" smtClean="0"/>
              <a:t> Adverse Events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78117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96649"/>
              </p:ext>
            </p:extLst>
          </p:nvPr>
        </p:nvGraphicFramePr>
        <p:xfrm>
          <a:off x="685800" y="3844925"/>
          <a:ext cx="8229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3657600"/>
                <a:gridCol w="2514600"/>
              </a:tblGrid>
              <a:tr h="304800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Difference,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% (95% CI %)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ITRC FAS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5.4 (-14.3,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3.6)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ITRC PPS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5.0 (-14.1, 4.1)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Investigator FAS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3.6 (-12.6, 5.4)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Investigator PPS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3.2 (-12.3, 5.9)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3108325" y="4957763"/>
            <a:ext cx="210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 txBox="1">
            <a:spLocks/>
          </p:cNvSpPr>
          <p:nvPr/>
        </p:nvSpPr>
        <p:spPr>
          <a:xfrm>
            <a:off x="-87313" y="252413"/>
            <a:ext cx="9423401" cy="50958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200" kern="0" dirty="0" smtClean="0">
                <a:solidFill>
                  <a:srgbClr val="800080"/>
                </a:solidFill>
              </a:rPr>
              <a:t>Compare: Overall Response Rate</a:t>
            </a:r>
          </a:p>
          <a:p>
            <a:pPr>
              <a:defRPr/>
            </a:pPr>
            <a:endParaRPr lang="en-US" sz="3200" kern="0" dirty="0">
              <a:solidFill>
                <a:srgbClr val="800080"/>
              </a:solidFill>
            </a:endParaRPr>
          </a:p>
        </p:txBody>
      </p:sp>
      <p:sp>
        <p:nvSpPr>
          <p:cNvPr id="32772" name="TextBox 6"/>
          <p:cNvSpPr txBox="1">
            <a:spLocks noChangeArrowheads="1"/>
          </p:cNvSpPr>
          <p:nvPr/>
        </p:nvSpPr>
        <p:spPr bwMode="auto">
          <a:xfrm>
            <a:off x="588963" y="6477001"/>
            <a:ext cx="83264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="0" dirty="0" smtClean="0">
                <a:solidFill>
                  <a:srgbClr val="000000"/>
                </a:solidFill>
              </a:rPr>
              <a:t>Im YH, et al.  </a:t>
            </a:r>
            <a:r>
              <a:rPr lang="nl-NL" altLang="en-US" sz="1200" b="0" i="1" dirty="0" smtClean="0">
                <a:solidFill>
                  <a:srgbClr val="000000"/>
                </a:solidFill>
              </a:rPr>
              <a:t>J Clin Oncol</a:t>
            </a:r>
            <a:r>
              <a:rPr lang="nl-NL" altLang="en-US" sz="1200" b="0" dirty="0" smtClean="0">
                <a:solidFill>
                  <a:srgbClr val="000000"/>
                </a:solidFill>
              </a:rPr>
              <a:t>. 2013;31(Suppl): Abstract 629.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93900"/>
              </p:ext>
            </p:extLst>
          </p:nvPr>
        </p:nvGraphicFramePr>
        <p:xfrm>
          <a:off x="179388" y="990600"/>
          <a:ext cx="8756650" cy="2591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990"/>
                <a:gridCol w="1801341"/>
                <a:gridCol w="1514765"/>
                <a:gridCol w="1774048"/>
                <a:gridCol w="1607506"/>
              </a:tblGrid>
              <a:tr h="304838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ITRC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Investigator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</a:tr>
              <a:tr h="731611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CT-P6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+ Paclitaxel </a:t>
                      </a:r>
                    </a:p>
                    <a:p>
                      <a:pPr algn="ctr"/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(n = 244)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Herceptin</a:t>
                      </a:r>
                      <a:r>
                        <a:rPr lang="en-GB" sz="1400" b="0" u="none" strike="noStrike" baseline="3000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®</a:t>
                      </a:r>
                      <a:endParaRPr lang="en-GB" sz="1400" b="0" i="0" u="none" strike="noStrike" baseline="30000" noProof="0" dirty="0" smtClean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+ Paclitaxel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 (n = 231)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CT-P6 + Paclitaxel 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(n = 244)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Herceptin</a:t>
                      </a:r>
                      <a:r>
                        <a:rPr lang="en-GB" sz="1400" b="0" u="none" strike="noStrike" baseline="3000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®</a:t>
                      </a:r>
                      <a:endParaRPr lang="en-GB" sz="1400" b="0" i="0" u="none" strike="noStrike" baseline="30000" noProof="0" dirty="0" smtClean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+ Paclitaxel 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(n = 231)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83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Complete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response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9 (3.7%)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4 (1.7%)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12 (4.9%)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6 (2.6%)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83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Partial response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129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(52.9%)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139 (60.2%)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146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(59.8%)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152 (65.8%)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83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Stable disease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49 (20.1%)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38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(16.5%)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61 (25.0%)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56 (24.2%)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83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Overall response rate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138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(56.6%)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143 (61.9%)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158 (64.8%)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158 (68.4%)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0483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Difference,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% [95% CI]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5.4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[-14.3, 3.6]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3.6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[-12.6, 5.4]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26" marB="457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895600" y="4286250"/>
            <a:ext cx="2057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02075" y="4256088"/>
            <a:ext cx="44450" cy="46037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925763" y="4629150"/>
            <a:ext cx="21034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70338" y="4606925"/>
            <a:ext cx="46037" cy="46038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30675" y="4933950"/>
            <a:ext cx="44450" cy="46038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200400" y="5314950"/>
            <a:ext cx="2120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44975" y="5299075"/>
            <a:ext cx="46038" cy="46038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62200" y="5480050"/>
            <a:ext cx="434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0" y="4108450"/>
            <a:ext cx="0" cy="137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35" name="TextBox 18"/>
          <p:cNvSpPr txBox="1">
            <a:spLocks noChangeArrowheads="1"/>
          </p:cNvSpPr>
          <p:nvPr/>
        </p:nvSpPr>
        <p:spPr bwMode="auto">
          <a:xfrm>
            <a:off x="2566988" y="5649913"/>
            <a:ext cx="2057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en-US" altLang="en-US" sz="1400" dirty="0" smtClean="0">
                <a:solidFill>
                  <a:srgbClr val="000000"/>
                </a:solidFill>
              </a:rPr>
              <a:t>Favors </a:t>
            </a:r>
            <a:r>
              <a:rPr lang="en-GB" sz="1400" b="0" dirty="0">
                <a:solidFill>
                  <a:srgbClr val="000000"/>
                </a:solidFill>
                <a:cs typeface="Arial" pitchFamily="34" charset="0"/>
              </a:rPr>
              <a:t> Herceptin</a:t>
            </a:r>
            <a:r>
              <a:rPr lang="en-GB" sz="1400" b="0" baseline="30000" dirty="0" smtClean="0">
                <a:solidFill>
                  <a:srgbClr val="000000"/>
                </a:solidFill>
                <a:cs typeface="Arial" pitchFamily="34" charset="0"/>
              </a:rPr>
              <a:t>®</a:t>
            </a:r>
            <a:endParaRPr lang="en-GB" sz="1400" b="0" baseline="30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2836" name="TextBox 22"/>
          <p:cNvSpPr txBox="1">
            <a:spLocks noChangeArrowheads="1"/>
          </p:cNvSpPr>
          <p:nvPr/>
        </p:nvSpPr>
        <p:spPr bwMode="auto">
          <a:xfrm>
            <a:off x="4614863" y="5656263"/>
            <a:ext cx="2057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Favors CT-P6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03488" y="5470525"/>
            <a:ext cx="4354512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</a:rPr>
              <a:t>-15            -10             -5              0               5              10             15 </a:t>
            </a:r>
          </a:p>
        </p:txBody>
      </p:sp>
      <p:sp>
        <p:nvSpPr>
          <p:cNvPr id="32838" name="TextBox 25"/>
          <p:cNvSpPr txBox="1">
            <a:spLocks noChangeArrowheads="1"/>
          </p:cNvSpPr>
          <p:nvPr/>
        </p:nvSpPr>
        <p:spPr bwMode="auto">
          <a:xfrm>
            <a:off x="1219200" y="6019800"/>
            <a:ext cx="7696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b="0" dirty="0" smtClean="0">
                <a:solidFill>
                  <a:srgbClr val="000000"/>
                </a:solidFill>
              </a:rPr>
              <a:t>FAS, Full analysis set; PPS, per protocol patient set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b="0" dirty="0" smtClean="0">
                <a:solidFill>
                  <a:srgbClr val="000000"/>
                </a:solidFill>
              </a:rPr>
              <a:t>Difference in proportion of complete response or partial response. Confidence interval estimated using the exact method.</a:t>
            </a:r>
          </a:p>
        </p:txBody>
      </p:sp>
    </p:spTree>
    <p:extLst>
      <p:ext uri="{BB962C8B-B14F-4D97-AF65-F5344CB8AC3E}">
        <p14:creationId xmlns:p14="http://schemas.microsoft.com/office/powerpoint/2010/main" val="39195114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917700" y="2325687"/>
            <a:ext cx="6181725" cy="960438"/>
          </a:xfrm>
          <a:custGeom>
            <a:avLst/>
            <a:gdLst>
              <a:gd name="connsiteX0" fmla="*/ 0 w 4381500"/>
              <a:gd name="connsiteY0" fmla="*/ 0 h 698500"/>
              <a:gd name="connsiteX1" fmla="*/ 4381500 w 4381500"/>
              <a:gd name="connsiteY1" fmla="*/ 698500 h 698500"/>
              <a:gd name="connsiteX2" fmla="*/ 4381500 w 4381500"/>
              <a:gd name="connsiteY2" fmla="*/ 698500 h 698500"/>
              <a:gd name="connsiteX0" fmla="*/ 0 w 4397375"/>
              <a:gd name="connsiteY0" fmla="*/ 0 h 698500"/>
              <a:gd name="connsiteX1" fmla="*/ 4397375 w 4397375"/>
              <a:gd name="connsiteY1" fmla="*/ 698500 h 698500"/>
              <a:gd name="connsiteX2" fmla="*/ 4397375 w 4397375"/>
              <a:gd name="connsiteY2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4397375 w 4397375"/>
              <a:gd name="connsiteY2" fmla="*/ 698500 h 698500"/>
              <a:gd name="connsiteX3" fmla="*/ 4397375 w 4397375"/>
              <a:gd name="connsiteY3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4397375 w 4397375"/>
              <a:gd name="connsiteY3" fmla="*/ 698500 h 698500"/>
              <a:gd name="connsiteX4" fmla="*/ 4397375 w 4397375"/>
              <a:gd name="connsiteY4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4397375 w 4397375"/>
              <a:gd name="connsiteY4" fmla="*/ 698500 h 698500"/>
              <a:gd name="connsiteX5" fmla="*/ 4397375 w 4397375"/>
              <a:gd name="connsiteY5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4397375 w 4397375"/>
              <a:gd name="connsiteY5" fmla="*/ 698500 h 698500"/>
              <a:gd name="connsiteX6" fmla="*/ 4397375 w 4397375"/>
              <a:gd name="connsiteY6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4397375 w 4397375"/>
              <a:gd name="connsiteY6" fmla="*/ 698500 h 698500"/>
              <a:gd name="connsiteX7" fmla="*/ 4397375 w 4397375"/>
              <a:gd name="connsiteY7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4397375 w 4397375"/>
              <a:gd name="connsiteY7" fmla="*/ 698500 h 698500"/>
              <a:gd name="connsiteX8" fmla="*/ 4397375 w 4397375"/>
              <a:gd name="connsiteY8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30175 h 698500"/>
              <a:gd name="connsiteX8" fmla="*/ 4397375 w 4397375"/>
              <a:gd name="connsiteY8" fmla="*/ 698500 h 698500"/>
              <a:gd name="connsiteX9" fmla="*/ 4397375 w 4397375"/>
              <a:gd name="connsiteY9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4397375 w 4397375"/>
              <a:gd name="connsiteY8" fmla="*/ 698500 h 698500"/>
              <a:gd name="connsiteX9" fmla="*/ 4397375 w 4397375"/>
              <a:gd name="connsiteY9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30175 h 698500"/>
              <a:gd name="connsiteX9" fmla="*/ 4397375 w 4397375"/>
              <a:gd name="connsiteY9" fmla="*/ 698500 h 698500"/>
              <a:gd name="connsiteX10" fmla="*/ 4397375 w 4397375"/>
              <a:gd name="connsiteY10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4397375 w 4397375"/>
              <a:gd name="connsiteY9" fmla="*/ 698500 h 698500"/>
              <a:gd name="connsiteX10" fmla="*/ 4397375 w 4397375"/>
              <a:gd name="connsiteY10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4397375 w 4397375"/>
              <a:gd name="connsiteY10" fmla="*/ 698500 h 698500"/>
              <a:gd name="connsiteX11" fmla="*/ 4397375 w 4397375"/>
              <a:gd name="connsiteY11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4397375 w 4397375"/>
              <a:gd name="connsiteY11" fmla="*/ 698500 h 698500"/>
              <a:gd name="connsiteX12" fmla="*/ 4397375 w 4397375"/>
              <a:gd name="connsiteY12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4397375 w 4397375"/>
              <a:gd name="connsiteY12" fmla="*/ 698500 h 698500"/>
              <a:gd name="connsiteX13" fmla="*/ 4397375 w 4397375"/>
              <a:gd name="connsiteY13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4397375 w 4397375"/>
              <a:gd name="connsiteY13" fmla="*/ 698500 h 698500"/>
              <a:gd name="connsiteX14" fmla="*/ 4397375 w 4397375"/>
              <a:gd name="connsiteY14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4397375 w 4397375"/>
              <a:gd name="connsiteY14" fmla="*/ 698500 h 698500"/>
              <a:gd name="connsiteX15" fmla="*/ 4397375 w 4397375"/>
              <a:gd name="connsiteY15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4397375 w 4397375"/>
              <a:gd name="connsiteY15" fmla="*/ 698500 h 698500"/>
              <a:gd name="connsiteX16" fmla="*/ 4397375 w 4397375"/>
              <a:gd name="connsiteY16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4397375 w 4397375"/>
              <a:gd name="connsiteY16" fmla="*/ 698500 h 698500"/>
              <a:gd name="connsiteX17" fmla="*/ 4397375 w 4397375"/>
              <a:gd name="connsiteY17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4397375 w 4397375"/>
              <a:gd name="connsiteY17" fmla="*/ 698500 h 698500"/>
              <a:gd name="connsiteX18" fmla="*/ 4397375 w 4397375"/>
              <a:gd name="connsiteY18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4397375 w 4397375"/>
              <a:gd name="connsiteY18" fmla="*/ 698500 h 698500"/>
              <a:gd name="connsiteX19" fmla="*/ 4397375 w 4397375"/>
              <a:gd name="connsiteY19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4397375 w 4397375"/>
              <a:gd name="connsiteY19" fmla="*/ 698500 h 698500"/>
              <a:gd name="connsiteX20" fmla="*/ 4397375 w 4397375"/>
              <a:gd name="connsiteY20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4397375 w 4397375"/>
              <a:gd name="connsiteY20" fmla="*/ 698500 h 698500"/>
              <a:gd name="connsiteX21" fmla="*/ 4397375 w 4397375"/>
              <a:gd name="connsiteY21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4397375 w 4397375"/>
              <a:gd name="connsiteY21" fmla="*/ 698500 h 698500"/>
              <a:gd name="connsiteX22" fmla="*/ 4397375 w 4397375"/>
              <a:gd name="connsiteY22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2984501 w 4397375"/>
              <a:gd name="connsiteY21" fmla="*/ 403225 h 698500"/>
              <a:gd name="connsiteX22" fmla="*/ 4397375 w 4397375"/>
              <a:gd name="connsiteY22" fmla="*/ 698500 h 698500"/>
              <a:gd name="connsiteX23" fmla="*/ 4397375 w 4397375"/>
              <a:gd name="connsiteY23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2984501 w 4397375"/>
              <a:gd name="connsiteY21" fmla="*/ 403225 h 698500"/>
              <a:gd name="connsiteX22" fmla="*/ 3051176 w 4397375"/>
              <a:gd name="connsiteY22" fmla="*/ 482600 h 698500"/>
              <a:gd name="connsiteX23" fmla="*/ 4397375 w 4397375"/>
              <a:gd name="connsiteY23" fmla="*/ 698500 h 698500"/>
              <a:gd name="connsiteX24" fmla="*/ 4397375 w 4397375"/>
              <a:gd name="connsiteY24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2984501 w 4397375"/>
              <a:gd name="connsiteY21" fmla="*/ 403225 h 698500"/>
              <a:gd name="connsiteX22" fmla="*/ 3051176 w 4397375"/>
              <a:gd name="connsiteY22" fmla="*/ 482600 h 698500"/>
              <a:gd name="connsiteX23" fmla="*/ 4397375 w 4397375"/>
              <a:gd name="connsiteY23" fmla="*/ 698500 h 698500"/>
              <a:gd name="connsiteX24" fmla="*/ 4397375 w 4397375"/>
              <a:gd name="connsiteY24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2984501 w 4397375"/>
              <a:gd name="connsiteY21" fmla="*/ 403225 h 698500"/>
              <a:gd name="connsiteX22" fmla="*/ 3051176 w 4397375"/>
              <a:gd name="connsiteY22" fmla="*/ 482600 h 698500"/>
              <a:gd name="connsiteX23" fmla="*/ 3149601 w 4397375"/>
              <a:gd name="connsiteY23" fmla="*/ 485775 h 698500"/>
              <a:gd name="connsiteX24" fmla="*/ 4397375 w 4397375"/>
              <a:gd name="connsiteY24" fmla="*/ 698500 h 698500"/>
              <a:gd name="connsiteX25" fmla="*/ 4397375 w 4397375"/>
              <a:gd name="connsiteY25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2984501 w 4397375"/>
              <a:gd name="connsiteY21" fmla="*/ 403225 h 698500"/>
              <a:gd name="connsiteX22" fmla="*/ 3051176 w 4397375"/>
              <a:gd name="connsiteY22" fmla="*/ 482600 h 698500"/>
              <a:gd name="connsiteX23" fmla="*/ 3076576 w 4397375"/>
              <a:gd name="connsiteY23" fmla="*/ 479425 h 698500"/>
              <a:gd name="connsiteX24" fmla="*/ 3149601 w 4397375"/>
              <a:gd name="connsiteY24" fmla="*/ 485775 h 698500"/>
              <a:gd name="connsiteX25" fmla="*/ 4397375 w 4397375"/>
              <a:gd name="connsiteY25" fmla="*/ 698500 h 698500"/>
              <a:gd name="connsiteX26" fmla="*/ 4397375 w 4397375"/>
              <a:gd name="connsiteY26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2984501 w 4397375"/>
              <a:gd name="connsiteY21" fmla="*/ 403225 h 698500"/>
              <a:gd name="connsiteX22" fmla="*/ 3051176 w 4397375"/>
              <a:gd name="connsiteY22" fmla="*/ 482600 h 698500"/>
              <a:gd name="connsiteX23" fmla="*/ 3076576 w 4397375"/>
              <a:gd name="connsiteY23" fmla="*/ 479425 h 698500"/>
              <a:gd name="connsiteX24" fmla="*/ 3149601 w 4397375"/>
              <a:gd name="connsiteY24" fmla="*/ 485775 h 698500"/>
              <a:gd name="connsiteX25" fmla="*/ 3254376 w 4397375"/>
              <a:gd name="connsiteY25" fmla="*/ 508000 h 698500"/>
              <a:gd name="connsiteX26" fmla="*/ 4397375 w 4397375"/>
              <a:gd name="connsiteY26" fmla="*/ 698500 h 698500"/>
              <a:gd name="connsiteX27" fmla="*/ 4397375 w 4397375"/>
              <a:gd name="connsiteY27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2984501 w 4397375"/>
              <a:gd name="connsiteY21" fmla="*/ 403225 h 698500"/>
              <a:gd name="connsiteX22" fmla="*/ 3051176 w 4397375"/>
              <a:gd name="connsiteY22" fmla="*/ 482600 h 698500"/>
              <a:gd name="connsiteX23" fmla="*/ 3076576 w 4397375"/>
              <a:gd name="connsiteY23" fmla="*/ 479425 h 698500"/>
              <a:gd name="connsiteX24" fmla="*/ 3149601 w 4397375"/>
              <a:gd name="connsiteY24" fmla="*/ 485775 h 698500"/>
              <a:gd name="connsiteX25" fmla="*/ 3254376 w 4397375"/>
              <a:gd name="connsiteY25" fmla="*/ 508000 h 698500"/>
              <a:gd name="connsiteX26" fmla="*/ 3600451 w 4397375"/>
              <a:gd name="connsiteY26" fmla="*/ 511175 h 698500"/>
              <a:gd name="connsiteX27" fmla="*/ 4397375 w 4397375"/>
              <a:gd name="connsiteY27" fmla="*/ 698500 h 698500"/>
              <a:gd name="connsiteX28" fmla="*/ 4397375 w 4397375"/>
              <a:gd name="connsiteY28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2984501 w 4397375"/>
              <a:gd name="connsiteY21" fmla="*/ 403225 h 698500"/>
              <a:gd name="connsiteX22" fmla="*/ 3051176 w 4397375"/>
              <a:gd name="connsiteY22" fmla="*/ 482600 h 698500"/>
              <a:gd name="connsiteX23" fmla="*/ 3076576 w 4397375"/>
              <a:gd name="connsiteY23" fmla="*/ 479425 h 698500"/>
              <a:gd name="connsiteX24" fmla="*/ 3149601 w 4397375"/>
              <a:gd name="connsiteY24" fmla="*/ 485775 h 698500"/>
              <a:gd name="connsiteX25" fmla="*/ 3254376 w 4397375"/>
              <a:gd name="connsiteY25" fmla="*/ 508000 h 698500"/>
              <a:gd name="connsiteX26" fmla="*/ 3600451 w 4397375"/>
              <a:gd name="connsiteY26" fmla="*/ 511175 h 698500"/>
              <a:gd name="connsiteX27" fmla="*/ 3641726 w 4397375"/>
              <a:gd name="connsiteY27" fmla="*/ 517525 h 698500"/>
              <a:gd name="connsiteX28" fmla="*/ 4397375 w 4397375"/>
              <a:gd name="connsiteY28" fmla="*/ 698500 h 698500"/>
              <a:gd name="connsiteX29" fmla="*/ 4397375 w 4397375"/>
              <a:gd name="connsiteY29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2984501 w 4397375"/>
              <a:gd name="connsiteY21" fmla="*/ 403225 h 698500"/>
              <a:gd name="connsiteX22" fmla="*/ 3051176 w 4397375"/>
              <a:gd name="connsiteY22" fmla="*/ 482600 h 698500"/>
              <a:gd name="connsiteX23" fmla="*/ 3076576 w 4397375"/>
              <a:gd name="connsiteY23" fmla="*/ 479425 h 698500"/>
              <a:gd name="connsiteX24" fmla="*/ 3149601 w 4397375"/>
              <a:gd name="connsiteY24" fmla="*/ 485775 h 698500"/>
              <a:gd name="connsiteX25" fmla="*/ 3254376 w 4397375"/>
              <a:gd name="connsiteY25" fmla="*/ 508000 h 698500"/>
              <a:gd name="connsiteX26" fmla="*/ 3600451 w 4397375"/>
              <a:gd name="connsiteY26" fmla="*/ 511175 h 698500"/>
              <a:gd name="connsiteX27" fmla="*/ 3641726 w 4397375"/>
              <a:gd name="connsiteY27" fmla="*/ 517525 h 698500"/>
              <a:gd name="connsiteX28" fmla="*/ 3679826 w 4397375"/>
              <a:gd name="connsiteY28" fmla="*/ 539750 h 698500"/>
              <a:gd name="connsiteX29" fmla="*/ 4397375 w 4397375"/>
              <a:gd name="connsiteY29" fmla="*/ 698500 h 698500"/>
              <a:gd name="connsiteX30" fmla="*/ 4397375 w 4397375"/>
              <a:gd name="connsiteY30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2984501 w 4397375"/>
              <a:gd name="connsiteY21" fmla="*/ 403225 h 698500"/>
              <a:gd name="connsiteX22" fmla="*/ 3051176 w 4397375"/>
              <a:gd name="connsiteY22" fmla="*/ 482600 h 698500"/>
              <a:gd name="connsiteX23" fmla="*/ 3076576 w 4397375"/>
              <a:gd name="connsiteY23" fmla="*/ 479425 h 698500"/>
              <a:gd name="connsiteX24" fmla="*/ 3149601 w 4397375"/>
              <a:gd name="connsiteY24" fmla="*/ 485775 h 698500"/>
              <a:gd name="connsiteX25" fmla="*/ 3254376 w 4397375"/>
              <a:gd name="connsiteY25" fmla="*/ 508000 h 698500"/>
              <a:gd name="connsiteX26" fmla="*/ 3600451 w 4397375"/>
              <a:gd name="connsiteY26" fmla="*/ 511175 h 698500"/>
              <a:gd name="connsiteX27" fmla="*/ 3641726 w 4397375"/>
              <a:gd name="connsiteY27" fmla="*/ 517525 h 698500"/>
              <a:gd name="connsiteX28" fmla="*/ 3679826 w 4397375"/>
              <a:gd name="connsiteY28" fmla="*/ 539750 h 698500"/>
              <a:gd name="connsiteX29" fmla="*/ 3705226 w 4397375"/>
              <a:gd name="connsiteY29" fmla="*/ 628650 h 698500"/>
              <a:gd name="connsiteX30" fmla="*/ 4397375 w 4397375"/>
              <a:gd name="connsiteY30" fmla="*/ 698500 h 698500"/>
              <a:gd name="connsiteX31" fmla="*/ 4397375 w 4397375"/>
              <a:gd name="connsiteY31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2984501 w 4397375"/>
              <a:gd name="connsiteY21" fmla="*/ 403225 h 698500"/>
              <a:gd name="connsiteX22" fmla="*/ 3051176 w 4397375"/>
              <a:gd name="connsiteY22" fmla="*/ 482600 h 698500"/>
              <a:gd name="connsiteX23" fmla="*/ 3076576 w 4397375"/>
              <a:gd name="connsiteY23" fmla="*/ 479425 h 698500"/>
              <a:gd name="connsiteX24" fmla="*/ 3149601 w 4397375"/>
              <a:gd name="connsiteY24" fmla="*/ 485775 h 698500"/>
              <a:gd name="connsiteX25" fmla="*/ 3254376 w 4397375"/>
              <a:gd name="connsiteY25" fmla="*/ 508000 h 698500"/>
              <a:gd name="connsiteX26" fmla="*/ 3600451 w 4397375"/>
              <a:gd name="connsiteY26" fmla="*/ 511175 h 698500"/>
              <a:gd name="connsiteX27" fmla="*/ 3641726 w 4397375"/>
              <a:gd name="connsiteY27" fmla="*/ 517525 h 698500"/>
              <a:gd name="connsiteX28" fmla="*/ 3670301 w 4397375"/>
              <a:gd name="connsiteY28" fmla="*/ 549275 h 698500"/>
              <a:gd name="connsiteX29" fmla="*/ 3705226 w 4397375"/>
              <a:gd name="connsiteY29" fmla="*/ 628650 h 698500"/>
              <a:gd name="connsiteX30" fmla="*/ 4397375 w 4397375"/>
              <a:gd name="connsiteY30" fmla="*/ 698500 h 698500"/>
              <a:gd name="connsiteX31" fmla="*/ 4397375 w 4397375"/>
              <a:gd name="connsiteY31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2984501 w 4397375"/>
              <a:gd name="connsiteY21" fmla="*/ 403225 h 698500"/>
              <a:gd name="connsiteX22" fmla="*/ 3051176 w 4397375"/>
              <a:gd name="connsiteY22" fmla="*/ 482600 h 698500"/>
              <a:gd name="connsiteX23" fmla="*/ 3076576 w 4397375"/>
              <a:gd name="connsiteY23" fmla="*/ 479425 h 698500"/>
              <a:gd name="connsiteX24" fmla="*/ 3149601 w 4397375"/>
              <a:gd name="connsiteY24" fmla="*/ 485775 h 698500"/>
              <a:gd name="connsiteX25" fmla="*/ 3254376 w 4397375"/>
              <a:gd name="connsiteY25" fmla="*/ 508000 h 698500"/>
              <a:gd name="connsiteX26" fmla="*/ 3600451 w 4397375"/>
              <a:gd name="connsiteY26" fmla="*/ 511175 h 698500"/>
              <a:gd name="connsiteX27" fmla="*/ 3641726 w 4397375"/>
              <a:gd name="connsiteY27" fmla="*/ 517525 h 698500"/>
              <a:gd name="connsiteX28" fmla="*/ 3670301 w 4397375"/>
              <a:gd name="connsiteY28" fmla="*/ 549275 h 698500"/>
              <a:gd name="connsiteX29" fmla="*/ 3705226 w 4397375"/>
              <a:gd name="connsiteY29" fmla="*/ 628650 h 698500"/>
              <a:gd name="connsiteX30" fmla="*/ 3768726 w 4397375"/>
              <a:gd name="connsiteY30" fmla="*/ 647700 h 698500"/>
              <a:gd name="connsiteX31" fmla="*/ 4397375 w 4397375"/>
              <a:gd name="connsiteY31" fmla="*/ 698500 h 698500"/>
              <a:gd name="connsiteX32" fmla="*/ 4397375 w 4397375"/>
              <a:gd name="connsiteY32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2984501 w 4397375"/>
              <a:gd name="connsiteY21" fmla="*/ 403225 h 698500"/>
              <a:gd name="connsiteX22" fmla="*/ 3051176 w 4397375"/>
              <a:gd name="connsiteY22" fmla="*/ 482600 h 698500"/>
              <a:gd name="connsiteX23" fmla="*/ 3076576 w 4397375"/>
              <a:gd name="connsiteY23" fmla="*/ 479425 h 698500"/>
              <a:gd name="connsiteX24" fmla="*/ 3149601 w 4397375"/>
              <a:gd name="connsiteY24" fmla="*/ 485775 h 698500"/>
              <a:gd name="connsiteX25" fmla="*/ 3254376 w 4397375"/>
              <a:gd name="connsiteY25" fmla="*/ 508000 h 698500"/>
              <a:gd name="connsiteX26" fmla="*/ 3600451 w 4397375"/>
              <a:gd name="connsiteY26" fmla="*/ 511175 h 698500"/>
              <a:gd name="connsiteX27" fmla="*/ 3641726 w 4397375"/>
              <a:gd name="connsiteY27" fmla="*/ 517525 h 698500"/>
              <a:gd name="connsiteX28" fmla="*/ 3670301 w 4397375"/>
              <a:gd name="connsiteY28" fmla="*/ 549275 h 698500"/>
              <a:gd name="connsiteX29" fmla="*/ 3705226 w 4397375"/>
              <a:gd name="connsiteY29" fmla="*/ 628650 h 698500"/>
              <a:gd name="connsiteX30" fmla="*/ 3768726 w 4397375"/>
              <a:gd name="connsiteY30" fmla="*/ 647700 h 698500"/>
              <a:gd name="connsiteX31" fmla="*/ 3902076 w 4397375"/>
              <a:gd name="connsiteY31" fmla="*/ 635000 h 698500"/>
              <a:gd name="connsiteX32" fmla="*/ 4397375 w 4397375"/>
              <a:gd name="connsiteY32" fmla="*/ 698500 h 698500"/>
              <a:gd name="connsiteX33" fmla="*/ 4397375 w 4397375"/>
              <a:gd name="connsiteY33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2984501 w 4397375"/>
              <a:gd name="connsiteY21" fmla="*/ 403225 h 698500"/>
              <a:gd name="connsiteX22" fmla="*/ 3051176 w 4397375"/>
              <a:gd name="connsiteY22" fmla="*/ 482600 h 698500"/>
              <a:gd name="connsiteX23" fmla="*/ 3076576 w 4397375"/>
              <a:gd name="connsiteY23" fmla="*/ 479425 h 698500"/>
              <a:gd name="connsiteX24" fmla="*/ 3149601 w 4397375"/>
              <a:gd name="connsiteY24" fmla="*/ 485775 h 698500"/>
              <a:gd name="connsiteX25" fmla="*/ 3254376 w 4397375"/>
              <a:gd name="connsiteY25" fmla="*/ 508000 h 698500"/>
              <a:gd name="connsiteX26" fmla="*/ 3600451 w 4397375"/>
              <a:gd name="connsiteY26" fmla="*/ 511175 h 698500"/>
              <a:gd name="connsiteX27" fmla="*/ 3641726 w 4397375"/>
              <a:gd name="connsiteY27" fmla="*/ 517525 h 698500"/>
              <a:gd name="connsiteX28" fmla="*/ 3670301 w 4397375"/>
              <a:gd name="connsiteY28" fmla="*/ 549275 h 698500"/>
              <a:gd name="connsiteX29" fmla="*/ 3705226 w 4397375"/>
              <a:gd name="connsiteY29" fmla="*/ 628650 h 698500"/>
              <a:gd name="connsiteX30" fmla="*/ 3768726 w 4397375"/>
              <a:gd name="connsiteY30" fmla="*/ 647700 h 698500"/>
              <a:gd name="connsiteX31" fmla="*/ 3902076 w 4397375"/>
              <a:gd name="connsiteY31" fmla="*/ 635000 h 698500"/>
              <a:gd name="connsiteX32" fmla="*/ 4162426 w 4397375"/>
              <a:gd name="connsiteY32" fmla="*/ 631825 h 698500"/>
              <a:gd name="connsiteX33" fmla="*/ 4397375 w 4397375"/>
              <a:gd name="connsiteY33" fmla="*/ 698500 h 698500"/>
              <a:gd name="connsiteX34" fmla="*/ 4397375 w 4397375"/>
              <a:gd name="connsiteY34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2984501 w 4397375"/>
              <a:gd name="connsiteY21" fmla="*/ 403225 h 698500"/>
              <a:gd name="connsiteX22" fmla="*/ 3051176 w 4397375"/>
              <a:gd name="connsiteY22" fmla="*/ 482600 h 698500"/>
              <a:gd name="connsiteX23" fmla="*/ 3076576 w 4397375"/>
              <a:gd name="connsiteY23" fmla="*/ 479425 h 698500"/>
              <a:gd name="connsiteX24" fmla="*/ 3149601 w 4397375"/>
              <a:gd name="connsiteY24" fmla="*/ 485775 h 698500"/>
              <a:gd name="connsiteX25" fmla="*/ 3254376 w 4397375"/>
              <a:gd name="connsiteY25" fmla="*/ 508000 h 698500"/>
              <a:gd name="connsiteX26" fmla="*/ 3600451 w 4397375"/>
              <a:gd name="connsiteY26" fmla="*/ 511175 h 698500"/>
              <a:gd name="connsiteX27" fmla="*/ 3641726 w 4397375"/>
              <a:gd name="connsiteY27" fmla="*/ 517525 h 698500"/>
              <a:gd name="connsiteX28" fmla="*/ 3670301 w 4397375"/>
              <a:gd name="connsiteY28" fmla="*/ 549275 h 698500"/>
              <a:gd name="connsiteX29" fmla="*/ 3705226 w 4397375"/>
              <a:gd name="connsiteY29" fmla="*/ 628650 h 698500"/>
              <a:gd name="connsiteX30" fmla="*/ 3768726 w 4397375"/>
              <a:gd name="connsiteY30" fmla="*/ 647700 h 698500"/>
              <a:gd name="connsiteX31" fmla="*/ 3902076 w 4397375"/>
              <a:gd name="connsiteY31" fmla="*/ 635000 h 698500"/>
              <a:gd name="connsiteX32" fmla="*/ 4162426 w 4397375"/>
              <a:gd name="connsiteY32" fmla="*/ 631825 h 698500"/>
              <a:gd name="connsiteX33" fmla="*/ 4222751 w 4397375"/>
              <a:gd name="connsiteY33" fmla="*/ 628650 h 698500"/>
              <a:gd name="connsiteX34" fmla="*/ 4397375 w 4397375"/>
              <a:gd name="connsiteY34" fmla="*/ 698500 h 698500"/>
              <a:gd name="connsiteX35" fmla="*/ 4397375 w 4397375"/>
              <a:gd name="connsiteY35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2984501 w 4397375"/>
              <a:gd name="connsiteY21" fmla="*/ 403225 h 698500"/>
              <a:gd name="connsiteX22" fmla="*/ 3051176 w 4397375"/>
              <a:gd name="connsiteY22" fmla="*/ 482600 h 698500"/>
              <a:gd name="connsiteX23" fmla="*/ 3076576 w 4397375"/>
              <a:gd name="connsiteY23" fmla="*/ 479425 h 698500"/>
              <a:gd name="connsiteX24" fmla="*/ 3149601 w 4397375"/>
              <a:gd name="connsiteY24" fmla="*/ 485775 h 698500"/>
              <a:gd name="connsiteX25" fmla="*/ 3254376 w 4397375"/>
              <a:gd name="connsiteY25" fmla="*/ 508000 h 698500"/>
              <a:gd name="connsiteX26" fmla="*/ 3600451 w 4397375"/>
              <a:gd name="connsiteY26" fmla="*/ 511175 h 698500"/>
              <a:gd name="connsiteX27" fmla="*/ 3641726 w 4397375"/>
              <a:gd name="connsiteY27" fmla="*/ 517525 h 698500"/>
              <a:gd name="connsiteX28" fmla="*/ 3670301 w 4397375"/>
              <a:gd name="connsiteY28" fmla="*/ 549275 h 698500"/>
              <a:gd name="connsiteX29" fmla="*/ 3705226 w 4397375"/>
              <a:gd name="connsiteY29" fmla="*/ 628650 h 698500"/>
              <a:gd name="connsiteX30" fmla="*/ 3768726 w 4397375"/>
              <a:gd name="connsiteY30" fmla="*/ 647700 h 698500"/>
              <a:gd name="connsiteX31" fmla="*/ 3902076 w 4397375"/>
              <a:gd name="connsiteY31" fmla="*/ 635000 h 698500"/>
              <a:gd name="connsiteX32" fmla="*/ 4162426 w 4397375"/>
              <a:gd name="connsiteY32" fmla="*/ 631825 h 698500"/>
              <a:gd name="connsiteX33" fmla="*/ 4222751 w 4397375"/>
              <a:gd name="connsiteY33" fmla="*/ 628650 h 698500"/>
              <a:gd name="connsiteX34" fmla="*/ 4286251 w 4397375"/>
              <a:gd name="connsiteY34" fmla="*/ 644525 h 698500"/>
              <a:gd name="connsiteX35" fmla="*/ 4397375 w 4397375"/>
              <a:gd name="connsiteY35" fmla="*/ 698500 h 698500"/>
              <a:gd name="connsiteX36" fmla="*/ 4397375 w 4397375"/>
              <a:gd name="connsiteY36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898526 w 4397375"/>
              <a:gd name="connsiteY5" fmla="*/ 73025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2984501 w 4397375"/>
              <a:gd name="connsiteY21" fmla="*/ 403225 h 698500"/>
              <a:gd name="connsiteX22" fmla="*/ 3051176 w 4397375"/>
              <a:gd name="connsiteY22" fmla="*/ 482600 h 698500"/>
              <a:gd name="connsiteX23" fmla="*/ 3076576 w 4397375"/>
              <a:gd name="connsiteY23" fmla="*/ 479425 h 698500"/>
              <a:gd name="connsiteX24" fmla="*/ 3149601 w 4397375"/>
              <a:gd name="connsiteY24" fmla="*/ 485775 h 698500"/>
              <a:gd name="connsiteX25" fmla="*/ 3254376 w 4397375"/>
              <a:gd name="connsiteY25" fmla="*/ 508000 h 698500"/>
              <a:gd name="connsiteX26" fmla="*/ 3600451 w 4397375"/>
              <a:gd name="connsiteY26" fmla="*/ 511175 h 698500"/>
              <a:gd name="connsiteX27" fmla="*/ 3641726 w 4397375"/>
              <a:gd name="connsiteY27" fmla="*/ 517525 h 698500"/>
              <a:gd name="connsiteX28" fmla="*/ 3670301 w 4397375"/>
              <a:gd name="connsiteY28" fmla="*/ 549275 h 698500"/>
              <a:gd name="connsiteX29" fmla="*/ 3705226 w 4397375"/>
              <a:gd name="connsiteY29" fmla="*/ 628650 h 698500"/>
              <a:gd name="connsiteX30" fmla="*/ 3768726 w 4397375"/>
              <a:gd name="connsiteY30" fmla="*/ 647700 h 698500"/>
              <a:gd name="connsiteX31" fmla="*/ 3902076 w 4397375"/>
              <a:gd name="connsiteY31" fmla="*/ 635000 h 698500"/>
              <a:gd name="connsiteX32" fmla="*/ 4162426 w 4397375"/>
              <a:gd name="connsiteY32" fmla="*/ 631825 h 698500"/>
              <a:gd name="connsiteX33" fmla="*/ 4222751 w 4397375"/>
              <a:gd name="connsiteY33" fmla="*/ 628650 h 698500"/>
              <a:gd name="connsiteX34" fmla="*/ 4286251 w 4397375"/>
              <a:gd name="connsiteY34" fmla="*/ 644525 h 698500"/>
              <a:gd name="connsiteX35" fmla="*/ 4359276 w 4397375"/>
              <a:gd name="connsiteY35" fmla="*/ 660400 h 698500"/>
              <a:gd name="connsiteX36" fmla="*/ 4397375 w 4397375"/>
              <a:gd name="connsiteY36" fmla="*/ 698500 h 698500"/>
              <a:gd name="connsiteX37" fmla="*/ 4397375 w 4397375"/>
              <a:gd name="connsiteY37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0325 h 698500"/>
              <a:gd name="connsiteX4" fmla="*/ 831851 w 4397375"/>
              <a:gd name="connsiteY4" fmla="*/ 76200 h 698500"/>
              <a:gd name="connsiteX5" fmla="*/ 900907 w 4397375"/>
              <a:gd name="connsiteY5" fmla="*/ 80169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2984501 w 4397375"/>
              <a:gd name="connsiteY21" fmla="*/ 403225 h 698500"/>
              <a:gd name="connsiteX22" fmla="*/ 3051176 w 4397375"/>
              <a:gd name="connsiteY22" fmla="*/ 482600 h 698500"/>
              <a:gd name="connsiteX23" fmla="*/ 3076576 w 4397375"/>
              <a:gd name="connsiteY23" fmla="*/ 479425 h 698500"/>
              <a:gd name="connsiteX24" fmla="*/ 3149601 w 4397375"/>
              <a:gd name="connsiteY24" fmla="*/ 485775 h 698500"/>
              <a:gd name="connsiteX25" fmla="*/ 3254376 w 4397375"/>
              <a:gd name="connsiteY25" fmla="*/ 508000 h 698500"/>
              <a:gd name="connsiteX26" fmla="*/ 3600451 w 4397375"/>
              <a:gd name="connsiteY26" fmla="*/ 511175 h 698500"/>
              <a:gd name="connsiteX27" fmla="*/ 3641726 w 4397375"/>
              <a:gd name="connsiteY27" fmla="*/ 517525 h 698500"/>
              <a:gd name="connsiteX28" fmla="*/ 3670301 w 4397375"/>
              <a:gd name="connsiteY28" fmla="*/ 549275 h 698500"/>
              <a:gd name="connsiteX29" fmla="*/ 3705226 w 4397375"/>
              <a:gd name="connsiteY29" fmla="*/ 628650 h 698500"/>
              <a:gd name="connsiteX30" fmla="*/ 3768726 w 4397375"/>
              <a:gd name="connsiteY30" fmla="*/ 647700 h 698500"/>
              <a:gd name="connsiteX31" fmla="*/ 3902076 w 4397375"/>
              <a:gd name="connsiteY31" fmla="*/ 635000 h 698500"/>
              <a:gd name="connsiteX32" fmla="*/ 4162426 w 4397375"/>
              <a:gd name="connsiteY32" fmla="*/ 631825 h 698500"/>
              <a:gd name="connsiteX33" fmla="*/ 4222751 w 4397375"/>
              <a:gd name="connsiteY33" fmla="*/ 628650 h 698500"/>
              <a:gd name="connsiteX34" fmla="*/ 4286251 w 4397375"/>
              <a:gd name="connsiteY34" fmla="*/ 644525 h 698500"/>
              <a:gd name="connsiteX35" fmla="*/ 4359276 w 4397375"/>
              <a:gd name="connsiteY35" fmla="*/ 660400 h 698500"/>
              <a:gd name="connsiteX36" fmla="*/ 4397375 w 4397375"/>
              <a:gd name="connsiteY36" fmla="*/ 698500 h 698500"/>
              <a:gd name="connsiteX37" fmla="*/ 4397375 w 4397375"/>
              <a:gd name="connsiteY37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5088 h 698500"/>
              <a:gd name="connsiteX4" fmla="*/ 831851 w 4397375"/>
              <a:gd name="connsiteY4" fmla="*/ 76200 h 698500"/>
              <a:gd name="connsiteX5" fmla="*/ 900907 w 4397375"/>
              <a:gd name="connsiteY5" fmla="*/ 80169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2984501 w 4397375"/>
              <a:gd name="connsiteY21" fmla="*/ 403225 h 698500"/>
              <a:gd name="connsiteX22" fmla="*/ 3051176 w 4397375"/>
              <a:gd name="connsiteY22" fmla="*/ 482600 h 698500"/>
              <a:gd name="connsiteX23" fmla="*/ 3076576 w 4397375"/>
              <a:gd name="connsiteY23" fmla="*/ 479425 h 698500"/>
              <a:gd name="connsiteX24" fmla="*/ 3149601 w 4397375"/>
              <a:gd name="connsiteY24" fmla="*/ 485775 h 698500"/>
              <a:gd name="connsiteX25" fmla="*/ 3254376 w 4397375"/>
              <a:gd name="connsiteY25" fmla="*/ 508000 h 698500"/>
              <a:gd name="connsiteX26" fmla="*/ 3600451 w 4397375"/>
              <a:gd name="connsiteY26" fmla="*/ 511175 h 698500"/>
              <a:gd name="connsiteX27" fmla="*/ 3641726 w 4397375"/>
              <a:gd name="connsiteY27" fmla="*/ 517525 h 698500"/>
              <a:gd name="connsiteX28" fmla="*/ 3670301 w 4397375"/>
              <a:gd name="connsiteY28" fmla="*/ 549275 h 698500"/>
              <a:gd name="connsiteX29" fmla="*/ 3705226 w 4397375"/>
              <a:gd name="connsiteY29" fmla="*/ 628650 h 698500"/>
              <a:gd name="connsiteX30" fmla="*/ 3768726 w 4397375"/>
              <a:gd name="connsiteY30" fmla="*/ 647700 h 698500"/>
              <a:gd name="connsiteX31" fmla="*/ 3902076 w 4397375"/>
              <a:gd name="connsiteY31" fmla="*/ 635000 h 698500"/>
              <a:gd name="connsiteX32" fmla="*/ 4162426 w 4397375"/>
              <a:gd name="connsiteY32" fmla="*/ 631825 h 698500"/>
              <a:gd name="connsiteX33" fmla="*/ 4222751 w 4397375"/>
              <a:gd name="connsiteY33" fmla="*/ 628650 h 698500"/>
              <a:gd name="connsiteX34" fmla="*/ 4286251 w 4397375"/>
              <a:gd name="connsiteY34" fmla="*/ 644525 h 698500"/>
              <a:gd name="connsiteX35" fmla="*/ 4359276 w 4397375"/>
              <a:gd name="connsiteY35" fmla="*/ 660400 h 698500"/>
              <a:gd name="connsiteX36" fmla="*/ 4397375 w 4397375"/>
              <a:gd name="connsiteY36" fmla="*/ 698500 h 698500"/>
              <a:gd name="connsiteX37" fmla="*/ 4397375 w 4397375"/>
              <a:gd name="connsiteY37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5088 h 698500"/>
              <a:gd name="connsiteX4" fmla="*/ 831851 w 4397375"/>
              <a:gd name="connsiteY4" fmla="*/ 76200 h 698500"/>
              <a:gd name="connsiteX5" fmla="*/ 900907 w 4397375"/>
              <a:gd name="connsiteY5" fmla="*/ 80169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75595 w 4397375"/>
              <a:gd name="connsiteY10" fmla="*/ 133350 h 698500"/>
              <a:gd name="connsiteX11" fmla="*/ 1597026 w 4397375"/>
              <a:gd name="connsiteY11" fmla="*/ 139700 h 698500"/>
              <a:gd name="connsiteX12" fmla="*/ 1638301 w 4397375"/>
              <a:gd name="connsiteY12" fmla="*/ 165100 h 698500"/>
              <a:gd name="connsiteX13" fmla="*/ 1682751 w 4397375"/>
              <a:gd name="connsiteY13" fmla="*/ 193675 h 698500"/>
              <a:gd name="connsiteX14" fmla="*/ 2247901 w 4397375"/>
              <a:gd name="connsiteY14" fmla="*/ 222250 h 698500"/>
              <a:gd name="connsiteX15" fmla="*/ 2336801 w 4397375"/>
              <a:gd name="connsiteY15" fmla="*/ 263525 h 698500"/>
              <a:gd name="connsiteX16" fmla="*/ 2374901 w 4397375"/>
              <a:gd name="connsiteY16" fmla="*/ 282575 h 698500"/>
              <a:gd name="connsiteX17" fmla="*/ 2422526 w 4397375"/>
              <a:gd name="connsiteY17" fmla="*/ 304800 h 698500"/>
              <a:gd name="connsiteX18" fmla="*/ 2514601 w 4397375"/>
              <a:gd name="connsiteY18" fmla="*/ 346075 h 698500"/>
              <a:gd name="connsiteX19" fmla="*/ 2733676 w 4397375"/>
              <a:gd name="connsiteY19" fmla="*/ 365125 h 698500"/>
              <a:gd name="connsiteX20" fmla="*/ 2847976 w 4397375"/>
              <a:gd name="connsiteY20" fmla="*/ 361950 h 698500"/>
              <a:gd name="connsiteX21" fmla="*/ 2930526 w 4397375"/>
              <a:gd name="connsiteY21" fmla="*/ 368300 h 698500"/>
              <a:gd name="connsiteX22" fmla="*/ 2984501 w 4397375"/>
              <a:gd name="connsiteY22" fmla="*/ 403225 h 698500"/>
              <a:gd name="connsiteX23" fmla="*/ 3051176 w 4397375"/>
              <a:gd name="connsiteY23" fmla="*/ 482600 h 698500"/>
              <a:gd name="connsiteX24" fmla="*/ 3076576 w 4397375"/>
              <a:gd name="connsiteY24" fmla="*/ 479425 h 698500"/>
              <a:gd name="connsiteX25" fmla="*/ 3149601 w 4397375"/>
              <a:gd name="connsiteY25" fmla="*/ 485775 h 698500"/>
              <a:gd name="connsiteX26" fmla="*/ 3254376 w 4397375"/>
              <a:gd name="connsiteY26" fmla="*/ 508000 h 698500"/>
              <a:gd name="connsiteX27" fmla="*/ 3600451 w 4397375"/>
              <a:gd name="connsiteY27" fmla="*/ 511175 h 698500"/>
              <a:gd name="connsiteX28" fmla="*/ 3641726 w 4397375"/>
              <a:gd name="connsiteY28" fmla="*/ 517525 h 698500"/>
              <a:gd name="connsiteX29" fmla="*/ 3670301 w 4397375"/>
              <a:gd name="connsiteY29" fmla="*/ 549275 h 698500"/>
              <a:gd name="connsiteX30" fmla="*/ 3705226 w 4397375"/>
              <a:gd name="connsiteY30" fmla="*/ 628650 h 698500"/>
              <a:gd name="connsiteX31" fmla="*/ 3768726 w 4397375"/>
              <a:gd name="connsiteY31" fmla="*/ 647700 h 698500"/>
              <a:gd name="connsiteX32" fmla="*/ 3902076 w 4397375"/>
              <a:gd name="connsiteY32" fmla="*/ 635000 h 698500"/>
              <a:gd name="connsiteX33" fmla="*/ 4162426 w 4397375"/>
              <a:gd name="connsiteY33" fmla="*/ 631825 h 698500"/>
              <a:gd name="connsiteX34" fmla="*/ 4222751 w 4397375"/>
              <a:gd name="connsiteY34" fmla="*/ 628650 h 698500"/>
              <a:gd name="connsiteX35" fmla="*/ 4286251 w 4397375"/>
              <a:gd name="connsiteY35" fmla="*/ 644525 h 698500"/>
              <a:gd name="connsiteX36" fmla="*/ 4359276 w 4397375"/>
              <a:gd name="connsiteY36" fmla="*/ 660400 h 698500"/>
              <a:gd name="connsiteX37" fmla="*/ 4397375 w 4397375"/>
              <a:gd name="connsiteY37" fmla="*/ 698500 h 698500"/>
              <a:gd name="connsiteX38" fmla="*/ 4397375 w 4397375"/>
              <a:gd name="connsiteY38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5088 h 698500"/>
              <a:gd name="connsiteX4" fmla="*/ 831851 w 4397375"/>
              <a:gd name="connsiteY4" fmla="*/ 76200 h 698500"/>
              <a:gd name="connsiteX5" fmla="*/ 900907 w 4397375"/>
              <a:gd name="connsiteY5" fmla="*/ 80169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2984501 w 4397375"/>
              <a:gd name="connsiteY21" fmla="*/ 403225 h 698500"/>
              <a:gd name="connsiteX22" fmla="*/ 3051176 w 4397375"/>
              <a:gd name="connsiteY22" fmla="*/ 482600 h 698500"/>
              <a:gd name="connsiteX23" fmla="*/ 3076576 w 4397375"/>
              <a:gd name="connsiteY23" fmla="*/ 479425 h 698500"/>
              <a:gd name="connsiteX24" fmla="*/ 3149601 w 4397375"/>
              <a:gd name="connsiteY24" fmla="*/ 485775 h 698500"/>
              <a:gd name="connsiteX25" fmla="*/ 3254376 w 4397375"/>
              <a:gd name="connsiteY25" fmla="*/ 508000 h 698500"/>
              <a:gd name="connsiteX26" fmla="*/ 3600451 w 4397375"/>
              <a:gd name="connsiteY26" fmla="*/ 511175 h 698500"/>
              <a:gd name="connsiteX27" fmla="*/ 3641726 w 4397375"/>
              <a:gd name="connsiteY27" fmla="*/ 517525 h 698500"/>
              <a:gd name="connsiteX28" fmla="*/ 3670301 w 4397375"/>
              <a:gd name="connsiteY28" fmla="*/ 549275 h 698500"/>
              <a:gd name="connsiteX29" fmla="*/ 3705226 w 4397375"/>
              <a:gd name="connsiteY29" fmla="*/ 628650 h 698500"/>
              <a:gd name="connsiteX30" fmla="*/ 3768726 w 4397375"/>
              <a:gd name="connsiteY30" fmla="*/ 647700 h 698500"/>
              <a:gd name="connsiteX31" fmla="*/ 3902076 w 4397375"/>
              <a:gd name="connsiteY31" fmla="*/ 635000 h 698500"/>
              <a:gd name="connsiteX32" fmla="*/ 4162426 w 4397375"/>
              <a:gd name="connsiteY32" fmla="*/ 631825 h 698500"/>
              <a:gd name="connsiteX33" fmla="*/ 4222751 w 4397375"/>
              <a:gd name="connsiteY33" fmla="*/ 628650 h 698500"/>
              <a:gd name="connsiteX34" fmla="*/ 4286251 w 4397375"/>
              <a:gd name="connsiteY34" fmla="*/ 644525 h 698500"/>
              <a:gd name="connsiteX35" fmla="*/ 4359276 w 4397375"/>
              <a:gd name="connsiteY35" fmla="*/ 660400 h 698500"/>
              <a:gd name="connsiteX36" fmla="*/ 4397375 w 4397375"/>
              <a:gd name="connsiteY36" fmla="*/ 698500 h 698500"/>
              <a:gd name="connsiteX37" fmla="*/ 4397375 w 4397375"/>
              <a:gd name="connsiteY37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5088 h 698500"/>
              <a:gd name="connsiteX4" fmla="*/ 831851 w 4397375"/>
              <a:gd name="connsiteY4" fmla="*/ 76200 h 698500"/>
              <a:gd name="connsiteX5" fmla="*/ 900907 w 4397375"/>
              <a:gd name="connsiteY5" fmla="*/ 80169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2984501 w 4397375"/>
              <a:gd name="connsiteY21" fmla="*/ 403225 h 698500"/>
              <a:gd name="connsiteX22" fmla="*/ 3051176 w 4397375"/>
              <a:gd name="connsiteY22" fmla="*/ 482600 h 698500"/>
              <a:gd name="connsiteX23" fmla="*/ 3076576 w 4397375"/>
              <a:gd name="connsiteY23" fmla="*/ 479425 h 698500"/>
              <a:gd name="connsiteX24" fmla="*/ 3149601 w 4397375"/>
              <a:gd name="connsiteY24" fmla="*/ 485775 h 698500"/>
              <a:gd name="connsiteX25" fmla="*/ 3254376 w 4397375"/>
              <a:gd name="connsiteY25" fmla="*/ 508000 h 698500"/>
              <a:gd name="connsiteX26" fmla="*/ 3600451 w 4397375"/>
              <a:gd name="connsiteY26" fmla="*/ 511175 h 698500"/>
              <a:gd name="connsiteX27" fmla="*/ 3641726 w 4397375"/>
              <a:gd name="connsiteY27" fmla="*/ 517525 h 698500"/>
              <a:gd name="connsiteX28" fmla="*/ 3670301 w 4397375"/>
              <a:gd name="connsiteY28" fmla="*/ 549275 h 698500"/>
              <a:gd name="connsiteX29" fmla="*/ 3705226 w 4397375"/>
              <a:gd name="connsiteY29" fmla="*/ 628650 h 698500"/>
              <a:gd name="connsiteX30" fmla="*/ 3768726 w 4397375"/>
              <a:gd name="connsiteY30" fmla="*/ 647700 h 698500"/>
              <a:gd name="connsiteX31" fmla="*/ 3902076 w 4397375"/>
              <a:gd name="connsiteY31" fmla="*/ 635000 h 698500"/>
              <a:gd name="connsiteX32" fmla="*/ 4162426 w 4397375"/>
              <a:gd name="connsiteY32" fmla="*/ 631825 h 698500"/>
              <a:gd name="connsiteX33" fmla="*/ 4222751 w 4397375"/>
              <a:gd name="connsiteY33" fmla="*/ 628650 h 698500"/>
              <a:gd name="connsiteX34" fmla="*/ 4286251 w 4397375"/>
              <a:gd name="connsiteY34" fmla="*/ 644525 h 698500"/>
              <a:gd name="connsiteX35" fmla="*/ 4359276 w 4397375"/>
              <a:gd name="connsiteY35" fmla="*/ 660400 h 698500"/>
              <a:gd name="connsiteX36" fmla="*/ 4397375 w 4397375"/>
              <a:gd name="connsiteY36" fmla="*/ 698500 h 698500"/>
              <a:gd name="connsiteX37" fmla="*/ 4397375 w 4397375"/>
              <a:gd name="connsiteY37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5088 h 698500"/>
              <a:gd name="connsiteX4" fmla="*/ 831851 w 4397375"/>
              <a:gd name="connsiteY4" fmla="*/ 76200 h 698500"/>
              <a:gd name="connsiteX5" fmla="*/ 900907 w 4397375"/>
              <a:gd name="connsiteY5" fmla="*/ 80169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2984501 w 4397375"/>
              <a:gd name="connsiteY21" fmla="*/ 403225 h 698500"/>
              <a:gd name="connsiteX22" fmla="*/ 3051176 w 4397375"/>
              <a:gd name="connsiteY22" fmla="*/ 482600 h 698500"/>
              <a:gd name="connsiteX23" fmla="*/ 3076576 w 4397375"/>
              <a:gd name="connsiteY23" fmla="*/ 479425 h 698500"/>
              <a:gd name="connsiteX24" fmla="*/ 3149601 w 4397375"/>
              <a:gd name="connsiteY24" fmla="*/ 485775 h 698500"/>
              <a:gd name="connsiteX25" fmla="*/ 3254376 w 4397375"/>
              <a:gd name="connsiteY25" fmla="*/ 508000 h 698500"/>
              <a:gd name="connsiteX26" fmla="*/ 3600451 w 4397375"/>
              <a:gd name="connsiteY26" fmla="*/ 511175 h 698500"/>
              <a:gd name="connsiteX27" fmla="*/ 3641726 w 4397375"/>
              <a:gd name="connsiteY27" fmla="*/ 517525 h 698500"/>
              <a:gd name="connsiteX28" fmla="*/ 3670301 w 4397375"/>
              <a:gd name="connsiteY28" fmla="*/ 549275 h 698500"/>
              <a:gd name="connsiteX29" fmla="*/ 3705226 w 4397375"/>
              <a:gd name="connsiteY29" fmla="*/ 628650 h 698500"/>
              <a:gd name="connsiteX30" fmla="*/ 3768726 w 4397375"/>
              <a:gd name="connsiteY30" fmla="*/ 647700 h 698500"/>
              <a:gd name="connsiteX31" fmla="*/ 3902076 w 4397375"/>
              <a:gd name="connsiteY31" fmla="*/ 635000 h 698500"/>
              <a:gd name="connsiteX32" fmla="*/ 4162426 w 4397375"/>
              <a:gd name="connsiteY32" fmla="*/ 631825 h 698500"/>
              <a:gd name="connsiteX33" fmla="*/ 4222751 w 4397375"/>
              <a:gd name="connsiteY33" fmla="*/ 628650 h 698500"/>
              <a:gd name="connsiteX34" fmla="*/ 4286251 w 4397375"/>
              <a:gd name="connsiteY34" fmla="*/ 644525 h 698500"/>
              <a:gd name="connsiteX35" fmla="*/ 4359276 w 4397375"/>
              <a:gd name="connsiteY35" fmla="*/ 660400 h 698500"/>
              <a:gd name="connsiteX36" fmla="*/ 4397375 w 4397375"/>
              <a:gd name="connsiteY36" fmla="*/ 698500 h 698500"/>
              <a:gd name="connsiteX37" fmla="*/ 4397375 w 4397375"/>
              <a:gd name="connsiteY37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5088 h 698500"/>
              <a:gd name="connsiteX4" fmla="*/ 831851 w 4397375"/>
              <a:gd name="connsiteY4" fmla="*/ 76200 h 698500"/>
              <a:gd name="connsiteX5" fmla="*/ 900907 w 4397375"/>
              <a:gd name="connsiteY5" fmla="*/ 80169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2247901 w 4397375"/>
              <a:gd name="connsiteY13" fmla="*/ 222250 h 698500"/>
              <a:gd name="connsiteX14" fmla="*/ 2336801 w 4397375"/>
              <a:gd name="connsiteY14" fmla="*/ 263525 h 698500"/>
              <a:gd name="connsiteX15" fmla="*/ 2374901 w 4397375"/>
              <a:gd name="connsiteY15" fmla="*/ 282575 h 698500"/>
              <a:gd name="connsiteX16" fmla="*/ 2422526 w 4397375"/>
              <a:gd name="connsiteY16" fmla="*/ 304800 h 698500"/>
              <a:gd name="connsiteX17" fmla="*/ 2514601 w 4397375"/>
              <a:gd name="connsiteY17" fmla="*/ 346075 h 698500"/>
              <a:gd name="connsiteX18" fmla="*/ 2733676 w 4397375"/>
              <a:gd name="connsiteY18" fmla="*/ 365125 h 698500"/>
              <a:gd name="connsiteX19" fmla="*/ 2847976 w 4397375"/>
              <a:gd name="connsiteY19" fmla="*/ 361950 h 698500"/>
              <a:gd name="connsiteX20" fmla="*/ 2930526 w 4397375"/>
              <a:gd name="connsiteY20" fmla="*/ 368300 h 698500"/>
              <a:gd name="connsiteX21" fmla="*/ 2984501 w 4397375"/>
              <a:gd name="connsiteY21" fmla="*/ 403225 h 698500"/>
              <a:gd name="connsiteX22" fmla="*/ 3051176 w 4397375"/>
              <a:gd name="connsiteY22" fmla="*/ 482600 h 698500"/>
              <a:gd name="connsiteX23" fmla="*/ 3076576 w 4397375"/>
              <a:gd name="connsiteY23" fmla="*/ 479425 h 698500"/>
              <a:gd name="connsiteX24" fmla="*/ 3149601 w 4397375"/>
              <a:gd name="connsiteY24" fmla="*/ 485775 h 698500"/>
              <a:gd name="connsiteX25" fmla="*/ 3254376 w 4397375"/>
              <a:gd name="connsiteY25" fmla="*/ 508000 h 698500"/>
              <a:gd name="connsiteX26" fmla="*/ 3600451 w 4397375"/>
              <a:gd name="connsiteY26" fmla="*/ 511175 h 698500"/>
              <a:gd name="connsiteX27" fmla="*/ 3641726 w 4397375"/>
              <a:gd name="connsiteY27" fmla="*/ 517525 h 698500"/>
              <a:gd name="connsiteX28" fmla="*/ 3670301 w 4397375"/>
              <a:gd name="connsiteY28" fmla="*/ 549275 h 698500"/>
              <a:gd name="connsiteX29" fmla="*/ 3705226 w 4397375"/>
              <a:gd name="connsiteY29" fmla="*/ 628650 h 698500"/>
              <a:gd name="connsiteX30" fmla="*/ 3768726 w 4397375"/>
              <a:gd name="connsiteY30" fmla="*/ 647700 h 698500"/>
              <a:gd name="connsiteX31" fmla="*/ 3902076 w 4397375"/>
              <a:gd name="connsiteY31" fmla="*/ 635000 h 698500"/>
              <a:gd name="connsiteX32" fmla="*/ 4162426 w 4397375"/>
              <a:gd name="connsiteY32" fmla="*/ 631825 h 698500"/>
              <a:gd name="connsiteX33" fmla="*/ 4222751 w 4397375"/>
              <a:gd name="connsiteY33" fmla="*/ 628650 h 698500"/>
              <a:gd name="connsiteX34" fmla="*/ 4286251 w 4397375"/>
              <a:gd name="connsiteY34" fmla="*/ 644525 h 698500"/>
              <a:gd name="connsiteX35" fmla="*/ 4359276 w 4397375"/>
              <a:gd name="connsiteY35" fmla="*/ 660400 h 698500"/>
              <a:gd name="connsiteX36" fmla="*/ 4397375 w 4397375"/>
              <a:gd name="connsiteY36" fmla="*/ 698500 h 698500"/>
              <a:gd name="connsiteX37" fmla="*/ 4397375 w 4397375"/>
              <a:gd name="connsiteY37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5088 h 698500"/>
              <a:gd name="connsiteX4" fmla="*/ 831851 w 4397375"/>
              <a:gd name="connsiteY4" fmla="*/ 76200 h 698500"/>
              <a:gd name="connsiteX5" fmla="*/ 900907 w 4397375"/>
              <a:gd name="connsiteY5" fmla="*/ 80169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1708945 w 4397375"/>
              <a:gd name="connsiteY13" fmla="*/ 202406 h 698500"/>
              <a:gd name="connsiteX14" fmla="*/ 2247901 w 4397375"/>
              <a:gd name="connsiteY14" fmla="*/ 222250 h 698500"/>
              <a:gd name="connsiteX15" fmla="*/ 2336801 w 4397375"/>
              <a:gd name="connsiteY15" fmla="*/ 263525 h 698500"/>
              <a:gd name="connsiteX16" fmla="*/ 2374901 w 4397375"/>
              <a:gd name="connsiteY16" fmla="*/ 282575 h 698500"/>
              <a:gd name="connsiteX17" fmla="*/ 2422526 w 4397375"/>
              <a:gd name="connsiteY17" fmla="*/ 304800 h 698500"/>
              <a:gd name="connsiteX18" fmla="*/ 2514601 w 4397375"/>
              <a:gd name="connsiteY18" fmla="*/ 346075 h 698500"/>
              <a:gd name="connsiteX19" fmla="*/ 2733676 w 4397375"/>
              <a:gd name="connsiteY19" fmla="*/ 365125 h 698500"/>
              <a:gd name="connsiteX20" fmla="*/ 2847976 w 4397375"/>
              <a:gd name="connsiteY20" fmla="*/ 361950 h 698500"/>
              <a:gd name="connsiteX21" fmla="*/ 2930526 w 4397375"/>
              <a:gd name="connsiteY21" fmla="*/ 368300 h 698500"/>
              <a:gd name="connsiteX22" fmla="*/ 2984501 w 4397375"/>
              <a:gd name="connsiteY22" fmla="*/ 403225 h 698500"/>
              <a:gd name="connsiteX23" fmla="*/ 3051176 w 4397375"/>
              <a:gd name="connsiteY23" fmla="*/ 482600 h 698500"/>
              <a:gd name="connsiteX24" fmla="*/ 3076576 w 4397375"/>
              <a:gd name="connsiteY24" fmla="*/ 479425 h 698500"/>
              <a:gd name="connsiteX25" fmla="*/ 3149601 w 4397375"/>
              <a:gd name="connsiteY25" fmla="*/ 485775 h 698500"/>
              <a:gd name="connsiteX26" fmla="*/ 3254376 w 4397375"/>
              <a:gd name="connsiteY26" fmla="*/ 508000 h 698500"/>
              <a:gd name="connsiteX27" fmla="*/ 3600451 w 4397375"/>
              <a:gd name="connsiteY27" fmla="*/ 511175 h 698500"/>
              <a:gd name="connsiteX28" fmla="*/ 3641726 w 4397375"/>
              <a:gd name="connsiteY28" fmla="*/ 517525 h 698500"/>
              <a:gd name="connsiteX29" fmla="*/ 3670301 w 4397375"/>
              <a:gd name="connsiteY29" fmla="*/ 549275 h 698500"/>
              <a:gd name="connsiteX30" fmla="*/ 3705226 w 4397375"/>
              <a:gd name="connsiteY30" fmla="*/ 628650 h 698500"/>
              <a:gd name="connsiteX31" fmla="*/ 3768726 w 4397375"/>
              <a:gd name="connsiteY31" fmla="*/ 647700 h 698500"/>
              <a:gd name="connsiteX32" fmla="*/ 3902076 w 4397375"/>
              <a:gd name="connsiteY32" fmla="*/ 635000 h 698500"/>
              <a:gd name="connsiteX33" fmla="*/ 4162426 w 4397375"/>
              <a:gd name="connsiteY33" fmla="*/ 631825 h 698500"/>
              <a:gd name="connsiteX34" fmla="*/ 4222751 w 4397375"/>
              <a:gd name="connsiteY34" fmla="*/ 628650 h 698500"/>
              <a:gd name="connsiteX35" fmla="*/ 4286251 w 4397375"/>
              <a:gd name="connsiteY35" fmla="*/ 644525 h 698500"/>
              <a:gd name="connsiteX36" fmla="*/ 4359276 w 4397375"/>
              <a:gd name="connsiteY36" fmla="*/ 660400 h 698500"/>
              <a:gd name="connsiteX37" fmla="*/ 4397375 w 4397375"/>
              <a:gd name="connsiteY37" fmla="*/ 698500 h 698500"/>
              <a:gd name="connsiteX38" fmla="*/ 4397375 w 4397375"/>
              <a:gd name="connsiteY38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5088 h 698500"/>
              <a:gd name="connsiteX4" fmla="*/ 831851 w 4397375"/>
              <a:gd name="connsiteY4" fmla="*/ 76200 h 698500"/>
              <a:gd name="connsiteX5" fmla="*/ 900907 w 4397375"/>
              <a:gd name="connsiteY5" fmla="*/ 80169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1708945 w 4397375"/>
              <a:gd name="connsiteY13" fmla="*/ 202406 h 698500"/>
              <a:gd name="connsiteX14" fmla="*/ 2247901 w 4397375"/>
              <a:gd name="connsiteY14" fmla="*/ 222250 h 698500"/>
              <a:gd name="connsiteX15" fmla="*/ 2336801 w 4397375"/>
              <a:gd name="connsiteY15" fmla="*/ 263525 h 698500"/>
              <a:gd name="connsiteX16" fmla="*/ 2374901 w 4397375"/>
              <a:gd name="connsiteY16" fmla="*/ 282575 h 698500"/>
              <a:gd name="connsiteX17" fmla="*/ 2422526 w 4397375"/>
              <a:gd name="connsiteY17" fmla="*/ 304800 h 698500"/>
              <a:gd name="connsiteX18" fmla="*/ 2514601 w 4397375"/>
              <a:gd name="connsiteY18" fmla="*/ 346075 h 698500"/>
              <a:gd name="connsiteX19" fmla="*/ 2733676 w 4397375"/>
              <a:gd name="connsiteY19" fmla="*/ 365125 h 698500"/>
              <a:gd name="connsiteX20" fmla="*/ 2847976 w 4397375"/>
              <a:gd name="connsiteY20" fmla="*/ 361950 h 698500"/>
              <a:gd name="connsiteX21" fmla="*/ 2930526 w 4397375"/>
              <a:gd name="connsiteY21" fmla="*/ 368300 h 698500"/>
              <a:gd name="connsiteX22" fmla="*/ 2984501 w 4397375"/>
              <a:gd name="connsiteY22" fmla="*/ 403225 h 698500"/>
              <a:gd name="connsiteX23" fmla="*/ 3051176 w 4397375"/>
              <a:gd name="connsiteY23" fmla="*/ 482600 h 698500"/>
              <a:gd name="connsiteX24" fmla="*/ 3076576 w 4397375"/>
              <a:gd name="connsiteY24" fmla="*/ 479425 h 698500"/>
              <a:gd name="connsiteX25" fmla="*/ 3149601 w 4397375"/>
              <a:gd name="connsiteY25" fmla="*/ 485775 h 698500"/>
              <a:gd name="connsiteX26" fmla="*/ 3254376 w 4397375"/>
              <a:gd name="connsiteY26" fmla="*/ 508000 h 698500"/>
              <a:gd name="connsiteX27" fmla="*/ 3600451 w 4397375"/>
              <a:gd name="connsiteY27" fmla="*/ 511175 h 698500"/>
              <a:gd name="connsiteX28" fmla="*/ 3641726 w 4397375"/>
              <a:gd name="connsiteY28" fmla="*/ 517525 h 698500"/>
              <a:gd name="connsiteX29" fmla="*/ 3670301 w 4397375"/>
              <a:gd name="connsiteY29" fmla="*/ 549275 h 698500"/>
              <a:gd name="connsiteX30" fmla="*/ 3705226 w 4397375"/>
              <a:gd name="connsiteY30" fmla="*/ 628650 h 698500"/>
              <a:gd name="connsiteX31" fmla="*/ 3768726 w 4397375"/>
              <a:gd name="connsiteY31" fmla="*/ 647700 h 698500"/>
              <a:gd name="connsiteX32" fmla="*/ 3902076 w 4397375"/>
              <a:gd name="connsiteY32" fmla="*/ 635000 h 698500"/>
              <a:gd name="connsiteX33" fmla="*/ 4162426 w 4397375"/>
              <a:gd name="connsiteY33" fmla="*/ 631825 h 698500"/>
              <a:gd name="connsiteX34" fmla="*/ 4222751 w 4397375"/>
              <a:gd name="connsiteY34" fmla="*/ 628650 h 698500"/>
              <a:gd name="connsiteX35" fmla="*/ 4286251 w 4397375"/>
              <a:gd name="connsiteY35" fmla="*/ 644525 h 698500"/>
              <a:gd name="connsiteX36" fmla="*/ 4359276 w 4397375"/>
              <a:gd name="connsiteY36" fmla="*/ 660400 h 698500"/>
              <a:gd name="connsiteX37" fmla="*/ 4397375 w 4397375"/>
              <a:gd name="connsiteY37" fmla="*/ 698500 h 698500"/>
              <a:gd name="connsiteX38" fmla="*/ 4397375 w 4397375"/>
              <a:gd name="connsiteY38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5088 h 698500"/>
              <a:gd name="connsiteX4" fmla="*/ 831851 w 4397375"/>
              <a:gd name="connsiteY4" fmla="*/ 76200 h 698500"/>
              <a:gd name="connsiteX5" fmla="*/ 900907 w 4397375"/>
              <a:gd name="connsiteY5" fmla="*/ 80169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1708945 w 4397375"/>
              <a:gd name="connsiteY13" fmla="*/ 202406 h 698500"/>
              <a:gd name="connsiteX14" fmla="*/ 2247901 w 4397375"/>
              <a:gd name="connsiteY14" fmla="*/ 222250 h 698500"/>
              <a:gd name="connsiteX15" fmla="*/ 2336801 w 4397375"/>
              <a:gd name="connsiteY15" fmla="*/ 263525 h 698500"/>
              <a:gd name="connsiteX16" fmla="*/ 2374901 w 4397375"/>
              <a:gd name="connsiteY16" fmla="*/ 282575 h 698500"/>
              <a:gd name="connsiteX17" fmla="*/ 2422526 w 4397375"/>
              <a:gd name="connsiteY17" fmla="*/ 304800 h 698500"/>
              <a:gd name="connsiteX18" fmla="*/ 2514601 w 4397375"/>
              <a:gd name="connsiteY18" fmla="*/ 346075 h 698500"/>
              <a:gd name="connsiteX19" fmla="*/ 2733676 w 4397375"/>
              <a:gd name="connsiteY19" fmla="*/ 365125 h 698500"/>
              <a:gd name="connsiteX20" fmla="*/ 2847976 w 4397375"/>
              <a:gd name="connsiteY20" fmla="*/ 361950 h 698500"/>
              <a:gd name="connsiteX21" fmla="*/ 2930526 w 4397375"/>
              <a:gd name="connsiteY21" fmla="*/ 368300 h 698500"/>
              <a:gd name="connsiteX22" fmla="*/ 2984501 w 4397375"/>
              <a:gd name="connsiteY22" fmla="*/ 403225 h 698500"/>
              <a:gd name="connsiteX23" fmla="*/ 3044032 w 4397375"/>
              <a:gd name="connsiteY23" fmla="*/ 473075 h 698500"/>
              <a:gd name="connsiteX24" fmla="*/ 3076576 w 4397375"/>
              <a:gd name="connsiteY24" fmla="*/ 479425 h 698500"/>
              <a:gd name="connsiteX25" fmla="*/ 3149601 w 4397375"/>
              <a:gd name="connsiteY25" fmla="*/ 485775 h 698500"/>
              <a:gd name="connsiteX26" fmla="*/ 3254376 w 4397375"/>
              <a:gd name="connsiteY26" fmla="*/ 508000 h 698500"/>
              <a:gd name="connsiteX27" fmla="*/ 3600451 w 4397375"/>
              <a:gd name="connsiteY27" fmla="*/ 511175 h 698500"/>
              <a:gd name="connsiteX28" fmla="*/ 3641726 w 4397375"/>
              <a:gd name="connsiteY28" fmla="*/ 517525 h 698500"/>
              <a:gd name="connsiteX29" fmla="*/ 3670301 w 4397375"/>
              <a:gd name="connsiteY29" fmla="*/ 549275 h 698500"/>
              <a:gd name="connsiteX30" fmla="*/ 3705226 w 4397375"/>
              <a:gd name="connsiteY30" fmla="*/ 628650 h 698500"/>
              <a:gd name="connsiteX31" fmla="*/ 3768726 w 4397375"/>
              <a:gd name="connsiteY31" fmla="*/ 647700 h 698500"/>
              <a:gd name="connsiteX32" fmla="*/ 3902076 w 4397375"/>
              <a:gd name="connsiteY32" fmla="*/ 635000 h 698500"/>
              <a:gd name="connsiteX33" fmla="*/ 4162426 w 4397375"/>
              <a:gd name="connsiteY33" fmla="*/ 631825 h 698500"/>
              <a:gd name="connsiteX34" fmla="*/ 4222751 w 4397375"/>
              <a:gd name="connsiteY34" fmla="*/ 628650 h 698500"/>
              <a:gd name="connsiteX35" fmla="*/ 4286251 w 4397375"/>
              <a:gd name="connsiteY35" fmla="*/ 644525 h 698500"/>
              <a:gd name="connsiteX36" fmla="*/ 4359276 w 4397375"/>
              <a:gd name="connsiteY36" fmla="*/ 660400 h 698500"/>
              <a:gd name="connsiteX37" fmla="*/ 4397375 w 4397375"/>
              <a:gd name="connsiteY37" fmla="*/ 698500 h 698500"/>
              <a:gd name="connsiteX38" fmla="*/ 4397375 w 4397375"/>
              <a:gd name="connsiteY38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5088 h 698500"/>
              <a:gd name="connsiteX4" fmla="*/ 831851 w 4397375"/>
              <a:gd name="connsiteY4" fmla="*/ 76200 h 698500"/>
              <a:gd name="connsiteX5" fmla="*/ 900907 w 4397375"/>
              <a:gd name="connsiteY5" fmla="*/ 80169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1708945 w 4397375"/>
              <a:gd name="connsiteY13" fmla="*/ 202406 h 698500"/>
              <a:gd name="connsiteX14" fmla="*/ 2247901 w 4397375"/>
              <a:gd name="connsiteY14" fmla="*/ 222250 h 698500"/>
              <a:gd name="connsiteX15" fmla="*/ 2336801 w 4397375"/>
              <a:gd name="connsiteY15" fmla="*/ 263525 h 698500"/>
              <a:gd name="connsiteX16" fmla="*/ 2374901 w 4397375"/>
              <a:gd name="connsiteY16" fmla="*/ 282575 h 698500"/>
              <a:gd name="connsiteX17" fmla="*/ 2422526 w 4397375"/>
              <a:gd name="connsiteY17" fmla="*/ 304800 h 698500"/>
              <a:gd name="connsiteX18" fmla="*/ 2514601 w 4397375"/>
              <a:gd name="connsiteY18" fmla="*/ 346075 h 698500"/>
              <a:gd name="connsiteX19" fmla="*/ 2733676 w 4397375"/>
              <a:gd name="connsiteY19" fmla="*/ 365125 h 698500"/>
              <a:gd name="connsiteX20" fmla="*/ 2847976 w 4397375"/>
              <a:gd name="connsiteY20" fmla="*/ 361950 h 698500"/>
              <a:gd name="connsiteX21" fmla="*/ 2930526 w 4397375"/>
              <a:gd name="connsiteY21" fmla="*/ 368300 h 698500"/>
              <a:gd name="connsiteX22" fmla="*/ 2984501 w 4397375"/>
              <a:gd name="connsiteY22" fmla="*/ 403225 h 698500"/>
              <a:gd name="connsiteX23" fmla="*/ 3044032 w 4397375"/>
              <a:gd name="connsiteY23" fmla="*/ 473075 h 698500"/>
              <a:gd name="connsiteX24" fmla="*/ 3078957 w 4397375"/>
              <a:gd name="connsiteY24" fmla="*/ 481807 h 698500"/>
              <a:gd name="connsiteX25" fmla="*/ 3149601 w 4397375"/>
              <a:gd name="connsiteY25" fmla="*/ 485775 h 698500"/>
              <a:gd name="connsiteX26" fmla="*/ 3254376 w 4397375"/>
              <a:gd name="connsiteY26" fmla="*/ 508000 h 698500"/>
              <a:gd name="connsiteX27" fmla="*/ 3600451 w 4397375"/>
              <a:gd name="connsiteY27" fmla="*/ 511175 h 698500"/>
              <a:gd name="connsiteX28" fmla="*/ 3641726 w 4397375"/>
              <a:gd name="connsiteY28" fmla="*/ 517525 h 698500"/>
              <a:gd name="connsiteX29" fmla="*/ 3670301 w 4397375"/>
              <a:gd name="connsiteY29" fmla="*/ 549275 h 698500"/>
              <a:gd name="connsiteX30" fmla="*/ 3705226 w 4397375"/>
              <a:gd name="connsiteY30" fmla="*/ 628650 h 698500"/>
              <a:gd name="connsiteX31" fmla="*/ 3768726 w 4397375"/>
              <a:gd name="connsiteY31" fmla="*/ 647700 h 698500"/>
              <a:gd name="connsiteX32" fmla="*/ 3902076 w 4397375"/>
              <a:gd name="connsiteY32" fmla="*/ 635000 h 698500"/>
              <a:gd name="connsiteX33" fmla="*/ 4162426 w 4397375"/>
              <a:gd name="connsiteY33" fmla="*/ 631825 h 698500"/>
              <a:gd name="connsiteX34" fmla="*/ 4222751 w 4397375"/>
              <a:gd name="connsiteY34" fmla="*/ 628650 h 698500"/>
              <a:gd name="connsiteX35" fmla="*/ 4286251 w 4397375"/>
              <a:gd name="connsiteY35" fmla="*/ 644525 h 698500"/>
              <a:gd name="connsiteX36" fmla="*/ 4359276 w 4397375"/>
              <a:gd name="connsiteY36" fmla="*/ 660400 h 698500"/>
              <a:gd name="connsiteX37" fmla="*/ 4397375 w 4397375"/>
              <a:gd name="connsiteY37" fmla="*/ 698500 h 698500"/>
              <a:gd name="connsiteX38" fmla="*/ 4397375 w 4397375"/>
              <a:gd name="connsiteY38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5088 h 698500"/>
              <a:gd name="connsiteX4" fmla="*/ 831851 w 4397375"/>
              <a:gd name="connsiteY4" fmla="*/ 76200 h 698500"/>
              <a:gd name="connsiteX5" fmla="*/ 900907 w 4397375"/>
              <a:gd name="connsiteY5" fmla="*/ 80169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1708945 w 4397375"/>
              <a:gd name="connsiteY13" fmla="*/ 202406 h 698500"/>
              <a:gd name="connsiteX14" fmla="*/ 2247901 w 4397375"/>
              <a:gd name="connsiteY14" fmla="*/ 222250 h 698500"/>
              <a:gd name="connsiteX15" fmla="*/ 2336801 w 4397375"/>
              <a:gd name="connsiteY15" fmla="*/ 263525 h 698500"/>
              <a:gd name="connsiteX16" fmla="*/ 2374901 w 4397375"/>
              <a:gd name="connsiteY16" fmla="*/ 282575 h 698500"/>
              <a:gd name="connsiteX17" fmla="*/ 2422526 w 4397375"/>
              <a:gd name="connsiteY17" fmla="*/ 304800 h 698500"/>
              <a:gd name="connsiteX18" fmla="*/ 2514601 w 4397375"/>
              <a:gd name="connsiteY18" fmla="*/ 346075 h 698500"/>
              <a:gd name="connsiteX19" fmla="*/ 2733676 w 4397375"/>
              <a:gd name="connsiteY19" fmla="*/ 365125 h 698500"/>
              <a:gd name="connsiteX20" fmla="*/ 2847976 w 4397375"/>
              <a:gd name="connsiteY20" fmla="*/ 361950 h 698500"/>
              <a:gd name="connsiteX21" fmla="*/ 2930526 w 4397375"/>
              <a:gd name="connsiteY21" fmla="*/ 368300 h 698500"/>
              <a:gd name="connsiteX22" fmla="*/ 2984501 w 4397375"/>
              <a:gd name="connsiteY22" fmla="*/ 403225 h 698500"/>
              <a:gd name="connsiteX23" fmla="*/ 3044032 w 4397375"/>
              <a:gd name="connsiteY23" fmla="*/ 473075 h 698500"/>
              <a:gd name="connsiteX24" fmla="*/ 3078957 w 4397375"/>
              <a:gd name="connsiteY24" fmla="*/ 481807 h 698500"/>
              <a:gd name="connsiteX25" fmla="*/ 3149601 w 4397375"/>
              <a:gd name="connsiteY25" fmla="*/ 485775 h 698500"/>
              <a:gd name="connsiteX26" fmla="*/ 3254376 w 4397375"/>
              <a:gd name="connsiteY26" fmla="*/ 508000 h 698500"/>
              <a:gd name="connsiteX27" fmla="*/ 3600451 w 4397375"/>
              <a:gd name="connsiteY27" fmla="*/ 511175 h 698500"/>
              <a:gd name="connsiteX28" fmla="*/ 3641726 w 4397375"/>
              <a:gd name="connsiteY28" fmla="*/ 517525 h 698500"/>
              <a:gd name="connsiteX29" fmla="*/ 3663951 w 4397375"/>
              <a:gd name="connsiteY29" fmla="*/ 533400 h 698500"/>
              <a:gd name="connsiteX30" fmla="*/ 3670301 w 4397375"/>
              <a:gd name="connsiteY30" fmla="*/ 549275 h 698500"/>
              <a:gd name="connsiteX31" fmla="*/ 3705226 w 4397375"/>
              <a:gd name="connsiteY31" fmla="*/ 628650 h 698500"/>
              <a:gd name="connsiteX32" fmla="*/ 3768726 w 4397375"/>
              <a:gd name="connsiteY32" fmla="*/ 647700 h 698500"/>
              <a:gd name="connsiteX33" fmla="*/ 3902076 w 4397375"/>
              <a:gd name="connsiteY33" fmla="*/ 635000 h 698500"/>
              <a:gd name="connsiteX34" fmla="*/ 4162426 w 4397375"/>
              <a:gd name="connsiteY34" fmla="*/ 631825 h 698500"/>
              <a:gd name="connsiteX35" fmla="*/ 4222751 w 4397375"/>
              <a:gd name="connsiteY35" fmla="*/ 628650 h 698500"/>
              <a:gd name="connsiteX36" fmla="*/ 4286251 w 4397375"/>
              <a:gd name="connsiteY36" fmla="*/ 644525 h 698500"/>
              <a:gd name="connsiteX37" fmla="*/ 4359276 w 4397375"/>
              <a:gd name="connsiteY37" fmla="*/ 660400 h 698500"/>
              <a:gd name="connsiteX38" fmla="*/ 4397375 w 4397375"/>
              <a:gd name="connsiteY38" fmla="*/ 698500 h 698500"/>
              <a:gd name="connsiteX39" fmla="*/ 4397375 w 4397375"/>
              <a:gd name="connsiteY39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5088 h 698500"/>
              <a:gd name="connsiteX4" fmla="*/ 831851 w 4397375"/>
              <a:gd name="connsiteY4" fmla="*/ 76200 h 698500"/>
              <a:gd name="connsiteX5" fmla="*/ 900907 w 4397375"/>
              <a:gd name="connsiteY5" fmla="*/ 80169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1708945 w 4397375"/>
              <a:gd name="connsiteY13" fmla="*/ 202406 h 698500"/>
              <a:gd name="connsiteX14" fmla="*/ 2247901 w 4397375"/>
              <a:gd name="connsiteY14" fmla="*/ 222250 h 698500"/>
              <a:gd name="connsiteX15" fmla="*/ 2336801 w 4397375"/>
              <a:gd name="connsiteY15" fmla="*/ 263525 h 698500"/>
              <a:gd name="connsiteX16" fmla="*/ 2374901 w 4397375"/>
              <a:gd name="connsiteY16" fmla="*/ 282575 h 698500"/>
              <a:gd name="connsiteX17" fmla="*/ 2422526 w 4397375"/>
              <a:gd name="connsiteY17" fmla="*/ 304800 h 698500"/>
              <a:gd name="connsiteX18" fmla="*/ 2514601 w 4397375"/>
              <a:gd name="connsiteY18" fmla="*/ 346075 h 698500"/>
              <a:gd name="connsiteX19" fmla="*/ 2733676 w 4397375"/>
              <a:gd name="connsiteY19" fmla="*/ 365125 h 698500"/>
              <a:gd name="connsiteX20" fmla="*/ 2847976 w 4397375"/>
              <a:gd name="connsiteY20" fmla="*/ 361950 h 698500"/>
              <a:gd name="connsiteX21" fmla="*/ 2930526 w 4397375"/>
              <a:gd name="connsiteY21" fmla="*/ 368300 h 698500"/>
              <a:gd name="connsiteX22" fmla="*/ 2984501 w 4397375"/>
              <a:gd name="connsiteY22" fmla="*/ 403225 h 698500"/>
              <a:gd name="connsiteX23" fmla="*/ 3044032 w 4397375"/>
              <a:gd name="connsiteY23" fmla="*/ 473075 h 698500"/>
              <a:gd name="connsiteX24" fmla="*/ 3078957 w 4397375"/>
              <a:gd name="connsiteY24" fmla="*/ 481807 h 698500"/>
              <a:gd name="connsiteX25" fmla="*/ 3149601 w 4397375"/>
              <a:gd name="connsiteY25" fmla="*/ 485775 h 698500"/>
              <a:gd name="connsiteX26" fmla="*/ 3254376 w 4397375"/>
              <a:gd name="connsiteY26" fmla="*/ 508000 h 698500"/>
              <a:gd name="connsiteX27" fmla="*/ 3600451 w 4397375"/>
              <a:gd name="connsiteY27" fmla="*/ 511175 h 698500"/>
              <a:gd name="connsiteX28" fmla="*/ 3641726 w 4397375"/>
              <a:gd name="connsiteY28" fmla="*/ 517525 h 698500"/>
              <a:gd name="connsiteX29" fmla="*/ 3663951 w 4397375"/>
              <a:gd name="connsiteY29" fmla="*/ 533400 h 698500"/>
              <a:gd name="connsiteX30" fmla="*/ 3679826 w 4397375"/>
              <a:gd name="connsiteY30" fmla="*/ 556418 h 698500"/>
              <a:gd name="connsiteX31" fmla="*/ 3705226 w 4397375"/>
              <a:gd name="connsiteY31" fmla="*/ 628650 h 698500"/>
              <a:gd name="connsiteX32" fmla="*/ 3768726 w 4397375"/>
              <a:gd name="connsiteY32" fmla="*/ 647700 h 698500"/>
              <a:gd name="connsiteX33" fmla="*/ 3902076 w 4397375"/>
              <a:gd name="connsiteY33" fmla="*/ 635000 h 698500"/>
              <a:gd name="connsiteX34" fmla="*/ 4162426 w 4397375"/>
              <a:gd name="connsiteY34" fmla="*/ 631825 h 698500"/>
              <a:gd name="connsiteX35" fmla="*/ 4222751 w 4397375"/>
              <a:gd name="connsiteY35" fmla="*/ 628650 h 698500"/>
              <a:gd name="connsiteX36" fmla="*/ 4286251 w 4397375"/>
              <a:gd name="connsiteY36" fmla="*/ 644525 h 698500"/>
              <a:gd name="connsiteX37" fmla="*/ 4359276 w 4397375"/>
              <a:gd name="connsiteY37" fmla="*/ 660400 h 698500"/>
              <a:gd name="connsiteX38" fmla="*/ 4397375 w 4397375"/>
              <a:gd name="connsiteY38" fmla="*/ 698500 h 698500"/>
              <a:gd name="connsiteX39" fmla="*/ 4397375 w 4397375"/>
              <a:gd name="connsiteY39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5088 h 698500"/>
              <a:gd name="connsiteX4" fmla="*/ 831851 w 4397375"/>
              <a:gd name="connsiteY4" fmla="*/ 76200 h 698500"/>
              <a:gd name="connsiteX5" fmla="*/ 900907 w 4397375"/>
              <a:gd name="connsiteY5" fmla="*/ 80169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1708945 w 4397375"/>
              <a:gd name="connsiteY13" fmla="*/ 202406 h 698500"/>
              <a:gd name="connsiteX14" fmla="*/ 2247901 w 4397375"/>
              <a:gd name="connsiteY14" fmla="*/ 222250 h 698500"/>
              <a:gd name="connsiteX15" fmla="*/ 2336801 w 4397375"/>
              <a:gd name="connsiteY15" fmla="*/ 263525 h 698500"/>
              <a:gd name="connsiteX16" fmla="*/ 2374901 w 4397375"/>
              <a:gd name="connsiteY16" fmla="*/ 282575 h 698500"/>
              <a:gd name="connsiteX17" fmla="*/ 2422526 w 4397375"/>
              <a:gd name="connsiteY17" fmla="*/ 304800 h 698500"/>
              <a:gd name="connsiteX18" fmla="*/ 2514601 w 4397375"/>
              <a:gd name="connsiteY18" fmla="*/ 346075 h 698500"/>
              <a:gd name="connsiteX19" fmla="*/ 2733676 w 4397375"/>
              <a:gd name="connsiteY19" fmla="*/ 365125 h 698500"/>
              <a:gd name="connsiteX20" fmla="*/ 2847976 w 4397375"/>
              <a:gd name="connsiteY20" fmla="*/ 361950 h 698500"/>
              <a:gd name="connsiteX21" fmla="*/ 2930526 w 4397375"/>
              <a:gd name="connsiteY21" fmla="*/ 368300 h 698500"/>
              <a:gd name="connsiteX22" fmla="*/ 2984501 w 4397375"/>
              <a:gd name="connsiteY22" fmla="*/ 403225 h 698500"/>
              <a:gd name="connsiteX23" fmla="*/ 3044032 w 4397375"/>
              <a:gd name="connsiteY23" fmla="*/ 473075 h 698500"/>
              <a:gd name="connsiteX24" fmla="*/ 3078957 w 4397375"/>
              <a:gd name="connsiteY24" fmla="*/ 481807 h 698500"/>
              <a:gd name="connsiteX25" fmla="*/ 3149601 w 4397375"/>
              <a:gd name="connsiteY25" fmla="*/ 485775 h 698500"/>
              <a:gd name="connsiteX26" fmla="*/ 3254376 w 4397375"/>
              <a:gd name="connsiteY26" fmla="*/ 508000 h 698500"/>
              <a:gd name="connsiteX27" fmla="*/ 3600451 w 4397375"/>
              <a:gd name="connsiteY27" fmla="*/ 511175 h 698500"/>
              <a:gd name="connsiteX28" fmla="*/ 3641726 w 4397375"/>
              <a:gd name="connsiteY28" fmla="*/ 517525 h 698500"/>
              <a:gd name="connsiteX29" fmla="*/ 3663951 w 4397375"/>
              <a:gd name="connsiteY29" fmla="*/ 533400 h 698500"/>
              <a:gd name="connsiteX30" fmla="*/ 3679826 w 4397375"/>
              <a:gd name="connsiteY30" fmla="*/ 556418 h 698500"/>
              <a:gd name="connsiteX31" fmla="*/ 3705226 w 4397375"/>
              <a:gd name="connsiteY31" fmla="*/ 628650 h 698500"/>
              <a:gd name="connsiteX32" fmla="*/ 3730626 w 4397375"/>
              <a:gd name="connsiteY32" fmla="*/ 642938 h 698500"/>
              <a:gd name="connsiteX33" fmla="*/ 3768726 w 4397375"/>
              <a:gd name="connsiteY33" fmla="*/ 647700 h 698500"/>
              <a:gd name="connsiteX34" fmla="*/ 3902076 w 4397375"/>
              <a:gd name="connsiteY34" fmla="*/ 635000 h 698500"/>
              <a:gd name="connsiteX35" fmla="*/ 4162426 w 4397375"/>
              <a:gd name="connsiteY35" fmla="*/ 631825 h 698500"/>
              <a:gd name="connsiteX36" fmla="*/ 4222751 w 4397375"/>
              <a:gd name="connsiteY36" fmla="*/ 628650 h 698500"/>
              <a:gd name="connsiteX37" fmla="*/ 4286251 w 4397375"/>
              <a:gd name="connsiteY37" fmla="*/ 644525 h 698500"/>
              <a:gd name="connsiteX38" fmla="*/ 4359276 w 4397375"/>
              <a:gd name="connsiteY38" fmla="*/ 660400 h 698500"/>
              <a:gd name="connsiteX39" fmla="*/ 4397375 w 4397375"/>
              <a:gd name="connsiteY39" fmla="*/ 698500 h 698500"/>
              <a:gd name="connsiteX40" fmla="*/ 4397375 w 4397375"/>
              <a:gd name="connsiteY40" fmla="*/ 698500 h 698500"/>
              <a:gd name="connsiteX0" fmla="*/ 0 w 4397375"/>
              <a:gd name="connsiteY0" fmla="*/ 0 h 698500"/>
              <a:gd name="connsiteX1" fmla="*/ 298451 w 4397375"/>
              <a:gd name="connsiteY1" fmla="*/ 47625 h 698500"/>
              <a:gd name="connsiteX2" fmla="*/ 361951 w 4397375"/>
              <a:gd name="connsiteY2" fmla="*/ 73025 h 698500"/>
              <a:gd name="connsiteX3" fmla="*/ 704851 w 4397375"/>
              <a:gd name="connsiteY3" fmla="*/ 65088 h 698500"/>
              <a:gd name="connsiteX4" fmla="*/ 831851 w 4397375"/>
              <a:gd name="connsiteY4" fmla="*/ 76200 h 698500"/>
              <a:gd name="connsiteX5" fmla="*/ 900907 w 4397375"/>
              <a:gd name="connsiteY5" fmla="*/ 80169 h 698500"/>
              <a:gd name="connsiteX6" fmla="*/ 942976 w 4397375"/>
              <a:gd name="connsiteY6" fmla="*/ 98425 h 698500"/>
              <a:gd name="connsiteX7" fmla="*/ 984251 w 4397375"/>
              <a:gd name="connsiteY7" fmla="*/ 117475 h 698500"/>
              <a:gd name="connsiteX8" fmla="*/ 1504951 w 4397375"/>
              <a:gd name="connsiteY8" fmla="*/ 127000 h 698500"/>
              <a:gd name="connsiteX9" fmla="*/ 1565276 w 4397375"/>
              <a:gd name="connsiteY9" fmla="*/ 127000 h 698500"/>
              <a:gd name="connsiteX10" fmla="*/ 1597026 w 4397375"/>
              <a:gd name="connsiteY10" fmla="*/ 139700 h 698500"/>
              <a:gd name="connsiteX11" fmla="*/ 1638301 w 4397375"/>
              <a:gd name="connsiteY11" fmla="*/ 165100 h 698500"/>
              <a:gd name="connsiteX12" fmla="*/ 1682751 w 4397375"/>
              <a:gd name="connsiteY12" fmla="*/ 193675 h 698500"/>
              <a:gd name="connsiteX13" fmla="*/ 1708945 w 4397375"/>
              <a:gd name="connsiteY13" fmla="*/ 202406 h 698500"/>
              <a:gd name="connsiteX14" fmla="*/ 2247901 w 4397375"/>
              <a:gd name="connsiteY14" fmla="*/ 222250 h 698500"/>
              <a:gd name="connsiteX15" fmla="*/ 2336801 w 4397375"/>
              <a:gd name="connsiteY15" fmla="*/ 263525 h 698500"/>
              <a:gd name="connsiteX16" fmla="*/ 2374901 w 4397375"/>
              <a:gd name="connsiteY16" fmla="*/ 282575 h 698500"/>
              <a:gd name="connsiteX17" fmla="*/ 2422526 w 4397375"/>
              <a:gd name="connsiteY17" fmla="*/ 304800 h 698500"/>
              <a:gd name="connsiteX18" fmla="*/ 2514601 w 4397375"/>
              <a:gd name="connsiteY18" fmla="*/ 346075 h 698500"/>
              <a:gd name="connsiteX19" fmla="*/ 2733676 w 4397375"/>
              <a:gd name="connsiteY19" fmla="*/ 365125 h 698500"/>
              <a:gd name="connsiteX20" fmla="*/ 2847976 w 4397375"/>
              <a:gd name="connsiteY20" fmla="*/ 361950 h 698500"/>
              <a:gd name="connsiteX21" fmla="*/ 2930526 w 4397375"/>
              <a:gd name="connsiteY21" fmla="*/ 368300 h 698500"/>
              <a:gd name="connsiteX22" fmla="*/ 2984501 w 4397375"/>
              <a:gd name="connsiteY22" fmla="*/ 403225 h 698500"/>
              <a:gd name="connsiteX23" fmla="*/ 3044032 w 4397375"/>
              <a:gd name="connsiteY23" fmla="*/ 473075 h 698500"/>
              <a:gd name="connsiteX24" fmla="*/ 3078957 w 4397375"/>
              <a:gd name="connsiteY24" fmla="*/ 481807 h 698500"/>
              <a:gd name="connsiteX25" fmla="*/ 3149601 w 4397375"/>
              <a:gd name="connsiteY25" fmla="*/ 485775 h 698500"/>
              <a:gd name="connsiteX26" fmla="*/ 3254376 w 4397375"/>
              <a:gd name="connsiteY26" fmla="*/ 508000 h 698500"/>
              <a:gd name="connsiteX27" fmla="*/ 3600451 w 4397375"/>
              <a:gd name="connsiteY27" fmla="*/ 511175 h 698500"/>
              <a:gd name="connsiteX28" fmla="*/ 3641726 w 4397375"/>
              <a:gd name="connsiteY28" fmla="*/ 517525 h 698500"/>
              <a:gd name="connsiteX29" fmla="*/ 3663951 w 4397375"/>
              <a:gd name="connsiteY29" fmla="*/ 533400 h 698500"/>
              <a:gd name="connsiteX30" fmla="*/ 3679826 w 4397375"/>
              <a:gd name="connsiteY30" fmla="*/ 556418 h 698500"/>
              <a:gd name="connsiteX31" fmla="*/ 3705226 w 4397375"/>
              <a:gd name="connsiteY31" fmla="*/ 628650 h 698500"/>
              <a:gd name="connsiteX32" fmla="*/ 3730626 w 4397375"/>
              <a:gd name="connsiteY32" fmla="*/ 642938 h 698500"/>
              <a:gd name="connsiteX33" fmla="*/ 3768726 w 4397375"/>
              <a:gd name="connsiteY33" fmla="*/ 647700 h 698500"/>
              <a:gd name="connsiteX34" fmla="*/ 3902076 w 4397375"/>
              <a:gd name="connsiteY34" fmla="*/ 635000 h 698500"/>
              <a:gd name="connsiteX35" fmla="*/ 4162426 w 4397375"/>
              <a:gd name="connsiteY35" fmla="*/ 631825 h 698500"/>
              <a:gd name="connsiteX36" fmla="*/ 4229894 w 4397375"/>
              <a:gd name="connsiteY36" fmla="*/ 635793 h 698500"/>
              <a:gd name="connsiteX37" fmla="*/ 4286251 w 4397375"/>
              <a:gd name="connsiteY37" fmla="*/ 644525 h 698500"/>
              <a:gd name="connsiteX38" fmla="*/ 4359276 w 4397375"/>
              <a:gd name="connsiteY38" fmla="*/ 660400 h 698500"/>
              <a:gd name="connsiteX39" fmla="*/ 4397375 w 4397375"/>
              <a:gd name="connsiteY39" fmla="*/ 698500 h 698500"/>
              <a:gd name="connsiteX40" fmla="*/ 4397375 w 4397375"/>
              <a:gd name="connsiteY40" fmla="*/ 698500 h 698500"/>
              <a:gd name="connsiteX0" fmla="*/ 0 w 5466556"/>
              <a:gd name="connsiteY0" fmla="*/ 0 h 829469"/>
              <a:gd name="connsiteX1" fmla="*/ 298451 w 5466556"/>
              <a:gd name="connsiteY1" fmla="*/ 47625 h 829469"/>
              <a:gd name="connsiteX2" fmla="*/ 361951 w 5466556"/>
              <a:gd name="connsiteY2" fmla="*/ 73025 h 829469"/>
              <a:gd name="connsiteX3" fmla="*/ 704851 w 5466556"/>
              <a:gd name="connsiteY3" fmla="*/ 65088 h 829469"/>
              <a:gd name="connsiteX4" fmla="*/ 831851 w 5466556"/>
              <a:gd name="connsiteY4" fmla="*/ 76200 h 829469"/>
              <a:gd name="connsiteX5" fmla="*/ 900907 w 5466556"/>
              <a:gd name="connsiteY5" fmla="*/ 80169 h 829469"/>
              <a:gd name="connsiteX6" fmla="*/ 942976 w 5466556"/>
              <a:gd name="connsiteY6" fmla="*/ 98425 h 829469"/>
              <a:gd name="connsiteX7" fmla="*/ 984251 w 5466556"/>
              <a:gd name="connsiteY7" fmla="*/ 117475 h 829469"/>
              <a:gd name="connsiteX8" fmla="*/ 1504951 w 5466556"/>
              <a:gd name="connsiteY8" fmla="*/ 127000 h 829469"/>
              <a:gd name="connsiteX9" fmla="*/ 1565276 w 5466556"/>
              <a:gd name="connsiteY9" fmla="*/ 127000 h 829469"/>
              <a:gd name="connsiteX10" fmla="*/ 1597026 w 5466556"/>
              <a:gd name="connsiteY10" fmla="*/ 139700 h 829469"/>
              <a:gd name="connsiteX11" fmla="*/ 1638301 w 5466556"/>
              <a:gd name="connsiteY11" fmla="*/ 165100 h 829469"/>
              <a:gd name="connsiteX12" fmla="*/ 1682751 w 5466556"/>
              <a:gd name="connsiteY12" fmla="*/ 193675 h 829469"/>
              <a:gd name="connsiteX13" fmla="*/ 1708945 w 5466556"/>
              <a:gd name="connsiteY13" fmla="*/ 202406 h 829469"/>
              <a:gd name="connsiteX14" fmla="*/ 2247901 w 5466556"/>
              <a:gd name="connsiteY14" fmla="*/ 222250 h 829469"/>
              <a:gd name="connsiteX15" fmla="*/ 2336801 w 5466556"/>
              <a:gd name="connsiteY15" fmla="*/ 263525 h 829469"/>
              <a:gd name="connsiteX16" fmla="*/ 2374901 w 5466556"/>
              <a:gd name="connsiteY16" fmla="*/ 282575 h 829469"/>
              <a:gd name="connsiteX17" fmla="*/ 2422526 w 5466556"/>
              <a:gd name="connsiteY17" fmla="*/ 304800 h 829469"/>
              <a:gd name="connsiteX18" fmla="*/ 2514601 w 5466556"/>
              <a:gd name="connsiteY18" fmla="*/ 346075 h 829469"/>
              <a:gd name="connsiteX19" fmla="*/ 2733676 w 5466556"/>
              <a:gd name="connsiteY19" fmla="*/ 365125 h 829469"/>
              <a:gd name="connsiteX20" fmla="*/ 2847976 w 5466556"/>
              <a:gd name="connsiteY20" fmla="*/ 361950 h 829469"/>
              <a:gd name="connsiteX21" fmla="*/ 2930526 w 5466556"/>
              <a:gd name="connsiteY21" fmla="*/ 368300 h 829469"/>
              <a:gd name="connsiteX22" fmla="*/ 2984501 w 5466556"/>
              <a:gd name="connsiteY22" fmla="*/ 403225 h 829469"/>
              <a:gd name="connsiteX23" fmla="*/ 3044032 w 5466556"/>
              <a:gd name="connsiteY23" fmla="*/ 473075 h 829469"/>
              <a:gd name="connsiteX24" fmla="*/ 3078957 w 5466556"/>
              <a:gd name="connsiteY24" fmla="*/ 481807 h 829469"/>
              <a:gd name="connsiteX25" fmla="*/ 3149601 w 5466556"/>
              <a:gd name="connsiteY25" fmla="*/ 485775 h 829469"/>
              <a:gd name="connsiteX26" fmla="*/ 3254376 w 5466556"/>
              <a:gd name="connsiteY26" fmla="*/ 508000 h 829469"/>
              <a:gd name="connsiteX27" fmla="*/ 3600451 w 5466556"/>
              <a:gd name="connsiteY27" fmla="*/ 511175 h 829469"/>
              <a:gd name="connsiteX28" fmla="*/ 3641726 w 5466556"/>
              <a:gd name="connsiteY28" fmla="*/ 517525 h 829469"/>
              <a:gd name="connsiteX29" fmla="*/ 3663951 w 5466556"/>
              <a:gd name="connsiteY29" fmla="*/ 533400 h 829469"/>
              <a:gd name="connsiteX30" fmla="*/ 3679826 w 5466556"/>
              <a:gd name="connsiteY30" fmla="*/ 556418 h 829469"/>
              <a:gd name="connsiteX31" fmla="*/ 3705226 w 5466556"/>
              <a:gd name="connsiteY31" fmla="*/ 628650 h 829469"/>
              <a:gd name="connsiteX32" fmla="*/ 3730626 w 5466556"/>
              <a:gd name="connsiteY32" fmla="*/ 642938 h 829469"/>
              <a:gd name="connsiteX33" fmla="*/ 3768726 w 5466556"/>
              <a:gd name="connsiteY33" fmla="*/ 647700 h 829469"/>
              <a:gd name="connsiteX34" fmla="*/ 3902076 w 5466556"/>
              <a:gd name="connsiteY34" fmla="*/ 635000 h 829469"/>
              <a:gd name="connsiteX35" fmla="*/ 4162426 w 5466556"/>
              <a:gd name="connsiteY35" fmla="*/ 631825 h 829469"/>
              <a:gd name="connsiteX36" fmla="*/ 4229894 w 5466556"/>
              <a:gd name="connsiteY36" fmla="*/ 635793 h 829469"/>
              <a:gd name="connsiteX37" fmla="*/ 4286251 w 5466556"/>
              <a:gd name="connsiteY37" fmla="*/ 644525 h 829469"/>
              <a:gd name="connsiteX38" fmla="*/ 4359276 w 5466556"/>
              <a:gd name="connsiteY38" fmla="*/ 660400 h 829469"/>
              <a:gd name="connsiteX39" fmla="*/ 4397375 w 5466556"/>
              <a:gd name="connsiteY39" fmla="*/ 698500 h 829469"/>
              <a:gd name="connsiteX40" fmla="*/ 5466556 w 5466556"/>
              <a:gd name="connsiteY40" fmla="*/ 829469 h 829469"/>
              <a:gd name="connsiteX0" fmla="*/ 0 w 5466556"/>
              <a:gd name="connsiteY0" fmla="*/ 0 h 829469"/>
              <a:gd name="connsiteX1" fmla="*/ 298451 w 5466556"/>
              <a:gd name="connsiteY1" fmla="*/ 47625 h 829469"/>
              <a:gd name="connsiteX2" fmla="*/ 361951 w 5466556"/>
              <a:gd name="connsiteY2" fmla="*/ 73025 h 829469"/>
              <a:gd name="connsiteX3" fmla="*/ 704851 w 5466556"/>
              <a:gd name="connsiteY3" fmla="*/ 65088 h 829469"/>
              <a:gd name="connsiteX4" fmla="*/ 831851 w 5466556"/>
              <a:gd name="connsiteY4" fmla="*/ 76200 h 829469"/>
              <a:gd name="connsiteX5" fmla="*/ 900907 w 5466556"/>
              <a:gd name="connsiteY5" fmla="*/ 80169 h 829469"/>
              <a:gd name="connsiteX6" fmla="*/ 942976 w 5466556"/>
              <a:gd name="connsiteY6" fmla="*/ 98425 h 829469"/>
              <a:gd name="connsiteX7" fmla="*/ 984251 w 5466556"/>
              <a:gd name="connsiteY7" fmla="*/ 117475 h 829469"/>
              <a:gd name="connsiteX8" fmla="*/ 1504951 w 5466556"/>
              <a:gd name="connsiteY8" fmla="*/ 127000 h 829469"/>
              <a:gd name="connsiteX9" fmla="*/ 1565276 w 5466556"/>
              <a:gd name="connsiteY9" fmla="*/ 127000 h 829469"/>
              <a:gd name="connsiteX10" fmla="*/ 1597026 w 5466556"/>
              <a:gd name="connsiteY10" fmla="*/ 139700 h 829469"/>
              <a:gd name="connsiteX11" fmla="*/ 1638301 w 5466556"/>
              <a:gd name="connsiteY11" fmla="*/ 165100 h 829469"/>
              <a:gd name="connsiteX12" fmla="*/ 1682751 w 5466556"/>
              <a:gd name="connsiteY12" fmla="*/ 193675 h 829469"/>
              <a:gd name="connsiteX13" fmla="*/ 1708945 w 5466556"/>
              <a:gd name="connsiteY13" fmla="*/ 202406 h 829469"/>
              <a:gd name="connsiteX14" fmla="*/ 2247901 w 5466556"/>
              <a:gd name="connsiteY14" fmla="*/ 222250 h 829469"/>
              <a:gd name="connsiteX15" fmla="*/ 2336801 w 5466556"/>
              <a:gd name="connsiteY15" fmla="*/ 263525 h 829469"/>
              <a:gd name="connsiteX16" fmla="*/ 2374901 w 5466556"/>
              <a:gd name="connsiteY16" fmla="*/ 282575 h 829469"/>
              <a:gd name="connsiteX17" fmla="*/ 2422526 w 5466556"/>
              <a:gd name="connsiteY17" fmla="*/ 304800 h 829469"/>
              <a:gd name="connsiteX18" fmla="*/ 2514601 w 5466556"/>
              <a:gd name="connsiteY18" fmla="*/ 346075 h 829469"/>
              <a:gd name="connsiteX19" fmla="*/ 2733676 w 5466556"/>
              <a:gd name="connsiteY19" fmla="*/ 365125 h 829469"/>
              <a:gd name="connsiteX20" fmla="*/ 2847976 w 5466556"/>
              <a:gd name="connsiteY20" fmla="*/ 361950 h 829469"/>
              <a:gd name="connsiteX21" fmla="*/ 2930526 w 5466556"/>
              <a:gd name="connsiteY21" fmla="*/ 368300 h 829469"/>
              <a:gd name="connsiteX22" fmla="*/ 2984501 w 5466556"/>
              <a:gd name="connsiteY22" fmla="*/ 403225 h 829469"/>
              <a:gd name="connsiteX23" fmla="*/ 3044032 w 5466556"/>
              <a:gd name="connsiteY23" fmla="*/ 473075 h 829469"/>
              <a:gd name="connsiteX24" fmla="*/ 3078957 w 5466556"/>
              <a:gd name="connsiteY24" fmla="*/ 481807 h 829469"/>
              <a:gd name="connsiteX25" fmla="*/ 3149601 w 5466556"/>
              <a:gd name="connsiteY25" fmla="*/ 485775 h 829469"/>
              <a:gd name="connsiteX26" fmla="*/ 3254376 w 5466556"/>
              <a:gd name="connsiteY26" fmla="*/ 508000 h 829469"/>
              <a:gd name="connsiteX27" fmla="*/ 3600451 w 5466556"/>
              <a:gd name="connsiteY27" fmla="*/ 511175 h 829469"/>
              <a:gd name="connsiteX28" fmla="*/ 3641726 w 5466556"/>
              <a:gd name="connsiteY28" fmla="*/ 517525 h 829469"/>
              <a:gd name="connsiteX29" fmla="*/ 3663951 w 5466556"/>
              <a:gd name="connsiteY29" fmla="*/ 533400 h 829469"/>
              <a:gd name="connsiteX30" fmla="*/ 3679826 w 5466556"/>
              <a:gd name="connsiteY30" fmla="*/ 556418 h 829469"/>
              <a:gd name="connsiteX31" fmla="*/ 3705226 w 5466556"/>
              <a:gd name="connsiteY31" fmla="*/ 628650 h 829469"/>
              <a:gd name="connsiteX32" fmla="*/ 3730626 w 5466556"/>
              <a:gd name="connsiteY32" fmla="*/ 642938 h 829469"/>
              <a:gd name="connsiteX33" fmla="*/ 3768726 w 5466556"/>
              <a:gd name="connsiteY33" fmla="*/ 647700 h 829469"/>
              <a:gd name="connsiteX34" fmla="*/ 3902076 w 5466556"/>
              <a:gd name="connsiteY34" fmla="*/ 635000 h 829469"/>
              <a:gd name="connsiteX35" fmla="*/ 4162426 w 5466556"/>
              <a:gd name="connsiteY35" fmla="*/ 631825 h 829469"/>
              <a:gd name="connsiteX36" fmla="*/ 4229894 w 5466556"/>
              <a:gd name="connsiteY36" fmla="*/ 635793 h 829469"/>
              <a:gd name="connsiteX37" fmla="*/ 4286251 w 5466556"/>
              <a:gd name="connsiteY37" fmla="*/ 644525 h 829469"/>
              <a:gd name="connsiteX38" fmla="*/ 4359276 w 5466556"/>
              <a:gd name="connsiteY38" fmla="*/ 660400 h 829469"/>
              <a:gd name="connsiteX39" fmla="*/ 4397375 w 5466556"/>
              <a:gd name="connsiteY39" fmla="*/ 698500 h 829469"/>
              <a:gd name="connsiteX40" fmla="*/ 5466556 w 5466556"/>
              <a:gd name="connsiteY40" fmla="*/ 829469 h 829469"/>
              <a:gd name="connsiteX0" fmla="*/ 0 w 5466556"/>
              <a:gd name="connsiteY0" fmla="*/ 0 h 829469"/>
              <a:gd name="connsiteX1" fmla="*/ 298451 w 5466556"/>
              <a:gd name="connsiteY1" fmla="*/ 47625 h 829469"/>
              <a:gd name="connsiteX2" fmla="*/ 361951 w 5466556"/>
              <a:gd name="connsiteY2" fmla="*/ 73025 h 829469"/>
              <a:gd name="connsiteX3" fmla="*/ 704851 w 5466556"/>
              <a:gd name="connsiteY3" fmla="*/ 65088 h 829469"/>
              <a:gd name="connsiteX4" fmla="*/ 831851 w 5466556"/>
              <a:gd name="connsiteY4" fmla="*/ 76200 h 829469"/>
              <a:gd name="connsiteX5" fmla="*/ 900907 w 5466556"/>
              <a:gd name="connsiteY5" fmla="*/ 80169 h 829469"/>
              <a:gd name="connsiteX6" fmla="*/ 942976 w 5466556"/>
              <a:gd name="connsiteY6" fmla="*/ 98425 h 829469"/>
              <a:gd name="connsiteX7" fmla="*/ 984251 w 5466556"/>
              <a:gd name="connsiteY7" fmla="*/ 117475 h 829469"/>
              <a:gd name="connsiteX8" fmla="*/ 1504951 w 5466556"/>
              <a:gd name="connsiteY8" fmla="*/ 127000 h 829469"/>
              <a:gd name="connsiteX9" fmla="*/ 1565276 w 5466556"/>
              <a:gd name="connsiteY9" fmla="*/ 127000 h 829469"/>
              <a:gd name="connsiteX10" fmla="*/ 1597026 w 5466556"/>
              <a:gd name="connsiteY10" fmla="*/ 139700 h 829469"/>
              <a:gd name="connsiteX11" fmla="*/ 1638301 w 5466556"/>
              <a:gd name="connsiteY11" fmla="*/ 165100 h 829469"/>
              <a:gd name="connsiteX12" fmla="*/ 1682751 w 5466556"/>
              <a:gd name="connsiteY12" fmla="*/ 193675 h 829469"/>
              <a:gd name="connsiteX13" fmla="*/ 1708945 w 5466556"/>
              <a:gd name="connsiteY13" fmla="*/ 202406 h 829469"/>
              <a:gd name="connsiteX14" fmla="*/ 2247901 w 5466556"/>
              <a:gd name="connsiteY14" fmla="*/ 222250 h 829469"/>
              <a:gd name="connsiteX15" fmla="*/ 2336801 w 5466556"/>
              <a:gd name="connsiteY15" fmla="*/ 263525 h 829469"/>
              <a:gd name="connsiteX16" fmla="*/ 2374901 w 5466556"/>
              <a:gd name="connsiteY16" fmla="*/ 282575 h 829469"/>
              <a:gd name="connsiteX17" fmla="*/ 2422526 w 5466556"/>
              <a:gd name="connsiteY17" fmla="*/ 304800 h 829469"/>
              <a:gd name="connsiteX18" fmla="*/ 2514601 w 5466556"/>
              <a:gd name="connsiteY18" fmla="*/ 346075 h 829469"/>
              <a:gd name="connsiteX19" fmla="*/ 2733676 w 5466556"/>
              <a:gd name="connsiteY19" fmla="*/ 365125 h 829469"/>
              <a:gd name="connsiteX20" fmla="*/ 2847976 w 5466556"/>
              <a:gd name="connsiteY20" fmla="*/ 361950 h 829469"/>
              <a:gd name="connsiteX21" fmla="*/ 2930526 w 5466556"/>
              <a:gd name="connsiteY21" fmla="*/ 368300 h 829469"/>
              <a:gd name="connsiteX22" fmla="*/ 2984501 w 5466556"/>
              <a:gd name="connsiteY22" fmla="*/ 403225 h 829469"/>
              <a:gd name="connsiteX23" fmla="*/ 3044032 w 5466556"/>
              <a:gd name="connsiteY23" fmla="*/ 473075 h 829469"/>
              <a:gd name="connsiteX24" fmla="*/ 3078957 w 5466556"/>
              <a:gd name="connsiteY24" fmla="*/ 481807 h 829469"/>
              <a:gd name="connsiteX25" fmla="*/ 3149601 w 5466556"/>
              <a:gd name="connsiteY25" fmla="*/ 485775 h 829469"/>
              <a:gd name="connsiteX26" fmla="*/ 3254376 w 5466556"/>
              <a:gd name="connsiteY26" fmla="*/ 508000 h 829469"/>
              <a:gd name="connsiteX27" fmla="*/ 3600451 w 5466556"/>
              <a:gd name="connsiteY27" fmla="*/ 511175 h 829469"/>
              <a:gd name="connsiteX28" fmla="*/ 3641726 w 5466556"/>
              <a:gd name="connsiteY28" fmla="*/ 517525 h 829469"/>
              <a:gd name="connsiteX29" fmla="*/ 3663951 w 5466556"/>
              <a:gd name="connsiteY29" fmla="*/ 533400 h 829469"/>
              <a:gd name="connsiteX30" fmla="*/ 3679826 w 5466556"/>
              <a:gd name="connsiteY30" fmla="*/ 556418 h 829469"/>
              <a:gd name="connsiteX31" fmla="*/ 3705226 w 5466556"/>
              <a:gd name="connsiteY31" fmla="*/ 628650 h 829469"/>
              <a:gd name="connsiteX32" fmla="*/ 3730626 w 5466556"/>
              <a:gd name="connsiteY32" fmla="*/ 642938 h 829469"/>
              <a:gd name="connsiteX33" fmla="*/ 3768726 w 5466556"/>
              <a:gd name="connsiteY33" fmla="*/ 647700 h 829469"/>
              <a:gd name="connsiteX34" fmla="*/ 3902076 w 5466556"/>
              <a:gd name="connsiteY34" fmla="*/ 635000 h 829469"/>
              <a:gd name="connsiteX35" fmla="*/ 4162426 w 5466556"/>
              <a:gd name="connsiteY35" fmla="*/ 631825 h 829469"/>
              <a:gd name="connsiteX36" fmla="*/ 4229894 w 5466556"/>
              <a:gd name="connsiteY36" fmla="*/ 635793 h 829469"/>
              <a:gd name="connsiteX37" fmla="*/ 4286251 w 5466556"/>
              <a:gd name="connsiteY37" fmla="*/ 644525 h 829469"/>
              <a:gd name="connsiteX38" fmla="*/ 4359276 w 5466556"/>
              <a:gd name="connsiteY38" fmla="*/ 660400 h 829469"/>
              <a:gd name="connsiteX39" fmla="*/ 4409281 w 5466556"/>
              <a:gd name="connsiteY39" fmla="*/ 696119 h 829469"/>
              <a:gd name="connsiteX40" fmla="*/ 5466556 w 5466556"/>
              <a:gd name="connsiteY40" fmla="*/ 829469 h 829469"/>
              <a:gd name="connsiteX0" fmla="*/ 0 w 5466556"/>
              <a:gd name="connsiteY0" fmla="*/ 0 h 829469"/>
              <a:gd name="connsiteX1" fmla="*/ 298451 w 5466556"/>
              <a:gd name="connsiteY1" fmla="*/ 47625 h 829469"/>
              <a:gd name="connsiteX2" fmla="*/ 361951 w 5466556"/>
              <a:gd name="connsiteY2" fmla="*/ 73025 h 829469"/>
              <a:gd name="connsiteX3" fmla="*/ 704851 w 5466556"/>
              <a:gd name="connsiteY3" fmla="*/ 65088 h 829469"/>
              <a:gd name="connsiteX4" fmla="*/ 831851 w 5466556"/>
              <a:gd name="connsiteY4" fmla="*/ 76200 h 829469"/>
              <a:gd name="connsiteX5" fmla="*/ 900907 w 5466556"/>
              <a:gd name="connsiteY5" fmla="*/ 80169 h 829469"/>
              <a:gd name="connsiteX6" fmla="*/ 942976 w 5466556"/>
              <a:gd name="connsiteY6" fmla="*/ 98425 h 829469"/>
              <a:gd name="connsiteX7" fmla="*/ 984251 w 5466556"/>
              <a:gd name="connsiteY7" fmla="*/ 117475 h 829469"/>
              <a:gd name="connsiteX8" fmla="*/ 1504951 w 5466556"/>
              <a:gd name="connsiteY8" fmla="*/ 127000 h 829469"/>
              <a:gd name="connsiteX9" fmla="*/ 1565276 w 5466556"/>
              <a:gd name="connsiteY9" fmla="*/ 127000 h 829469"/>
              <a:gd name="connsiteX10" fmla="*/ 1597026 w 5466556"/>
              <a:gd name="connsiteY10" fmla="*/ 139700 h 829469"/>
              <a:gd name="connsiteX11" fmla="*/ 1638301 w 5466556"/>
              <a:gd name="connsiteY11" fmla="*/ 165100 h 829469"/>
              <a:gd name="connsiteX12" fmla="*/ 1682751 w 5466556"/>
              <a:gd name="connsiteY12" fmla="*/ 193675 h 829469"/>
              <a:gd name="connsiteX13" fmla="*/ 1708945 w 5466556"/>
              <a:gd name="connsiteY13" fmla="*/ 202406 h 829469"/>
              <a:gd name="connsiteX14" fmla="*/ 2247901 w 5466556"/>
              <a:gd name="connsiteY14" fmla="*/ 222250 h 829469"/>
              <a:gd name="connsiteX15" fmla="*/ 2336801 w 5466556"/>
              <a:gd name="connsiteY15" fmla="*/ 263525 h 829469"/>
              <a:gd name="connsiteX16" fmla="*/ 2374901 w 5466556"/>
              <a:gd name="connsiteY16" fmla="*/ 282575 h 829469"/>
              <a:gd name="connsiteX17" fmla="*/ 2422526 w 5466556"/>
              <a:gd name="connsiteY17" fmla="*/ 304800 h 829469"/>
              <a:gd name="connsiteX18" fmla="*/ 2514601 w 5466556"/>
              <a:gd name="connsiteY18" fmla="*/ 346075 h 829469"/>
              <a:gd name="connsiteX19" fmla="*/ 2733676 w 5466556"/>
              <a:gd name="connsiteY19" fmla="*/ 365125 h 829469"/>
              <a:gd name="connsiteX20" fmla="*/ 2847976 w 5466556"/>
              <a:gd name="connsiteY20" fmla="*/ 361950 h 829469"/>
              <a:gd name="connsiteX21" fmla="*/ 2930526 w 5466556"/>
              <a:gd name="connsiteY21" fmla="*/ 368300 h 829469"/>
              <a:gd name="connsiteX22" fmla="*/ 2984501 w 5466556"/>
              <a:gd name="connsiteY22" fmla="*/ 403225 h 829469"/>
              <a:gd name="connsiteX23" fmla="*/ 3044032 w 5466556"/>
              <a:gd name="connsiteY23" fmla="*/ 473075 h 829469"/>
              <a:gd name="connsiteX24" fmla="*/ 3078957 w 5466556"/>
              <a:gd name="connsiteY24" fmla="*/ 481807 h 829469"/>
              <a:gd name="connsiteX25" fmla="*/ 3149601 w 5466556"/>
              <a:gd name="connsiteY25" fmla="*/ 485775 h 829469"/>
              <a:gd name="connsiteX26" fmla="*/ 3254376 w 5466556"/>
              <a:gd name="connsiteY26" fmla="*/ 508000 h 829469"/>
              <a:gd name="connsiteX27" fmla="*/ 3600451 w 5466556"/>
              <a:gd name="connsiteY27" fmla="*/ 511175 h 829469"/>
              <a:gd name="connsiteX28" fmla="*/ 3641726 w 5466556"/>
              <a:gd name="connsiteY28" fmla="*/ 517525 h 829469"/>
              <a:gd name="connsiteX29" fmla="*/ 3663951 w 5466556"/>
              <a:gd name="connsiteY29" fmla="*/ 533400 h 829469"/>
              <a:gd name="connsiteX30" fmla="*/ 3679826 w 5466556"/>
              <a:gd name="connsiteY30" fmla="*/ 556418 h 829469"/>
              <a:gd name="connsiteX31" fmla="*/ 3705226 w 5466556"/>
              <a:gd name="connsiteY31" fmla="*/ 628650 h 829469"/>
              <a:gd name="connsiteX32" fmla="*/ 3730626 w 5466556"/>
              <a:gd name="connsiteY32" fmla="*/ 642938 h 829469"/>
              <a:gd name="connsiteX33" fmla="*/ 3768726 w 5466556"/>
              <a:gd name="connsiteY33" fmla="*/ 647700 h 829469"/>
              <a:gd name="connsiteX34" fmla="*/ 3902076 w 5466556"/>
              <a:gd name="connsiteY34" fmla="*/ 635000 h 829469"/>
              <a:gd name="connsiteX35" fmla="*/ 4162426 w 5466556"/>
              <a:gd name="connsiteY35" fmla="*/ 631825 h 829469"/>
              <a:gd name="connsiteX36" fmla="*/ 4229894 w 5466556"/>
              <a:gd name="connsiteY36" fmla="*/ 635793 h 829469"/>
              <a:gd name="connsiteX37" fmla="*/ 4286251 w 5466556"/>
              <a:gd name="connsiteY37" fmla="*/ 644525 h 829469"/>
              <a:gd name="connsiteX38" fmla="*/ 4359276 w 5466556"/>
              <a:gd name="connsiteY38" fmla="*/ 660400 h 829469"/>
              <a:gd name="connsiteX39" fmla="*/ 4402137 w 5466556"/>
              <a:gd name="connsiteY39" fmla="*/ 686594 h 829469"/>
              <a:gd name="connsiteX40" fmla="*/ 5466556 w 5466556"/>
              <a:gd name="connsiteY40" fmla="*/ 829469 h 829469"/>
              <a:gd name="connsiteX0" fmla="*/ 0 w 5466556"/>
              <a:gd name="connsiteY0" fmla="*/ 0 h 829469"/>
              <a:gd name="connsiteX1" fmla="*/ 298451 w 5466556"/>
              <a:gd name="connsiteY1" fmla="*/ 47625 h 829469"/>
              <a:gd name="connsiteX2" fmla="*/ 361951 w 5466556"/>
              <a:gd name="connsiteY2" fmla="*/ 73025 h 829469"/>
              <a:gd name="connsiteX3" fmla="*/ 704851 w 5466556"/>
              <a:gd name="connsiteY3" fmla="*/ 65088 h 829469"/>
              <a:gd name="connsiteX4" fmla="*/ 831851 w 5466556"/>
              <a:gd name="connsiteY4" fmla="*/ 76200 h 829469"/>
              <a:gd name="connsiteX5" fmla="*/ 900907 w 5466556"/>
              <a:gd name="connsiteY5" fmla="*/ 80169 h 829469"/>
              <a:gd name="connsiteX6" fmla="*/ 942976 w 5466556"/>
              <a:gd name="connsiteY6" fmla="*/ 98425 h 829469"/>
              <a:gd name="connsiteX7" fmla="*/ 984251 w 5466556"/>
              <a:gd name="connsiteY7" fmla="*/ 117475 h 829469"/>
              <a:gd name="connsiteX8" fmla="*/ 1504951 w 5466556"/>
              <a:gd name="connsiteY8" fmla="*/ 127000 h 829469"/>
              <a:gd name="connsiteX9" fmla="*/ 1565276 w 5466556"/>
              <a:gd name="connsiteY9" fmla="*/ 127000 h 829469"/>
              <a:gd name="connsiteX10" fmla="*/ 1597026 w 5466556"/>
              <a:gd name="connsiteY10" fmla="*/ 139700 h 829469"/>
              <a:gd name="connsiteX11" fmla="*/ 1638301 w 5466556"/>
              <a:gd name="connsiteY11" fmla="*/ 165100 h 829469"/>
              <a:gd name="connsiteX12" fmla="*/ 1682751 w 5466556"/>
              <a:gd name="connsiteY12" fmla="*/ 193675 h 829469"/>
              <a:gd name="connsiteX13" fmla="*/ 1708945 w 5466556"/>
              <a:gd name="connsiteY13" fmla="*/ 202406 h 829469"/>
              <a:gd name="connsiteX14" fmla="*/ 2247901 w 5466556"/>
              <a:gd name="connsiteY14" fmla="*/ 222250 h 829469"/>
              <a:gd name="connsiteX15" fmla="*/ 2336801 w 5466556"/>
              <a:gd name="connsiteY15" fmla="*/ 263525 h 829469"/>
              <a:gd name="connsiteX16" fmla="*/ 2374901 w 5466556"/>
              <a:gd name="connsiteY16" fmla="*/ 282575 h 829469"/>
              <a:gd name="connsiteX17" fmla="*/ 2422526 w 5466556"/>
              <a:gd name="connsiteY17" fmla="*/ 304800 h 829469"/>
              <a:gd name="connsiteX18" fmla="*/ 2514601 w 5466556"/>
              <a:gd name="connsiteY18" fmla="*/ 346075 h 829469"/>
              <a:gd name="connsiteX19" fmla="*/ 2733676 w 5466556"/>
              <a:gd name="connsiteY19" fmla="*/ 365125 h 829469"/>
              <a:gd name="connsiteX20" fmla="*/ 2847976 w 5466556"/>
              <a:gd name="connsiteY20" fmla="*/ 361950 h 829469"/>
              <a:gd name="connsiteX21" fmla="*/ 2930526 w 5466556"/>
              <a:gd name="connsiteY21" fmla="*/ 368300 h 829469"/>
              <a:gd name="connsiteX22" fmla="*/ 2984501 w 5466556"/>
              <a:gd name="connsiteY22" fmla="*/ 403225 h 829469"/>
              <a:gd name="connsiteX23" fmla="*/ 3044032 w 5466556"/>
              <a:gd name="connsiteY23" fmla="*/ 473075 h 829469"/>
              <a:gd name="connsiteX24" fmla="*/ 3078957 w 5466556"/>
              <a:gd name="connsiteY24" fmla="*/ 481807 h 829469"/>
              <a:gd name="connsiteX25" fmla="*/ 3149601 w 5466556"/>
              <a:gd name="connsiteY25" fmla="*/ 485775 h 829469"/>
              <a:gd name="connsiteX26" fmla="*/ 3254376 w 5466556"/>
              <a:gd name="connsiteY26" fmla="*/ 508000 h 829469"/>
              <a:gd name="connsiteX27" fmla="*/ 3600451 w 5466556"/>
              <a:gd name="connsiteY27" fmla="*/ 511175 h 829469"/>
              <a:gd name="connsiteX28" fmla="*/ 3641726 w 5466556"/>
              <a:gd name="connsiteY28" fmla="*/ 517525 h 829469"/>
              <a:gd name="connsiteX29" fmla="*/ 3663951 w 5466556"/>
              <a:gd name="connsiteY29" fmla="*/ 533400 h 829469"/>
              <a:gd name="connsiteX30" fmla="*/ 3679826 w 5466556"/>
              <a:gd name="connsiteY30" fmla="*/ 556418 h 829469"/>
              <a:gd name="connsiteX31" fmla="*/ 3705226 w 5466556"/>
              <a:gd name="connsiteY31" fmla="*/ 628650 h 829469"/>
              <a:gd name="connsiteX32" fmla="*/ 3730626 w 5466556"/>
              <a:gd name="connsiteY32" fmla="*/ 642938 h 829469"/>
              <a:gd name="connsiteX33" fmla="*/ 3768726 w 5466556"/>
              <a:gd name="connsiteY33" fmla="*/ 647700 h 829469"/>
              <a:gd name="connsiteX34" fmla="*/ 3902076 w 5466556"/>
              <a:gd name="connsiteY34" fmla="*/ 635000 h 829469"/>
              <a:gd name="connsiteX35" fmla="*/ 4162426 w 5466556"/>
              <a:gd name="connsiteY35" fmla="*/ 631825 h 829469"/>
              <a:gd name="connsiteX36" fmla="*/ 4229894 w 5466556"/>
              <a:gd name="connsiteY36" fmla="*/ 635793 h 829469"/>
              <a:gd name="connsiteX37" fmla="*/ 4286251 w 5466556"/>
              <a:gd name="connsiteY37" fmla="*/ 644525 h 829469"/>
              <a:gd name="connsiteX38" fmla="*/ 4359276 w 5466556"/>
              <a:gd name="connsiteY38" fmla="*/ 660400 h 829469"/>
              <a:gd name="connsiteX39" fmla="*/ 4402137 w 5466556"/>
              <a:gd name="connsiteY39" fmla="*/ 686594 h 829469"/>
              <a:gd name="connsiteX40" fmla="*/ 4428331 w 5466556"/>
              <a:gd name="connsiteY40" fmla="*/ 700088 h 829469"/>
              <a:gd name="connsiteX41" fmla="*/ 5466556 w 5466556"/>
              <a:gd name="connsiteY41" fmla="*/ 829469 h 829469"/>
              <a:gd name="connsiteX0" fmla="*/ 0 w 5466556"/>
              <a:gd name="connsiteY0" fmla="*/ 0 h 829469"/>
              <a:gd name="connsiteX1" fmla="*/ 298451 w 5466556"/>
              <a:gd name="connsiteY1" fmla="*/ 47625 h 829469"/>
              <a:gd name="connsiteX2" fmla="*/ 361951 w 5466556"/>
              <a:gd name="connsiteY2" fmla="*/ 73025 h 829469"/>
              <a:gd name="connsiteX3" fmla="*/ 704851 w 5466556"/>
              <a:gd name="connsiteY3" fmla="*/ 65088 h 829469"/>
              <a:gd name="connsiteX4" fmla="*/ 831851 w 5466556"/>
              <a:gd name="connsiteY4" fmla="*/ 76200 h 829469"/>
              <a:gd name="connsiteX5" fmla="*/ 900907 w 5466556"/>
              <a:gd name="connsiteY5" fmla="*/ 80169 h 829469"/>
              <a:gd name="connsiteX6" fmla="*/ 942976 w 5466556"/>
              <a:gd name="connsiteY6" fmla="*/ 98425 h 829469"/>
              <a:gd name="connsiteX7" fmla="*/ 984251 w 5466556"/>
              <a:gd name="connsiteY7" fmla="*/ 117475 h 829469"/>
              <a:gd name="connsiteX8" fmla="*/ 1504951 w 5466556"/>
              <a:gd name="connsiteY8" fmla="*/ 127000 h 829469"/>
              <a:gd name="connsiteX9" fmla="*/ 1565276 w 5466556"/>
              <a:gd name="connsiteY9" fmla="*/ 127000 h 829469"/>
              <a:gd name="connsiteX10" fmla="*/ 1597026 w 5466556"/>
              <a:gd name="connsiteY10" fmla="*/ 139700 h 829469"/>
              <a:gd name="connsiteX11" fmla="*/ 1638301 w 5466556"/>
              <a:gd name="connsiteY11" fmla="*/ 165100 h 829469"/>
              <a:gd name="connsiteX12" fmla="*/ 1682751 w 5466556"/>
              <a:gd name="connsiteY12" fmla="*/ 193675 h 829469"/>
              <a:gd name="connsiteX13" fmla="*/ 1708945 w 5466556"/>
              <a:gd name="connsiteY13" fmla="*/ 202406 h 829469"/>
              <a:gd name="connsiteX14" fmla="*/ 2247901 w 5466556"/>
              <a:gd name="connsiteY14" fmla="*/ 222250 h 829469"/>
              <a:gd name="connsiteX15" fmla="*/ 2336801 w 5466556"/>
              <a:gd name="connsiteY15" fmla="*/ 263525 h 829469"/>
              <a:gd name="connsiteX16" fmla="*/ 2374901 w 5466556"/>
              <a:gd name="connsiteY16" fmla="*/ 282575 h 829469"/>
              <a:gd name="connsiteX17" fmla="*/ 2422526 w 5466556"/>
              <a:gd name="connsiteY17" fmla="*/ 304800 h 829469"/>
              <a:gd name="connsiteX18" fmla="*/ 2514601 w 5466556"/>
              <a:gd name="connsiteY18" fmla="*/ 346075 h 829469"/>
              <a:gd name="connsiteX19" fmla="*/ 2733676 w 5466556"/>
              <a:gd name="connsiteY19" fmla="*/ 365125 h 829469"/>
              <a:gd name="connsiteX20" fmla="*/ 2847976 w 5466556"/>
              <a:gd name="connsiteY20" fmla="*/ 361950 h 829469"/>
              <a:gd name="connsiteX21" fmla="*/ 2930526 w 5466556"/>
              <a:gd name="connsiteY21" fmla="*/ 368300 h 829469"/>
              <a:gd name="connsiteX22" fmla="*/ 2984501 w 5466556"/>
              <a:gd name="connsiteY22" fmla="*/ 403225 h 829469"/>
              <a:gd name="connsiteX23" fmla="*/ 3044032 w 5466556"/>
              <a:gd name="connsiteY23" fmla="*/ 473075 h 829469"/>
              <a:gd name="connsiteX24" fmla="*/ 3078957 w 5466556"/>
              <a:gd name="connsiteY24" fmla="*/ 481807 h 829469"/>
              <a:gd name="connsiteX25" fmla="*/ 3149601 w 5466556"/>
              <a:gd name="connsiteY25" fmla="*/ 485775 h 829469"/>
              <a:gd name="connsiteX26" fmla="*/ 3254376 w 5466556"/>
              <a:gd name="connsiteY26" fmla="*/ 508000 h 829469"/>
              <a:gd name="connsiteX27" fmla="*/ 3600451 w 5466556"/>
              <a:gd name="connsiteY27" fmla="*/ 511175 h 829469"/>
              <a:gd name="connsiteX28" fmla="*/ 3641726 w 5466556"/>
              <a:gd name="connsiteY28" fmla="*/ 517525 h 829469"/>
              <a:gd name="connsiteX29" fmla="*/ 3663951 w 5466556"/>
              <a:gd name="connsiteY29" fmla="*/ 533400 h 829469"/>
              <a:gd name="connsiteX30" fmla="*/ 3679826 w 5466556"/>
              <a:gd name="connsiteY30" fmla="*/ 556418 h 829469"/>
              <a:gd name="connsiteX31" fmla="*/ 3705226 w 5466556"/>
              <a:gd name="connsiteY31" fmla="*/ 628650 h 829469"/>
              <a:gd name="connsiteX32" fmla="*/ 3730626 w 5466556"/>
              <a:gd name="connsiteY32" fmla="*/ 642938 h 829469"/>
              <a:gd name="connsiteX33" fmla="*/ 3768726 w 5466556"/>
              <a:gd name="connsiteY33" fmla="*/ 647700 h 829469"/>
              <a:gd name="connsiteX34" fmla="*/ 3902076 w 5466556"/>
              <a:gd name="connsiteY34" fmla="*/ 635000 h 829469"/>
              <a:gd name="connsiteX35" fmla="*/ 4162426 w 5466556"/>
              <a:gd name="connsiteY35" fmla="*/ 631825 h 829469"/>
              <a:gd name="connsiteX36" fmla="*/ 4229894 w 5466556"/>
              <a:gd name="connsiteY36" fmla="*/ 635793 h 829469"/>
              <a:gd name="connsiteX37" fmla="*/ 4286251 w 5466556"/>
              <a:gd name="connsiteY37" fmla="*/ 644525 h 829469"/>
              <a:gd name="connsiteX38" fmla="*/ 4359276 w 5466556"/>
              <a:gd name="connsiteY38" fmla="*/ 660400 h 829469"/>
              <a:gd name="connsiteX39" fmla="*/ 4402137 w 5466556"/>
              <a:gd name="connsiteY39" fmla="*/ 686594 h 829469"/>
              <a:gd name="connsiteX40" fmla="*/ 4428331 w 5466556"/>
              <a:gd name="connsiteY40" fmla="*/ 700088 h 829469"/>
              <a:gd name="connsiteX41" fmla="*/ 5466556 w 5466556"/>
              <a:gd name="connsiteY41" fmla="*/ 829469 h 829469"/>
              <a:gd name="connsiteX0" fmla="*/ 0 w 5466556"/>
              <a:gd name="connsiteY0" fmla="*/ 0 h 829469"/>
              <a:gd name="connsiteX1" fmla="*/ 298451 w 5466556"/>
              <a:gd name="connsiteY1" fmla="*/ 47625 h 829469"/>
              <a:gd name="connsiteX2" fmla="*/ 361951 w 5466556"/>
              <a:gd name="connsiteY2" fmla="*/ 73025 h 829469"/>
              <a:gd name="connsiteX3" fmla="*/ 704851 w 5466556"/>
              <a:gd name="connsiteY3" fmla="*/ 65088 h 829469"/>
              <a:gd name="connsiteX4" fmla="*/ 831851 w 5466556"/>
              <a:gd name="connsiteY4" fmla="*/ 76200 h 829469"/>
              <a:gd name="connsiteX5" fmla="*/ 900907 w 5466556"/>
              <a:gd name="connsiteY5" fmla="*/ 80169 h 829469"/>
              <a:gd name="connsiteX6" fmla="*/ 942976 w 5466556"/>
              <a:gd name="connsiteY6" fmla="*/ 98425 h 829469"/>
              <a:gd name="connsiteX7" fmla="*/ 984251 w 5466556"/>
              <a:gd name="connsiteY7" fmla="*/ 117475 h 829469"/>
              <a:gd name="connsiteX8" fmla="*/ 1504951 w 5466556"/>
              <a:gd name="connsiteY8" fmla="*/ 127000 h 829469"/>
              <a:gd name="connsiteX9" fmla="*/ 1565276 w 5466556"/>
              <a:gd name="connsiteY9" fmla="*/ 127000 h 829469"/>
              <a:gd name="connsiteX10" fmla="*/ 1597026 w 5466556"/>
              <a:gd name="connsiteY10" fmla="*/ 139700 h 829469"/>
              <a:gd name="connsiteX11" fmla="*/ 1638301 w 5466556"/>
              <a:gd name="connsiteY11" fmla="*/ 165100 h 829469"/>
              <a:gd name="connsiteX12" fmla="*/ 1682751 w 5466556"/>
              <a:gd name="connsiteY12" fmla="*/ 193675 h 829469"/>
              <a:gd name="connsiteX13" fmla="*/ 1708945 w 5466556"/>
              <a:gd name="connsiteY13" fmla="*/ 202406 h 829469"/>
              <a:gd name="connsiteX14" fmla="*/ 2247901 w 5466556"/>
              <a:gd name="connsiteY14" fmla="*/ 222250 h 829469"/>
              <a:gd name="connsiteX15" fmla="*/ 2336801 w 5466556"/>
              <a:gd name="connsiteY15" fmla="*/ 263525 h 829469"/>
              <a:gd name="connsiteX16" fmla="*/ 2374901 w 5466556"/>
              <a:gd name="connsiteY16" fmla="*/ 282575 h 829469"/>
              <a:gd name="connsiteX17" fmla="*/ 2422526 w 5466556"/>
              <a:gd name="connsiteY17" fmla="*/ 304800 h 829469"/>
              <a:gd name="connsiteX18" fmla="*/ 2514601 w 5466556"/>
              <a:gd name="connsiteY18" fmla="*/ 346075 h 829469"/>
              <a:gd name="connsiteX19" fmla="*/ 2733676 w 5466556"/>
              <a:gd name="connsiteY19" fmla="*/ 365125 h 829469"/>
              <a:gd name="connsiteX20" fmla="*/ 2847976 w 5466556"/>
              <a:gd name="connsiteY20" fmla="*/ 361950 h 829469"/>
              <a:gd name="connsiteX21" fmla="*/ 2930526 w 5466556"/>
              <a:gd name="connsiteY21" fmla="*/ 368300 h 829469"/>
              <a:gd name="connsiteX22" fmla="*/ 2984501 w 5466556"/>
              <a:gd name="connsiteY22" fmla="*/ 403225 h 829469"/>
              <a:gd name="connsiteX23" fmla="*/ 3044032 w 5466556"/>
              <a:gd name="connsiteY23" fmla="*/ 473075 h 829469"/>
              <a:gd name="connsiteX24" fmla="*/ 3078957 w 5466556"/>
              <a:gd name="connsiteY24" fmla="*/ 481807 h 829469"/>
              <a:gd name="connsiteX25" fmla="*/ 3149601 w 5466556"/>
              <a:gd name="connsiteY25" fmla="*/ 485775 h 829469"/>
              <a:gd name="connsiteX26" fmla="*/ 3254376 w 5466556"/>
              <a:gd name="connsiteY26" fmla="*/ 508000 h 829469"/>
              <a:gd name="connsiteX27" fmla="*/ 3600451 w 5466556"/>
              <a:gd name="connsiteY27" fmla="*/ 511175 h 829469"/>
              <a:gd name="connsiteX28" fmla="*/ 3641726 w 5466556"/>
              <a:gd name="connsiteY28" fmla="*/ 517525 h 829469"/>
              <a:gd name="connsiteX29" fmla="*/ 3663951 w 5466556"/>
              <a:gd name="connsiteY29" fmla="*/ 533400 h 829469"/>
              <a:gd name="connsiteX30" fmla="*/ 3679826 w 5466556"/>
              <a:gd name="connsiteY30" fmla="*/ 556418 h 829469"/>
              <a:gd name="connsiteX31" fmla="*/ 3705226 w 5466556"/>
              <a:gd name="connsiteY31" fmla="*/ 628650 h 829469"/>
              <a:gd name="connsiteX32" fmla="*/ 3730626 w 5466556"/>
              <a:gd name="connsiteY32" fmla="*/ 642938 h 829469"/>
              <a:gd name="connsiteX33" fmla="*/ 3768726 w 5466556"/>
              <a:gd name="connsiteY33" fmla="*/ 647700 h 829469"/>
              <a:gd name="connsiteX34" fmla="*/ 3902076 w 5466556"/>
              <a:gd name="connsiteY34" fmla="*/ 635000 h 829469"/>
              <a:gd name="connsiteX35" fmla="*/ 4162426 w 5466556"/>
              <a:gd name="connsiteY35" fmla="*/ 631825 h 829469"/>
              <a:gd name="connsiteX36" fmla="*/ 4229894 w 5466556"/>
              <a:gd name="connsiteY36" fmla="*/ 635793 h 829469"/>
              <a:gd name="connsiteX37" fmla="*/ 4286251 w 5466556"/>
              <a:gd name="connsiteY37" fmla="*/ 644525 h 829469"/>
              <a:gd name="connsiteX38" fmla="*/ 4359276 w 5466556"/>
              <a:gd name="connsiteY38" fmla="*/ 660400 h 829469"/>
              <a:gd name="connsiteX39" fmla="*/ 4402137 w 5466556"/>
              <a:gd name="connsiteY39" fmla="*/ 686594 h 829469"/>
              <a:gd name="connsiteX40" fmla="*/ 4428331 w 5466556"/>
              <a:gd name="connsiteY40" fmla="*/ 700088 h 829469"/>
              <a:gd name="connsiteX41" fmla="*/ 4525963 w 5466556"/>
              <a:gd name="connsiteY41" fmla="*/ 714375 h 829469"/>
              <a:gd name="connsiteX42" fmla="*/ 5466556 w 5466556"/>
              <a:gd name="connsiteY42" fmla="*/ 829469 h 829469"/>
              <a:gd name="connsiteX0" fmla="*/ 0 w 5466556"/>
              <a:gd name="connsiteY0" fmla="*/ 0 h 829469"/>
              <a:gd name="connsiteX1" fmla="*/ 298451 w 5466556"/>
              <a:gd name="connsiteY1" fmla="*/ 47625 h 829469"/>
              <a:gd name="connsiteX2" fmla="*/ 361951 w 5466556"/>
              <a:gd name="connsiteY2" fmla="*/ 73025 h 829469"/>
              <a:gd name="connsiteX3" fmla="*/ 704851 w 5466556"/>
              <a:gd name="connsiteY3" fmla="*/ 65088 h 829469"/>
              <a:gd name="connsiteX4" fmla="*/ 831851 w 5466556"/>
              <a:gd name="connsiteY4" fmla="*/ 76200 h 829469"/>
              <a:gd name="connsiteX5" fmla="*/ 900907 w 5466556"/>
              <a:gd name="connsiteY5" fmla="*/ 80169 h 829469"/>
              <a:gd name="connsiteX6" fmla="*/ 942976 w 5466556"/>
              <a:gd name="connsiteY6" fmla="*/ 98425 h 829469"/>
              <a:gd name="connsiteX7" fmla="*/ 984251 w 5466556"/>
              <a:gd name="connsiteY7" fmla="*/ 117475 h 829469"/>
              <a:gd name="connsiteX8" fmla="*/ 1504951 w 5466556"/>
              <a:gd name="connsiteY8" fmla="*/ 127000 h 829469"/>
              <a:gd name="connsiteX9" fmla="*/ 1565276 w 5466556"/>
              <a:gd name="connsiteY9" fmla="*/ 127000 h 829469"/>
              <a:gd name="connsiteX10" fmla="*/ 1597026 w 5466556"/>
              <a:gd name="connsiteY10" fmla="*/ 139700 h 829469"/>
              <a:gd name="connsiteX11" fmla="*/ 1638301 w 5466556"/>
              <a:gd name="connsiteY11" fmla="*/ 165100 h 829469"/>
              <a:gd name="connsiteX12" fmla="*/ 1682751 w 5466556"/>
              <a:gd name="connsiteY12" fmla="*/ 193675 h 829469"/>
              <a:gd name="connsiteX13" fmla="*/ 1708945 w 5466556"/>
              <a:gd name="connsiteY13" fmla="*/ 202406 h 829469"/>
              <a:gd name="connsiteX14" fmla="*/ 2247901 w 5466556"/>
              <a:gd name="connsiteY14" fmla="*/ 222250 h 829469"/>
              <a:gd name="connsiteX15" fmla="*/ 2336801 w 5466556"/>
              <a:gd name="connsiteY15" fmla="*/ 263525 h 829469"/>
              <a:gd name="connsiteX16" fmla="*/ 2374901 w 5466556"/>
              <a:gd name="connsiteY16" fmla="*/ 282575 h 829469"/>
              <a:gd name="connsiteX17" fmla="*/ 2422526 w 5466556"/>
              <a:gd name="connsiteY17" fmla="*/ 304800 h 829469"/>
              <a:gd name="connsiteX18" fmla="*/ 2514601 w 5466556"/>
              <a:gd name="connsiteY18" fmla="*/ 346075 h 829469"/>
              <a:gd name="connsiteX19" fmla="*/ 2733676 w 5466556"/>
              <a:gd name="connsiteY19" fmla="*/ 365125 h 829469"/>
              <a:gd name="connsiteX20" fmla="*/ 2847976 w 5466556"/>
              <a:gd name="connsiteY20" fmla="*/ 361950 h 829469"/>
              <a:gd name="connsiteX21" fmla="*/ 2930526 w 5466556"/>
              <a:gd name="connsiteY21" fmla="*/ 368300 h 829469"/>
              <a:gd name="connsiteX22" fmla="*/ 2984501 w 5466556"/>
              <a:gd name="connsiteY22" fmla="*/ 403225 h 829469"/>
              <a:gd name="connsiteX23" fmla="*/ 3044032 w 5466556"/>
              <a:gd name="connsiteY23" fmla="*/ 473075 h 829469"/>
              <a:gd name="connsiteX24" fmla="*/ 3078957 w 5466556"/>
              <a:gd name="connsiteY24" fmla="*/ 481807 h 829469"/>
              <a:gd name="connsiteX25" fmla="*/ 3149601 w 5466556"/>
              <a:gd name="connsiteY25" fmla="*/ 485775 h 829469"/>
              <a:gd name="connsiteX26" fmla="*/ 3254376 w 5466556"/>
              <a:gd name="connsiteY26" fmla="*/ 508000 h 829469"/>
              <a:gd name="connsiteX27" fmla="*/ 3600451 w 5466556"/>
              <a:gd name="connsiteY27" fmla="*/ 511175 h 829469"/>
              <a:gd name="connsiteX28" fmla="*/ 3641726 w 5466556"/>
              <a:gd name="connsiteY28" fmla="*/ 517525 h 829469"/>
              <a:gd name="connsiteX29" fmla="*/ 3663951 w 5466556"/>
              <a:gd name="connsiteY29" fmla="*/ 533400 h 829469"/>
              <a:gd name="connsiteX30" fmla="*/ 3679826 w 5466556"/>
              <a:gd name="connsiteY30" fmla="*/ 556418 h 829469"/>
              <a:gd name="connsiteX31" fmla="*/ 3705226 w 5466556"/>
              <a:gd name="connsiteY31" fmla="*/ 628650 h 829469"/>
              <a:gd name="connsiteX32" fmla="*/ 3730626 w 5466556"/>
              <a:gd name="connsiteY32" fmla="*/ 642938 h 829469"/>
              <a:gd name="connsiteX33" fmla="*/ 3768726 w 5466556"/>
              <a:gd name="connsiteY33" fmla="*/ 647700 h 829469"/>
              <a:gd name="connsiteX34" fmla="*/ 3902076 w 5466556"/>
              <a:gd name="connsiteY34" fmla="*/ 635000 h 829469"/>
              <a:gd name="connsiteX35" fmla="*/ 4162426 w 5466556"/>
              <a:gd name="connsiteY35" fmla="*/ 631825 h 829469"/>
              <a:gd name="connsiteX36" fmla="*/ 4229894 w 5466556"/>
              <a:gd name="connsiteY36" fmla="*/ 635793 h 829469"/>
              <a:gd name="connsiteX37" fmla="*/ 4286251 w 5466556"/>
              <a:gd name="connsiteY37" fmla="*/ 644525 h 829469"/>
              <a:gd name="connsiteX38" fmla="*/ 4359276 w 5466556"/>
              <a:gd name="connsiteY38" fmla="*/ 660400 h 829469"/>
              <a:gd name="connsiteX39" fmla="*/ 4402137 w 5466556"/>
              <a:gd name="connsiteY39" fmla="*/ 686594 h 829469"/>
              <a:gd name="connsiteX40" fmla="*/ 4428331 w 5466556"/>
              <a:gd name="connsiteY40" fmla="*/ 700088 h 829469"/>
              <a:gd name="connsiteX41" fmla="*/ 4525963 w 5466556"/>
              <a:gd name="connsiteY41" fmla="*/ 714375 h 829469"/>
              <a:gd name="connsiteX42" fmla="*/ 4561681 w 5466556"/>
              <a:gd name="connsiteY42" fmla="*/ 726281 h 829469"/>
              <a:gd name="connsiteX43" fmla="*/ 5466556 w 5466556"/>
              <a:gd name="connsiteY43" fmla="*/ 829469 h 829469"/>
              <a:gd name="connsiteX0" fmla="*/ 0 w 5466556"/>
              <a:gd name="connsiteY0" fmla="*/ 0 h 829469"/>
              <a:gd name="connsiteX1" fmla="*/ 298451 w 5466556"/>
              <a:gd name="connsiteY1" fmla="*/ 47625 h 829469"/>
              <a:gd name="connsiteX2" fmla="*/ 361951 w 5466556"/>
              <a:gd name="connsiteY2" fmla="*/ 73025 h 829469"/>
              <a:gd name="connsiteX3" fmla="*/ 704851 w 5466556"/>
              <a:gd name="connsiteY3" fmla="*/ 65088 h 829469"/>
              <a:gd name="connsiteX4" fmla="*/ 831851 w 5466556"/>
              <a:gd name="connsiteY4" fmla="*/ 76200 h 829469"/>
              <a:gd name="connsiteX5" fmla="*/ 900907 w 5466556"/>
              <a:gd name="connsiteY5" fmla="*/ 80169 h 829469"/>
              <a:gd name="connsiteX6" fmla="*/ 942976 w 5466556"/>
              <a:gd name="connsiteY6" fmla="*/ 98425 h 829469"/>
              <a:gd name="connsiteX7" fmla="*/ 984251 w 5466556"/>
              <a:gd name="connsiteY7" fmla="*/ 117475 h 829469"/>
              <a:gd name="connsiteX8" fmla="*/ 1504951 w 5466556"/>
              <a:gd name="connsiteY8" fmla="*/ 127000 h 829469"/>
              <a:gd name="connsiteX9" fmla="*/ 1565276 w 5466556"/>
              <a:gd name="connsiteY9" fmla="*/ 127000 h 829469"/>
              <a:gd name="connsiteX10" fmla="*/ 1597026 w 5466556"/>
              <a:gd name="connsiteY10" fmla="*/ 139700 h 829469"/>
              <a:gd name="connsiteX11" fmla="*/ 1638301 w 5466556"/>
              <a:gd name="connsiteY11" fmla="*/ 165100 h 829469"/>
              <a:gd name="connsiteX12" fmla="*/ 1682751 w 5466556"/>
              <a:gd name="connsiteY12" fmla="*/ 193675 h 829469"/>
              <a:gd name="connsiteX13" fmla="*/ 1708945 w 5466556"/>
              <a:gd name="connsiteY13" fmla="*/ 202406 h 829469"/>
              <a:gd name="connsiteX14" fmla="*/ 2247901 w 5466556"/>
              <a:gd name="connsiteY14" fmla="*/ 222250 h 829469"/>
              <a:gd name="connsiteX15" fmla="*/ 2336801 w 5466556"/>
              <a:gd name="connsiteY15" fmla="*/ 263525 h 829469"/>
              <a:gd name="connsiteX16" fmla="*/ 2374901 w 5466556"/>
              <a:gd name="connsiteY16" fmla="*/ 282575 h 829469"/>
              <a:gd name="connsiteX17" fmla="*/ 2422526 w 5466556"/>
              <a:gd name="connsiteY17" fmla="*/ 304800 h 829469"/>
              <a:gd name="connsiteX18" fmla="*/ 2514601 w 5466556"/>
              <a:gd name="connsiteY18" fmla="*/ 346075 h 829469"/>
              <a:gd name="connsiteX19" fmla="*/ 2733676 w 5466556"/>
              <a:gd name="connsiteY19" fmla="*/ 365125 h 829469"/>
              <a:gd name="connsiteX20" fmla="*/ 2847976 w 5466556"/>
              <a:gd name="connsiteY20" fmla="*/ 361950 h 829469"/>
              <a:gd name="connsiteX21" fmla="*/ 2930526 w 5466556"/>
              <a:gd name="connsiteY21" fmla="*/ 368300 h 829469"/>
              <a:gd name="connsiteX22" fmla="*/ 2984501 w 5466556"/>
              <a:gd name="connsiteY22" fmla="*/ 403225 h 829469"/>
              <a:gd name="connsiteX23" fmla="*/ 3044032 w 5466556"/>
              <a:gd name="connsiteY23" fmla="*/ 473075 h 829469"/>
              <a:gd name="connsiteX24" fmla="*/ 3078957 w 5466556"/>
              <a:gd name="connsiteY24" fmla="*/ 481807 h 829469"/>
              <a:gd name="connsiteX25" fmla="*/ 3149601 w 5466556"/>
              <a:gd name="connsiteY25" fmla="*/ 485775 h 829469"/>
              <a:gd name="connsiteX26" fmla="*/ 3254376 w 5466556"/>
              <a:gd name="connsiteY26" fmla="*/ 508000 h 829469"/>
              <a:gd name="connsiteX27" fmla="*/ 3600451 w 5466556"/>
              <a:gd name="connsiteY27" fmla="*/ 511175 h 829469"/>
              <a:gd name="connsiteX28" fmla="*/ 3641726 w 5466556"/>
              <a:gd name="connsiteY28" fmla="*/ 517525 h 829469"/>
              <a:gd name="connsiteX29" fmla="*/ 3663951 w 5466556"/>
              <a:gd name="connsiteY29" fmla="*/ 533400 h 829469"/>
              <a:gd name="connsiteX30" fmla="*/ 3679826 w 5466556"/>
              <a:gd name="connsiteY30" fmla="*/ 556418 h 829469"/>
              <a:gd name="connsiteX31" fmla="*/ 3705226 w 5466556"/>
              <a:gd name="connsiteY31" fmla="*/ 628650 h 829469"/>
              <a:gd name="connsiteX32" fmla="*/ 3730626 w 5466556"/>
              <a:gd name="connsiteY32" fmla="*/ 642938 h 829469"/>
              <a:gd name="connsiteX33" fmla="*/ 3768726 w 5466556"/>
              <a:gd name="connsiteY33" fmla="*/ 647700 h 829469"/>
              <a:gd name="connsiteX34" fmla="*/ 3902076 w 5466556"/>
              <a:gd name="connsiteY34" fmla="*/ 635000 h 829469"/>
              <a:gd name="connsiteX35" fmla="*/ 4162426 w 5466556"/>
              <a:gd name="connsiteY35" fmla="*/ 631825 h 829469"/>
              <a:gd name="connsiteX36" fmla="*/ 4229894 w 5466556"/>
              <a:gd name="connsiteY36" fmla="*/ 635793 h 829469"/>
              <a:gd name="connsiteX37" fmla="*/ 4286251 w 5466556"/>
              <a:gd name="connsiteY37" fmla="*/ 644525 h 829469"/>
              <a:gd name="connsiteX38" fmla="*/ 4359276 w 5466556"/>
              <a:gd name="connsiteY38" fmla="*/ 660400 h 829469"/>
              <a:gd name="connsiteX39" fmla="*/ 4402137 w 5466556"/>
              <a:gd name="connsiteY39" fmla="*/ 686594 h 829469"/>
              <a:gd name="connsiteX40" fmla="*/ 4428331 w 5466556"/>
              <a:gd name="connsiteY40" fmla="*/ 700088 h 829469"/>
              <a:gd name="connsiteX41" fmla="*/ 4525963 w 5466556"/>
              <a:gd name="connsiteY41" fmla="*/ 714375 h 829469"/>
              <a:gd name="connsiteX42" fmla="*/ 4561681 w 5466556"/>
              <a:gd name="connsiteY42" fmla="*/ 726281 h 829469"/>
              <a:gd name="connsiteX43" fmla="*/ 4680744 w 5466556"/>
              <a:gd name="connsiteY43" fmla="*/ 723900 h 829469"/>
              <a:gd name="connsiteX44" fmla="*/ 5466556 w 5466556"/>
              <a:gd name="connsiteY44" fmla="*/ 829469 h 829469"/>
              <a:gd name="connsiteX0" fmla="*/ 0 w 5466556"/>
              <a:gd name="connsiteY0" fmla="*/ 0 h 829469"/>
              <a:gd name="connsiteX1" fmla="*/ 298451 w 5466556"/>
              <a:gd name="connsiteY1" fmla="*/ 47625 h 829469"/>
              <a:gd name="connsiteX2" fmla="*/ 361951 w 5466556"/>
              <a:gd name="connsiteY2" fmla="*/ 73025 h 829469"/>
              <a:gd name="connsiteX3" fmla="*/ 704851 w 5466556"/>
              <a:gd name="connsiteY3" fmla="*/ 65088 h 829469"/>
              <a:gd name="connsiteX4" fmla="*/ 831851 w 5466556"/>
              <a:gd name="connsiteY4" fmla="*/ 76200 h 829469"/>
              <a:gd name="connsiteX5" fmla="*/ 900907 w 5466556"/>
              <a:gd name="connsiteY5" fmla="*/ 80169 h 829469"/>
              <a:gd name="connsiteX6" fmla="*/ 942976 w 5466556"/>
              <a:gd name="connsiteY6" fmla="*/ 98425 h 829469"/>
              <a:gd name="connsiteX7" fmla="*/ 984251 w 5466556"/>
              <a:gd name="connsiteY7" fmla="*/ 117475 h 829469"/>
              <a:gd name="connsiteX8" fmla="*/ 1504951 w 5466556"/>
              <a:gd name="connsiteY8" fmla="*/ 127000 h 829469"/>
              <a:gd name="connsiteX9" fmla="*/ 1565276 w 5466556"/>
              <a:gd name="connsiteY9" fmla="*/ 127000 h 829469"/>
              <a:gd name="connsiteX10" fmla="*/ 1597026 w 5466556"/>
              <a:gd name="connsiteY10" fmla="*/ 139700 h 829469"/>
              <a:gd name="connsiteX11" fmla="*/ 1638301 w 5466556"/>
              <a:gd name="connsiteY11" fmla="*/ 165100 h 829469"/>
              <a:gd name="connsiteX12" fmla="*/ 1682751 w 5466556"/>
              <a:gd name="connsiteY12" fmla="*/ 193675 h 829469"/>
              <a:gd name="connsiteX13" fmla="*/ 1708945 w 5466556"/>
              <a:gd name="connsiteY13" fmla="*/ 202406 h 829469"/>
              <a:gd name="connsiteX14" fmla="*/ 2247901 w 5466556"/>
              <a:gd name="connsiteY14" fmla="*/ 222250 h 829469"/>
              <a:gd name="connsiteX15" fmla="*/ 2336801 w 5466556"/>
              <a:gd name="connsiteY15" fmla="*/ 263525 h 829469"/>
              <a:gd name="connsiteX16" fmla="*/ 2374901 w 5466556"/>
              <a:gd name="connsiteY16" fmla="*/ 282575 h 829469"/>
              <a:gd name="connsiteX17" fmla="*/ 2422526 w 5466556"/>
              <a:gd name="connsiteY17" fmla="*/ 304800 h 829469"/>
              <a:gd name="connsiteX18" fmla="*/ 2514601 w 5466556"/>
              <a:gd name="connsiteY18" fmla="*/ 346075 h 829469"/>
              <a:gd name="connsiteX19" fmla="*/ 2733676 w 5466556"/>
              <a:gd name="connsiteY19" fmla="*/ 365125 h 829469"/>
              <a:gd name="connsiteX20" fmla="*/ 2847976 w 5466556"/>
              <a:gd name="connsiteY20" fmla="*/ 361950 h 829469"/>
              <a:gd name="connsiteX21" fmla="*/ 2930526 w 5466556"/>
              <a:gd name="connsiteY21" fmla="*/ 368300 h 829469"/>
              <a:gd name="connsiteX22" fmla="*/ 2984501 w 5466556"/>
              <a:gd name="connsiteY22" fmla="*/ 403225 h 829469"/>
              <a:gd name="connsiteX23" fmla="*/ 3044032 w 5466556"/>
              <a:gd name="connsiteY23" fmla="*/ 473075 h 829469"/>
              <a:gd name="connsiteX24" fmla="*/ 3078957 w 5466556"/>
              <a:gd name="connsiteY24" fmla="*/ 481807 h 829469"/>
              <a:gd name="connsiteX25" fmla="*/ 3149601 w 5466556"/>
              <a:gd name="connsiteY25" fmla="*/ 485775 h 829469"/>
              <a:gd name="connsiteX26" fmla="*/ 3254376 w 5466556"/>
              <a:gd name="connsiteY26" fmla="*/ 508000 h 829469"/>
              <a:gd name="connsiteX27" fmla="*/ 3600451 w 5466556"/>
              <a:gd name="connsiteY27" fmla="*/ 511175 h 829469"/>
              <a:gd name="connsiteX28" fmla="*/ 3641726 w 5466556"/>
              <a:gd name="connsiteY28" fmla="*/ 517525 h 829469"/>
              <a:gd name="connsiteX29" fmla="*/ 3663951 w 5466556"/>
              <a:gd name="connsiteY29" fmla="*/ 533400 h 829469"/>
              <a:gd name="connsiteX30" fmla="*/ 3679826 w 5466556"/>
              <a:gd name="connsiteY30" fmla="*/ 556418 h 829469"/>
              <a:gd name="connsiteX31" fmla="*/ 3705226 w 5466556"/>
              <a:gd name="connsiteY31" fmla="*/ 628650 h 829469"/>
              <a:gd name="connsiteX32" fmla="*/ 3730626 w 5466556"/>
              <a:gd name="connsiteY32" fmla="*/ 642938 h 829469"/>
              <a:gd name="connsiteX33" fmla="*/ 3768726 w 5466556"/>
              <a:gd name="connsiteY33" fmla="*/ 647700 h 829469"/>
              <a:gd name="connsiteX34" fmla="*/ 3902076 w 5466556"/>
              <a:gd name="connsiteY34" fmla="*/ 635000 h 829469"/>
              <a:gd name="connsiteX35" fmla="*/ 4162426 w 5466556"/>
              <a:gd name="connsiteY35" fmla="*/ 631825 h 829469"/>
              <a:gd name="connsiteX36" fmla="*/ 4229894 w 5466556"/>
              <a:gd name="connsiteY36" fmla="*/ 635793 h 829469"/>
              <a:gd name="connsiteX37" fmla="*/ 4286251 w 5466556"/>
              <a:gd name="connsiteY37" fmla="*/ 644525 h 829469"/>
              <a:gd name="connsiteX38" fmla="*/ 4359276 w 5466556"/>
              <a:gd name="connsiteY38" fmla="*/ 660400 h 829469"/>
              <a:gd name="connsiteX39" fmla="*/ 4402137 w 5466556"/>
              <a:gd name="connsiteY39" fmla="*/ 686594 h 829469"/>
              <a:gd name="connsiteX40" fmla="*/ 4428331 w 5466556"/>
              <a:gd name="connsiteY40" fmla="*/ 700088 h 829469"/>
              <a:gd name="connsiteX41" fmla="*/ 4525963 w 5466556"/>
              <a:gd name="connsiteY41" fmla="*/ 714375 h 829469"/>
              <a:gd name="connsiteX42" fmla="*/ 4561681 w 5466556"/>
              <a:gd name="connsiteY42" fmla="*/ 726281 h 829469"/>
              <a:gd name="connsiteX43" fmla="*/ 4680744 w 5466556"/>
              <a:gd name="connsiteY43" fmla="*/ 723900 h 829469"/>
              <a:gd name="connsiteX44" fmla="*/ 4733131 w 5466556"/>
              <a:gd name="connsiteY44" fmla="*/ 723900 h 829469"/>
              <a:gd name="connsiteX45" fmla="*/ 5466556 w 5466556"/>
              <a:gd name="connsiteY45" fmla="*/ 829469 h 829469"/>
              <a:gd name="connsiteX0" fmla="*/ 0 w 5466556"/>
              <a:gd name="connsiteY0" fmla="*/ 0 h 829469"/>
              <a:gd name="connsiteX1" fmla="*/ 298451 w 5466556"/>
              <a:gd name="connsiteY1" fmla="*/ 47625 h 829469"/>
              <a:gd name="connsiteX2" fmla="*/ 361951 w 5466556"/>
              <a:gd name="connsiteY2" fmla="*/ 73025 h 829469"/>
              <a:gd name="connsiteX3" fmla="*/ 704851 w 5466556"/>
              <a:gd name="connsiteY3" fmla="*/ 65088 h 829469"/>
              <a:gd name="connsiteX4" fmla="*/ 831851 w 5466556"/>
              <a:gd name="connsiteY4" fmla="*/ 76200 h 829469"/>
              <a:gd name="connsiteX5" fmla="*/ 900907 w 5466556"/>
              <a:gd name="connsiteY5" fmla="*/ 80169 h 829469"/>
              <a:gd name="connsiteX6" fmla="*/ 942976 w 5466556"/>
              <a:gd name="connsiteY6" fmla="*/ 98425 h 829469"/>
              <a:gd name="connsiteX7" fmla="*/ 984251 w 5466556"/>
              <a:gd name="connsiteY7" fmla="*/ 117475 h 829469"/>
              <a:gd name="connsiteX8" fmla="*/ 1504951 w 5466556"/>
              <a:gd name="connsiteY8" fmla="*/ 127000 h 829469"/>
              <a:gd name="connsiteX9" fmla="*/ 1565276 w 5466556"/>
              <a:gd name="connsiteY9" fmla="*/ 127000 h 829469"/>
              <a:gd name="connsiteX10" fmla="*/ 1597026 w 5466556"/>
              <a:gd name="connsiteY10" fmla="*/ 139700 h 829469"/>
              <a:gd name="connsiteX11" fmla="*/ 1638301 w 5466556"/>
              <a:gd name="connsiteY11" fmla="*/ 165100 h 829469"/>
              <a:gd name="connsiteX12" fmla="*/ 1682751 w 5466556"/>
              <a:gd name="connsiteY12" fmla="*/ 193675 h 829469"/>
              <a:gd name="connsiteX13" fmla="*/ 1708945 w 5466556"/>
              <a:gd name="connsiteY13" fmla="*/ 202406 h 829469"/>
              <a:gd name="connsiteX14" fmla="*/ 2247901 w 5466556"/>
              <a:gd name="connsiteY14" fmla="*/ 222250 h 829469"/>
              <a:gd name="connsiteX15" fmla="*/ 2336801 w 5466556"/>
              <a:gd name="connsiteY15" fmla="*/ 263525 h 829469"/>
              <a:gd name="connsiteX16" fmla="*/ 2374901 w 5466556"/>
              <a:gd name="connsiteY16" fmla="*/ 282575 h 829469"/>
              <a:gd name="connsiteX17" fmla="*/ 2422526 w 5466556"/>
              <a:gd name="connsiteY17" fmla="*/ 304800 h 829469"/>
              <a:gd name="connsiteX18" fmla="*/ 2514601 w 5466556"/>
              <a:gd name="connsiteY18" fmla="*/ 346075 h 829469"/>
              <a:gd name="connsiteX19" fmla="*/ 2733676 w 5466556"/>
              <a:gd name="connsiteY19" fmla="*/ 365125 h 829469"/>
              <a:gd name="connsiteX20" fmla="*/ 2847976 w 5466556"/>
              <a:gd name="connsiteY20" fmla="*/ 361950 h 829469"/>
              <a:gd name="connsiteX21" fmla="*/ 2930526 w 5466556"/>
              <a:gd name="connsiteY21" fmla="*/ 368300 h 829469"/>
              <a:gd name="connsiteX22" fmla="*/ 2984501 w 5466556"/>
              <a:gd name="connsiteY22" fmla="*/ 403225 h 829469"/>
              <a:gd name="connsiteX23" fmla="*/ 3044032 w 5466556"/>
              <a:gd name="connsiteY23" fmla="*/ 473075 h 829469"/>
              <a:gd name="connsiteX24" fmla="*/ 3078957 w 5466556"/>
              <a:gd name="connsiteY24" fmla="*/ 481807 h 829469"/>
              <a:gd name="connsiteX25" fmla="*/ 3149601 w 5466556"/>
              <a:gd name="connsiteY25" fmla="*/ 485775 h 829469"/>
              <a:gd name="connsiteX26" fmla="*/ 3254376 w 5466556"/>
              <a:gd name="connsiteY26" fmla="*/ 508000 h 829469"/>
              <a:gd name="connsiteX27" fmla="*/ 3600451 w 5466556"/>
              <a:gd name="connsiteY27" fmla="*/ 511175 h 829469"/>
              <a:gd name="connsiteX28" fmla="*/ 3641726 w 5466556"/>
              <a:gd name="connsiteY28" fmla="*/ 517525 h 829469"/>
              <a:gd name="connsiteX29" fmla="*/ 3663951 w 5466556"/>
              <a:gd name="connsiteY29" fmla="*/ 533400 h 829469"/>
              <a:gd name="connsiteX30" fmla="*/ 3679826 w 5466556"/>
              <a:gd name="connsiteY30" fmla="*/ 556418 h 829469"/>
              <a:gd name="connsiteX31" fmla="*/ 3705226 w 5466556"/>
              <a:gd name="connsiteY31" fmla="*/ 628650 h 829469"/>
              <a:gd name="connsiteX32" fmla="*/ 3730626 w 5466556"/>
              <a:gd name="connsiteY32" fmla="*/ 642938 h 829469"/>
              <a:gd name="connsiteX33" fmla="*/ 3768726 w 5466556"/>
              <a:gd name="connsiteY33" fmla="*/ 647700 h 829469"/>
              <a:gd name="connsiteX34" fmla="*/ 3902076 w 5466556"/>
              <a:gd name="connsiteY34" fmla="*/ 635000 h 829469"/>
              <a:gd name="connsiteX35" fmla="*/ 4162426 w 5466556"/>
              <a:gd name="connsiteY35" fmla="*/ 631825 h 829469"/>
              <a:gd name="connsiteX36" fmla="*/ 4229894 w 5466556"/>
              <a:gd name="connsiteY36" fmla="*/ 635793 h 829469"/>
              <a:gd name="connsiteX37" fmla="*/ 4286251 w 5466556"/>
              <a:gd name="connsiteY37" fmla="*/ 644525 h 829469"/>
              <a:gd name="connsiteX38" fmla="*/ 4359276 w 5466556"/>
              <a:gd name="connsiteY38" fmla="*/ 660400 h 829469"/>
              <a:gd name="connsiteX39" fmla="*/ 4402137 w 5466556"/>
              <a:gd name="connsiteY39" fmla="*/ 686594 h 829469"/>
              <a:gd name="connsiteX40" fmla="*/ 4428331 w 5466556"/>
              <a:gd name="connsiteY40" fmla="*/ 700088 h 829469"/>
              <a:gd name="connsiteX41" fmla="*/ 4525963 w 5466556"/>
              <a:gd name="connsiteY41" fmla="*/ 714375 h 829469"/>
              <a:gd name="connsiteX42" fmla="*/ 4561681 w 5466556"/>
              <a:gd name="connsiteY42" fmla="*/ 726281 h 829469"/>
              <a:gd name="connsiteX43" fmla="*/ 4680744 w 5466556"/>
              <a:gd name="connsiteY43" fmla="*/ 723900 h 829469"/>
              <a:gd name="connsiteX44" fmla="*/ 4733131 w 5466556"/>
              <a:gd name="connsiteY44" fmla="*/ 723900 h 829469"/>
              <a:gd name="connsiteX45" fmla="*/ 4797425 w 5466556"/>
              <a:gd name="connsiteY45" fmla="*/ 752475 h 829469"/>
              <a:gd name="connsiteX46" fmla="*/ 5466556 w 5466556"/>
              <a:gd name="connsiteY46" fmla="*/ 829469 h 829469"/>
              <a:gd name="connsiteX0" fmla="*/ 0 w 5466556"/>
              <a:gd name="connsiteY0" fmla="*/ 0 h 829469"/>
              <a:gd name="connsiteX1" fmla="*/ 298451 w 5466556"/>
              <a:gd name="connsiteY1" fmla="*/ 47625 h 829469"/>
              <a:gd name="connsiteX2" fmla="*/ 361951 w 5466556"/>
              <a:gd name="connsiteY2" fmla="*/ 73025 h 829469"/>
              <a:gd name="connsiteX3" fmla="*/ 704851 w 5466556"/>
              <a:gd name="connsiteY3" fmla="*/ 65088 h 829469"/>
              <a:gd name="connsiteX4" fmla="*/ 831851 w 5466556"/>
              <a:gd name="connsiteY4" fmla="*/ 76200 h 829469"/>
              <a:gd name="connsiteX5" fmla="*/ 900907 w 5466556"/>
              <a:gd name="connsiteY5" fmla="*/ 80169 h 829469"/>
              <a:gd name="connsiteX6" fmla="*/ 942976 w 5466556"/>
              <a:gd name="connsiteY6" fmla="*/ 98425 h 829469"/>
              <a:gd name="connsiteX7" fmla="*/ 984251 w 5466556"/>
              <a:gd name="connsiteY7" fmla="*/ 117475 h 829469"/>
              <a:gd name="connsiteX8" fmla="*/ 1504951 w 5466556"/>
              <a:gd name="connsiteY8" fmla="*/ 127000 h 829469"/>
              <a:gd name="connsiteX9" fmla="*/ 1565276 w 5466556"/>
              <a:gd name="connsiteY9" fmla="*/ 127000 h 829469"/>
              <a:gd name="connsiteX10" fmla="*/ 1597026 w 5466556"/>
              <a:gd name="connsiteY10" fmla="*/ 139700 h 829469"/>
              <a:gd name="connsiteX11" fmla="*/ 1638301 w 5466556"/>
              <a:gd name="connsiteY11" fmla="*/ 165100 h 829469"/>
              <a:gd name="connsiteX12" fmla="*/ 1682751 w 5466556"/>
              <a:gd name="connsiteY12" fmla="*/ 193675 h 829469"/>
              <a:gd name="connsiteX13" fmla="*/ 1708945 w 5466556"/>
              <a:gd name="connsiteY13" fmla="*/ 202406 h 829469"/>
              <a:gd name="connsiteX14" fmla="*/ 2247901 w 5466556"/>
              <a:gd name="connsiteY14" fmla="*/ 222250 h 829469"/>
              <a:gd name="connsiteX15" fmla="*/ 2336801 w 5466556"/>
              <a:gd name="connsiteY15" fmla="*/ 263525 h 829469"/>
              <a:gd name="connsiteX16" fmla="*/ 2374901 w 5466556"/>
              <a:gd name="connsiteY16" fmla="*/ 282575 h 829469"/>
              <a:gd name="connsiteX17" fmla="*/ 2422526 w 5466556"/>
              <a:gd name="connsiteY17" fmla="*/ 304800 h 829469"/>
              <a:gd name="connsiteX18" fmla="*/ 2514601 w 5466556"/>
              <a:gd name="connsiteY18" fmla="*/ 346075 h 829469"/>
              <a:gd name="connsiteX19" fmla="*/ 2733676 w 5466556"/>
              <a:gd name="connsiteY19" fmla="*/ 365125 h 829469"/>
              <a:gd name="connsiteX20" fmla="*/ 2847976 w 5466556"/>
              <a:gd name="connsiteY20" fmla="*/ 361950 h 829469"/>
              <a:gd name="connsiteX21" fmla="*/ 2930526 w 5466556"/>
              <a:gd name="connsiteY21" fmla="*/ 368300 h 829469"/>
              <a:gd name="connsiteX22" fmla="*/ 2984501 w 5466556"/>
              <a:gd name="connsiteY22" fmla="*/ 403225 h 829469"/>
              <a:gd name="connsiteX23" fmla="*/ 3044032 w 5466556"/>
              <a:gd name="connsiteY23" fmla="*/ 473075 h 829469"/>
              <a:gd name="connsiteX24" fmla="*/ 3078957 w 5466556"/>
              <a:gd name="connsiteY24" fmla="*/ 481807 h 829469"/>
              <a:gd name="connsiteX25" fmla="*/ 3149601 w 5466556"/>
              <a:gd name="connsiteY25" fmla="*/ 485775 h 829469"/>
              <a:gd name="connsiteX26" fmla="*/ 3254376 w 5466556"/>
              <a:gd name="connsiteY26" fmla="*/ 508000 h 829469"/>
              <a:gd name="connsiteX27" fmla="*/ 3600451 w 5466556"/>
              <a:gd name="connsiteY27" fmla="*/ 511175 h 829469"/>
              <a:gd name="connsiteX28" fmla="*/ 3641726 w 5466556"/>
              <a:gd name="connsiteY28" fmla="*/ 517525 h 829469"/>
              <a:gd name="connsiteX29" fmla="*/ 3663951 w 5466556"/>
              <a:gd name="connsiteY29" fmla="*/ 533400 h 829469"/>
              <a:gd name="connsiteX30" fmla="*/ 3679826 w 5466556"/>
              <a:gd name="connsiteY30" fmla="*/ 556418 h 829469"/>
              <a:gd name="connsiteX31" fmla="*/ 3705226 w 5466556"/>
              <a:gd name="connsiteY31" fmla="*/ 628650 h 829469"/>
              <a:gd name="connsiteX32" fmla="*/ 3730626 w 5466556"/>
              <a:gd name="connsiteY32" fmla="*/ 642938 h 829469"/>
              <a:gd name="connsiteX33" fmla="*/ 3768726 w 5466556"/>
              <a:gd name="connsiteY33" fmla="*/ 647700 h 829469"/>
              <a:gd name="connsiteX34" fmla="*/ 3902076 w 5466556"/>
              <a:gd name="connsiteY34" fmla="*/ 635000 h 829469"/>
              <a:gd name="connsiteX35" fmla="*/ 4162426 w 5466556"/>
              <a:gd name="connsiteY35" fmla="*/ 631825 h 829469"/>
              <a:gd name="connsiteX36" fmla="*/ 4229894 w 5466556"/>
              <a:gd name="connsiteY36" fmla="*/ 635793 h 829469"/>
              <a:gd name="connsiteX37" fmla="*/ 4286251 w 5466556"/>
              <a:gd name="connsiteY37" fmla="*/ 644525 h 829469"/>
              <a:gd name="connsiteX38" fmla="*/ 4359276 w 5466556"/>
              <a:gd name="connsiteY38" fmla="*/ 660400 h 829469"/>
              <a:gd name="connsiteX39" fmla="*/ 4402137 w 5466556"/>
              <a:gd name="connsiteY39" fmla="*/ 686594 h 829469"/>
              <a:gd name="connsiteX40" fmla="*/ 4428331 w 5466556"/>
              <a:gd name="connsiteY40" fmla="*/ 700088 h 829469"/>
              <a:gd name="connsiteX41" fmla="*/ 4525963 w 5466556"/>
              <a:gd name="connsiteY41" fmla="*/ 714375 h 829469"/>
              <a:gd name="connsiteX42" fmla="*/ 4561681 w 5466556"/>
              <a:gd name="connsiteY42" fmla="*/ 726281 h 829469"/>
              <a:gd name="connsiteX43" fmla="*/ 4680744 w 5466556"/>
              <a:gd name="connsiteY43" fmla="*/ 723900 h 829469"/>
              <a:gd name="connsiteX44" fmla="*/ 4733131 w 5466556"/>
              <a:gd name="connsiteY44" fmla="*/ 723900 h 829469"/>
              <a:gd name="connsiteX45" fmla="*/ 4804569 w 5466556"/>
              <a:gd name="connsiteY45" fmla="*/ 747712 h 829469"/>
              <a:gd name="connsiteX46" fmla="*/ 5466556 w 5466556"/>
              <a:gd name="connsiteY46" fmla="*/ 829469 h 829469"/>
              <a:gd name="connsiteX0" fmla="*/ 0 w 5466556"/>
              <a:gd name="connsiteY0" fmla="*/ 0 h 829469"/>
              <a:gd name="connsiteX1" fmla="*/ 298451 w 5466556"/>
              <a:gd name="connsiteY1" fmla="*/ 47625 h 829469"/>
              <a:gd name="connsiteX2" fmla="*/ 361951 w 5466556"/>
              <a:gd name="connsiteY2" fmla="*/ 73025 h 829469"/>
              <a:gd name="connsiteX3" fmla="*/ 704851 w 5466556"/>
              <a:gd name="connsiteY3" fmla="*/ 65088 h 829469"/>
              <a:gd name="connsiteX4" fmla="*/ 831851 w 5466556"/>
              <a:gd name="connsiteY4" fmla="*/ 76200 h 829469"/>
              <a:gd name="connsiteX5" fmla="*/ 900907 w 5466556"/>
              <a:gd name="connsiteY5" fmla="*/ 80169 h 829469"/>
              <a:gd name="connsiteX6" fmla="*/ 942976 w 5466556"/>
              <a:gd name="connsiteY6" fmla="*/ 98425 h 829469"/>
              <a:gd name="connsiteX7" fmla="*/ 984251 w 5466556"/>
              <a:gd name="connsiteY7" fmla="*/ 117475 h 829469"/>
              <a:gd name="connsiteX8" fmla="*/ 1504951 w 5466556"/>
              <a:gd name="connsiteY8" fmla="*/ 127000 h 829469"/>
              <a:gd name="connsiteX9" fmla="*/ 1565276 w 5466556"/>
              <a:gd name="connsiteY9" fmla="*/ 127000 h 829469"/>
              <a:gd name="connsiteX10" fmla="*/ 1597026 w 5466556"/>
              <a:gd name="connsiteY10" fmla="*/ 139700 h 829469"/>
              <a:gd name="connsiteX11" fmla="*/ 1638301 w 5466556"/>
              <a:gd name="connsiteY11" fmla="*/ 165100 h 829469"/>
              <a:gd name="connsiteX12" fmla="*/ 1682751 w 5466556"/>
              <a:gd name="connsiteY12" fmla="*/ 193675 h 829469"/>
              <a:gd name="connsiteX13" fmla="*/ 1708945 w 5466556"/>
              <a:gd name="connsiteY13" fmla="*/ 202406 h 829469"/>
              <a:gd name="connsiteX14" fmla="*/ 2247901 w 5466556"/>
              <a:gd name="connsiteY14" fmla="*/ 222250 h 829469"/>
              <a:gd name="connsiteX15" fmla="*/ 2336801 w 5466556"/>
              <a:gd name="connsiteY15" fmla="*/ 263525 h 829469"/>
              <a:gd name="connsiteX16" fmla="*/ 2374901 w 5466556"/>
              <a:gd name="connsiteY16" fmla="*/ 282575 h 829469"/>
              <a:gd name="connsiteX17" fmla="*/ 2422526 w 5466556"/>
              <a:gd name="connsiteY17" fmla="*/ 304800 h 829469"/>
              <a:gd name="connsiteX18" fmla="*/ 2514601 w 5466556"/>
              <a:gd name="connsiteY18" fmla="*/ 346075 h 829469"/>
              <a:gd name="connsiteX19" fmla="*/ 2733676 w 5466556"/>
              <a:gd name="connsiteY19" fmla="*/ 365125 h 829469"/>
              <a:gd name="connsiteX20" fmla="*/ 2847976 w 5466556"/>
              <a:gd name="connsiteY20" fmla="*/ 361950 h 829469"/>
              <a:gd name="connsiteX21" fmla="*/ 2930526 w 5466556"/>
              <a:gd name="connsiteY21" fmla="*/ 368300 h 829469"/>
              <a:gd name="connsiteX22" fmla="*/ 2984501 w 5466556"/>
              <a:gd name="connsiteY22" fmla="*/ 403225 h 829469"/>
              <a:gd name="connsiteX23" fmla="*/ 3044032 w 5466556"/>
              <a:gd name="connsiteY23" fmla="*/ 473075 h 829469"/>
              <a:gd name="connsiteX24" fmla="*/ 3078957 w 5466556"/>
              <a:gd name="connsiteY24" fmla="*/ 481807 h 829469"/>
              <a:gd name="connsiteX25" fmla="*/ 3149601 w 5466556"/>
              <a:gd name="connsiteY25" fmla="*/ 485775 h 829469"/>
              <a:gd name="connsiteX26" fmla="*/ 3254376 w 5466556"/>
              <a:gd name="connsiteY26" fmla="*/ 508000 h 829469"/>
              <a:gd name="connsiteX27" fmla="*/ 3600451 w 5466556"/>
              <a:gd name="connsiteY27" fmla="*/ 511175 h 829469"/>
              <a:gd name="connsiteX28" fmla="*/ 3641726 w 5466556"/>
              <a:gd name="connsiteY28" fmla="*/ 517525 h 829469"/>
              <a:gd name="connsiteX29" fmla="*/ 3663951 w 5466556"/>
              <a:gd name="connsiteY29" fmla="*/ 533400 h 829469"/>
              <a:gd name="connsiteX30" fmla="*/ 3679826 w 5466556"/>
              <a:gd name="connsiteY30" fmla="*/ 556418 h 829469"/>
              <a:gd name="connsiteX31" fmla="*/ 3705226 w 5466556"/>
              <a:gd name="connsiteY31" fmla="*/ 628650 h 829469"/>
              <a:gd name="connsiteX32" fmla="*/ 3730626 w 5466556"/>
              <a:gd name="connsiteY32" fmla="*/ 642938 h 829469"/>
              <a:gd name="connsiteX33" fmla="*/ 3768726 w 5466556"/>
              <a:gd name="connsiteY33" fmla="*/ 647700 h 829469"/>
              <a:gd name="connsiteX34" fmla="*/ 3902076 w 5466556"/>
              <a:gd name="connsiteY34" fmla="*/ 635000 h 829469"/>
              <a:gd name="connsiteX35" fmla="*/ 4162426 w 5466556"/>
              <a:gd name="connsiteY35" fmla="*/ 631825 h 829469"/>
              <a:gd name="connsiteX36" fmla="*/ 4229894 w 5466556"/>
              <a:gd name="connsiteY36" fmla="*/ 635793 h 829469"/>
              <a:gd name="connsiteX37" fmla="*/ 4286251 w 5466556"/>
              <a:gd name="connsiteY37" fmla="*/ 644525 h 829469"/>
              <a:gd name="connsiteX38" fmla="*/ 4359276 w 5466556"/>
              <a:gd name="connsiteY38" fmla="*/ 660400 h 829469"/>
              <a:gd name="connsiteX39" fmla="*/ 4402137 w 5466556"/>
              <a:gd name="connsiteY39" fmla="*/ 686594 h 829469"/>
              <a:gd name="connsiteX40" fmla="*/ 4428331 w 5466556"/>
              <a:gd name="connsiteY40" fmla="*/ 700088 h 829469"/>
              <a:gd name="connsiteX41" fmla="*/ 4525963 w 5466556"/>
              <a:gd name="connsiteY41" fmla="*/ 714375 h 829469"/>
              <a:gd name="connsiteX42" fmla="*/ 4561681 w 5466556"/>
              <a:gd name="connsiteY42" fmla="*/ 726281 h 829469"/>
              <a:gd name="connsiteX43" fmla="*/ 4680744 w 5466556"/>
              <a:gd name="connsiteY43" fmla="*/ 723900 h 829469"/>
              <a:gd name="connsiteX44" fmla="*/ 4733131 w 5466556"/>
              <a:gd name="connsiteY44" fmla="*/ 723900 h 829469"/>
              <a:gd name="connsiteX45" fmla="*/ 4804569 w 5466556"/>
              <a:gd name="connsiteY45" fmla="*/ 747712 h 829469"/>
              <a:gd name="connsiteX46" fmla="*/ 4911725 w 5466556"/>
              <a:gd name="connsiteY46" fmla="*/ 750094 h 829469"/>
              <a:gd name="connsiteX47" fmla="*/ 5466556 w 5466556"/>
              <a:gd name="connsiteY47" fmla="*/ 829469 h 829469"/>
              <a:gd name="connsiteX0" fmla="*/ 0 w 5466556"/>
              <a:gd name="connsiteY0" fmla="*/ 0 h 829469"/>
              <a:gd name="connsiteX1" fmla="*/ 298451 w 5466556"/>
              <a:gd name="connsiteY1" fmla="*/ 47625 h 829469"/>
              <a:gd name="connsiteX2" fmla="*/ 361951 w 5466556"/>
              <a:gd name="connsiteY2" fmla="*/ 73025 h 829469"/>
              <a:gd name="connsiteX3" fmla="*/ 704851 w 5466556"/>
              <a:gd name="connsiteY3" fmla="*/ 65088 h 829469"/>
              <a:gd name="connsiteX4" fmla="*/ 831851 w 5466556"/>
              <a:gd name="connsiteY4" fmla="*/ 76200 h 829469"/>
              <a:gd name="connsiteX5" fmla="*/ 900907 w 5466556"/>
              <a:gd name="connsiteY5" fmla="*/ 80169 h 829469"/>
              <a:gd name="connsiteX6" fmla="*/ 942976 w 5466556"/>
              <a:gd name="connsiteY6" fmla="*/ 98425 h 829469"/>
              <a:gd name="connsiteX7" fmla="*/ 984251 w 5466556"/>
              <a:gd name="connsiteY7" fmla="*/ 117475 h 829469"/>
              <a:gd name="connsiteX8" fmla="*/ 1504951 w 5466556"/>
              <a:gd name="connsiteY8" fmla="*/ 127000 h 829469"/>
              <a:gd name="connsiteX9" fmla="*/ 1565276 w 5466556"/>
              <a:gd name="connsiteY9" fmla="*/ 127000 h 829469"/>
              <a:gd name="connsiteX10" fmla="*/ 1597026 w 5466556"/>
              <a:gd name="connsiteY10" fmla="*/ 139700 h 829469"/>
              <a:gd name="connsiteX11" fmla="*/ 1638301 w 5466556"/>
              <a:gd name="connsiteY11" fmla="*/ 165100 h 829469"/>
              <a:gd name="connsiteX12" fmla="*/ 1682751 w 5466556"/>
              <a:gd name="connsiteY12" fmla="*/ 193675 h 829469"/>
              <a:gd name="connsiteX13" fmla="*/ 1708945 w 5466556"/>
              <a:gd name="connsiteY13" fmla="*/ 202406 h 829469"/>
              <a:gd name="connsiteX14" fmla="*/ 2247901 w 5466556"/>
              <a:gd name="connsiteY14" fmla="*/ 222250 h 829469"/>
              <a:gd name="connsiteX15" fmla="*/ 2336801 w 5466556"/>
              <a:gd name="connsiteY15" fmla="*/ 263525 h 829469"/>
              <a:gd name="connsiteX16" fmla="*/ 2374901 w 5466556"/>
              <a:gd name="connsiteY16" fmla="*/ 282575 h 829469"/>
              <a:gd name="connsiteX17" fmla="*/ 2422526 w 5466556"/>
              <a:gd name="connsiteY17" fmla="*/ 304800 h 829469"/>
              <a:gd name="connsiteX18" fmla="*/ 2514601 w 5466556"/>
              <a:gd name="connsiteY18" fmla="*/ 346075 h 829469"/>
              <a:gd name="connsiteX19" fmla="*/ 2733676 w 5466556"/>
              <a:gd name="connsiteY19" fmla="*/ 365125 h 829469"/>
              <a:gd name="connsiteX20" fmla="*/ 2847976 w 5466556"/>
              <a:gd name="connsiteY20" fmla="*/ 361950 h 829469"/>
              <a:gd name="connsiteX21" fmla="*/ 2930526 w 5466556"/>
              <a:gd name="connsiteY21" fmla="*/ 368300 h 829469"/>
              <a:gd name="connsiteX22" fmla="*/ 2984501 w 5466556"/>
              <a:gd name="connsiteY22" fmla="*/ 403225 h 829469"/>
              <a:gd name="connsiteX23" fmla="*/ 3044032 w 5466556"/>
              <a:gd name="connsiteY23" fmla="*/ 473075 h 829469"/>
              <a:gd name="connsiteX24" fmla="*/ 3078957 w 5466556"/>
              <a:gd name="connsiteY24" fmla="*/ 481807 h 829469"/>
              <a:gd name="connsiteX25" fmla="*/ 3149601 w 5466556"/>
              <a:gd name="connsiteY25" fmla="*/ 485775 h 829469"/>
              <a:gd name="connsiteX26" fmla="*/ 3254376 w 5466556"/>
              <a:gd name="connsiteY26" fmla="*/ 508000 h 829469"/>
              <a:gd name="connsiteX27" fmla="*/ 3600451 w 5466556"/>
              <a:gd name="connsiteY27" fmla="*/ 511175 h 829469"/>
              <a:gd name="connsiteX28" fmla="*/ 3641726 w 5466556"/>
              <a:gd name="connsiteY28" fmla="*/ 517525 h 829469"/>
              <a:gd name="connsiteX29" fmla="*/ 3663951 w 5466556"/>
              <a:gd name="connsiteY29" fmla="*/ 533400 h 829469"/>
              <a:gd name="connsiteX30" fmla="*/ 3679826 w 5466556"/>
              <a:gd name="connsiteY30" fmla="*/ 556418 h 829469"/>
              <a:gd name="connsiteX31" fmla="*/ 3705226 w 5466556"/>
              <a:gd name="connsiteY31" fmla="*/ 628650 h 829469"/>
              <a:gd name="connsiteX32" fmla="*/ 3730626 w 5466556"/>
              <a:gd name="connsiteY32" fmla="*/ 642938 h 829469"/>
              <a:gd name="connsiteX33" fmla="*/ 3768726 w 5466556"/>
              <a:gd name="connsiteY33" fmla="*/ 647700 h 829469"/>
              <a:gd name="connsiteX34" fmla="*/ 3902076 w 5466556"/>
              <a:gd name="connsiteY34" fmla="*/ 635000 h 829469"/>
              <a:gd name="connsiteX35" fmla="*/ 4162426 w 5466556"/>
              <a:gd name="connsiteY35" fmla="*/ 631825 h 829469"/>
              <a:gd name="connsiteX36" fmla="*/ 4229894 w 5466556"/>
              <a:gd name="connsiteY36" fmla="*/ 635793 h 829469"/>
              <a:gd name="connsiteX37" fmla="*/ 4286251 w 5466556"/>
              <a:gd name="connsiteY37" fmla="*/ 644525 h 829469"/>
              <a:gd name="connsiteX38" fmla="*/ 4359276 w 5466556"/>
              <a:gd name="connsiteY38" fmla="*/ 660400 h 829469"/>
              <a:gd name="connsiteX39" fmla="*/ 4402137 w 5466556"/>
              <a:gd name="connsiteY39" fmla="*/ 686594 h 829469"/>
              <a:gd name="connsiteX40" fmla="*/ 4428331 w 5466556"/>
              <a:gd name="connsiteY40" fmla="*/ 700088 h 829469"/>
              <a:gd name="connsiteX41" fmla="*/ 4525963 w 5466556"/>
              <a:gd name="connsiteY41" fmla="*/ 714375 h 829469"/>
              <a:gd name="connsiteX42" fmla="*/ 4561681 w 5466556"/>
              <a:gd name="connsiteY42" fmla="*/ 726281 h 829469"/>
              <a:gd name="connsiteX43" fmla="*/ 4680744 w 5466556"/>
              <a:gd name="connsiteY43" fmla="*/ 723900 h 829469"/>
              <a:gd name="connsiteX44" fmla="*/ 4733131 w 5466556"/>
              <a:gd name="connsiteY44" fmla="*/ 723900 h 829469"/>
              <a:gd name="connsiteX45" fmla="*/ 4804569 w 5466556"/>
              <a:gd name="connsiteY45" fmla="*/ 747712 h 829469"/>
              <a:gd name="connsiteX46" fmla="*/ 4911725 w 5466556"/>
              <a:gd name="connsiteY46" fmla="*/ 750094 h 829469"/>
              <a:gd name="connsiteX47" fmla="*/ 5016500 w 5466556"/>
              <a:gd name="connsiteY47" fmla="*/ 759619 h 829469"/>
              <a:gd name="connsiteX48" fmla="*/ 5466556 w 5466556"/>
              <a:gd name="connsiteY48" fmla="*/ 829469 h 829469"/>
              <a:gd name="connsiteX0" fmla="*/ 0 w 5466556"/>
              <a:gd name="connsiteY0" fmla="*/ 0 h 829469"/>
              <a:gd name="connsiteX1" fmla="*/ 298451 w 5466556"/>
              <a:gd name="connsiteY1" fmla="*/ 47625 h 829469"/>
              <a:gd name="connsiteX2" fmla="*/ 361951 w 5466556"/>
              <a:gd name="connsiteY2" fmla="*/ 73025 h 829469"/>
              <a:gd name="connsiteX3" fmla="*/ 704851 w 5466556"/>
              <a:gd name="connsiteY3" fmla="*/ 65088 h 829469"/>
              <a:gd name="connsiteX4" fmla="*/ 831851 w 5466556"/>
              <a:gd name="connsiteY4" fmla="*/ 76200 h 829469"/>
              <a:gd name="connsiteX5" fmla="*/ 900907 w 5466556"/>
              <a:gd name="connsiteY5" fmla="*/ 80169 h 829469"/>
              <a:gd name="connsiteX6" fmla="*/ 942976 w 5466556"/>
              <a:gd name="connsiteY6" fmla="*/ 98425 h 829469"/>
              <a:gd name="connsiteX7" fmla="*/ 984251 w 5466556"/>
              <a:gd name="connsiteY7" fmla="*/ 117475 h 829469"/>
              <a:gd name="connsiteX8" fmla="*/ 1504951 w 5466556"/>
              <a:gd name="connsiteY8" fmla="*/ 127000 h 829469"/>
              <a:gd name="connsiteX9" fmla="*/ 1565276 w 5466556"/>
              <a:gd name="connsiteY9" fmla="*/ 127000 h 829469"/>
              <a:gd name="connsiteX10" fmla="*/ 1597026 w 5466556"/>
              <a:gd name="connsiteY10" fmla="*/ 139700 h 829469"/>
              <a:gd name="connsiteX11" fmla="*/ 1638301 w 5466556"/>
              <a:gd name="connsiteY11" fmla="*/ 165100 h 829469"/>
              <a:gd name="connsiteX12" fmla="*/ 1682751 w 5466556"/>
              <a:gd name="connsiteY12" fmla="*/ 193675 h 829469"/>
              <a:gd name="connsiteX13" fmla="*/ 1708945 w 5466556"/>
              <a:gd name="connsiteY13" fmla="*/ 202406 h 829469"/>
              <a:gd name="connsiteX14" fmla="*/ 2247901 w 5466556"/>
              <a:gd name="connsiteY14" fmla="*/ 222250 h 829469"/>
              <a:gd name="connsiteX15" fmla="*/ 2336801 w 5466556"/>
              <a:gd name="connsiteY15" fmla="*/ 263525 h 829469"/>
              <a:gd name="connsiteX16" fmla="*/ 2374901 w 5466556"/>
              <a:gd name="connsiteY16" fmla="*/ 282575 h 829469"/>
              <a:gd name="connsiteX17" fmla="*/ 2422526 w 5466556"/>
              <a:gd name="connsiteY17" fmla="*/ 304800 h 829469"/>
              <a:gd name="connsiteX18" fmla="*/ 2514601 w 5466556"/>
              <a:gd name="connsiteY18" fmla="*/ 346075 h 829469"/>
              <a:gd name="connsiteX19" fmla="*/ 2733676 w 5466556"/>
              <a:gd name="connsiteY19" fmla="*/ 365125 h 829469"/>
              <a:gd name="connsiteX20" fmla="*/ 2847976 w 5466556"/>
              <a:gd name="connsiteY20" fmla="*/ 361950 h 829469"/>
              <a:gd name="connsiteX21" fmla="*/ 2930526 w 5466556"/>
              <a:gd name="connsiteY21" fmla="*/ 368300 h 829469"/>
              <a:gd name="connsiteX22" fmla="*/ 2984501 w 5466556"/>
              <a:gd name="connsiteY22" fmla="*/ 403225 h 829469"/>
              <a:gd name="connsiteX23" fmla="*/ 3044032 w 5466556"/>
              <a:gd name="connsiteY23" fmla="*/ 473075 h 829469"/>
              <a:gd name="connsiteX24" fmla="*/ 3078957 w 5466556"/>
              <a:gd name="connsiteY24" fmla="*/ 481807 h 829469"/>
              <a:gd name="connsiteX25" fmla="*/ 3149601 w 5466556"/>
              <a:gd name="connsiteY25" fmla="*/ 485775 h 829469"/>
              <a:gd name="connsiteX26" fmla="*/ 3254376 w 5466556"/>
              <a:gd name="connsiteY26" fmla="*/ 508000 h 829469"/>
              <a:gd name="connsiteX27" fmla="*/ 3600451 w 5466556"/>
              <a:gd name="connsiteY27" fmla="*/ 511175 h 829469"/>
              <a:gd name="connsiteX28" fmla="*/ 3641726 w 5466556"/>
              <a:gd name="connsiteY28" fmla="*/ 517525 h 829469"/>
              <a:gd name="connsiteX29" fmla="*/ 3663951 w 5466556"/>
              <a:gd name="connsiteY29" fmla="*/ 533400 h 829469"/>
              <a:gd name="connsiteX30" fmla="*/ 3679826 w 5466556"/>
              <a:gd name="connsiteY30" fmla="*/ 556418 h 829469"/>
              <a:gd name="connsiteX31" fmla="*/ 3705226 w 5466556"/>
              <a:gd name="connsiteY31" fmla="*/ 628650 h 829469"/>
              <a:gd name="connsiteX32" fmla="*/ 3730626 w 5466556"/>
              <a:gd name="connsiteY32" fmla="*/ 642938 h 829469"/>
              <a:gd name="connsiteX33" fmla="*/ 3768726 w 5466556"/>
              <a:gd name="connsiteY33" fmla="*/ 647700 h 829469"/>
              <a:gd name="connsiteX34" fmla="*/ 3902076 w 5466556"/>
              <a:gd name="connsiteY34" fmla="*/ 635000 h 829469"/>
              <a:gd name="connsiteX35" fmla="*/ 4162426 w 5466556"/>
              <a:gd name="connsiteY35" fmla="*/ 631825 h 829469"/>
              <a:gd name="connsiteX36" fmla="*/ 4229894 w 5466556"/>
              <a:gd name="connsiteY36" fmla="*/ 635793 h 829469"/>
              <a:gd name="connsiteX37" fmla="*/ 4286251 w 5466556"/>
              <a:gd name="connsiteY37" fmla="*/ 644525 h 829469"/>
              <a:gd name="connsiteX38" fmla="*/ 4359276 w 5466556"/>
              <a:gd name="connsiteY38" fmla="*/ 660400 h 829469"/>
              <a:gd name="connsiteX39" fmla="*/ 4402137 w 5466556"/>
              <a:gd name="connsiteY39" fmla="*/ 686594 h 829469"/>
              <a:gd name="connsiteX40" fmla="*/ 4428331 w 5466556"/>
              <a:gd name="connsiteY40" fmla="*/ 700088 h 829469"/>
              <a:gd name="connsiteX41" fmla="*/ 4525963 w 5466556"/>
              <a:gd name="connsiteY41" fmla="*/ 714375 h 829469"/>
              <a:gd name="connsiteX42" fmla="*/ 4561681 w 5466556"/>
              <a:gd name="connsiteY42" fmla="*/ 726281 h 829469"/>
              <a:gd name="connsiteX43" fmla="*/ 4680744 w 5466556"/>
              <a:gd name="connsiteY43" fmla="*/ 723900 h 829469"/>
              <a:gd name="connsiteX44" fmla="*/ 4733131 w 5466556"/>
              <a:gd name="connsiteY44" fmla="*/ 723900 h 829469"/>
              <a:gd name="connsiteX45" fmla="*/ 4804569 w 5466556"/>
              <a:gd name="connsiteY45" fmla="*/ 747712 h 829469"/>
              <a:gd name="connsiteX46" fmla="*/ 4911725 w 5466556"/>
              <a:gd name="connsiteY46" fmla="*/ 750094 h 829469"/>
              <a:gd name="connsiteX47" fmla="*/ 5016500 w 5466556"/>
              <a:gd name="connsiteY47" fmla="*/ 759619 h 829469"/>
              <a:gd name="connsiteX48" fmla="*/ 5109369 w 5466556"/>
              <a:gd name="connsiteY48" fmla="*/ 814388 h 829469"/>
              <a:gd name="connsiteX49" fmla="*/ 5466556 w 5466556"/>
              <a:gd name="connsiteY49" fmla="*/ 829469 h 829469"/>
              <a:gd name="connsiteX0" fmla="*/ 0 w 5466556"/>
              <a:gd name="connsiteY0" fmla="*/ 0 h 829469"/>
              <a:gd name="connsiteX1" fmla="*/ 298451 w 5466556"/>
              <a:gd name="connsiteY1" fmla="*/ 47625 h 829469"/>
              <a:gd name="connsiteX2" fmla="*/ 361951 w 5466556"/>
              <a:gd name="connsiteY2" fmla="*/ 73025 h 829469"/>
              <a:gd name="connsiteX3" fmla="*/ 704851 w 5466556"/>
              <a:gd name="connsiteY3" fmla="*/ 65088 h 829469"/>
              <a:gd name="connsiteX4" fmla="*/ 831851 w 5466556"/>
              <a:gd name="connsiteY4" fmla="*/ 76200 h 829469"/>
              <a:gd name="connsiteX5" fmla="*/ 900907 w 5466556"/>
              <a:gd name="connsiteY5" fmla="*/ 80169 h 829469"/>
              <a:gd name="connsiteX6" fmla="*/ 942976 w 5466556"/>
              <a:gd name="connsiteY6" fmla="*/ 98425 h 829469"/>
              <a:gd name="connsiteX7" fmla="*/ 984251 w 5466556"/>
              <a:gd name="connsiteY7" fmla="*/ 117475 h 829469"/>
              <a:gd name="connsiteX8" fmla="*/ 1504951 w 5466556"/>
              <a:gd name="connsiteY8" fmla="*/ 127000 h 829469"/>
              <a:gd name="connsiteX9" fmla="*/ 1565276 w 5466556"/>
              <a:gd name="connsiteY9" fmla="*/ 127000 h 829469"/>
              <a:gd name="connsiteX10" fmla="*/ 1597026 w 5466556"/>
              <a:gd name="connsiteY10" fmla="*/ 139700 h 829469"/>
              <a:gd name="connsiteX11" fmla="*/ 1638301 w 5466556"/>
              <a:gd name="connsiteY11" fmla="*/ 165100 h 829469"/>
              <a:gd name="connsiteX12" fmla="*/ 1682751 w 5466556"/>
              <a:gd name="connsiteY12" fmla="*/ 193675 h 829469"/>
              <a:gd name="connsiteX13" fmla="*/ 1708945 w 5466556"/>
              <a:gd name="connsiteY13" fmla="*/ 202406 h 829469"/>
              <a:gd name="connsiteX14" fmla="*/ 2247901 w 5466556"/>
              <a:gd name="connsiteY14" fmla="*/ 222250 h 829469"/>
              <a:gd name="connsiteX15" fmla="*/ 2336801 w 5466556"/>
              <a:gd name="connsiteY15" fmla="*/ 263525 h 829469"/>
              <a:gd name="connsiteX16" fmla="*/ 2374901 w 5466556"/>
              <a:gd name="connsiteY16" fmla="*/ 282575 h 829469"/>
              <a:gd name="connsiteX17" fmla="*/ 2422526 w 5466556"/>
              <a:gd name="connsiteY17" fmla="*/ 304800 h 829469"/>
              <a:gd name="connsiteX18" fmla="*/ 2514601 w 5466556"/>
              <a:gd name="connsiteY18" fmla="*/ 346075 h 829469"/>
              <a:gd name="connsiteX19" fmla="*/ 2733676 w 5466556"/>
              <a:gd name="connsiteY19" fmla="*/ 365125 h 829469"/>
              <a:gd name="connsiteX20" fmla="*/ 2847976 w 5466556"/>
              <a:gd name="connsiteY20" fmla="*/ 361950 h 829469"/>
              <a:gd name="connsiteX21" fmla="*/ 2930526 w 5466556"/>
              <a:gd name="connsiteY21" fmla="*/ 368300 h 829469"/>
              <a:gd name="connsiteX22" fmla="*/ 2984501 w 5466556"/>
              <a:gd name="connsiteY22" fmla="*/ 403225 h 829469"/>
              <a:gd name="connsiteX23" fmla="*/ 3044032 w 5466556"/>
              <a:gd name="connsiteY23" fmla="*/ 473075 h 829469"/>
              <a:gd name="connsiteX24" fmla="*/ 3078957 w 5466556"/>
              <a:gd name="connsiteY24" fmla="*/ 481807 h 829469"/>
              <a:gd name="connsiteX25" fmla="*/ 3149601 w 5466556"/>
              <a:gd name="connsiteY25" fmla="*/ 485775 h 829469"/>
              <a:gd name="connsiteX26" fmla="*/ 3254376 w 5466556"/>
              <a:gd name="connsiteY26" fmla="*/ 508000 h 829469"/>
              <a:gd name="connsiteX27" fmla="*/ 3600451 w 5466556"/>
              <a:gd name="connsiteY27" fmla="*/ 511175 h 829469"/>
              <a:gd name="connsiteX28" fmla="*/ 3641726 w 5466556"/>
              <a:gd name="connsiteY28" fmla="*/ 517525 h 829469"/>
              <a:gd name="connsiteX29" fmla="*/ 3663951 w 5466556"/>
              <a:gd name="connsiteY29" fmla="*/ 533400 h 829469"/>
              <a:gd name="connsiteX30" fmla="*/ 3679826 w 5466556"/>
              <a:gd name="connsiteY30" fmla="*/ 556418 h 829469"/>
              <a:gd name="connsiteX31" fmla="*/ 3705226 w 5466556"/>
              <a:gd name="connsiteY31" fmla="*/ 628650 h 829469"/>
              <a:gd name="connsiteX32" fmla="*/ 3730626 w 5466556"/>
              <a:gd name="connsiteY32" fmla="*/ 642938 h 829469"/>
              <a:gd name="connsiteX33" fmla="*/ 3768726 w 5466556"/>
              <a:gd name="connsiteY33" fmla="*/ 647700 h 829469"/>
              <a:gd name="connsiteX34" fmla="*/ 3902076 w 5466556"/>
              <a:gd name="connsiteY34" fmla="*/ 635000 h 829469"/>
              <a:gd name="connsiteX35" fmla="*/ 4162426 w 5466556"/>
              <a:gd name="connsiteY35" fmla="*/ 631825 h 829469"/>
              <a:gd name="connsiteX36" fmla="*/ 4229894 w 5466556"/>
              <a:gd name="connsiteY36" fmla="*/ 635793 h 829469"/>
              <a:gd name="connsiteX37" fmla="*/ 4286251 w 5466556"/>
              <a:gd name="connsiteY37" fmla="*/ 644525 h 829469"/>
              <a:gd name="connsiteX38" fmla="*/ 4359276 w 5466556"/>
              <a:gd name="connsiteY38" fmla="*/ 660400 h 829469"/>
              <a:gd name="connsiteX39" fmla="*/ 4402137 w 5466556"/>
              <a:gd name="connsiteY39" fmla="*/ 686594 h 829469"/>
              <a:gd name="connsiteX40" fmla="*/ 4428331 w 5466556"/>
              <a:gd name="connsiteY40" fmla="*/ 700088 h 829469"/>
              <a:gd name="connsiteX41" fmla="*/ 4525963 w 5466556"/>
              <a:gd name="connsiteY41" fmla="*/ 714375 h 829469"/>
              <a:gd name="connsiteX42" fmla="*/ 4561681 w 5466556"/>
              <a:gd name="connsiteY42" fmla="*/ 726281 h 829469"/>
              <a:gd name="connsiteX43" fmla="*/ 4680744 w 5466556"/>
              <a:gd name="connsiteY43" fmla="*/ 723900 h 829469"/>
              <a:gd name="connsiteX44" fmla="*/ 4733131 w 5466556"/>
              <a:gd name="connsiteY44" fmla="*/ 723900 h 829469"/>
              <a:gd name="connsiteX45" fmla="*/ 4804569 w 5466556"/>
              <a:gd name="connsiteY45" fmla="*/ 747712 h 829469"/>
              <a:gd name="connsiteX46" fmla="*/ 4911725 w 5466556"/>
              <a:gd name="connsiteY46" fmla="*/ 750094 h 829469"/>
              <a:gd name="connsiteX47" fmla="*/ 5016500 w 5466556"/>
              <a:gd name="connsiteY47" fmla="*/ 759619 h 829469"/>
              <a:gd name="connsiteX48" fmla="*/ 5109369 w 5466556"/>
              <a:gd name="connsiteY48" fmla="*/ 814388 h 829469"/>
              <a:gd name="connsiteX49" fmla="*/ 5247481 w 5466556"/>
              <a:gd name="connsiteY49" fmla="*/ 809625 h 829469"/>
              <a:gd name="connsiteX50" fmla="*/ 5466556 w 5466556"/>
              <a:gd name="connsiteY50" fmla="*/ 829469 h 829469"/>
              <a:gd name="connsiteX0" fmla="*/ 0 w 5480844"/>
              <a:gd name="connsiteY0" fmla="*/ 0 h 822326"/>
              <a:gd name="connsiteX1" fmla="*/ 298451 w 5480844"/>
              <a:gd name="connsiteY1" fmla="*/ 47625 h 822326"/>
              <a:gd name="connsiteX2" fmla="*/ 361951 w 5480844"/>
              <a:gd name="connsiteY2" fmla="*/ 73025 h 822326"/>
              <a:gd name="connsiteX3" fmla="*/ 704851 w 5480844"/>
              <a:gd name="connsiteY3" fmla="*/ 65088 h 822326"/>
              <a:gd name="connsiteX4" fmla="*/ 831851 w 5480844"/>
              <a:gd name="connsiteY4" fmla="*/ 76200 h 822326"/>
              <a:gd name="connsiteX5" fmla="*/ 900907 w 5480844"/>
              <a:gd name="connsiteY5" fmla="*/ 80169 h 822326"/>
              <a:gd name="connsiteX6" fmla="*/ 942976 w 5480844"/>
              <a:gd name="connsiteY6" fmla="*/ 98425 h 822326"/>
              <a:gd name="connsiteX7" fmla="*/ 984251 w 5480844"/>
              <a:gd name="connsiteY7" fmla="*/ 117475 h 822326"/>
              <a:gd name="connsiteX8" fmla="*/ 1504951 w 5480844"/>
              <a:gd name="connsiteY8" fmla="*/ 127000 h 822326"/>
              <a:gd name="connsiteX9" fmla="*/ 1565276 w 5480844"/>
              <a:gd name="connsiteY9" fmla="*/ 127000 h 822326"/>
              <a:gd name="connsiteX10" fmla="*/ 1597026 w 5480844"/>
              <a:gd name="connsiteY10" fmla="*/ 139700 h 822326"/>
              <a:gd name="connsiteX11" fmla="*/ 1638301 w 5480844"/>
              <a:gd name="connsiteY11" fmla="*/ 165100 h 822326"/>
              <a:gd name="connsiteX12" fmla="*/ 1682751 w 5480844"/>
              <a:gd name="connsiteY12" fmla="*/ 193675 h 822326"/>
              <a:gd name="connsiteX13" fmla="*/ 1708945 w 5480844"/>
              <a:gd name="connsiteY13" fmla="*/ 202406 h 822326"/>
              <a:gd name="connsiteX14" fmla="*/ 2247901 w 5480844"/>
              <a:gd name="connsiteY14" fmla="*/ 222250 h 822326"/>
              <a:gd name="connsiteX15" fmla="*/ 2336801 w 5480844"/>
              <a:gd name="connsiteY15" fmla="*/ 263525 h 822326"/>
              <a:gd name="connsiteX16" fmla="*/ 2374901 w 5480844"/>
              <a:gd name="connsiteY16" fmla="*/ 282575 h 822326"/>
              <a:gd name="connsiteX17" fmla="*/ 2422526 w 5480844"/>
              <a:gd name="connsiteY17" fmla="*/ 304800 h 822326"/>
              <a:gd name="connsiteX18" fmla="*/ 2514601 w 5480844"/>
              <a:gd name="connsiteY18" fmla="*/ 346075 h 822326"/>
              <a:gd name="connsiteX19" fmla="*/ 2733676 w 5480844"/>
              <a:gd name="connsiteY19" fmla="*/ 365125 h 822326"/>
              <a:gd name="connsiteX20" fmla="*/ 2847976 w 5480844"/>
              <a:gd name="connsiteY20" fmla="*/ 361950 h 822326"/>
              <a:gd name="connsiteX21" fmla="*/ 2930526 w 5480844"/>
              <a:gd name="connsiteY21" fmla="*/ 368300 h 822326"/>
              <a:gd name="connsiteX22" fmla="*/ 2984501 w 5480844"/>
              <a:gd name="connsiteY22" fmla="*/ 403225 h 822326"/>
              <a:gd name="connsiteX23" fmla="*/ 3044032 w 5480844"/>
              <a:gd name="connsiteY23" fmla="*/ 473075 h 822326"/>
              <a:gd name="connsiteX24" fmla="*/ 3078957 w 5480844"/>
              <a:gd name="connsiteY24" fmla="*/ 481807 h 822326"/>
              <a:gd name="connsiteX25" fmla="*/ 3149601 w 5480844"/>
              <a:gd name="connsiteY25" fmla="*/ 485775 h 822326"/>
              <a:gd name="connsiteX26" fmla="*/ 3254376 w 5480844"/>
              <a:gd name="connsiteY26" fmla="*/ 508000 h 822326"/>
              <a:gd name="connsiteX27" fmla="*/ 3600451 w 5480844"/>
              <a:gd name="connsiteY27" fmla="*/ 511175 h 822326"/>
              <a:gd name="connsiteX28" fmla="*/ 3641726 w 5480844"/>
              <a:gd name="connsiteY28" fmla="*/ 517525 h 822326"/>
              <a:gd name="connsiteX29" fmla="*/ 3663951 w 5480844"/>
              <a:gd name="connsiteY29" fmla="*/ 533400 h 822326"/>
              <a:gd name="connsiteX30" fmla="*/ 3679826 w 5480844"/>
              <a:gd name="connsiteY30" fmla="*/ 556418 h 822326"/>
              <a:gd name="connsiteX31" fmla="*/ 3705226 w 5480844"/>
              <a:gd name="connsiteY31" fmla="*/ 628650 h 822326"/>
              <a:gd name="connsiteX32" fmla="*/ 3730626 w 5480844"/>
              <a:gd name="connsiteY32" fmla="*/ 642938 h 822326"/>
              <a:gd name="connsiteX33" fmla="*/ 3768726 w 5480844"/>
              <a:gd name="connsiteY33" fmla="*/ 647700 h 822326"/>
              <a:gd name="connsiteX34" fmla="*/ 3902076 w 5480844"/>
              <a:gd name="connsiteY34" fmla="*/ 635000 h 822326"/>
              <a:gd name="connsiteX35" fmla="*/ 4162426 w 5480844"/>
              <a:gd name="connsiteY35" fmla="*/ 631825 h 822326"/>
              <a:gd name="connsiteX36" fmla="*/ 4229894 w 5480844"/>
              <a:gd name="connsiteY36" fmla="*/ 635793 h 822326"/>
              <a:gd name="connsiteX37" fmla="*/ 4286251 w 5480844"/>
              <a:gd name="connsiteY37" fmla="*/ 644525 h 822326"/>
              <a:gd name="connsiteX38" fmla="*/ 4359276 w 5480844"/>
              <a:gd name="connsiteY38" fmla="*/ 660400 h 822326"/>
              <a:gd name="connsiteX39" fmla="*/ 4402137 w 5480844"/>
              <a:gd name="connsiteY39" fmla="*/ 686594 h 822326"/>
              <a:gd name="connsiteX40" fmla="*/ 4428331 w 5480844"/>
              <a:gd name="connsiteY40" fmla="*/ 700088 h 822326"/>
              <a:gd name="connsiteX41" fmla="*/ 4525963 w 5480844"/>
              <a:gd name="connsiteY41" fmla="*/ 714375 h 822326"/>
              <a:gd name="connsiteX42" fmla="*/ 4561681 w 5480844"/>
              <a:gd name="connsiteY42" fmla="*/ 726281 h 822326"/>
              <a:gd name="connsiteX43" fmla="*/ 4680744 w 5480844"/>
              <a:gd name="connsiteY43" fmla="*/ 723900 h 822326"/>
              <a:gd name="connsiteX44" fmla="*/ 4733131 w 5480844"/>
              <a:gd name="connsiteY44" fmla="*/ 723900 h 822326"/>
              <a:gd name="connsiteX45" fmla="*/ 4804569 w 5480844"/>
              <a:gd name="connsiteY45" fmla="*/ 747712 h 822326"/>
              <a:gd name="connsiteX46" fmla="*/ 4911725 w 5480844"/>
              <a:gd name="connsiteY46" fmla="*/ 750094 h 822326"/>
              <a:gd name="connsiteX47" fmla="*/ 5016500 w 5480844"/>
              <a:gd name="connsiteY47" fmla="*/ 759619 h 822326"/>
              <a:gd name="connsiteX48" fmla="*/ 5109369 w 5480844"/>
              <a:gd name="connsiteY48" fmla="*/ 814388 h 822326"/>
              <a:gd name="connsiteX49" fmla="*/ 5247481 w 5480844"/>
              <a:gd name="connsiteY49" fmla="*/ 809625 h 822326"/>
              <a:gd name="connsiteX50" fmla="*/ 5480844 w 5480844"/>
              <a:gd name="connsiteY50" fmla="*/ 822326 h 822326"/>
              <a:gd name="connsiteX0" fmla="*/ 0 w 6180932"/>
              <a:gd name="connsiteY0" fmla="*/ 0 h 960439"/>
              <a:gd name="connsiteX1" fmla="*/ 298451 w 6180932"/>
              <a:gd name="connsiteY1" fmla="*/ 47625 h 960439"/>
              <a:gd name="connsiteX2" fmla="*/ 361951 w 6180932"/>
              <a:gd name="connsiteY2" fmla="*/ 73025 h 960439"/>
              <a:gd name="connsiteX3" fmla="*/ 704851 w 6180932"/>
              <a:gd name="connsiteY3" fmla="*/ 65088 h 960439"/>
              <a:gd name="connsiteX4" fmla="*/ 831851 w 6180932"/>
              <a:gd name="connsiteY4" fmla="*/ 76200 h 960439"/>
              <a:gd name="connsiteX5" fmla="*/ 900907 w 6180932"/>
              <a:gd name="connsiteY5" fmla="*/ 80169 h 960439"/>
              <a:gd name="connsiteX6" fmla="*/ 942976 w 6180932"/>
              <a:gd name="connsiteY6" fmla="*/ 98425 h 960439"/>
              <a:gd name="connsiteX7" fmla="*/ 984251 w 6180932"/>
              <a:gd name="connsiteY7" fmla="*/ 117475 h 960439"/>
              <a:gd name="connsiteX8" fmla="*/ 1504951 w 6180932"/>
              <a:gd name="connsiteY8" fmla="*/ 127000 h 960439"/>
              <a:gd name="connsiteX9" fmla="*/ 1565276 w 6180932"/>
              <a:gd name="connsiteY9" fmla="*/ 127000 h 960439"/>
              <a:gd name="connsiteX10" fmla="*/ 1597026 w 6180932"/>
              <a:gd name="connsiteY10" fmla="*/ 139700 h 960439"/>
              <a:gd name="connsiteX11" fmla="*/ 1638301 w 6180932"/>
              <a:gd name="connsiteY11" fmla="*/ 165100 h 960439"/>
              <a:gd name="connsiteX12" fmla="*/ 1682751 w 6180932"/>
              <a:gd name="connsiteY12" fmla="*/ 193675 h 960439"/>
              <a:gd name="connsiteX13" fmla="*/ 1708945 w 6180932"/>
              <a:gd name="connsiteY13" fmla="*/ 202406 h 960439"/>
              <a:gd name="connsiteX14" fmla="*/ 2247901 w 6180932"/>
              <a:gd name="connsiteY14" fmla="*/ 222250 h 960439"/>
              <a:gd name="connsiteX15" fmla="*/ 2336801 w 6180932"/>
              <a:gd name="connsiteY15" fmla="*/ 263525 h 960439"/>
              <a:gd name="connsiteX16" fmla="*/ 2374901 w 6180932"/>
              <a:gd name="connsiteY16" fmla="*/ 282575 h 960439"/>
              <a:gd name="connsiteX17" fmla="*/ 2422526 w 6180932"/>
              <a:gd name="connsiteY17" fmla="*/ 304800 h 960439"/>
              <a:gd name="connsiteX18" fmla="*/ 2514601 w 6180932"/>
              <a:gd name="connsiteY18" fmla="*/ 346075 h 960439"/>
              <a:gd name="connsiteX19" fmla="*/ 2733676 w 6180932"/>
              <a:gd name="connsiteY19" fmla="*/ 365125 h 960439"/>
              <a:gd name="connsiteX20" fmla="*/ 2847976 w 6180932"/>
              <a:gd name="connsiteY20" fmla="*/ 361950 h 960439"/>
              <a:gd name="connsiteX21" fmla="*/ 2930526 w 6180932"/>
              <a:gd name="connsiteY21" fmla="*/ 368300 h 960439"/>
              <a:gd name="connsiteX22" fmla="*/ 2984501 w 6180932"/>
              <a:gd name="connsiteY22" fmla="*/ 403225 h 960439"/>
              <a:gd name="connsiteX23" fmla="*/ 3044032 w 6180932"/>
              <a:gd name="connsiteY23" fmla="*/ 473075 h 960439"/>
              <a:gd name="connsiteX24" fmla="*/ 3078957 w 6180932"/>
              <a:gd name="connsiteY24" fmla="*/ 481807 h 960439"/>
              <a:gd name="connsiteX25" fmla="*/ 3149601 w 6180932"/>
              <a:gd name="connsiteY25" fmla="*/ 485775 h 960439"/>
              <a:gd name="connsiteX26" fmla="*/ 3254376 w 6180932"/>
              <a:gd name="connsiteY26" fmla="*/ 508000 h 960439"/>
              <a:gd name="connsiteX27" fmla="*/ 3600451 w 6180932"/>
              <a:gd name="connsiteY27" fmla="*/ 511175 h 960439"/>
              <a:gd name="connsiteX28" fmla="*/ 3641726 w 6180932"/>
              <a:gd name="connsiteY28" fmla="*/ 517525 h 960439"/>
              <a:gd name="connsiteX29" fmla="*/ 3663951 w 6180932"/>
              <a:gd name="connsiteY29" fmla="*/ 533400 h 960439"/>
              <a:gd name="connsiteX30" fmla="*/ 3679826 w 6180932"/>
              <a:gd name="connsiteY30" fmla="*/ 556418 h 960439"/>
              <a:gd name="connsiteX31" fmla="*/ 3705226 w 6180932"/>
              <a:gd name="connsiteY31" fmla="*/ 628650 h 960439"/>
              <a:gd name="connsiteX32" fmla="*/ 3730626 w 6180932"/>
              <a:gd name="connsiteY32" fmla="*/ 642938 h 960439"/>
              <a:gd name="connsiteX33" fmla="*/ 3768726 w 6180932"/>
              <a:gd name="connsiteY33" fmla="*/ 647700 h 960439"/>
              <a:gd name="connsiteX34" fmla="*/ 3902076 w 6180932"/>
              <a:gd name="connsiteY34" fmla="*/ 635000 h 960439"/>
              <a:gd name="connsiteX35" fmla="*/ 4162426 w 6180932"/>
              <a:gd name="connsiteY35" fmla="*/ 631825 h 960439"/>
              <a:gd name="connsiteX36" fmla="*/ 4229894 w 6180932"/>
              <a:gd name="connsiteY36" fmla="*/ 635793 h 960439"/>
              <a:gd name="connsiteX37" fmla="*/ 4286251 w 6180932"/>
              <a:gd name="connsiteY37" fmla="*/ 644525 h 960439"/>
              <a:gd name="connsiteX38" fmla="*/ 4359276 w 6180932"/>
              <a:gd name="connsiteY38" fmla="*/ 660400 h 960439"/>
              <a:gd name="connsiteX39" fmla="*/ 4402137 w 6180932"/>
              <a:gd name="connsiteY39" fmla="*/ 686594 h 960439"/>
              <a:gd name="connsiteX40" fmla="*/ 4428331 w 6180932"/>
              <a:gd name="connsiteY40" fmla="*/ 700088 h 960439"/>
              <a:gd name="connsiteX41" fmla="*/ 4525963 w 6180932"/>
              <a:gd name="connsiteY41" fmla="*/ 714375 h 960439"/>
              <a:gd name="connsiteX42" fmla="*/ 4561681 w 6180932"/>
              <a:gd name="connsiteY42" fmla="*/ 726281 h 960439"/>
              <a:gd name="connsiteX43" fmla="*/ 4680744 w 6180932"/>
              <a:gd name="connsiteY43" fmla="*/ 723900 h 960439"/>
              <a:gd name="connsiteX44" fmla="*/ 4733131 w 6180932"/>
              <a:gd name="connsiteY44" fmla="*/ 723900 h 960439"/>
              <a:gd name="connsiteX45" fmla="*/ 4804569 w 6180932"/>
              <a:gd name="connsiteY45" fmla="*/ 747712 h 960439"/>
              <a:gd name="connsiteX46" fmla="*/ 4911725 w 6180932"/>
              <a:gd name="connsiteY46" fmla="*/ 750094 h 960439"/>
              <a:gd name="connsiteX47" fmla="*/ 5016500 w 6180932"/>
              <a:gd name="connsiteY47" fmla="*/ 759619 h 960439"/>
              <a:gd name="connsiteX48" fmla="*/ 5109369 w 6180932"/>
              <a:gd name="connsiteY48" fmla="*/ 814388 h 960439"/>
              <a:gd name="connsiteX49" fmla="*/ 5247481 w 6180932"/>
              <a:gd name="connsiteY49" fmla="*/ 809625 h 960439"/>
              <a:gd name="connsiteX50" fmla="*/ 6180932 w 6180932"/>
              <a:gd name="connsiteY50" fmla="*/ 960439 h 960439"/>
              <a:gd name="connsiteX0" fmla="*/ 0 w 6180932"/>
              <a:gd name="connsiteY0" fmla="*/ 0 h 960439"/>
              <a:gd name="connsiteX1" fmla="*/ 298451 w 6180932"/>
              <a:gd name="connsiteY1" fmla="*/ 47625 h 960439"/>
              <a:gd name="connsiteX2" fmla="*/ 361951 w 6180932"/>
              <a:gd name="connsiteY2" fmla="*/ 73025 h 960439"/>
              <a:gd name="connsiteX3" fmla="*/ 704851 w 6180932"/>
              <a:gd name="connsiteY3" fmla="*/ 65088 h 960439"/>
              <a:gd name="connsiteX4" fmla="*/ 831851 w 6180932"/>
              <a:gd name="connsiteY4" fmla="*/ 76200 h 960439"/>
              <a:gd name="connsiteX5" fmla="*/ 900907 w 6180932"/>
              <a:gd name="connsiteY5" fmla="*/ 80169 h 960439"/>
              <a:gd name="connsiteX6" fmla="*/ 942976 w 6180932"/>
              <a:gd name="connsiteY6" fmla="*/ 98425 h 960439"/>
              <a:gd name="connsiteX7" fmla="*/ 984251 w 6180932"/>
              <a:gd name="connsiteY7" fmla="*/ 117475 h 960439"/>
              <a:gd name="connsiteX8" fmla="*/ 1504951 w 6180932"/>
              <a:gd name="connsiteY8" fmla="*/ 127000 h 960439"/>
              <a:gd name="connsiteX9" fmla="*/ 1565276 w 6180932"/>
              <a:gd name="connsiteY9" fmla="*/ 127000 h 960439"/>
              <a:gd name="connsiteX10" fmla="*/ 1597026 w 6180932"/>
              <a:gd name="connsiteY10" fmla="*/ 139700 h 960439"/>
              <a:gd name="connsiteX11" fmla="*/ 1638301 w 6180932"/>
              <a:gd name="connsiteY11" fmla="*/ 165100 h 960439"/>
              <a:gd name="connsiteX12" fmla="*/ 1682751 w 6180932"/>
              <a:gd name="connsiteY12" fmla="*/ 193675 h 960439"/>
              <a:gd name="connsiteX13" fmla="*/ 1708945 w 6180932"/>
              <a:gd name="connsiteY13" fmla="*/ 202406 h 960439"/>
              <a:gd name="connsiteX14" fmla="*/ 2247901 w 6180932"/>
              <a:gd name="connsiteY14" fmla="*/ 222250 h 960439"/>
              <a:gd name="connsiteX15" fmla="*/ 2336801 w 6180932"/>
              <a:gd name="connsiteY15" fmla="*/ 263525 h 960439"/>
              <a:gd name="connsiteX16" fmla="*/ 2374901 w 6180932"/>
              <a:gd name="connsiteY16" fmla="*/ 282575 h 960439"/>
              <a:gd name="connsiteX17" fmla="*/ 2422526 w 6180932"/>
              <a:gd name="connsiteY17" fmla="*/ 304800 h 960439"/>
              <a:gd name="connsiteX18" fmla="*/ 2514601 w 6180932"/>
              <a:gd name="connsiteY18" fmla="*/ 346075 h 960439"/>
              <a:gd name="connsiteX19" fmla="*/ 2733676 w 6180932"/>
              <a:gd name="connsiteY19" fmla="*/ 365125 h 960439"/>
              <a:gd name="connsiteX20" fmla="*/ 2847976 w 6180932"/>
              <a:gd name="connsiteY20" fmla="*/ 361950 h 960439"/>
              <a:gd name="connsiteX21" fmla="*/ 2930526 w 6180932"/>
              <a:gd name="connsiteY21" fmla="*/ 368300 h 960439"/>
              <a:gd name="connsiteX22" fmla="*/ 2984501 w 6180932"/>
              <a:gd name="connsiteY22" fmla="*/ 403225 h 960439"/>
              <a:gd name="connsiteX23" fmla="*/ 3044032 w 6180932"/>
              <a:gd name="connsiteY23" fmla="*/ 473075 h 960439"/>
              <a:gd name="connsiteX24" fmla="*/ 3078957 w 6180932"/>
              <a:gd name="connsiteY24" fmla="*/ 481807 h 960439"/>
              <a:gd name="connsiteX25" fmla="*/ 3149601 w 6180932"/>
              <a:gd name="connsiteY25" fmla="*/ 485775 h 960439"/>
              <a:gd name="connsiteX26" fmla="*/ 3254376 w 6180932"/>
              <a:gd name="connsiteY26" fmla="*/ 508000 h 960439"/>
              <a:gd name="connsiteX27" fmla="*/ 3600451 w 6180932"/>
              <a:gd name="connsiteY27" fmla="*/ 511175 h 960439"/>
              <a:gd name="connsiteX28" fmla="*/ 3641726 w 6180932"/>
              <a:gd name="connsiteY28" fmla="*/ 517525 h 960439"/>
              <a:gd name="connsiteX29" fmla="*/ 3663951 w 6180932"/>
              <a:gd name="connsiteY29" fmla="*/ 533400 h 960439"/>
              <a:gd name="connsiteX30" fmla="*/ 3679826 w 6180932"/>
              <a:gd name="connsiteY30" fmla="*/ 556418 h 960439"/>
              <a:gd name="connsiteX31" fmla="*/ 3705226 w 6180932"/>
              <a:gd name="connsiteY31" fmla="*/ 628650 h 960439"/>
              <a:gd name="connsiteX32" fmla="*/ 3730626 w 6180932"/>
              <a:gd name="connsiteY32" fmla="*/ 642938 h 960439"/>
              <a:gd name="connsiteX33" fmla="*/ 3768726 w 6180932"/>
              <a:gd name="connsiteY33" fmla="*/ 647700 h 960439"/>
              <a:gd name="connsiteX34" fmla="*/ 3902076 w 6180932"/>
              <a:gd name="connsiteY34" fmla="*/ 635000 h 960439"/>
              <a:gd name="connsiteX35" fmla="*/ 4162426 w 6180932"/>
              <a:gd name="connsiteY35" fmla="*/ 631825 h 960439"/>
              <a:gd name="connsiteX36" fmla="*/ 4229894 w 6180932"/>
              <a:gd name="connsiteY36" fmla="*/ 635793 h 960439"/>
              <a:gd name="connsiteX37" fmla="*/ 4286251 w 6180932"/>
              <a:gd name="connsiteY37" fmla="*/ 644525 h 960439"/>
              <a:gd name="connsiteX38" fmla="*/ 4359276 w 6180932"/>
              <a:gd name="connsiteY38" fmla="*/ 660400 h 960439"/>
              <a:gd name="connsiteX39" fmla="*/ 4402137 w 6180932"/>
              <a:gd name="connsiteY39" fmla="*/ 686594 h 960439"/>
              <a:gd name="connsiteX40" fmla="*/ 4428331 w 6180932"/>
              <a:gd name="connsiteY40" fmla="*/ 700088 h 960439"/>
              <a:gd name="connsiteX41" fmla="*/ 4525963 w 6180932"/>
              <a:gd name="connsiteY41" fmla="*/ 714375 h 960439"/>
              <a:gd name="connsiteX42" fmla="*/ 4561681 w 6180932"/>
              <a:gd name="connsiteY42" fmla="*/ 726281 h 960439"/>
              <a:gd name="connsiteX43" fmla="*/ 4680744 w 6180932"/>
              <a:gd name="connsiteY43" fmla="*/ 723900 h 960439"/>
              <a:gd name="connsiteX44" fmla="*/ 4733131 w 6180932"/>
              <a:gd name="connsiteY44" fmla="*/ 723900 h 960439"/>
              <a:gd name="connsiteX45" fmla="*/ 4804569 w 6180932"/>
              <a:gd name="connsiteY45" fmla="*/ 747712 h 960439"/>
              <a:gd name="connsiteX46" fmla="*/ 4911725 w 6180932"/>
              <a:gd name="connsiteY46" fmla="*/ 750094 h 960439"/>
              <a:gd name="connsiteX47" fmla="*/ 5016500 w 6180932"/>
              <a:gd name="connsiteY47" fmla="*/ 759619 h 960439"/>
              <a:gd name="connsiteX48" fmla="*/ 5109369 w 6180932"/>
              <a:gd name="connsiteY48" fmla="*/ 814388 h 960439"/>
              <a:gd name="connsiteX49" fmla="*/ 5247481 w 6180932"/>
              <a:gd name="connsiteY49" fmla="*/ 809625 h 960439"/>
              <a:gd name="connsiteX50" fmla="*/ 5480844 w 6180932"/>
              <a:gd name="connsiteY50" fmla="*/ 821531 h 960439"/>
              <a:gd name="connsiteX51" fmla="*/ 6180932 w 6180932"/>
              <a:gd name="connsiteY51" fmla="*/ 960439 h 960439"/>
              <a:gd name="connsiteX0" fmla="*/ 0 w 6180932"/>
              <a:gd name="connsiteY0" fmla="*/ 0 h 960439"/>
              <a:gd name="connsiteX1" fmla="*/ 298451 w 6180932"/>
              <a:gd name="connsiteY1" fmla="*/ 47625 h 960439"/>
              <a:gd name="connsiteX2" fmla="*/ 361951 w 6180932"/>
              <a:gd name="connsiteY2" fmla="*/ 73025 h 960439"/>
              <a:gd name="connsiteX3" fmla="*/ 704851 w 6180932"/>
              <a:gd name="connsiteY3" fmla="*/ 65088 h 960439"/>
              <a:gd name="connsiteX4" fmla="*/ 831851 w 6180932"/>
              <a:gd name="connsiteY4" fmla="*/ 76200 h 960439"/>
              <a:gd name="connsiteX5" fmla="*/ 900907 w 6180932"/>
              <a:gd name="connsiteY5" fmla="*/ 80169 h 960439"/>
              <a:gd name="connsiteX6" fmla="*/ 942976 w 6180932"/>
              <a:gd name="connsiteY6" fmla="*/ 98425 h 960439"/>
              <a:gd name="connsiteX7" fmla="*/ 984251 w 6180932"/>
              <a:gd name="connsiteY7" fmla="*/ 117475 h 960439"/>
              <a:gd name="connsiteX8" fmla="*/ 1504951 w 6180932"/>
              <a:gd name="connsiteY8" fmla="*/ 127000 h 960439"/>
              <a:gd name="connsiteX9" fmla="*/ 1565276 w 6180932"/>
              <a:gd name="connsiteY9" fmla="*/ 127000 h 960439"/>
              <a:gd name="connsiteX10" fmla="*/ 1597026 w 6180932"/>
              <a:gd name="connsiteY10" fmla="*/ 139700 h 960439"/>
              <a:gd name="connsiteX11" fmla="*/ 1638301 w 6180932"/>
              <a:gd name="connsiteY11" fmla="*/ 165100 h 960439"/>
              <a:gd name="connsiteX12" fmla="*/ 1682751 w 6180932"/>
              <a:gd name="connsiteY12" fmla="*/ 193675 h 960439"/>
              <a:gd name="connsiteX13" fmla="*/ 1708945 w 6180932"/>
              <a:gd name="connsiteY13" fmla="*/ 202406 h 960439"/>
              <a:gd name="connsiteX14" fmla="*/ 2247901 w 6180932"/>
              <a:gd name="connsiteY14" fmla="*/ 222250 h 960439"/>
              <a:gd name="connsiteX15" fmla="*/ 2336801 w 6180932"/>
              <a:gd name="connsiteY15" fmla="*/ 263525 h 960439"/>
              <a:gd name="connsiteX16" fmla="*/ 2374901 w 6180932"/>
              <a:gd name="connsiteY16" fmla="*/ 282575 h 960439"/>
              <a:gd name="connsiteX17" fmla="*/ 2422526 w 6180932"/>
              <a:gd name="connsiteY17" fmla="*/ 304800 h 960439"/>
              <a:gd name="connsiteX18" fmla="*/ 2514601 w 6180932"/>
              <a:gd name="connsiteY18" fmla="*/ 346075 h 960439"/>
              <a:gd name="connsiteX19" fmla="*/ 2733676 w 6180932"/>
              <a:gd name="connsiteY19" fmla="*/ 365125 h 960439"/>
              <a:gd name="connsiteX20" fmla="*/ 2847976 w 6180932"/>
              <a:gd name="connsiteY20" fmla="*/ 361950 h 960439"/>
              <a:gd name="connsiteX21" fmla="*/ 2930526 w 6180932"/>
              <a:gd name="connsiteY21" fmla="*/ 368300 h 960439"/>
              <a:gd name="connsiteX22" fmla="*/ 2984501 w 6180932"/>
              <a:gd name="connsiteY22" fmla="*/ 403225 h 960439"/>
              <a:gd name="connsiteX23" fmla="*/ 3044032 w 6180932"/>
              <a:gd name="connsiteY23" fmla="*/ 473075 h 960439"/>
              <a:gd name="connsiteX24" fmla="*/ 3078957 w 6180932"/>
              <a:gd name="connsiteY24" fmla="*/ 481807 h 960439"/>
              <a:gd name="connsiteX25" fmla="*/ 3149601 w 6180932"/>
              <a:gd name="connsiteY25" fmla="*/ 485775 h 960439"/>
              <a:gd name="connsiteX26" fmla="*/ 3254376 w 6180932"/>
              <a:gd name="connsiteY26" fmla="*/ 508000 h 960439"/>
              <a:gd name="connsiteX27" fmla="*/ 3600451 w 6180932"/>
              <a:gd name="connsiteY27" fmla="*/ 511175 h 960439"/>
              <a:gd name="connsiteX28" fmla="*/ 3641726 w 6180932"/>
              <a:gd name="connsiteY28" fmla="*/ 517525 h 960439"/>
              <a:gd name="connsiteX29" fmla="*/ 3663951 w 6180932"/>
              <a:gd name="connsiteY29" fmla="*/ 533400 h 960439"/>
              <a:gd name="connsiteX30" fmla="*/ 3679826 w 6180932"/>
              <a:gd name="connsiteY30" fmla="*/ 556418 h 960439"/>
              <a:gd name="connsiteX31" fmla="*/ 3705226 w 6180932"/>
              <a:gd name="connsiteY31" fmla="*/ 628650 h 960439"/>
              <a:gd name="connsiteX32" fmla="*/ 3730626 w 6180932"/>
              <a:gd name="connsiteY32" fmla="*/ 642938 h 960439"/>
              <a:gd name="connsiteX33" fmla="*/ 3768726 w 6180932"/>
              <a:gd name="connsiteY33" fmla="*/ 647700 h 960439"/>
              <a:gd name="connsiteX34" fmla="*/ 3902076 w 6180932"/>
              <a:gd name="connsiteY34" fmla="*/ 635000 h 960439"/>
              <a:gd name="connsiteX35" fmla="*/ 4162426 w 6180932"/>
              <a:gd name="connsiteY35" fmla="*/ 631825 h 960439"/>
              <a:gd name="connsiteX36" fmla="*/ 4229894 w 6180932"/>
              <a:gd name="connsiteY36" fmla="*/ 635793 h 960439"/>
              <a:gd name="connsiteX37" fmla="*/ 4286251 w 6180932"/>
              <a:gd name="connsiteY37" fmla="*/ 644525 h 960439"/>
              <a:gd name="connsiteX38" fmla="*/ 4359276 w 6180932"/>
              <a:gd name="connsiteY38" fmla="*/ 660400 h 960439"/>
              <a:gd name="connsiteX39" fmla="*/ 4402137 w 6180932"/>
              <a:gd name="connsiteY39" fmla="*/ 686594 h 960439"/>
              <a:gd name="connsiteX40" fmla="*/ 4428331 w 6180932"/>
              <a:gd name="connsiteY40" fmla="*/ 700088 h 960439"/>
              <a:gd name="connsiteX41" fmla="*/ 4525963 w 6180932"/>
              <a:gd name="connsiteY41" fmla="*/ 714375 h 960439"/>
              <a:gd name="connsiteX42" fmla="*/ 4561681 w 6180932"/>
              <a:gd name="connsiteY42" fmla="*/ 726281 h 960439"/>
              <a:gd name="connsiteX43" fmla="*/ 4680744 w 6180932"/>
              <a:gd name="connsiteY43" fmla="*/ 723900 h 960439"/>
              <a:gd name="connsiteX44" fmla="*/ 4733131 w 6180932"/>
              <a:gd name="connsiteY44" fmla="*/ 723900 h 960439"/>
              <a:gd name="connsiteX45" fmla="*/ 4804569 w 6180932"/>
              <a:gd name="connsiteY45" fmla="*/ 747712 h 960439"/>
              <a:gd name="connsiteX46" fmla="*/ 4911725 w 6180932"/>
              <a:gd name="connsiteY46" fmla="*/ 750094 h 960439"/>
              <a:gd name="connsiteX47" fmla="*/ 5016500 w 6180932"/>
              <a:gd name="connsiteY47" fmla="*/ 759619 h 960439"/>
              <a:gd name="connsiteX48" fmla="*/ 5109369 w 6180932"/>
              <a:gd name="connsiteY48" fmla="*/ 814388 h 960439"/>
              <a:gd name="connsiteX49" fmla="*/ 5247481 w 6180932"/>
              <a:gd name="connsiteY49" fmla="*/ 809625 h 960439"/>
              <a:gd name="connsiteX50" fmla="*/ 5480844 w 6180932"/>
              <a:gd name="connsiteY50" fmla="*/ 821531 h 960439"/>
              <a:gd name="connsiteX51" fmla="*/ 5535613 w 6180932"/>
              <a:gd name="connsiteY51" fmla="*/ 826294 h 960439"/>
              <a:gd name="connsiteX52" fmla="*/ 6180932 w 6180932"/>
              <a:gd name="connsiteY52" fmla="*/ 960439 h 960439"/>
              <a:gd name="connsiteX0" fmla="*/ 0 w 6180932"/>
              <a:gd name="connsiteY0" fmla="*/ 0 h 960439"/>
              <a:gd name="connsiteX1" fmla="*/ 298451 w 6180932"/>
              <a:gd name="connsiteY1" fmla="*/ 47625 h 960439"/>
              <a:gd name="connsiteX2" fmla="*/ 361951 w 6180932"/>
              <a:gd name="connsiteY2" fmla="*/ 73025 h 960439"/>
              <a:gd name="connsiteX3" fmla="*/ 704851 w 6180932"/>
              <a:gd name="connsiteY3" fmla="*/ 65088 h 960439"/>
              <a:gd name="connsiteX4" fmla="*/ 831851 w 6180932"/>
              <a:gd name="connsiteY4" fmla="*/ 76200 h 960439"/>
              <a:gd name="connsiteX5" fmla="*/ 900907 w 6180932"/>
              <a:gd name="connsiteY5" fmla="*/ 80169 h 960439"/>
              <a:gd name="connsiteX6" fmla="*/ 942976 w 6180932"/>
              <a:gd name="connsiteY6" fmla="*/ 98425 h 960439"/>
              <a:gd name="connsiteX7" fmla="*/ 984251 w 6180932"/>
              <a:gd name="connsiteY7" fmla="*/ 117475 h 960439"/>
              <a:gd name="connsiteX8" fmla="*/ 1504951 w 6180932"/>
              <a:gd name="connsiteY8" fmla="*/ 127000 h 960439"/>
              <a:gd name="connsiteX9" fmla="*/ 1565276 w 6180932"/>
              <a:gd name="connsiteY9" fmla="*/ 127000 h 960439"/>
              <a:gd name="connsiteX10" fmla="*/ 1597026 w 6180932"/>
              <a:gd name="connsiteY10" fmla="*/ 139700 h 960439"/>
              <a:gd name="connsiteX11" fmla="*/ 1638301 w 6180932"/>
              <a:gd name="connsiteY11" fmla="*/ 165100 h 960439"/>
              <a:gd name="connsiteX12" fmla="*/ 1682751 w 6180932"/>
              <a:gd name="connsiteY12" fmla="*/ 193675 h 960439"/>
              <a:gd name="connsiteX13" fmla="*/ 1708945 w 6180932"/>
              <a:gd name="connsiteY13" fmla="*/ 202406 h 960439"/>
              <a:gd name="connsiteX14" fmla="*/ 2247901 w 6180932"/>
              <a:gd name="connsiteY14" fmla="*/ 222250 h 960439"/>
              <a:gd name="connsiteX15" fmla="*/ 2336801 w 6180932"/>
              <a:gd name="connsiteY15" fmla="*/ 263525 h 960439"/>
              <a:gd name="connsiteX16" fmla="*/ 2374901 w 6180932"/>
              <a:gd name="connsiteY16" fmla="*/ 282575 h 960439"/>
              <a:gd name="connsiteX17" fmla="*/ 2422526 w 6180932"/>
              <a:gd name="connsiteY17" fmla="*/ 304800 h 960439"/>
              <a:gd name="connsiteX18" fmla="*/ 2514601 w 6180932"/>
              <a:gd name="connsiteY18" fmla="*/ 346075 h 960439"/>
              <a:gd name="connsiteX19" fmla="*/ 2733676 w 6180932"/>
              <a:gd name="connsiteY19" fmla="*/ 365125 h 960439"/>
              <a:gd name="connsiteX20" fmla="*/ 2847976 w 6180932"/>
              <a:gd name="connsiteY20" fmla="*/ 361950 h 960439"/>
              <a:gd name="connsiteX21" fmla="*/ 2930526 w 6180932"/>
              <a:gd name="connsiteY21" fmla="*/ 368300 h 960439"/>
              <a:gd name="connsiteX22" fmla="*/ 2984501 w 6180932"/>
              <a:gd name="connsiteY22" fmla="*/ 403225 h 960439"/>
              <a:gd name="connsiteX23" fmla="*/ 3044032 w 6180932"/>
              <a:gd name="connsiteY23" fmla="*/ 473075 h 960439"/>
              <a:gd name="connsiteX24" fmla="*/ 3078957 w 6180932"/>
              <a:gd name="connsiteY24" fmla="*/ 481807 h 960439"/>
              <a:gd name="connsiteX25" fmla="*/ 3149601 w 6180932"/>
              <a:gd name="connsiteY25" fmla="*/ 485775 h 960439"/>
              <a:gd name="connsiteX26" fmla="*/ 3254376 w 6180932"/>
              <a:gd name="connsiteY26" fmla="*/ 508000 h 960439"/>
              <a:gd name="connsiteX27" fmla="*/ 3600451 w 6180932"/>
              <a:gd name="connsiteY27" fmla="*/ 511175 h 960439"/>
              <a:gd name="connsiteX28" fmla="*/ 3641726 w 6180932"/>
              <a:gd name="connsiteY28" fmla="*/ 517525 h 960439"/>
              <a:gd name="connsiteX29" fmla="*/ 3663951 w 6180932"/>
              <a:gd name="connsiteY29" fmla="*/ 533400 h 960439"/>
              <a:gd name="connsiteX30" fmla="*/ 3679826 w 6180932"/>
              <a:gd name="connsiteY30" fmla="*/ 556418 h 960439"/>
              <a:gd name="connsiteX31" fmla="*/ 3705226 w 6180932"/>
              <a:gd name="connsiteY31" fmla="*/ 628650 h 960439"/>
              <a:gd name="connsiteX32" fmla="*/ 3730626 w 6180932"/>
              <a:gd name="connsiteY32" fmla="*/ 642938 h 960439"/>
              <a:gd name="connsiteX33" fmla="*/ 3768726 w 6180932"/>
              <a:gd name="connsiteY33" fmla="*/ 647700 h 960439"/>
              <a:gd name="connsiteX34" fmla="*/ 3902076 w 6180932"/>
              <a:gd name="connsiteY34" fmla="*/ 635000 h 960439"/>
              <a:gd name="connsiteX35" fmla="*/ 4162426 w 6180932"/>
              <a:gd name="connsiteY35" fmla="*/ 631825 h 960439"/>
              <a:gd name="connsiteX36" fmla="*/ 4229894 w 6180932"/>
              <a:gd name="connsiteY36" fmla="*/ 635793 h 960439"/>
              <a:gd name="connsiteX37" fmla="*/ 4286251 w 6180932"/>
              <a:gd name="connsiteY37" fmla="*/ 644525 h 960439"/>
              <a:gd name="connsiteX38" fmla="*/ 4359276 w 6180932"/>
              <a:gd name="connsiteY38" fmla="*/ 660400 h 960439"/>
              <a:gd name="connsiteX39" fmla="*/ 4402137 w 6180932"/>
              <a:gd name="connsiteY39" fmla="*/ 686594 h 960439"/>
              <a:gd name="connsiteX40" fmla="*/ 4428331 w 6180932"/>
              <a:gd name="connsiteY40" fmla="*/ 700088 h 960439"/>
              <a:gd name="connsiteX41" fmla="*/ 4525963 w 6180932"/>
              <a:gd name="connsiteY41" fmla="*/ 714375 h 960439"/>
              <a:gd name="connsiteX42" fmla="*/ 4561681 w 6180932"/>
              <a:gd name="connsiteY42" fmla="*/ 726281 h 960439"/>
              <a:gd name="connsiteX43" fmla="*/ 4680744 w 6180932"/>
              <a:gd name="connsiteY43" fmla="*/ 723900 h 960439"/>
              <a:gd name="connsiteX44" fmla="*/ 4733131 w 6180932"/>
              <a:gd name="connsiteY44" fmla="*/ 723900 h 960439"/>
              <a:gd name="connsiteX45" fmla="*/ 4804569 w 6180932"/>
              <a:gd name="connsiteY45" fmla="*/ 747712 h 960439"/>
              <a:gd name="connsiteX46" fmla="*/ 4911725 w 6180932"/>
              <a:gd name="connsiteY46" fmla="*/ 750094 h 960439"/>
              <a:gd name="connsiteX47" fmla="*/ 5016500 w 6180932"/>
              <a:gd name="connsiteY47" fmla="*/ 759619 h 960439"/>
              <a:gd name="connsiteX48" fmla="*/ 5109369 w 6180932"/>
              <a:gd name="connsiteY48" fmla="*/ 814388 h 960439"/>
              <a:gd name="connsiteX49" fmla="*/ 5247481 w 6180932"/>
              <a:gd name="connsiteY49" fmla="*/ 809625 h 960439"/>
              <a:gd name="connsiteX50" fmla="*/ 5480844 w 6180932"/>
              <a:gd name="connsiteY50" fmla="*/ 821531 h 960439"/>
              <a:gd name="connsiteX51" fmla="*/ 5535613 w 6180932"/>
              <a:gd name="connsiteY51" fmla="*/ 826294 h 960439"/>
              <a:gd name="connsiteX52" fmla="*/ 5609431 w 6180932"/>
              <a:gd name="connsiteY52" fmla="*/ 831056 h 960439"/>
              <a:gd name="connsiteX53" fmla="*/ 6180932 w 6180932"/>
              <a:gd name="connsiteY53" fmla="*/ 960439 h 960439"/>
              <a:gd name="connsiteX0" fmla="*/ 0 w 6180932"/>
              <a:gd name="connsiteY0" fmla="*/ 0 h 960439"/>
              <a:gd name="connsiteX1" fmla="*/ 298451 w 6180932"/>
              <a:gd name="connsiteY1" fmla="*/ 47625 h 960439"/>
              <a:gd name="connsiteX2" fmla="*/ 361951 w 6180932"/>
              <a:gd name="connsiteY2" fmla="*/ 73025 h 960439"/>
              <a:gd name="connsiteX3" fmla="*/ 704851 w 6180932"/>
              <a:gd name="connsiteY3" fmla="*/ 65088 h 960439"/>
              <a:gd name="connsiteX4" fmla="*/ 831851 w 6180932"/>
              <a:gd name="connsiteY4" fmla="*/ 76200 h 960439"/>
              <a:gd name="connsiteX5" fmla="*/ 900907 w 6180932"/>
              <a:gd name="connsiteY5" fmla="*/ 80169 h 960439"/>
              <a:gd name="connsiteX6" fmla="*/ 942976 w 6180932"/>
              <a:gd name="connsiteY6" fmla="*/ 98425 h 960439"/>
              <a:gd name="connsiteX7" fmla="*/ 984251 w 6180932"/>
              <a:gd name="connsiteY7" fmla="*/ 117475 h 960439"/>
              <a:gd name="connsiteX8" fmla="*/ 1504951 w 6180932"/>
              <a:gd name="connsiteY8" fmla="*/ 127000 h 960439"/>
              <a:gd name="connsiteX9" fmla="*/ 1565276 w 6180932"/>
              <a:gd name="connsiteY9" fmla="*/ 127000 h 960439"/>
              <a:gd name="connsiteX10" fmla="*/ 1597026 w 6180932"/>
              <a:gd name="connsiteY10" fmla="*/ 139700 h 960439"/>
              <a:gd name="connsiteX11" fmla="*/ 1638301 w 6180932"/>
              <a:gd name="connsiteY11" fmla="*/ 165100 h 960439"/>
              <a:gd name="connsiteX12" fmla="*/ 1682751 w 6180932"/>
              <a:gd name="connsiteY12" fmla="*/ 193675 h 960439"/>
              <a:gd name="connsiteX13" fmla="*/ 1708945 w 6180932"/>
              <a:gd name="connsiteY13" fmla="*/ 202406 h 960439"/>
              <a:gd name="connsiteX14" fmla="*/ 2247901 w 6180932"/>
              <a:gd name="connsiteY14" fmla="*/ 222250 h 960439"/>
              <a:gd name="connsiteX15" fmla="*/ 2336801 w 6180932"/>
              <a:gd name="connsiteY15" fmla="*/ 263525 h 960439"/>
              <a:gd name="connsiteX16" fmla="*/ 2374901 w 6180932"/>
              <a:gd name="connsiteY16" fmla="*/ 282575 h 960439"/>
              <a:gd name="connsiteX17" fmla="*/ 2422526 w 6180932"/>
              <a:gd name="connsiteY17" fmla="*/ 304800 h 960439"/>
              <a:gd name="connsiteX18" fmla="*/ 2514601 w 6180932"/>
              <a:gd name="connsiteY18" fmla="*/ 346075 h 960439"/>
              <a:gd name="connsiteX19" fmla="*/ 2733676 w 6180932"/>
              <a:gd name="connsiteY19" fmla="*/ 365125 h 960439"/>
              <a:gd name="connsiteX20" fmla="*/ 2847976 w 6180932"/>
              <a:gd name="connsiteY20" fmla="*/ 361950 h 960439"/>
              <a:gd name="connsiteX21" fmla="*/ 2930526 w 6180932"/>
              <a:gd name="connsiteY21" fmla="*/ 368300 h 960439"/>
              <a:gd name="connsiteX22" fmla="*/ 2984501 w 6180932"/>
              <a:gd name="connsiteY22" fmla="*/ 403225 h 960439"/>
              <a:gd name="connsiteX23" fmla="*/ 3044032 w 6180932"/>
              <a:gd name="connsiteY23" fmla="*/ 473075 h 960439"/>
              <a:gd name="connsiteX24" fmla="*/ 3078957 w 6180932"/>
              <a:gd name="connsiteY24" fmla="*/ 481807 h 960439"/>
              <a:gd name="connsiteX25" fmla="*/ 3149601 w 6180932"/>
              <a:gd name="connsiteY25" fmla="*/ 485775 h 960439"/>
              <a:gd name="connsiteX26" fmla="*/ 3254376 w 6180932"/>
              <a:gd name="connsiteY26" fmla="*/ 508000 h 960439"/>
              <a:gd name="connsiteX27" fmla="*/ 3600451 w 6180932"/>
              <a:gd name="connsiteY27" fmla="*/ 511175 h 960439"/>
              <a:gd name="connsiteX28" fmla="*/ 3641726 w 6180932"/>
              <a:gd name="connsiteY28" fmla="*/ 517525 h 960439"/>
              <a:gd name="connsiteX29" fmla="*/ 3663951 w 6180932"/>
              <a:gd name="connsiteY29" fmla="*/ 533400 h 960439"/>
              <a:gd name="connsiteX30" fmla="*/ 3679826 w 6180932"/>
              <a:gd name="connsiteY30" fmla="*/ 556418 h 960439"/>
              <a:gd name="connsiteX31" fmla="*/ 3705226 w 6180932"/>
              <a:gd name="connsiteY31" fmla="*/ 628650 h 960439"/>
              <a:gd name="connsiteX32" fmla="*/ 3730626 w 6180932"/>
              <a:gd name="connsiteY32" fmla="*/ 642938 h 960439"/>
              <a:gd name="connsiteX33" fmla="*/ 3768726 w 6180932"/>
              <a:gd name="connsiteY33" fmla="*/ 647700 h 960439"/>
              <a:gd name="connsiteX34" fmla="*/ 3902076 w 6180932"/>
              <a:gd name="connsiteY34" fmla="*/ 635000 h 960439"/>
              <a:gd name="connsiteX35" fmla="*/ 4162426 w 6180932"/>
              <a:gd name="connsiteY35" fmla="*/ 631825 h 960439"/>
              <a:gd name="connsiteX36" fmla="*/ 4229894 w 6180932"/>
              <a:gd name="connsiteY36" fmla="*/ 635793 h 960439"/>
              <a:gd name="connsiteX37" fmla="*/ 4286251 w 6180932"/>
              <a:gd name="connsiteY37" fmla="*/ 644525 h 960439"/>
              <a:gd name="connsiteX38" fmla="*/ 4359276 w 6180932"/>
              <a:gd name="connsiteY38" fmla="*/ 660400 h 960439"/>
              <a:gd name="connsiteX39" fmla="*/ 4402137 w 6180932"/>
              <a:gd name="connsiteY39" fmla="*/ 686594 h 960439"/>
              <a:gd name="connsiteX40" fmla="*/ 4428331 w 6180932"/>
              <a:gd name="connsiteY40" fmla="*/ 700088 h 960439"/>
              <a:gd name="connsiteX41" fmla="*/ 4525963 w 6180932"/>
              <a:gd name="connsiteY41" fmla="*/ 714375 h 960439"/>
              <a:gd name="connsiteX42" fmla="*/ 4561681 w 6180932"/>
              <a:gd name="connsiteY42" fmla="*/ 726281 h 960439"/>
              <a:gd name="connsiteX43" fmla="*/ 4680744 w 6180932"/>
              <a:gd name="connsiteY43" fmla="*/ 723900 h 960439"/>
              <a:gd name="connsiteX44" fmla="*/ 4733131 w 6180932"/>
              <a:gd name="connsiteY44" fmla="*/ 723900 h 960439"/>
              <a:gd name="connsiteX45" fmla="*/ 4804569 w 6180932"/>
              <a:gd name="connsiteY45" fmla="*/ 747712 h 960439"/>
              <a:gd name="connsiteX46" fmla="*/ 4911725 w 6180932"/>
              <a:gd name="connsiteY46" fmla="*/ 750094 h 960439"/>
              <a:gd name="connsiteX47" fmla="*/ 5016500 w 6180932"/>
              <a:gd name="connsiteY47" fmla="*/ 759619 h 960439"/>
              <a:gd name="connsiteX48" fmla="*/ 5109369 w 6180932"/>
              <a:gd name="connsiteY48" fmla="*/ 814388 h 960439"/>
              <a:gd name="connsiteX49" fmla="*/ 5247481 w 6180932"/>
              <a:gd name="connsiteY49" fmla="*/ 809625 h 960439"/>
              <a:gd name="connsiteX50" fmla="*/ 5480844 w 6180932"/>
              <a:gd name="connsiteY50" fmla="*/ 821531 h 960439"/>
              <a:gd name="connsiteX51" fmla="*/ 5535613 w 6180932"/>
              <a:gd name="connsiteY51" fmla="*/ 826294 h 960439"/>
              <a:gd name="connsiteX52" fmla="*/ 5609431 w 6180932"/>
              <a:gd name="connsiteY52" fmla="*/ 831056 h 960439"/>
              <a:gd name="connsiteX53" fmla="*/ 5649913 w 6180932"/>
              <a:gd name="connsiteY53" fmla="*/ 835819 h 960439"/>
              <a:gd name="connsiteX54" fmla="*/ 6180932 w 6180932"/>
              <a:gd name="connsiteY54" fmla="*/ 960439 h 960439"/>
              <a:gd name="connsiteX0" fmla="*/ 0 w 6180932"/>
              <a:gd name="connsiteY0" fmla="*/ 0 h 960439"/>
              <a:gd name="connsiteX1" fmla="*/ 298451 w 6180932"/>
              <a:gd name="connsiteY1" fmla="*/ 47625 h 960439"/>
              <a:gd name="connsiteX2" fmla="*/ 361951 w 6180932"/>
              <a:gd name="connsiteY2" fmla="*/ 73025 h 960439"/>
              <a:gd name="connsiteX3" fmla="*/ 704851 w 6180932"/>
              <a:gd name="connsiteY3" fmla="*/ 65088 h 960439"/>
              <a:gd name="connsiteX4" fmla="*/ 831851 w 6180932"/>
              <a:gd name="connsiteY4" fmla="*/ 76200 h 960439"/>
              <a:gd name="connsiteX5" fmla="*/ 900907 w 6180932"/>
              <a:gd name="connsiteY5" fmla="*/ 80169 h 960439"/>
              <a:gd name="connsiteX6" fmla="*/ 942976 w 6180932"/>
              <a:gd name="connsiteY6" fmla="*/ 98425 h 960439"/>
              <a:gd name="connsiteX7" fmla="*/ 984251 w 6180932"/>
              <a:gd name="connsiteY7" fmla="*/ 117475 h 960439"/>
              <a:gd name="connsiteX8" fmla="*/ 1504951 w 6180932"/>
              <a:gd name="connsiteY8" fmla="*/ 127000 h 960439"/>
              <a:gd name="connsiteX9" fmla="*/ 1565276 w 6180932"/>
              <a:gd name="connsiteY9" fmla="*/ 127000 h 960439"/>
              <a:gd name="connsiteX10" fmla="*/ 1597026 w 6180932"/>
              <a:gd name="connsiteY10" fmla="*/ 139700 h 960439"/>
              <a:gd name="connsiteX11" fmla="*/ 1638301 w 6180932"/>
              <a:gd name="connsiteY11" fmla="*/ 165100 h 960439"/>
              <a:gd name="connsiteX12" fmla="*/ 1682751 w 6180932"/>
              <a:gd name="connsiteY12" fmla="*/ 193675 h 960439"/>
              <a:gd name="connsiteX13" fmla="*/ 1708945 w 6180932"/>
              <a:gd name="connsiteY13" fmla="*/ 202406 h 960439"/>
              <a:gd name="connsiteX14" fmla="*/ 2247901 w 6180932"/>
              <a:gd name="connsiteY14" fmla="*/ 222250 h 960439"/>
              <a:gd name="connsiteX15" fmla="*/ 2336801 w 6180932"/>
              <a:gd name="connsiteY15" fmla="*/ 263525 h 960439"/>
              <a:gd name="connsiteX16" fmla="*/ 2374901 w 6180932"/>
              <a:gd name="connsiteY16" fmla="*/ 282575 h 960439"/>
              <a:gd name="connsiteX17" fmla="*/ 2422526 w 6180932"/>
              <a:gd name="connsiteY17" fmla="*/ 304800 h 960439"/>
              <a:gd name="connsiteX18" fmla="*/ 2514601 w 6180932"/>
              <a:gd name="connsiteY18" fmla="*/ 346075 h 960439"/>
              <a:gd name="connsiteX19" fmla="*/ 2733676 w 6180932"/>
              <a:gd name="connsiteY19" fmla="*/ 365125 h 960439"/>
              <a:gd name="connsiteX20" fmla="*/ 2847976 w 6180932"/>
              <a:gd name="connsiteY20" fmla="*/ 361950 h 960439"/>
              <a:gd name="connsiteX21" fmla="*/ 2930526 w 6180932"/>
              <a:gd name="connsiteY21" fmla="*/ 368300 h 960439"/>
              <a:gd name="connsiteX22" fmla="*/ 2984501 w 6180932"/>
              <a:gd name="connsiteY22" fmla="*/ 403225 h 960439"/>
              <a:gd name="connsiteX23" fmla="*/ 3044032 w 6180932"/>
              <a:gd name="connsiteY23" fmla="*/ 473075 h 960439"/>
              <a:gd name="connsiteX24" fmla="*/ 3078957 w 6180932"/>
              <a:gd name="connsiteY24" fmla="*/ 481807 h 960439"/>
              <a:gd name="connsiteX25" fmla="*/ 3149601 w 6180932"/>
              <a:gd name="connsiteY25" fmla="*/ 485775 h 960439"/>
              <a:gd name="connsiteX26" fmla="*/ 3254376 w 6180932"/>
              <a:gd name="connsiteY26" fmla="*/ 508000 h 960439"/>
              <a:gd name="connsiteX27" fmla="*/ 3600451 w 6180932"/>
              <a:gd name="connsiteY27" fmla="*/ 511175 h 960439"/>
              <a:gd name="connsiteX28" fmla="*/ 3641726 w 6180932"/>
              <a:gd name="connsiteY28" fmla="*/ 517525 h 960439"/>
              <a:gd name="connsiteX29" fmla="*/ 3663951 w 6180932"/>
              <a:gd name="connsiteY29" fmla="*/ 533400 h 960439"/>
              <a:gd name="connsiteX30" fmla="*/ 3679826 w 6180932"/>
              <a:gd name="connsiteY30" fmla="*/ 556418 h 960439"/>
              <a:gd name="connsiteX31" fmla="*/ 3705226 w 6180932"/>
              <a:gd name="connsiteY31" fmla="*/ 628650 h 960439"/>
              <a:gd name="connsiteX32" fmla="*/ 3730626 w 6180932"/>
              <a:gd name="connsiteY32" fmla="*/ 642938 h 960439"/>
              <a:gd name="connsiteX33" fmla="*/ 3768726 w 6180932"/>
              <a:gd name="connsiteY33" fmla="*/ 647700 h 960439"/>
              <a:gd name="connsiteX34" fmla="*/ 3902076 w 6180932"/>
              <a:gd name="connsiteY34" fmla="*/ 635000 h 960439"/>
              <a:gd name="connsiteX35" fmla="*/ 4162426 w 6180932"/>
              <a:gd name="connsiteY35" fmla="*/ 631825 h 960439"/>
              <a:gd name="connsiteX36" fmla="*/ 4229894 w 6180932"/>
              <a:gd name="connsiteY36" fmla="*/ 635793 h 960439"/>
              <a:gd name="connsiteX37" fmla="*/ 4286251 w 6180932"/>
              <a:gd name="connsiteY37" fmla="*/ 644525 h 960439"/>
              <a:gd name="connsiteX38" fmla="*/ 4359276 w 6180932"/>
              <a:gd name="connsiteY38" fmla="*/ 660400 h 960439"/>
              <a:gd name="connsiteX39" fmla="*/ 4402137 w 6180932"/>
              <a:gd name="connsiteY39" fmla="*/ 686594 h 960439"/>
              <a:gd name="connsiteX40" fmla="*/ 4428331 w 6180932"/>
              <a:gd name="connsiteY40" fmla="*/ 700088 h 960439"/>
              <a:gd name="connsiteX41" fmla="*/ 4525963 w 6180932"/>
              <a:gd name="connsiteY41" fmla="*/ 714375 h 960439"/>
              <a:gd name="connsiteX42" fmla="*/ 4561681 w 6180932"/>
              <a:gd name="connsiteY42" fmla="*/ 726281 h 960439"/>
              <a:gd name="connsiteX43" fmla="*/ 4680744 w 6180932"/>
              <a:gd name="connsiteY43" fmla="*/ 723900 h 960439"/>
              <a:gd name="connsiteX44" fmla="*/ 4733131 w 6180932"/>
              <a:gd name="connsiteY44" fmla="*/ 723900 h 960439"/>
              <a:gd name="connsiteX45" fmla="*/ 4804569 w 6180932"/>
              <a:gd name="connsiteY45" fmla="*/ 747712 h 960439"/>
              <a:gd name="connsiteX46" fmla="*/ 4911725 w 6180932"/>
              <a:gd name="connsiteY46" fmla="*/ 750094 h 960439"/>
              <a:gd name="connsiteX47" fmla="*/ 5016500 w 6180932"/>
              <a:gd name="connsiteY47" fmla="*/ 759619 h 960439"/>
              <a:gd name="connsiteX48" fmla="*/ 5109369 w 6180932"/>
              <a:gd name="connsiteY48" fmla="*/ 814388 h 960439"/>
              <a:gd name="connsiteX49" fmla="*/ 5247481 w 6180932"/>
              <a:gd name="connsiteY49" fmla="*/ 809625 h 960439"/>
              <a:gd name="connsiteX50" fmla="*/ 5480844 w 6180932"/>
              <a:gd name="connsiteY50" fmla="*/ 821531 h 960439"/>
              <a:gd name="connsiteX51" fmla="*/ 5535613 w 6180932"/>
              <a:gd name="connsiteY51" fmla="*/ 826294 h 960439"/>
              <a:gd name="connsiteX52" fmla="*/ 5609431 w 6180932"/>
              <a:gd name="connsiteY52" fmla="*/ 831056 h 960439"/>
              <a:gd name="connsiteX53" fmla="*/ 5649913 w 6180932"/>
              <a:gd name="connsiteY53" fmla="*/ 835819 h 960439"/>
              <a:gd name="connsiteX54" fmla="*/ 5795169 w 6180932"/>
              <a:gd name="connsiteY54" fmla="*/ 954881 h 960439"/>
              <a:gd name="connsiteX55" fmla="*/ 6180932 w 6180932"/>
              <a:gd name="connsiteY55" fmla="*/ 960439 h 960439"/>
              <a:gd name="connsiteX0" fmla="*/ 0 w 6180932"/>
              <a:gd name="connsiteY0" fmla="*/ 0 h 960439"/>
              <a:gd name="connsiteX1" fmla="*/ 298451 w 6180932"/>
              <a:gd name="connsiteY1" fmla="*/ 47625 h 960439"/>
              <a:gd name="connsiteX2" fmla="*/ 361951 w 6180932"/>
              <a:gd name="connsiteY2" fmla="*/ 73025 h 960439"/>
              <a:gd name="connsiteX3" fmla="*/ 704851 w 6180932"/>
              <a:gd name="connsiteY3" fmla="*/ 65088 h 960439"/>
              <a:gd name="connsiteX4" fmla="*/ 831851 w 6180932"/>
              <a:gd name="connsiteY4" fmla="*/ 76200 h 960439"/>
              <a:gd name="connsiteX5" fmla="*/ 900907 w 6180932"/>
              <a:gd name="connsiteY5" fmla="*/ 80169 h 960439"/>
              <a:gd name="connsiteX6" fmla="*/ 942976 w 6180932"/>
              <a:gd name="connsiteY6" fmla="*/ 98425 h 960439"/>
              <a:gd name="connsiteX7" fmla="*/ 984251 w 6180932"/>
              <a:gd name="connsiteY7" fmla="*/ 117475 h 960439"/>
              <a:gd name="connsiteX8" fmla="*/ 1504951 w 6180932"/>
              <a:gd name="connsiteY8" fmla="*/ 127000 h 960439"/>
              <a:gd name="connsiteX9" fmla="*/ 1565276 w 6180932"/>
              <a:gd name="connsiteY9" fmla="*/ 127000 h 960439"/>
              <a:gd name="connsiteX10" fmla="*/ 1597026 w 6180932"/>
              <a:gd name="connsiteY10" fmla="*/ 139700 h 960439"/>
              <a:gd name="connsiteX11" fmla="*/ 1638301 w 6180932"/>
              <a:gd name="connsiteY11" fmla="*/ 165100 h 960439"/>
              <a:gd name="connsiteX12" fmla="*/ 1682751 w 6180932"/>
              <a:gd name="connsiteY12" fmla="*/ 193675 h 960439"/>
              <a:gd name="connsiteX13" fmla="*/ 1708945 w 6180932"/>
              <a:gd name="connsiteY13" fmla="*/ 202406 h 960439"/>
              <a:gd name="connsiteX14" fmla="*/ 2247901 w 6180932"/>
              <a:gd name="connsiteY14" fmla="*/ 222250 h 960439"/>
              <a:gd name="connsiteX15" fmla="*/ 2336801 w 6180932"/>
              <a:gd name="connsiteY15" fmla="*/ 263525 h 960439"/>
              <a:gd name="connsiteX16" fmla="*/ 2374901 w 6180932"/>
              <a:gd name="connsiteY16" fmla="*/ 282575 h 960439"/>
              <a:gd name="connsiteX17" fmla="*/ 2422526 w 6180932"/>
              <a:gd name="connsiteY17" fmla="*/ 304800 h 960439"/>
              <a:gd name="connsiteX18" fmla="*/ 2514601 w 6180932"/>
              <a:gd name="connsiteY18" fmla="*/ 346075 h 960439"/>
              <a:gd name="connsiteX19" fmla="*/ 2733676 w 6180932"/>
              <a:gd name="connsiteY19" fmla="*/ 365125 h 960439"/>
              <a:gd name="connsiteX20" fmla="*/ 2847976 w 6180932"/>
              <a:gd name="connsiteY20" fmla="*/ 361950 h 960439"/>
              <a:gd name="connsiteX21" fmla="*/ 2930526 w 6180932"/>
              <a:gd name="connsiteY21" fmla="*/ 368300 h 960439"/>
              <a:gd name="connsiteX22" fmla="*/ 2984501 w 6180932"/>
              <a:gd name="connsiteY22" fmla="*/ 403225 h 960439"/>
              <a:gd name="connsiteX23" fmla="*/ 3044032 w 6180932"/>
              <a:gd name="connsiteY23" fmla="*/ 473075 h 960439"/>
              <a:gd name="connsiteX24" fmla="*/ 3078957 w 6180932"/>
              <a:gd name="connsiteY24" fmla="*/ 481807 h 960439"/>
              <a:gd name="connsiteX25" fmla="*/ 3149601 w 6180932"/>
              <a:gd name="connsiteY25" fmla="*/ 485775 h 960439"/>
              <a:gd name="connsiteX26" fmla="*/ 3254376 w 6180932"/>
              <a:gd name="connsiteY26" fmla="*/ 508000 h 960439"/>
              <a:gd name="connsiteX27" fmla="*/ 3600451 w 6180932"/>
              <a:gd name="connsiteY27" fmla="*/ 511175 h 960439"/>
              <a:gd name="connsiteX28" fmla="*/ 3641726 w 6180932"/>
              <a:gd name="connsiteY28" fmla="*/ 517525 h 960439"/>
              <a:gd name="connsiteX29" fmla="*/ 3663951 w 6180932"/>
              <a:gd name="connsiteY29" fmla="*/ 533400 h 960439"/>
              <a:gd name="connsiteX30" fmla="*/ 3679826 w 6180932"/>
              <a:gd name="connsiteY30" fmla="*/ 556418 h 960439"/>
              <a:gd name="connsiteX31" fmla="*/ 3705226 w 6180932"/>
              <a:gd name="connsiteY31" fmla="*/ 628650 h 960439"/>
              <a:gd name="connsiteX32" fmla="*/ 3730626 w 6180932"/>
              <a:gd name="connsiteY32" fmla="*/ 642938 h 960439"/>
              <a:gd name="connsiteX33" fmla="*/ 3768726 w 6180932"/>
              <a:gd name="connsiteY33" fmla="*/ 647700 h 960439"/>
              <a:gd name="connsiteX34" fmla="*/ 3902076 w 6180932"/>
              <a:gd name="connsiteY34" fmla="*/ 635000 h 960439"/>
              <a:gd name="connsiteX35" fmla="*/ 4162426 w 6180932"/>
              <a:gd name="connsiteY35" fmla="*/ 631825 h 960439"/>
              <a:gd name="connsiteX36" fmla="*/ 4229894 w 6180932"/>
              <a:gd name="connsiteY36" fmla="*/ 635793 h 960439"/>
              <a:gd name="connsiteX37" fmla="*/ 4286251 w 6180932"/>
              <a:gd name="connsiteY37" fmla="*/ 644525 h 960439"/>
              <a:gd name="connsiteX38" fmla="*/ 4359276 w 6180932"/>
              <a:gd name="connsiteY38" fmla="*/ 660400 h 960439"/>
              <a:gd name="connsiteX39" fmla="*/ 4402137 w 6180932"/>
              <a:gd name="connsiteY39" fmla="*/ 686594 h 960439"/>
              <a:gd name="connsiteX40" fmla="*/ 4428331 w 6180932"/>
              <a:gd name="connsiteY40" fmla="*/ 700088 h 960439"/>
              <a:gd name="connsiteX41" fmla="*/ 4525963 w 6180932"/>
              <a:gd name="connsiteY41" fmla="*/ 714375 h 960439"/>
              <a:gd name="connsiteX42" fmla="*/ 4561681 w 6180932"/>
              <a:gd name="connsiteY42" fmla="*/ 726281 h 960439"/>
              <a:gd name="connsiteX43" fmla="*/ 4680744 w 6180932"/>
              <a:gd name="connsiteY43" fmla="*/ 723900 h 960439"/>
              <a:gd name="connsiteX44" fmla="*/ 4733131 w 6180932"/>
              <a:gd name="connsiteY44" fmla="*/ 723900 h 960439"/>
              <a:gd name="connsiteX45" fmla="*/ 4804569 w 6180932"/>
              <a:gd name="connsiteY45" fmla="*/ 747712 h 960439"/>
              <a:gd name="connsiteX46" fmla="*/ 4911725 w 6180932"/>
              <a:gd name="connsiteY46" fmla="*/ 750094 h 960439"/>
              <a:gd name="connsiteX47" fmla="*/ 5016500 w 6180932"/>
              <a:gd name="connsiteY47" fmla="*/ 759619 h 960439"/>
              <a:gd name="connsiteX48" fmla="*/ 5118894 w 6180932"/>
              <a:gd name="connsiteY48" fmla="*/ 812007 h 960439"/>
              <a:gd name="connsiteX49" fmla="*/ 5247481 w 6180932"/>
              <a:gd name="connsiteY49" fmla="*/ 809625 h 960439"/>
              <a:gd name="connsiteX50" fmla="*/ 5480844 w 6180932"/>
              <a:gd name="connsiteY50" fmla="*/ 821531 h 960439"/>
              <a:gd name="connsiteX51" fmla="*/ 5535613 w 6180932"/>
              <a:gd name="connsiteY51" fmla="*/ 826294 h 960439"/>
              <a:gd name="connsiteX52" fmla="*/ 5609431 w 6180932"/>
              <a:gd name="connsiteY52" fmla="*/ 831056 h 960439"/>
              <a:gd name="connsiteX53" fmla="*/ 5649913 w 6180932"/>
              <a:gd name="connsiteY53" fmla="*/ 835819 h 960439"/>
              <a:gd name="connsiteX54" fmla="*/ 5795169 w 6180932"/>
              <a:gd name="connsiteY54" fmla="*/ 954881 h 960439"/>
              <a:gd name="connsiteX55" fmla="*/ 6180932 w 6180932"/>
              <a:gd name="connsiteY55" fmla="*/ 960439 h 960439"/>
              <a:gd name="connsiteX0" fmla="*/ 0 w 6180932"/>
              <a:gd name="connsiteY0" fmla="*/ 0 h 960439"/>
              <a:gd name="connsiteX1" fmla="*/ 298451 w 6180932"/>
              <a:gd name="connsiteY1" fmla="*/ 47625 h 960439"/>
              <a:gd name="connsiteX2" fmla="*/ 361951 w 6180932"/>
              <a:gd name="connsiteY2" fmla="*/ 73025 h 960439"/>
              <a:gd name="connsiteX3" fmla="*/ 704851 w 6180932"/>
              <a:gd name="connsiteY3" fmla="*/ 65088 h 960439"/>
              <a:gd name="connsiteX4" fmla="*/ 831851 w 6180932"/>
              <a:gd name="connsiteY4" fmla="*/ 76200 h 960439"/>
              <a:gd name="connsiteX5" fmla="*/ 900907 w 6180932"/>
              <a:gd name="connsiteY5" fmla="*/ 80169 h 960439"/>
              <a:gd name="connsiteX6" fmla="*/ 942976 w 6180932"/>
              <a:gd name="connsiteY6" fmla="*/ 98425 h 960439"/>
              <a:gd name="connsiteX7" fmla="*/ 984251 w 6180932"/>
              <a:gd name="connsiteY7" fmla="*/ 117475 h 960439"/>
              <a:gd name="connsiteX8" fmla="*/ 1504951 w 6180932"/>
              <a:gd name="connsiteY8" fmla="*/ 127000 h 960439"/>
              <a:gd name="connsiteX9" fmla="*/ 1565276 w 6180932"/>
              <a:gd name="connsiteY9" fmla="*/ 127000 h 960439"/>
              <a:gd name="connsiteX10" fmla="*/ 1597026 w 6180932"/>
              <a:gd name="connsiteY10" fmla="*/ 139700 h 960439"/>
              <a:gd name="connsiteX11" fmla="*/ 1638301 w 6180932"/>
              <a:gd name="connsiteY11" fmla="*/ 165100 h 960439"/>
              <a:gd name="connsiteX12" fmla="*/ 1682751 w 6180932"/>
              <a:gd name="connsiteY12" fmla="*/ 193675 h 960439"/>
              <a:gd name="connsiteX13" fmla="*/ 1708945 w 6180932"/>
              <a:gd name="connsiteY13" fmla="*/ 202406 h 960439"/>
              <a:gd name="connsiteX14" fmla="*/ 2247901 w 6180932"/>
              <a:gd name="connsiteY14" fmla="*/ 222250 h 960439"/>
              <a:gd name="connsiteX15" fmla="*/ 2336801 w 6180932"/>
              <a:gd name="connsiteY15" fmla="*/ 263525 h 960439"/>
              <a:gd name="connsiteX16" fmla="*/ 2374901 w 6180932"/>
              <a:gd name="connsiteY16" fmla="*/ 282575 h 960439"/>
              <a:gd name="connsiteX17" fmla="*/ 2422526 w 6180932"/>
              <a:gd name="connsiteY17" fmla="*/ 304800 h 960439"/>
              <a:gd name="connsiteX18" fmla="*/ 2514601 w 6180932"/>
              <a:gd name="connsiteY18" fmla="*/ 346075 h 960439"/>
              <a:gd name="connsiteX19" fmla="*/ 2733676 w 6180932"/>
              <a:gd name="connsiteY19" fmla="*/ 365125 h 960439"/>
              <a:gd name="connsiteX20" fmla="*/ 2847976 w 6180932"/>
              <a:gd name="connsiteY20" fmla="*/ 361950 h 960439"/>
              <a:gd name="connsiteX21" fmla="*/ 2930526 w 6180932"/>
              <a:gd name="connsiteY21" fmla="*/ 368300 h 960439"/>
              <a:gd name="connsiteX22" fmla="*/ 2984501 w 6180932"/>
              <a:gd name="connsiteY22" fmla="*/ 403225 h 960439"/>
              <a:gd name="connsiteX23" fmla="*/ 3044032 w 6180932"/>
              <a:gd name="connsiteY23" fmla="*/ 468312 h 960439"/>
              <a:gd name="connsiteX24" fmla="*/ 3078957 w 6180932"/>
              <a:gd name="connsiteY24" fmla="*/ 481807 h 960439"/>
              <a:gd name="connsiteX25" fmla="*/ 3149601 w 6180932"/>
              <a:gd name="connsiteY25" fmla="*/ 485775 h 960439"/>
              <a:gd name="connsiteX26" fmla="*/ 3254376 w 6180932"/>
              <a:gd name="connsiteY26" fmla="*/ 508000 h 960439"/>
              <a:gd name="connsiteX27" fmla="*/ 3600451 w 6180932"/>
              <a:gd name="connsiteY27" fmla="*/ 511175 h 960439"/>
              <a:gd name="connsiteX28" fmla="*/ 3641726 w 6180932"/>
              <a:gd name="connsiteY28" fmla="*/ 517525 h 960439"/>
              <a:gd name="connsiteX29" fmla="*/ 3663951 w 6180932"/>
              <a:gd name="connsiteY29" fmla="*/ 533400 h 960439"/>
              <a:gd name="connsiteX30" fmla="*/ 3679826 w 6180932"/>
              <a:gd name="connsiteY30" fmla="*/ 556418 h 960439"/>
              <a:gd name="connsiteX31" fmla="*/ 3705226 w 6180932"/>
              <a:gd name="connsiteY31" fmla="*/ 628650 h 960439"/>
              <a:gd name="connsiteX32" fmla="*/ 3730626 w 6180932"/>
              <a:gd name="connsiteY32" fmla="*/ 642938 h 960439"/>
              <a:gd name="connsiteX33" fmla="*/ 3768726 w 6180932"/>
              <a:gd name="connsiteY33" fmla="*/ 647700 h 960439"/>
              <a:gd name="connsiteX34" fmla="*/ 3902076 w 6180932"/>
              <a:gd name="connsiteY34" fmla="*/ 635000 h 960439"/>
              <a:gd name="connsiteX35" fmla="*/ 4162426 w 6180932"/>
              <a:gd name="connsiteY35" fmla="*/ 631825 h 960439"/>
              <a:gd name="connsiteX36" fmla="*/ 4229894 w 6180932"/>
              <a:gd name="connsiteY36" fmla="*/ 635793 h 960439"/>
              <a:gd name="connsiteX37" fmla="*/ 4286251 w 6180932"/>
              <a:gd name="connsiteY37" fmla="*/ 644525 h 960439"/>
              <a:gd name="connsiteX38" fmla="*/ 4359276 w 6180932"/>
              <a:gd name="connsiteY38" fmla="*/ 660400 h 960439"/>
              <a:gd name="connsiteX39" fmla="*/ 4402137 w 6180932"/>
              <a:gd name="connsiteY39" fmla="*/ 686594 h 960439"/>
              <a:gd name="connsiteX40" fmla="*/ 4428331 w 6180932"/>
              <a:gd name="connsiteY40" fmla="*/ 700088 h 960439"/>
              <a:gd name="connsiteX41" fmla="*/ 4525963 w 6180932"/>
              <a:gd name="connsiteY41" fmla="*/ 714375 h 960439"/>
              <a:gd name="connsiteX42" fmla="*/ 4561681 w 6180932"/>
              <a:gd name="connsiteY42" fmla="*/ 726281 h 960439"/>
              <a:gd name="connsiteX43" fmla="*/ 4680744 w 6180932"/>
              <a:gd name="connsiteY43" fmla="*/ 723900 h 960439"/>
              <a:gd name="connsiteX44" fmla="*/ 4733131 w 6180932"/>
              <a:gd name="connsiteY44" fmla="*/ 723900 h 960439"/>
              <a:gd name="connsiteX45" fmla="*/ 4804569 w 6180932"/>
              <a:gd name="connsiteY45" fmla="*/ 747712 h 960439"/>
              <a:gd name="connsiteX46" fmla="*/ 4911725 w 6180932"/>
              <a:gd name="connsiteY46" fmla="*/ 750094 h 960439"/>
              <a:gd name="connsiteX47" fmla="*/ 5016500 w 6180932"/>
              <a:gd name="connsiteY47" fmla="*/ 759619 h 960439"/>
              <a:gd name="connsiteX48" fmla="*/ 5118894 w 6180932"/>
              <a:gd name="connsiteY48" fmla="*/ 812007 h 960439"/>
              <a:gd name="connsiteX49" fmla="*/ 5247481 w 6180932"/>
              <a:gd name="connsiteY49" fmla="*/ 809625 h 960439"/>
              <a:gd name="connsiteX50" fmla="*/ 5480844 w 6180932"/>
              <a:gd name="connsiteY50" fmla="*/ 821531 h 960439"/>
              <a:gd name="connsiteX51" fmla="*/ 5535613 w 6180932"/>
              <a:gd name="connsiteY51" fmla="*/ 826294 h 960439"/>
              <a:gd name="connsiteX52" fmla="*/ 5609431 w 6180932"/>
              <a:gd name="connsiteY52" fmla="*/ 831056 h 960439"/>
              <a:gd name="connsiteX53" fmla="*/ 5649913 w 6180932"/>
              <a:gd name="connsiteY53" fmla="*/ 835819 h 960439"/>
              <a:gd name="connsiteX54" fmla="*/ 5795169 w 6180932"/>
              <a:gd name="connsiteY54" fmla="*/ 954881 h 960439"/>
              <a:gd name="connsiteX55" fmla="*/ 6180932 w 6180932"/>
              <a:gd name="connsiteY55" fmla="*/ 960439 h 96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180932" h="960439">
                <a:moveTo>
                  <a:pt x="0" y="0"/>
                </a:moveTo>
                <a:lnTo>
                  <a:pt x="298451" y="47625"/>
                </a:lnTo>
                <a:cubicBezTo>
                  <a:pt x="313268" y="48683"/>
                  <a:pt x="347134" y="71967"/>
                  <a:pt x="361951" y="73025"/>
                </a:cubicBezTo>
                <a:cubicBezTo>
                  <a:pt x="377826" y="76200"/>
                  <a:pt x="688976" y="61913"/>
                  <a:pt x="704851" y="65088"/>
                </a:cubicBezTo>
                <a:cubicBezTo>
                  <a:pt x="724959" y="70380"/>
                  <a:pt x="811743" y="70908"/>
                  <a:pt x="831851" y="76200"/>
                </a:cubicBezTo>
                <a:cubicBezTo>
                  <a:pt x="844551" y="80433"/>
                  <a:pt x="888207" y="75936"/>
                  <a:pt x="900907" y="80169"/>
                </a:cubicBezTo>
                <a:cubicBezTo>
                  <a:pt x="913607" y="80169"/>
                  <a:pt x="930276" y="98425"/>
                  <a:pt x="942976" y="98425"/>
                </a:cubicBezTo>
                <a:cubicBezTo>
                  <a:pt x="954618" y="101600"/>
                  <a:pt x="972609" y="114300"/>
                  <a:pt x="984251" y="117475"/>
                </a:cubicBezTo>
                <a:cubicBezTo>
                  <a:pt x="1103843" y="138642"/>
                  <a:pt x="1385359" y="105833"/>
                  <a:pt x="1504951" y="127000"/>
                </a:cubicBezTo>
                <a:cubicBezTo>
                  <a:pt x="1515534" y="129117"/>
                  <a:pt x="1554693" y="124883"/>
                  <a:pt x="1565276" y="127000"/>
                </a:cubicBezTo>
                <a:lnTo>
                  <a:pt x="1597026" y="139700"/>
                </a:lnTo>
                <a:lnTo>
                  <a:pt x="1638301" y="165100"/>
                </a:lnTo>
                <a:lnTo>
                  <a:pt x="1682751" y="193675"/>
                </a:lnTo>
                <a:lnTo>
                  <a:pt x="1708945" y="202406"/>
                </a:lnTo>
                <a:cubicBezTo>
                  <a:pt x="1803137" y="207168"/>
                  <a:pt x="2142465" y="211667"/>
                  <a:pt x="2247901" y="222250"/>
                </a:cubicBezTo>
                <a:cubicBezTo>
                  <a:pt x="2270126" y="225425"/>
                  <a:pt x="2314576" y="260350"/>
                  <a:pt x="2336801" y="263525"/>
                </a:cubicBezTo>
                <a:cubicBezTo>
                  <a:pt x="2342093" y="264583"/>
                  <a:pt x="2369609" y="281517"/>
                  <a:pt x="2374901" y="282575"/>
                </a:cubicBezTo>
                <a:cubicBezTo>
                  <a:pt x="2389718" y="286808"/>
                  <a:pt x="2407709" y="300567"/>
                  <a:pt x="2422526" y="304800"/>
                </a:cubicBezTo>
                <a:cubicBezTo>
                  <a:pt x="2446868" y="310092"/>
                  <a:pt x="2490259" y="340783"/>
                  <a:pt x="2514601" y="346075"/>
                </a:cubicBezTo>
                <a:cubicBezTo>
                  <a:pt x="2563284" y="354542"/>
                  <a:pt x="2684993" y="356658"/>
                  <a:pt x="2733676" y="365125"/>
                </a:cubicBezTo>
                <a:cubicBezTo>
                  <a:pt x="2760134" y="369358"/>
                  <a:pt x="2821518" y="357717"/>
                  <a:pt x="2847976" y="361950"/>
                </a:cubicBezTo>
                <a:cubicBezTo>
                  <a:pt x="2868084" y="364067"/>
                  <a:pt x="2910418" y="366183"/>
                  <a:pt x="2930526" y="368300"/>
                </a:cubicBezTo>
                <a:cubicBezTo>
                  <a:pt x="2948518" y="372533"/>
                  <a:pt x="2966509" y="398992"/>
                  <a:pt x="2984501" y="403225"/>
                </a:cubicBezTo>
                <a:lnTo>
                  <a:pt x="3044032" y="468312"/>
                </a:lnTo>
                <a:cubicBezTo>
                  <a:pt x="3056732" y="482070"/>
                  <a:pt x="3062553" y="481278"/>
                  <a:pt x="3078957" y="481807"/>
                </a:cubicBezTo>
                <a:cubicBezTo>
                  <a:pt x="3095361" y="482336"/>
                  <a:pt x="3123672" y="482600"/>
                  <a:pt x="3149601" y="485775"/>
                </a:cubicBezTo>
                <a:cubicBezTo>
                  <a:pt x="3177118" y="490008"/>
                  <a:pt x="3226859" y="503767"/>
                  <a:pt x="3254376" y="508000"/>
                </a:cubicBezTo>
                <a:cubicBezTo>
                  <a:pt x="3278718" y="512233"/>
                  <a:pt x="3576109" y="506942"/>
                  <a:pt x="3600451" y="511175"/>
                </a:cubicBezTo>
                <a:cubicBezTo>
                  <a:pt x="3611034" y="514350"/>
                  <a:pt x="3631143" y="514350"/>
                  <a:pt x="3641726" y="517525"/>
                </a:cubicBezTo>
                <a:cubicBezTo>
                  <a:pt x="3650722" y="520832"/>
                  <a:pt x="3659189" y="528108"/>
                  <a:pt x="3663951" y="533400"/>
                </a:cubicBezTo>
                <a:cubicBezTo>
                  <a:pt x="3668714" y="538692"/>
                  <a:pt x="3671359" y="540146"/>
                  <a:pt x="3679826" y="556418"/>
                </a:cubicBezTo>
                <a:cubicBezTo>
                  <a:pt x="3692526" y="557476"/>
                  <a:pt x="3692526" y="627592"/>
                  <a:pt x="3705226" y="628650"/>
                </a:cubicBezTo>
                <a:cubicBezTo>
                  <a:pt x="3713693" y="641879"/>
                  <a:pt x="3720043" y="639763"/>
                  <a:pt x="3730626" y="642938"/>
                </a:cubicBezTo>
                <a:cubicBezTo>
                  <a:pt x="3741209" y="646113"/>
                  <a:pt x="3740151" y="647832"/>
                  <a:pt x="3768726" y="647700"/>
                </a:cubicBezTo>
                <a:cubicBezTo>
                  <a:pt x="3804709" y="650875"/>
                  <a:pt x="3866093" y="631825"/>
                  <a:pt x="3902076" y="635000"/>
                </a:cubicBezTo>
                <a:cubicBezTo>
                  <a:pt x="3965576" y="643467"/>
                  <a:pt x="4098926" y="623358"/>
                  <a:pt x="4162426" y="631825"/>
                </a:cubicBezTo>
                <a:cubicBezTo>
                  <a:pt x="4174068" y="636058"/>
                  <a:pt x="4218252" y="631560"/>
                  <a:pt x="4229894" y="635793"/>
                </a:cubicBezTo>
                <a:cubicBezTo>
                  <a:pt x="4243652" y="641085"/>
                  <a:pt x="4272493" y="639233"/>
                  <a:pt x="4286251" y="644525"/>
                </a:cubicBezTo>
                <a:cubicBezTo>
                  <a:pt x="4303184" y="651933"/>
                  <a:pt x="4342343" y="652992"/>
                  <a:pt x="4359276" y="660400"/>
                </a:cubicBezTo>
                <a:cubicBezTo>
                  <a:pt x="4373563" y="669131"/>
                  <a:pt x="4390628" y="679979"/>
                  <a:pt x="4402137" y="686594"/>
                </a:cubicBezTo>
                <a:lnTo>
                  <a:pt x="4428331" y="700088"/>
                </a:lnTo>
                <a:cubicBezTo>
                  <a:pt x="4457700" y="701675"/>
                  <a:pt x="4496594" y="712788"/>
                  <a:pt x="4525963" y="714375"/>
                </a:cubicBezTo>
                <a:cubicBezTo>
                  <a:pt x="4537869" y="715169"/>
                  <a:pt x="4549775" y="725487"/>
                  <a:pt x="4561681" y="726281"/>
                </a:cubicBezTo>
                <a:cubicBezTo>
                  <a:pt x="4595019" y="729456"/>
                  <a:pt x="4647406" y="720725"/>
                  <a:pt x="4680744" y="723900"/>
                </a:cubicBezTo>
                <a:cubicBezTo>
                  <a:pt x="4697413" y="726281"/>
                  <a:pt x="4716462" y="721519"/>
                  <a:pt x="4733131" y="723900"/>
                </a:cubicBezTo>
                <a:cubicBezTo>
                  <a:pt x="4752975" y="727075"/>
                  <a:pt x="4784725" y="744537"/>
                  <a:pt x="4804569" y="747712"/>
                </a:cubicBezTo>
                <a:cubicBezTo>
                  <a:pt x="4839494" y="752475"/>
                  <a:pt x="4876800" y="745331"/>
                  <a:pt x="4911725" y="750094"/>
                </a:cubicBezTo>
                <a:cubicBezTo>
                  <a:pt x="4944269" y="754063"/>
                  <a:pt x="4983956" y="755650"/>
                  <a:pt x="5016500" y="759619"/>
                </a:cubicBezTo>
                <a:cubicBezTo>
                  <a:pt x="5045075" y="764381"/>
                  <a:pt x="5090319" y="807245"/>
                  <a:pt x="5118894" y="812007"/>
                </a:cubicBezTo>
                <a:cubicBezTo>
                  <a:pt x="5153025" y="812801"/>
                  <a:pt x="5213350" y="808831"/>
                  <a:pt x="5247481" y="809625"/>
                </a:cubicBezTo>
                <a:cubicBezTo>
                  <a:pt x="5314950" y="819944"/>
                  <a:pt x="5413375" y="811212"/>
                  <a:pt x="5480844" y="821531"/>
                </a:cubicBezTo>
                <a:cubicBezTo>
                  <a:pt x="5490369" y="823119"/>
                  <a:pt x="5526088" y="824706"/>
                  <a:pt x="5535613" y="826294"/>
                </a:cubicBezTo>
                <a:cubicBezTo>
                  <a:pt x="5555457" y="830263"/>
                  <a:pt x="5589587" y="827087"/>
                  <a:pt x="5609431" y="831056"/>
                </a:cubicBezTo>
                <a:cubicBezTo>
                  <a:pt x="5620544" y="833437"/>
                  <a:pt x="5638800" y="833438"/>
                  <a:pt x="5649913" y="835819"/>
                </a:cubicBezTo>
                <a:cubicBezTo>
                  <a:pt x="5702300" y="848519"/>
                  <a:pt x="5742782" y="942181"/>
                  <a:pt x="5795169" y="954881"/>
                </a:cubicBezTo>
                <a:lnTo>
                  <a:pt x="6180932" y="960439"/>
                </a:lnTo>
              </a:path>
            </a:pathLst>
          </a:cu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09600"/>
            <a:ext cx="8878888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sz="3200" kern="0" dirty="0" smtClean="0">
                <a:solidFill>
                  <a:srgbClr val="800080"/>
                </a:solidFill>
              </a:rPr>
              <a:t>Compare: Time to Progression</a:t>
            </a:r>
          </a:p>
          <a:p>
            <a:pPr algn="l">
              <a:defRPr/>
            </a:pPr>
            <a:endParaRPr lang="en-US" sz="3200" kern="0" dirty="0">
              <a:solidFill>
                <a:srgbClr val="800080"/>
              </a:solidFill>
            </a:endParaRPr>
          </a:p>
        </p:txBody>
      </p:sp>
      <p:sp>
        <p:nvSpPr>
          <p:cNvPr id="33796" name="TextBox 1"/>
          <p:cNvSpPr txBox="1">
            <a:spLocks noChangeArrowheads="1"/>
          </p:cNvSpPr>
          <p:nvPr/>
        </p:nvSpPr>
        <p:spPr bwMode="auto">
          <a:xfrm>
            <a:off x="360363" y="4784725"/>
            <a:ext cx="2919412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09828"/>
              </a:buClr>
            </a:pPr>
            <a:r>
              <a:rPr lang="en-US" altLang="en-US" sz="1800" smtClean="0">
                <a:solidFill>
                  <a:srgbClr val="000000"/>
                </a:solidFill>
              </a:rPr>
              <a:t>Safety</a:t>
            </a:r>
            <a:endParaRPr lang="nl-NL" altLang="en-US" sz="1800" smtClean="0">
              <a:solidFill>
                <a:srgbClr val="000000"/>
              </a:solidFill>
            </a:endParaRP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635000" y="5173663"/>
            <a:ext cx="8216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09828"/>
              </a:buClr>
              <a:buFont typeface="Symbol" pitchFamily="18" charset="2"/>
              <a:buChar char="-"/>
            </a:pPr>
            <a:r>
              <a:rPr lang="en-US" altLang="en-US" sz="1800" dirty="0" smtClean="0">
                <a:solidFill>
                  <a:srgbClr val="000000"/>
                </a:solidFill>
              </a:rPr>
              <a:t>CT-P6 was well tolerated with a safety profile comparable to Herceptin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09828"/>
              </a:buClr>
              <a:buFont typeface="Symbol" pitchFamily="18" charset="2"/>
              <a:buChar char="-"/>
            </a:pPr>
            <a:r>
              <a:rPr lang="en-US" altLang="en-US" sz="1800" dirty="0" smtClean="0">
                <a:solidFill>
                  <a:srgbClr val="000000"/>
                </a:solidFill>
              </a:rPr>
              <a:t>No immunogenicity data available</a:t>
            </a:r>
            <a:endParaRPr lang="nl-NL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3798" name="TextBox 6"/>
          <p:cNvSpPr txBox="1">
            <a:spLocks noChangeArrowheads="1"/>
          </p:cNvSpPr>
          <p:nvPr/>
        </p:nvSpPr>
        <p:spPr bwMode="auto">
          <a:xfrm>
            <a:off x="1676400" y="6400800"/>
            <a:ext cx="7165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="0" dirty="0" smtClean="0">
                <a:solidFill>
                  <a:srgbClr val="000000"/>
                </a:solidFill>
              </a:rPr>
              <a:t>Im YH, et al.  </a:t>
            </a:r>
            <a:r>
              <a:rPr lang="nl-NL" altLang="en-US" sz="1200" b="0" i="1" dirty="0" smtClean="0">
                <a:solidFill>
                  <a:srgbClr val="000000"/>
                </a:solidFill>
              </a:rPr>
              <a:t>J Clin Oncol</a:t>
            </a:r>
            <a:r>
              <a:rPr lang="nl-NL" altLang="en-US" sz="1200" b="0" dirty="0" smtClean="0">
                <a:solidFill>
                  <a:srgbClr val="000000"/>
                </a:solidFill>
              </a:rPr>
              <a:t>. 2013;31(Suppl): Abstract 629.</a:t>
            </a:r>
          </a:p>
        </p:txBody>
      </p:sp>
      <p:sp>
        <p:nvSpPr>
          <p:cNvPr id="6" name="Freeform 5"/>
          <p:cNvSpPr/>
          <p:nvPr/>
        </p:nvSpPr>
        <p:spPr>
          <a:xfrm>
            <a:off x="1431925" y="2317750"/>
            <a:ext cx="6683375" cy="1171575"/>
          </a:xfrm>
          <a:custGeom>
            <a:avLst/>
            <a:gdLst>
              <a:gd name="connsiteX0" fmla="*/ 0 w 4775200"/>
              <a:gd name="connsiteY0" fmla="*/ 0 h 701675"/>
              <a:gd name="connsiteX1" fmla="*/ 4775200 w 4775200"/>
              <a:gd name="connsiteY1" fmla="*/ 701675 h 701675"/>
              <a:gd name="connsiteX2" fmla="*/ 4775200 w 4775200"/>
              <a:gd name="connsiteY2" fmla="*/ 701675 h 70167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4775200 w 4775200"/>
              <a:gd name="connsiteY2" fmla="*/ 711145 h 711145"/>
              <a:gd name="connsiteX3" fmla="*/ 4775200 w 4775200"/>
              <a:gd name="connsiteY3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9775 w 4775200"/>
              <a:gd name="connsiteY2" fmla="*/ 38045 h 711145"/>
              <a:gd name="connsiteX3" fmla="*/ 4775200 w 4775200"/>
              <a:gd name="connsiteY3" fmla="*/ 711145 h 711145"/>
              <a:gd name="connsiteX4" fmla="*/ 4775200 w 4775200"/>
              <a:gd name="connsiteY4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9775 w 4775200"/>
              <a:gd name="connsiteY2" fmla="*/ 38045 h 711145"/>
              <a:gd name="connsiteX3" fmla="*/ 777875 w 4775200"/>
              <a:gd name="connsiteY3" fmla="*/ 98370 h 711145"/>
              <a:gd name="connsiteX4" fmla="*/ 4775200 w 4775200"/>
              <a:gd name="connsiteY4" fmla="*/ 711145 h 711145"/>
              <a:gd name="connsiteX5" fmla="*/ 4775200 w 4775200"/>
              <a:gd name="connsiteY5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4775200 w 4775200"/>
              <a:gd name="connsiteY4" fmla="*/ 711145 h 711145"/>
              <a:gd name="connsiteX5" fmla="*/ 4775200 w 4775200"/>
              <a:gd name="connsiteY5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44550 w 4775200"/>
              <a:gd name="connsiteY4" fmla="*/ 165045 h 711145"/>
              <a:gd name="connsiteX5" fmla="*/ 4775200 w 4775200"/>
              <a:gd name="connsiteY5" fmla="*/ 711145 h 711145"/>
              <a:gd name="connsiteX6" fmla="*/ 4775200 w 4775200"/>
              <a:gd name="connsiteY6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4775200 w 4775200"/>
              <a:gd name="connsiteY6" fmla="*/ 711145 h 711145"/>
              <a:gd name="connsiteX7" fmla="*/ 4775200 w 4775200"/>
              <a:gd name="connsiteY7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4775200 w 4775200"/>
              <a:gd name="connsiteY6" fmla="*/ 711145 h 711145"/>
              <a:gd name="connsiteX7" fmla="*/ 4775200 w 4775200"/>
              <a:gd name="connsiteY7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403350 w 4775200"/>
              <a:gd name="connsiteY6" fmla="*/ 155520 h 711145"/>
              <a:gd name="connsiteX7" fmla="*/ 4775200 w 4775200"/>
              <a:gd name="connsiteY7" fmla="*/ 711145 h 711145"/>
              <a:gd name="connsiteX8" fmla="*/ 4775200 w 4775200"/>
              <a:gd name="connsiteY8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4775200 w 4775200"/>
              <a:gd name="connsiteY8" fmla="*/ 711145 h 711145"/>
              <a:gd name="connsiteX9" fmla="*/ 4775200 w 4775200"/>
              <a:gd name="connsiteY9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4775200 w 4775200"/>
              <a:gd name="connsiteY8" fmla="*/ 711145 h 711145"/>
              <a:gd name="connsiteX9" fmla="*/ 4775200 w 4775200"/>
              <a:gd name="connsiteY9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1438275 w 4775200"/>
              <a:gd name="connsiteY8" fmla="*/ 190445 h 711145"/>
              <a:gd name="connsiteX9" fmla="*/ 4775200 w 4775200"/>
              <a:gd name="connsiteY9" fmla="*/ 711145 h 711145"/>
              <a:gd name="connsiteX10" fmla="*/ 4775200 w 4775200"/>
              <a:gd name="connsiteY10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4775200 w 4775200"/>
              <a:gd name="connsiteY10" fmla="*/ 711145 h 711145"/>
              <a:gd name="connsiteX11" fmla="*/ 4775200 w 4775200"/>
              <a:gd name="connsiteY11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4775200 w 4775200"/>
              <a:gd name="connsiteY11" fmla="*/ 711145 h 711145"/>
              <a:gd name="connsiteX12" fmla="*/ 4775200 w 4775200"/>
              <a:gd name="connsiteY12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2092325 w 4775200"/>
              <a:gd name="connsiteY11" fmla="*/ 244420 h 711145"/>
              <a:gd name="connsiteX12" fmla="*/ 4775200 w 4775200"/>
              <a:gd name="connsiteY12" fmla="*/ 711145 h 711145"/>
              <a:gd name="connsiteX13" fmla="*/ 4775200 w 4775200"/>
              <a:gd name="connsiteY13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2092325 w 4775200"/>
              <a:gd name="connsiteY11" fmla="*/ 244420 h 711145"/>
              <a:gd name="connsiteX12" fmla="*/ 2120900 w 4775200"/>
              <a:gd name="connsiteY12" fmla="*/ 279345 h 711145"/>
              <a:gd name="connsiteX13" fmla="*/ 4775200 w 4775200"/>
              <a:gd name="connsiteY13" fmla="*/ 711145 h 711145"/>
              <a:gd name="connsiteX14" fmla="*/ 4775200 w 4775200"/>
              <a:gd name="connsiteY14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2092325 w 4775200"/>
              <a:gd name="connsiteY11" fmla="*/ 244420 h 711145"/>
              <a:gd name="connsiteX12" fmla="*/ 2120900 w 4775200"/>
              <a:gd name="connsiteY12" fmla="*/ 279345 h 711145"/>
              <a:gd name="connsiteX13" fmla="*/ 2133600 w 4775200"/>
              <a:gd name="connsiteY13" fmla="*/ 320620 h 711145"/>
              <a:gd name="connsiteX14" fmla="*/ 4775200 w 4775200"/>
              <a:gd name="connsiteY14" fmla="*/ 711145 h 711145"/>
              <a:gd name="connsiteX15" fmla="*/ 4775200 w 4775200"/>
              <a:gd name="connsiteY15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2092325 w 4775200"/>
              <a:gd name="connsiteY11" fmla="*/ 244420 h 711145"/>
              <a:gd name="connsiteX12" fmla="*/ 2120900 w 4775200"/>
              <a:gd name="connsiteY12" fmla="*/ 279345 h 711145"/>
              <a:gd name="connsiteX13" fmla="*/ 2133600 w 4775200"/>
              <a:gd name="connsiteY13" fmla="*/ 320620 h 711145"/>
              <a:gd name="connsiteX14" fmla="*/ 2159000 w 4775200"/>
              <a:gd name="connsiteY14" fmla="*/ 339670 h 711145"/>
              <a:gd name="connsiteX15" fmla="*/ 4775200 w 4775200"/>
              <a:gd name="connsiteY15" fmla="*/ 711145 h 711145"/>
              <a:gd name="connsiteX16" fmla="*/ 4775200 w 4775200"/>
              <a:gd name="connsiteY16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2092325 w 4775200"/>
              <a:gd name="connsiteY11" fmla="*/ 244420 h 711145"/>
              <a:gd name="connsiteX12" fmla="*/ 2120900 w 4775200"/>
              <a:gd name="connsiteY12" fmla="*/ 279345 h 711145"/>
              <a:gd name="connsiteX13" fmla="*/ 2133600 w 4775200"/>
              <a:gd name="connsiteY13" fmla="*/ 320620 h 711145"/>
              <a:gd name="connsiteX14" fmla="*/ 2159000 w 4775200"/>
              <a:gd name="connsiteY14" fmla="*/ 339670 h 711145"/>
              <a:gd name="connsiteX15" fmla="*/ 2200275 w 4775200"/>
              <a:gd name="connsiteY15" fmla="*/ 358720 h 711145"/>
              <a:gd name="connsiteX16" fmla="*/ 4775200 w 4775200"/>
              <a:gd name="connsiteY16" fmla="*/ 711145 h 711145"/>
              <a:gd name="connsiteX17" fmla="*/ 4775200 w 4775200"/>
              <a:gd name="connsiteY17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2092325 w 4775200"/>
              <a:gd name="connsiteY11" fmla="*/ 244420 h 711145"/>
              <a:gd name="connsiteX12" fmla="*/ 2120900 w 4775200"/>
              <a:gd name="connsiteY12" fmla="*/ 279345 h 711145"/>
              <a:gd name="connsiteX13" fmla="*/ 2133600 w 4775200"/>
              <a:gd name="connsiteY13" fmla="*/ 320620 h 711145"/>
              <a:gd name="connsiteX14" fmla="*/ 2159000 w 4775200"/>
              <a:gd name="connsiteY14" fmla="*/ 339670 h 711145"/>
              <a:gd name="connsiteX15" fmla="*/ 2200275 w 4775200"/>
              <a:gd name="connsiteY15" fmla="*/ 358720 h 711145"/>
              <a:gd name="connsiteX16" fmla="*/ 2771775 w 4775200"/>
              <a:gd name="connsiteY16" fmla="*/ 365070 h 711145"/>
              <a:gd name="connsiteX17" fmla="*/ 4775200 w 4775200"/>
              <a:gd name="connsiteY17" fmla="*/ 711145 h 711145"/>
              <a:gd name="connsiteX18" fmla="*/ 4775200 w 4775200"/>
              <a:gd name="connsiteY18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2092325 w 4775200"/>
              <a:gd name="connsiteY11" fmla="*/ 244420 h 711145"/>
              <a:gd name="connsiteX12" fmla="*/ 2120900 w 4775200"/>
              <a:gd name="connsiteY12" fmla="*/ 279345 h 711145"/>
              <a:gd name="connsiteX13" fmla="*/ 2133600 w 4775200"/>
              <a:gd name="connsiteY13" fmla="*/ 320620 h 711145"/>
              <a:gd name="connsiteX14" fmla="*/ 2159000 w 4775200"/>
              <a:gd name="connsiteY14" fmla="*/ 339670 h 711145"/>
              <a:gd name="connsiteX15" fmla="*/ 2193925 w 4775200"/>
              <a:gd name="connsiteY15" fmla="*/ 349195 h 711145"/>
              <a:gd name="connsiteX16" fmla="*/ 2771775 w 4775200"/>
              <a:gd name="connsiteY16" fmla="*/ 365070 h 711145"/>
              <a:gd name="connsiteX17" fmla="*/ 4775200 w 4775200"/>
              <a:gd name="connsiteY17" fmla="*/ 711145 h 711145"/>
              <a:gd name="connsiteX18" fmla="*/ 4775200 w 4775200"/>
              <a:gd name="connsiteY18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2092325 w 4775200"/>
              <a:gd name="connsiteY11" fmla="*/ 244420 h 711145"/>
              <a:gd name="connsiteX12" fmla="*/ 2120900 w 4775200"/>
              <a:gd name="connsiteY12" fmla="*/ 279345 h 711145"/>
              <a:gd name="connsiteX13" fmla="*/ 2133600 w 4775200"/>
              <a:gd name="connsiteY13" fmla="*/ 320620 h 711145"/>
              <a:gd name="connsiteX14" fmla="*/ 2159000 w 4775200"/>
              <a:gd name="connsiteY14" fmla="*/ 339670 h 711145"/>
              <a:gd name="connsiteX15" fmla="*/ 2193925 w 4775200"/>
              <a:gd name="connsiteY15" fmla="*/ 349195 h 711145"/>
              <a:gd name="connsiteX16" fmla="*/ 2771775 w 4775200"/>
              <a:gd name="connsiteY16" fmla="*/ 365070 h 711145"/>
              <a:gd name="connsiteX17" fmla="*/ 4775200 w 4775200"/>
              <a:gd name="connsiteY17" fmla="*/ 711145 h 711145"/>
              <a:gd name="connsiteX18" fmla="*/ 4775200 w 4775200"/>
              <a:gd name="connsiteY18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2092325 w 4775200"/>
              <a:gd name="connsiteY11" fmla="*/ 244420 h 711145"/>
              <a:gd name="connsiteX12" fmla="*/ 2120900 w 4775200"/>
              <a:gd name="connsiteY12" fmla="*/ 279345 h 711145"/>
              <a:gd name="connsiteX13" fmla="*/ 2133600 w 4775200"/>
              <a:gd name="connsiteY13" fmla="*/ 320620 h 711145"/>
              <a:gd name="connsiteX14" fmla="*/ 2159000 w 4775200"/>
              <a:gd name="connsiteY14" fmla="*/ 339670 h 711145"/>
              <a:gd name="connsiteX15" fmla="*/ 2193925 w 4775200"/>
              <a:gd name="connsiteY15" fmla="*/ 349195 h 711145"/>
              <a:gd name="connsiteX16" fmla="*/ 2771775 w 4775200"/>
              <a:gd name="connsiteY16" fmla="*/ 365070 h 711145"/>
              <a:gd name="connsiteX17" fmla="*/ 4775200 w 4775200"/>
              <a:gd name="connsiteY17" fmla="*/ 711145 h 711145"/>
              <a:gd name="connsiteX18" fmla="*/ 4775200 w 4775200"/>
              <a:gd name="connsiteY18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2092325 w 4775200"/>
              <a:gd name="connsiteY11" fmla="*/ 244420 h 711145"/>
              <a:gd name="connsiteX12" fmla="*/ 2120900 w 4775200"/>
              <a:gd name="connsiteY12" fmla="*/ 279345 h 711145"/>
              <a:gd name="connsiteX13" fmla="*/ 2133600 w 4775200"/>
              <a:gd name="connsiteY13" fmla="*/ 320620 h 711145"/>
              <a:gd name="connsiteX14" fmla="*/ 2143125 w 4775200"/>
              <a:gd name="connsiteY14" fmla="*/ 323795 h 711145"/>
              <a:gd name="connsiteX15" fmla="*/ 2159000 w 4775200"/>
              <a:gd name="connsiteY15" fmla="*/ 339670 h 711145"/>
              <a:gd name="connsiteX16" fmla="*/ 2193925 w 4775200"/>
              <a:gd name="connsiteY16" fmla="*/ 349195 h 711145"/>
              <a:gd name="connsiteX17" fmla="*/ 2771775 w 4775200"/>
              <a:gd name="connsiteY17" fmla="*/ 365070 h 711145"/>
              <a:gd name="connsiteX18" fmla="*/ 4775200 w 4775200"/>
              <a:gd name="connsiteY18" fmla="*/ 711145 h 711145"/>
              <a:gd name="connsiteX19" fmla="*/ 4775200 w 4775200"/>
              <a:gd name="connsiteY19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2092325 w 4775200"/>
              <a:gd name="connsiteY11" fmla="*/ 244420 h 711145"/>
              <a:gd name="connsiteX12" fmla="*/ 2120900 w 4775200"/>
              <a:gd name="connsiteY12" fmla="*/ 279345 h 711145"/>
              <a:gd name="connsiteX13" fmla="*/ 2133600 w 4775200"/>
              <a:gd name="connsiteY13" fmla="*/ 320620 h 711145"/>
              <a:gd name="connsiteX14" fmla="*/ 2159000 w 4775200"/>
              <a:gd name="connsiteY14" fmla="*/ 339670 h 711145"/>
              <a:gd name="connsiteX15" fmla="*/ 2193925 w 4775200"/>
              <a:gd name="connsiteY15" fmla="*/ 349195 h 711145"/>
              <a:gd name="connsiteX16" fmla="*/ 2771775 w 4775200"/>
              <a:gd name="connsiteY16" fmla="*/ 365070 h 711145"/>
              <a:gd name="connsiteX17" fmla="*/ 4775200 w 4775200"/>
              <a:gd name="connsiteY17" fmla="*/ 711145 h 711145"/>
              <a:gd name="connsiteX18" fmla="*/ 4775200 w 4775200"/>
              <a:gd name="connsiteY18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2092325 w 4775200"/>
              <a:gd name="connsiteY11" fmla="*/ 244420 h 711145"/>
              <a:gd name="connsiteX12" fmla="*/ 2120900 w 4775200"/>
              <a:gd name="connsiteY12" fmla="*/ 279345 h 711145"/>
              <a:gd name="connsiteX13" fmla="*/ 2133600 w 4775200"/>
              <a:gd name="connsiteY13" fmla="*/ 320620 h 711145"/>
              <a:gd name="connsiteX14" fmla="*/ 2159000 w 4775200"/>
              <a:gd name="connsiteY14" fmla="*/ 339670 h 711145"/>
              <a:gd name="connsiteX15" fmla="*/ 2193925 w 4775200"/>
              <a:gd name="connsiteY15" fmla="*/ 349195 h 711145"/>
              <a:gd name="connsiteX16" fmla="*/ 2771775 w 4775200"/>
              <a:gd name="connsiteY16" fmla="*/ 365070 h 711145"/>
              <a:gd name="connsiteX17" fmla="*/ 4775200 w 4775200"/>
              <a:gd name="connsiteY17" fmla="*/ 711145 h 711145"/>
              <a:gd name="connsiteX18" fmla="*/ 4775200 w 4775200"/>
              <a:gd name="connsiteY18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2092325 w 4775200"/>
              <a:gd name="connsiteY11" fmla="*/ 244420 h 711145"/>
              <a:gd name="connsiteX12" fmla="*/ 2120900 w 4775200"/>
              <a:gd name="connsiteY12" fmla="*/ 279345 h 711145"/>
              <a:gd name="connsiteX13" fmla="*/ 2133600 w 4775200"/>
              <a:gd name="connsiteY13" fmla="*/ 320620 h 711145"/>
              <a:gd name="connsiteX14" fmla="*/ 2159000 w 4775200"/>
              <a:gd name="connsiteY14" fmla="*/ 339670 h 711145"/>
              <a:gd name="connsiteX15" fmla="*/ 2193925 w 4775200"/>
              <a:gd name="connsiteY15" fmla="*/ 349195 h 711145"/>
              <a:gd name="connsiteX16" fmla="*/ 2771775 w 4775200"/>
              <a:gd name="connsiteY16" fmla="*/ 365070 h 711145"/>
              <a:gd name="connsiteX17" fmla="*/ 4775200 w 4775200"/>
              <a:gd name="connsiteY17" fmla="*/ 711145 h 711145"/>
              <a:gd name="connsiteX18" fmla="*/ 4775200 w 4775200"/>
              <a:gd name="connsiteY18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2092325 w 4775200"/>
              <a:gd name="connsiteY11" fmla="*/ 244420 h 711145"/>
              <a:gd name="connsiteX12" fmla="*/ 2120900 w 4775200"/>
              <a:gd name="connsiteY12" fmla="*/ 279345 h 711145"/>
              <a:gd name="connsiteX13" fmla="*/ 2133600 w 4775200"/>
              <a:gd name="connsiteY13" fmla="*/ 320620 h 711145"/>
              <a:gd name="connsiteX14" fmla="*/ 2159000 w 4775200"/>
              <a:gd name="connsiteY14" fmla="*/ 339670 h 711145"/>
              <a:gd name="connsiteX15" fmla="*/ 2193925 w 4775200"/>
              <a:gd name="connsiteY15" fmla="*/ 349195 h 711145"/>
              <a:gd name="connsiteX16" fmla="*/ 2771775 w 4775200"/>
              <a:gd name="connsiteY16" fmla="*/ 365070 h 711145"/>
              <a:gd name="connsiteX17" fmla="*/ 4775200 w 4775200"/>
              <a:gd name="connsiteY17" fmla="*/ 711145 h 711145"/>
              <a:gd name="connsiteX18" fmla="*/ 4775200 w 4775200"/>
              <a:gd name="connsiteY18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2092325 w 4775200"/>
              <a:gd name="connsiteY11" fmla="*/ 244420 h 711145"/>
              <a:gd name="connsiteX12" fmla="*/ 2120900 w 4775200"/>
              <a:gd name="connsiteY12" fmla="*/ 279345 h 711145"/>
              <a:gd name="connsiteX13" fmla="*/ 2133600 w 4775200"/>
              <a:gd name="connsiteY13" fmla="*/ 320620 h 711145"/>
              <a:gd name="connsiteX14" fmla="*/ 2159000 w 4775200"/>
              <a:gd name="connsiteY14" fmla="*/ 339670 h 711145"/>
              <a:gd name="connsiteX15" fmla="*/ 2193925 w 4775200"/>
              <a:gd name="connsiteY15" fmla="*/ 349195 h 711145"/>
              <a:gd name="connsiteX16" fmla="*/ 2771775 w 4775200"/>
              <a:gd name="connsiteY16" fmla="*/ 365070 h 711145"/>
              <a:gd name="connsiteX17" fmla="*/ 4775200 w 4775200"/>
              <a:gd name="connsiteY17" fmla="*/ 711145 h 711145"/>
              <a:gd name="connsiteX18" fmla="*/ 4775200 w 4775200"/>
              <a:gd name="connsiteY18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2082800 w 4775200"/>
              <a:gd name="connsiteY11" fmla="*/ 244420 h 711145"/>
              <a:gd name="connsiteX12" fmla="*/ 2120900 w 4775200"/>
              <a:gd name="connsiteY12" fmla="*/ 279345 h 711145"/>
              <a:gd name="connsiteX13" fmla="*/ 2133600 w 4775200"/>
              <a:gd name="connsiteY13" fmla="*/ 320620 h 711145"/>
              <a:gd name="connsiteX14" fmla="*/ 2159000 w 4775200"/>
              <a:gd name="connsiteY14" fmla="*/ 339670 h 711145"/>
              <a:gd name="connsiteX15" fmla="*/ 2193925 w 4775200"/>
              <a:gd name="connsiteY15" fmla="*/ 349195 h 711145"/>
              <a:gd name="connsiteX16" fmla="*/ 2771775 w 4775200"/>
              <a:gd name="connsiteY16" fmla="*/ 365070 h 711145"/>
              <a:gd name="connsiteX17" fmla="*/ 4775200 w 4775200"/>
              <a:gd name="connsiteY17" fmla="*/ 711145 h 711145"/>
              <a:gd name="connsiteX18" fmla="*/ 4775200 w 4775200"/>
              <a:gd name="connsiteY18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2082800 w 4775200"/>
              <a:gd name="connsiteY11" fmla="*/ 244420 h 711145"/>
              <a:gd name="connsiteX12" fmla="*/ 2120900 w 4775200"/>
              <a:gd name="connsiteY12" fmla="*/ 279345 h 711145"/>
              <a:gd name="connsiteX13" fmla="*/ 2133600 w 4775200"/>
              <a:gd name="connsiteY13" fmla="*/ 320620 h 711145"/>
              <a:gd name="connsiteX14" fmla="*/ 2159000 w 4775200"/>
              <a:gd name="connsiteY14" fmla="*/ 339670 h 711145"/>
              <a:gd name="connsiteX15" fmla="*/ 2193925 w 4775200"/>
              <a:gd name="connsiteY15" fmla="*/ 349195 h 711145"/>
              <a:gd name="connsiteX16" fmla="*/ 2771775 w 4775200"/>
              <a:gd name="connsiteY16" fmla="*/ 365070 h 711145"/>
              <a:gd name="connsiteX17" fmla="*/ 4775200 w 4775200"/>
              <a:gd name="connsiteY17" fmla="*/ 711145 h 711145"/>
              <a:gd name="connsiteX18" fmla="*/ 4775200 w 4775200"/>
              <a:gd name="connsiteY18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2082800 w 4775200"/>
              <a:gd name="connsiteY11" fmla="*/ 244420 h 711145"/>
              <a:gd name="connsiteX12" fmla="*/ 2120900 w 4775200"/>
              <a:gd name="connsiteY12" fmla="*/ 279345 h 711145"/>
              <a:gd name="connsiteX13" fmla="*/ 2133600 w 4775200"/>
              <a:gd name="connsiteY13" fmla="*/ 320620 h 711145"/>
              <a:gd name="connsiteX14" fmla="*/ 2159000 w 4775200"/>
              <a:gd name="connsiteY14" fmla="*/ 339670 h 711145"/>
              <a:gd name="connsiteX15" fmla="*/ 2193925 w 4775200"/>
              <a:gd name="connsiteY15" fmla="*/ 349195 h 711145"/>
              <a:gd name="connsiteX16" fmla="*/ 2771775 w 4775200"/>
              <a:gd name="connsiteY16" fmla="*/ 365070 h 711145"/>
              <a:gd name="connsiteX17" fmla="*/ 4775200 w 4775200"/>
              <a:gd name="connsiteY17" fmla="*/ 711145 h 711145"/>
              <a:gd name="connsiteX18" fmla="*/ 4775200 w 4775200"/>
              <a:gd name="connsiteY18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403350 w 4775200"/>
              <a:gd name="connsiteY7" fmla="*/ 15552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2082800 w 4775200"/>
              <a:gd name="connsiteY11" fmla="*/ 244420 h 711145"/>
              <a:gd name="connsiteX12" fmla="*/ 2120900 w 4775200"/>
              <a:gd name="connsiteY12" fmla="*/ 279345 h 711145"/>
              <a:gd name="connsiteX13" fmla="*/ 2133600 w 4775200"/>
              <a:gd name="connsiteY13" fmla="*/ 320620 h 711145"/>
              <a:gd name="connsiteX14" fmla="*/ 2159000 w 4775200"/>
              <a:gd name="connsiteY14" fmla="*/ 339670 h 711145"/>
              <a:gd name="connsiteX15" fmla="*/ 2193925 w 4775200"/>
              <a:gd name="connsiteY15" fmla="*/ 349195 h 711145"/>
              <a:gd name="connsiteX16" fmla="*/ 2771775 w 4775200"/>
              <a:gd name="connsiteY16" fmla="*/ 365070 h 711145"/>
              <a:gd name="connsiteX17" fmla="*/ 4775200 w 4775200"/>
              <a:gd name="connsiteY17" fmla="*/ 711145 h 711145"/>
              <a:gd name="connsiteX18" fmla="*/ 4775200 w 4775200"/>
              <a:gd name="connsiteY18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397000 w 4775200"/>
              <a:gd name="connsiteY7" fmla="*/ 16187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2082800 w 4775200"/>
              <a:gd name="connsiteY11" fmla="*/ 244420 h 711145"/>
              <a:gd name="connsiteX12" fmla="*/ 2120900 w 4775200"/>
              <a:gd name="connsiteY12" fmla="*/ 279345 h 711145"/>
              <a:gd name="connsiteX13" fmla="*/ 2133600 w 4775200"/>
              <a:gd name="connsiteY13" fmla="*/ 320620 h 711145"/>
              <a:gd name="connsiteX14" fmla="*/ 2159000 w 4775200"/>
              <a:gd name="connsiteY14" fmla="*/ 339670 h 711145"/>
              <a:gd name="connsiteX15" fmla="*/ 2193925 w 4775200"/>
              <a:gd name="connsiteY15" fmla="*/ 349195 h 711145"/>
              <a:gd name="connsiteX16" fmla="*/ 2771775 w 4775200"/>
              <a:gd name="connsiteY16" fmla="*/ 365070 h 711145"/>
              <a:gd name="connsiteX17" fmla="*/ 4775200 w 4775200"/>
              <a:gd name="connsiteY17" fmla="*/ 711145 h 711145"/>
              <a:gd name="connsiteX18" fmla="*/ 4775200 w 4775200"/>
              <a:gd name="connsiteY18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397000 w 4775200"/>
              <a:gd name="connsiteY7" fmla="*/ 16187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2082800 w 4775200"/>
              <a:gd name="connsiteY11" fmla="*/ 244420 h 711145"/>
              <a:gd name="connsiteX12" fmla="*/ 2120900 w 4775200"/>
              <a:gd name="connsiteY12" fmla="*/ 279345 h 711145"/>
              <a:gd name="connsiteX13" fmla="*/ 2133600 w 4775200"/>
              <a:gd name="connsiteY13" fmla="*/ 320620 h 711145"/>
              <a:gd name="connsiteX14" fmla="*/ 2159000 w 4775200"/>
              <a:gd name="connsiteY14" fmla="*/ 339670 h 711145"/>
              <a:gd name="connsiteX15" fmla="*/ 2193925 w 4775200"/>
              <a:gd name="connsiteY15" fmla="*/ 349195 h 711145"/>
              <a:gd name="connsiteX16" fmla="*/ 2771775 w 4775200"/>
              <a:gd name="connsiteY16" fmla="*/ 365070 h 711145"/>
              <a:gd name="connsiteX17" fmla="*/ 4775200 w 4775200"/>
              <a:gd name="connsiteY17" fmla="*/ 711145 h 711145"/>
              <a:gd name="connsiteX18" fmla="*/ 4775200 w 4775200"/>
              <a:gd name="connsiteY18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397000 w 4775200"/>
              <a:gd name="connsiteY7" fmla="*/ 16187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2082800 w 4775200"/>
              <a:gd name="connsiteY11" fmla="*/ 244420 h 711145"/>
              <a:gd name="connsiteX12" fmla="*/ 2120900 w 4775200"/>
              <a:gd name="connsiteY12" fmla="*/ 279345 h 711145"/>
              <a:gd name="connsiteX13" fmla="*/ 2133600 w 4775200"/>
              <a:gd name="connsiteY13" fmla="*/ 320620 h 711145"/>
              <a:gd name="connsiteX14" fmla="*/ 2159000 w 4775200"/>
              <a:gd name="connsiteY14" fmla="*/ 339670 h 711145"/>
              <a:gd name="connsiteX15" fmla="*/ 2193925 w 4775200"/>
              <a:gd name="connsiteY15" fmla="*/ 349195 h 711145"/>
              <a:gd name="connsiteX16" fmla="*/ 2771775 w 4775200"/>
              <a:gd name="connsiteY16" fmla="*/ 365070 h 711145"/>
              <a:gd name="connsiteX17" fmla="*/ 4775200 w 4775200"/>
              <a:gd name="connsiteY17" fmla="*/ 711145 h 711145"/>
              <a:gd name="connsiteX18" fmla="*/ 4775200 w 4775200"/>
              <a:gd name="connsiteY18" fmla="*/ 711145 h 711145"/>
              <a:gd name="connsiteX0" fmla="*/ 0 w 4775200"/>
              <a:gd name="connsiteY0" fmla="*/ 9470 h 711145"/>
              <a:gd name="connsiteX1" fmla="*/ 682625 w 4775200"/>
              <a:gd name="connsiteY1" fmla="*/ 9470 h 711145"/>
              <a:gd name="connsiteX2" fmla="*/ 730250 w 4775200"/>
              <a:gd name="connsiteY2" fmla="*/ 47570 h 711145"/>
              <a:gd name="connsiteX3" fmla="*/ 777875 w 4775200"/>
              <a:gd name="connsiteY3" fmla="*/ 98370 h 711145"/>
              <a:gd name="connsiteX4" fmla="*/ 800100 w 4775200"/>
              <a:gd name="connsiteY4" fmla="*/ 126945 h 711145"/>
              <a:gd name="connsiteX5" fmla="*/ 844550 w 4775200"/>
              <a:gd name="connsiteY5" fmla="*/ 165045 h 711145"/>
              <a:gd name="connsiteX6" fmla="*/ 1060450 w 4775200"/>
              <a:gd name="connsiteY6" fmla="*/ 158695 h 711145"/>
              <a:gd name="connsiteX7" fmla="*/ 1397000 w 4775200"/>
              <a:gd name="connsiteY7" fmla="*/ 161870 h 711145"/>
              <a:gd name="connsiteX8" fmla="*/ 1438275 w 4775200"/>
              <a:gd name="connsiteY8" fmla="*/ 190445 h 711145"/>
              <a:gd name="connsiteX9" fmla="*/ 1470025 w 4775200"/>
              <a:gd name="connsiteY9" fmla="*/ 225370 h 711145"/>
              <a:gd name="connsiteX10" fmla="*/ 1504950 w 4775200"/>
              <a:gd name="connsiteY10" fmla="*/ 241245 h 711145"/>
              <a:gd name="connsiteX11" fmla="*/ 2082800 w 4775200"/>
              <a:gd name="connsiteY11" fmla="*/ 244420 h 711145"/>
              <a:gd name="connsiteX12" fmla="*/ 2120900 w 4775200"/>
              <a:gd name="connsiteY12" fmla="*/ 279345 h 711145"/>
              <a:gd name="connsiteX13" fmla="*/ 2133600 w 4775200"/>
              <a:gd name="connsiteY13" fmla="*/ 320620 h 711145"/>
              <a:gd name="connsiteX14" fmla="*/ 2159000 w 4775200"/>
              <a:gd name="connsiteY14" fmla="*/ 339670 h 711145"/>
              <a:gd name="connsiteX15" fmla="*/ 2193925 w 4775200"/>
              <a:gd name="connsiteY15" fmla="*/ 349195 h 711145"/>
              <a:gd name="connsiteX16" fmla="*/ 2771775 w 4775200"/>
              <a:gd name="connsiteY16" fmla="*/ 365070 h 711145"/>
              <a:gd name="connsiteX17" fmla="*/ 4775200 w 4775200"/>
              <a:gd name="connsiteY17" fmla="*/ 711145 h 711145"/>
              <a:gd name="connsiteX18" fmla="*/ 4775200 w 4775200"/>
              <a:gd name="connsiteY18" fmla="*/ 711145 h 711145"/>
              <a:gd name="connsiteX0" fmla="*/ 0 w 4775200"/>
              <a:gd name="connsiteY0" fmla="*/ 6677 h 708352"/>
              <a:gd name="connsiteX1" fmla="*/ 682625 w 4775200"/>
              <a:gd name="connsiteY1" fmla="*/ 9852 h 708352"/>
              <a:gd name="connsiteX2" fmla="*/ 730250 w 4775200"/>
              <a:gd name="connsiteY2" fmla="*/ 44777 h 708352"/>
              <a:gd name="connsiteX3" fmla="*/ 777875 w 4775200"/>
              <a:gd name="connsiteY3" fmla="*/ 95577 h 708352"/>
              <a:gd name="connsiteX4" fmla="*/ 800100 w 4775200"/>
              <a:gd name="connsiteY4" fmla="*/ 124152 h 708352"/>
              <a:gd name="connsiteX5" fmla="*/ 844550 w 4775200"/>
              <a:gd name="connsiteY5" fmla="*/ 162252 h 708352"/>
              <a:gd name="connsiteX6" fmla="*/ 1060450 w 4775200"/>
              <a:gd name="connsiteY6" fmla="*/ 155902 h 708352"/>
              <a:gd name="connsiteX7" fmla="*/ 1397000 w 4775200"/>
              <a:gd name="connsiteY7" fmla="*/ 159077 h 708352"/>
              <a:gd name="connsiteX8" fmla="*/ 1438275 w 4775200"/>
              <a:gd name="connsiteY8" fmla="*/ 187652 h 708352"/>
              <a:gd name="connsiteX9" fmla="*/ 1470025 w 4775200"/>
              <a:gd name="connsiteY9" fmla="*/ 222577 h 708352"/>
              <a:gd name="connsiteX10" fmla="*/ 1504950 w 4775200"/>
              <a:gd name="connsiteY10" fmla="*/ 238452 h 708352"/>
              <a:gd name="connsiteX11" fmla="*/ 2082800 w 4775200"/>
              <a:gd name="connsiteY11" fmla="*/ 241627 h 708352"/>
              <a:gd name="connsiteX12" fmla="*/ 2120900 w 4775200"/>
              <a:gd name="connsiteY12" fmla="*/ 276552 h 708352"/>
              <a:gd name="connsiteX13" fmla="*/ 2133600 w 4775200"/>
              <a:gd name="connsiteY13" fmla="*/ 317827 h 708352"/>
              <a:gd name="connsiteX14" fmla="*/ 2159000 w 4775200"/>
              <a:gd name="connsiteY14" fmla="*/ 336877 h 708352"/>
              <a:gd name="connsiteX15" fmla="*/ 2193925 w 4775200"/>
              <a:gd name="connsiteY15" fmla="*/ 346402 h 708352"/>
              <a:gd name="connsiteX16" fmla="*/ 2771775 w 4775200"/>
              <a:gd name="connsiteY16" fmla="*/ 362277 h 708352"/>
              <a:gd name="connsiteX17" fmla="*/ 4775200 w 4775200"/>
              <a:gd name="connsiteY17" fmla="*/ 708352 h 708352"/>
              <a:gd name="connsiteX18" fmla="*/ 4775200 w 4775200"/>
              <a:gd name="connsiteY18" fmla="*/ 708352 h 708352"/>
              <a:gd name="connsiteX0" fmla="*/ 0 w 4775200"/>
              <a:gd name="connsiteY0" fmla="*/ 6677 h 708352"/>
              <a:gd name="connsiteX1" fmla="*/ 682625 w 4775200"/>
              <a:gd name="connsiteY1" fmla="*/ 9852 h 708352"/>
              <a:gd name="connsiteX2" fmla="*/ 730250 w 4775200"/>
              <a:gd name="connsiteY2" fmla="*/ 44777 h 708352"/>
              <a:gd name="connsiteX3" fmla="*/ 777875 w 4775200"/>
              <a:gd name="connsiteY3" fmla="*/ 95577 h 708352"/>
              <a:gd name="connsiteX4" fmla="*/ 800100 w 4775200"/>
              <a:gd name="connsiteY4" fmla="*/ 124152 h 708352"/>
              <a:gd name="connsiteX5" fmla="*/ 831850 w 4775200"/>
              <a:gd name="connsiteY5" fmla="*/ 155902 h 708352"/>
              <a:gd name="connsiteX6" fmla="*/ 1060450 w 4775200"/>
              <a:gd name="connsiteY6" fmla="*/ 155902 h 708352"/>
              <a:gd name="connsiteX7" fmla="*/ 1397000 w 4775200"/>
              <a:gd name="connsiteY7" fmla="*/ 159077 h 708352"/>
              <a:gd name="connsiteX8" fmla="*/ 1438275 w 4775200"/>
              <a:gd name="connsiteY8" fmla="*/ 187652 h 708352"/>
              <a:gd name="connsiteX9" fmla="*/ 1470025 w 4775200"/>
              <a:gd name="connsiteY9" fmla="*/ 222577 h 708352"/>
              <a:gd name="connsiteX10" fmla="*/ 1504950 w 4775200"/>
              <a:gd name="connsiteY10" fmla="*/ 238452 h 708352"/>
              <a:gd name="connsiteX11" fmla="*/ 2082800 w 4775200"/>
              <a:gd name="connsiteY11" fmla="*/ 241627 h 708352"/>
              <a:gd name="connsiteX12" fmla="*/ 2120900 w 4775200"/>
              <a:gd name="connsiteY12" fmla="*/ 276552 h 708352"/>
              <a:gd name="connsiteX13" fmla="*/ 2133600 w 4775200"/>
              <a:gd name="connsiteY13" fmla="*/ 317827 h 708352"/>
              <a:gd name="connsiteX14" fmla="*/ 2159000 w 4775200"/>
              <a:gd name="connsiteY14" fmla="*/ 336877 h 708352"/>
              <a:gd name="connsiteX15" fmla="*/ 2193925 w 4775200"/>
              <a:gd name="connsiteY15" fmla="*/ 346402 h 708352"/>
              <a:gd name="connsiteX16" fmla="*/ 2771775 w 4775200"/>
              <a:gd name="connsiteY16" fmla="*/ 362277 h 708352"/>
              <a:gd name="connsiteX17" fmla="*/ 4775200 w 4775200"/>
              <a:gd name="connsiteY17" fmla="*/ 708352 h 708352"/>
              <a:gd name="connsiteX18" fmla="*/ 4775200 w 4775200"/>
              <a:gd name="connsiteY18" fmla="*/ 708352 h 708352"/>
              <a:gd name="connsiteX0" fmla="*/ 0 w 4775200"/>
              <a:gd name="connsiteY0" fmla="*/ 6677 h 708352"/>
              <a:gd name="connsiteX1" fmla="*/ 682625 w 4775200"/>
              <a:gd name="connsiteY1" fmla="*/ 9852 h 708352"/>
              <a:gd name="connsiteX2" fmla="*/ 730250 w 4775200"/>
              <a:gd name="connsiteY2" fmla="*/ 44777 h 708352"/>
              <a:gd name="connsiteX3" fmla="*/ 777875 w 4775200"/>
              <a:gd name="connsiteY3" fmla="*/ 95577 h 708352"/>
              <a:gd name="connsiteX4" fmla="*/ 800100 w 4775200"/>
              <a:gd name="connsiteY4" fmla="*/ 124152 h 708352"/>
              <a:gd name="connsiteX5" fmla="*/ 831850 w 4775200"/>
              <a:gd name="connsiteY5" fmla="*/ 155902 h 708352"/>
              <a:gd name="connsiteX6" fmla="*/ 857250 w 4775200"/>
              <a:gd name="connsiteY6" fmla="*/ 159076 h 708352"/>
              <a:gd name="connsiteX7" fmla="*/ 1060450 w 4775200"/>
              <a:gd name="connsiteY7" fmla="*/ 155902 h 708352"/>
              <a:gd name="connsiteX8" fmla="*/ 1397000 w 4775200"/>
              <a:gd name="connsiteY8" fmla="*/ 159077 h 708352"/>
              <a:gd name="connsiteX9" fmla="*/ 1438275 w 4775200"/>
              <a:gd name="connsiteY9" fmla="*/ 187652 h 708352"/>
              <a:gd name="connsiteX10" fmla="*/ 1470025 w 4775200"/>
              <a:gd name="connsiteY10" fmla="*/ 222577 h 708352"/>
              <a:gd name="connsiteX11" fmla="*/ 1504950 w 4775200"/>
              <a:gd name="connsiteY11" fmla="*/ 238452 h 708352"/>
              <a:gd name="connsiteX12" fmla="*/ 2082800 w 4775200"/>
              <a:gd name="connsiteY12" fmla="*/ 241627 h 708352"/>
              <a:gd name="connsiteX13" fmla="*/ 2120900 w 4775200"/>
              <a:gd name="connsiteY13" fmla="*/ 276552 h 708352"/>
              <a:gd name="connsiteX14" fmla="*/ 2133600 w 4775200"/>
              <a:gd name="connsiteY14" fmla="*/ 317827 h 708352"/>
              <a:gd name="connsiteX15" fmla="*/ 2159000 w 4775200"/>
              <a:gd name="connsiteY15" fmla="*/ 336877 h 708352"/>
              <a:gd name="connsiteX16" fmla="*/ 2193925 w 4775200"/>
              <a:gd name="connsiteY16" fmla="*/ 346402 h 708352"/>
              <a:gd name="connsiteX17" fmla="*/ 2771775 w 4775200"/>
              <a:gd name="connsiteY17" fmla="*/ 362277 h 708352"/>
              <a:gd name="connsiteX18" fmla="*/ 4775200 w 4775200"/>
              <a:gd name="connsiteY18" fmla="*/ 708352 h 708352"/>
              <a:gd name="connsiteX19" fmla="*/ 4775200 w 4775200"/>
              <a:gd name="connsiteY19" fmla="*/ 708352 h 708352"/>
              <a:gd name="connsiteX0" fmla="*/ 0 w 4775200"/>
              <a:gd name="connsiteY0" fmla="*/ 6677 h 708352"/>
              <a:gd name="connsiteX1" fmla="*/ 682625 w 4775200"/>
              <a:gd name="connsiteY1" fmla="*/ 9852 h 708352"/>
              <a:gd name="connsiteX2" fmla="*/ 730250 w 4775200"/>
              <a:gd name="connsiteY2" fmla="*/ 44777 h 708352"/>
              <a:gd name="connsiteX3" fmla="*/ 777875 w 4775200"/>
              <a:gd name="connsiteY3" fmla="*/ 95577 h 708352"/>
              <a:gd name="connsiteX4" fmla="*/ 800100 w 4775200"/>
              <a:gd name="connsiteY4" fmla="*/ 124152 h 708352"/>
              <a:gd name="connsiteX5" fmla="*/ 825500 w 4775200"/>
              <a:gd name="connsiteY5" fmla="*/ 143202 h 708352"/>
              <a:gd name="connsiteX6" fmla="*/ 857250 w 4775200"/>
              <a:gd name="connsiteY6" fmla="*/ 159076 h 708352"/>
              <a:gd name="connsiteX7" fmla="*/ 1060450 w 4775200"/>
              <a:gd name="connsiteY7" fmla="*/ 155902 h 708352"/>
              <a:gd name="connsiteX8" fmla="*/ 1397000 w 4775200"/>
              <a:gd name="connsiteY8" fmla="*/ 159077 h 708352"/>
              <a:gd name="connsiteX9" fmla="*/ 1438275 w 4775200"/>
              <a:gd name="connsiteY9" fmla="*/ 187652 h 708352"/>
              <a:gd name="connsiteX10" fmla="*/ 1470025 w 4775200"/>
              <a:gd name="connsiteY10" fmla="*/ 222577 h 708352"/>
              <a:gd name="connsiteX11" fmla="*/ 1504950 w 4775200"/>
              <a:gd name="connsiteY11" fmla="*/ 238452 h 708352"/>
              <a:gd name="connsiteX12" fmla="*/ 2082800 w 4775200"/>
              <a:gd name="connsiteY12" fmla="*/ 241627 h 708352"/>
              <a:gd name="connsiteX13" fmla="*/ 2120900 w 4775200"/>
              <a:gd name="connsiteY13" fmla="*/ 276552 h 708352"/>
              <a:gd name="connsiteX14" fmla="*/ 2133600 w 4775200"/>
              <a:gd name="connsiteY14" fmla="*/ 317827 h 708352"/>
              <a:gd name="connsiteX15" fmla="*/ 2159000 w 4775200"/>
              <a:gd name="connsiteY15" fmla="*/ 336877 h 708352"/>
              <a:gd name="connsiteX16" fmla="*/ 2193925 w 4775200"/>
              <a:gd name="connsiteY16" fmla="*/ 346402 h 708352"/>
              <a:gd name="connsiteX17" fmla="*/ 2771775 w 4775200"/>
              <a:gd name="connsiteY17" fmla="*/ 362277 h 708352"/>
              <a:gd name="connsiteX18" fmla="*/ 4775200 w 4775200"/>
              <a:gd name="connsiteY18" fmla="*/ 708352 h 708352"/>
              <a:gd name="connsiteX19" fmla="*/ 4775200 w 4775200"/>
              <a:gd name="connsiteY19" fmla="*/ 708352 h 708352"/>
              <a:gd name="connsiteX0" fmla="*/ 0 w 4775200"/>
              <a:gd name="connsiteY0" fmla="*/ 6677 h 708352"/>
              <a:gd name="connsiteX1" fmla="*/ 682625 w 4775200"/>
              <a:gd name="connsiteY1" fmla="*/ 9852 h 708352"/>
              <a:gd name="connsiteX2" fmla="*/ 730250 w 4775200"/>
              <a:gd name="connsiteY2" fmla="*/ 44777 h 708352"/>
              <a:gd name="connsiteX3" fmla="*/ 777875 w 4775200"/>
              <a:gd name="connsiteY3" fmla="*/ 95577 h 708352"/>
              <a:gd name="connsiteX4" fmla="*/ 800100 w 4775200"/>
              <a:gd name="connsiteY4" fmla="*/ 124152 h 708352"/>
              <a:gd name="connsiteX5" fmla="*/ 825500 w 4775200"/>
              <a:gd name="connsiteY5" fmla="*/ 143202 h 708352"/>
              <a:gd name="connsiteX6" fmla="*/ 857250 w 4775200"/>
              <a:gd name="connsiteY6" fmla="*/ 159076 h 708352"/>
              <a:gd name="connsiteX7" fmla="*/ 1060450 w 4775200"/>
              <a:gd name="connsiteY7" fmla="*/ 155902 h 708352"/>
              <a:gd name="connsiteX8" fmla="*/ 1397000 w 4775200"/>
              <a:gd name="connsiteY8" fmla="*/ 159077 h 708352"/>
              <a:gd name="connsiteX9" fmla="*/ 1438275 w 4775200"/>
              <a:gd name="connsiteY9" fmla="*/ 187652 h 708352"/>
              <a:gd name="connsiteX10" fmla="*/ 1470025 w 4775200"/>
              <a:gd name="connsiteY10" fmla="*/ 222577 h 708352"/>
              <a:gd name="connsiteX11" fmla="*/ 1504950 w 4775200"/>
              <a:gd name="connsiteY11" fmla="*/ 238452 h 708352"/>
              <a:gd name="connsiteX12" fmla="*/ 2082800 w 4775200"/>
              <a:gd name="connsiteY12" fmla="*/ 241627 h 708352"/>
              <a:gd name="connsiteX13" fmla="*/ 2120900 w 4775200"/>
              <a:gd name="connsiteY13" fmla="*/ 276552 h 708352"/>
              <a:gd name="connsiteX14" fmla="*/ 2133600 w 4775200"/>
              <a:gd name="connsiteY14" fmla="*/ 317827 h 708352"/>
              <a:gd name="connsiteX15" fmla="*/ 2159000 w 4775200"/>
              <a:gd name="connsiteY15" fmla="*/ 336877 h 708352"/>
              <a:gd name="connsiteX16" fmla="*/ 2193925 w 4775200"/>
              <a:gd name="connsiteY16" fmla="*/ 346402 h 708352"/>
              <a:gd name="connsiteX17" fmla="*/ 2771775 w 4775200"/>
              <a:gd name="connsiteY17" fmla="*/ 362277 h 708352"/>
              <a:gd name="connsiteX18" fmla="*/ 4775200 w 4775200"/>
              <a:gd name="connsiteY18" fmla="*/ 708352 h 708352"/>
              <a:gd name="connsiteX19" fmla="*/ 4775200 w 4775200"/>
              <a:gd name="connsiteY19" fmla="*/ 708352 h 708352"/>
              <a:gd name="connsiteX0" fmla="*/ 0 w 4775200"/>
              <a:gd name="connsiteY0" fmla="*/ 6677 h 708352"/>
              <a:gd name="connsiteX1" fmla="*/ 682625 w 4775200"/>
              <a:gd name="connsiteY1" fmla="*/ 9852 h 708352"/>
              <a:gd name="connsiteX2" fmla="*/ 730250 w 4775200"/>
              <a:gd name="connsiteY2" fmla="*/ 44777 h 708352"/>
              <a:gd name="connsiteX3" fmla="*/ 777875 w 4775200"/>
              <a:gd name="connsiteY3" fmla="*/ 95577 h 708352"/>
              <a:gd name="connsiteX4" fmla="*/ 800100 w 4775200"/>
              <a:gd name="connsiteY4" fmla="*/ 124152 h 708352"/>
              <a:gd name="connsiteX5" fmla="*/ 825500 w 4775200"/>
              <a:gd name="connsiteY5" fmla="*/ 143202 h 708352"/>
              <a:gd name="connsiteX6" fmla="*/ 857250 w 4775200"/>
              <a:gd name="connsiteY6" fmla="*/ 159076 h 708352"/>
              <a:gd name="connsiteX7" fmla="*/ 1060450 w 4775200"/>
              <a:gd name="connsiteY7" fmla="*/ 155902 h 708352"/>
              <a:gd name="connsiteX8" fmla="*/ 1397000 w 4775200"/>
              <a:gd name="connsiteY8" fmla="*/ 159077 h 708352"/>
              <a:gd name="connsiteX9" fmla="*/ 1438275 w 4775200"/>
              <a:gd name="connsiteY9" fmla="*/ 187652 h 708352"/>
              <a:gd name="connsiteX10" fmla="*/ 1470025 w 4775200"/>
              <a:gd name="connsiteY10" fmla="*/ 222577 h 708352"/>
              <a:gd name="connsiteX11" fmla="*/ 1504950 w 4775200"/>
              <a:gd name="connsiteY11" fmla="*/ 238452 h 708352"/>
              <a:gd name="connsiteX12" fmla="*/ 2082800 w 4775200"/>
              <a:gd name="connsiteY12" fmla="*/ 241627 h 708352"/>
              <a:gd name="connsiteX13" fmla="*/ 2098675 w 4775200"/>
              <a:gd name="connsiteY13" fmla="*/ 257501 h 708352"/>
              <a:gd name="connsiteX14" fmla="*/ 2120900 w 4775200"/>
              <a:gd name="connsiteY14" fmla="*/ 276552 h 708352"/>
              <a:gd name="connsiteX15" fmla="*/ 2133600 w 4775200"/>
              <a:gd name="connsiteY15" fmla="*/ 317827 h 708352"/>
              <a:gd name="connsiteX16" fmla="*/ 2159000 w 4775200"/>
              <a:gd name="connsiteY16" fmla="*/ 336877 h 708352"/>
              <a:gd name="connsiteX17" fmla="*/ 2193925 w 4775200"/>
              <a:gd name="connsiteY17" fmla="*/ 346402 h 708352"/>
              <a:gd name="connsiteX18" fmla="*/ 2771775 w 4775200"/>
              <a:gd name="connsiteY18" fmla="*/ 362277 h 708352"/>
              <a:gd name="connsiteX19" fmla="*/ 4775200 w 4775200"/>
              <a:gd name="connsiteY19" fmla="*/ 708352 h 708352"/>
              <a:gd name="connsiteX20" fmla="*/ 4775200 w 4775200"/>
              <a:gd name="connsiteY20" fmla="*/ 708352 h 708352"/>
              <a:gd name="connsiteX0" fmla="*/ 0 w 4775200"/>
              <a:gd name="connsiteY0" fmla="*/ 6677 h 708352"/>
              <a:gd name="connsiteX1" fmla="*/ 682625 w 4775200"/>
              <a:gd name="connsiteY1" fmla="*/ 9852 h 708352"/>
              <a:gd name="connsiteX2" fmla="*/ 730250 w 4775200"/>
              <a:gd name="connsiteY2" fmla="*/ 44777 h 708352"/>
              <a:gd name="connsiteX3" fmla="*/ 777875 w 4775200"/>
              <a:gd name="connsiteY3" fmla="*/ 95577 h 708352"/>
              <a:gd name="connsiteX4" fmla="*/ 800100 w 4775200"/>
              <a:gd name="connsiteY4" fmla="*/ 124152 h 708352"/>
              <a:gd name="connsiteX5" fmla="*/ 825500 w 4775200"/>
              <a:gd name="connsiteY5" fmla="*/ 143202 h 708352"/>
              <a:gd name="connsiteX6" fmla="*/ 857250 w 4775200"/>
              <a:gd name="connsiteY6" fmla="*/ 159076 h 708352"/>
              <a:gd name="connsiteX7" fmla="*/ 1060450 w 4775200"/>
              <a:gd name="connsiteY7" fmla="*/ 155902 h 708352"/>
              <a:gd name="connsiteX8" fmla="*/ 1397000 w 4775200"/>
              <a:gd name="connsiteY8" fmla="*/ 159077 h 708352"/>
              <a:gd name="connsiteX9" fmla="*/ 1438275 w 4775200"/>
              <a:gd name="connsiteY9" fmla="*/ 187652 h 708352"/>
              <a:gd name="connsiteX10" fmla="*/ 1470025 w 4775200"/>
              <a:gd name="connsiteY10" fmla="*/ 222577 h 708352"/>
              <a:gd name="connsiteX11" fmla="*/ 1504950 w 4775200"/>
              <a:gd name="connsiteY11" fmla="*/ 238452 h 708352"/>
              <a:gd name="connsiteX12" fmla="*/ 2082800 w 4775200"/>
              <a:gd name="connsiteY12" fmla="*/ 241627 h 708352"/>
              <a:gd name="connsiteX13" fmla="*/ 2105025 w 4775200"/>
              <a:gd name="connsiteY13" fmla="*/ 247976 h 708352"/>
              <a:gd name="connsiteX14" fmla="*/ 2120900 w 4775200"/>
              <a:gd name="connsiteY14" fmla="*/ 276552 h 708352"/>
              <a:gd name="connsiteX15" fmla="*/ 2133600 w 4775200"/>
              <a:gd name="connsiteY15" fmla="*/ 317827 h 708352"/>
              <a:gd name="connsiteX16" fmla="*/ 2159000 w 4775200"/>
              <a:gd name="connsiteY16" fmla="*/ 336877 h 708352"/>
              <a:gd name="connsiteX17" fmla="*/ 2193925 w 4775200"/>
              <a:gd name="connsiteY17" fmla="*/ 346402 h 708352"/>
              <a:gd name="connsiteX18" fmla="*/ 2771775 w 4775200"/>
              <a:gd name="connsiteY18" fmla="*/ 362277 h 708352"/>
              <a:gd name="connsiteX19" fmla="*/ 4775200 w 4775200"/>
              <a:gd name="connsiteY19" fmla="*/ 708352 h 708352"/>
              <a:gd name="connsiteX20" fmla="*/ 4775200 w 4775200"/>
              <a:gd name="connsiteY20" fmla="*/ 708352 h 708352"/>
              <a:gd name="connsiteX0" fmla="*/ 0 w 4775200"/>
              <a:gd name="connsiteY0" fmla="*/ 6677 h 708352"/>
              <a:gd name="connsiteX1" fmla="*/ 6826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57250 w 4775200"/>
              <a:gd name="connsiteY7" fmla="*/ 159076 h 708352"/>
              <a:gd name="connsiteX8" fmla="*/ 1060450 w 4775200"/>
              <a:gd name="connsiteY8" fmla="*/ 155902 h 708352"/>
              <a:gd name="connsiteX9" fmla="*/ 1397000 w 4775200"/>
              <a:gd name="connsiteY9" fmla="*/ 159077 h 708352"/>
              <a:gd name="connsiteX10" fmla="*/ 1438275 w 4775200"/>
              <a:gd name="connsiteY10" fmla="*/ 187652 h 708352"/>
              <a:gd name="connsiteX11" fmla="*/ 1470025 w 4775200"/>
              <a:gd name="connsiteY11" fmla="*/ 222577 h 708352"/>
              <a:gd name="connsiteX12" fmla="*/ 1504950 w 4775200"/>
              <a:gd name="connsiteY12" fmla="*/ 238452 h 708352"/>
              <a:gd name="connsiteX13" fmla="*/ 2082800 w 4775200"/>
              <a:gd name="connsiteY13" fmla="*/ 241627 h 708352"/>
              <a:gd name="connsiteX14" fmla="*/ 2105025 w 4775200"/>
              <a:gd name="connsiteY14" fmla="*/ 247976 h 708352"/>
              <a:gd name="connsiteX15" fmla="*/ 2120900 w 4775200"/>
              <a:gd name="connsiteY15" fmla="*/ 276552 h 708352"/>
              <a:gd name="connsiteX16" fmla="*/ 2133600 w 4775200"/>
              <a:gd name="connsiteY16" fmla="*/ 317827 h 708352"/>
              <a:gd name="connsiteX17" fmla="*/ 2159000 w 4775200"/>
              <a:gd name="connsiteY17" fmla="*/ 336877 h 708352"/>
              <a:gd name="connsiteX18" fmla="*/ 2193925 w 4775200"/>
              <a:gd name="connsiteY18" fmla="*/ 346402 h 708352"/>
              <a:gd name="connsiteX19" fmla="*/ 2771775 w 4775200"/>
              <a:gd name="connsiteY19" fmla="*/ 362277 h 708352"/>
              <a:gd name="connsiteX20" fmla="*/ 4775200 w 4775200"/>
              <a:gd name="connsiteY20" fmla="*/ 708352 h 708352"/>
              <a:gd name="connsiteX21" fmla="*/ 4775200 w 4775200"/>
              <a:gd name="connsiteY21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57250 w 4775200"/>
              <a:gd name="connsiteY7" fmla="*/ 159076 h 708352"/>
              <a:gd name="connsiteX8" fmla="*/ 1060450 w 4775200"/>
              <a:gd name="connsiteY8" fmla="*/ 155902 h 708352"/>
              <a:gd name="connsiteX9" fmla="*/ 1397000 w 4775200"/>
              <a:gd name="connsiteY9" fmla="*/ 159077 h 708352"/>
              <a:gd name="connsiteX10" fmla="*/ 1438275 w 4775200"/>
              <a:gd name="connsiteY10" fmla="*/ 187652 h 708352"/>
              <a:gd name="connsiteX11" fmla="*/ 1470025 w 4775200"/>
              <a:gd name="connsiteY11" fmla="*/ 222577 h 708352"/>
              <a:gd name="connsiteX12" fmla="*/ 1504950 w 4775200"/>
              <a:gd name="connsiteY12" fmla="*/ 238452 h 708352"/>
              <a:gd name="connsiteX13" fmla="*/ 2082800 w 4775200"/>
              <a:gd name="connsiteY13" fmla="*/ 241627 h 708352"/>
              <a:gd name="connsiteX14" fmla="*/ 2105025 w 4775200"/>
              <a:gd name="connsiteY14" fmla="*/ 247976 h 708352"/>
              <a:gd name="connsiteX15" fmla="*/ 2120900 w 4775200"/>
              <a:gd name="connsiteY15" fmla="*/ 276552 h 708352"/>
              <a:gd name="connsiteX16" fmla="*/ 2133600 w 4775200"/>
              <a:gd name="connsiteY16" fmla="*/ 317827 h 708352"/>
              <a:gd name="connsiteX17" fmla="*/ 2159000 w 4775200"/>
              <a:gd name="connsiteY17" fmla="*/ 336877 h 708352"/>
              <a:gd name="connsiteX18" fmla="*/ 2193925 w 4775200"/>
              <a:gd name="connsiteY18" fmla="*/ 346402 h 708352"/>
              <a:gd name="connsiteX19" fmla="*/ 2771775 w 4775200"/>
              <a:gd name="connsiteY19" fmla="*/ 362277 h 708352"/>
              <a:gd name="connsiteX20" fmla="*/ 4775200 w 4775200"/>
              <a:gd name="connsiteY20" fmla="*/ 708352 h 708352"/>
              <a:gd name="connsiteX21" fmla="*/ 4775200 w 4775200"/>
              <a:gd name="connsiteY21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66775 w 4775200"/>
              <a:gd name="connsiteY7" fmla="*/ 159076 h 708352"/>
              <a:gd name="connsiteX8" fmla="*/ 1060450 w 4775200"/>
              <a:gd name="connsiteY8" fmla="*/ 155902 h 708352"/>
              <a:gd name="connsiteX9" fmla="*/ 1397000 w 4775200"/>
              <a:gd name="connsiteY9" fmla="*/ 159077 h 708352"/>
              <a:gd name="connsiteX10" fmla="*/ 1438275 w 4775200"/>
              <a:gd name="connsiteY10" fmla="*/ 187652 h 708352"/>
              <a:gd name="connsiteX11" fmla="*/ 1470025 w 4775200"/>
              <a:gd name="connsiteY11" fmla="*/ 222577 h 708352"/>
              <a:gd name="connsiteX12" fmla="*/ 1504950 w 4775200"/>
              <a:gd name="connsiteY12" fmla="*/ 238452 h 708352"/>
              <a:gd name="connsiteX13" fmla="*/ 2082800 w 4775200"/>
              <a:gd name="connsiteY13" fmla="*/ 241627 h 708352"/>
              <a:gd name="connsiteX14" fmla="*/ 2105025 w 4775200"/>
              <a:gd name="connsiteY14" fmla="*/ 247976 h 708352"/>
              <a:gd name="connsiteX15" fmla="*/ 2120900 w 4775200"/>
              <a:gd name="connsiteY15" fmla="*/ 276552 h 708352"/>
              <a:gd name="connsiteX16" fmla="*/ 2133600 w 4775200"/>
              <a:gd name="connsiteY16" fmla="*/ 317827 h 708352"/>
              <a:gd name="connsiteX17" fmla="*/ 2159000 w 4775200"/>
              <a:gd name="connsiteY17" fmla="*/ 336877 h 708352"/>
              <a:gd name="connsiteX18" fmla="*/ 2193925 w 4775200"/>
              <a:gd name="connsiteY18" fmla="*/ 346402 h 708352"/>
              <a:gd name="connsiteX19" fmla="*/ 2771775 w 4775200"/>
              <a:gd name="connsiteY19" fmla="*/ 362277 h 708352"/>
              <a:gd name="connsiteX20" fmla="*/ 4775200 w 4775200"/>
              <a:gd name="connsiteY20" fmla="*/ 708352 h 708352"/>
              <a:gd name="connsiteX21" fmla="*/ 4775200 w 4775200"/>
              <a:gd name="connsiteY21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4637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47976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71775 w 4775200"/>
              <a:gd name="connsiteY20" fmla="*/ 362277 h 708352"/>
              <a:gd name="connsiteX21" fmla="*/ 4775200 w 4775200"/>
              <a:gd name="connsiteY21" fmla="*/ 708352 h 708352"/>
              <a:gd name="connsiteX22" fmla="*/ 4775200 w 4775200"/>
              <a:gd name="connsiteY22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47976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71775 w 4775200"/>
              <a:gd name="connsiteY20" fmla="*/ 362277 h 708352"/>
              <a:gd name="connsiteX21" fmla="*/ 4775200 w 4775200"/>
              <a:gd name="connsiteY21" fmla="*/ 708352 h 708352"/>
              <a:gd name="connsiteX22" fmla="*/ 4775200 w 4775200"/>
              <a:gd name="connsiteY22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71775 w 4775200"/>
              <a:gd name="connsiteY20" fmla="*/ 362277 h 708352"/>
              <a:gd name="connsiteX21" fmla="*/ 4775200 w 4775200"/>
              <a:gd name="connsiteY21" fmla="*/ 708352 h 708352"/>
              <a:gd name="connsiteX22" fmla="*/ 4775200 w 4775200"/>
              <a:gd name="connsiteY22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71775 w 4775200"/>
              <a:gd name="connsiteY20" fmla="*/ 362277 h 708352"/>
              <a:gd name="connsiteX21" fmla="*/ 2784475 w 4775200"/>
              <a:gd name="connsiteY21" fmla="*/ 397201 h 708352"/>
              <a:gd name="connsiteX22" fmla="*/ 4775200 w 4775200"/>
              <a:gd name="connsiteY22" fmla="*/ 708352 h 708352"/>
              <a:gd name="connsiteX23" fmla="*/ 4775200 w 4775200"/>
              <a:gd name="connsiteY23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65425 w 4775200"/>
              <a:gd name="connsiteY20" fmla="*/ 371802 h 708352"/>
              <a:gd name="connsiteX21" fmla="*/ 2784475 w 4775200"/>
              <a:gd name="connsiteY21" fmla="*/ 397201 h 708352"/>
              <a:gd name="connsiteX22" fmla="*/ 4775200 w 4775200"/>
              <a:gd name="connsiteY22" fmla="*/ 708352 h 708352"/>
              <a:gd name="connsiteX23" fmla="*/ 4775200 w 4775200"/>
              <a:gd name="connsiteY23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65425 w 4775200"/>
              <a:gd name="connsiteY20" fmla="*/ 371802 h 708352"/>
              <a:gd name="connsiteX21" fmla="*/ 2784475 w 4775200"/>
              <a:gd name="connsiteY21" fmla="*/ 397201 h 708352"/>
              <a:gd name="connsiteX22" fmla="*/ 2806700 w 4775200"/>
              <a:gd name="connsiteY22" fmla="*/ 435301 h 708352"/>
              <a:gd name="connsiteX23" fmla="*/ 4775200 w 4775200"/>
              <a:gd name="connsiteY23" fmla="*/ 708352 h 708352"/>
              <a:gd name="connsiteX24" fmla="*/ 4775200 w 4775200"/>
              <a:gd name="connsiteY24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65425 w 4775200"/>
              <a:gd name="connsiteY20" fmla="*/ 371802 h 708352"/>
              <a:gd name="connsiteX21" fmla="*/ 2784475 w 4775200"/>
              <a:gd name="connsiteY21" fmla="*/ 397201 h 708352"/>
              <a:gd name="connsiteX22" fmla="*/ 2806700 w 4775200"/>
              <a:gd name="connsiteY22" fmla="*/ 435301 h 708352"/>
              <a:gd name="connsiteX23" fmla="*/ 2835275 w 4775200"/>
              <a:gd name="connsiteY23" fmla="*/ 467051 h 708352"/>
              <a:gd name="connsiteX24" fmla="*/ 4775200 w 4775200"/>
              <a:gd name="connsiteY24" fmla="*/ 708352 h 708352"/>
              <a:gd name="connsiteX25" fmla="*/ 4775200 w 4775200"/>
              <a:gd name="connsiteY25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65425 w 4775200"/>
              <a:gd name="connsiteY20" fmla="*/ 371802 h 708352"/>
              <a:gd name="connsiteX21" fmla="*/ 2784475 w 4775200"/>
              <a:gd name="connsiteY21" fmla="*/ 397201 h 708352"/>
              <a:gd name="connsiteX22" fmla="*/ 2806700 w 4775200"/>
              <a:gd name="connsiteY22" fmla="*/ 435301 h 708352"/>
              <a:gd name="connsiteX23" fmla="*/ 2835275 w 4775200"/>
              <a:gd name="connsiteY23" fmla="*/ 467051 h 708352"/>
              <a:gd name="connsiteX24" fmla="*/ 2886075 w 4775200"/>
              <a:gd name="connsiteY24" fmla="*/ 498801 h 708352"/>
              <a:gd name="connsiteX25" fmla="*/ 4775200 w 4775200"/>
              <a:gd name="connsiteY25" fmla="*/ 708352 h 708352"/>
              <a:gd name="connsiteX26" fmla="*/ 4775200 w 4775200"/>
              <a:gd name="connsiteY26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65425 w 4775200"/>
              <a:gd name="connsiteY20" fmla="*/ 371802 h 708352"/>
              <a:gd name="connsiteX21" fmla="*/ 2784475 w 4775200"/>
              <a:gd name="connsiteY21" fmla="*/ 397201 h 708352"/>
              <a:gd name="connsiteX22" fmla="*/ 2806700 w 4775200"/>
              <a:gd name="connsiteY22" fmla="*/ 435301 h 708352"/>
              <a:gd name="connsiteX23" fmla="*/ 2835275 w 4775200"/>
              <a:gd name="connsiteY23" fmla="*/ 467051 h 708352"/>
              <a:gd name="connsiteX24" fmla="*/ 2851150 w 4775200"/>
              <a:gd name="connsiteY24" fmla="*/ 486101 h 708352"/>
              <a:gd name="connsiteX25" fmla="*/ 2886075 w 4775200"/>
              <a:gd name="connsiteY25" fmla="*/ 498801 h 708352"/>
              <a:gd name="connsiteX26" fmla="*/ 4775200 w 4775200"/>
              <a:gd name="connsiteY26" fmla="*/ 708352 h 708352"/>
              <a:gd name="connsiteX27" fmla="*/ 4775200 w 4775200"/>
              <a:gd name="connsiteY27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65425 w 4775200"/>
              <a:gd name="connsiteY20" fmla="*/ 371802 h 708352"/>
              <a:gd name="connsiteX21" fmla="*/ 2784475 w 4775200"/>
              <a:gd name="connsiteY21" fmla="*/ 397201 h 708352"/>
              <a:gd name="connsiteX22" fmla="*/ 2806700 w 4775200"/>
              <a:gd name="connsiteY22" fmla="*/ 435301 h 708352"/>
              <a:gd name="connsiteX23" fmla="*/ 2835275 w 4775200"/>
              <a:gd name="connsiteY23" fmla="*/ 467051 h 708352"/>
              <a:gd name="connsiteX24" fmla="*/ 2851150 w 4775200"/>
              <a:gd name="connsiteY24" fmla="*/ 486101 h 708352"/>
              <a:gd name="connsiteX25" fmla="*/ 2886075 w 4775200"/>
              <a:gd name="connsiteY25" fmla="*/ 498801 h 708352"/>
              <a:gd name="connsiteX26" fmla="*/ 4775200 w 4775200"/>
              <a:gd name="connsiteY26" fmla="*/ 708352 h 708352"/>
              <a:gd name="connsiteX27" fmla="*/ 4775200 w 4775200"/>
              <a:gd name="connsiteY27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52725 w 4775200"/>
              <a:gd name="connsiteY20" fmla="*/ 371802 h 708352"/>
              <a:gd name="connsiteX21" fmla="*/ 2784475 w 4775200"/>
              <a:gd name="connsiteY21" fmla="*/ 397201 h 708352"/>
              <a:gd name="connsiteX22" fmla="*/ 2806700 w 4775200"/>
              <a:gd name="connsiteY22" fmla="*/ 435301 h 708352"/>
              <a:gd name="connsiteX23" fmla="*/ 2835275 w 4775200"/>
              <a:gd name="connsiteY23" fmla="*/ 467051 h 708352"/>
              <a:gd name="connsiteX24" fmla="*/ 2851150 w 4775200"/>
              <a:gd name="connsiteY24" fmla="*/ 486101 h 708352"/>
              <a:gd name="connsiteX25" fmla="*/ 2886075 w 4775200"/>
              <a:gd name="connsiteY25" fmla="*/ 498801 h 708352"/>
              <a:gd name="connsiteX26" fmla="*/ 4775200 w 4775200"/>
              <a:gd name="connsiteY26" fmla="*/ 708352 h 708352"/>
              <a:gd name="connsiteX27" fmla="*/ 4775200 w 4775200"/>
              <a:gd name="connsiteY27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52725 w 4775200"/>
              <a:gd name="connsiteY20" fmla="*/ 371802 h 708352"/>
              <a:gd name="connsiteX21" fmla="*/ 2784475 w 4775200"/>
              <a:gd name="connsiteY21" fmla="*/ 397201 h 708352"/>
              <a:gd name="connsiteX22" fmla="*/ 2806700 w 4775200"/>
              <a:gd name="connsiteY22" fmla="*/ 435301 h 708352"/>
              <a:gd name="connsiteX23" fmla="*/ 2835275 w 4775200"/>
              <a:gd name="connsiteY23" fmla="*/ 467051 h 708352"/>
              <a:gd name="connsiteX24" fmla="*/ 2851150 w 4775200"/>
              <a:gd name="connsiteY24" fmla="*/ 486101 h 708352"/>
              <a:gd name="connsiteX25" fmla="*/ 2886075 w 4775200"/>
              <a:gd name="connsiteY25" fmla="*/ 498801 h 708352"/>
              <a:gd name="connsiteX26" fmla="*/ 4775200 w 4775200"/>
              <a:gd name="connsiteY26" fmla="*/ 708352 h 708352"/>
              <a:gd name="connsiteX27" fmla="*/ 4775200 w 4775200"/>
              <a:gd name="connsiteY27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52725 w 4775200"/>
              <a:gd name="connsiteY20" fmla="*/ 371802 h 708352"/>
              <a:gd name="connsiteX21" fmla="*/ 2784475 w 4775200"/>
              <a:gd name="connsiteY21" fmla="*/ 397201 h 708352"/>
              <a:gd name="connsiteX22" fmla="*/ 2806700 w 4775200"/>
              <a:gd name="connsiteY22" fmla="*/ 435301 h 708352"/>
              <a:gd name="connsiteX23" fmla="*/ 2835275 w 4775200"/>
              <a:gd name="connsiteY23" fmla="*/ 467051 h 708352"/>
              <a:gd name="connsiteX24" fmla="*/ 2851150 w 4775200"/>
              <a:gd name="connsiteY24" fmla="*/ 486101 h 708352"/>
              <a:gd name="connsiteX25" fmla="*/ 2886075 w 4775200"/>
              <a:gd name="connsiteY25" fmla="*/ 498801 h 708352"/>
              <a:gd name="connsiteX26" fmla="*/ 4775200 w 4775200"/>
              <a:gd name="connsiteY26" fmla="*/ 708352 h 708352"/>
              <a:gd name="connsiteX27" fmla="*/ 4775200 w 4775200"/>
              <a:gd name="connsiteY27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52725 w 4775200"/>
              <a:gd name="connsiteY20" fmla="*/ 371802 h 708352"/>
              <a:gd name="connsiteX21" fmla="*/ 2784475 w 4775200"/>
              <a:gd name="connsiteY21" fmla="*/ 397201 h 708352"/>
              <a:gd name="connsiteX22" fmla="*/ 2806700 w 4775200"/>
              <a:gd name="connsiteY22" fmla="*/ 435301 h 708352"/>
              <a:gd name="connsiteX23" fmla="*/ 2835275 w 4775200"/>
              <a:gd name="connsiteY23" fmla="*/ 467051 h 708352"/>
              <a:gd name="connsiteX24" fmla="*/ 2851150 w 4775200"/>
              <a:gd name="connsiteY24" fmla="*/ 486101 h 708352"/>
              <a:gd name="connsiteX25" fmla="*/ 2886075 w 4775200"/>
              <a:gd name="connsiteY25" fmla="*/ 498801 h 708352"/>
              <a:gd name="connsiteX26" fmla="*/ 4775200 w 4775200"/>
              <a:gd name="connsiteY26" fmla="*/ 708352 h 708352"/>
              <a:gd name="connsiteX27" fmla="*/ 4775200 w 4775200"/>
              <a:gd name="connsiteY27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62250 w 4775200"/>
              <a:gd name="connsiteY20" fmla="*/ 378152 h 708352"/>
              <a:gd name="connsiteX21" fmla="*/ 2784475 w 4775200"/>
              <a:gd name="connsiteY21" fmla="*/ 397201 h 708352"/>
              <a:gd name="connsiteX22" fmla="*/ 2806700 w 4775200"/>
              <a:gd name="connsiteY22" fmla="*/ 435301 h 708352"/>
              <a:gd name="connsiteX23" fmla="*/ 2835275 w 4775200"/>
              <a:gd name="connsiteY23" fmla="*/ 467051 h 708352"/>
              <a:gd name="connsiteX24" fmla="*/ 2851150 w 4775200"/>
              <a:gd name="connsiteY24" fmla="*/ 486101 h 708352"/>
              <a:gd name="connsiteX25" fmla="*/ 2886075 w 4775200"/>
              <a:gd name="connsiteY25" fmla="*/ 498801 h 708352"/>
              <a:gd name="connsiteX26" fmla="*/ 4775200 w 4775200"/>
              <a:gd name="connsiteY26" fmla="*/ 708352 h 708352"/>
              <a:gd name="connsiteX27" fmla="*/ 4775200 w 4775200"/>
              <a:gd name="connsiteY27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1150 w 4775200"/>
              <a:gd name="connsiteY25" fmla="*/ 486101 h 708352"/>
              <a:gd name="connsiteX26" fmla="*/ 2886075 w 4775200"/>
              <a:gd name="connsiteY26" fmla="*/ 498801 h 708352"/>
              <a:gd name="connsiteX27" fmla="*/ 4775200 w 4775200"/>
              <a:gd name="connsiteY27" fmla="*/ 708352 h 708352"/>
              <a:gd name="connsiteX28" fmla="*/ 4775200 w 4775200"/>
              <a:gd name="connsiteY28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1150 w 4775200"/>
              <a:gd name="connsiteY25" fmla="*/ 486101 h 708352"/>
              <a:gd name="connsiteX26" fmla="*/ 2886075 w 4775200"/>
              <a:gd name="connsiteY26" fmla="*/ 498801 h 708352"/>
              <a:gd name="connsiteX27" fmla="*/ 4775200 w 4775200"/>
              <a:gd name="connsiteY27" fmla="*/ 708352 h 708352"/>
              <a:gd name="connsiteX28" fmla="*/ 4775200 w 4775200"/>
              <a:gd name="connsiteY28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4775200 w 4775200"/>
              <a:gd name="connsiteY27" fmla="*/ 708352 h 708352"/>
              <a:gd name="connsiteX28" fmla="*/ 4775200 w 4775200"/>
              <a:gd name="connsiteY28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411538 w 4775200"/>
              <a:gd name="connsiteY27" fmla="*/ 490070 h 708352"/>
              <a:gd name="connsiteX28" fmla="*/ 4775200 w 4775200"/>
              <a:gd name="connsiteY28" fmla="*/ 708352 h 708352"/>
              <a:gd name="connsiteX29" fmla="*/ 4775200 w 4775200"/>
              <a:gd name="connsiteY29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0070 h 708352"/>
              <a:gd name="connsiteX29" fmla="*/ 4775200 w 4775200"/>
              <a:gd name="connsiteY29" fmla="*/ 708352 h 708352"/>
              <a:gd name="connsiteX30" fmla="*/ 4775200 w 4775200"/>
              <a:gd name="connsiteY30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0070 h 708352"/>
              <a:gd name="connsiteX29" fmla="*/ 4775200 w 4775200"/>
              <a:gd name="connsiteY29" fmla="*/ 708352 h 708352"/>
              <a:gd name="connsiteX30" fmla="*/ 4775200 w 4775200"/>
              <a:gd name="connsiteY30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0070 h 708352"/>
              <a:gd name="connsiteX29" fmla="*/ 3452019 w 4775200"/>
              <a:gd name="connsiteY29" fmla="*/ 506739 h 708352"/>
              <a:gd name="connsiteX30" fmla="*/ 4775200 w 4775200"/>
              <a:gd name="connsiteY30" fmla="*/ 708352 h 708352"/>
              <a:gd name="connsiteX31" fmla="*/ 4775200 w 4775200"/>
              <a:gd name="connsiteY31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0070 h 708352"/>
              <a:gd name="connsiteX29" fmla="*/ 3452019 w 4775200"/>
              <a:gd name="connsiteY29" fmla="*/ 506739 h 708352"/>
              <a:gd name="connsiteX30" fmla="*/ 3494881 w 4775200"/>
              <a:gd name="connsiteY30" fmla="*/ 542457 h 708352"/>
              <a:gd name="connsiteX31" fmla="*/ 4775200 w 4775200"/>
              <a:gd name="connsiteY31" fmla="*/ 708352 h 708352"/>
              <a:gd name="connsiteX32" fmla="*/ 4775200 w 4775200"/>
              <a:gd name="connsiteY32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0070 h 708352"/>
              <a:gd name="connsiteX29" fmla="*/ 3452019 w 4775200"/>
              <a:gd name="connsiteY29" fmla="*/ 506739 h 708352"/>
              <a:gd name="connsiteX30" fmla="*/ 3494881 w 4775200"/>
              <a:gd name="connsiteY30" fmla="*/ 542457 h 708352"/>
              <a:gd name="connsiteX31" fmla="*/ 3542506 w 4775200"/>
              <a:gd name="connsiteY31" fmla="*/ 578176 h 708352"/>
              <a:gd name="connsiteX32" fmla="*/ 4775200 w 4775200"/>
              <a:gd name="connsiteY32" fmla="*/ 708352 h 708352"/>
              <a:gd name="connsiteX33" fmla="*/ 4775200 w 4775200"/>
              <a:gd name="connsiteY33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0070 h 708352"/>
              <a:gd name="connsiteX29" fmla="*/ 3452019 w 4775200"/>
              <a:gd name="connsiteY29" fmla="*/ 506739 h 708352"/>
              <a:gd name="connsiteX30" fmla="*/ 3494881 w 4775200"/>
              <a:gd name="connsiteY30" fmla="*/ 542457 h 708352"/>
              <a:gd name="connsiteX31" fmla="*/ 3542506 w 4775200"/>
              <a:gd name="connsiteY31" fmla="*/ 578176 h 708352"/>
              <a:gd name="connsiteX32" fmla="*/ 3578225 w 4775200"/>
              <a:gd name="connsiteY32" fmla="*/ 604370 h 708352"/>
              <a:gd name="connsiteX33" fmla="*/ 4775200 w 4775200"/>
              <a:gd name="connsiteY33" fmla="*/ 708352 h 708352"/>
              <a:gd name="connsiteX34" fmla="*/ 4775200 w 4775200"/>
              <a:gd name="connsiteY34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0070 h 708352"/>
              <a:gd name="connsiteX29" fmla="*/ 3452019 w 4775200"/>
              <a:gd name="connsiteY29" fmla="*/ 506739 h 708352"/>
              <a:gd name="connsiteX30" fmla="*/ 3494881 w 4775200"/>
              <a:gd name="connsiteY30" fmla="*/ 542457 h 708352"/>
              <a:gd name="connsiteX31" fmla="*/ 3542506 w 4775200"/>
              <a:gd name="connsiteY31" fmla="*/ 578176 h 708352"/>
              <a:gd name="connsiteX32" fmla="*/ 3578225 w 4775200"/>
              <a:gd name="connsiteY32" fmla="*/ 604370 h 708352"/>
              <a:gd name="connsiteX33" fmla="*/ 4775200 w 4775200"/>
              <a:gd name="connsiteY33" fmla="*/ 708352 h 708352"/>
              <a:gd name="connsiteX34" fmla="*/ 4775200 w 4775200"/>
              <a:gd name="connsiteY34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0070 h 708352"/>
              <a:gd name="connsiteX29" fmla="*/ 3452019 w 4775200"/>
              <a:gd name="connsiteY29" fmla="*/ 506739 h 708352"/>
              <a:gd name="connsiteX30" fmla="*/ 3494881 w 4775200"/>
              <a:gd name="connsiteY30" fmla="*/ 542457 h 708352"/>
              <a:gd name="connsiteX31" fmla="*/ 3542506 w 4775200"/>
              <a:gd name="connsiteY31" fmla="*/ 578176 h 708352"/>
              <a:gd name="connsiteX32" fmla="*/ 3578225 w 4775200"/>
              <a:gd name="connsiteY32" fmla="*/ 604370 h 708352"/>
              <a:gd name="connsiteX33" fmla="*/ 4775200 w 4775200"/>
              <a:gd name="connsiteY33" fmla="*/ 708352 h 708352"/>
              <a:gd name="connsiteX34" fmla="*/ 4775200 w 4775200"/>
              <a:gd name="connsiteY34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0070 h 708352"/>
              <a:gd name="connsiteX29" fmla="*/ 3452019 w 4775200"/>
              <a:gd name="connsiteY29" fmla="*/ 506739 h 708352"/>
              <a:gd name="connsiteX30" fmla="*/ 3494881 w 4775200"/>
              <a:gd name="connsiteY30" fmla="*/ 542457 h 708352"/>
              <a:gd name="connsiteX31" fmla="*/ 3542506 w 4775200"/>
              <a:gd name="connsiteY31" fmla="*/ 578176 h 708352"/>
              <a:gd name="connsiteX32" fmla="*/ 3578225 w 4775200"/>
              <a:gd name="connsiteY32" fmla="*/ 604370 h 708352"/>
              <a:gd name="connsiteX33" fmla="*/ 4775200 w 4775200"/>
              <a:gd name="connsiteY33" fmla="*/ 708352 h 708352"/>
              <a:gd name="connsiteX34" fmla="*/ 4775200 w 4775200"/>
              <a:gd name="connsiteY34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0070 h 708352"/>
              <a:gd name="connsiteX29" fmla="*/ 3452019 w 4775200"/>
              <a:gd name="connsiteY29" fmla="*/ 506739 h 708352"/>
              <a:gd name="connsiteX30" fmla="*/ 3494881 w 4775200"/>
              <a:gd name="connsiteY30" fmla="*/ 542457 h 708352"/>
              <a:gd name="connsiteX31" fmla="*/ 3542506 w 4775200"/>
              <a:gd name="connsiteY31" fmla="*/ 578176 h 708352"/>
              <a:gd name="connsiteX32" fmla="*/ 3578225 w 4775200"/>
              <a:gd name="connsiteY32" fmla="*/ 604370 h 708352"/>
              <a:gd name="connsiteX33" fmla="*/ 4775200 w 4775200"/>
              <a:gd name="connsiteY33" fmla="*/ 708352 h 708352"/>
              <a:gd name="connsiteX34" fmla="*/ 4775200 w 4775200"/>
              <a:gd name="connsiteY34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0070 h 708352"/>
              <a:gd name="connsiteX29" fmla="*/ 3452019 w 4775200"/>
              <a:gd name="connsiteY29" fmla="*/ 506739 h 708352"/>
              <a:gd name="connsiteX30" fmla="*/ 3494881 w 4775200"/>
              <a:gd name="connsiteY30" fmla="*/ 542457 h 708352"/>
              <a:gd name="connsiteX31" fmla="*/ 3542506 w 4775200"/>
              <a:gd name="connsiteY31" fmla="*/ 578176 h 708352"/>
              <a:gd name="connsiteX32" fmla="*/ 3573462 w 4775200"/>
              <a:gd name="connsiteY32" fmla="*/ 597226 h 708352"/>
              <a:gd name="connsiteX33" fmla="*/ 4775200 w 4775200"/>
              <a:gd name="connsiteY33" fmla="*/ 708352 h 708352"/>
              <a:gd name="connsiteX34" fmla="*/ 4775200 w 4775200"/>
              <a:gd name="connsiteY34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0070 h 708352"/>
              <a:gd name="connsiteX29" fmla="*/ 3452019 w 4775200"/>
              <a:gd name="connsiteY29" fmla="*/ 506739 h 708352"/>
              <a:gd name="connsiteX30" fmla="*/ 3494881 w 4775200"/>
              <a:gd name="connsiteY30" fmla="*/ 542457 h 708352"/>
              <a:gd name="connsiteX31" fmla="*/ 3542506 w 4775200"/>
              <a:gd name="connsiteY31" fmla="*/ 578176 h 708352"/>
              <a:gd name="connsiteX32" fmla="*/ 3573462 w 4775200"/>
              <a:gd name="connsiteY32" fmla="*/ 597226 h 708352"/>
              <a:gd name="connsiteX33" fmla="*/ 3621088 w 4775200"/>
              <a:gd name="connsiteY33" fmla="*/ 599607 h 708352"/>
              <a:gd name="connsiteX34" fmla="*/ 4775200 w 4775200"/>
              <a:gd name="connsiteY34" fmla="*/ 708352 h 708352"/>
              <a:gd name="connsiteX35" fmla="*/ 4775200 w 4775200"/>
              <a:gd name="connsiteY35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0070 h 708352"/>
              <a:gd name="connsiteX29" fmla="*/ 3452019 w 4775200"/>
              <a:gd name="connsiteY29" fmla="*/ 506739 h 708352"/>
              <a:gd name="connsiteX30" fmla="*/ 3494881 w 4775200"/>
              <a:gd name="connsiteY30" fmla="*/ 542457 h 708352"/>
              <a:gd name="connsiteX31" fmla="*/ 3542506 w 4775200"/>
              <a:gd name="connsiteY31" fmla="*/ 578176 h 708352"/>
              <a:gd name="connsiteX32" fmla="*/ 3573462 w 4775200"/>
              <a:gd name="connsiteY32" fmla="*/ 597226 h 708352"/>
              <a:gd name="connsiteX33" fmla="*/ 3621088 w 4775200"/>
              <a:gd name="connsiteY33" fmla="*/ 599607 h 708352"/>
              <a:gd name="connsiteX34" fmla="*/ 4068763 w 4775200"/>
              <a:gd name="connsiteY34" fmla="*/ 609132 h 708352"/>
              <a:gd name="connsiteX35" fmla="*/ 4775200 w 4775200"/>
              <a:gd name="connsiteY35" fmla="*/ 708352 h 708352"/>
              <a:gd name="connsiteX36" fmla="*/ 4775200 w 4775200"/>
              <a:gd name="connsiteY36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52019 w 4775200"/>
              <a:gd name="connsiteY29" fmla="*/ 506739 h 708352"/>
              <a:gd name="connsiteX30" fmla="*/ 3494881 w 4775200"/>
              <a:gd name="connsiteY30" fmla="*/ 542457 h 708352"/>
              <a:gd name="connsiteX31" fmla="*/ 3542506 w 4775200"/>
              <a:gd name="connsiteY31" fmla="*/ 578176 h 708352"/>
              <a:gd name="connsiteX32" fmla="*/ 3573462 w 4775200"/>
              <a:gd name="connsiteY32" fmla="*/ 597226 h 708352"/>
              <a:gd name="connsiteX33" fmla="*/ 3621088 w 4775200"/>
              <a:gd name="connsiteY33" fmla="*/ 599607 h 708352"/>
              <a:gd name="connsiteX34" fmla="*/ 4068763 w 4775200"/>
              <a:gd name="connsiteY34" fmla="*/ 609132 h 708352"/>
              <a:gd name="connsiteX35" fmla="*/ 4775200 w 4775200"/>
              <a:gd name="connsiteY35" fmla="*/ 708352 h 708352"/>
              <a:gd name="connsiteX36" fmla="*/ 4775200 w 4775200"/>
              <a:gd name="connsiteY36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42506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68763 w 4775200"/>
              <a:gd name="connsiteY35" fmla="*/ 609132 h 708352"/>
              <a:gd name="connsiteX36" fmla="*/ 4775200 w 4775200"/>
              <a:gd name="connsiteY36" fmla="*/ 708352 h 708352"/>
              <a:gd name="connsiteX37" fmla="*/ 4775200 w 4775200"/>
              <a:gd name="connsiteY37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42506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68763 w 4775200"/>
              <a:gd name="connsiteY35" fmla="*/ 609132 h 708352"/>
              <a:gd name="connsiteX36" fmla="*/ 4775200 w 4775200"/>
              <a:gd name="connsiteY36" fmla="*/ 708352 h 708352"/>
              <a:gd name="connsiteX37" fmla="*/ 4775200 w 4775200"/>
              <a:gd name="connsiteY37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68763 w 4775200"/>
              <a:gd name="connsiteY35" fmla="*/ 609132 h 708352"/>
              <a:gd name="connsiteX36" fmla="*/ 4775200 w 4775200"/>
              <a:gd name="connsiteY36" fmla="*/ 708352 h 708352"/>
              <a:gd name="connsiteX37" fmla="*/ 4775200 w 4775200"/>
              <a:gd name="connsiteY37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68763 w 4775200"/>
              <a:gd name="connsiteY35" fmla="*/ 609132 h 708352"/>
              <a:gd name="connsiteX36" fmla="*/ 4775200 w 4775200"/>
              <a:gd name="connsiteY36" fmla="*/ 708352 h 708352"/>
              <a:gd name="connsiteX37" fmla="*/ 4775200 w 4775200"/>
              <a:gd name="connsiteY37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73526 w 4775200"/>
              <a:gd name="connsiteY35" fmla="*/ 599607 h 708352"/>
              <a:gd name="connsiteX36" fmla="*/ 4775200 w 4775200"/>
              <a:gd name="connsiteY36" fmla="*/ 708352 h 708352"/>
              <a:gd name="connsiteX37" fmla="*/ 4775200 w 4775200"/>
              <a:gd name="connsiteY37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73526 w 4775200"/>
              <a:gd name="connsiteY35" fmla="*/ 599607 h 708352"/>
              <a:gd name="connsiteX36" fmla="*/ 4106863 w 4775200"/>
              <a:gd name="connsiteY36" fmla="*/ 599607 h 708352"/>
              <a:gd name="connsiteX37" fmla="*/ 4775200 w 4775200"/>
              <a:gd name="connsiteY37" fmla="*/ 708352 h 708352"/>
              <a:gd name="connsiteX38" fmla="*/ 4775200 w 4775200"/>
              <a:gd name="connsiteY38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73526 w 4775200"/>
              <a:gd name="connsiteY35" fmla="*/ 599607 h 708352"/>
              <a:gd name="connsiteX36" fmla="*/ 4106863 w 4775200"/>
              <a:gd name="connsiteY36" fmla="*/ 599607 h 708352"/>
              <a:gd name="connsiteX37" fmla="*/ 4147344 w 4775200"/>
              <a:gd name="connsiteY37" fmla="*/ 611514 h 708352"/>
              <a:gd name="connsiteX38" fmla="*/ 4775200 w 4775200"/>
              <a:gd name="connsiteY38" fmla="*/ 708352 h 708352"/>
              <a:gd name="connsiteX39" fmla="*/ 4775200 w 4775200"/>
              <a:gd name="connsiteY39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73526 w 4775200"/>
              <a:gd name="connsiteY35" fmla="*/ 599607 h 708352"/>
              <a:gd name="connsiteX36" fmla="*/ 4106863 w 4775200"/>
              <a:gd name="connsiteY36" fmla="*/ 599607 h 708352"/>
              <a:gd name="connsiteX37" fmla="*/ 4147344 w 4775200"/>
              <a:gd name="connsiteY37" fmla="*/ 611514 h 708352"/>
              <a:gd name="connsiteX38" fmla="*/ 4171156 w 4775200"/>
              <a:gd name="connsiteY38" fmla="*/ 642470 h 708352"/>
              <a:gd name="connsiteX39" fmla="*/ 4775200 w 4775200"/>
              <a:gd name="connsiteY39" fmla="*/ 708352 h 708352"/>
              <a:gd name="connsiteX40" fmla="*/ 4775200 w 4775200"/>
              <a:gd name="connsiteY40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73526 w 4775200"/>
              <a:gd name="connsiteY35" fmla="*/ 599607 h 708352"/>
              <a:gd name="connsiteX36" fmla="*/ 4106863 w 4775200"/>
              <a:gd name="connsiteY36" fmla="*/ 599607 h 708352"/>
              <a:gd name="connsiteX37" fmla="*/ 4147344 w 4775200"/>
              <a:gd name="connsiteY37" fmla="*/ 611514 h 708352"/>
              <a:gd name="connsiteX38" fmla="*/ 4171156 w 4775200"/>
              <a:gd name="connsiteY38" fmla="*/ 642470 h 708352"/>
              <a:gd name="connsiteX39" fmla="*/ 4211638 w 4775200"/>
              <a:gd name="connsiteY39" fmla="*/ 661520 h 708352"/>
              <a:gd name="connsiteX40" fmla="*/ 4775200 w 4775200"/>
              <a:gd name="connsiteY40" fmla="*/ 708352 h 708352"/>
              <a:gd name="connsiteX41" fmla="*/ 4775200 w 4775200"/>
              <a:gd name="connsiteY41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73526 w 4775200"/>
              <a:gd name="connsiteY35" fmla="*/ 599607 h 708352"/>
              <a:gd name="connsiteX36" fmla="*/ 4106863 w 4775200"/>
              <a:gd name="connsiteY36" fmla="*/ 599607 h 708352"/>
              <a:gd name="connsiteX37" fmla="*/ 4147344 w 4775200"/>
              <a:gd name="connsiteY37" fmla="*/ 611514 h 708352"/>
              <a:gd name="connsiteX38" fmla="*/ 4171156 w 4775200"/>
              <a:gd name="connsiteY38" fmla="*/ 642470 h 708352"/>
              <a:gd name="connsiteX39" fmla="*/ 4211638 w 4775200"/>
              <a:gd name="connsiteY39" fmla="*/ 661520 h 708352"/>
              <a:gd name="connsiteX40" fmla="*/ 4280694 w 4775200"/>
              <a:gd name="connsiteY40" fmla="*/ 659139 h 708352"/>
              <a:gd name="connsiteX41" fmla="*/ 4775200 w 4775200"/>
              <a:gd name="connsiteY41" fmla="*/ 708352 h 708352"/>
              <a:gd name="connsiteX42" fmla="*/ 4775200 w 4775200"/>
              <a:gd name="connsiteY42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73526 w 4775200"/>
              <a:gd name="connsiteY35" fmla="*/ 599607 h 708352"/>
              <a:gd name="connsiteX36" fmla="*/ 4106863 w 4775200"/>
              <a:gd name="connsiteY36" fmla="*/ 599607 h 708352"/>
              <a:gd name="connsiteX37" fmla="*/ 4147344 w 4775200"/>
              <a:gd name="connsiteY37" fmla="*/ 611514 h 708352"/>
              <a:gd name="connsiteX38" fmla="*/ 4171156 w 4775200"/>
              <a:gd name="connsiteY38" fmla="*/ 642470 h 708352"/>
              <a:gd name="connsiteX39" fmla="*/ 4214020 w 4775200"/>
              <a:gd name="connsiteY39" fmla="*/ 661520 h 708352"/>
              <a:gd name="connsiteX40" fmla="*/ 4280694 w 4775200"/>
              <a:gd name="connsiteY40" fmla="*/ 659139 h 708352"/>
              <a:gd name="connsiteX41" fmla="*/ 4775200 w 4775200"/>
              <a:gd name="connsiteY41" fmla="*/ 708352 h 708352"/>
              <a:gd name="connsiteX42" fmla="*/ 4775200 w 4775200"/>
              <a:gd name="connsiteY42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73526 w 4775200"/>
              <a:gd name="connsiteY35" fmla="*/ 599607 h 708352"/>
              <a:gd name="connsiteX36" fmla="*/ 4106863 w 4775200"/>
              <a:gd name="connsiteY36" fmla="*/ 599607 h 708352"/>
              <a:gd name="connsiteX37" fmla="*/ 4147344 w 4775200"/>
              <a:gd name="connsiteY37" fmla="*/ 611514 h 708352"/>
              <a:gd name="connsiteX38" fmla="*/ 4171156 w 4775200"/>
              <a:gd name="connsiteY38" fmla="*/ 642470 h 708352"/>
              <a:gd name="connsiteX39" fmla="*/ 4214020 w 4775200"/>
              <a:gd name="connsiteY39" fmla="*/ 661520 h 708352"/>
              <a:gd name="connsiteX40" fmla="*/ 4280694 w 4775200"/>
              <a:gd name="connsiteY40" fmla="*/ 659139 h 708352"/>
              <a:gd name="connsiteX41" fmla="*/ 4775200 w 4775200"/>
              <a:gd name="connsiteY41" fmla="*/ 708352 h 708352"/>
              <a:gd name="connsiteX42" fmla="*/ 4775200 w 4775200"/>
              <a:gd name="connsiteY42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73526 w 4775200"/>
              <a:gd name="connsiteY35" fmla="*/ 599607 h 708352"/>
              <a:gd name="connsiteX36" fmla="*/ 4106863 w 4775200"/>
              <a:gd name="connsiteY36" fmla="*/ 599607 h 708352"/>
              <a:gd name="connsiteX37" fmla="*/ 4147344 w 4775200"/>
              <a:gd name="connsiteY37" fmla="*/ 611514 h 708352"/>
              <a:gd name="connsiteX38" fmla="*/ 4171156 w 4775200"/>
              <a:gd name="connsiteY38" fmla="*/ 642470 h 708352"/>
              <a:gd name="connsiteX39" fmla="*/ 4214020 w 4775200"/>
              <a:gd name="connsiteY39" fmla="*/ 661520 h 708352"/>
              <a:gd name="connsiteX40" fmla="*/ 4280694 w 4775200"/>
              <a:gd name="connsiteY40" fmla="*/ 659139 h 708352"/>
              <a:gd name="connsiteX41" fmla="*/ 4775200 w 4775200"/>
              <a:gd name="connsiteY41" fmla="*/ 708352 h 708352"/>
              <a:gd name="connsiteX42" fmla="*/ 4775200 w 4775200"/>
              <a:gd name="connsiteY42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73526 w 4775200"/>
              <a:gd name="connsiteY35" fmla="*/ 599607 h 708352"/>
              <a:gd name="connsiteX36" fmla="*/ 4106863 w 4775200"/>
              <a:gd name="connsiteY36" fmla="*/ 599607 h 708352"/>
              <a:gd name="connsiteX37" fmla="*/ 4147344 w 4775200"/>
              <a:gd name="connsiteY37" fmla="*/ 611514 h 708352"/>
              <a:gd name="connsiteX38" fmla="*/ 4171156 w 4775200"/>
              <a:gd name="connsiteY38" fmla="*/ 642470 h 708352"/>
              <a:gd name="connsiteX39" fmla="*/ 4214020 w 4775200"/>
              <a:gd name="connsiteY39" fmla="*/ 661520 h 708352"/>
              <a:gd name="connsiteX40" fmla="*/ 4280694 w 4775200"/>
              <a:gd name="connsiteY40" fmla="*/ 659139 h 708352"/>
              <a:gd name="connsiteX41" fmla="*/ 4392613 w 4775200"/>
              <a:gd name="connsiteY41" fmla="*/ 687714 h 708352"/>
              <a:gd name="connsiteX42" fmla="*/ 4775200 w 4775200"/>
              <a:gd name="connsiteY42" fmla="*/ 708352 h 708352"/>
              <a:gd name="connsiteX43" fmla="*/ 4775200 w 4775200"/>
              <a:gd name="connsiteY43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73526 w 4775200"/>
              <a:gd name="connsiteY35" fmla="*/ 599607 h 708352"/>
              <a:gd name="connsiteX36" fmla="*/ 4106863 w 4775200"/>
              <a:gd name="connsiteY36" fmla="*/ 599607 h 708352"/>
              <a:gd name="connsiteX37" fmla="*/ 4147344 w 4775200"/>
              <a:gd name="connsiteY37" fmla="*/ 611514 h 708352"/>
              <a:gd name="connsiteX38" fmla="*/ 4171156 w 4775200"/>
              <a:gd name="connsiteY38" fmla="*/ 642470 h 708352"/>
              <a:gd name="connsiteX39" fmla="*/ 4214020 w 4775200"/>
              <a:gd name="connsiteY39" fmla="*/ 661520 h 708352"/>
              <a:gd name="connsiteX40" fmla="*/ 4280694 w 4775200"/>
              <a:gd name="connsiteY40" fmla="*/ 659139 h 708352"/>
              <a:gd name="connsiteX41" fmla="*/ 4392613 w 4775200"/>
              <a:gd name="connsiteY41" fmla="*/ 687714 h 708352"/>
              <a:gd name="connsiteX42" fmla="*/ 4442619 w 4775200"/>
              <a:gd name="connsiteY42" fmla="*/ 702001 h 708352"/>
              <a:gd name="connsiteX43" fmla="*/ 4775200 w 4775200"/>
              <a:gd name="connsiteY43" fmla="*/ 708352 h 708352"/>
              <a:gd name="connsiteX44" fmla="*/ 4775200 w 4775200"/>
              <a:gd name="connsiteY44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73526 w 4775200"/>
              <a:gd name="connsiteY35" fmla="*/ 599607 h 708352"/>
              <a:gd name="connsiteX36" fmla="*/ 4106863 w 4775200"/>
              <a:gd name="connsiteY36" fmla="*/ 599607 h 708352"/>
              <a:gd name="connsiteX37" fmla="*/ 4147344 w 4775200"/>
              <a:gd name="connsiteY37" fmla="*/ 611514 h 708352"/>
              <a:gd name="connsiteX38" fmla="*/ 4171156 w 4775200"/>
              <a:gd name="connsiteY38" fmla="*/ 642470 h 708352"/>
              <a:gd name="connsiteX39" fmla="*/ 4214020 w 4775200"/>
              <a:gd name="connsiteY39" fmla="*/ 661520 h 708352"/>
              <a:gd name="connsiteX40" fmla="*/ 4280694 w 4775200"/>
              <a:gd name="connsiteY40" fmla="*/ 659139 h 708352"/>
              <a:gd name="connsiteX41" fmla="*/ 4392613 w 4775200"/>
              <a:gd name="connsiteY41" fmla="*/ 687714 h 708352"/>
              <a:gd name="connsiteX42" fmla="*/ 4442619 w 4775200"/>
              <a:gd name="connsiteY42" fmla="*/ 702001 h 708352"/>
              <a:gd name="connsiteX43" fmla="*/ 4695031 w 4775200"/>
              <a:gd name="connsiteY43" fmla="*/ 692476 h 708352"/>
              <a:gd name="connsiteX44" fmla="*/ 4775200 w 4775200"/>
              <a:gd name="connsiteY44" fmla="*/ 708352 h 708352"/>
              <a:gd name="connsiteX45" fmla="*/ 4775200 w 4775200"/>
              <a:gd name="connsiteY45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73526 w 4775200"/>
              <a:gd name="connsiteY35" fmla="*/ 599607 h 708352"/>
              <a:gd name="connsiteX36" fmla="*/ 4106863 w 4775200"/>
              <a:gd name="connsiteY36" fmla="*/ 599607 h 708352"/>
              <a:gd name="connsiteX37" fmla="*/ 4147344 w 4775200"/>
              <a:gd name="connsiteY37" fmla="*/ 611514 h 708352"/>
              <a:gd name="connsiteX38" fmla="*/ 4171156 w 4775200"/>
              <a:gd name="connsiteY38" fmla="*/ 642470 h 708352"/>
              <a:gd name="connsiteX39" fmla="*/ 4214020 w 4775200"/>
              <a:gd name="connsiteY39" fmla="*/ 661520 h 708352"/>
              <a:gd name="connsiteX40" fmla="*/ 4280694 w 4775200"/>
              <a:gd name="connsiteY40" fmla="*/ 659139 h 708352"/>
              <a:gd name="connsiteX41" fmla="*/ 4392613 w 4775200"/>
              <a:gd name="connsiteY41" fmla="*/ 687714 h 708352"/>
              <a:gd name="connsiteX42" fmla="*/ 4442619 w 4775200"/>
              <a:gd name="connsiteY42" fmla="*/ 702001 h 708352"/>
              <a:gd name="connsiteX43" fmla="*/ 4695031 w 4775200"/>
              <a:gd name="connsiteY43" fmla="*/ 692476 h 708352"/>
              <a:gd name="connsiteX44" fmla="*/ 4747419 w 4775200"/>
              <a:gd name="connsiteY44" fmla="*/ 699620 h 708352"/>
              <a:gd name="connsiteX45" fmla="*/ 4775200 w 4775200"/>
              <a:gd name="connsiteY45" fmla="*/ 708352 h 708352"/>
              <a:gd name="connsiteX46" fmla="*/ 4775200 w 4775200"/>
              <a:gd name="connsiteY46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73526 w 4775200"/>
              <a:gd name="connsiteY35" fmla="*/ 599607 h 708352"/>
              <a:gd name="connsiteX36" fmla="*/ 4111626 w 4775200"/>
              <a:gd name="connsiteY36" fmla="*/ 604370 h 708352"/>
              <a:gd name="connsiteX37" fmla="*/ 4147344 w 4775200"/>
              <a:gd name="connsiteY37" fmla="*/ 611514 h 708352"/>
              <a:gd name="connsiteX38" fmla="*/ 4171156 w 4775200"/>
              <a:gd name="connsiteY38" fmla="*/ 642470 h 708352"/>
              <a:gd name="connsiteX39" fmla="*/ 4214020 w 4775200"/>
              <a:gd name="connsiteY39" fmla="*/ 661520 h 708352"/>
              <a:gd name="connsiteX40" fmla="*/ 4280694 w 4775200"/>
              <a:gd name="connsiteY40" fmla="*/ 659139 h 708352"/>
              <a:gd name="connsiteX41" fmla="*/ 4392613 w 4775200"/>
              <a:gd name="connsiteY41" fmla="*/ 687714 h 708352"/>
              <a:gd name="connsiteX42" fmla="*/ 4442619 w 4775200"/>
              <a:gd name="connsiteY42" fmla="*/ 702001 h 708352"/>
              <a:gd name="connsiteX43" fmla="*/ 4695031 w 4775200"/>
              <a:gd name="connsiteY43" fmla="*/ 692476 h 708352"/>
              <a:gd name="connsiteX44" fmla="*/ 4747419 w 4775200"/>
              <a:gd name="connsiteY44" fmla="*/ 699620 h 708352"/>
              <a:gd name="connsiteX45" fmla="*/ 4775200 w 4775200"/>
              <a:gd name="connsiteY45" fmla="*/ 708352 h 708352"/>
              <a:gd name="connsiteX46" fmla="*/ 4775200 w 4775200"/>
              <a:gd name="connsiteY46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73526 w 4775200"/>
              <a:gd name="connsiteY35" fmla="*/ 599607 h 708352"/>
              <a:gd name="connsiteX36" fmla="*/ 4111626 w 4775200"/>
              <a:gd name="connsiteY36" fmla="*/ 604370 h 708352"/>
              <a:gd name="connsiteX37" fmla="*/ 4147344 w 4775200"/>
              <a:gd name="connsiteY37" fmla="*/ 618658 h 708352"/>
              <a:gd name="connsiteX38" fmla="*/ 4171156 w 4775200"/>
              <a:gd name="connsiteY38" fmla="*/ 642470 h 708352"/>
              <a:gd name="connsiteX39" fmla="*/ 4214020 w 4775200"/>
              <a:gd name="connsiteY39" fmla="*/ 661520 h 708352"/>
              <a:gd name="connsiteX40" fmla="*/ 4280694 w 4775200"/>
              <a:gd name="connsiteY40" fmla="*/ 659139 h 708352"/>
              <a:gd name="connsiteX41" fmla="*/ 4392613 w 4775200"/>
              <a:gd name="connsiteY41" fmla="*/ 687714 h 708352"/>
              <a:gd name="connsiteX42" fmla="*/ 4442619 w 4775200"/>
              <a:gd name="connsiteY42" fmla="*/ 702001 h 708352"/>
              <a:gd name="connsiteX43" fmla="*/ 4695031 w 4775200"/>
              <a:gd name="connsiteY43" fmla="*/ 692476 h 708352"/>
              <a:gd name="connsiteX44" fmla="*/ 4747419 w 4775200"/>
              <a:gd name="connsiteY44" fmla="*/ 699620 h 708352"/>
              <a:gd name="connsiteX45" fmla="*/ 4775200 w 4775200"/>
              <a:gd name="connsiteY45" fmla="*/ 708352 h 708352"/>
              <a:gd name="connsiteX46" fmla="*/ 4775200 w 4775200"/>
              <a:gd name="connsiteY46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73526 w 4775200"/>
              <a:gd name="connsiteY35" fmla="*/ 599607 h 708352"/>
              <a:gd name="connsiteX36" fmla="*/ 4111626 w 4775200"/>
              <a:gd name="connsiteY36" fmla="*/ 604370 h 708352"/>
              <a:gd name="connsiteX37" fmla="*/ 4147344 w 4775200"/>
              <a:gd name="connsiteY37" fmla="*/ 618658 h 708352"/>
              <a:gd name="connsiteX38" fmla="*/ 4171156 w 4775200"/>
              <a:gd name="connsiteY38" fmla="*/ 642470 h 708352"/>
              <a:gd name="connsiteX39" fmla="*/ 4190206 w 4775200"/>
              <a:gd name="connsiteY39" fmla="*/ 654376 h 708352"/>
              <a:gd name="connsiteX40" fmla="*/ 4214020 w 4775200"/>
              <a:gd name="connsiteY40" fmla="*/ 661520 h 708352"/>
              <a:gd name="connsiteX41" fmla="*/ 4280694 w 4775200"/>
              <a:gd name="connsiteY41" fmla="*/ 659139 h 708352"/>
              <a:gd name="connsiteX42" fmla="*/ 4392613 w 4775200"/>
              <a:gd name="connsiteY42" fmla="*/ 687714 h 708352"/>
              <a:gd name="connsiteX43" fmla="*/ 4442619 w 4775200"/>
              <a:gd name="connsiteY43" fmla="*/ 702001 h 708352"/>
              <a:gd name="connsiteX44" fmla="*/ 4695031 w 4775200"/>
              <a:gd name="connsiteY44" fmla="*/ 692476 h 708352"/>
              <a:gd name="connsiteX45" fmla="*/ 4747419 w 4775200"/>
              <a:gd name="connsiteY45" fmla="*/ 699620 h 708352"/>
              <a:gd name="connsiteX46" fmla="*/ 4775200 w 4775200"/>
              <a:gd name="connsiteY46" fmla="*/ 708352 h 708352"/>
              <a:gd name="connsiteX47" fmla="*/ 4775200 w 4775200"/>
              <a:gd name="connsiteY47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73526 w 4775200"/>
              <a:gd name="connsiteY35" fmla="*/ 599607 h 708352"/>
              <a:gd name="connsiteX36" fmla="*/ 4111626 w 4775200"/>
              <a:gd name="connsiteY36" fmla="*/ 604370 h 708352"/>
              <a:gd name="connsiteX37" fmla="*/ 4147344 w 4775200"/>
              <a:gd name="connsiteY37" fmla="*/ 618658 h 708352"/>
              <a:gd name="connsiteX38" fmla="*/ 4171156 w 4775200"/>
              <a:gd name="connsiteY38" fmla="*/ 642470 h 708352"/>
              <a:gd name="connsiteX39" fmla="*/ 4190206 w 4775200"/>
              <a:gd name="connsiteY39" fmla="*/ 654376 h 708352"/>
              <a:gd name="connsiteX40" fmla="*/ 4214020 w 4775200"/>
              <a:gd name="connsiteY40" fmla="*/ 661520 h 708352"/>
              <a:gd name="connsiteX41" fmla="*/ 4285457 w 4775200"/>
              <a:gd name="connsiteY41" fmla="*/ 666282 h 708352"/>
              <a:gd name="connsiteX42" fmla="*/ 4392613 w 4775200"/>
              <a:gd name="connsiteY42" fmla="*/ 687714 h 708352"/>
              <a:gd name="connsiteX43" fmla="*/ 4442619 w 4775200"/>
              <a:gd name="connsiteY43" fmla="*/ 702001 h 708352"/>
              <a:gd name="connsiteX44" fmla="*/ 4695031 w 4775200"/>
              <a:gd name="connsiteY44" fmla="*/ 692476 h 708352"/>
              <a:gd name="connsiteX45" fmla="*/ 4747419 w 4775200"/>
              <a:gd name="connsiteY45" fmla="*/ 699620 h 708352"/>
              <a:gd name="connsiteX46" fmla="*/ 4775200 w 4775200"/>
              <a:gd name="connsiteY46" fmla="*/ 708352 h 708352"/>
              <a:gd name="connsiteX47" fmla="*/ 4775200 w 4775200"/>
              <a:gd name="connsiteY47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73526 w 4775200"/>
              <a:gd name="connsiteY35" fmla="*/ 599607 h 708352"/>
              <a:gd name="connsiteX36" fmla="*/ 4111626 w 4775200"/>
              <a:gd name="connsiteY36" fmla="*/ 604370 h 708352"/>
              <a:gd name="connsiteX37" fmla="*/ 4147344 w 4775200"/>
              <a:gd name="connsiteY37" fmla="*/ 618658 h 708352"/>
              <a:gd name="connsiteX38" fmla="*/ 4171156 w 4775200"/>
              <a:gd name="connsiteY38" fmla="*/ 642470 h 708352"/>
              <a:gd name="connsiteX39" fmla="*/ 4190206 w 4775200"/>
              <a:gd name="connsiteY39" fmla="*/ 654376 h 708352"/>
              <a:gd name="connsiteX40" fmla="*/ 4214020 w 4775200"/>
              <a:gd name="connsiteY40" fmla="*/ 661520 h 708352"/>
              <a:gd name="connsiteX41" fmla="*/ 4285457 w 4775200"/>
              <a:gd name="connsiteY41" fmla="*/ 666282 h 708352"/>
              <a:gd name="connsiteX42" fmla="*/ 4392613 w 4775200"/>
              <a:gd name="connsiteY42" fmla="*/ 687714 h 708352"/>
              <a:gd name="connsiteX43" fmla="*/ 4437857 w 4775200"/>
              <a:gd name="connsiteY43" fmla="*/ 702001 h 708352"/>
              <a:gd name="connsiteX44" fmla="*/ 4695031 w 4775200"/>
              <a:gd name="connsiteY44" fmla="*/ 692476 h 708352"/>
              <a:gd name="connsiteX45" fmla="*/ 4747419 w 4775200"/>
              <a:gd name="connsiteY45" fmla="*/ 699620 h 708352"/>
              <a:gd name="connsiteX46" fmla="*/ 4775200 w 4775200"/>
              <a:gd name="connsiteY46" fmla="*/ 708352 h 708352"/>
              <a:gd name="connsiteX47" fmla="*/ 4775200 w 4775200"/>
              <a:gd name="connsiteY47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73526 w 4775200"/>
              <a:gd name="connsiteY35" fmla="*/ 599607 h 708352"/>
              <a:gd name="connsiteX36" fmla="*/ 4111626 w 4775200"/>
              <a:gd name="connsiteY36" fmla="*/ 604370 h 708352"/>
              <a:gd name="connsiteX37" fmla="*/ 4147344 w 4775200"/>
              <a:gd name="connsiteY37" fmla="*/ 618658 h 708352"/>
              <a:gd name="connsiteX38" fmla="*/ 4171156 w 4775200"/>
              <a:gd name="connsiteY38" fmla="*/ 642470 h 708352"/>
              <a:gd name="connsiteX39" fmla="*/ 4190206 w 4775200"/>
              <a:gd name="connsiteY39" fmla="*/ 654376 h 708352"/>
              <a:gd name="connsiteX40" fmla="*/ 4214020 w 4775200"/>
              <a:gd name="connsiteY40" fmla="*/ 661520 h 708352"/>
              <a:gd name="connsiteX41" fmla="*/ 4285457 w 4775200"/>
              <a:gd name="connsiteY41" fmla="*/ 666282 h 708352"/>
              <a:gd name="connsiteX42" fmla="*/ 4392613 w 4775200"/>
              <a:gd name="connsiteY42" fmla="*/ 687714 h 708352"/>
              <a:gd name="connsiteX43" fmla="*/ 4437857 w 4775200"/>
              <a:gd name="connsiteY43" fmla="*/ 702001 h 708352"/>
              <a:gd name="connsiteX44" fmla="*/ 4695031 w 4775200"/>
              <a:gd name="connsiteY44" fmla="*/ 692476 h 708352"/>
              <a:gd name="connsiteX45" fmla="*/ 4747419 w 4775200"/>
              <a:gd name="connsiteY45" fmla="*/ 699620 h 708352"/>
              <a:gd name="connsiteX46" fmla="*/ 4775200 w 4775200"/>
              <a:gd name="connsiteY46" fmla="*/ 708352 h 708352"/>
              <a:gd name="connsiteX47" fmla="*/ 4775200 w 4775200"/>
              <a:gd name="connsiteY47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73526 w 4775200"/>
              <a:gd name="connsiteY35" fmla="*/ 599607 h 708352"/>
              <a:gd name="connsiteX36" fmla="*/ 4111626 w 4775200"/>
              <a:gd name="connsiteY36" fmla="*/ 604370 h 708352"/>
              <a:gd name="connsiteX37" fmla="*/ 4147344 w 4775200"/>
              <a:gd name="connsiteY37" fmla="*/ 618658 h 708352"/>
              <a:gd name="connsiteX38" fmla="*/ 4171156 w 4775200"/>
              <a:gd name="connsiteY38" fmla="*/ 642470 h 708352"/>
              <a:gd name="connsiteX39" fmla="*/ 4190206 w 4775200"/>
              <a:gd name="connsiteY39" fmla="*/ 654376 h 708352"/>
              <a:gd name="connsiteX40" fmla="*/ 4214020 w 4775200"/>
              <a:gd name="connsiteY40" fmla="*/ 661520 h 708352"/>
              <a:gd name="connsiteX41" fmla="*/ 4287838 w 4775200"/>
              <a:gd name="connsiteY41" fmla="*/ 673426 h 708352"/>
              <a:gd name="connsiteX42" fmla="*/ 4392613 w 4775200"/>
              <a:gd name="connsiteY42" fmla="*/ 687714 h 708352"/>
              <a:gd name="connsiteX43" fmla="*/ 4437857 w 4775200"/>
              <a:gd name="connsiteY43" fmla="*/ 702001 h 708352"/>
              <a:gd name="connsiteX44" fmla="*/ 4695031 w 4775200"/>
              <a:gd name="connsiteY44" fmla="*/ 692476 h 708352"/>
              <a:gd name="connsiteX45" fmla="*/ 4747419 w 4775200"/>
              <a:gd name="connsiteY45" fmla="*/ 699620 h 708352"/>
              <a:gd name="connsiteX46" fmla="*/ 4775200 w 4775200"/>
              <a:gd name="connsiteY46" fmla="*/ 708352 h 708352"/>
              <a:gd name="connsiteX47" fmla="*/ 4775200 w 4775200"/>
              <a:gd name="connsiteY47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73526 w 4775200"/>
              <a:gd name="connsiteY35" fmla="*/ 599607 h 708352"/>
              <a:gd name="connsiteX36" fmla="*/ 4111626 w 4775200"/>
              <a:gd name="connsiteY36" fmla="*/ 604370 h 708352"/>
              <a:gd name="connsiteX37" fmla="*/ 4147344 w 4775200"/>
              <a:gd name="connsiteY37" fmla="*/ 618658 h 708352"/>
              <a:gd name="connsiteX38" fmla="*/ 4171156 w 4775200"/>
              <a:gd name="connsiteY38" fmla="*/ 642470 h 708352"/>
              <a:gd name="connsiteX39" fmla="*/ 4190206 w 4775200"/>
              <a:gd name="connsiteY39" fmla="*/ 654376 h 708352"/>
              <a:gd name="connsiteX40" fmla="*/ 4214020 w 4775200"/>
              <a:gd name="connsiteY40" fmla="*/ 661520 h 708352"/>
              <a:gd name="connsiteX41" fmla="*/ 4287838 w 4775200"/>
              <a:gd name="connsiteY41" fmla="*/ 673426 h 708352"/>
              <a:gd name="connsiteX42" fmla="*/ 4392613 w 4775200"/>
              <a:gd name="connsiteY42" fmla="*/ 687714 h 708352"/>
              <a:gd name="connsiteX43" fmla="*/ 4437857 w 4775200"/>
              <a:gd name="connsiteY43" fmla="*/ 702001 h 708352"/>
              <a:gd name="connsiteX44" fmla="*/ 4695031 w 4775200"/>
              <a:gd name="connsiteY44" fmla="*/ 692476 h 708352"/>
              <a:gd name="connsiteX45" fmla="*/ 4747419 w 4775200"/>
              <a:gd name="connsiteY45" fmla="*/ 699620 h 708352"/>
              <a:gd name="connsiteX46" fmla="*/ 4775200 w 4775200"/>
              <a:gd name="connsiteY46" fmla="*/ 708352 h 708352"/>
              <a:gd name="connsiteX47" fmla="*/ 4775200 w 4775200"/>
              <a:gd name="connsiteY47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73526 w 4775200"/>
              <a:gd name="connsiteY35" fmla="*/ 599607 h 708352"/>
              <a:gd name="connsiteX36" fmla="*/ 4111626 w 4775200"/>
              <a:gd name="connsiteY36" fmla="*/ 604370 h 708352"/>
              <a:gd name="connsiteX37" fmla="*/ 4147344 w 4775200"/>
              <a:gd name="connsiteY37" fmla="*/ 618658 h 708352"/>
              <a:gd name="connsiteX38" fmla="*/ 4171156 w 4775200"/>
              <a:gd name="connsiteY38" fmla="*/ 642470 h 708352"/>
              <a:gd name="connsiteX39" fmla="*/ 4190206 w 4775200"/>
              <a:gd name="connsiteY39" fmla="*/ 654376 h 708352"/>
              <a:gd name="connsiteX40" fmla="*/ 4214020 w 4775200"/>
              <a:gd name="connsiteY40" fmla="*/ 661520 h 708352"/>
              <a:gd name="connsiteX41" fmla="*/ 4287838 w 4775200"/>
              <a:gd name="connsiteY41" fmla="*/ 673426 h 708352"/>
              <a:gd name="connsiteX42" fmla="*/ 4383088 w 4775200"/>
              <a:gd name="connsiteY42" fmla="*/ 690095 h 708352"/>
              <a:gd name="connsiteX43" fmla="*/ 4437857 w 4775200"/>
              <a:gd name="connsiteY43" fmla="*/ 702001 h 708352"/>
              <a:gd name="connsiteX44" fmla="*/ 4695031 w 4775200"/>
              <a:gd name="connsiteY44" fmla="*/ 692476 h 708352"/>
              <a:gd name="connsiteX45" fmla="*/ 4747419 w 4775200"/>
              <a:gd name="connsiteY45" fmla="*/ 699620 h 708352"/>
              <a:gd name="connsiteX46" fmla="*/ 4775200 w 4775200"/>
              <a:gd name="connsiteY46" fmla="*/ 708352 h 708352"/>
              <a:gd name="connsiteX47" fmla="*/ 4775200 w 4775200"/>
              <a:gd name="connsiteY47" fmla="*/ 708352 h 708352"/>
              <a:gd name="connsiteX0" fmla="*/ 0 w 4775200"/>
              <a:gd name="connsiteY0" fmla="*/ 6677 h 708352"/>
              <a:gd name="connsiteX1" fmla="*/ 669925 w 4775200"/>
              <a:gd name="connsiteY1" fmla="*/ 9852 h 708352"/>
              <a:gd name="connsiteX2" fmla="*/ 698500 w 4775200"/>
              <a:gd name="connsiteY2" fmla="*/ 22551 h 708352"/>
              <a:gd name="connsiteX3" fmla="*/ 730250 w 4775200"/>
              <a:gd name="connsiteY3" fmla="*/ 44777 h 708352"/>
              <a:gd name="connsiteX4" fmla="*/ 777875 w 4775200"/>
              <a:gd name="connsiteY4" fmla="*/ 95577 h 708352"/>
              <a:gd name="connsiteX5" fmla="*/ 800100 w 4775200"/>
              <a:gd name="connsiteY5" fmla="*/ 124152 h 708352"/>
              <a:gd name="connsiteX6" fmla="*/ 825500 w 4775200"/>
              <a:gd name="connsiteY6" fmla="*/ 143202 h 708352"/>
              <a:gd name="connsiteX7" fmla="*/ 841375 w 4775200"/>
              <a:gd name="connsiteY7" fmla="*/ 152726 h 708352"/>
              <a:gd name="connsiteX8" fmla="*/ 866775 w 4775200"/>
              <a:gd name="connsiteY8" fmla="*/ 159076 h 708352"/>
              <a:gd name="connsiteX9" fmla="*/ 1060450 w 4775200"/>
              <a:gd name="connsiteY9" fmla="*/ 155902 h 708352"/>
              <a:gd name="connsiteX10" fmla="*/ 1397000 w 4775200"/>
              <a:gd name="connsiteY10" fmla="*/ 159077 h 708352"/>
              <a:gd name="connsiteX11" fmla="*/ 1438275 w 4775200"/>
              <a:gd name="connsiteY11" fmla="*/ 187652 h 708352"/>
              <a:gd name="connsiteX12" fmla="*/ 1470025 w 4775200"/>
              <a:gd name="connsiteY12" fmla="*/ 222577 h 708352"/>
              <a:gd name="connsiteX13" fmla="*/ 1504950 w 4775200"/>
              <a:gd name="connsiteY13" fmla="*/ 238452 h 708352"/>
              <a:gd name="connsiteX14" fmla="*/ 2082800 w 4775200"/>
              <a:gd name="connsiteY14" fmla="*/ 241627 h 708352"/>
              <a:gd name="connsiteX15" fmla="*/ 2105025 w 4775200"/>
              <a:gd name="connsiteY15" fmla="*/ 257501 h 708352"/>
              <a:gd name="connsiteX16" fmla="*/ 2120900 w 4775200"/>
              <a:gd name="connsiteY16" fmla="*/ 276552 h 708352"/>
              <a:gd name="connsiteX17" fmla="*/ 2133600 w 4775200"/>
              <a:gd name="connsiteY17" fmla="*/ 317827 h 708352"/>
              <a:gd name="connsiteX18" fmla="*/ 2159000 w 4775200"/>
              <a:gd name="connsiteY18" fmla="*/ 336877 h 708352"/>
              <a:gd name="connsiteX19" fmla="*/ 2193925 w 4775200"/>
              <a:gd name="connsiteY19" fmla="*/ 346402 h 708352"/>
              <a:gd name="connsiteX20" fmla="*/ 2730500 w 4775200"/>
              <a:gd name="connsiteY20" fmla="*/ 362276 h 708352"/>
              <a:gd name="connsiteX21" fmla="*/ 2762250 w 4775200"/>
              <a:gd name="connsiteY21" fmla="*/ 378152 h 708352"/>
              <a:gd name="connsiteX22" fmla="*/ 2784475 w 4775200"/>
              <a:gd name="connsiteY22" fmla="*/ 397201 h 708352"/>
              <a:gd name="connsiteX23" fmla="*/ 2806700 w 4775200"/>
              <a:gd name="connsiteY23" fmla="*/ 435301 h 708352"/>
              <a:gd name="connsiteX24" fmla="*/ 2835275 w 4775200"/>
              <a:gd name="connsiteY24" fmla="*/ 467051 h 708352"/>
              <a:gd name="connsiteX25" fmla="*/ 2854325 w 4775200"/>
              <a:gd name="connsiteY25" fmla="*/ 489276 h 708352"/>
              <a:gd name="connsiteX26" fmla="*/ 2886075 w 4775200"/>
              <a:gd name="connsiteY26" fmla="*/ 498801 h 708352"/>
              <a:gd name="connsiteX27" fmla="*/ 3090069 w 4775200"/>
              <a:gd name="connsiteY27" fmla="*/ 494832 h 708352"/>
              <a:gd name="connsiteX28" fmla="*/ 3411538 w 4775200"/>
              <a:gd name="connsiteY28" fmla="*/ 494832 h 708352"/>
              <a:gd name="connsiteX29" fmla="*/ 3435350 w 4775200"/>
              <a:gd name="connsiteY29" fmla="*/ 497214 h 708352"/>
              <a:gd name="connsiteX30" fmla="*/ 3452019 w 4775200"/>
              <a:gd name="connsiteY30" fmla="*/ 506739 h 708352"/>
              <a:gd name="connsiteX31" fmla="*/ 3494881 w 4775200"/>
              <a:gd name="connsiteY31" fmla="*/ 542457 h 708352"/>
              <a:gd name="connsiteX32" fmla="*/ 3530600 w 4775200"/>
              <a:gd name="connsiteY32" fmla="*/ 578176 h 708352"/>
              <a:gd name="connsiteX33" fmla="*/ 3573462 w 4775200"/>
              <a:gd name="connsiteY33" fmla="*/ 597226 h 708352"/>
              <a:gd name="connsiteX34" fmla="*/ 3621088 w 4775200"/>
              <a:gd name="connsiteY34" fmla="*/ 599607 h 708352"/>
              <a:gd name="connsiteX35" fmla="*/ 4073526 w 4775200"/>
              <a:gd name="connsiteY35" fmla="*/ 599607 h 708352"/>
              <a:gd name="connsiteX36" fmla="*/ 4111626 w 4775200"/>
              <a:gd name="connsiteY36" fmla="*/ 604370 h 708352"/>
              <a:gd name="connsiteX37" fmla="*/ 4147344 w 4775200"/>
              <a:gd name="connsiteY37" fmla="*/ 618658 h 708352"/>
              <a:gd name="connsiteX38" fmla="*/ 4171156 w 4775200"/>
              <a:gd name="connsiteY38" fmla="*/ 642470 h 708352"/>
              <a:gd name="connsiteX39" fmla="*/ 4190206 w 4775200"/>
              <a:gd name="connsiteY39" fmla="*/ 654376 h 708352"/>
              <a:gd name="connsiteX40" fmla="*/ 4214020 w 4775200"/>
              <a:gd name="connsiteY40" fmla="*/ 661520 h 708352"/>
              <a:gd name="connsiteX41" fmla="*/ 4287838 w 4775200"/>
              <a:gd name="connsiteY41" fmla="*/ 673426 h 708352"/>
              <a:gd name="connsiteX42" fmla="*/ 4383088 w 4775200"/>
              <a:gd name="connsiteY42" fmla="*/ 690095 h 708352"/>
              <a:gd name="connsiteX43" fmla="*/ 4440238 w 4775200"/>
              <a:gd name="connsiteY43" fmla="*/ 699620 h 708352"/>
              <a:gd name="connsiteX44" fmla="*/ 4695031 w 4775200"/>
              <a:gd name="connsiteY44" fmla="*/ 692476 h 708352"/>
              <a:gd name="connsiteX45" fmla="*/ 4747419 w 4775200"/>
              <a:gd name="connsiteY45" fmla="*/ 699620 h 708352"/>
              <a:gd name="connsiteX46" fmla="*/ 4775200 w 4775200"/>
              <a:gd name="connsiteY46" fmla="*/ 708352 h 708352"/>
              <a:gd name="connsiteX47" fmla="*/ 4775200 w 4775200"/>
              <a:gd name="connsiteY47" fmla="*/ 708352 h 708352"/>
              <a:gd name="connsiteX0" fmla="*/ 0 w 4870450"/>
              <a:gd name="connsiteY0" fmla="*/ 6677 h 855989"/>
              <a:gd name="connsiteX1" fmla="*/ 669925 w 4870450"/>
              <a:gd name="connsiteY1" fmla="*/ 9852 h 855989"/>
              <a:gd name="connsiteX2" fmla="*/ 698500 w 4870450"/>
              <a:gd name="connsiteY2" fmla="*/ 22551 h 855989"/>
              <a:gd name="connsiteX3" fmla="*/ 730250 w 4870450"/>
              <a:gd name="connsiteY3" fmla="*/ 44777 h 855989"/>
              <a:gd name="connsiteX4" fmla="*/ 777875 w 4870450"/>
              <a:gd name="connsiteY4" fmla="*/ 95577 h 855989"/>
              <a:gd name="connsiteX5" fmla="*/ 800100 w 4870450"/>
              <a:gd name="connsiteY5" fmla="*/ 124152 h 855989"/>
              <a:gd name="connsiteX6" fmla="*/ 825500 w 4870450"/>
              <a:gd name="connsiteY6" fmla="*/ 143202 h 855989"/>
              <a:gd name="connsiteX7" fmla="*/ 841375 w 4870450"/>
              <a:gd name="connsiteY7" fmla="*/ 152726 h 855989"/>
              <a:gd name="connsiteX8" fmla="*/ 866775 w 4870450"/>
              <a:gd name="connsiteY8" fmla="*/ 159076 h 855989"/>
              <a:gd name="connsiteX9" fmla="*/ 1060450 w 4870450"/>
              <a:gd name="connsiteY9" fmla="*/ 155902 h 855989"/>
              <a:gd name="connsiteX10" fmla="*/ 1397000 w 4870450"/>
              <a:gd name="connsiteY10" fmla="*/ 159077 h 855989"/>
              <a:gd name="connsiteX11" fmla="*/ 1438275 w 4870450"/>
              <a:gd name="connsiteY11" fmla="*/ 187652 h 855989"/>
              <a:gd name="connsiteX12" fmla="*/ 1470025 w 4870450"/>
              <a:gd name="connsiteY12" fmla="*/ 222577 h 855989"/>
              <a:gd name="connsiteX13" fmla="*/ 1504950 w 4870450"/>
              <a:gd name="connsiteY13" fmla="*/ 238452 h 855989"/>
              <a:gd name="connsiteX14" fmla="*/ 2082800 w 4870450"/>
              <a:gd name="connsiteY14" fmla="*/ 241627 h 855989"/>
              <a:gd name="connsiteX15" fmla="*/ 2105025 w 4870450"/>
              <a:gd name="connsiteY15" fmla="*/ 257501 h 855989"/>
              <a:gd name="connsiteX16" fmla="*/ 2120900 w 4870450"/>
              <a:gd name="connsiteY16" fmla="*/ 276552 h 855989"/>
              <a:gd name="connsiteX17" fmla="*/ 2133600 w 4870450"/>
              <a:gd name="connsiteY17" fmla="*/ 317827 h 855989"/>
              <a:gd name="connsiteX18" fmla="*/ 2159000 w 4870450"/>
              <a:gd name="connsiteY18" fmla="*/ 336877 h 855989"/>
              <a:gd name="connsiteX19" fmla="*/ 2193925 w 4870450"/>
              <a:gd name="connsiteY19" fmla="*/ 346402 h 855989"/>
              <a:gd name="connsiteX20" fmla="*/ 2730500 w 4870450"/>
              <a:gd name="connsiteY20" fmla="*/ 362276 h 855989"/>
              <a:gd name="connsiteX21" fmla="*/ 2762250 w 4870450"/>
              <a:gd name="connsiteY21" fmla="*/ 378152 h 855989"/>
              <a:gd name="connsiteX22" fmla="*/ 2784475 w 4870450"/>
              <a:gd name="connsiteY22" fmla="*/ 397201 h 855989"/>
              <a:gd name="connsiteX23" fmla="*/ 2806700 w 4870450"/>
              <a:gd name="connsiteY23" fmla="*/ 435301 h 855989"/>
              <a:gd name="connsiteX24" fmla="*/ 2835275 w 4870450"/>
              <a:gd name="connsiteY24" fmla="*/ 467051 h 855989"/>
              <a:gd name="connsiteX25" fmla="*/ 2854325 w 4870450"/>
              <a:gd name="connsiteY25" fmla="*/ 489276 h 855989"/>
              <a:gd name="connsiteX26" fmla="*/ 2886075 w 4870450"/>
              <a:gd name="connsiteY26" fmla="*/ 498801 h 855989"/>
              <a:gd name="connsiteX27" fmla="*/ 3090069 w 4870450"/>
              <a:gd name="connsiteY27" fmla="*/ 494832 h 855989"/>
              <a:gd name="connsiteX28" fmla="*/ 3411538 w 4870450"/>
              <a:gd name="connsiteY28" fmla="*/ 494832 h 855989"/>
              <a:gd name="connsiteX29" fmla="*/ 3435350 w 4870450"/>
              <a:gd name="connsiteY29" fmla="*/ 497214 h 855989"/>
              <a:gd name="connsiteX30" fmla="*/ 3452019 w 4870450"/>
              <a:gd name="connsiteY30" fmla="*/ 506739 h 855989"/>
              <a:gd name="connsiteX31" fmla="*/ 3494881 w 4870450"/>
              <a:gd name="connsiteY31" fmla="*/ 542457 h 855989"/>
              <a:gd name="connsiteX32" fmla="*/ 3530600 w 4870450"/>
              <a:gd name="connsiteY32" fmla="*/ 578176 h 855989"/>
              <a:gd name="connsiteX33" fmla="*/ 3573462 w 4870450"/>
              <a:gd name="connsiteY33" fmla="*/ 597226 h 855989"/>
              <a:gd name="connsiteX34" fmla="*/ 3621088 w 4870450"/>
              <a:gd name="connsiteY34" fmla="*/ 599607 h 855989"/>
              <a:gd name="connsiteX35" fmla="*/ 4073526 w 4870450"/>
              <a:gd name="connsiteY35" fmla="*/ 599607 h 855989"/>
              <a:gd name="connsiteX36" fmla="*/ 4111626 w 4870450"/>
              <a:gd name="connsiteY36" fmla="*/ 604370 h 855989"/>
              <a:gd name="connsiteX37" fmla="*/ 4147344 w 4870450"/>
              <a:gd name="connsiteY37" fmla="*/ 618658 h 855989"/>
              <a:gd name="connsiteX38" fmla="*/ 4171156 w 4870450"/>
              <a:gd name="connsiteY38" fmla="*/ 642470 h 855989"/>
              <a:gd name="connsiteX39" fmla="*/ 4190206 w 4870450"/>
              <a:gd name="connsiteY39" fmla="*/ 654376 h 855989"/>
              <a:gd name="connsiteX40" fmla="*/ 4214020 w 4870450"/>
              <a:gd name="connsiteY40" fmla="*/ 661520 h 855989"/>
              <a:gd name="connsiteX41" fmla="*/ 4287838 w 4870450"/>
              <a:gd name="connsiteY41" fmla="*/ 673426 h 855989"/>
              <a:gd name="connsiteX42" fmla="*/ 4383088 w 4870450"/>
              <a:gd name="connsiteY42" fmla="*/ 690095 h 855989"/>
              <a:gd name="connsiteX43" fmla="*/ 4440238 w 4870450"/>
              <a:gd name="connsiteY43" fmla="*/ 699620 h 855989"/>
              <a:gd name="connsiteX44" fmla="*/ 4695031 w 4870450"/>
              <a:gd name="connsiteY44" fmla="*/ 692476 h 855989"/>
              <a:gd name="connsiteX45" fmla="*/ 4747419 w 4870450"/>
              <a:gd name="connsiteY45" fmla="*/ 699620 h 855989"/>
              <a:gd name="connsiteX46" fmla="*/ 4775200 w 4870450"/>
              <a:gd name="connsiteY46" fmla="*/ 708352 h 855989"/>
              <a:gd name="connsiteX47" fmla="*/ 4870450 w 4870450"/>
              <a:gd name="connsiteY47" fmla="*/ 855989 h 855989"/>
              <a:gd name="connsiteX0" fmla="*/ 0 w 4870450"/>
              <a:gd name="connsiteY0" fmla="*/ 6677 h 855989"/>
              <a:gd name="connsiteX1" fmla="*/ 669925 w 4870450"/>
              <a:gd name="connsiteY1" fmla="*/ 9852 h 855989"/>
              <a:gd name="connsiteX2" fmla="*/ 698500 w 4870450"/>
              <a:gd name="connsiteY2" fmla="*/ 22551 h 855989"/>
              <a:gd name="connsiteX3" fmla="*/ 730250 w 4870450"/>
              <a:gd name="connsiteY3" fmla="*/ 44777 h 855989"/>
              <a:gd name="connsiteX4" fmla="*/ 777875 w 4870450"/>
              <a:gd name="connsiteY4" fmla="*/ 95577 h 855989"/>
              <a:gd name="connsiteX5" fmla="*/ 800100 w 4870450"/>
              <a:gd name="connsiteY5" fmla="*/ 124152 h 855989"/>
              <a:gd name="connsiteX6" fmla="*/ 825500 w 4870450"/>
              <a:gd name="connsiteY6" fmla="*/ 143202 h 855989"/>
              <a:gd name="connsiteX7" fmla="*/ 841375 w 4870450"/>
              <a:gd name="connsiteY7" fmla="*/ 152726 h 855989"/>
              <a:gd name="connsiteX8" fmla="*/ 866775 w 4870450"/>
              <a:gd name="connsiteY8" fmla="*/ 159076 h 855989"/>
              <a:gd name="connsiteX9" fmla="*/ 1060450 w 4870450"/>
              <a:gd name="connsiteY9" fmla="*/ 155902 h 855989"/>
              <a:gd name="connsiteX10" fmla="*/ 1397000 w 4870450"/>
              <a:gd name="connsiteY10" fmla="*/ 159077 h 855989"/>
              <a:gd name="connsiteX11" fmla="*/ 1438275 w 4870450"/>
              <a:gd name="connsiteY11" fmla="*/ 187652 h 855989"/>
              <a:gd name="connsiteX12" fmla="*/ 1470025 w 4870450"/>
              <a:gd name="connsiteY12" fmla="*/ 222577 h 855989"/>
              <a:gd name="connsiteX13" fmla="*/ 1504950 w 4870450"/>
              <a:gd name="connsiteY13" fmla="*/ 238452 h 855989"/>
              <a:gd name="connsiteX14" fmla="*/ 2082800 w 4870450"/>
              <a:gd name="connsiteY14" fmla="*/ 241627 h 855989"/>
              <a:gd name="connsiteX15" fmla="*/ 2105025 w 4870450"/>
              <a:gd name="connsiteY15" fmla="*/ 257501 h 855989"/>
              <a:gd name="connsiteX16" fmla="*/ 2120900 w 4870450"/>
              <a:gd name="connsiteY16" fmla="*/ 276552 h 855989"/>
              <a:gd name="connsiteX17" fmla="*/ 2133600 w 4870450"/>
              <a:gd name="connsiteY17" fmla="*/ 317827 h 855989"/>
              <a:gd name="connsiteX18" fmla="*/ 2159000 w 4870450"/>
              <a:gd name="connsiteY18" fmla="*/ 336877 h 855989"/>
              <a:gd name="connsiteX19" fmla="*/ 2193925 w 4870450"/>
              <a:gd name="connsiteY19" fmla="*/ 346402 h 855989"/>
              <a:gd name="connsiteX20" fmla="*/ 2730500 w 4870450"/>
              <a:gd name="connsiteY20" fmla="*/ 362276 h 855989"/>
              <a:gd name="connsiteX21" fmla="*/ 2762250 w 4870450"/>
              <a:gd name="connsiteY21" fmla="*/ 378152 h 855989"/>
              <a:gd name="connsiteX22" fmla="*/ 2784475 w 4870450"/>
              <a:gd name="connsiteY22" fmla="*/ 397201 h 855989"/>
              <a:gd name="connsiteX23" fmla="*/ 2806700 w 4870450"/>
              <a:gd name="connsiteY23" fmla="*/ 435301 h 855989"/>
              <a:gd name="connsiteX24" fmla="*/ 2835275 w 4870450"/>
              <a:gd name="connsiteY24" fmla="*/ 467051 h 855989"/>
              <a:gd name="connsiteX25" fmla="*/ 2854325 w 4870450"/>
              <a:gd name="connsiteY25" fmla="*/ 489276 h 855989"/>
              <a:gd name="connsiteX26" fmla="*/ 2886075 w 4870450"/>
              <a:gd name="connsiteY26" fmla="*/ 498801 h 855989"/>
              <a:gd name="connsiteX27" fmla="*/ 3090069 w 4870450"/>
              <a:gd name="connsiteY27" fmla="*/ 494832 h 855989"/>
              <a:gd name="connsiteX28" fmla="*/ 3411538 w 4870450"/>
              <a:gd name="connsiteY28" fmla="*/ 494832 h 855989"/>
              <a:gd name="connsiteX29" fmla="*/ 3435350 w 4870450"/>
              <a:gd name="connsiteY29" fmla="*/ 497214 h 855989"/>
              <a:gd name="connsiteX30" fmla="*/ 3452019 w 4870450"/>
              <a:gd name="connsiteY30" fmla="*/ 506739 h 855989"/>
              <a:gd name="connsiteX31" fmla="*/ 3494881 w 4870450"/>
              <a:gd name="connsiteY31" fmla="*/ 542457 h 855989"/>
              <a:gd name="connsiteX32" fmla="*/ 3530600 w 4870450"/>
              <a:gd name="connsiteY32" fmla="*/ 578176 h 855989"/>
              <a:gd name="connsiteX33" fmla="*/ 3573462 w 4870450"/>
              <a:gd name="connsiteY33" fmla="*/ 597226 h 855989"/>
              <a:gd name="connsiteX34" fmla="*/ 3621088 w 4870450"/>
              <a:gd name="connsiteY34" fmla="*/ 599607 h 855989"/>
              <a:gd name="connsiteX35" fmla="*/ 4073526 w 4870450"/>
              <a:gd name="connsiteY35" fmla="*/ 599607 h 855989"/>
              <a:gd name="connsiteX36" fmla="*/ 4111626 w 4870450"/>
              <a:gd name="connsiteY36" fmla="*/ 604370 h 855989"/>
              <a:gd name="connsiteX37" fmla="*/ 4147344 w 4870450"/>
              <a:gd name="connsiteY37" fmla="*/ 618658 h 855989"/>
              <a:gd name="connsiteX38" fmla="*/ 4171156 w 4870450"/>
              <a:gd name="connsiteY38" fmla="*/ 642470 h 855989"/>
              <a:gd name="connsiteX39" fmla="*/ 4190206 w 4870450"/>
              <a:gd name="connsiteY39" fmla="*/ 654376 h 855989"/>
              <a:gd name="connsiteX40" fmla="*/ 4214020 w 4870450"/>
              <a:gd name="connsiteY40" fmla="*/ 661520 h 855989"/>
              <a:gd name="connsiteX41" fmla="*/ 4287838 w 4870450"/>
              <a:gd name="connsiteY41" fmla="*/ 673426 h 855989"/>
              <a:gd name="connsiteX42" fmla="*/ 4383088 w 4870450"/>
              <a:gd name="connsiteY42" fmla="*/ 690095 h 855989"/>
              <a:gd name="connsiteX43" fmla="*/ 4440238 w 4870450"/>
              <a:gd name="connsiteY43" fmla="*/ 699620 h 855989"/>
              <a:gd name="connsiteX44" fmla="*/ 4695031 w 4870450"/>
              <a:gd name="connsiteY44" fmla="*/ 692476 h 855989"/>
              <a:gd name="connsiteX45" fmla="*/ 4747419 w 4870450"/>
              <a:gd name="connsiteY45" fmla="*/ 699620 h 855989"/>
              <a:gd name="connsiteX46" fmla="*/ 4775200 w 4870450"/>
              <a:gd name="connsiteY46" fmla="*/ 708352 h 855989"/>
              <a:gd name="connsiteX47" fmla="*/ 4802188 w 4870450"/>
              <a:gd name="connsiteY47" fmla="*/ 725814 h 855989"/>
              <a:gd name="connsiteX48" fmla="*/ 4870450 w 4870450"/>
              <a:gd name="connsiteY48" fmla="*/ 855989 h 855989"/>
              <a:gd name="connsiteX0" fmla="*/ 0 w 4870450"/>
              <a:gd name="connsiteY0" fmla="*/ 6677 h 855989"/>
              <a:gd name="connsiteX1" fmla="*/ 669925 w 4870450"/>
              <a:gd name="connsiteY1" fmla="*/ 9852 h 855989"/>
              <a:gd name="connsiteX2" fmla="*/ 698500 w 4870450"/>
              <a:gd name="connsiteY2" fmla="*/ 22551 h 855989"/>
              <a:gd name="connsiteX3" fmla="*/ 730250 w 4870450"/>
              <a:gd name="connsiteY3" fmla="*/ 44777 h 855989"/>
              <a:gd name="connsiteX4" fmla="*/ 777875 w 4870450"/>
              <a:gd name="connsiteY4" fmla="*/ 95577 h 855989"/>
              <a:gd name="connsiteX5" fmla="*/ 800100 w 4870450"/>
              <a:gd name="connsiteY5" fmla="*/ 124152 h 855989"/>
              <a:gd name="connsiteX6" fmla="*/ 825500 w 4870450"/>
              <a:gd name="connsiteY6" fmla="*/ 143202 h 855989"/>
              <a:gd name="connsiteX7" fmla="*/ 841375 w 4870450"/>
              <a:gd name="connsiteY7" fmla="*/ 152726 h 855989"/>
              <a:gd name="connsiteX8" fmla="*/ 866775 w 4870450"/>
              <a:gd name="connsiteY8" fmla="*/ 159076 h 855989"/>
              <a:gd name="connsiteX9" fmla="*/ 1060450 w 4870450"/>
              <a:gd name="connsiteY9" fmla="*/ 155902 h 855989"/>
              <a:gd name="connsiteX10" fmla="*/ 1397000 w 4870450"/>
              <a:gd name="connsiteY10" fmla="*/ 159077 h 855989"/>
              <a:gd name="connsiteX11" fmla="*/ 1438275 w 4870450"/>
              <a:gd name="connsiteY11" fmla="*/ 187652 h 855989"/>
              <a:gd name="connsiteX12" fmla="*/ 1470025 w 4870450"/>
              <a:gd name="connsiteY12" fmla="*/ 222577 h 855989"/>
              <a:gd name="connsiteX13" fmla="*/ 1504950 w 4870450"/>
              <a:gd name="connsiteY13" fmla="*/ 238452 h 855989"/>
              <a:gd name="connsiteX14" fmla="*/ 2082800 w 4870450"/>
              <a:gd name="connsiteY14" fmla="*/ 241627 h 855989"/>
              <a:gd name="connsiteX15" fmla="*/ 2105025 w 4870450"/>
              <a:gd name="connsiteY15" fmla="*/ 257501 h 855989"/>
              <a:gd name="connsiteX16" fmla="*/ 2120900 w 4870450"/>
              <a:gd name="connsiteY16" fmla="*/ 276552 h 855989"/>
              <a:gd name="connsiteX17" fmla="*/ 2133600 w 4870450"/>
              <a:gd name="connsiteY17" fmla="*/ 317827 h 855989"/>
              <a:gd name="connsiteX18" fmla="*/ 2159000 w 4870450"/>
              <a:gd name="connsiteY18" fmla="*/ 336877 h 855989"/>
              <a:gd name="connsiteX19" fmla="*/ 2193925 w 4870450"/>
              <a:gd name="connsiteY19" fmla="*/ 346402 h 855989"/>
              <a:gd name="connsiteX20" fmla="*/ 2730500 w 4870450"/>
              <a:gd name="connsiteY20" fmla="*/ 362276 h 855989"/>
              <a:gd name="connsiteX21" fmla="*/ 2762250 w 4870450"/>
              <a:gd name="connsiteY21" fmla="*/ 378152 h 855989"/>
              <a:gd name="connsiteX22" fmla="*/ 2784475 w 4870450"/>
              <a:gd name="connsiteY22" fmla="*/ 397201 h 855989"/>
              <a:gd name="connsiteX23" fmla="*/ 2806700 w 4870450"/>
              <a:gd name="connsiteY23" fmla="*/ 435301 h 855989"/>
              <a:gd name="connsiteX24" fmla="*/ 2835275 w 4870450"/>
              <a:gd name="connsiteY24" fmla="*/ 467051 h 855989"/>
              <a:gd name="connsiteX25" fmla="*/ 2854325 w 4870450"/>
              <a:gd name="connsiteY25" fmla="*/ 489276 h 855989"/>
              <a:gd name="connsiteX26" fmla="*/ 2886075 w 4870450"/>
              <a:gd name="connsiteY26" fmla="*/ 498801 h 855989"/>
              <a:gd name="connsiteX27" fmla="*/ 3090069 w 4870450"/>
              <a:gd name="connsiteY27" fmla="*/ 494832 h 855989"/>
              <a:gd name="connsiteX28" fmla="*/ 3411538 w 4870450"/>
              <a:gd name="connsiteY28" fmla="*/ 494832 h 855989"/>
              <a:gd name="connsiteX29" fmla="*/ 3435350 w 4870450"/>
              <a:gd name="connsiteY29" fmla="*/ 497214 h 855989"/>
              <a:gd name="connsiteX30" fmla="*/ 3452019 w 4870450"/>
              <a:gd name="connsiteY30" fmla="*/ 506739 h 855989"/>
              <a:gd name="connsiteX31" fmla="*/ 3494881 w 4870450"/>
              <a:gd name="connsiteY31" fmla="*/ 542457 h 855989"/>
              <a:gd name="connsiteX32" fmla="*/ 3530600 w 4870450"/>
              <a:gd name="connsiteY32" fmla="*/ 578176 h 855989"/>
              <a:gd name="connsiteX33" fmla="*/ 3573462 w 4870450"/>
              <a:gd name="connsiteY33" fmla="*/ 597226 h 855989"/>
              <a:gd name="connsiteX34" fmla="*/ 3621088 w 4870450"/>
              <a:gd name="connsiteY34" fmla="*/ 599607 h 855989"/>
              <a:gd name="connsiteX35" fmla="*/ 4073526 w 4870450"/>
              <a:gd name="connsiteY35" fmla="*/ 599607 h 855989"/>
              <a:gd name="connsiteX36" fmla="*/ 4111626 w 4870450"/>
              <a:gd name="connsiteY36" fmla="*/ 604370 h 855989"/>
              <a:gd name="connsiteX37" fmla="*/ 4147344 w 4870450"/>
              <a:gd name="connsiteY37" fmla="*/ 618658 h 855989"/>
              <a:gd name="connsiteX38" fmla="*/ 4171156 w 4870450"/>
              <a:gd name="connsiteY38" fmla="*/ 642470 h 855989"/>
              <a:gd name="connsiteX39" fmla="*/ 4190206 w 4870450"/>
              <a:gd name="connsiteY39" fmla="*/ 654376 h 855989"/>
              <a:gd name="connsiteX40" fmla="*/ 4214020 w 4870450"/>
              <a:gd name="connsiteY40" fmla="*/ 661520 h 855989"/>
              <a:gd name="connsiteX41" fmla="*/ 4287838 w 4870450"/>
              <a:gd name="connsiteY41" fmla="*/ 673426 h 855989"/>
              <a:gd name="connsiteX42" fmla="*/ 4383088 w 4870450"/>
              <a:gd name="connsiteY42" fmla="*/ 690095 h 855989"/>
              <a:gd name="connsiteX43" fmla="*/ 4440238 w 4870450"/>
              <a:gd name="connsiteY43" fmla="*/ 699620 h 855989"/>
              <a:gd name="connsiteX44" fmla="*/ 4695031 w 4870450"/>
              <a:gd name="connsiteY44" fmla="*/ 692476 h 855989"/>
              <a:gd name="connsiteX45" fmla="*/ 4747419 w 4870450"/>
              <a:gd name="connsiteY45" fmla="*/ 699620 h 855989"/>
              <a:gd name="connsiteX46" fmla="*/ 4775200 w 4870450"/>
              <a:gd name="connsiteY46" fmla="*/ 708352 h 855989"/>
              <a:gd name="connsiteX47" fmla="*/ 4802188 w 4870450"/>
              <a:gd name="connsiteY47" fmla="*/ 725814 h 855989"/>
              <a:gd name="connsiteX48" fmla="*/ 4842669 w 4870450"/>
              <a:gd name="connsiteY48" fmla="*/ 780582 h 855989"/>
              <a:gd name="connsiteX49" fmla="*/ 4870450 w 4870450"/>
              <a:gd name="connsiteY49" fmla="*/ 855989 h 855989"/>
              <a:gd name="connsiteX0" fmla="*/ 0 w 4870450"/>
              <a:gd name="connsiteY0" fmla="*/ 6677 h 855989"/>
              <a:gd name="connsiteX1" fmla="*/ 669925 w 4870450"/>
              <a:gd name="connsiteY1" fmla="*/ 9852 h 855989"/>
              <a:gd name="connsiteX2" fmla="*/ 698500 w 4870450"/>
              <a:gd name="connsiteY2" fmla="*/ 22551 h 855989"/>
              <a:gd name="connsiteX3" fmla="*/ 730250 w 4870450"/>
              <a:gd name="connsiteY3" fmla="*/ 44777 h 855989"/>
              <a:gd name="connsiteX4" fmla="*/ 777875 w 4870450"/>
              <a:gd name="connsiteY4" fmla="*/ 95577 h 855989"/>
              <a:gd name="connsiteX5" fmla="*/ 800100 w 4870450"/>
              <a:gd name="connsiteY5" fmla="*/ 124152 h 855989"/>
              <a:gd name="connsiteX6" fmla="*/ 825500 w 4870450"/>
              <a:gd name="connsiteY6" fmla="*/ 143202 h 855989"/>
              <a:gd name="connsiteX7" fmla="*/ 841375 w 4870450"/>
              <a:gd name="connsiteY7" fmla="*/ 152726 h 855989"/>
              <a:gd name="connsiteX8" fmla="*/ 866775 w 4870450"/>
              <a:gd name="connsiteY8" fmla="*/ 159076 h 855989"/>
              <a:gd name="connsiteX9" fmla="*/ 1060450 w 4870450"/>
              <a:gd name="connsiteY9" fmla="*/ 155902 h 855989"/>
              <a:gd name="connsiteX10" fmla="*/ 1397000 w 4870450"/>
              <a:gd name="connsiteY10" fmla="*/ 159077 h 855989"/>
              <a:gd name="connsiteX11" fmla="*/ 1438275 w 4870450"/>
              <a:gd name="connsiteY11" fmla="*/ 187652 h 855989"/>
              <a:gd name="connsiteX12" fmla="*/ 1470025 w 4870450"/>
              <a:gd name="connsiteY12" fmla="*/ 222577 h 855989"/>
              <a:gd name="connsiteX13" fmla="*/ 1504950 w 4870450"/>
              <a:gd name="connsiteY13" fmla="*/ 238452 h 855989"/>
              <a:gd name="connsiteX14" fmla="*/ 2082800 w 4870450"/>
              <a:gd name="connsiteY14" fmla="*/ 241627 h 855989"/>
              <a:gd name="connsiteX15" fmla="*/ 2105025 w 4870450"/>
              <a:gd name="connsiteY15" fmla="*/ 257501 h 855989"/>
              <a:gd name="connsiteX16" fmla="*/ 2120900 w 4870450"/>
              <a:gd name="connsiteY16" fmla="*/ 276552 h 855989"/>
              <a:gd name="connsiteX17" fmla="*/ 2133600 w 4870450"/>
              <a:gd name="connsiteY17" fmla="*/ 317827 h 855989"/>
              <a:gd name="connsiteX18" fmla="*/ 2159000 w 4870450"/>
              <a:gd name="connsiteY18" fmla="*/ 336877 h 855989"/>
              <a:gd name="connsiteX19" fmla="*/ 2193925 w 4870450"/>
              <a:gd name="connsiteY19" fmla="*/ 346402 h 855989"/>
              <a:gd name="connsiteX20" fmla="*/ 2730500 w 4870450"/>
              <a:gd name="connsiteY20" fmla="*/ 362276 h 855989"/>
              <a:gd name="connsiteX21" fmla="*/ 2762250 w 4870450"/>
              <a:gd name="connsiteY21" fmla="*/ 378152 h 855989"/>
              <a:gd name="connsiteX22" fmla="*/ 2784475 w 4870450"/>
              <a:gd name="connsiteY22" fmla="*/ 397201 h 855989"/>
              <a:gd name="connsiteX23" fmla="*/ 2806700 w 4870450"/>
              <a:gd name="connsiteY23" fmla="*/ 435301 h 855989"/>
              <a:gd name="connsiteX24" fmla="*/ 2835275 w 4870450"/>
              <a:gd name="connsiteY24" fmla="*/ 467051 h 855989"/>
              <a:gd name="connsiteX25" fmla="*/ 2854325 w 4870450"/>
              <a:gd name="connsiteY25" fmla="*/ 489276 h 855989"/>
              <a:gd name="connsiteX26" fmla="*/ 2886075 w 4870450"/>
              <a:gd name="connsiteY26" fmla="*/ 498801 h 855989"/>
              <a:gd name="connsiteX27" fmla="*/ 3090069 w 4870450"/>
              <a:gd name="connsiteY27" fmla="*/ 494832 h 855989"/>
              <a:gd name="connsiteX28" fmla="*/ 3411538 w 4870450"/>
              <a:gd name="connsiteY28" fmla="*/ 494832 h 855989"/>
              <a:gd name="connsiteX29" fmla="*/ 3435350 w 4870450"/>
              <a:gd name="connsiteY29" fmla="*/ 497214 h 855989"/>
              <a:gd name="connsiteX30" fmla="*/ 3452019 w 4870450"/>
              <a:gd name="connsiteY30" fmla="*/ 506739 h 855989"/>
              <a:gd name="connsiteX31" fmla="*/ 3494881 w 4870450"/>
              <a:gd name="connsiteY31" fmla="*/ 542457 h 855989"/>
              <a:gd name="connsiteX32" fmla="*/ 3530600 w 4870450"/>
              <a:gd name="connsiteY32" fmla="*/ 578176 h 855989"/>
              <a:gd name="connsiteX33" fmla="*/ 3573462 w 4870450"/>
              <a:gd name="connsiteY33" fmla="*/ 597226 h 855989"/>
              <a:gd name="connsiteX34" fmla="*/ 3621088 w 4870450"/>
              <a:gd name="connsiteY34" fmla="*/ 599607 h 855989"/>
              <a:gd name="connsiteX35" fmla="*/ 4073526 w 4870450"/>
              <a:gd name="connsiteY35" fmla="*/ 599607 h 855989"/>
              <a:gd name="connsiteX36" fmla="*/ 4111626 w 4870450"/>
              <a:gd name="connsiteY36" fmla="*/ 604370 h 855989"/>
              <a:gd name="connsiteX37" fmla="*/ 4147344 w 4870450"/>
              <a:gd name="connsiteY37" fmla="*/ 618658 h 855989"/>
              <a:gd name="connsiteX38" fmla="*/ 4171156 w 4870450"/>
              <a:gd name="connsiteY38" fmla="*/ 642470 h 855989"/>
              <a:gd name="connsiteX39" fmla="*/ 4190206 w 4870450"/>
              <a:gd name="connsiteY39" fmla="*/ 654376 h 855989"/>
              <a:gd name="connsiteX40" fmla="*/ 4214020 w 4870450"/>
              <a:gd name="connsiteY40" fmla="*/ 661520 h 855989"/>
              <a:gd name="connsiteX41" fmla="*/ 4287838 w 4870450"/>
              <a:gd name="connsiteY41" fmla="*/ 673426 h 855989"/>
              <a:gd name="connsiteX42" fmla="*/ 4383088 w 4870450"/>
              <a:gd name="connsiteY42" fmla="*/ 690095 h 855989"/>
              <a:gd name="connsiteX43" fmla="*/ 4440238 w 4870450"/>
              <a:gd name="connsiteY43" fmla="*/ 699620 h 855989"/>
              <a:gd name="connsiteX44" fmla="*/ 4695031 w 4870450"/>
              <a:gd name="connsiteY44" fmla="*/ 692476 h 855989"/>
              <a:gd name="connsiteX45" fmla="*/ 4747419 w 4870450"/>
              <a:gd name="connsiteY45" fmla="*/ 699620 h 855989"/>
              <a:gd name="connsiteX46" fmla="*/ 4775200 w 4870450"/>
              <a:gd name="connsiteY46" fmla="*/ 708352 h 855989"/>
              <a:gd name="connsiteX47" fmla="*/ 4802188 w 4870450"/>
              <a:gd name="connsiteY47" fmla="*/ 725814 h 855989"/>
              <a:gd name="connsiteX48" fmla="*/ 4842669 w 4870450"/>
              <a:gd name="connsiteY48" fmla="*/ 780582 h 855989"/>
              <a:gd name="connsiteX49" fmla="*/ 4866481 w 4870450"/>
              <a:gd name="connsiteY49" fmla="*/ 821064 h 855989"/>
              <a:gd name="connsiteX50" fmla="*/ 4870450 w 4870450"/>
              <a:gd name="connsiteY50" fmla="*/ 855989 h 855989"/>
              <a:gd name="connsiteX0" fmla="*/ 0 w 4870450"/>
              <a:gd name="connsiteY0" fmla="*/ 6677 h 855989"/>
              <a:gd name="connsiteX1" fmla="*/ 669925 w 4870450"/>
              <a:gd name="connsiteY1" fmla="*/ 9852 h 855989"/>
              <a:gd name="connsiteX2" fmla="*/ 698500 w 4870450"/>
              <a:gd name="connsiteY2" fmla="*/ 22551 h 855989"/>
              <a:gd name="connsiteX3" fmla="*/ 730250 w 4870450"/>
              <a:gd name="connsiteY3" fmla="*/ 44777 h 855989"/>
              <a:gd name="connsiteX4" fmla="*/ 777875 w 4870450"/>
              <a:gd name="connsiteY4" fmla="*/ 95577 h 855989"/>
              <a:gd name="connsiteX5" fmla="*/ 800100 w 4870450"/>
              <a:gd name="connsiteY5" fmla="*/ 124152 h 855989"/>
              <a:gd name="connsiteX6" fmla="*/ 825500 w 4870450"/>
              <a:gd name="connsiteY6" fmla="*/ 143202 h 855989"/>
              <a:gd name="connsiteX7" fmla="*/ 841375 w 4870450"/>
              <a:gd name="connsiteY7" fmla="*/ 152726 h 855989"/>
              <a:gd name="connsiteX8" fmla="*/ 866775 w 4870450"/>
              <a:gd name="connsiteY8" fmla="*/ 159076 h 855989"/>
              <a:gd name="connsiteX9" fmla="*/ 1060450 w 4870450"/>
              <a:gd name="connsiteY9" fmla="*/ 155902 h 855989"/>
              <a:gd name="connsiteX10" fmla="*/ 1397000 w 4870450"/>
              <a:gd name="connsiteY10" fmla="*/ 159077 h 855989"/>
              <a:gd name="connsiteX11" fmla="*/ 1438275 w 4870450"/>
              <a:gd name="connsiteY11" fmla="*/ 187652 h 855989"/>
              <a:gd name="connsiteX12" fmla="*/ 1470025 w 4870450"/>
              <a:gd name="connsiteY12" fmla="*/ 222577 h 855989"/>
              <a:gd name="connsiteX13" fmla="*/ 1504950 w 4870450"/>
              <a:gd name="connsiteY13" fmla="*/ 238452 h 855989"/>
              <a:gd name="connsiteX14" fmla="*/ 2082800 w 4870450"/>
              <a:gd name="connsiteY14" fmla="*/ 241627 h 855989"/>
              <a:gd name="connsiteX15" fmla="*/ 2105025 w 4870450"/>
              <a:gd name="connsiteY15" fmla="*/ 257501 h 855989"/>
              <a:gd name="connsiteX16" fmla="*/ 2120900 w 4870450"/>
              <a:gd name="connsiteY16" fmla="*/ 276552 h 855989"/>
              <a:gd name="connsiteX17" fmla="*/ 2133600 w 4870450"/>
              <a:gd name="connsiteY17" fmla="*/ 317827 h 855989"/>
              <a:gd name="connsiteX18" fmla="*/ 2159000 w 4870450"/>
              <a:gd name="connsiteY18" fmla="*/ 336877 h 855989"/>
              <a:gd name="connsiteX19" fmla="*/ 2193925 w 4870450"/>
              <a:gd name="connsiteY19" fmla="*/ 346402 h 855989"/>
              <a:gd name="connsiteX20" fmla="*/ 2730500 w 4870450"/>
              <a:gd name="connsiteY20" fmla="*/ 362276 h 855989"/>
              <a:gd name="connsiteX21" fmla="*/ 2762250 w 4870450"/>
              <a:gd name="connsiteY21" fmla="*/ 378152 h 855989"/>
              <a:gd name="connsiteX22" fmla="*/ 2784475 w 4870450"/>
              <a:gd name="connsiteY22" fmla="*/ 397201 h 855989"/>
              <a:gd name="connsiteX23" fmla="*/ 2806700 w 4870450"/>
              <a:gd name="connsiteY23" fmla="*/ 435301 h 855989"/>
              <a:gd name="connsiteX24" fmla="*/ 2835275 w 4870450"/>
              <a:gd name="connsiteY24" fmla="*/ 467051 h 855989"/>
              <a:gd name="connsiteX25" fmla="*/ 2854325 w 4870450"/>
              <a:gd name="connsiteY25" fmla="*/ 489276 h 855989"/>
              <a:gd name="connsiteX26" fmla="*/ 2886075 w 4870450"/>
              <a:gd name="connsiteY26" fmla="*/ 498801 h 855989"/>
              <a:gd name="connsiteX27" fmla="*/ 3090069 w 4870450"/>
              <a:gd name="connsiteY27" fmla="*/ 494832 h 855989"/>
              <a:gd name="connsiteX28" fmla="*/ 3411538 w 4870450"/>
              <a:gd name="connsiteY28" fmla="*/ 494832 h 855989"/>
              <a:gd name="connsiteX29" fmla="*/ 3435350 w 4870450"/>
              <a:gd name="connsiteY29" fmla="*/ 497214 h 855989"/>
              <a:gd name="connsiteX30" fmla="*/ 3452019 w 4870450"/>
              <a:gd name="connsiteY30" fmla="*/ 506739 h 855989"/>
              <a:gd name="connsiteX31" fmla="*/ 3494881 w 4870450"/>
              <a:gd name="connsiteY31" fmla="*/ 542457 h 855989"/>
              <a:gd name="connsiteX32" fmla="*/ 3530600 w 4870450"/>
              <a:gd name="connsiteY32" fmla="*/ 578176 h 855989"/>
              <a:gd name="connsiteX33" fmla="*/ 3573462 w 4870450"/>
              <a:gd name="connsiteY33" fmla="*/ 597226 h 855989"/>
              <a:gd name="connsiteX34" fmla="*/ 3621088 w 4870450"/>
              <a:gd name="connsiteY34" fmla="*/ 599607 h 855989"/>
              <a:gd name="connsiteX35" fmla="*/ 4073526 w 4870450"/>
              <a:gd name="connsiteY35" fmla="*/ 599607 h 855989"/>
              <a:gd name="connsiteX36" fmla="*/ 4111626 w 4870450"/>
              <a:gd name="connsiteY36" fmla="*/ 604370 h 855989"/>
              <a:gd name="connsiteX37" fmla="*/ 4147344 w 4870450"/>
              <a:gd name="connsiteY37" fmla="*/ 618658 h 855989"/>
              <a:gd name="connsiteX38" fmla="*/ 4171156 w 4870450"/>
              <a:gd name="connsiteY38" fmla="*/ 642470 h 855989"/>
              <a:gd name="connsiteX39" fmla="*/ 4190206 w 4870450"/>
              <a:gd name="connsiteY39" fmla="*/ 654376 h 855989"/>
              <a:gd name="connsiteX40" fmla="*/ 4214020 w 4870450"/>
              <a:gd name="connsiteY40" fmla="*/ 661520 h 855989"/>
              <a:gd name="connsiteX41" fmla="*/ 4287838 w 4870450"/>
              <a:gd name="connsiteY41" fmla="*/ 673426 h 855989"/>
              <a:gd name="connsiteX42" fmla="*/ 4383088 w 4870450"/>
              <a:gd name="connsiteY42" fmla="*/ 690095 h 855989"/>
              <a:gd name="connsiteX43" fmla="*/ 4440238 w 4870450"/>
              <a:gd name="connsiteY43" fmla="*/ 699620 h 855989"/>
              <a:gd name="connsiteX44" fmla="*/ 4478338 w 4870450"/>
              <a:gd name="connsiteY44" fmla="*/ 697239 h 855989"/>
              <a:gd name="connsiteX45" fmla="*/ 4695031 w 4870450"/>
              <a:gd name="connsiteY45" fmla="*/ 692476 h 855989"/>
              <a:gd name="connsiteX46" fmla="*/ 4747419 w 4870450"/>
              <a:gd name="connsiteY46" fmla="*/ 699620 h 855989"/>
              <a:gd name="connsiteX47" fmla="*/ 4775200 w 4870450"/>
              <a:gd name="connsiteY47" fmla="*/ 708352 h 855989"/>
              <a:gd name="connsiteX48" fmla="*/ 4802188 w 4870450"/>
              <a:gd name="connsiteY48" fmla="*/ 725814 h 855989"/>
              <a:gd name="connsiteX49" fmla="*/ 4842669 w 4870450"/>
              <a:gd name="connsiteY49" fmla="*/ 780582 h 855989"/>
              <a:gd name="connsiteX50" fmla="*/ 4866481 w 4870450"/>
              <a:gd name="connsiteY50" fmla="*/ 821064 h 855989"/>
              <a:gd name="connsiteX51" fmla="*/ 4870450 w 4870450"/>
              <a:gd name="connsiteY51" fmla="*/ 855989 h 855989"/>
              <a:gd name="connsiteX0" fmla="*/ 0 w 4870450"/>
              <a:gd name="connsiteY0" fmla="*/ 6677 h 855989"/>
              <a:gd name="connsiteX1" fmla="*/ 669925 w 4870450"/>
              <a:gd name="connsiteY1" fmla="*/ 9852 h 855989"/>
              <a:gd name="connsiteX2" fmla="*/ 698500 w 4870450"/>
              <a:gd name="connsiteY2" fmla="*/ 22551 h 855989"/>
              <a:gd name="connsiteX3" fmla="*/ 730250 w 4870450"/>
              <a:gd name="connsiteY3" fmla="*/ 44777 h 855989"/>
              <a:gd name="connsiteX4" fmla="*/ 777875 w 4870450"/>
              <a:gd name="connsiteY4" fmla="*/ 95577 h 855989"/>
              <a:gd name="connsiteX5" fmla="*/ 800100 w 4870450"/>
              <a:gd name="connsiteY5" fmla="*/ 124152 h 855989"/>
              <a:gd name="connsiteX6" fmla="*/ 825500 w 4870450"/>
              <a:gd name="connsiteY6" fmla="*/ 143202 h 855989"/>
              <a:gd name="connsiteX7" fmla="*/ 841375 w 4870450"/>
              <a:gd name="connsiteY7" fmla="*/ 152726 h 855989"/>
              <a:gd name="connsiteX8" fmla="*/ 866775 w 4870450"/>
              <a:gd name="connsiteY8" fmla="*/ 159076 h 855989"/>
              <a:gd name="connsiteX9" fmla="*/ 1060450 w 4870450"/>
              <a:gd name="connsiteY9" fmla="*/ 155902 h 855989"/>
              <a:gd name="connsiteX10" fmla="*/ 1397000 w 4870450"/>
              <a:gd name="connsiteY10" fmla="*/ 159077 h 855989"/>
              <a:gd name="connsiteX11" fmla="*/ 1438275 w 4870450"/>
              <a:gd name="connsiteY11" fmla="*/ 187652 h 855989"/>
              <a:gd name="connsiteX12" fmla="*/ 1470025 w 4870450"/>
              <a:gd name="connsiteY12" fmla="*/ 222577 h 855989"/>
              <a:gd name="connsiteX13" fmla="*/ 1504950 w 4870450"/>
              <a:gd name="connsiteY13" fmla="*/ 238452 h 855989"/>
              <a:gd name="connsiteX14" fmla="*/ 2082800 w 4870450"/>
              <a:gd name="connsiteY14" fmla="*/ 241627 h 855989"/>
              <a:gd name="connsiteX15" fmla="*/ 2105025 w 4870450"/>
              <a:gd name="connsiteY15" fmla="*/ 257501 h 855989"/>
              <a:gd name="connsiteX16" fmla="*/ 2120900 w 4870450"/>
              <a:gd name="connsiteY16" fmla="*/ 276552 h 855989"/>
              <a:gd name="connsiteX17" fmla="*/ 2133600 w 4870450"/>
              <a:gd name="connsiteY17" fmla="*/ 317827 h 855989"/>
              <a:gd name="connsiteX18" fmla="*/ 2159000 w 4870450"/>
              <a:gd name="connsiteY18" fmla="*/ 336877 h 855989"/>
              <a:gd name="connsiteX19" fmla="*/ 2193925 w 4870450"/>
              <a:gd name="connsiteY19" fmla="*/ 346402 h 855989"/>
              <a:gd name="connsiteX20" fmla="*/ 2730500 w 4870450"/>
              <a:gd name="connsiteY20" fmla="*/ 362276 h 855989"/>
              <a:gd name="connsiteX21" fmla="*/ 2762250 w 4870450"/>
              <a:gd name="connsiteY21" fmla="*/ 378152 h 855989"/>
              <a:gd name="connsiteX22" fmla="*/ 2784475 w 4870450"/>
              <a:gd name="connsiteY22" fmla="*/ 397201 h 855989"/>
              <a:gd name="connsiteX23" fmla="*/ 2806700 w 4870450"/>
              <a:gd name="connsiteY23" fmla="*/ 435301 h 855989"/>
              <a:gd name="connsiteX24" fmla="*/ 2835275 w 4870450"/>
              <a:gd name="connsiteY24" fmla="*/ 467051 h 855989"/>
              <a:gd name="connsiteX25" fmla="*/ 2854325 w 4870450"/>
              <a:gd name="connsiteY25" fmla="*/ 489276 h 855989"/>
              <a:gd name="connsiteX26" fmla="*/ 2886075 w 4870450"/>
              <a:gd name="connsiteY26" fmla="*/ 498801 h 855989"/>
              <a:gd name="connsiteX27" fmla="*/ 3090069 w 4870450"/>
              <a:gd name="connsiteY27" fmla="*/ 494832 h 855989"/>
              <a:gd name="connsiteX28" fmla="*/ 3411538 w 4870450"/>
              <a:gd name="connsiteY28" fmla="*/ 494832 h 855989"/>
              <a:gd name="connsiteX29" fmla="*/ 3435350 w 4870450"/>
              <a:gd name="connsiteY29" fmla="*/ 497214 h 855989"/>
              <a:gd name="connsiteX30" fmla="*/ 3452019 w 4870450"/>
              <a:gd name="connsiteY30" fmla="*/ 506739 h 855989"/>
              <a:gd name="connsiteX31" fmla="*/ 3494881 w 4870450"/>
              <a:gd name="connsiteY31" fmla="*/ 542457 h 855989"/>
              <a:gd name="connsiteX32" fmla="*/ 3530600 w 4870450"/>
              <a:gd name="connsiteY32" fmla="*/ 578176 h 855989"/>
              <a:gd name="connsiteX33" fmla="*/ 3573462 w 4870450"/>
              <a:gd name="connsiteY33" fmla="*/ 597226 h 855989"/>
              <a:gd name="connsiteX34" fmla="*/ 3621088 w 4870450"/>
              <a:gd name="connsiteY34" fmla="*/ 599607 h 855989"/>
              <a:gd name="connsiteX35" fmla="*/ 4073526 w 4870450"/>
              <a:gd name="connsiteY35" fmla="*/ 599607 h 855989"/>
              <a:gd name="connsiteX36" fmla="*/ 4111626 w 4870450"/>
              <a:gd name="connsiteY36" fmla="*/ 604370 h 855989"/>
              <a:gd name="connsiteX37" fmla="*/ 4147344 w 4870450"/>
              <a:gd name="connsiteY37" fmla="*/ 618658 h 855989"/>
              <a:gd name="connsiteX38" fmla="*/ 4171156 w 4870450"/>
              <a:gd name="connsiteY38" fmla="*/ 642470 h 855989"/>
              <a:gd name="connsiteX39" fmla="*/ 4190206 w 4870450"/>
              <a:gd name="connsiteY39" fmla="*/ 654376 h 855989"/>
              <a:gd name="connsiteX40" fmla="*/ 4214020 w 4870450"/>
              <a:gd name="connsiteY40" fmla="*/ 661520 h 855989"/>
              <a:gd name="connsiteX41" fmla="*/ 4287838 w 4870450"/>
              <a:gd name="connsiteY41" fmla="*/ 673426 h 855989"/>
              <a:gd name="connsiteX42" fmla="*/ 4383088 w 4870450"/>
              <a:gd name="connsiteY42" fmla="*/ 690095 h 855989"/>
              <a:gd name="connsiteX43" fmla="*/ 4433094 w 4870450"/>
              <a:gd name="connsiteY43" fmla="*/ 694858 h 855989"/>
              <a:gd name="connsiteX44" fmla="*/ 4478338 w 4870450"/>
              <a:gd name="connsiteY44" fmla="*/ 697239 h 855989"/>
              <a:gd name="connsiteX45" fmla="*/ 4695031 w 4870450"/>
              <a:gd name="connsiteY45" fmla="*/ 692476 h 855989"/>
              <a:gd name="connsiteX46" fmla="*/ 4747419 w 4870450"/>
              <a:gd name="connsiteY46" fmla="*/ 699620 h 855989"/>
              <a:gd name="connsiteX47" fmla="*/ 4775200 w 4870450"/>
              <a:gd name="connsiteY47" fmla="*/ 708352 h 855989"/>
              <a:gd name="connsiteX48" fmla="*/ 4802188 w 4870450"/>
              <a:gd name="connsiteY48" fmla="*/ 725814 h 855989"/>
              <a:gd name="connsiteX49" fmla="*/ 4842669 w 4870450"/>
              <a:gd name="connsiteY49" fmla="*/ 780582 h 855989"/>
              <a:gd name="connsiteX50" fmla="*/ 4866481 w 4870450"/>
              <a:gd name="connsiteY50" fmla="*/ 821064 h 855989"/>
              <a:gd name="connsiteX51" fmla="*/ 4870450 w 4870450"/>
              <a:gd name="connsiteY51" fmla="*/ 855989 h 855989"/>
              <a:gd name="connsiteX0" fmla="*/ 0 w 4870450"/>
              <a:gd name="connsiteY0" fmla="*/ 6677 h 855989"/>
              <a:gd name="connsiteX1" fmla="*/ 669925 w 4870450"/>
              <a:gd name="connsiteY1" fmla="*/ 9852 h 855989"/>
              <a:gd name="connsiteX2" fmla="*/ 698500 w 4870450"/>
              <a:gd name="connsiteY2" fmla="*/ 22551 h 855989"/>
              <a:gd name="connsiteX3" fmla="*/ 730250 w 4870450"/>
              <a:gd name="connsiteY3" fmla="*/ 44777 h 855989"/>
              <a:gd name="connsiteX4" fmla="*/ 777875 w 4870450"/>
              <a:gd name="connsiteY4" fmla="*/ 95577 h 855989"/>
              <a:gd name="connsiteX5" fmla="*/ 800100 w 4870450"/>
              <a:gd name="connsiteY5" fmla="*/ 124152 h 855989"/>
              <a:gd name="connsiteX6" fmla="*/ 825500 w 4870450"/>
              <a:gd name="connsiteY6" fmla="*/ 143202 h 855989"/>
              <a:gd name="connsiteX7" fmla="*/ 841375 w 4870450"/>
              <a:gd name="connsiteY7" fmla="*/ 152726 h 855989"/>
              <a:gd name="connsiteX8" fmla="*/ 866775 w 4870450"/>
              <a:gd name="connsiteY8" fmla="*/ 159076 h 855989"/>
              <a:gd name="connsiteX9" fmla="*/ 1060450 w 4870450"/>
              <a:gd name="connsiteY9" fmla="*/ 155902 h 855989"/>
              <a:gd name="connsiteX10" fmla="*/ 1397000 w 4870450"/>
              <a:gd name="connsiteY10" fmla="*/ 159077 h 855989"/>
              <a:gd name="connsiteX11" fmla="*/ 1438275 w 4870450"/>
              <a:gd name="connsiteY11" fmla="*/ 187652 h 855989"/>
              <a:gd name="connsiteX12" fmla="*/ 1470025 w 4870450"/>
              <a:gd name="connsiteY12" fmla="*/ 222577 h 855989"/>
              <a:gd name="connsiteX13" fmla="*/ 1504950 w 4870450"/>
              <a:gd name="connsiteY13" fmla="*/ 238452 h 855989"/>
              <a:gd name="connsiteX14" fmla="*/ 2082800 w 4870450"/>
              <a:gd name="connsiteY14" fmla="*/ 241627 h 855989"/>
              <a:gd name="connsiteX15" fmla="*/ 2105025 w 4870450"/>
              <a:gd name="connsiteY15" fmla="*/ 257501 h 855989"/>
              <a:gd name="connsiteX16" fmla="*/ 2120900 w 4870450"/>
              <a:gd name="connsiteY16" fmla="*/ 276552 h 855989"/>
              <a:gd name="connsiteX17" fmla="*/ 2133600 w 4870450"/>
              <a:gd name="connsiteY17" fmla="*/ 317827 h 855989"/>
              <a:gd name="connsiteX18" fmla="*/ 2159000 w 4870450"/>
              <a:gd name="connsiteY18" fmla="*/ 336877 h 855989"/>
              <a:gd name="connsiteX19" fmla="*/ 2193925 w 4870450"/>
              <a:gd name="connsiteY19" fmla="*/ 346402 h 855989"/>
              <a:gd name="connsiteX20" fmla="*/ 2730500 w 4870450"/>
              <a:gd name="connsiteY20" fmla="*/ 362276 h 855989"/>
              <a:gd name="connsiteX21" fmla="*/ 2762250 w 4870450"/>
              <a:gd name="connsiteY21" fmla="*/ 378152 h 855989"/>
              <a:gd name="connsiteX22" fmla="*/ 2784475 w 4870450"/>
              <a:gd name="connsiteY22" fmla="*/ 397201 h 855989"/>
              <a:gd name="connsiteX23" fmla="*/ 2806700 w 4870450"/>
              <a:gd name="connsiteY23" fmla="*/ 435301 h 855989"/>
              <a:gd name="connsiteX24" fmla="*/ 2835275 w 4870450"/>
              <a:gd name="connsiteY24" fmla="*/ 467051 h 855989"/>
              <a:gd name="connsiteX25" fmla="*/ 2854325 w 4870450"/>
              <a:gd name="connsiteY25" fmla="*/ 489276 h 855989"/>
              <a:gd name="connsiteX26" fmla="*/ 2886075 w 4870450"/>
              <a:gd name="connsiteY26" fmla="*/ 498801 h 855989"/>
              <a:gd name="connsiteX27" fmla="*/ 3090069 w 4870450"/>
              <a:gd name="connsiteY27" fmla="*/ 494832 h 855989"/>
              <a:gd name="connsiteX28" fmla="*/ 3411538 w 4870450"/>
              <a:gd name="connsiteY28" fmla="*/ 494832 h 855989"/>
              <a:gd name="connsiteX29" fmla="*/ 3435350 w 4870450"/>
              <a:gd name="connsiteY29" fmla="*/ 497214 h 855989"/>
              <a:gd name="connsiteX30" fmla="*/ 3452019 w 4870450"/>
              <a:gd name="connsiteY30" fmla="*/ 506739 h 855989"/>
              <a:gd name="connsiteX31" fmla="*/ 3494881 w 4870450"/>
              <a:gd name="connsiteY31" fmla="*/ 542457 h 855989"/>
              <a:gd name="connsiteX32" fmla="*/ 3530600 w 4870450"/>
              <a:gd name="connsiteY32" fmla="*/ 578176 h 855989"/>
              <a:gd name="connsiteX33" fmla="*/ 3573462 w 4870450"/>
              <a:gd name="connsiteY33" fmla="*/ 597226 h 855989"/>
              <a:gd name="connsiteX34" fmla="*/ 3621088 w 4870450"/>
              <a:gd name="connsiteY34" fmla="*/ 599607 h 855989"/>
              <a:gd name="connsiteX35" fmla="*/ 4073526 w 4870450"/>
              <a:gd name="connsiteY35" fmla="*/ 599607 h 855989"/>
              <a:gd name="connsiteX36" fmla="*/ 4111626 w 4870450"/>
              <a:gd name="connsiteY36" fmla="*/ 604370 h 855989"/>
              <a:gd name="connsiteX37" fmla="*/ 4147344 w 4870450"/>
              <a:gd name="connsiteY37" fmla="*/ 618658 h 855989"/>
              <a:gd name="connsiteX38" fmla="*/ 4171156 w 4870450"/>
              <a:gd name="connsiteY38" fmla="*/ 642470 h 855989"/>
              <a:gd name="connsiteX39" fmla="*/ 4190206 w 4870450"/>
              <a:gd name="connsiteY39" fmla="*/ 654376 h 855989"/>
              <a:gd name="connsiteX40" fmla="*/ 4214020 w 4870450"/>
              <a:gd name="connsiteY40" fmla="*/ 661520 h 855989"/>
              <a:gd name="connsiteX41" fmla="*/ 4287838 w 4870450"/>
              <a:gd name="connsiteY41" fmla="*/ 673426 h 855989"/>
              <a:gd name="connsiteX42" fmla="*/ 4383088 w 4870450"/>
              <a:gd name="connsiteY42" fmla="*/ 690095 h 855989"/>
              <a:gd name="connsiteX43" fmla="*/ 4433094 w 4870450"/>
              <a:gd name="connsiteY43" fmla="*/ 694858 h 855989"/>
              <a:gd name="connsiteX44" fmla="*/ 4478338 w 4870450"/>
              <a:gd name="connsiteY44" fmla="*/ 697239 h 855989"/>
              <a:gd name="connsiteX45" fmla="*/ 4695031 w 4870450"/>
              <a:gd name="connsiteY45" fmla="*/ 692476 h 855989"/>
              <a:gd name="connsiteX46" fmla="*/ 4747419 w 4870450"/>
              <a:gd name="connsiteY46" fmla="*/ 699620 h 855989"/>
              <a:gd name="connsiteX47" fmla="*/ 4775200 w 4870450"/>
              <a:gd name="connsiteY47" fmla="*/ 708352 h 855989"/>
              <a:gd name="connsiteX48" fmla="*/ 4802188 w 4870450"/>
              <a:gd name="connsiteY48" fmla="*/ 725814 h 855989"/>
              <a:gd name="connsiteX49" fmla="*/ 4842669 w 4870450"/>
              <a:gd name="connsiteY49" fmla="*/ 780582 h 855989"/>
              <a:gd name="connsiteX50" fmla="*/ 4866481 w 4870450"/>
              <a:gd name="connsiteY50" fmla="*/ 821064 h 855989"/>
              <a:gd name="connsiteX51" fmla="*/ 4870450 w 4870450"/>
              <a:gd name="connsiteY51" fmla="*/ 855989 h 855989"/>
              <a:gd name="connsiteX0" fmla="*/ 0 w 4870450"/>
              <a:gd name="connsiteY0" fmla="*/ 6677 h 855989"/>
              <a:gd name="connsiteX1" fmla="*/ 669925 w 4870450"/>
              <a:gd name="connsiteY1" fmla="*/ 9852 h 855989"/>
              <a:gd name="connsiteX2" fmla="*/ 698500 w 4870450"/>
              <a:gd name="connsiteY2" fmla="*/ 22551 h 855989"/>
              <a:gd name="connsiteX3" fmla="*/ 730250 w 4870450"/>
              <a:gd name="connsiteY3" fmla="*/ 44777 h 855989"/>
              <a:gd name="connsiteX4" fmla="*/ 777875 w 4870450"/>
              <a:gd name="connsiteY4" fmla="*/ 95577 h 855989"/>
              <a:gd name="connsiteX5" fmla="*/ 800100 w 4870450"/>
              <a:gd name="connsiteY5" fmla="*/ 124152 h 855989"/>
              <a:gd name="connsiteX6" fmla="*/ 825500 w 4870450"/>
              <a:gd name="connsiteY6" fmla="*/ 143202 h 855989"/>
              <a:gd name="connsiteX7" fmla="*/ 841375 w 4870450"/>
              <a:gd name="connsiteY7" fmla="*/ 152726 h 855989"/>
              <a:gd name="connsiteX8" fmla="*/ 866775 w 4870450"/>
              <a:gd name="connsiteY8" fmla="*/ 159076 h 855989"/>
              <a:gd name="connsiteX9" fmla="*/ 1060450 w 4870450"/>
              <a:gd name="connsiteY9" fmla="*/ 155902 h 855989"/>
              <a:gd name="connsiteX10" fmla="*/ 1397000 w 4870450"/>
              <a:gd name="connsiteY10" fmla="*/ 159077 h 855989"/>
              <a:gd name="connsiteX11" fmla="*/ 1438275 w 4870450"/>
              <a:gd name="connsiteY11" fmla="*/ 187652 h 855989"/>
              <a:gd name="connsiteX12" fmla="*/ 1470025 w 4870450"/>
              <a:gd name="connsiteY12" fmla="*/ 222577 h 855989"/>
              <a:gd name="connsiteX13" fmla="*/ 1504950 w 4870450"/>
              <a:gd name="connsiteY13" fmla="*/ 238452 h 855989"/>
              <a:gd name="connsiteX14" fmla="*/ 2082800 w 4870450"/>
              <a:gd name="connsiteY14" fmla="*/ 241627 h 855989"/>
              <a:gd name="connsiteX15" fmla="*/ 2105025 w 4870450"/>
              <a:gd name="connsiteY15" fmla="*/ 257501 h 855989"/>
              <a:gd name="connsiteX16" fmla="*/ 2120900 w 4870450"/>
              <a:gd name="connsiteY16" fmla="*/ 276552 h 855989"/>
              <a:gd name="connsiteX17" fmla="*/ 2133600 w 4870450"/>
              <a:gd name="connsiteY17" fmla="*/ 317827 h 855989"/>
              <a:gd name="connsiteX18" fmla="*/ 2159000 w 4870450"/>
              <a:gd name="connsiteY18" fmla="*/ 336877 h 855989"/>
              <a:gd name="connsiteX19" fmla="*/ 2193925 w 4870450"/>
              <a:gd name="connsiteY19" fmla="*/ 346402 h 855989"/>
              <a:gd name="connsiteX20" fmla="*/ 2730500 w 4870450"/>
              <a:gd name="connsiteY20" fmla="*/ 362276 h 855989"/>
              <a:gd name="connsiteX21" fmla="*/ 2762250 w 4870450"/>
              <a:gd name="connsiteY21" fmla="*/ 378152 h 855989"/>
              <a:gd name="connsiteX22" fmla="*/ 2784475 w 4870450"/>
              <a:gd name="connsiteY22" fmla="*/ 397201 h 855989"/>
              <a:gd name="connsiteX23" fmla="*/ 2806700 w 4870450"/>
              <a:gd name="connsiteY23" fmla="*/ 435301 h 855989"/>
              <a:gd name="connsiteX24" fmla="*/ 2835275 w 4870450"/>
              <a:gd name="connsiteY24" fmla="*/ 467051 h 855989"/>
              <a:gd name="connsiteX25" fmla="*/ 2854325 w 4870450"/>
              <a:gd name="connsiteY25" fmla="*/ 489276 h 855989"/>
              <a:gd name="connsiteX26" fmla="*/ 2886075 w 4870450"/>
              <a:gd name="connsiteY26" fmla="*/ 498801 h 855989"/>
              <a:gd name="connsiteX27" fmla="*/ 3090069 w 4870450"/>
              <a:gd name="connsiteY27" fmla="*/ 494832 h 855989"/>
              <a:gd name="connsiteX28" fmla="*/ 3411538 w 4870450"/>
              <a:gd name="connsiteY28" fmla="*/ 494832 h 855989"/>
              <a:gd name="connsiteX29" fmla="*/ 3435350 w 4870450"/>
              <a:gd name="connsiteY29" fmla="*/ 497214 h 855989"/>
              <a:gd name="connsiteX30" fmla="*/ 3452019 w 4870450"/>
              <a:gd name="connsiteY30" fmla="*/ 506739 h 855989"/>
              <a:gd name="connsiteX31" fmla="*/ 3494881 w 4870450"/>
              <a:gd name="connsiteY31" fmla="*/ 542457 h 855989"/>
              <a:gd name="connsiteX32" fmla="*/ 3530600 w 4870450"/>
              <a:gd name="connsiteY32" fmla="*/ 578176 h 855989"/>
              <a:gd name="connsiteX33" fmla="*/ 3573462 w 4870450"/>
              <a:gd name="connsiteY33" fmla="*/ 597226 h 855989"/>
              <a:gd name="connsiteX34" fmla="*/ 3621088 w 4870450"/>
              <a:gd name="connsiteY34" fmla="*/ 599607 h 855989"/>
              <a:gd name="connsiteX35" fmla="*/ 4073526 w 4870450"/>
              <a:gd name="connsiteY35" fmla="*/ 599607 h 855989"/>
              <a:gd name="connsiteX36" fmla="*/ 4111626 w 4870450"/>
              <a:gd name="connsiteY36" fmla="*/ 604370 h 855989"/>
              <a:gd name="connsiteX37" fmla="*/ 4147344 w 4870450"/>
              <a:gd name="connsiteY37" fmla="*/ 618658 h 855989"/>
              <a:gd name="connsiteX38" fmla="*/ 4171156 w 4870450"/>
              <a:gd name="connsiteY38" fmla="*/ 642470 h 855989"/>
              <a:gd name="connsiteX39" fmla="*/ 4190206 w 4870450"/>
              <a:gd name="connsiteY39" fmla="*/ 654376 h 855989"/>
              <a:gd name="connsiteX40" fmla="*/ 4214020 w 4870450"/>
              <a:gd name="connsiteY40" fmla="*/ 661520 h 855989"/>
              <a:gd name="connsiteX41" fmla="*/ 4287838 w 4870450"/>
              <a:gd name="connsiteY41" fmla="*/ 673426 h 855989"/>
              <a:gd name="connsiteX42" fmla="*/ 4383088 w 4870450"/>
              <a:gd name="connsiteY42" fmla="*/ 690095 h 855989"/>
              <a:gd name="connsiteX43" fmla="*/ 4433094 w 4870450"/>
              <a:gd name="connsiteY43" fmla="*/ 694858 h 855989"/>
              <a:gd name="connsiteX44" fmla="*/ 4478338 w 4870450"/>
              <a:gd name="connsiteY44" fmla="*/ 697239 h 855989"/>
              <a:gd name="connsiteX45" fmla="*/ 4695031 w 4870450"/>
              <a:gd name="connsiteY45" fmla="*/ 692476 h 855989"/>
              <a:gd name="connsiteX46" fmla="*/ 4747419 w 4870450"/>
              <a:gd name="connsiteY46" fmla="*/ 699620 h 855989"/>
              <a:gd name="connsiteX47" fmla="*/ 4775200 w 4870450"/>
              <a:gd name="connsiteY47" fmla="*/ 708352 h 855989"/>
              <a:gd name="connsiteX48" fmla="*/ 4802188 w 4870450"/>
              <a:gd name="connsiteY48" fmla="*/ 725814 h 855989"/>
              <a:gd name="connsiteX49" fmla="*/ 4842669 w 4870450"/>
              <a:gd name="connsiteY49" fmla="*/ 780582 h 855989"/>
              <a:gd name="connsiteX50" fmla="*/ 4866481 w 4870450"/>
              <a:gd name="connsiteY50" fmla="*/ 821064 h 855989"/>
              <a:gd name="connsiteX51" fmla="*/ 4870450 w 4870450"/>
              <a:gd name="connsiteY51" fmla="*/ 855989 h 855989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5882481 w 5882481"/>
              <a:gd name="connsiteY51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90294 w 5882481"/>
              <a:gd name="connsiteY51" fmla="*/ 854400 h 1072682"/>
              <a:gd name="connsiteX52" fmla="*/ 5882481 w 5882481"/>
              <a:gd name="connsiteY52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90294 w 5882481"/>
              <a:gd name="connsiteY51" fmla="*/ 854400 h 1072682"/>
              <a:gd name="connsiteX52" fmla="*/ 5882481 w 5882481"/>
              <a:gd name="connsiteY52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90294 w 5882481"/>
              <a:gd name="connsiteY51" fmla="*/ 854400 h 1072682"/>
              <a:gd name="connsiteX52" fmla="*/ 4940300 w 5882481"/>
              <a:gd name="connsiteY52" fmla="*/ 863925 h 1072682"/>
              <a:gd name="connsiteX53" fmla="*/ 5882481 w 5882481"/>
              <a:gd name="connsiteY53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90294 w 5882481"/>
              <a:gd name="connsiteY51" fmla="*/ 854400 h 1072682"/>
              <a:gd name="connsiteX52" fmla="*/ 4940300 w 5882481"/>
              <a:gd name="connsiteY52" fmla="*/ 863925 h 1072682"/>
              <a:gd name="connsiteX53" fmla="*/ 5437981 w 5882481"/>
              <a:gd name="connsiteY53" fmla="*/ 894881 h 1072682"/>
              <a:gd name="connsiteX54" fmla="*/ 5882481 w 5882481"/>
              <a:gd name="connsiteY54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90294 w 5882481"/>
              <a:gd name="connsiteY51" fmla="*/ 854400 h 1072682"/>
              <a:gd name="connsiteX52" fmla="*/ 4940300 w 5882481"/>
              <a:gd name="connsiteY52" fmla="*/ 863925 h 1072682"/>
              <a:gd name="connsiteX53" fmla="*/ 5437981 w 5882481"/>
              <a:gd name="connsiteY53" fmla="*/ 894881 h 1072682"/>
              <a:gd name="connsiteX54" fmla="*/ 5882481 w 5882481"/>
              <a:gd name="connsiteY54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85532 w 5882481"/>
              <a:gd name="connsiteY51" fmla="*/ 849637 h 1072682"/>
              <a:gd name="connsiteX52" fmla="*/ 4940300 w 5882481"/>
              <a:gd name="connsiteY52" fmla="*/ 863925 h 1072682"/>
              <a:gd name="connsiteX53" fmla="*/ 5437981 w 5882481"/>
              <a:gd name="connsiteY53" fmla="*/ 894881 h 1072682"/>
              <a:gd name="connsiteX54" fmla="*/ 5882481 w 5882481"/>
              <a:gd name="connsiteY54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85532 w 5882481"/>
              <a:gd name="connsiteY51" fmla="*/ 849637 h 1072682"/>
              <a:gd name="connsiteX52" fmla="*/ 4909344 w 5882481"/>
              <a:gd name="connsiteY52" fmla="*/ 866306 h 1072682"/>
              <a:gd name="connsiteX53" fmla="*/ 4940300 w 5882481"/>
              <a:gd name="connsiteY53" fmla="*/ 863925 h 1072682"/>
              <a:gd name="connsiteX54" fmla="*/ 5437981 w 5882481"/>
              <a:gd name="connsiteY54" fmla="*/ 894881 h 1072682"/>
              <a:gd name="connsiteX55" fmla="*/ 5882481 w 5882481"/>
              <a:gd name="connsiteY55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85532 w 5882481"/>
              <a:gd name="connsiteY51" fmla="*/ 849637 h 1072682"/>
              <a:gd name="connsiteX52" fmla="*/ 4909344 w 5882481"/>
              <a:gd name="connsiteY52" fmla="*/ 866306 h 1072682"/>
              <a:gd name="connsiteX53" fmla="*/ 4949825 w 5882481"/>
              <a:gd name="connsiteY53" fmla="*/ 871069 h 1072682"/>
              <a:gd name="connsiteX54" fmla="*/ 5437981 w 5882481"/>
              <a:gd name="connsiteY54" fmla="*/ 894881 h 1072682"/>
              <a:gd name="connsiteX55" fmla="*/ 5882481 w 5882481"/>
              <a:gd name="connsiteY55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85532 w 5882481"/>
              <a:gd name="connsiteY51" fmla="*/ 849637 h 1072682"/>
              <a:gd name="connsiteX52" fmla="*/ 4909344 w 5882481"/>
              <a:gd name="connsiteY52" fmla="*/ 866306 h 1072682"/>
              <a:gd name="connsiteX53" fmla="*/ 4914106 w 5882481"/>
              <a:gd name="connsiteY53" fmla="*/ 861544 h 1072682"/>
              <a:gd name="connsiteX54" fmla="*/ 4949825 w 5882481"/>
              <a:gd name="connsiteY54" fmla="*/ 871069 h 1072682"/>
              <a:gd name="connsiteX55" fmla="*/ 5437981 w 5882481"/>
              <a:gd name="connsiteY55" fmla="*/ 894881 h 1072682"/>
              <a:gd name="connsiteX56" fmla="*/ 5882481 w 5882481"/>
              <a:gd name="connsiteY56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85532 w 5882481"/>
              <a:gd name="connsiteY51" fmla="*/ 849637 h 1072682"/>
              <a:gd name="connsiteX52" fmla="*/ 4909344 w 5882481"/>
              <a:gd name="connsiteY52" fmla="*/ 866306 h 1072682"/>
              <a:gd name="connsiteX53" fmla="*/ 4914106 w 5882481"/>
              <a:gd name="connsiteY53" fmla="*/ 861544 h 1072682"/>
              <a:gd name="connsiteX54" fmla="*/ 4961732 w 5882481"/>
              <a:gd name="connsiteY54" fmla="*/ 868688 h 1072682"/>
              <a:gd name="connsiteX55" fmla="*/ 5437981 w 5882481"/>
              <a:gd name="connsiteY55" fmla="*/ 894881 h 1072682"/>
              <a:gd name="connsiteX56" fmla="*/ 5882481 w 5882481"/>
              <a:gd name="connsiteY56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85532 w 5882481"/>
              <a:gd name="connsiteY51" fmla="*/ 849637 h 1072682"/>
              <a:gd name="connsiteX52" fmla="*/ 4909344 w 5882481"/>
              <a:gd name="connsiteY52" fmla="*/ 866306 h 1072682"/>
              <a:gd name="connsiteX53" fmla="*/ 4914106 w 5882481"/>
              <a:gd name="connsiteY53" fmla="*/ 861544 h 1072682"/>
              <a:gd name="connsiteX54" fmla="*/ 4961732 w 5882481"/>
              <a:gd name="connsiteY54" fmla="*/ 868688 h 1072682"/>
              <a:gd name="connsiteX55" fmla="*/ 5104606 w 5882481"/>
              <a:gd name="connsiteY55" fmla="*/ 875831 h 1072682"/>
              <a:gd name="connsiteX56" fmla="*/ 5437981 w 5882481"/>
              <a:gd name="connsiteY56" fmla="*/ 894881 h 1072682"/>
              <a:gd name="connsiteX57" fmla="*/ 5882481 w 5882481"/>
              <a:gd name="connsiteY57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85532 w 5882481"/>
              <a:gd name="connsiteY51" fmla="*/ 849637 h 1072682"/>
              <a:gd name="connsiteX52" fmla="*/ 4909344 w 5882481"/>
              <a:gd name="connsiteY52" fmla="*/ 866306 h 1072682"/>
              <a:gd name="connsiteX53" fmla="*/ 4961732 w 5882481"/>
              <a:gd name="connsiteY53" fmla="*/ 868688 h 1072682"/>
              <a:gd name="connsiteX54" fmla="*/ 5104606 w 5882481"/>
              <a:gd name="connsiteY54" fmla="*/ 875831 h 1072682"/>
              <a:gd name="connsiteX55" fmla="*/ 5437981 w 5882481"/>
              <a:gd name="connsiteY55" fmla="*/ 894881 h 1072682"/>
              <a:gd name="connsiteX56" fmla="*/ 5882481 w 5882481"/>
              <a:gd name="connsiteY56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85532 w 5882481"/>
              <a:gd name="connsiteY51" fmla="*/ 849637 h 1072682"/>
              <a:gd name="connsiteX52" fmla="*/ 4897438 w 5882481"/>
              <a:gd name="connsiteY52" fmla="*/ 854400 h 1072682"/>
              <a:gd name="connsiteX53" fmla="*/ 4909344 w 5882481"/>
              <a:gd name="connsiteY53" fmla="*/ 866306 h 1072682"/>
              <a:gd name="connsiteX54" fmla="*/ 4961732 w 5882481"/>
              <a:gd name="connsiteY54" fmla="*/ 868688 h 1072682"/>
              <a:gd name="connsiteX55" fmla="*/ 5104606 w 5882481"/>
              <a:gd name="connsiteY55" fmla="*/ 875831 h 1072682"/>
              <a:gd name="connsiteX56" fmla="*/ 5437981 w 5882481"/>
              <a:gd name="connsiteY56" fmla="*/ 894881 h 1072682"/>
              <a:gd name="connsiteX57" fmla="*/ 5882481 w 5882481"/>
              <a:gd name="connsiteY57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85532 w 5882481"/>
              <a:gd name="connsiteY51" fmla="*/ 849637 h 1072682"/>
              <a:gd name="connsiteX52" fmla="*/ 4909344 w 5882481"/>
              <a:gd name="connsiteY52" fmla="*/ 866306 h 1072682"/>
              <a:gd name="connsiteX53" fmla="*/ 4961732 w 5882481"/>
              <a:gd name="connsiteY53" fmla="*/ 868688 h 1072682"/>
              <a:gd name="connsiteX54" fmla="*/ 5104606 w 5882481"/>
              <a:gd name="connsiteY54" fmla="*/ 875831 h 1072682"/>
              <a:gd name="connsiteX55" fmla="*/ 5437981 w 5882481"/>
              <a:gd name="connsiteY55" fmla="*/ 894881 h 1072682"/>
              <a:gd name="connsiteX56" fmla="*/ 5882481 w 5882481"/>
              <a:gd name="connsiteY56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85532 w 5882481"/>
              <a:gd name="connsiteY51" fmla="*/ 849637 h 1072682"/>
              <a:gd name="connsiteX52" fmla="*/ 4909344 w 5882481"/>
              <a:gd name="connsiteY52" fmla="*/ 866306 h 1072682"/>
              <a:gd name="connsiteX53" fmla="*/ 4961732 w 5882481"/>
              <a:gd name="connsiteY53" fmla="*/ 868688 h 1072682"/>
              <a:gd name="connsiteX54" fmla="*/ 5104606 w 5882481"/>
              <a:gd name="connsiteY54" fmla="*/ 875831 h 1072682"/>
              <a:gd name="connsiteX55" fmla="*/ 5380831 w 5882481"/>
              <a:gd name="connsiteY55" fmla="*/ 885356 h 1072682"/>
              <a:gd name="connsiteX56" fmla="*/ 5437981 w 5882481"/>
              <a:gd name="connsiteY56" fmla="*/ 894881 h 1072682"/>
              <a:gd name="connsiteX57" fmla="*/ 5882481 w 5882481"/>
              <a:gd name="connsiteY57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85532 w 5882481"/>
              <a:gd name="connsiteY51" fmla="*/ 849637 h 1072682"/>
              <a:gd name="connsiteX52" fmla="*/ 4909344 w 5882481"/>
              <a:gd name="connsiteY52" fmla="*/ 866306 h 1072682"/>
              <a:gd name="connsiteX53" fmla="*/ 4961732 w 5882481"/>
              <a:gd name="connsiteY53" fmla="*/ 868688 h 1072682"/>
              <a:gd name="connsiteX54" fmla="*/ 5104606 w 5882481"/>
              <a:gd name="connsiteY54" fmla="*/ 875831 h 1072682"/>
              <a:gd name="connsiteX55" fmla="*/ 5380831 w 5882481"/>
              <a:gd name="connsiteY55" fmla="*/ 885356 h 1072682"/>
              <a:gd name="connsiteX56" fmla="*/ 5437981 w 5882481"/>
              <a:gd name="connsiteY56" fmla="*/ 894881 h 1072682"/>
              <a:gd name="connsiteX57" fmla="*/ 5537994 w 5882481"/>
              <a:gd name="connsiteY57" fmla="*/ 937744 h 1072682"/>
              <a:gd name="connsiteX58" fmla="*/ 5882481 w 5882481"/>
              <a:gd name="connsiteY58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85532 w 5882481"/>
              <a:gd name="connsiteY51" fmla="*/ 849637 h 1072682"/>
              <a:gd name="connsiteX52" fmla="*/ 4909344 w 5882481"/>
              <a:gd name="connsiteY52" fmla="*/ 866306 h 1072682"/>
              <a:gd name="connsiteX53" fmla="*/ 4961732 w 5882481"/>
              <a:gd name="connsiteY53" fmla="*/ 868688 h 1072682"/>
              <a:gd name="connsiteX54" fmla="*/ 5104606 w 5882481"/>
              <a:gd name="connsiteY54" fmla="*/ 875831 h 1072682"/>
              <a:gd name="connsiteX55" fmla="*/ 5380831 w 5882481"/>
              <a:gd name="connsiteY55" fmla="*/ 885356 h 1072682"/>
              <a:gd name="connsiteX56" fmla="*/ 5437981 w 5882481"/>
              <a:gd name="connsiteY56" fmla="*/ 894881 h 1072682"/>
              <a:gd name="connsiteX57" fmla="*/ 5537994 w 5882481"/>
              <a:gd name="connsiteY57" fmla="*/ 937744 h 1072682"/>
              <a:gd name="connsiteX58" fmla="*/ 5552281 w 5882481"/>
              <a:gd name="connsiteY58" fmla="*/ 978225 h 1072682"/>
              <a:gd name="connsiteX59" fmla="*/ 5882481 w 5882481"/>
              <a:gd name="connsiteY59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85532 w 5882481"/>
              <a:gd name="connsiteY51" fmla="*/ 849637 h 1072682"/>
              <a:gd name="connsiteX52" fmla="*/ 4909344 w 5882481"/>
              <a:gd name="connsiteY52" fmla="*/ 866306 h 1072682"/>
              <a:gd name="connsiteX53" fmla="*/ 4961732 w 5882481"/>
              <a:gd name="connsiteY53" fmla="*/ 868688 h 1072682"/>
              <a:gd name="connsiteX54" fmla="*/ 5104606 w 5882481"/>
              <a:gd name="connsiteY54" fmla="*/ 875831 h 1072682"/>
              <a:gd name="connsiteX55" fmla="*/ 5380831 w 5882481"/>
              <a:gd name="connsiteY55" fmla="*/ 885356 h 1072682"/>
              <a:gd name="connsiteX56" fmla="*/ 5437981 w 5882481"/>
              <a:gd name="connsiteY56" fmla="*/ 894881 h 1072682"/>
              <a:gd name="connsiteX57" fmla="*/ 5526087 w 5882481"/>
              <a:gd name="connsiteY57" fmla="*/ 937744 h 1072682"/>
              <a:gd name="connsiteX58" fmla="*/ 5552281 w 5882481"/>
              <a:gd name="connsiteY58" fmla="*/ 978225 h 1072682"/>
              <a:gd name="connsiteX59" fmla="*/ 5882481 w 5882481"/>
              <a:gd name="connsiteY59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85532 w 5882481"/>
              <a:gd name="connsiteY51" fmla="*/ 849637 h 1072682"/>
              <a:gd name="connsiteX52" fmla="*/ 4909344 w 5882481"/>
              <a:gd name="connsiteY52" fmla="*/ 866306 h 1072682"/>
              <a:gd name="connsiteX53" fmla="*/ 4961732 w 5882481"/>
              <a:gd name="connsiteY53" fmla="*/ 868688 h 1072682"/>
              <a:gd name="connsiteX54" fmla="*/ 5104606 w 5882481"/>
              <a:gd name="connsiteY54" fmla="*/ 875831 h 1072682"/>
              <a:gd name="connsiteX55" fmla="*/ 5380831 w 5882481"/>
              <a:gd name="connsiteY55" fmla="*/ 885356 h 1072682"/>
              <a:gd name="connsiteX56" fmla="*/ 5437981 w 5882481"/>
              <a:gd name="connsiteY56" fmla="*/ 894881 h 1072682"/>
              <a:gd name="connsiteX57" fmla="*/ 5492750 w 5882481"/>
              <a:gd name="connsiteY57" fmla="*/ 906788 h 1072682"/>
              <a:gd name="connsiteX58" fmla="*/ 5526087 w 5882481"/>
              <a:gd name="connsiteY58" fmla="*/ 937744 h 1072682"/>
              <a:gd name="connsiteX59" fmla="*/ 5552281 w 5882481"/>
              <a:gd name="connsiteY59" fmla="*/ 978225 h 1072682"/>
              <a:gd name="connsiteX60" fmla="*/ 5882481 w 5882481"/>
              <a:gd name="connsiteY60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85532 w 5882481"/>
              <a:gd name="connsiteY51" fmla="*/ 849637 h 1072682"/>
              <a:gd name="connsiteX52" fmla="*/ 4909344 w 5882481"/>
              <a:gd name="connsiteY52" fmla="*/ 866306 h 1072682"/>
              <a:gd name="connsiteX53" fmla="*/ 4961732 w 5882481"/>
              <a:gd name="connsiteY53" fmla="*/ 868688 h 1072682"/>
              <a:gd name="connsiteX54" fmla="*/ 5104606 w 5882481"/>
              <a:gd name="connsiteY54" fmla="*/ 875831 h 1072682"/>
              <a:gd name="connsiteX55" fmla="*/ 5380831 w 5882481"/>
              <a:gd name="connsiteY55" fmla="*/ 885356 h 1072682"/>
              <a:gd name="connsiteX56" fmla="*/ 5437981 w 5882481"/>
              <a:gd name="connsiteY56" fmla="*/ 894881 h 1072682"/>
              <a:gd name="connsiteX57" fmla="*/ 5492750 w 5882481"/>
              <a:gd name="connsiteY57" fmla="*/ 906788 h 1072682"/>
              <a:gd name="connsiteX58" fmla="*/ 5526087 w 5882481"/>
              <a:gd name="connsiteY58" fmla="*/ 937744 h 1072682"/>
              <a:gd name="connsiteX59" fmla="*/ 5552281 w 5882481"/>
              <a:gd name="connsiteY59" fmla="*/ 978225 h 1072682"/>
              <a:gd name="connsiteX60" fmla="*/ 5882481 w 5882481"/>
              <a:gd name="connsiteY60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85532 w 5882481"/>
              <a:gd name="connsiteY51" fmla="*/ 849637 h 1072682"/>
              <a:gd name="connsiteX52" fmla="*/ 4909344 w 5882481"/>
              <a:gd name="connsiteY52" fmla="*/ 866306 h 1072682"/>
              <a:gd name="connsiteX53" fmla="*/ 4961732 w 5882481"/>
              <a:gd name="connsiteY53" fmla="*/ 868688 h 1072682"/>
              <a:gd name="connsiteX54" fmla="*/ 5104606 w 5882481"/>
              <a:gd name="connsiteY54" fmla="*/ 875831 h 1072682"/>
              <a:gd name="connsiteX55" fmla="*/ 5380831 w 5882481"/>
              <a:gd name="connsiteY55" fmla="*/ 885356 h 1072682"/>
              <a:gd name="connsiteX56" fmla="*/ 5437981 w 5882481"/>
              <a:gd name="connsiteY56" fmla="*/ 894881 h 1072682"/>
              <a:gd name="connsiteX57" fmla="*/ 5492750 w 5882481"/>
              <a:gd name="connsiteY57" fmla="*/ 906788 h 1072682"/>
              <a:gd name="connsiteX58" fmla="*/ 5526087 w 5882481"/>
              <a:gd name="connsiteY58" fmla="*/ 937744 h 1072682"/>
              <a:gd name="connsiteX59" fmla="*/ 5552281 w 5882481"/>
              <a:gd name="connsiteY59" fmla="*/ 978225 h 1072682"/>
              <a:gd name="connsiteX60" fmla="*/ 5604669 w 5882481"/>
              <a:gd name="connsiteY60" fmla="*/ 1025850 h 1072682"/>
              <a:gd name="connsiteX61" fmla="*/ 5882481 w 5882481"/>
              <a:gd name="connsiteY61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85532 w 5882481"/>
              <a:gd name="connsiteY51" fmla="*/ 849637 h 1072682"/>
              <a:gd name="connsiteX52" fmla="*/ 4909344 w 5882481"/>
              <a:gd name="connsiteY52" fmla="*/ 866306 h 1072682"/>
              <a:gd name="connsiteX53" fmla="*/ 4961732 w 5882481"/>
              <a:gd name="connsiteY53" fmla="*/ 868688 h 1072682"/>
              <a:gd name="connsiteX54" fmla="*/ 5104606 w 5882481"/>
              <a:gd name="connsiteY54" fmla="*/ 875831 h 1072682"/>
              <a:gd name="connsiteX55" fmla="*/ 5380831 w 5882481"/>
              <a:gd name="connsiteY55" fmla="*/ 885356 h 1072682"/>
              <a:gd name="connsiteX56" fmla="*/ 5437981 w 5882481"/>
              <a:gd name="connsiteY56" fmla="*/ 894881 h 1072682"/>
              <a:gd name="connsiteX57" fmla="*/ 5492750 w 5882481"/>
              <a:gd name="connsiteY57" fmla="*/ 906788 h 1072682"/>
              <a:gd name="connsiteX58" fmla="*/ 5526087 w 5882481"/>
              <a:gd name="connsiteY58" fmla="*/ 937744 h 1072682"/>
              <a:gd name="connsiteX59" fmla="*/ 5552281 w 5882481"/>
              <a:gd name="connsiteY59" fmla="*/ 978225 h 1072682"/>
              <a:gd name="connsiteX60" fmla="*/ 5604669 w 5882481"/>
              <a:gd name="connsiteY60" fmla="*/ 1025850 h 1072682"/>
              <a:gd name="connsiteX61" fmla="*/ 5738019 w 5882481"/>
              <a:gd name="connsiteY61" fmla="*/ 1037756 h 1072682"/>
              <a:gd name="connsiteX62" fmla="*/ 5882481 w 5882481"/>
              <a:gd name="connsiteY62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85532 w 5882481"/>
              <a:gd name="connsiteY51" fmla="*/ 849637 h 1072682"/>
              <a:gd name="connsiteX52" fmla="*/ 4909344 w 5882481"/>
              <a:gd name="connsiteY52" fmla="*/ 866306 h 1072682"/>
              <a:gd name="connsiteX53" fmla="*/ 4961732 w 5882481"/>
              <a:gd name="connsiteY53" fmla="*/ 868688 h 1072682"/>
              <a:gd name="connsiteX54" fmla="*/ 5104606 w 5882481"/>
              <a:gd name="connsiteY54" fmla="*/ 875831 h 1072682"/>
              <a:gd name="connsiteX55" fmla="*/ 5380831 w 5882481"/>
              <a:gd name="connsiteY55" fmla="*/ 885356 h 1072682"/>
              <a:gd name="connsiteX56" fmla="*/ 5437981 w 5882481"/>
              <a:gd name="connsiteY56" fmla="*/ 894881 h 1072682"/>
              <a:gd name="connsiteX57" fmla="*/ 5492750 w 5882481"/>
              <a:gd name="connsiteY57" fmla="*/ 906788 h 1072682"/>
              <a:gd name="connsiteX58" fmla="*/ 5526087 w 5882481"/>
              <a:gd name="connsiteY58" fmla="*/ 937744 h 1072682"/>
              <a:gd name="connsiteX59" fmla="*/ 5552281 w 5882481"/>
              <a:gd name="connsiteY59" fmla="*/ 978225 h 1072682"/>
              <a:gd name="connsiteX60" fmla="*/ 5604669 w 5882481"/>
              <a:gd name="connsiteY60" fmla="*/ 1025850 h 1072682"/>
              <a:gd name="connsiteX61" fmla="*/ 5738019 w 5882481"/>
              <a:gd name="connsiteY61" fmla="*/ 1037756 h 1072682"/>
              <a:gd name="connsiteX62" fmla="*/ 5811838 w 5882481"/>
              <a:gd name="connsiteY62" fmla="*/ 1044900 h 1072682"/>
              <a:gd name="connsiteX63" fmla="*/ 5882481 w 5882481"/>
              <a:gd name="connsiteY63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85532 w 5882481"/>
              <a:gd name="connsiteY51" fmla="*/ 849637 h 1072682"/>
              <a:gd name="connsiteX52" fmla="*/ 4909344 w 5882481"/>
              <a:gd name="connsiteY52" fmla="*/ 866306 h 1072682"/>
              <a:gd name="connsiteX53" fmla="*/ 4961732 w 5882481"/>
              <a:gd name="connsiteY53" fmla="*/ 868688 h 1072682"/>
              <a:gd name="connsiteX54" fmla="*/ 5104606 w 5882481"/>
              <a:gd name="connsiteY54" fmla="*/ 875831 h 1072682"/>
              <a:gd name="connsiteX55" fmla="*/ 5380831 w 5882481"/>
              <a:gd name="connsiteY55" fmla="*/ 885356 h 1072682"/>
              <a:gd name="connsiteX56" fmla="*/ 5437981 w 5882481"/>
              <a:gd name="connsiteY56" fmla="*/ 894881 h 1072682"/>
              <a:gd name="connsiteX57" fmla="*/ 5492750 w 5882481"/>
              <a:gd name="connsiteY57" fmla="*/ 906788 h 1072682"/>
              <a:gd name="connsiteX58" fmla="*/ 5526087 w 5882481"/>
              <a:gd name="connsiteY58" fmla="*/ 937744 h 1072682"/>
              <a:gd name="connsiteX59" fmla="*/ 5552281 w 5882481"/>
              <a:gd name="connsiteY59" fmla="*/ 978225 h 1072682"/>
              <a:gd name="connsiteX60" fmla="*/ 5568950 w 5882481"/>
              <a:gd name="connsiteY60" fmla="*/ 1002038 h 1072682"/>
              <a:gd name="connsiteX61" fmla="*/ 5604669 w 5882481"/>
              <a:gd name="connsiteY61" fmla="*/ 1025850 h 1072682"/>
              <a:gd name="connsiteX62" fmla="*/ 5738019 w 5882481"/>
              <a:gd name="connsiteY62" fmla="*/ 1037756 h 1072682"/>
              <a:gd name="connsiteX63" fmla="*/ 5811838 w 5882481"/>
              <a:gd name="connsiteY63" fmla="*/ 1044900 h 1072682"/>
              <a:gd name="connsiteX64" fmla="*/ 5882481 w 5882481"/>
              <a:gd name="connsiteY64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85532 w 5882481"/>
              <a:gd name="connsiteY51" fmla="*/ 849637 h 1072682"/>
              <a:gd name="connsiteX52" fmla="*/ 4909344 w 5882481"/>
              <a:gd name="connsiteY52" fmla="*/ 866306 h 1072682"/>
              <a:gd name="connsiteX53" fmla="*/ 4961732 w 5882481"/>
              <a:gd name="connsiteY53" fmla="*/ 868688 h 1072682"/>
              <a:gd name="connsiteX54" fmla="*/ 5104606 w 5882481"/>
              <a:gd name="connsiteY54" fmla="*/ 875831 h 1072682"/>
              <a:gd name="connsiteX55" fmla="*/ 5380831 w 5882481"/>
              <a:gd name="connsiteY55" fmla="*/ 885356 h 1072682"/>
              <a:gd name="connsiteX56" fmla="*/ 5437981 w 5882481"/>
              <a:gd name="connsiteY56" fmla="*/ 894881 h 1072682"/>
              <a:gd name="connsiteX57" fmla="*/ 5492750 w 5882481"/>
              <a:gd name="connsiteY57" fmla="*/ 906788 h 1072682"/>
              <a:gd name="connsiteX58" fmla="*/ 5526087 w 5882481"/>
              <a:gd name="connsiteY58" fmla="*/ 937744 h 1072682"/>
              <a:gd name="connsiteX59" fmla="*/ 5552281 w 5882481"/>
              <a:gd name="connsiteY59" fmla="*/ 978225 h 1072682"/>
              <a:gd name="connsiteX60" fmla="*/ 5568950 w 5882481"/>
              <a:gd name="connsiteY60" fmla="*/ 1002038 h 1072682"/>
              <a:gd name="connsiteX61" fmla="*/ 5604669 w 5882481"/>
              <a:gd name="connsiteY61" fmla="*/ 1025850 h 1072682"/>
              <a:gd name="connsiteX62" fmla="*/ 5738019 w 5882481"/>
              <a:gd name="connsiteY62" fmla="*/ 1037756 h 1072682"/>
              <a:gd name="connsiteX63" fmla="*/ 5776119 w 5882481"/>
              <a:gd name="connsiteY63" fmla="*/ 1037756 h 1072682"/>
              <a:gd name="connsiteX64" fmla="*/ 5811838 w 5882481"/>
              <a:gd name="connsiteY64" fmla="*/ 1044900 h 1072682"/>
              <a:gd name="connsiteX65" fmla="*/ 5882481 w 5882481"/>
              <a:gd name="connsiteY65" fmla="*/ 1072682 h 1072682"/>
              <a:gd name="connsiteX0" fmla="*/ 0 w 5882481"/>
              <a:gd name="connsiteY0" fmla="*/ 6677 h 1072682"/>
              <a:gd name="connsiteX1" fmla="*/ 669925 w 5882481"/>
              <a:gd name="connsiteY1" fmla="*/ 9852 h 1072682"/>
              <a:gd name="connsiteX2" fmla="*/ 698500 w 5882481"/>
              <a:gd name="connsiteY2" fmla="*/ 22551 h 1072682"/>
              <a:gd name="connsiteX3" fmla="*/ 730250 w 5882481"/>
              <a:gd name="connsiteY3" fmla="*/ 44777 h 1072682"/>
              <a:gd name="connsiteX4" fmla="*/ 777875 w 5882481"/>
              <a:gd name="connsiteY4" fmla="*/ 95577 h 1072682"/>
              <a:gd name="connsiteX5" fmla="*/ 800100 w 5882481"/>
              <a:gd name="connsiteY5" fmla="*/ 124152 h 1072682"/>
              <a:gd name="connsiteX6" fmla="*/ 825500 w 5882481"/>
              <a:gd name="connsiteY6" fmla="*/ 143202 h 1072682"/>
              <a:gd name="connsiteX7" fmla="*/ 841375 w 5882481"/>
              <a:gd name="connsiteY7" fmla="*/ 152726 h 1072682"/>
              <a:gd name="connsiteX8" fmla="*/ 866775 w 5882481"/>
              <a:gd name="connsiteY8" fmla="*/ 159076 h 1072682"/>
              <a:gd name="connsiteX9" fmla="*/ 1060450 w 5882481"/>
              <a:gd name="connsiteY9" fmla="*/ 155902 h 1072682"/>
              <a:gd name="connsiteX10" fmla="*/ 1397000 w 5882481"/>
              <a:gd name="connsiteY10" fmla="*/ 159077 h 1072682"/>
              <a:gd name="connsiteX11" fmla="*/ 1438275 w 5882481"/>
              <a:gd name="connsiteY11" fmla="*/ 187652 h 1072682"/>
              <a:gd name="connsiteX12" fmla="*/ 1470025 w 5882481"/>
              <a:gd name="connsiteY12" fmla="*/ 222577 h 1072682"/>
              <a:gd name="connsiteX13" fmla="*/ 1504950 w 5882481"/>
              <a:gd name="connsiteY13" fmla="*/ 238452 h 1072682"/>
              <a:gd name="connsiteX14" fmla="*/ 2082800 w 5882481"/>
              <a:gd name="connsiteY14" fmla="*/ 241627 h 1072682"/>
              <a:gd name="connsiteX15" fmla="*/ 2105025 w 5882481"/>
              <a:gd name="connsiteY15" fmla="*/ 257501 h 1072682"/>
              <a:gd name="connsiteX16" fmla="*/ 2120900 w 5882481"/>
              <a:gd name="connsiteY16" fmla="*/ 276552 h 1072682"/>
              <a:gd name="connsiteX17" fmla="*/ 2133600 w 5882481"/>
              <a:gd name="connsiteY17" fmla="*/ 317827 h 1072682"/>
              <a:gd name="connsiteX18" fmla="*/ 2159000 w 5882481"/>
              <a:gd name="connsiteY18" fmla="*/ 336877 h 1072682"/>
              <a:gd name="connsiteX19" fmla="*/ 2193925 w 5882481"/>
              <a:gd name="connsiteY19" fmla="*/ 346402 h 1072682"/>
              <a:gd name="connsiteX20" fmla="*/ 2730500 w 5882481"/>
              <a:gd name="connsiteY20" fmla="*/ 362276 h 1072682"/>
              <a:gd name="connsiteX21" fmla="*/ 2762250 w 5882481"/>
              <a:gd name="connsiteY21" fmla="*/ 378152 h 1072682"/>
              <a:gd name="connsiteX22" fmla="*/ 2784475 w 5882481"/>
              <a:gd name="connsiteY22" fmla="*/ 397201 h 1072682"/>
              <a:gd name="connsiteX23" fmla="*/ 2806700 w 5882481"/>
              <a:gd name="connsiteY23" fmla="*/ 435301 h 1072682"/>
              <a:gd name="connsiteX24" fmla="*/ 2835275 w 5882481"/>
              <a:gd name="connsiteY24" fmla="*/ 467051 h 1072682"/>
              <a:gd name="connsiteX25" fmla="*/ 2854325 w 5882481"/>
              <a:gd name="connsiteY25" fmla="*/ 489276 h 1072682"/>
              <a:gd name="connsiteX26" fmla="*/ 2886075 w 5882481"/>
              <a:gd name="connsiteY26" fmla="*/ 498801 h 1072682"/>
              <a:gd name="connsiteX27" fmla="*/ 3090069 w 5882481"/>
              <a:gd name="connsiteY27" fmla="*/ 494832 h 1072682"/>
              <a:gd name="connsiteX28" fmla="*/ 3411538 w 5882481"/>
              <a:gd name="connsiteY28" fmla="*/ 494832 h 1072682"/>
              <a:gd name="connsiteX29" fmla="*/ 3435350 w 5882481"/>
              <a:gd name="connsiteY29" fmla="*/ 497214 h 1072682"/>
              <a:gd name="connsiteX30" fmla="*/ 3452019 w 5882481"/>
              <a:gd name="connsiteY30" fmla="*/ 506739 h 1072682"/>
              <a:gd name="connsiteX31" fmla="*/ 3494881 w 5882481"/>
              <a:gd name="connsiteY31" fmla="*/ 542457 h 1072682"/>
              <a:gd name="connsiteX32" fmla="*/ 3530600 w 5882481"/>
              <a:gd name="connsiteY32" fmla="*/ 578176 h 1072682"/>
              <a:gd name="connsiteX33" fmla="*/ 3573462 w 5882481"/>
              <a:gd name="connsiteY33" fmla="*/ 597226 h 1072682"/>
              <a:gd name="connsiteX34" fmla="*/ 3621088 w 5882481"/>
              <a:gd name="connsiteY34" fmla="*/ 599607 h 1072682"/>
              <a:gd name="connsiteX35" fmla="*/ 4073526 w 5882481"/>
              <a:gd name="connsiteY35" fmla="*/ 599607 h 1072682"/>
              <a:gd name="connsiteX36" fmla="*/ 4111626 w 5882481"/>
              <a:gd name="connsiteY36" fmla="*/ 604370 h 1072682"/>
              <a:gd name="connsiteX37" fmla="*/ 4147344 w 5882481"/>
              <a:gd name="connsiteY37" fmla="*/ 618658 h 1072682"/>
              <a:gd name="connsiteX38" fmla="*/ 4171156 w 5882481"/>
              <a:gd name="connsiteY38" fmla="*/ 642470 h 1072682"/>
              <a:gd name="connsiteX39" fmla="*/ 4190206 w 5882481"/>
              <a:gd name="connsiteY39" fmla="*/ 654376 h 1072682"/>
              <a:gd name="connsiteX40" fmla="*/ 4214020 w 5882481"/>
              <a:gd name="connsiteY40" fmla="*/ 661520 h 1072682"/>
              <a:gd name="connsiteX41" fmla="*/ 4287838 w 5882481"/>
              <a:gd name="connsiteY41" fmla="*/ 673426 h 1072682"/>
              <a:gd name="connsiteX42" fmla="*/ 4383088 w 5882481"/>
              <a:gd name="connsiteY42" fmla="*/ 690095 h 1072682"/>
              <a:gd name="connsiteX43" fmla="*/ 4433094 w 5882481"/>
              <a:gd name="connsiteY43" fmla="*/ 694858 h 1072682"/>
              <a:gd name="connsiteX44" fmla="*/ 4478338 w 5882481"/>
              <a:gd name="connsiteY44" fmla="*/ 697239 h 1072682"/>
              <a:gd name="connsiteX45" fmla="*/ 4695031 w 5882481"/>
              <a:gd name="connsiteY45" fmla="*/ 692476 h 1072682"/>
              <a:gd name="connsiteX46" fmla="*/ 4747419 w 5882481"/>
              <a:gd name="connsiteY46" fmla="*/ 699620 h 1072682"/>
              <a:gd name="connsiteX47" fmla="*/ 4775200 w 5882481"/>
              <a:gd name="connsiteY47" fmla="*/ 708352 h 1072682"/>
              <a:gd name="connsiteX48" fmla="*/ 4802188 w 5882481"/>
              <a:gd name="connsiteY48" fmla="*/ 725814 h 1072682"/>
              <a:gd name="connsiteX49" fmla="*/ 4842669 w 5882481"/>
              <a:gd name="connsiteY49" fmla="*/ 780582 h 1072682"/>
              <a:gd name="connsiteX50" fmla="*/ 4866481 w 5882481"/>
              <a:gd name="connsiteY50" fmla="*/ 821064 h 1072682"/>
              <a:gd name="connsiteX51" fmla="*/ 4885532 w 5882481"/>
              <a:gd name="connsiteY51" fmla="*/ 849637 h 1072682"/>
              <a:gd name="connsiteX52" fmla="*/ 4909344 w 5882481"/>
              <a:gd name="connsiteY52" fmla="*/ 866306 h 1072682"/>
              <a:gd name="connsiteX53" fmla="*/ 4961732 w 5882481"/>
              <a:gd name="connsiteY53" fmla="*/ 868688 h 1072682"/>
              <a:gd name="connsiteX54" fmla="*/ 5104606 w 5882481"/>
              <a:gd name="connsiteY54" fmla="*/ 875831 h 1072682"/>
              <a:gd name="connsiteX55" fmla="*/ 5380831 w 5882481"/>
              <a:gd name="connsiteY55" fmla="*/ 885356 h 1072682"/>
              <a:gd name="connsiteX56" fmla="*/ 5437981 w 5882481"/>
              <a:gd name="connsiteY56" fmla="*/ 894881 h 1072682"/>
              <a:gd name="connsiteX57" fmla="*/ 5492750 w 5882481"/>
              <a:gd name="connsiteY57" fmla="*/ 906788 h 1072682"/>
              <a:gd name="connsiteX58" fmla="*/ 5526087 w 5882481"/>
              <a:gd name="connsiteY58" fmla="*/ 937744 h 1072682"/>
              <a:gd name="connsiteX59" fmla="*/ 5552281 w 5882481"/>
              <a:gd name="connsiteY59" fmla="*/ 978225 h 1072682"/>
              <a:gd name="connsiteX60" fmla="*/ 5568950 w 5882481"/>
              <a:gd name="connsiteY60" fmla="*/ 1002038 h 1072682"/>
              <a:gd name="connsiteX61" fmla="*/ 5604669 w 5882481"/>
              <a:gd name="connsiteY61" fmla="*/ 1025850 h 1072682"/>
              <a:gd name="connsiteX62" fmla="*/ 5738019 w 5882481"/>
              <a:gd name="connsiteY62" fmla="*/ 1037756 h 1072682"/>
              <a:gd name="connsiteX63" fmla="*/ 5776119 w 5882481"/>
              <a:gd name="connsiteY63" fmla="*/ 1037756 h 1072682"/>
              <a:gd name="connsiteX64" fmla="*/ 5811838 w 5882481"/>
              <a:gd name="connsiteY64" fmla="*/ 1044900 h 1072682"/>
              <a:gd name="connsiteX65" fmla="*/ 5866606 w 5882481"/>
              <a:gd name="connsiteY65" fmla="*/ 1063950 h 1072682"/>
              <a:gd name="connsiteX66" fmla="*/ 5882481 w 5882481"/>
              <a:gd name="connsiteY66" fmla="*/ 1072682 h 1072682"/>
              <a:gd name="connsiteX0" fmla="*/ 0 w 6163468"/>
              <a:gd name="connsiteY0" fmla="*/ 6677 h 1082207"/>
              <a:gd name="connsiteX1" fmla="*/ 669925 w 6163468"/>
              <a:gd name="connsiteY1" fmla="*/ 9852 h 1082207"/>
              <a:gd name="connsiteX2" fmla="*/ 698500 w 6163468"/>
              <a:gd name="connsiteY2" fmla="*/ 22551 h 1082207"/>
              <a:gd name="connsiteX3" fmla="*/ 730250 w 6163468"/>
              <a:gd name="connsiteY3" fmla="*/ 44777 h 1082207"/>
              <a:gd name="connsiteX4" fmla="*/ 777875 w 6163468"/>
              <a:gd name="connsiteY4" fmla="*/ 95577 h 1082207"/>
              <a:gd name="connsiteX5" fmla="*/ 800100 w 6163468"/>
              <a:gd name="connsiteY5" fmla="*/ 124152 h 1082207"/>
              <a:gd name="connsiteX6" fmla="*/ 825500 w 6163468"/>
              <a:gd name="connsiteY6" fmla="*/ 143202 h 1082207"/>
              <a:gd name="connsiteX7" fmla="*/ 841375 w 6163468"/>
              <a:gd name="connsiteY7" fmla="*/ 152726 h 1082207"/>
              <a:gd name="connsiteX8" fmla="*/ 866775 w 6163468"/>
              <a:gd name="connsiteY8" fmla="*/ 159076 h 1082207"/>
              <a:gd name="connsiteX9" fmla="*/ 1060450 w 6163468"/>
              <a:gd name="connsiteY9" fmla="*/ 155902 h 1082207"/>
              <a:gd name="connsiteX10" fmla="*/ 1397000 w 6163468"/>
              <a:gd name="connsiteY10" fmla="*/ 159077 h 1082207"/>
              <a:gd name="connsiteX11" fmla="*/ 1438275 w 6163468"/>
              <a:gd name="connsiteY11" fmla="*/ 187652 h 1082207"/>
              <a:gd name="connsiteX12" fmla="*/ 1470025 w 6163468"/>
              <a:gd name="connsiteY12" fmla="*/ 222577 h 1082207"/>
              <a:gd name="connsiteX13" fmla="*/ 1504950 w 6163468"/>
              <a:gd name="connsiteY13" fmla="*/ 238452 h 1082207"/>
              <a:gd name="connsiteX14" fmla="*/ 2082800 w 6163468"/>
              <a:gd name="connsiteY14" fmla="*/ 241627 h 1082207"/>
              <a:gd name="connsiteX15" fmla="*/ 2105025 w 6163468"/>
              <a:gd name="connsiteY15" fmla="*/ 257501 h 1082207"/>
              <a:gd name="connsiteX16" fmla="*/ 2120900 w 6163468"/>
              <a:gd name="connsiteY16" fmla="*/ 276552 h 1082207"/>
              <a:gd name="connsiteX17" fmla="*/ 2133600 w 6163468"/>
              <a:gd name="connsiteY17" fmla="*/ 317827 h 1082207"/>
              <a:gd name="connsiteX18" fmla="*/ 2159000 w 6163468"/>
              <a:gd name="connsiteY18" fmla="*/ 336877 h 1082207"/>
              <a:gd name="connsiteX19" fmla="*/ 2193925 w 6163468"/>
              <a:gd name="connsiteY19" fmla="*/ 346402 h 1082207"/>
              <a:gd name="connsiteX20" fmla="*/ 2730500 w 6163468"/>
              <a:gd name="connsiteY20" fmla="*/ 362276 h 1082207"/>
              <a:gd name="connsiteX21" fmla="*/ 2762250 w 6163468"/>
              <a:gd name="connsiteY21" fmla="*/ 378152 h 1082207"/>
              <a:gd name="connsiteX22" fmla="*/ 2784475 w 6163468"/>
              <a:gd name="connsiteY22" fmla="*/ 397201 h 1082207"/>
              <a:gd name="connsiteX23" fmla="*/ 2806700 w 6163468"/>
              <a:gd name="connsiteY23" fmla="*/ 435301 h 1082207"/>
              <a:gd name="connsiteX24" fmla="*/ 2835275 w 6163468"/>
              <a:gd name="connsiteY24" fmla="*/ 467051 h 1082207"/>
              <a:gd name="connsiteX25" fmla="*/ 2854325 w 6163468"/>
              <a:gd name="connsiteY25" fmla="*/ 489276 h 1082207"/>
              <a:gd name="connsiteX26" fmla="*/ 2886075 w 6163468"/>
              <a:gd name="connsiteY26" fmla="*/ 498801 h 1082207"/>
              <a:gd name="connsiteX27" fmla="*/ 3090069 w 6163468"/>
              <a:gd name="connsiteY27" fmla="*/ 494832 h 1082207"/>
              <a:gd name="connsiteX28" fmla="*/ 3411538 w 6163468"/>
              <a:gd name="connsiteY28" fmla="*/ 494832 h 1082207"/>
              <a:gd name="connsiteX29" fmla="*/ 3435350 w 6163468"/>
              <a:gd name="connsiteY29" fmla="*/ 497214 h 1082207"/>
              <a:gd name="connsiteX30" fmla="*/ 3452019 w 6163468"/>
              <a:gd name="connsiteY30" fmla="*/ 506739 h 1082207"/>
              <a:gd name="connsiteX31" fmla="*/ 3494881 w 6163468"/>
              <a:gd name="connsiteY31" fmla="*/ 542457 h 1082207"/>
              <a:gd name="connsiteX32" fmla="*/ 3530600 w 6163468"/>
              <a:gd name="connsiteY32" fmla="*/ 578176 h 1082207"/>
              <a:gd name="connsiteX33" fmla="*/ 3573462 w 6163468"/>
              <a:gd name="connsiteY33" fmla="*/ 597226 h 1082207"/>
              <a:gd name="connsiteX34" fmla="*/ 3621088 w 6163468"/>
              <a:gd name="connsiteY34" fmla="*/ 599607 h 1082207"/>
              <a:gd name="connsiteX35" fmla="*/ 4073526 w 6163468"/>
              <a:gd name="connsiteY35" fmla="*/ 599607 h 1082207"/>
              <a:gd name="connsiteX36" fmla="*/ 4111626 w 6163468"/>
              <a:gd name="connsiteY36" fmla="*/ 604370 h 1082207"/>
              <a:gd name="connsiteX37" fmla="*/ 4147344 w 6163468"/>
              <a:gd name="connsiteY37" fmla="*/ 618658 h 1082207"/>
              <a:gd name="connsiteX38" fmla="*/ 4171156 w 6163468"/>
              <a:gd name="connsiteY38" fmla="*/ 642470 h 1082207"/>
              <a:gd name="connsiteX39" fmla="*/ 4190206 w 6163468"/>
              <a:gd name="connsiteY39" fmla="*/ 654376 h 1082207"/>
              <a:gd name="connsiteX40" fmla="*/ 4214020 w 6163468"/>
              <a:gd name="connsiteY40" fmla="*/ 661520 h 1082207"/>
              <a:gd name="connsiteX41" fmla="*/ 4287838 w 6163468"/>
              <a:gd name="connsiteY41" fmla="*/ 673426 h 1082207"/>
              <a:gd name="connsiteX42" fmla="*/ 4383088 w 6163468"/>
              <a:gd name="connsiteY42" fmla="*/ 690095 h 1082207"/>
              <a:gd name="connsiteX43" fmla="*/ 4433094 w 6163468"/>
              <a:gd name="connsiteY43" fmla="*/ 694858 h 1082207"/>
              <a:gd name="connsiteX44" fmla="*/ 4478338 w 6163468"/>
              <a:gd name="connsiteY44" fmla="*/ 697239 h 1082207"/>
              <a:gd name="connsiteX45" fmla="*/ 4695031 w 6163468"/>
              <a:gd name="connsiteY45" fmla="*/ 692476 h 1082207"/>
              <a:gd name="connsiteX46" fmla="*/ 4747419 w 6163468"/>
              <a:gd name="connsiteY46" fmla="*/ 699620 h 1082207"/>
              <a:gd name="connsiteX47" fmla="*/ 4775200 w 6163468"/>
              <a:gd name="connsiteY47" fmla="*/ 708352 h 1082207"/>
              <a:gd name="connsiteX48" fmla="*/ 4802188 w 6163468"/>
              <a:gd name="connsiteY48" fmla="*/ 725814 h 1082207"/>
              <a:gd name="connsiteX49" fmla="*/ 4842669 w 6163468"/>
              <a:gd name="connsiteY49" fmla="*/ 780582 h 1082207"/>
              <a:gd name="connsiteX50" fmla="*/ 4866481 w 6163468"/>
              <a:gd name="connsiteY50" fmla="*/ 821064 h 1082207"/>
              <a:gd name="connsiteX51" fmla="*/ 4885532 w 6163468"/>
              <a:gd name="connsiteY51" fmla="*/ 849637 h 1082207"/>
              <a:gd name="connsiteX52" fmla="*/ 4909344 w 6163468"/>
              <a:gd name="connsiteY52" fmla="*/ 866306 h 1082207"/>
              <a:gd name="connsiteX53" fmla="*/ 4961732 w 6163468"/>
              <a:gd name="connsiteY53" fmla="*/ 868688 h 1082207"/>
              <a:gd name="connsiteX54" fmla="*/ 5104606 w 6163468"/>
              <a:gd name="connsiteY54" fmla="*/ 875831 h 1082207"/>
              <a:gd name="connsiteX55" fmla="*/ 5380831 w 6163468"/>
              <a:gd name="connsiteY55" fmla="*/ 885356 h 1082207"/>
              <a:gd name="connsiteX56" fmla="*/ 5437981 w 6163468"/>
              <a:gd name="connsiteY56" fmla="*/ 894881 h 1082207"/>
              <a:gd name="connsiteX57" fmla="*/ 5492750 w 6163468"/>
              <a:gd name="connsiteY57" fmla="*/ 906788 h 1082207"/>
              <a:gd name="connsiteX58" fmla="*/ 5526087 w 6163468"/>
              <a:gd name="connsiteY58" fmla="*/ 937744 h 1082207"/>
              <a:gd name="connsiteX59" fmla="*/ 5552281 w 6163468"/>
              <a:gd name="connsiteY59" fmla="*/ 978225 h 1082207"/>
              <a:gd name="connsiteX60" fmla="*/ 5568950 w 6163468"/>
              <a:gd name="connsiteY60" fmla="*/ 1002038 h 1082207"/>
              <a:gd name="connsiteX61" fmla="*/ 5604669 w 6163468"/>
              <a:gd name="connsiteY61" fmla="*/ 1025850 h 1082207"/>
              <a:gd name="connsiteX62" fmla="*/ 5738019 w 6163468"/>
              <a:gd name="connsiteY62" fmla="*/ 1037756 h 1082207"/>
              <a:gd name="connsiteX63" fmla="*/ 5776119 w 6163468"/>
              <a:gd name="connsiteY63" fmla="*/ 1037756 h 1082207"/>
              <a:gd name="connsiteX64" fmla="*/ 5811838 w 6163468"/>
              <a:gd name="connsiteY64" fmla="*/ 1044900 h 1082207"/>
              <a:gd name="connsiteX65" fmla="*/ 5866606 w 6163468"/>
              <a:gd name="connsiteY65" fmla="*/ 1063950 h 1082207"/>
              <a:gd name="connsiteX66" fmla="*/ 6163468 w 6163468"/>
              <a:gd name="connsiteY66" fmla="*/ 1082207 h 1082207"/>
              <a:gd name="connsiteX0" fmla="*/ 0 w 6682581"/>
              <a:gd name="connsiteY0" fmla="*/ 6677 h 1160788"/>
              <a:gd name="connsiteX1" fmla="*/ 669925 w 6682581"/>
              <a:gd name="connsiteY1" fmla="*/ 9852 h 1160788"/>
              <a:gd name="connsiteX2" fmla="*/ 698500 w 6682581"/>
              <a:gd name="connsiteY2" fmla="*/ 22551 h 1160788"/>
              <a:gd name="connsiteX3" fmla="*/ 730250 w 6682581"/>
              <a:gd name="connsiteY3" fmla="*/ 44777 h 1160788"/>
              <a:gd name="connsiteX4" fmla="*/ 777875 w 6682581"/>
              <a:gd name="connsiteY4" fmla="*/ 95577 h 1160788"/>
              <a:gd name="connsiteX5" fmla="*/ 800100 w 6682581"/>
              <a:gd name="connsiteY5" fmla="*/ 124152 h 1160788"/>
              <a:gd name="connsiteX6" fmla="*/ 825500 w 6682581"/>
              <a:gd name="connsiteY6" fmla="*/ 143202 h 1160788"/>
              <a:gd name="connsiteX7" fmla="*/ 841375 w 6682581"/>
              <a:gd name="connsiteY7" fmla="*/ 152726 h 1160788"/>
              <a:gd name="connsiteX8" fmla="*/ 866775 w 6682581"/>
              <a:gd name="connsiteY8" fmla="*/ 159076 h 1160788"/>
              <a:gd name="connsiteX9" fmla="*/ 1060450 w 6682581"/>
              <a:gd name="connsiteY9" fmla="*/ 155902 h 1160788"/>
              <a:gd name="connsiteX10" fmla="*/ 1397000 w 6682581"/>
              <a:gd name="connsiteY10" fmla="*/ 159077 h 1160788"/>
              <a:gd name="connsiteX11" fmla="*/ 1438275 w 6682581"/>
              <a:gd name="connsiteY11" fmla="*/ 187652 h 1160788"/>
              <a:gd name="connsiteX12" fmla="*/ 1470025 w 6682581"/>
              <a:gd name="connsiteY12" fmla="*/ 222577 h 1160788"/>
              <a:gd name="connsiteX13" fmla="*/ 1504950 w 6682581"/>
              <a:gd name="connsiteY13" fmla="*/ 238452 h 1160788"/>
              <a:gd name="connsiteX14" fmla="*/ 2082800 w 6682581"/>
              <a:gd name="connsiteY14" fmla="*/ 241627 h 1160788"/>
              <a:gd name="connsiteX15" fmla="*/ 2105025 w 6682581"/>
              <a:gd name="connsiteY15" fmla="*/ 257501 h 1160788"/>
              <a:gd name="connsiteX16" fmla="*/ 2120900 w 6682581"/>
              <a:gd name="connsiteY16" fmla="*/ 276552 h 1160788"/>
              <a:gd name="connsiteX17" fmla="*/ 2133600 w 6682581"/>
              <a:gd name="connsiteY17" fmla="*/ 317827 h 1160788"/>
              <a:gd name="connsiteX18" fmla="*/ 2159000 w 6682581"/>
              <a:gd name="connsiteY18" fmla="*/ 336877 h 1160788"/>
              <a:gd name="connsiteX19" fmla="*/ 2193925 w 6682581"/>
              <a:gd name="connsiteY19" fmla="*/ 346402 h 1160788"/>
              <a:gd name="connsiteX20" fmla="*/ 2730500 w 6682581"/>
              <a:gd name="connsiteY20" fmla="*/ 362276 h 1160788"/>
              <a:gd name="connsiteX21" fmla="*/ 2762250 w 6682581"/>
              <a:gd name="connsiteY21" fmla="*/ 378152 h 1160788"/>
              <a:gd name="connsiteX22" fmla="*/ 2784475 w 6682581"/>
              <a:gd name="connsiteY22" fmla="*/ 397201 h 1160788"/>
              <a:gd name="connsiteX23" fmla="*/ 2806700 w 6682581"/>
              <a:gd name="connsiteY23" fmla="*/ 435301 h 1160788"/>
              <a:gd name="connsiteX24" fmla="*/ 2835275 w 6682581"/>
              <a:gd name="connsiteY24" fmla="*/ 467051 h 1160788"/>
              <a:gd name="connsiteX25" fmla="*/ 2854325 w 6682581"/>
              <a:gd name="connsiteY25" fmla="*/ 489276 h 1160788"/>
              <a:gd name="connsiteX26" fmla="*/ 2886075 w 6682581"/>
              <a:gd name="connsiteY26" fmla="*/ 498801 h 1160788"/>
              <a:gd name="connsiteX27" fmla="*/ 3090069 w 6682581"/>
              <a:gd name="connsiteY27" fmla="*/ 494832 h 1160788"/>
              <a:gd name="connsiteX28" fmla="*/ 3411538 w 6682581"/>
              <a:gd name="connsiteY28" fmla="*/ 494832 h 1160788"/>
              <a:gd name="connsiteX29" fmla="*/ 3435350 w 6682581"/>
              <a:gd name="connsiteY29" fmla="*/ 497214 h 1160788"/>
              <a:gd name="connsiteX30" fmla="*/ 3452019 w 6682581"/>
              <a:gd name="connsiteY30" fmla="*/ 506739 h 1160788"/>
              <a:gd name="connsiteX31" fmla="*/ 3494881 w 6682581"/>
              <a:gd name="connsiteY31" fmla="*/ 542457 h 1160788"/>
              <a:gd name="connsiteX32" fmla="*/ 3530600 w 6682581"/>
              <a:gd name="connsiteY32" fmla="*/ 578176 h 1160788"/>
              <a:gd name="connsiteX33" fmla="*/ 3573462 w 6682581"/>
              <a:gd name="connsiteY33" fmla="*/ 597226 h 1160788"/>
              <a:gd name="connsiteX34" fmla="*/ 3621088 w 6682581"/>
              <a:gd name="connsiteY34" fmla="*/ 599607 h 1160788"/>
              <a:gd name="connsiteX35" fmla="*/ 4073526 w 6682581"/>
              <a:gd name="connsiteY35" fmla="*/ 599607 h 1160788"/>
              <a:gd name="connsiteX36" fmla="*/ 4111626 w 6682581"/>
              <a:gd name="connsiteY36" fmla="*/ 604370 h 1160788"/>
              <a:gd name="connsiteX37" fmla="*/ 4147344 w 6682581"/>
              <a:gd name="connsiteY37" fmla="*/ 618658 h 1160788"/>
              <a:gd name="connsiteX38" fmla="*/ 4171156 w 6682581"/>
              <a:gd name="connsiteY38" fmla="*/ 642470 h 1160788"/>
              <a:gd name="connsiteX39" fmla="*/ 4190206 w 6682581"/>
              <a:gd name="connsiteY39" fmla="*/ 654376 h 1160788"/>
              <a:gd name="connsiteX40" fmla="*/ 4214020 w 6682581"/>
              <a:gd name="connsiteY40" fmla="*/ 661520 h 1160788"/>
              <a:gd name="connsiteX41" fmla="*/ 4287838 w 6682581"/>
              <a:gd name="connsiteY41" fmla="*/ 673426 h 1160788"/>
              <a:gd name="connsiteX42" fmla="*/ 4383088 w 6682581"/>
              <a:gd name="connsiteY42" fmla="*/ 690095 h 1160788"/>
              <a:gd name="connsiteX43" fmla="*/ 4433094 w 6682581"/>
              <a:gd name="connsiteY43" fmla="*/ 694858 h 1160788"/>
              <a:gd name="connsiteX44" fmla="*/ 4478338 w 6682581"/>
              <a:gd name="connsiteY44" fmla="*/ 697239 h 1160788"/>
              <a:gd name="connsiteX45" fmla="*/ 4695031 w 6682581"/>
              <a:gd name="connsiteY45" fmla="*/ 692476 h 1160788"/>
              <a:gd name="connsiteX46" fmla="*/ 4747419 w 6682581"/>
              <a:gd name="connsiteY46" fmla="*/ 699620 h 1160788"/>
              <a:gd name="connsiteX47" fmla="*/ 4775200 w 6682581"/>
              <a:gd name="connsiteY47" fmla="*/ 708352 h 1160788"/>
              <a:gd name="connsiteX48" fmla="*/ 4802188 w 6682581"/>
              <a:gd name="connsiteY48" fmla="*/ 725814 h 1160788"/>
              <a:gd name="connsiteX49" fmla="*/ 4842669 w 6682581"/>
              <a:gd name="connsiteY49" fmla="*/ 780582 h 1160788"/>
              <a:gd name="connsiteX50" fmla="*/ 4866481 w 6682581"/>
              <a:gd name="connsiteY50" fmla="*/ 821064 h 1160788"/>
              <a:gd name="connsiteX51" fmla="*/ 4885532 w 6682581"/>
              <a:gd name="connsiteY51" fmla="*/ 849637 h 1160788"/>
              <a:gd name="connsiteX52" fmla="*/ 4909344 w 6682581"/>
              <a:gd name="connsiteY52" fmla="*/ 866306 h 1160788"/>
              <a:gd name="connsiteX53" fmla="*/ 4961732 w 6682581"/>
              <a:gd name="connsiteY53" fmla="*/ 868688 h 1160788"/>
              <a:gd name="connsiteX54" fmla="*/ 5104606 w 6682581"/>
              <a:gd name="connsiteY54" fmla="*/ 875831 h 1160788"/>
              <a:gd name="connsiteX55" fmla="*/ 5380831 w 6682581"/>
              <a:gd name="connsiteY55" fmla="*/ 885356 h 1160788"/>
              <a:gd name="connsiteX56" fmla="*/ 5437981 w 6682581"/>
              <a:gd name="connsiteY56" fmla="*/ 894881 h 1160788"/>
              <a:gd name="connsiteX57" fmla="*/ 5492750 w 6682581"/>
              <a:gd name="connsiteY57" fmla="*/ 906788 h 1160788"/>
              <a:gd name="connsiteX58" fmla="*/ 5526087 w 6682581"/>
              <a:gd name="connsiteY58" fmla="*/ 937744 h 1160788"/>
              <a:gd name="connsiteX59" fmla="*/ 5552281 w 6682581"/>
              <a:gd name="connsiteY59" fmla="*/ 978225 h 1160788"/>
              <a:gd name="connsiteX60" fmla="*/ 5568950 w 6682581"/>
              <a:gd name="connsiteY60" fmla="*/ 1002038 h 1160788"/>
              <a:gd name="connsiteX61" fmla="*/ 5604669 w 6682581"/>
              <a:gd name="connsiteY61" fmla="*/ 1025850 h 1160788"/>
              <a:gd name="connsiteX62" fmla="*/ 5738019 w 6682581"/>
              <a:gd name="connsiteY62" fmla="*/ 1037756 h 1160788"/>
              <a:gd name="connsiteX63" fmla="*/ 5776119 w 6682581"/>
              <a:gd name="connsiteY63" fmla="*/ 1037756 h 1160788"/>
              <a:gd name="connsiteX64" fmla="*/ 5811838 w 6682581"/>
              <a:gd name="connsiteY64" fmla="*/ 1044900 h 1160788"/>
              <a:gd name="connsiteX65" fmla="*/ 5866606 w 6682581"/>
              <a:gd name="connsiteY65" fmla="*/ 1063950 h 1160788"/>
              <a:gd name="connsiteX66" fmla="*/ 6682581 w 6682581"/>
              <a:gd name="connsiteY66" fmla="*/ 1160788 h 1160788"/>
              <a:gd name="connsiteX0" fmla="*/ 0 w 6682581"/>
              <a:gd name="connsiteY0" fmla="*/ 6677 h 1160788"/>
              <a:gd name="connsiteX1" fmla="*/ 669925 w 6682581"/>
              <a:gd name="connsiteY1" fmla="*/ 9852 h 1160788"/>
              <a:gd name="connsiteX2" fmla="*/ 698500 w 6682581"/>
              <a:gd name="connsiteY2" fmla="*/ 22551 h 1160788"/>
              <a:gd name="connsiteX3" fmla="*/ 730250 w 6682581"/>
              <a:gd name="connsiteY3" fmla="*/ 44777 h 1160788"/>
              <a:gd name="connsiteX4" fmla="*/ 777875 w 6682581"/>
              <a:gd name="connsiteY4" fmla="*/ 95577 h 1160788"/>
              <a:gd name="connsiteX5" fmla="*/ 800100 w 6682581"/>
              <a:gd name="connsiteY5" fmla="*/ 124152 h 1160788"/>
              <a:gd name="connsiteX6" fmla="*/ 825500 w 6682581"/>
              <a:gd name="connsiteY6" fmla="*/ 143202 h 1160788"/>
              <a:gd name="connsiteX7" fmla="*/ 841375 w 6682581"/>
              <a:gd name="connsiteY7" fmla="*/ 152726 h 1160788"/>
              <a:gd name="connsiteX8" fmla="*/ 866775 w 6682581"/>
              <a:gd name="connsiteY8" fmla="*/ 159076 h 1160788"/>
              <a:gd name="connsiteX9" fmla="*/ 1060450 w 6682581"/>
              <a:gd name="connsiteY9" fmla="*/ 155902 h 1160788"/>
              <a:gd name="connsiteX10" fmla="*/ 1397000 w 6682581"/>
              <a:gd name="connsiteY10" fmla="*/ 159077 h 1160788"/>
              <a:gd name="connsiteX11" fmla="*/ 1438275 w 6682581"/>
              <a:gd name="connsiteY11" fmla="*/ 187652 h 1160788"/>
              <a:gd name="connsiteX12" fmla="*/ 1470025 w 6682581"/>
              <a:gd name="connsiteY12" fmla="*/ 222577 h 1160788"/>
              <a:gd name="connsiteX13" fmla="*/ 1504950 w 6682581"/>
              <a:gd name="connsiteY13" fmla="*/ 238452 h 1160788"/>
              <a:gd name="connsiteX14" fmla="*/ 2082800 w 6682581"/>
              <a:gd name="connsiteY14" fmla="*/ 241627 h 1160788"/>
              <a:gd name="connsiteX15" fmla="*/ 2105025 w 6682581"/>
              <a:gd name="connsiteY15" fmla="*/ 257501 h 1160788"/>
              <a:gd name="connsiteX16" fmla="*/ 2120900 w 6682581"/>
              <a:gd name="connsiteY16" fmla="*/ 276552 h 1160788"/>
              <a:gd name="connsiteX17" fmla="*/ 2133600 w 6682581"/>
              <a:gd name="connsiteY17" fmla="*/ 317827 h 1160788"/>
              <a:gd name="connsiteX18" fmla="*/ 2159000 w 6682581"/>
              <a:gd name="connsiteY18" fmla="*/ 336877 h 1160788"/>
              <a:gd name="connsiteX19" fmla="*/ 2193925 w 6682581"/>
              <a:gd name="connsiteY19" fmla="*/ 346402 h 1160788"/>
              <a:gd name="connsiteX20" fmla="*/ 2730500 w 6682581"/>
              <a:gd name="connsiteY20" fmla="*/ 362276 h 1160788"/>
              <a:gd name="connsiteX21" fmla="*/ 2762250 w 6682581"/>
              <a:gd name="connsiteY21" fmla="*/ 378152 h 1160788"/>
              <a:gd name="connsiteX22" fmla="*/ 2784475 w 6682581"/>
              <a:gd name="connsiteY22" fmla="*/ 397201 h 1160788"/>
              <a:gd name="connsiteX23" fmla="*/ 2806700 w 6682581"/>
              <a:gd name="connsiteY23" fmla="*/ 435301 h 1160788"/>
              <a:gd name="connsiteX24" fmla="*/ 2835275 w 6682581"/>
              <a:gd name="connsiteY24" fmla="*/ 467051 h 1160788"/>
              <a:gd name="connsiteX25" fmla="*/ 2854325 w 6682581"/>
              <a:gd name="connsiteY25" fmla="*/ 489276 h 1160788"/>
              <a:gd name="connsiteX26" fmla="*/ 2886075 w 6682581"/>
              <a:gd name="connsiteY26" fmla="*/ 498801 h 1160788"/>
              <a:gd name="connsiteX27" fmla="*/ 3090069 w 6682581"/>
              <a:gd name="connsiteY27" fmla="*/ 494832 h 1160788"/>
              <a:gd name="connsiteX28" fmla="*/ 3411538 w 6682581"/>
              <a:gd name="connsiteY28" fmla="*/ 494832 h 1160788"/>
              <a:gd name="connsiteX29" fmla="*/ 3435350 w 6682581"/>
              <a:gd name="connsiteY29" fmla="*/ 497214 h 1160788"/>
              <a:gd name="connsiteX30" fmla="*/ 3452019 w 6682581"/>
              <a:gd name="connsiteY30" fmla="*/ 506739 h 1160788"/>
              <a:gd name="connsiteX31" fmla="*/ 3494881 w 6682581"/>
              <a:gd name="connsiteY31" fmla="*/ 542457 h 1160788"/>
              <a:gd name="connsiteX32" fmla="*/ 3530600 w 6682581"/>
              <a:gd name="connsiteY32" fmla="*/ 578176 h 1160788"/>
              <a:gd name="connsiteX33" fmla="*/ 3573462 w 6682581"/>
              <a:gd name="connsiteY33" fmla="*/ 597226 h 1160788"/>
              <a:gd name="connsiteX34" fmla="*/ 3621088 w 6682581"/>
              <a:gd name="connsiteY34" fmla="*/ 599607 h 1160788"/>
              <a:gd name="connsiteX35" fmla="*/ 4073526 w 6682581"/>
              <a:gd name="connsiteY35" fmla="*/ 599607 h 1160788"/>
              <a:gd name="connsiteX36" fmla="*/ 4111626 w 6682581"/>
              <a:gd name="connsiteY36" fmla="*/ 604370 h 1160788"/>
              <a:gd name="connsiteX37" fmla="*/ 4147344 w 6682581"/>
              <a:gd name="connsiteY37" fmla="*/ 618658 h 1160788"/>
              <a:gd name="connsiteX38" fmla="*/ 4171156 w 6682581"/>
              <a:gd name="connsiteY38" fmla="*/ 642470 h 1160788"/>
              <a:gd name="connsiteX39" fmla="*/ 4190206 w 6682581"/>
              <a:gd name="connsiteY39" fmla="*/ 654376 h 1160788"/>
              <a:gd name="connsiteX40" fmla="*/ 4214020 w 6682581"/>
              <a:gd name="connsiteY40" fmla="*/ 661520 h 1160788"/>
              <a:gd name="connsiteX41" fmla="*/ 4287838 w 6682581"/>
              <a:gd name="connsiteY41" fmla="*/ 673426 h 1160788"/>
              <a:gd name="connsiteX42" fmla="*/ 4383088 w 6682581"/>
              <a:gd name="connsiteY42" fmla="*/ 690095 h 1160788"/>
              <a:gd name="connsiteX43" fmla="*/ 4433094 w 6682581"/>
              <a:gd name="connsiteY43" fmla="*/ 694858 h 1160788"/>
              <a:gd name="connsiteX44" fmla="*/ 4478338 w 6682581"/>
              <a:gd name="connsiteY44" fmla="*/ 697239 h 1160788"/>
              <a:gd name="connsiteX45" fmla="*/ 4695031 w 6682581"/>
              <a:gd name="connsiteY45" fmla="*/ 692476 h 1160788"/>
              <a:gd name="connsiteX46" fmla="*/ 4747419 w 6682581"/>
              <a:gd name="connsiteY46" fmla="*/ 699620 h 1160788"/>
              <a:gd name="connsiteX47" fmla="*/ 4775200 w 6682581"/>
              <a:gd name="connsiteY47" fmla="*/ 708352 h 1160788"/>
              <a:gd name="connsiteX48" fmla="*/ 4802188 w 6682581"/>
              <a:gd name="connsiteY48" fmla="*/ 725814 h 1160788"/>
              <a:gd name="connsiteX49" fmla="*/ 4842669 w 6682581"/>
              <a:gd name="connsiteY49" fmla="*/ 780582 h 1160788"/>
              <a:gd name="connsiteX50" fmla="*/ 4866481 w 6682581"/>
              <a:gd name="connsiteY50" fmla="*/ 821064 h 1160788"/>
              <a:gd name="connsiteX51" fmla="*/ 4885532 w 6682581"/>
              <a:gd name="connsiteY51" fmla="*/ 849637 h 1160788"/>
              <a:gd name="connsiteX52" fmla="*/ 4909344 w 6682581"/>
              <a:gd name="connsiteY52" fmla="*/ 866306 h 1160788"/>
              <a:gd name="connsiteX53" fmla="*/ 4961732 w 6682581"/>
              <a:gd name="connsiteY53" fmla="*/ 868688 h 1160788"/>
              <a:gd name="connsiteX54" fmla="*/ 5104606 w 6682581"/>
              <a:gd name="connsiteY54" fmla="*/ 875831 h 1160788"/>
              <a:gd name="connsiteX55" fmla="*/ 5380831 w 6682581"/>
              <a:gd name="connsiteY55" fmla="*/ 885356 h 1160788"/>
              <a:gd name="connsiteX56" fmla="*/ 5437981 w 6682581"/>
              <a:gd name="connsiteY56" fmla="*/ 894881 h 1160788"/>
              <a:gd name="connsiteX57" fmla="*/ 5492750 w 6682581"/>
              <a:gd name="connsiteY57" fmla="*/ 906788 h 1160788"/>
              <a:gd name="connsiteX58" fmla="*/ 5526087 w 6682581"/>
              <a:gd name="connsiteY58" fmla="*/ 937744 h 1160788"/>
              <a:gd name="connsiteX59" fmla="*/ 5552281 w 6682581"/>
              <a:gd name="connsiteY59" fmla="*/ 978225 h 1160788"/>
              <a:gd name="connsiteX60" fmla="*/ 5568950 w 6682581"/>
              <a:gd name="connsiteY60" fmla="*/ 1002038 h 1160788"/>
              <a:gd name="connsiteX61" fmla="*/ 5604669 w 6682581"/>
              <a:gd name="connsiteY61" fmla="*/ 1025850 h 1160788"/>
              <a:gd name="connsiteX62" fmla="*/ 5738019 w 6682581"/>
              <a:gd name="connsiteY62" fmla="*/ 1037756 h 1160788"/>
              <a:gd name="connsiteX63" fmla="*/ 5776119 w 6682581"/>
              <a:gd name="connsiteY63" fmla="*/ 1037756 h 1160788"/>
              <a:gd name="connsiteX64" fmla="*/ 5811838 w 6682581"/>
              <a:gd name="connsiteY64" fmla="*/ 1044900 h 1160788"/>
              <a:gd name="connsiteX65" fmla="*/ 5866606 w 6682581"/>
              <a:gd name="connsiteY65" fmla="*/ 1063950 h 1160788"/>
              <a:gd name="connsiteX66" fmla="*/ 6128543 w 6682581"/>
              <a:gd name="connsiteY66" fmla="*/ 1073474 h 1160788"/>
              <a:gd name="connsiteX67" fmla="*/ 6682581 w 6682581"/>
              <a:gd name="connsiteY67" fmla="*/ 1160788 h 1160788"/>
              <a:gd name="connsiteX0" fmla="*/ 0 w 6682581"/>
              <a:gd name="connsiteY0" fmla="*/ 6677 h 1160788"/>
              <a:gd name="connsiteX1" fmla="*/ 669925 w 6682581"/>
              <a:gd name="connsiteY1" fmla="*/ 9852 h 1160788"/>
              <a:gd name="connsiteX2" fmla="*/ 698500 w 6682581"/>
              <a:gd name="connsiteY2" fmla="*/ 22551 h 1160788"/>
              <a:gd name="connsiteX3" fmla="*/ 730250 w 6682581"/>
              <a:gd name="connsiteY3" fmla="*/ 44777 h 1160788"/>
              <a:gd name="connsiteX4" fmla="*/ 777875 w 6682581"/>
              <a:gd name="connsiteY4" fmla="*/ 95577 h 1160788"/>
              <a:gd name="connsiteX5" fmla="*/ 800100 w 6682581"/>
              <a:gd name="connsiteY5" fmla="*/ 124152 h 1160788"/>
              <a:gd name="connsiteX6" fmla="*/ 825500 w 6682581"/>
              <a:gd name="connsiteY6" fmla="*/ 143202 h 1160788"/>
              <a:gd name="connsiteX7" fmla="*/ 841375 w 6682581"/>
              <a:gd name="connsiteY7" fmla="*/ 152726 h 1160788"/>
              <a:gd name="connsiteX8" fmla="*/ 866775 w 6682581"/>
              <a:gd name="connsiteY8" fmla="*/ 159076 h 1160788"/>
              <a:gd name="connsiteX9" fmla="*/ 1060450 w 6682581"/>
              <a:gd name="connsiteY9" fmla="*/ 155902 h 1160788"/>
              <a:gd name="connsiteX10" fmla="*/ 1397000 w 6682581"/>
              <a:gd name="connsiteY10" fmla="*/ 159077 h 1160788"/>
              <a:gd name="connsiteX11" fmla="*/ 1438275 w 6682581"/>
              <a:gd name="connsiteY11" fmla="*/ 187652 h 1160788"/>
              <a:gd name="connsiteX12" fmla="*/ 1470025 w 6682581"/>
              <a:gd name="connsiteY12" fmla="*/ 222577 h 1160788"/>
              <a:gd name="connsiteX13" fmla="*/ 1504950 w 6682581"/>
              <a:gd name="connsiteY13" fmla="*/ 238452 h 1160788"/>
              <a:gd name="connsiteX14" fmla="*/ 2082800 w 6682581"/>
              <a:gd name="connsiteY14" fmla="*/ 241627 h 1160788"/>
              <a:gd name="connsiteX15" fmla="*/ 2105025 w 6682581"/>
              <a:gd name="connsiteY15" fmla="*/ 257501 h 1160788"/>
              <a:gd name="connsiteX16" fmla="*/ 2120900 w 6682581"/>
              <a:gd name="connsiteY16" fmla="*/ 276552 h 1160788"/>
              <a:gd name="connsiteX17" fmla="*/ 2133600 w 6682581"/>
              <a:gd name="connsiteY17" fmla="*/ 317827 h 1160788"/>
              <a:gd name="connsiteX18" fmla="*/ 2159000 w 6682581"/>
              <a:gd name="connsiteY18" fmla="*/ 336877 h 1160788"/>
              <a:gd name="connsiteX19" fmla="*/ 2193925 w 6682581"/>
              <a:gd name="connsiteY19" fmla="*/ 346402 h 1160788"/>
              <a:gd name="connsiteX20" fmla="*/ 2730500 w 6682581"/>
              <a:gd name="connsiteY20" fmla="*/ 362276 h 1160788"/>
              <a:gd name="connsiteX21" fmla="*/ 2762250 w 6682581"/>
              <a:gd name="connsiteY21" fmla="*/ 378152 h 1160788"/>
              <a:gd name="connsiteX22" fmla="*/ 2784475 w 6682581"/>
              <a:gd name="connsiteY22" fmla="*/ 397201 h 1160788"/>
              <a:gd name="connsiteX23" fmla="*/ 2806700 w 6682581"/>
              <a:gd name="connsiteY23" fmla="*/ 435301 h 1160788"/>
              <a:gd name="connsiteX24" fmla="*/ 2835275 w 6682581"/>
              <a:gd name="connsiteY24" fmla="*/ 467051 h 1160788"/>
              <a:gd name="connsiteX25" fmla="*/ 2854325 w 6682581"/>
              <a:gd name="connsiteY25" fmla="*/ 489276 h 1160788"/>
              <a:gd name="connsiteX26" fmla="*/ 2886075 w 6682581"/>
              <a:gd name="connsiteY26" fmla="*/ 498801 h 1160788"/>
              <a:gd name="connsiteX27" fmla="*/ 3090069 w 6682581"/>
              <a:gd name="connsiteY27" fmla="*/ 494832 h 1160788"/>
              <a:gd name="connsiteX28" fmla="*/ 3411538 w 6682581"/>
              <a:gd name="connsiteY28" fmla="*/ 494832 h 1160788"/>
              <a:gd name="connsiteX29" fmla="*/ 3435350 w 6682581"/>
              <a:gd name="connsiteY29" fmla="*/ 497214 h 1160788"/>
              <a:gd name="connsiteX30" fmla="*/ 3452019 w 6682581"/>
              <a:gd name="connsiteY30" fmla="*/ 506739 h 1160788"/>
              <a:gd name="connsiteX31" fmla="*/ 3494881 w 6682581"/>
              <a:gd name="connsiteY31" fmla="*/ 542457 h 1160788"/>
              <a:gd name="connsiteX32" fmla="*/ 3530600 w 6682581"/>
              <a:gd name="connsiteY32" fmla="*/ 578176 h 1160788"/>
              <a:gd name="connsiteX33" fmla="*/ 3573462 w 6682581"/>
              <a:gd name="connsiteY33" fmla="*/ 597226 h 1160788"/>
              <a:gd name="connsiteX34" fmla="*/ 3621088 w 6682581"/>
              <a:gd name="connsiteY34" fmla="*/ 599607 h 1160788"/>
              <a:gd name="connsiteX35" fmla="*/ 4073526 w 6682581"/>
              <a:gd name="connsiteY35" fmla="*/ 599607 h 1160788"/>
              <a:gd name="connsiteX36" fmla="*/ 4111626 w 6682581"/>
              <a:gd name="connsiteY36" fmla="*/ 604370 h 1160788"/>
              <a:gd name="connsiteX37" fmla="*/ 4147344 w 6682581"/>
              <a:gd name="connsiteY37" fmla="*/ 618658 h 1160788"/>
              <a:gd name="connsiteX38" fmla="*/ 4171156 w 6682581"/>
              <a:gd name="connsiteY38" fmla="*/ 642470 h 1160788"/>
              <a:gd name="connsiteX39" fmla="*/ 4190206 w 6682581"/>
              <a:gd name="connsiteY39" fmla="*/ 654376 h 1160788"/>
              <a:gd name="connsiteX40" fmla="*/ 4214020 w 6682581"/>
              <a:gd name="connsiteY40" fmla="*/ 661520 h 1160788"/>
              <a:gd name="connsiteX41" fmla="*/ 4287838 w 6682581"/>
              <a:gd name="connsiteY41" fmla="*/ 673426 h 1160788"/>
              <a:gd name="connsiteX42" fmla="*/ 4383088 w 6682581"/>
              <a:gd name="connsiteY42" fmla="*/ 690095 h 1160788"/>
              <a:gd name="connsiteX43" fmla="*/ 4433094 w 6682581"/>
              <a:gd name="connsiteY43" fmla="*/ 694858 h 1160788"/>
              <a:gd name="connsiteX44" fmla="*/ 4478338 w 6682581"/>
              <a:gd name="connsiteY44" fmla="*/ 697239 h 1160788"/>
              <a:gd name="connsiteX45" fmla="*/ 4695031 w 6682581"/>
              <a:gd name="connsiteY45" fmla="*/ 692476 h 1160788"/>
              <a:gd name="connsiteX46" fmla="*/ 4747419 w 6682581"/>
              <a:gd name="connsiteY46" fmla="*/ 699620 h 1160788"/>
              <a:gd name="connsiteX47" fmla="*/ 4775200 w 6682581"/>
              <a:gd name="connsiteY47" fmla="*/ 708352 h 1160788"/>
              <a:gd name="connsiteX48" fmla="*/ 4802188 w 6682581"/>
              <a:gd name="connsiteY48" fmla="*/ 725814 h 1160788"/>
              <a:gd name="connsiteX49" fmla="*/ 4842669 w 6682581"/>
              <a:gd name="connsiteY49" fmla="*/ 780582 h 1160788"/>
              <a:gd name="connsiteX50" fmla="*/ 4866481 w 6682581"/>
              <a:gd name="connsiteY50" fmla="*/ 821064 h 1160788"/>
              <a:gd name="connsiteX51" fmla="*/ 4885532 w 6682581"/>
              <a:gd name="connsiteY51" fmla="*/ 849637 h 1160788"/>
              <a:gd name="connsiteX52" fmla="*/ 4909344 w 6682581"/>
              <a:gd name="connsiteY52" fmla="*/ 866306 h 1160788"/>
              <a:gd name="connsiteX53" fmla="*/ 4961732 w 6682581"/>
              <a:gd name="connsiteY53" fmla="*/ 868688 h 1160788"/>
              <a:gd name="connsiteX54" fmla="*/ 5104606 w 6682581"/>
              <a:gd name="connsiteY54" fmla="*/ 875831 h 1160788"/>
              <a:gd name="connsiteX55" fmla="*/ 5380831 w 6682581"/>
              <a:gd name="connsiteY55" fmla="*/ 885356 h 1160788"/>
              <a:gd name="connsiteX56" fmla="*/ 5437981 w 6682581"/>
              <a:gd name="connsiteY56" fmla="*/ 894881 h 1160788"/>
              <a:gd name="connsiteX57" fmla="*/ 5492750 w 6682581"/>
              <a:gd name="connsiteY57" fmla="*/ 906788 h 1160788"/>
              <a:gd name="connsiteX58" fmla="*/ 5526087 w 6682581"/>
              <a:gd name="connsiteY58" fmla="*/ 937744 h 1160788"/>
              <a:gd name="connsiteX59" fmla="*/ 5552281 w 6682581"/>
              <a:gd name="connsiteY59" fmla="*/ 978225 h 1160788"/>
              <a:gd name="connsiteX60" fmla="*/ 5568950 w 6682581"/>
              <a:gd name="connsiteY60" fmla="*/ 1002038 h 1160788"/>
              <a:gd name="connsiteX61" fmla="*/ 5604669 w 6682581"/>
              <a:gd name="connsiteY61" fmla="*/ 1025850 h 1160788"/>
              <a:gd name="connsiteX62" fmla="*/ 5738019 w 6682581"/>
              <a:gd name="connsiteY62" fmla="*/ 1037756 h 1160788"/>
              <a:gd name="connsiteX63" fmla="*/ 5776119 w 6682581"/>
              <a:gd name="connsiteY63" fmla="*/ 1037756 h 1160788"/>
              <a:gd name="connsiteX64" fmla="*/ 5811838 w 6682581"/>
              <a:gd name="connsiteY64" fmla="*/ 1044900 h 1160788"/>
              <a:gd name="connsiteX65" fmla="*/ 5866606 w 6682581"/>
              <a:gd name="connsiteY65" fmla="*/ 1063950 h 1160788"/>
              <a:gd name="connsiteX66" fmla="*/ 6128543 w 6682581"/>
              <a:gd name="connsiteY66" fmla="*/ 1073474 h 1160788"/>
              <a:gd name="connsiteX67" fmla="*/ 6178549 w 6682581"/>
              <a:gd name="connsiteY67" fmla="*/ 1097287 h 1160788"/>
              <a:gd name="connsiteX68" fmla="*/ 6682581 w 6682581"/>
              <a:gd name="connsiteY68" fmla="*/ 1160788 h 1160788"/>
              <a:gd name="connsiteX0" fmla="*/ 0 w 6682581"/>
              <a:gd name="connsiteY0" fmla="*/ 6677 h 1160788"/>
              <a:gd name="connsiteX1" fmla="*/ 669925 w 6682581"/>
              <a:gd name="connsiteY1" fmla="*/ 9852 h 1160788"/>
              <a:gd name="connsiteX2" fmla="*/ 698500 w 6682581"/>
              <a:gd name="connsiteY2" fmla="*/ 22551 h 1160788"/>
              <a:gd name="connsiteX3" fmla="*/ 730250 w 6682581"/>
              <a:gd name="connsiteY3" fmla="*/ 44777 h 1160788"/>
              <a:gd name="connsiteX4" fmla="*/ 777875 w 6682581"/>
              <a:gd name="connsiteY4" fmla="*/ 95577 h 1160788"/>
              <a:gd name="connsiteX5" fmla="*/ 800100 w 6682581"/>
              <a:gd name="connsiteY5" fmla="*/ 124152 h 1160788"/>
              <a:gd name="connsiteX6" fmla="*/ 825500 w 6682581"/>
              <a:gd name="connsiteY6" fmla="*/ 143202 h 1160788"/>
              <a:gd name="connsiteX7" fmla="*/ 841375 w 6682581"/>
              <a:gd name="connsiteY7" fmla="*/ 152726 h 1160788"/>
              <a:gd name="connsiteX8" fmla="*/ 866775 w 6682581"/>
              <a:gd name="connsiteY8" fmla="*/ 159076 h 1160788"/>
              <a:gd name="connsiteX9" fmla="*/ 1060450 w 6682581"/>
              <a:gd name="connsiteY9" fmla="*/ 155902 h 1160788"/>
              <a:gd name="connsiteX10" fmla="*/ 1397000 w 6682581"/>
              <a:gd name="connsiteY10" fmla="*/ 159077 h 1160788"/>
              <a:gd name="connsiteX11" fmla="*/ 1438275 w 6682581"/>
              <a:gd name="connsiteY11" fmla="*/ 187652 h 1160788"/>
              <a:gd name="connsiteX12" fmla="*/ 1470025 w 6682581"/>
              <a:gd name="connsiteY12" fmla="*/ 222577 h 1160788"/>
              <a:gd name="connsiteX13" fmla="*/ 1504950 w 6682581"/>
              <a:gd name="connsiteY13" fmla="*/ 238452 h 1160788"/>
              <a:gd name="connsiteX14" fmla="*/ 2082800 w 6682581"/>
              <a:gd name="connsiteY14" fmla="*/ 241627 h 1160788"/>
              <a:gd name="connsiteX15" fmla="*/ 2105025 w 6682581"/>
              <a:gd name="connsiteY15" fmla="*/ 257501 h 1160788"/>
              <a:gd name="connsiteX16" fmla="*/ 2120900 w 6682581"/>
              <a:gd name="connsiteY16" fmla="*/ 276552 h 1160788"/>
              <a:gd name="connsiteX17" fmla="*/ 2133600 w 6682581"/>
              <a:gd name="connsiteY17" fmla="*/ 317827 h 1160788"/>
              <a:gd name="connsiteX18" fmla="*/ 2159000 w 6682581"/>
              <a:gd name="connsiteY18" fmla="*/ 336877 h 1160788"/>
              <a:gd name="connsiteX19" fmla="*/ 2193925 w 6682581"/>
              <a:gd name="connsiteY19" fmla="*/ 346402 h 1160788"/>
              <a:gd name="connsiteX20" fmla="*/ 2730500 w 6682581"/>
              <a:gd name="connsiteY20" fmla="*/ 362276 h 1160788"/>
              <a:gd name="connsiteX21" fmla="*/ 2762250 w 6682581"/>
              <a:gd name="connsiteY21" fmla="*/ 378152 h 1160788"/>
              <a:gd name="connsiteX22" fmla="*/ 2784475 w 6682581"/>
              <a:gd name="connsiteY22" fmla="*/ 397201 h 1160788"/>
              <a:gd name="connsiteX23" fmla="*/ 2806700 w 6682581"/>
              <a:gd name="connsiteY23" fmla="*/ 435301 h 1160788"/>
              <a:gd name="connsiteX24" fmla="*/ 2835275 w 6682581"/>
              <a:gd name="connsiteY24" fmla="*/ 467051 h 1160788"/>
              <a:gd name="connsiteX25" fmla="*/ 2854325 w 6682581"/>
              <a:gd name="connsiteY25" fmla="*/ 489276 h 1160788"/>
              <a:gd name="connsiteX26" fmla="*/ 2886075 w 6682581"/>
              <a:gd name="connsiteY26" fmla="*/ 498801 h 1160788"/>
              <a:gd name="connsiteX27" fmla="*/ 3090069 w 6682581"/>
              <a:gd name="connsiteY27" fmla="*/ 494832 h 1160788"/>
              <a:gd name="connsiteX28" fmla="*/ 3411538 w 6682581"/>
              <a:gd name="connsiteY28" fmla="*/ 494832 h 1160788"/>
              <a:gd name="connsiteX29" fmla="*/ 3435350 w 6682581"/>
              <a:gd name="connsiteY29" fmla="*/ 497214 h 1160788"/>
              <a:gd name="connsiteX30" fmla="*/ 3452019 w 6682581"/>
              <a:gd name="connsiteY30" fmla="*/ 506739 h 1160788"/>
              <a:gd name="connsiteX31" fmla="*/ 3494881 w 6682581"/>
              <a:gd name="connsiteY31" fmla="*/ 542457 h 1160788"/>
              <a:gd name="connsiteX32" fmla="*/ 3530600 w 6682581"/>
              <a:gd name="connsiteY32" fmla="*/ 578176 h 1160788"/>
              <a:gd name="connsiteX33" fmla="*/ 3573462 w 6682581"/>
              <a:gd name="connsiteY33" fmla="*/ 597226 h 1160788"/>
              <a:gd name="connsiteX34" fmla="*/ 3621088 w 6682581"/>
              <a:gd name="connsiteY34" fmla="*/ 599607 h 1160788"/>
              <a:gd name="connsiteX35" fmla="*/ 4073526 w 6682581"/>
              <a:gd name="connsiteY35" fmla="*/ 599607 h 1160788"/>
              <a:gd name="connsiteX36" fmla="*/ 4111626 w 6682581"/>
              <a:gd name="connsiteY36" fmla="*/ 604370 h 1160788"/>
              <a:gd name="connsiteX37" fmla="*/ 4147344 w 6682581"/>
              <a:gd name="connsiteY37" fmla="*/ 618658 h 1160788"/>
              <a:gd name="connsiteX38" fmla="*/ 4171156 w 6682581"/>
              <a:gd name="connsiteY38" fmla="*/ 642470 h 1160788"/>
              <a:gd name="connsiteX39" fmla="*/ 4190206 w 6682581"/>
              <a:gd name="connsiteY39" fmla="*/ 654376 h 1160788"/>
              <a:gd name="connsiteX40" fmla="*/ 4214020 w 6682581"/>
              <a:gd name="connsiteY40" fmla="*/ 661520 h 1160788"/>
              <a:gd name="connsiteX41" fmla="*/ 4287838 w 6682581"/>
              <a:gd name="connsiteY41" fmla="*/ 673426 h 1160788"/>
              <a:gd name="connsiteX42" fmla="*/ 4383088 w 6682581"/>
              <a:gd name="connsiteY42" fmla="*/ 690095 h 1160788"/>
              <a:gd name="connsiteX43" fmla="*/ 4433094 w 6682581"/>
              <a:gd name="connsiteY43" fmla="*/ 694858 h 1160788"/>
              <a:gd name="connsiteX44" fmla="*/ 4478338 w 6682581"/>
              <a:gd name="connsiteY44" fmla="*/ 697239 h 1160788"/>
              <a:gd name="connsiteX45" fmla="*/ 4695031 w 6682581"/>
              <a:gd name="connsiteY45" fmla="*/ 692476 h 1160788"/>
              <a:gd name="connsiteX46" fmla="*/ 4747419 w 6682581"/>
              <a:gd name="connsiteY46" fmla="*/ 699620 h 1160788"/>
              <a:gd name="connsiteX47" fmla="*/ 4775200 w 6682581"/>
              <a:gd name="connsiteY47" fmla="*/ 708352 h 1160788"/>
              <a:gd name="connsiteX48" fmla="*/ 4802188 w 6682581"/>
              <a:gd name="connsiteY48" fmla="*/ 725814 h 1160788"/>
              <a:gd name="connsiteX49" fmla="*/ 4842669 w 6682581"/>
              <a:gd name="connsiteY49" fmla="*/ 780582 h 1160788"/>
              <a:gd name="connsiteX50" fmla="*/ 4866481 w 6682581"/>
              <a:gd name="connsiteY50" fmla="*/ 821064 h 1160788"/>
              <a:gd name="connsiteX51" fmla="*/ 4885532 w 6682581"/>
              <a:gd name="connsiteY51" fmla="*/ 849637 h 1160788"/>
              <a:gd name="connsiteX52" fmla="*/ 4909344 w 6682581"/>
              <a:gd name="connsiteY52" fmla="*/ 866306 h 1160788"/>
              <a:gd name="connsiteX53" fmla="*/ 4961732 w 6682581"/>
              <a:gd name="connsiteY53" fmla="*/ 868688 h 1160788"/>
              <a:gd name="connsiteX54" fmla="*/ 5104606 w 6682581"/>
              <a:gd name="connsiteY54" fmla="*/ 875831 h 1160788"/>
              <a:gd name="connsiteX55" fmla="*/ 5380831 w 6682581"/>
              <a:gd name="connsiteY55" fmla="*/ 885356 h 1160788"/>
              <a:gd name="connsiteX56" fmla="*/ 5437981 w 6682581"/>
              <a:gd name="connsiteY56" fmla="*/ 894881 h 1160788"/>
              <a:gd name="connsiteX57" fmla="*/ 5492750 w 6682581"/>
              <a:gd name="connsiteY57" fmla="*/ 906788 h 1160788"/>
              <a:gd name="connsiteX58" fmla="*/ 5526087 w 6682581"/>
              <a:gd name="connsiteY58" fmla="*/ 937744 h 1160788"/>
              <a:gd name="connsiteX59" fmla="*/ 5552281 w 6682581"/>
              <a:gd name="connsiteY59" fmla="*/ 978225 h 1160788"/>
              <a:gd name="connsiteX60" fmla="*/ 5568950 w 6682581"/>
              <a:gd name="connsiteY60" fmla="*/ 1002038 h 1160788"/>
              <a:gd name="connsiteX61" fmla="*/ 5604669 w 6682581"/>
              <a:gd name="connsiteY61" fmla="*/ 1025850 h 1160788"/>
              <a:gd name="connsiteX62" fmla="*/ 5738019 w 6682581"/>
              <a:gd name="connsiteY62" fmla="*/ 1037756 h 1160788"/>
              <a:gd name="connsiteX63" fmla="*/ 5776119 w 6682581"/>
              <a:gd name="connsiteY63" fmla="*/ 1037756 h 1160788"/>
              <a:gd name="connsiteX64" fmla="*/ 5811838 w 6682581"/>
              <a:gd name="connsiteY64" fmla="*/ 1044900 h 1160788"/>
              <a:gd name="connsiteX65" fmla="*/ 5866606 w 6682581"/>
              <a:gd name="connsiteY65" fmla="*/ 1063950 h 1160788"/>
              <a:gd name="connsiteX66" fmla="*/ 6128543 w 6682581"/>
              <a:gd name="connsiteY66" fmla="*/ 1073474 h 1160788"/>
              <a:gd name="connsiteX67" fmla="*/ 6185693 w 6682581"/>
              <a:gd name="connsiteY67" fmla="*/ 1092525 h 1160788"/>
              <a:gd name="connsiteX68" fmla="*/ 6682581 w 6682581"/>
              <a:gd name="connsiteY68" fmla="*/ 1160788 h 1160788"/>
              <a:gd name="connsiteX0" fmla="*/ 0 w 6682581"/>
              <a:gd name="connsiteY0" fmla="*/ 6677 h 1160788"/>
              <a:gd name="connsiteX1" fmla="*/ 669925 w 6682581"/>
              <a:gd name="connsiteY1" fmla="*/ 9852 h 1160788"/>
              <a:gd name="connsiteX2" fmla="*/ 698500 w 6682581"/>
              <a:gd name="connsiteY2" fmla="*/ 22551 h 1160788"/>
              <a:gd name="connsiteX3" fmla="*/ 730250 w 6682581"/>
              <a:gd name="connsiteY3" fmla="*/ 44777 h 1160788"/>
              <a:gd name="connsiteX4" fmla="*/ 777875 w 6682581"/>
              <a:gd name="connsiteY4" fmla="*/ 95577 h 1160788"/>
              <a:gd name="connsiteX5" fmla="*/ 800100 w 6682581"/>
              <a:gd name="connsiteY5" fmla="*/ 124152 h 1160788"/>
              <a:gd name="connsiteX6" fmla="*/ 825500 w 6682581"/>
              <a:gd name="connsiteY6" fmla="*/ 143202 h 1160788"/>
              <a:gd name="connsiteX7" fmla="*/ 841375 w 6682581"/>
              <a:gd name="connsiteY7" fmla="*/ 152726 h 1160788"/>
              <a:gd name="connsiteX8" fmla="*/ 866775 w 6682581"/>
              <a:gd name="connsiteY8" fmla="*/ 159076 h 1160788"/>
              <a:gd name="connsiteX9" fmla="*/ 1060450 w 6682581"/>
              <a:gd name="connsiteY9" fmla="*/ 155902 h 1160788"/>
              <a:gd name="connsiteX10" fmla="*/ 1397000 w 6682581"/>
              <a:gd name="connsiteY10" fmla="*/ 159077 h 1160788"/>
              <a:gd name="connsiteX11" fmla="*/ 1438275 w 6682581"/>
              <a:gd name="connsiteY11" fmla="*/ 187652 h 1160788"/>
              <a:gd name="connsiteX12" fmla="*/ 1470025 w 6682581"/>
              <a:gd name="connsiteY12" fmla="*/ 222577 h 1160788"/>
              <a:gd name="connsiteX13" fmla="*/ 1504950 w 6682581"/>
              <a:gd name="connsiteY13" fmla="*/ 238452 h 1160788"/>
              <a:gd name="connsiteX14" fmla="*/ 2082800 w 6682581"/>
              <a:gd name="connsiteY14" fmla="*/ 241627 h 1160788"/>
              <a:gd name="connsiteX15" fmla="*/ 2105025 w 6682581"/>
              <a:gd name="connsiteY15" fmla="*/ 257501 h 1160788"/>
              <a:gd name="connsiteX16" fmla="*/ 2120900 w 6682581"/>
              <a:gd name="connsiteY16" fmla="*/ 276552 h 1160788"/>
              <a:gd name="connsiteX17" fmla="*/ 2133600 w 6682581"/>
              <a:gd name="connsiteY17" fmla="*/ 317827 h 1160788"/>
              <a:gd name="connsiteX18" fmla="*/ 2159000 w 6682581"/>
              <a:gd name="connsiteY18" fmla="*/ 336877 h 1160788"/>
              <a:gd name="connsiteX19" fmla="*/ 2193925 w 6682581"/>
              <a:gd name="connsiteY19" fmla="*/ 346402 h 1160788"/>
              <a:gd name="connsiteX20" fmla="*/ 2730500 w 6682581"/>
              <a:gd name="connsiteY20" fmla="*/ 362276 h 1160788"/>
              <a:gd name="connsiteX21" fmla="*/ 2762250 w 6682581"/>
              <a:gd name="connsiteY21" fmla="*/ 378152 h 1160788"/>
              <a:gd name="connsiteX22" fmla="*/ 2784475 w 6682581"/>
              <a:gd name="connsiteY22" fmla="*/ 397201 h 1160788"/>
              <a:gd name="connsiteX23" fmla="*/ 2806700 w 6682581"/>
              <a:gd name="connsiteY23" fmla="*/ 435301 h 1160788"/>
              <a:gd name="connsiteX24" fmla="*/ 2835275 w 6682581"/>
              <a:gd name="connsiteY24" fmla="*/ 467051 h 1160788"/>
              <a:gd name="connsiteX25" fmla="*/ 2854325 w 6682581"/>
              <a:gd name="connsiteY25" fmla="*/ 489276 h 1160788"/>
              <a:gd name="connsiteX26" fmla="*/ 2886075 w 6682581"/>
              <a:gd name="connsiteY26" fmla="*/ 498801 h 1160788"/>
              <a:gd name="connsiteX27" fmla="*/ 3090069 w 6682581"/>
              <a:gd name="connsiteY27" fmla="*/ 494832 h 1160788"/>
              <a:gd name="connsiteX28" fmla="*/ 3411538 w 6682581"/>
              <a:gd name="connsiteY28" fmla="*/ 494832 h 1160788"/>
              <a:gd name="connsiteX29" fmla="*/ 3435350 w 6682581"/>
              <a:gd name="connsiteY29" fmla="*/ 497214 h 1160788"/>
              <a:gd name="connsiteX30" fmla="*/ 3452019 w 6682581"/>
              <a:gd name="connsiteY30" fmla="*/ 506739 h 1160788"/>
              <a:gd name="connsiteX31" fmla="*/ 3494881 w 6682581"/>
              <a:gd name="connsiteY31" fmla="*/ 542457 h 1160788"/>
              <a:gd name="connsiteX32" fmla="*/ 3530600 w 6682581"/>
              <a:gd name="connsiteY32" fmla="*/ 578176 h 1160788"/>
              <a:gd name="connsiteX33" fmla="*/ 3573462 w 6682581"/>
              <a:gd name="connsiteY33" fmla="*/ 597226 h 1160788"/>
              <a:gd name="connsiteX34" fmla="*/ 3621088 w 6682581"/>
              <a:gd name="connsiteY34" fmla="*/ 599607 h 1160788"/>
              <a:gd name="connsiteX35" fmla="*/ 4073526 w 6682581"/>
              <a:gd name="connsiteY35" fmla="*/ 599607 h 1160788"/>
              <a:gd name="connsiteX36" fmla="*/ 4111626 w 6682581"/>
              <a:gd name="connsiteY36" fmla="*/ 604370 h 1160788"/>
              <a:gd name="connsiteX37" fmla="*/ 4147344 w 6682581"/>
              <a:gd name="connsiteY37" fmla="*/ 618658 h 1160788"/>
              <a:gd name="connsiteX38" fmla="*/ 4171156 w 6682581"/>
              <a:gd name="connsiteY38" fmla="*/ 642470 h 1160788"/>
              <a:gd name="connsiteX39" fmla="*/ 4190206 w 6682581"/>
              <a:gd name="connsiteY39" fmla="*/ 654376 h 1160788"/>
              <a:gd name="connsiteX40" fmla="*/ 4214020 w 6682581"/>
              <a:gd name="connsiteY40" fmla="*/ 661520 h 1160788"/>
              <a:gd name="connsiteX41" fmla="*/ 4287838 w 6682581"/>
              <a:gd name="connsiteY41" fmla="*/ 673426 h 1160788"/>
              <a:gd name="connsiteX42" fmla="*/ 4383088 w 6682581"/>
              <a:gd name="connsiteY42" fmla="*/ 690095 h 1160788"/>
              <a:gd name="connsiteX43" fmla="*/ 4433094 w 6682581"/>
              <a:gd name="connsiteY43" fmla="*/ 694858 h 1160788"/>
              <a:gd name="connsiteX44" fmla="*/ 4478338 w 6682581"/>
              <a:gd name="connsiteY44" fmla="*/ 697239 h 1160788"/>
              <a:gd name="connsiteX45" fmla="*/ 4695031 w 6682581"/>
              <a:gd name="connsiteY45" fmla="*/ 692476 h 1160788"/>
              <a:gd name="connsiteX46" fmla="*/ 4747419 w 6682581"/>
              <a:gd name="connsiteY46" fmla="*/ 699620 h 1160788"/>
              <a:gd name="connsiteX47" fmla="*/ 4775200 w 6682581"/>
              <a:gd name="connsiteY47" fmla="*/ 708352 h 1160788"/>
              <a:gd name="connsiteX48" fmla="*/ 4802188 w 6682581"/>
              <a:gd name="connsiteY48" fmla="*/ 725814 h 1160788"/>
              <a:gd name="connsiteX49" fmla="*/ 4842669 w 6682581"/>
              <a:gd name="connsiteY49" fmla="*/ 780582 h 1160788"/>
              <a:gd name="connsiteX50" fmla="*/ 4866481 w 6682581"/>
              <a:gd name="connsiteY50" fmla="*/ 821064 h 1160788"/>
              <a:gd name="connsiteX51" fmla="*/ 4885532 w 6682581"/>
              <a:gd name="connsiteY51" fmla="*/ 849637 h 1160788"/>
              <a:gd name="connsiteX52" fmla="*/ 4909344 w 6682581"/>
              <a:gd name="connsiteY52" fmla="*/ 866306 h 1160788"/>
              <a:gd name="connsiteX53" fmla="*/ 4961732 w 6682581"/>
              <a:gd name="connsiteY53" fmla="*/ 868688 h 1160788"/>
              <a:gd name="connsiteX54" fmla="*/ 5104606 w 6682581"/>
              <a:gd name="connsiteY54" fmla="*/ 875831 h 1160788"/>
              <a:gd name="connsiteX55" fmla="*/ 5380831 w 6682581"/>
              <a:gd name="connsiteY55" fmla="*/ 885356 h 1160788"/>
              <a:gd name="connsiteX56" fmla="*/ 5437981 w 6682581"/>
              <a:gd name="connsiteY56" fmla="*/ 894881 h 1160788"/>
              <a:gd name="connsiteX57" fmla="*/ 5492750 w 6682581"/>
              <a:gd name="connsiteY57" fmla="*/ 906788 h 1160788"/>
              <a:gd name="connsiteX58" fmla="*/ 5526087 w 6682581"/>
              <a:gd name="connsiteY58" fmla="*/ 937744 h 1160788"/>
              <a:gd name="connsiteX59" fmla="*/ 5552281 w 6682581"/>
              <a:gd name="connsiteY59" fmla="*/ 978225 h 1160788"/>
              <a:gd name="connsiteX60" fmla="*/ 5568950 w 6682581"/>
              <a:gd name="connsiteY60" fmla="*/ 1002038 h 1160788"/>
              <a:gd name="connsiteX61" fmla="*/ 5604669 w 6682581"/>
              <a:gd name="connsiteY61" fmla="*/ 1025850 h 1160788"/>
              <a:gd name="connsiteX62" fmla="*/ 5738019 w 6682581"/>
              <a:gd name="connsiteY62" fmla="*/ 1037756 h 1160788"/>
              <a:gd name="connsiteX63" fmla="*/ 5776119 w 6682581"/>
              <a:gd name="connsiteY63" fmla="*/ 1037756 h 1160788"/>
              <a:gd name="connsiteX64" fmla="*/ 5811838 w 6682581"/>
              <a:gd name="connsiteY64" fmla="*/ 1044900 h 1160788"/>
              <a:gd name="connsiteX65" fmla="*/ 5866606 w 6682581"/>
              <a:gd name="connsiteY65" fmla="*/ 1063950 h 1160788"/>
              <a:gd name="connsiteX66" fmla="*/ 6128543 w 6682581"/>
              <a:gd name="connsiteY66" fmla="*/ 1073474 h 1160788"/>
              <a:gd name="connsiteX67" fmla="*/ 6161880 w 6682581"/>
              <a:gd name="connsiteY67" fmla="*/ 1073474 h 1160788"/>
              <a:gd name="connsiteX68" fmla="*/ 6185693 w 6682581"/>
              <a:gd name="connsiteY68" fmla="*/ 1092525 h 1160788"/>
              <a:gd name="connsiteX69" fmla="*/ 6682581 w 6682581"/>
              <a:gd name="connsiteY69" fmla="*/ 1160788 h 1160788"/>
              <a:gd name="connsiteX0" fmla="*/ 0 w 6682581"/>
              <a:gd name="connsiteY0" fmla="*/ 6677 h 1160788"/>
              <a:gd name="connsiteX1" fmla="*/ 669925 w 6682581"/>
              <a:gd name="connsiteY1" fmla="*/ 9852 h 1160788"/>
              <a:gd name="connsiteX2" fmla="*/ 698500 w 6682581"/>
              <a:gd name="connsiteY2" fmla="*/ 22551 h 1160788"/>
              <a:gd name="connsiteX3" fmla="*/ 730250 w 6682581"/>
              <a:gd name="connsiteY3" fmla="*/ 44777 h 1160788"/>
              <a:gd name="connsiteX4" fmla="*/ 777875 w 6682581"/>
              <a:gd name="connsiteY4" fmla="*/ 95577 h 1160788"/>
              <a:gd name="connsiteX5" fmla="*/ 800100 w 6682581"/>
              <a:gd name="connsiteY5" fmla="*/ 124152 h 1160788"/>
              <a:gd name="connsiteX6" fmla="*/ 825500 w 6682581"/>
              <a:gd name="connsiteY6" fmla="*/ 143202 h 1160788"/>
              <a:gd name="connsiteX7" fmla="*/ 841375 w 6682581"/>
              <a:gd name="connsiteY7" fmla="*/ 152726 h 1160788"/>
              <a:gd name="connsiteX8" fmla="*/ 866775 w 6682581"/>
              <a:gd name="connsiteY8" fmla="*/ 159076 h 1160788"/>
              <a:gd name="connsiteX9" fmla="*/ 1060450 w 6682581"/>
              <a:gd name="connsiteY9" fmla="*/ 155902 h 1160788"/>
              <a:gd name="connsiteX10" fmla="*/ 1397000 w 6682581"/>
              <a:gd name="connsiteY10" fmla="*/ 159077 h 1160788"/>
              <a:gd name="connsiteX11" fmla="*/ 1438275 w 6682581"/>
              <a:gd name="connsiteY11" fmla="*/ 187652 h 1160788"/>
              <a:gd name="connsiteX12" fmla="*/ 1470025 w 6682581"/>
              <a:gd name="connsiteY12" fmla="*/ 222577 h 1160788"/>
              <a:gd name="connsiteX13" fmla="*/ 1504950 w 6682581"/>
              <a:gd name="connsiteY13" fmla="*/ 238452 h 1160788"/>
              <a:gd name="connsiteX14" fmla="*/ 2082800 w 6682581"/>
              <a:gd name="connsiteY14" fmla="*/ 241627 h 1160788"/>
              <a:gd name="connsiteX15" fmla="*/ 2105025 w 6682581"/>
              <a:gd name="connsiteY15" fmla="*/ 257501 h 1160788"/>
              <a:gd name="connsiteX16" fmla="*/ 2120900 w 6682581"/>
              <a:gd name="connsiteY16" fmla="*/ 276552 h 1160788"/>
              <a:gd name="connsiteX17" fmla="*/ 2133600 w 6682581"/>
              <a:gd name="connsiteY17" fmla="*/ 317827 h 1160788"/>
              <a:gd name="connsiteX18" fmla="*/ 2159000 w 6682581"/>
              <a:gd name="connsiteY18" fmla="*/ 336877 h 1160788"/>
              <a:gd name="connsiteX19" fmla="*/ 2193925 w 6682581"/>
              <a:gd name="connsiteY19" fmla="*/ 346402 h 1160788"/>
              <a:gd name="connsiteX20" fmla="*/ 2730500 w 6682581"/>
              <a:gd name="connsiteY20" fmla="*/ 362276 h 1160788"/>
              <a:gd name="connsiteX21" fmla="*/ 2762250 w 6682581"/>
              <a:gd name="connsiteY21" fmla="*/ 378152 h 1160788"/>
              <a:gd name="connsiteX22" fmla="*/ 2784475 w 6682581"/>
              <a:gd name="connsiteY22" fmla="*/ 397201 h 1160788"/>
              <a:gd name="connsiteX23" fmla="*/ 2806700 w 6682581"/>
              <a:gd name="connsiteY23" fmla="*/ 435301 h 1160788"/>
              <a:gd name="connsiteX24" fmla="*/ 2835275 w 6682581"/>
              <a:gd name="connsiteY24" fmla="*/ 467051 h 1160788"/>
              <a:gd name="connsiteX25" fmla="*/ 2854325 w 6682581"/>
              <a:gd name="connsiteY25" fmla="*/ 489276 h 1160788"/>
              <a:gd name="connsiteX26" fmla="*/ 2886075 w 6682581"/>
              <a:gd name="connsiteY26" fmla="*/ 498801 h 1160788"/>
              <a:gd name="connsiteX27" fmla="*/ 3090069 w 6682581"/>
              <a:gd name="connsiteY27" fmla="*/ 494832 h 1160788"/>
              <a:gd name="connsiteX28" fmla="*/ 3411538 w 6682581"/>
              <a:gd name="connsiteY28" fmla="*/ 494832 h 1160788"/>
              <a:gd name="connsiteX29" fmla="*/ 3435350 w 6682581"/>
              <a:gd name="connsiteY29" fmla="*/ 497214 h 1160788"/>
              <a:gd name="connsiteX30" fmla="*/ 3452019 w 6682581"/>
              <a:gd name="connsiteY30" fmla="*/ 506739 h 1160788"/>
              <a:gd name="connsiteX31" fmla="*/ 3494881 w 6682581"/>
              <a:gd name="connsiteY31" fmla="*/ 542457 h 1160788"/>
              <a:gd name="connsiteX32" fmla="*/ 3530600 w 6682581"/>
              <a:gd name="connsiteY32" fmla="*/ 578176 h 1160788"/>
              <a:gd name="connsiteX33" fmla="*/ 3573462 w 6682581"/>
              <a:gd name="connsiteY33" fmla="*/ 597226 h 1160788"/>
              <a:gd name="connsiteX34" fmla="*/ 3621088 w 6682581"/>
              <a:gd name="connsiteY34" fmla="*/ 599607 h 1160788"/>
              <a:gd name="connsiteX35" fmla="*/ 4073526 w 6682581"/>
              <a:gd name="connsiteY35" fmla="*/ 599607 h 1160788"/>
              <a:gd name="connsiteX36" fmla="*/ 4111626 w 6682581"/>
              <a:gd name="connsiteY36" fmla="*/ 604370 h 1160788"/>
              <a:gd name="connsiteX37" fmla="*/ 4147344 w 6682581"/>
              <a:gd name="connsiteY37" fmla="*/ 618658 h 1160788"/>
              <a:gd name="connsiteX38" fmla="*/ 4171156 w 6682581"/>
              <a:gd name="connsiteY38" fmla="*/ 642470 h 1160788"/>
              <a:gd name="connsiteX39" fmla="*/ 4190206 w 6682581"/>
              <a:gd name="connsiteY39" fmla="*/ 654376 h 1160788"/>
              <a:gd name="connsiteX40" fmla="*/ 4214020 w 6682581"/>
              <a:gd name="connsiteY40" fmla="*/ 661520 h 1160788"/>
              <a:gd name="connsiteX41" fmla="*/ 4287838 w 6682581"/>
              <a:gd name="connsiteY41" fmla="*/ 673426 h 1160788"/>
              <a:gd name="connsiteX42" fmla="*/ 4383088 w 6682581"/>
              <a:gd name="connsiteY42" fmla="*/ 690095 h 1160788"/>
              <a:gd name="connsiteX43" fmla="*/ 4433094 w 6682581"/>
              <a:gd name="connsiteY43" fmla="*/ 694858 h 1160788"/>
              <a:gd name="connsiteX44" fmla="*/ 4478338 w 6682581"/>
              <a:gd name="connsiteY44" fmla="*/ 697239 h 1160788"/>
              <a:gd name="connsiteX45" fmla="*/ 4695031 w 6682581"/>
              <a:gd name="connsiteY45" fmla="*/ 692476 h 1160788"/>
              <a:gd name="connsiteX46" fmla="*/ 4747419 w 6682581"/>
              <a:gd name="connsiteY46" fmla="*/ 699620 h 1160788"/>
              <a:gd name="connsiteX47" fmla="*/ 4775200 w 6682581"/>
              <a:gd name="connsiteY47" fmla="*/ 708352 h 1160788"/>
              <a:gd name="connsiteX48" fmla="*/ 4802188 w 6682581"/>
              <a:gd name="connsiteY48" fmla="*/ 725814 h 1160788"/>
              <a:gd name="connsiteX49" fmla="*/ 4842669 w 6682581"/>
              <a:gd name="connsiteY49" fmla="*/ 780582 h 1160788"/>
              <a:gd name="connsiteX50" fmla="*/ 4866481 w 6682581"/>
              <a:gd name="connsiteY50" fmla="*/ 821064 h 1160788"/>
              <a:gd name="connsiteX51" fmla="*/ 4885532 w 6682581"/>
              <a:gd name="connsiteY51" fmla="*/ 849637 h 1160788"/>
              <a:gd name="connsiteX52" fmla="*/ 4909344 w 6682581"/>
              <a:gd name="connsiteY52" fmla="*/ 866306 h 1160788"/>
              <a:gd name="connsiteX53" fmla="*/ 4961732 w 6682581"/>
              <a:gd name="connsiteY53" fmla="*/ 868688 h 1160788"/>
              <a:gd name="connsiteX54" fmla="*/ 5104606 w 6682581"/>
              <a:gd name="connsiteY54" fmla="*/ 875831 h 1160788"/>
              <a:gd name="connsiteX55" fmla="*/ 5380831 w 6682581"/>
              <a:gd name="connsiteY55" fmla="*/ 885356 h 1160788"/>
              <a:gd name="connsiteX56" fmla="*/ 5437981 w 6682581"/>
              <a:gd name="connsiteY56" fmla="*/ 894881 h 1160788"/>
              <a:gd name="connsiteX57" fmla="*/ 5492750 w 6682581"/>
              <a:gd name="connsiteY57" fmla="*/ 906788 h 1160788"/>
              <a:gd name="connsiteX58" fmla="*/ 5526087 w 6682581"/>
              <a:gd name="connsiteY58" fmla="*/ 937744 h 1160788"/>
              <a:gd name="connsiteX59" fmla="*/ 5552281 w 6682581"/>
              <a:gd name="connsiteY59" fmla="*/ 978225 h 1160788"/>
              <a:gd name="connsiteX60" fmla="*/ 5568950 w 6682581"/>
              <a:gd name="connsiteY60" fmla="*/ 1002038 h 1160788"/>
              <a:gd name="connsiteX61" fmla="*/ 5604669 w 6682581"/>
              <a:gd name="connsiteY61" fmla="*/ 1025850 h 1160788"/>
              <a:gd name="connsiteX62" fmla="*/ 5738019 w 6682581"/>
              <a:gd name="connsiteY62" fmla="*/ 1037756 h 1160788"/>
              <a:gd name="connsiteX63" fmla="*/ 5776119 w 6682581"/>
              <a:gd name="connsiteY63" fmla="*/ 1037756 h 1160788"/>
              <a:gd name="connsiteX64" fmla="*/ 5811838 w 6682581"/>
              <a:gd name="connsiteY64" fmla="*/ 1044900 h 1160788"/>
              <a:gd name="connsiteX65" fmla="*/ 5866606 w 6682581"/>
              <a:gd name="connsiteY65" fmla="*/ 1063950 h 1160788"/>
              <a:gd name="connsiteX66" fmla="*/ 6128543 w 6682581"/>
              <a:gd name="connsiteY66" fmla="*/ 1073474 h 1160788"/>
              <a:gd name="connsiteX67" fmla="*/ 6161880 w 6682581"/>
              <a:gd name="connsiteY67" fmla="*/ 1073474 h 1160788"/>
              <a:gd name="connsiteX68" fmla="*/ 6185693 w 6682581"/>
              <a:gd name="connsiteY68" fmla="*/ 1092525 h 1160788"/>
              <a:gd name="connsiteX69" fmla="*/ 6682581 w 6682581"/>
              <a:gd name="connsiteY69" fmla="*/ 1160788 h 1160788"/>
              <a:gd name="connsiteX0" fmla="*/ 0 w 6682581"/>
              <a:gd name="connsiteY0" fmla="*/ 6677 h 1160788"/>
              <a:gd name="connsiteX1" fmla="*/ 669925 w 6682581"/>
              <a:gd name="connsiteY1" fmla="*/ 9852 h 1160788"/>
              <a:gd name="connsiteX2" fmla="*/ 698500 w 6682581"/>
              <a:gd name="connsiteY2" fmla="*/ 22551 h 1160788"/>
              <a:gd name="connsiteX3" fmla="*/ 730250 w 6682581"/>
              <a:gd name="connsiteY3" fmla="*/ 44777 h 1160788"/>
              <a:gd name="connsiteX4" fmla="*/ 777875 w 6682581"/>
              <a:gd name="connsiteY4" fmla="*/ 95577 h 1160788"/>
              <a:gd name="connsiteX5" fmla="*/ 800100 w 6682581"/>
              <a:gd name="connsiteY5" fmla="*/ 124152 h 1160788"/>
              <a:gd name="connsiteX6" fmla="*/ 825500 w 6682581"/>
              <a:gd name="connsiteY6" fmla="*/ 143202 h 1160788"/>
              <a:gd name="connsiteX7" fmla="*/ 841375 w 6682581"/>
              <a:gd name="connsiteY7" fmla="*/ 152726 h 1160788"/>
              <a:gd name="connsiteX8" fmla="*/ 866775 w 6682581"/>
              <a:gd name="connsiteY8" fmla="*/ 159076 h 1160788"/>
              <a:gd name="connsiteX9" fmla="*/ 1060450 w 6682581"/>
              <a:gd name="connsiteY9" fmla="*/ 155902 h 1160788"/>
              <a:gd name="connsiteX10" fmla="*/ 1397000 w 6682581"/>
              <a:gd name="connsiteY10" fmla="*/ 159077 h 1160788"/>
              <a:gd name="connsiteX11" fmla="*/ 1438275 w 6682581"/>
              <a:gd name="connsiteY11" fmla="*/ 187652 h 1160788"/>
              <a:gd name="connsiteX12" fmla="*/ 1470025 w 6682581"/>
              <a:gd name="connsiteY12" fmla="*/ 222577 h 1160788"/>
              <a:gd name="connsiteX13" fmla="*/ 1504950 w 6682581"/>
              <a:gd name="connsiteY13" fmla="*/ 238452 h 1160788"/>
              <a:gd name="connsiteX14" fmla="*/ 2082800 w 6682581"/>
              <a:gd name="connsiteY14" fmla="*/ 241627 h 1160788"/>
              <a:gd name="connsiteX15" fmla="*/ 2105025 w 6682581"/>
              <a:gd name="connsiteY15" fmla="*/ 257501 h 1160788"/>
              <a:gd name="connsiteX16" fmla="*/ 2120900 w 6682581"/>
              <a:gd name="connsiteY16" fmla="*/ 276552 h 1160788"/>
              <a:gd name="connsiteX17" fmla="*/ 2133600 w 6682581"/>
              <a:gd name="connsiteY17" fmla="*/ 317827 h 1160788"/>
              <a:gd name="connsiteX18" fmla="*/ 2159000 w 6682581"/>
              <a:gd name="connsiteY18" fmla="*/ 336877 h 1160788"/>
              <a:gd name="connsiteX19" fmla="*/ 2193925 w 6682581"/>
              <a:gd name="connsiteY19" fmla="*/ 346402 h 1160788"/>
              <a:gd name="connsiteX20" fmla="*/ 2730500 w 6682581"/>
              <a:gd name="connsiteY20" fmla="*/ 362276 h 1160788"/>
              <a:gd name="connsiteX21" fmla="*/ 2762250 w 6682581"/>
              <a:gd name="connsiteY21" fmla="*/ 378152 h 1160788"/>
              <a:gd name="connsiteX22" fmla="*/ 2784475 w 6682581"/>
              <a:gd name="connsiteY22" fmla="*/ 397201 h 1160788"/>
              <a:gd name="connsiteX23" fmla="*/ 2806700 w 6682581"/>
              <a:gd name="connsiteY23" fmla="*/ 435301 h 1160788"/>
              <a:gd name="connsiteX24" fmla="*/ 2835275 w 6682581"/>
              <a:gd name="connsiteY24" fmla="*/ 467051 h 1160788"/>
              <a:gd name="connsiteX25" fmla="*/ 2854325 w 6682581"/>
              <a:gd name="connsiteY25" fmla="*/ 489276 h 1160788"/>
              <a:gd name="connsiteX26" fmla="*/ 2886075 w 6682581"/>
              <a:gd name="connsiteY26" fmla="*/ 498801 h 1160788"/>
              <a:gd name="connsiteX27" fmla="*/ 3090069 w 6682581"/>
              <a:gd name="connsiteY27" fmla="*/ 494832 h 1160788"/>
              <a:gd name="connsiteX28" fmla="*/ 3411538 w 6682581"/>
              <a:gd name="connsiteY28" fmla="*/ 494832 h 1160788"/>
              <a:gd name="connsiteX29" fmla="*/ 3435350 w 6682581"/>
              <a:gd name="connsiteY29" fmla="*/ 497214 h 1160788"/>
              <a:gd name="connsiteX30" fmla="*/ 3452019 w 6682581"/>
              <a:gd name="connsiteY30" fmla="*/ 506739 h 1160788"/>
              <a:gd name="connsiteX31" fmla="*/ 3494881 w 6682581"/>
              <a:gd name="connsiteY31" fmla="*/ 542457 h 1160788"/>
              <a:gd name="connsiteX32" fmla="*/ 3530600 w 6682581"/>
              <a:gd name="connsiteY32" fmla="*/ 578176 h 1160788"/>
              <a:gd name="connsiteX33" fmla="*/ 3573462 w 6682581"/>
              <a:gd name="connsiteY33" fmla="*/ 597226 h 1160788"/>
              <a:gd name="connsiteX34" fmla="*/ 3621088 w 6682581"/>
              <a:gd name="connsiteY34" fmla="*/ 599607 h 1160788"/>
              <a:gd name="connsiteX35" fmla="*/ 4073526 w 6682581"/>
              <a:gd name="connsiteY35" fmla="*/ 599607 h 1160788"/>
              <a:gd name="connsiteX36" fmla="*/ 4111626 w 6682581"/>
              <a:gd name="connsiteY36" fmla="*/ 604370 h 1160788"/>
              <a:gd name="connsiteX37" fmla="*/ 4147344 w 6682581"/>
              <a:gd name="connsiteY37" fmla="*/ 618658 h 1160788"/>
              <a:gd name="connsiteX38" fmla="*/ 4171156 w 6682581"/>
              <a:gd name="connsiteY38" fmla="*/ 642470 h 1160788"/>
              <a:gd name="connsiteX39" fmla="*/ 4190206 w 6682581"/>
              <a:gd name="connsiteY39" fmla="*/ 654376 h 1160788"/>
              <a:gd name="connsiteX40" fmla="*/ 4214020 w 6682581"/>
              <a:gd name="connsiteY40" fmla="*/ 661520 h 1160788"/>
              <a:gd name="connsiteX41" fmla="*/ 4287838 w 6682581"/>
              <a:gd name="connsiteY41" fmla="*/ 673426 h 1160788"/>
              <a:gd name="connsiteX42" fmla="*/ 4383088 w 6682581"/>
              <a:gd name="connsiteY42" fmla="*/ 690095 h 1160788"/>
              <a:gd name="connsiteX43" fmla="*/ 4433094 w 6682581"/>
              <a:gd name="connsiteY43" fmla="*/ 694858 h 1160788"/>
              <a:gd name="connsiteX44" fmla="*/ 4478338 w 6682581"/>
              <a:gd name="connsiteY44" fmla="*/ 697239 h 1160788"/>
              <a:gd name="connsiteX45" fmla="*/ 4695031 w 6682581"/>
              <a:gd name="connsiteY45" fmla="*/ 692476 h 1160788"/>
              <a:gd name="connsiteX46" fmla="*/ 4747419 w 6682581"/>
              <a:gd name="connsiteY46" fmla="*/ 699620 h 1160788"/>
              <a:gd name="connsiteX47" fmla="*/ 4775200 w 6682581"/>
              <a:gd name="connsiteY47" fmla="*/ 708352 h 1160788"/>
              <a:gd name="connsiteX48" fmla="*/ 4802188 w 6682581"/>
              <a:gd name="connsiteY48" fmla="*/ 725814 h 1160788"/>
              <a:gd name="connsiteX49" fmla="*/ 4842669 w 6682581"/>
              <a:gd name="connsiteY49" fmla="*/ 780582 h 1160788"/>
              <a:gd name="connsiteX50" fmla="*/ 4866481 w 6682581"/>
              <a:gd name="connsiteY50" fmla="*/ 821064 h 1160788"/>
              <a:gd name="connsiteX51" fmla="*/ 4885532 w 6682581"/>
              <a:gd name="connsiteY51" fmla="*/ 849637 h 1160788"/>
              <a:gd name="connsiteX52" fmla="*/ 4909344 w 6682581"/>
              <a:gd name="connsiteY52" fmla="*/ 866306 h 1160788"/>
              <a:gd name="connsiteX53" fmla="*/ 4961732 w 6682581"/>
              <a:gd name="connsiteY53" fmla="*/ 868688 h 1160788"/>
              <a:gd name="connsiteX54" fmla="*/ 5104606 w 6682581"/>
              <a:gd name="connsiteY54" fmla="*/ 875831 h 1160788"/>
              <a:gd name="connsiteX55" fmla="*/ 5380831 w 6682581"/>
              <a:gd name="connsiteY55" fmla="*/ 885356 h 1160788"/>
              <a:gd name="connsiteX56" fmla="*/ 5437981 w 6682581"/>
              <a:gd name="connsiteY56" fmla="*/ 894881 h 1160788"/>
              <a:gd name="connsiteX57" fmla="*/ 5492750 w 6682581"/>
              <a:gd name="connsiteY57" fmla="*/ 906788 h 1160788"/>
              <a:gd name="connsiteX58" fmla="*/ 5526087 w 6682581"/>
              <a:gd name="connsiteY58" fmla="*/ 937744 h 1160788"/>
              <a:gd name="connsiteX59" fmla="*/ 5552281 w 6682581"/>
              <a:gd name="connsiteY59" fmla="*/ 978225 h 1160788"/>
              <a:gd name="connsiteX60" fmla="*/ 5568950 w 6682581"/>
              <a:gd name="connsiteY60" fmla="*/ 1002038 h 1160788"/>
              <a:gd name="connsiteX61" fmla="*/ 5604669 w 6682581"/>
              <a:gd name="connsiteY61" fmla="*/ 1025850 h 1160788"/>
              <a:gd name="connsiteX62" fmla="*/ 5738019 w 6682581"/>
              <a:gd name="connsiteY62" fmla="*/ 1037756 h 1160788"/>
              <a:gd name="connsiteX63" fmla="*/ 5776119 w 6682581"/>
              <a:gd name="connsiteY63" fmla="*/ 1037756 h 1160788"/>
              <a:gd name="connsiteX64" fmla="*/ 5811838 w 6682581"/>
              <a:gd name="connsiteY64" fmla="*/ 1044900 h 1160788"/>
              <a:gd name="connsiteX65" fmla="*/ 5866606 w 6682581"/>
              <a:gd name="connsiteY65" fmla="*/ 1063950 h 1160788"/>
              <a:gd name="connsiteX66" fmla="*/ 6128543 w 6682581"/>
              <a:gd name="connsiteY66" fmla="*/ 1073474 h 1160788"/>
              <a:gd name="connsiteX67" fmla="*/ 6161880 w 6682581"/>
              <a:gd name="connsiteY67" fmla="*/ 1073474 h 1160788"/>
              <a:gd name="connsiteX68" fmla="*/ 6185693 w 6682581"/>
              <a:gd name="connsiteY68" fmla="*/ 1092525 h 1160788"/>
              <a:gd name="connsiteX69" fmla="*/ 6235699 w 6682581"/>
              <a:gd name="connsiteY69" fmla="*/ 1159199 h 1160788"/>
              <a:gd name="connsiteX70" fmla="*/ 6682581 w 6682581"/>
              <a:gd name="connsiteY70" fmla="*/ 1160788 h 1160788"/>
              <a:gd name="connsiteX0" fmla="*/ 0 w 6682581"/>
              <a:gd name="connsiteY0" fmla="*/ 6677 h 1171138"/>
              <a:gd name="connsiteX1" fmla="*/ 669925 w 6682581"/>
              <a:gd name="connsiteY1" fmla="*/ 9852 h 1171138"/>
              <a:gd name="connsiteX2" fmla="*/ 698500 w 6682581"/>
              <a:gd name="connsiteY2" fmla="*/ 22551 h 1171138"/>
              <a:gd name="connsiteX3" fmla="*/ 730250 w 6682581"/>
              <a:gd name="connsiteY3" fmla="*/ 44777 h 1171138"/>
              <a:gd name="connsiteX4" fmla="*/ 777875 w 6682581"/>
              <a:gd name="connsiteY4" fmla="*/ 95577 h 1171138"/>
              <a:gd name="connsiteX5" fmla="*/ 800100 w 6682581"/>
              <a:gd name="connsiteY5" fmla="*/ 124152 h 1171138"/>
              <a:gd name="connsiteX6" fmla="*/ 825500 w 6682581"/>
              <a:gd name="connsiteY6" fmla="*/ 143202 h 1171138"/>
              <a:gd name="connsiteX7" fmla="*/ 841375 w 6682581"/>
              <a:gd name="connsiteY7" fmla="*/ 152726 h 1171138"/>
              <a:gd name="connsiteX8" fmla="*/ 866775 w 6682581"/>
              <a:gd name="connsiteY8" fmla="*/ 159076 h 1171138"/>
              <a:gd name="connsiteX9" fmla="*/ 1060450 w 6682581"/>
              <a:gd name="connsiteY9" fmla="*/ 155902 h 1171138"/>
              <a:gd name="connsiteX10" fmla="*/ 1397000 w 6682581"/>
              <a:gd name="connsiteY10" fmla="*/ 159077 h 1171138"/>
              <a:gd name="connsiteX11" fmla="*/ 1438275 w 6682581"/>
              <a:gd name="connsiteY11" fmla="*/ 187652 h 1171138"/>
              <a:gd name="connsiteX12" fmla="*/ 1470025 w 6682581"/>
              <a:gd name="connsiteY12" fmla="*/ 222577 h 1171138"/>
              <a:gd name="connsiteX13" fmla="*/ 1504950 w 6682581"/>
              <a:gd name="connsiteY13" fmla="*/ 238452 h 1171138"/>
              <a:gd name="connsiteX14" fmla="*/ 2082800 w 6682581"/>
              <a:gd name="connsiteY14" fmla="*/ 241627 h 1171138"/>
              <a:gd name="connsiteX15" fmla="*/ 2105025 w 6682581"/>
              <a:gd name="connsiteY15" fmla="*/ 257501 h 1171138"/>
              <a:gd name="connsiteX16" fmla="*/ 2120900 w 6682581"/>
              <a:gd name="connsiteY16" fmla="*/ 276552 h 1171138"/>
              <a:gd name="connsiteX17" fmla="*/ 2133600 w 6682581"/>
              <a:gd name="connsiteY17" fmla="*/ 317827 h 1171138"/>
              <a:gd name="connsiteX18" fmla="*/ 2159000 w 6682581"/>
              <a:gd name="connsiteY18" fmla="*/ 336877 h 1171138"/>
              <a:gd name="connsiteX19" fmla="*/ 2193925 w 6682581"/>
              <a:gd name="connsiteY19" fmla="*/ 346402 h 1171138"/>
              <a:gd name="connsiteX20" fmla="*/ 2730500 w 6682581"/>
              <a:gd name="connsiteY20" fmla="*/ 362276 h 1171138"/>
              <a:gd name="connsiteX21" fmla="*/ 2762250 w 6682581"/>
              <a:gd name="connsiteY21" fmla="*/ 378152 h 1171138"/>
              <a:gd name="connsiteX22" fmla="*/ 2784475 w 6682581"/>
              <a:gd name="connsiteY22" fmla="*/ 397201 h 1171138"/>
              <a:gd name="connsiteX23" fmla="*/ 2806700 w 6682581"/>
              <a:gd name="connsiteY23" fmla="*/ 435301 h 1171138"/>
              <a:gd name="connsiteX24" fmla="*/ 2835275 w 6682581"/>
              <a:gd name="connsiteY24" fmla="*/ 467051 h 1171138"/>
              <a:gd name="connsiteX25" fmla="*/ 2854325 w 6682581"/>
              <a:gd name="connsiteY25" fmla="*/ 489276 h 1171138"/>
              <a:gd name="connsiteX26" fmla="*/ 2886075 w 6682581"/>
              <a:gd name="connsiteY26" fmla="*/ 498801 h 1171138"/>
              <a:gd name="connsiteX27" fmla="*/ 3090069 w 6682581"/>
              <a:gd name="connsiteY27" fmla="*/ 494832 h 1171138"/>
              <a:gd name="connsiteX28" fmla="*/ 3411538 w 6682581"/>
              <a:gd name="connsiteY28" fmla="*/ 494832 h 1171138"/>
              <a:gd name="connsiteX29" fmla="*/ 3435350 w 6682581"/>
              <a:gd name="connsiteY29" fmla="*/ 497214 h 1171138"/>
              <a:gd name="connsiteX30" fmla="*/ 3452019 w 6682581"/>
              <a:gd name="connsiteY30" fmla="*/ 506739 h 1171138"/>
              <a:gd name="connsiteX31" fmla="*/ 3494881 w 6682581"/>
              <a:gd name="connsiteY31" fmla="*/ 542457 h 1171138"/>
              <a:gd name="connsiteX32" fmla="*/ 3530600 w 6682581"/>
              <a:gd name="connsiteY32" fmla="*/ 578176 h 1171138"/>
              <a:gd name="connsiteX33" fmla="*/ 3573462 w 6682581"/>
              <a:gd name="connsiteY33" fmla="*/ 597226 h 1171138"/>
              <a:gd name="connsiteX34" fmla="*/ 3621088 w 6682581"/>
              <a:gd name="connsiteY34" fmla="*/ 599607 h 1171138"/>
              <a:gd name="connsiteX35" fmla="*/ 4073526 w 6682581"/>
              <a:gd name="connsiteY35" fmla="*/ 599607 h 1171138"/>
              <a:gd name="connsiteX36" fmla="*/ 4111626 w 6682581"/>
              <a:gd name="connsiteY36" fmla="*/ 604370 h 1171138"/>
              <a:gd name="connsiteX37" fmla="*/ 4147344 w 6682581"/>
              <a:gd name="connsiteY37" fmla="*/ 618658 h 1171138"/>
              <a:gd name="connsiteX38" fmla="*/ 4171156 w 6682581"/>
              <a:gd name="connsiteY38" fmla="*/ 642470 h 1171138"/>
              <a:gd name="connsiteX39" fmla="*/ 4190206 w 6682581"/>
              <a:gd name="connsiteY39" fmla="*/ 654376 h 1171138"/>
              <a:gd name="connsiteX40" fmla="*/ 4214020 w 6682581"/>
              <a:gd name="connsiteY40" fmla="*/ 661520 h 1171138"/>
              <a:gd name="connsiteX41" fmla="*/ 4287838 w 6682581"/>
              <a:gd name="connsiteY41" fmla="*/ 673426 h 1171138"/>
              <a:gd name="connsiteX42" fmla="*/ 4383088 w 6682581"/>
              <a:gd name="connsiteY42" fmla="*/ 690095 h 1171138"/>
              <a:gd name="connsiteX43" fmla="*/ 4433094 w 6682581"/>
              <a:gd name="connsiteY43" fmla="*/ 694858 h 1171138"/>
              <a:gd name="connsiteX44" fmla="*/ 4478338 w 6682581"/>
              <a:gd name="connsiteY44" fmla="*/ 697239 h 1171138"/>
              <a:gd name="connsiteX45" fmla="*/ 4695031 w 6682581"/>
              <a:gd name="connsiteY45" fmla="*/ 692476 h 1171138"/>
              <a:gd name="connsiteX46" fmla="*/ 4747419 w 6682581"/>
              <a:gd name="connsiteY46" fmla="*/ 699620 h 1171138"/>
              <a:gd name="connsiteX47" fmla="*/ 4775200 w 6682581"/>
              <a:gd name="connsiteY47" fmla="*/ 708352 h 1171138"/>
              <a:gd name="connsiteX48" fmla="*/ 4802188 w 6682581"/>
              <a:gd name="connsiteY48" fmla="*/ 725814 h 1171138"/>
              <a:gd name="connsiteX49" fmla="*/ 4842669 w 6682581"/>
              <a:gd name="connsiteY49" fmla="*/ 780582 h 1171138"/>
              <a:gd name="connsiteX50" fmla="*/ 4866481 w 6682581"/>
              <a:gd name="connsiteY50" fmla="*/ 821064 h 1171138"/>
              <a:gd name="connsiteX51" fmla="*/ 4885532 w 6682581"/>
              <a:gd name="connsiteY51" fmla="*/ 849637 h 1171138"/>
              <a:gd name="connsiteX52" fmla="*/ 4909344 w 6682581"/>
              <a:gd name="connsiteY52" fmla="*/ 866306 h 1171138"/>
              <a:gd name="connsiteX53" fmla="*/ 4961732 w 6682581"/>
              <a:gd name="connsiteY53" fmla="*/ 868688 h 1171138"/>
              <a:gd name="connsiteX54" fmla="*/ 5104606 w 6682581"/>
              <a:gd name="connsiteY54" fmla="*/ 875831 h 1171138"/>
              <a:gd name="connsiteX55" fmla="*/ 5380831 w 6682581"/>
              <a:gd name="connsiteY55" fmla="*/ 885356 h 1171138"/>
              <a:gd name="connsiteX56" fmla="*/ 5437981 w 6682581"/>
              <a:gd name="connsiteY56" fmla="*/ 894881 h 1171138"/>
              <a:gd name="connsiteX57" fmla="*/ 5492750 w 6682581"/>
              <a:gd name="connsiteY57" fmla="*/ 906788 h 1171138"/>
              <a:gd name="connsiteX58" fmla="*/ 5526087 w 6682581"/>
              <a:gd name="connsiteY58" fmla="*/ 937744 h 1171138"/>
              <a:gd name="connsiteX59" fmla="*/ 5552281 w 6682581"/>
              <a:gd name="connsiteY59" fmla="*/ 978225 h 1171138"/>
              <a:gd name="connsiteX60" fmla="*/ 5568950 w 6682581"/>
              <a:gd name="connsiteY60" fmla="*/ 1002038 h 1171138"/>
              <a:gd name="connsiteX61" fmla="*/ 5604669 w 6682581"/>
              <a:gd name="connsiteY61" fmla="*/ 1025850 h 1171138"/>
              <a:gd name="connsiteX62" fmla="*/ 5738019 w 6682581"/>
              <a:gd name="connsiteY62" fmla="*/ 1037756 h 1171138"/>
              <a:gd name="connsiteX63" fmla="*/ 5776119 w 6682581"/>
              <a:gd name="connsiteY63" fmla="*/ 1037756 h 1171138"/>
              <a:gd name="connsiteX64" fmla="*/ 5811838 w 6682581"/>
              <a:gd name="connsiteY64" fmla="*/ 1044900 h 1171138"/>
              <a:gd name="connsiteX65" fmla="*/ 5866606 w 6682581"/>
              <a:gd name="connsiteY65" fmla="*/ 1063950 h 1171138"/>
              <a:gd name="connsiteX66" fmla="*/ 6128543 w 6682581"/>
              <a:gd name="connsiteY66" fmla="*/ 1073474 h 1171138"/>
              <a:gd name="connsiteX67" fmla="*/ 6161880 w 6682581"/>
              <a:gd name="connsiteY67" fmla="*/ 1073474 h 1171138"/>
              <a:gd name="connsiteX68" fmla="*/ 6185693 w 6682581"/>
              <a:gd name="connsiteY68" fmla="*/ 1092525 h 1171138"/>
              <a:gd name="connsiteX69" fmla="*/ 6235699 w 6682581"/>
              <a:gd name="connsiteY69" fmla="*/ 1159199 h 1171138"/>
              <a:gd name="connsiteX70" fmla="*/ 6249987 w 6682581"/>
              <a:gd name="connsiteY70" fmla="*/ 1171105 h 1171138"/>
              <a:gd name="connsiteX71" fmla="*/ 6682581 w 6682581"/>
              <a:gd name="connsiteY71" fmla="*/ 1160788 h 1171138"/>
              <a:gd name="connsiteX0" fmla="*/ 0 w 6682581"/>
              <a:gd name="connsiteY0" fmla="*/ 6677 h 1171138"/>
              <a:gd name="connsiteX1" fmla="*/ 669925 w 6682581"/>
              <a:gd name="connsiteY1" fmla="*/ 9852 h 1171138"/>
              <a:gd name="connsiteX2" fmla="*/ 698500 w 6682581"/>
              <a:gd name="connsiteY2" fmla="*/ 22551 h 1171138"/>
              <a:gd name="connsiteX3" fmla="*/ 730250 w 6682581"/>
              <a:gd name="connsiteY3" fmla="*/ 44777 h 1171138"/>
              <a:gd name="connsiteX4" fmla="*/ 777875 w 6682581"/>
              <a:gd name="connsiteY4" fmla="*/ 95577 h 1171138"/>
              <a:gd name="connsiteX5" fmla="*/ 800100 w 6682581"/>
              <a:gd name="connsiteY5" fmla="*/ 124152 h 1171138"/>
              <a:gd name="connsiteX6" fmla="*/ 825500 w 6682581"/>
              <a:gd name="connsiteY6" fmla="*/ 143202 h 1171138"/>
              <a:gd name="connsiteX7" fmla="*/ 841375 w 6682581"/>
              <a:gd name="connsiteY7" fmla="*/ 152726 h 1171138"/>
              <a:gd name="connsiteX8" fmla="*/ 866775 w 6682581"/>
              <a:gd name="connsiteY8" fmla="*/ 159076 h 1171138"/>
              <a:gd name="connsiteX9" fmla="*/ 1060450 w 6682581"/>
              <a:gd name="connsiteY9" fmla="*/ 155902 h 1171138"/>
              <a:gd name="connsiteX10" fmla="*/ 1397000 w 6682581"/>
              <a:gd name="connsiteY10" fmla="*/ 159077 h 1171138"/>
              <a:gd name="connsiteX11" fmla="*/ 1438275 w 6682581"/>
              <a:gd name="connsiteY11" fmla="*/ 187652 h 1171138"/>
              <a:gd name="connsiteX12" fmla="*/ 1470025 w 6682581"/>
              <a:gd name="connsiteY12" fmla="*/ 222577 h 1171138"/>
              <a:gd name="connsiteX13" fmla="*/ 1504950 w 6682581"/>
              <a:gd name="connsiteY13" fmla="*/ 238452 h 1171138"/>
              <a:gd name="connsiteX14" fmla="*/ 2082800 w 6682581"/>
              <a:gd name="connsiteY14" fmla="*/ 241627 h 1171138"/>
              <a:gd name="connsiteX15" fmla="*/ 2105025 w 6682581"/>
              <a:gd name="connsiteY15" fmla="*/ 257501 h 1171138"/>
              <a:gd name="connsiteX16" fmla="*/ 2120900 w 6682581"/>
              <a:gd name="connsiteY16" fmla="*/ 276552 h 1171138"/>
              <a:gd name="connsiteX17" fmla="*/ 2133600 w 6682581"/>
              <a:gd name="connsiteY17" fmla="*/ 317827 h 1171138"/>
              <a:gd name="connsiteX18" fmla="*/ 2159000 w 6682581"/>
              <a:gd name="connsiteY18" fmla="*/ 336877 h 1171138"/>
              <a:gd name="connsiteX19" fmla="*/ 2193925 w 6682581"/>
              <a:gd name="connsiteY19" fmla="*/ 346402 h 1171138"/>
              <a:gd name="connsiteX20" fmla="*/ 2730500 w 6682581"/>
              <a:gd name="connsiteY20" fmla="*/ 362276 h 1171138"/>
              <a:gd name="connsiteX21" fmla="*/ 2762250 w 6682581"/>
              <a:gd name="connsiteY21" fmla="*/ 378152 h 1171138"/>
              <a:gd name="connsiteX22" fmla="*/ 2784475 w 6682581"/>
              <a:gd name="connsiteY22" fmla="*/ 397201 h 1171138"/>
              <a:gd name="connsiteX23" fmla="*/ 2806700 w 6682581"/>
              <a:gd name="connsiteY23" fmla="*/ 435301 h 1171138"/>
              <a:gd name="connsiteX24" fmla="*/ 2835275 w 6682581"/>
              <a:gd name="connsiteY24" fmla="*/ 467051 h 1171138"/>
              <a:gd name="connsiteX25" fmla="*/ 2854325 w 6682581"/>
              <a:gd name="connsiteY25" fmla="*/ 489276 h 1171138"/>
              <a:gd name="connsiteX26" fmla="*/ 2886075 w 6682581"/>
              <a:gd name="connsiteY26" fmla="*/ 498801 h 1171138"/>
              <a:gd name="connsiteX27" fmla="*/ 3090069 w 6682581"/>
              <a:gd name="connsiteY27" fmla="*/ 494832 h 1171138"/>
              <a:gd name="connsiteX28" fmla="*/ 3411538 w 6682581"/>
              <a:gd name="connsiteY28" fmla="*/ 494832 h 1171138"/>
              <a:gd name="connsiteX29" fmla="*/ 3435350 w 6682581"/>
              <a:gd name="connsiteY29" fmla="*/ 497214 h 1171138"/>
              <a:gd name="connsiteX30" fmla="*/ 3452019 w 6682581"/>
              <a:gd name="connsiteY30" fmla="*/ 506739 h 1171138"/>
              <a:gd name="connsiteX31" fmla="*/ 3494881 w 6682581"/>
              <a:gd name="connsiteY31" fmla="*/ 542457 h 1171138"/>
              <a:gd name="connsiteX32" fmla="*/ 3530600 w 6682581"/>
              <a:gd name="connsiteY32" fmla="*/ 578176 h 1171138"/>
              <a:gd name="connsiteX33" fmla="*/ 3573462 w 6682581"/>
              <a:gd name="connsiteY33" fmla="*/ 597226 h 1171138"/>
              <a:gd name="connsiteX34" fmla="*/ 3621088 w 6682581"/>
              <a:gd name="connsiteY34" fmla="*/ 599607 h 1171138"/>
              <a:gd name="connsiteX35" fmla="*/ 4073526 w 6682581"/>
              <a:gd name="connsiteY35" fmla="*/ 599607 h 1171138"/>
              <a:gd name="connsiteX36" fmla="*/ 4111626 w 6682581"/>
              <a:gd name="connsiteY36" fmla="*/ 604370 h 1171138"/>
              <a:gd name="connsiteX37" fmla="*/ 4147344 w 6682581"/>
              <a:gd name="connsiteY37" fmla="*/ 618658 h 1171138"/>
              <a:gd name="connsiteX38" fmla="*/ 4171156 w 6682581"/>
              <a:gd name="connsiteY38" fmla="*/ 642470 h 1171138"/>
              <a:gd name="connsiteX39" fmla="*/ 4190206 w 6682581"/>
              <a:gd name="connsiteY39" fmla="*/ 654376 h 1171138"/>
              <a:gd name="connsiteX40" fmla="*/ 4214020 w 6682581"/>
              <a:gd name="connsiteY40" fmla="*/ 661520 h 1171138"/>
              <a:gd name="connsiteX41" fmla="*/ 4287838 w 6682581"/>
              <a:gd name="connsiteY41" fmla="*/ 673426 h 1171138"/>
              <a:gd name="connsiteX42" fmla="*/ 4383088 w 6682581"/>
              <a:gd name="connsiteY42" fmla="*/ 690095 h 1171138"/>
              <a:gd name="connsiteX43" fmla="*/ 4433094 w 6682581"/>
              <a:gd name="connsiteY43" fmla="*/ 694858 h 1171138"/>
              <a:gd name="connsiteX44" fmla="*/ 4478338 w 6682581"/>
              <a:gd name="connsiteY44" fmla="*/ 697239 h 1171138"/>
              <a:gd name="connsiteX45" fmla="*/ 4695031 w 6682581"/>
              <a:gd name="connsiteY45" fmla="*/ 692476 h 1171138"/>
              <a:gd name="connsiteX46" fmla="*/ 4747419 w 6682581"/>
              <a:gd name="connsiteY46" fmla="*/ 699620 h 1171138"/>
              <a:gd name="connsiteX47" fmla="*/ 4775200 w 6682581"/>
              <a:gd name="connsiteY47" fmla="*/ 708352 h 1171138"/>
              <a:gd name="connsiteX48" fmla="*/ 4802188 w 6682581"/>
              <a:gd name="connsiteY48" fmla="*/ 725814 h 1171138"/>
              <a:gd name="connsiteX49" fmla="*/ 4842669 w 6682581"/>
              <a:gd name="connsiteY49" fmla="*/ 780582 h 1171138"/>
              <a:gd name="connsiteX50" fmla="*/ 4866481 w 6682581"/>
              <a:gd name="connsiteY50" fmla="*/ 821064 h 1171138"/>
              <a:gd name="connsiteX51" fmla="*/ 4885532 w 6682581"/>
              <a:gd name="connsiteY51" fmla="*/ 849637 h 1171138"/>
              <a:gd name="connsiteX52" fmla="*/ 4909344 w 6682581"/>
              <a:gd name="connsiteY52" fmla="*/ 866306 h 1171138"/>
              <a:gd name="connsiteX53" fmla="*/ 4961732 w 6682581"/>
              <a:gd name="connsiteY53" fmla="*/ 868688 h 1171138"/>
              <a:gd name="connsiteX54" fmla="*/ 5104606 w 6682581"/>
              <a:gd name="connsiteY54" fmla="*/ 875831 h 1171138"/>
              <a:gd name="connsiteX55" fmla="*/ 5380831 w 6682581"/>
              <a:gd name="connsiteY55" fmla="*/ 885356 h 1171138"/>
              <a:gd name="connsiteX56" fmla="*/ 5437981 w 6682581"/>
              <a:gd name="connsiteY56" fmla="*/ 894881 h 1171138"/>
              <a:gd name="connsiteX57" fmla="*/ 5492750 w 6682581"/>
              <a:gd name="connsiteY57" fmla="*/ 906788 h 1171138"/>
              <a:gd name="connsiteX58" fmla="*/ 5526087 w 6682581"/>
              <a:gd name="connsiteY58" fmla="*/ 937744 h 1171138"/>
              <a:gd name="connsiteX59" fmla="*/ 5552281 w 6682581"/>
              <a:gd name="connsiteY59" fmla="*/ 978225 h 1171138"/>
              <a:gd name="connsiteX60" fmla="*/ 5568950 w 6682581"/>
              <a:gd name="connsiteY60" fmla="*/ 1002038 h 1171138"/>
              <a:gd name="connsiteX61" fmla="*/ 5604669 w 6682581"/>
              <a:gd name="connsiteY61" fmla="*/ 1025850 h 1171138"/>
              <a:gd name="connsiteX62" fmla="*/ 5738019 w 6682581"/>
              <a:gd name="connsiteY62" fmla="*/ 1037756 h 1171138"/>
              <a:gd name="connsiteX63" fmla="*/ 5776119 w 6682581"/>
              <a:gd name="connsiteY63" fmla="*/ 1037756 h 1171138"/>
              <a:gd name="connsiteX64" fmla="*/ 5811838 w 6682581"/>
              <a:gd name="connsiteY64" fmla="*/ 1044900 h 1171138"/>
              <a:gd name="connsiteX65" fmla="*/ 5866606 w 6682581"/>
              <a:gd name="connsiteY65" fmla="*/ 1063950 h 1171138"/>
              <a:gd name="connsiteX66" fmla="*/ 6128543 w 6682581"/>
              <a:gd name="connsiteY66" fmla="*/ 1073474 h 1171138"/>
              <a:gd name="connsiteX67" fmla="*/ 6159498 w 6682581"/>
              <a:gd name="connsiteY67" fmla="*/ 1078236 h 1171138"/>
              <a:gd name="connsiteX68" fmla="*/ 6185693 w 6682581"/>
              <a:gd name="connsiteY68" fmla="*/ 1092525 h 1171138"/>
              <a:gd name="connsiteX69" fmla="*/ 6235699 w 6682581"/>
              <a:gd name="connsiteY69" fmla="*/ 1159199 h 1171138"/>
              <a:gd name="connsiteX70" fmla="*/ 6249987 w 6682581"/>
              <a:gd name="connsiteY70" fmla="*/ 1171105 h 1171138"/>
              <a:gd name="connsiteX71" fmla="*/ 6682581 w 6682581"/>
              <a:gd name="connsiteY71" fmla="*/ 1160788 h 1171138"/>
              <a:gd name="connsiteX0" fmla="*/ 0 w 6682581"/>
              <a:gd name="connsiteY0" fmla="*/ 6677 h 1171130"/>
              <a:gd name="connsiteX1" fmla="*/ 669925 w 6682581"/>
              <a:gd name="connsiteY1" fmla="*/ 9852 h 1171130"/>
              <a:gd name="connsiteX2" fmla="*/ 698500 w 6682581"/>
              <a:gd name="connsiteY2" fmla="*/ 22551 h 1171130"/>
              <a:gd name="connsiteX3" fmla="*/ 730250 w 6682581"/>
              <a:gd name="connsiteY3" fmla="*/ 44777 h 1171130"/>
              <a:gd name="connsiteX4" fmla="*/ 777875 w 6682581"/>
              <a:gd name="connsiteY4" fmla="*/ 95577 h 1171130"/>
              <a:gd name="connsiteX5" fmla="*/ 800100 w 6682581"/>
              <a:gd name="connsiteY5" fmla="*/ 124152 h 1171130"/>
              <a:gd name="connsiteX6" fmla="*/ 825500 w 6682581"/>
              <a:gd name="connsiteY6" fmla="*/ 143202 h 1171130"/>
              <a:gd name="connsiteX7" fmla="*/ 841375 w 6682581"/>
              <a:gd name="connsiteY7" fmla="*/ 152726 h 1171130"/>
              <a:gd name="connsiteX8" fmla="*/ 866775 w 6682581"/>
              <a:gd name="connsiteY8" fmla="*/ 159076 h 1171130"/>
              <a:gd name="connsiteX9" fmla="*/ 1060450 w 6682581"/>
              <a:gd name="connsiteY9" fmla="*/ 155902 h 1171130"/>
              <a:gd name="connsiteX10" fmla="*/ 1397000 w 6682581"/>
              <a:gd name="connsiteY10" fmla="*/ 159077 h 1171130"/>
              <a:gd name="connsiteX11" fmla="*/ 1438275 w 6682581"/>
              <a:gd name="connsiteY11" fmla="*/ 187652 h 1171130"/>
              <a:gd name="connsiteX12" fmla="*/ 1470025 w 6682581"/>
              <a:gd name="connsiteY12" fmla="*/ 222577 h 1171130"/>
              <a:gd name="connsiteX13" fmla="*/ 1504950 w 6682581"/>
              <a:gd name="connsiteY13" fmla="*/ 238452 h 1171130"/>
              <a:gd name="connsiteX14" fmla="*/ 2082800 w 6682581"/>
              <a:gd name="connsiteY14" fmla="*/ 241627 h 1171130"/>
              <a:gd name="connsiteX15" fmla="*/ 2105025 w 6682581"/>
              <a:gd name="connsiteY15" fmla="*/ 257501 h 1171130"/>
              <a:gd name="connsiteX16" fmla="*/ 2120900 w 6682581"/>
              <a:gd name="connsiteY16" fmla="*/ 276552 h 1171130"/>
              <a:gd name="connsiteX17" fmla="*/ 2133600 w 6682581"/>
              <a:gd name="connsiteY17" fmla="*/ 317827 h 1171130"/>
              <a:gd name="connsiteX18" fmla="*/ 2159000 w 6682581"/>
              <a:gd name="connsiteY18" fmla="*/ 336877 h 1171130"/>
              <a:gd name="connsiteX19" fmla="*/ 2193925 w 6682581"/>
              <a:gd name="connsiteY19" fmla="*/ 346402 h 1171130"/>
              <a:gd name="connsiteX20" fmla="*/ 2730500 w 6682581"/>
              <a:gd name="connsiteY20" fmla="*/ 362276 h 1171130"/>
              <a:gd name="connsiteX21" fmla="*/ 2762250 w 6682581"/>
              <a:gd name="connsiteY21" fmla="*/ 378152 h 1171130"/>
              <a:gd name="connsiteX22" fmla="*/ 2784475 w 6682581"/>
              <a:gd name="connsiteY22" fmla="*/ 397201 h 1171130"/>
              <a:gd name="connsiteX23" fmla="*/ 2806700 w 6682581"/>
              <a:gd name="connsiteY23" fmla="*/ 435301 h 1171130"/>
              <a:gd name="connsiteX24" fmla="*/ 2835275 w 6682581"/>
              <a:gd name="connsiteY24" fmla="*/ 467051 h 1171130"/>
              <a:gd name="connsiteX25" fmla="*/ 2854325 w 6682581"/>
              <a:gd name="connsiteY25" fmla="*/ 489276 h 1171130"/>
              <a:gd name="connsiteX26" fmla="*/ 2886075 w 6682581"/>
              <a:gd name="connsiteY26" fmla="*/ 498801 h 1171130"/>
              <a:gd name="connsiteX27" fmla="*/ 3090069 w 6682581"/>
              <a:gd name="connsiteY27" fmla="*/ 494832 h 1171130"/>
              <a:gd name="connsiteX28" fmla="*/ 3411538 w 6682581"/>
              <a:gd name="connsiteY28" fmla="*/ 494832 h 1171130"/>
              <a:gd name="connsiteX29" fmla="*/ 3435350 w 6682581"/>
              <a:gd name="connsiteY29" fmla="*/ 497214 h 1171130"/>
              <a:gd name="connsiteX30" fmla="*/ 3452019 w 6682581"/>
              <a:gd name="connsiteY30" fmla="*/ 506739 h 1171130"/>
              <a:gd name="connsiteX31" fmla="*/ 3494881 w 6682581"/>
              <a:gd name="connsiteY31" fmla="*/ 542457 h 1171130"/>
              <a:gd name="connsiteX32" fmla="*/ 3530600 w 6682581"/>
              <a:gd name="connsiteY32" fmla="*/ 578176 h 1171130"/>
              <a:gd name="connsiteX33" fmla="*/ 3573462 w 6682581"/>
              <a:gd name="connsiteY33" fmla="*/ 597226 h 1171130"/>
              <a:gd name="connsiteX34" fmla="*/ 3621088 w 6682581"/>
              <a:gd name="connsiteY34" fmla="*/ 599607 h 1171130"/>
              <a:gd name="connsiteX35" fmla="*/ 4073526 w 6682581"/>
              <a:gd name="connsiteY35" fmla="*/ 599607 h 1171130"/>
              <a:gd name="connsiteX36" fmla="*/ 4111626 w 6682581"/>
              <a:gd name="connsiteY36" fmla="*/ 604370 h 1171130"/>
              <a:gd name="connsiteX37" fmla="*/ 4147344 w 6682581"/>
              <a:gd name="connsiteY37" fmla="*/ 618658 h 1171130"/>
              <a:gd name="connsiteX38" fmla="*/ 4171156 w 6682581"/>
              <a:gd name="connsiteY38" fmla="*/ 642470 h 1171130"/>
              <a:gd name="connsiteX39" fmla="*/ 4190206 w 6682581"/>
              <a:gd name="connsiteY39" fmla="*/ 654376 h 1171130"/>
              <a:gd name="connsiteX40" fmla="*/ 4214020 w 6682581"/>
              <a:gd name="connsiteY40" fmla="*/ 661520 h 1171130"/>
              <a:gd name="connsiteX41" fmla="*/ 4287838 w 6682581"/>
              <a:gd name="connsiteY41" fmla="*/ 673426 h 1171130"/>
              <a:gd name="connsiteX42" fmla="*/ 4383088 w 6682581"/>
              <a:gd name="connsiteY42" fmla="*/ 690095 h 1171130"/>
              <a:gd name="connsiteX43" fmla="*/ 4433094 w 6682581"/>
              <a:gd name="connsiteY43" fmla="*/ 694858 h 1171130"/>
              <a:gd name="connsiteX44" fmla="*/ 4478338 w 6682581"/>
              <a:gd name="connsiteY44" fmla="*/ 697239 h 1171130"/>
              <a:gd name="connsiteX45" fmla="*/ 4695031 w 6682581"/>
              <a:gd name="connsiteY45" fmla="*/ 692476 h 1171130"/>
              <a:gd name="connsiteX46" fmla="*/ 4747419 w 6682581"/>
              <a:gd name="connsiteY46" fmla="*/ 699620 h 1171130"/>
              <a:gd name="connsiteX47" fmla="*/ 4775200 w 6682581"/>
              <a:gd name="connsiteY47" fmla="*/ 708352 h 1171130"/>
              <a:gd name="connsiteX48" fmla="*/ 4802188 w 6682581"/>
              <a:gd name="connsiteY48" fmla="*/ 725814 h 1171130"/>
              <a:gd name="connsiteX49" fmla="*/ 4842669 w 6682581"/>
              <a:gd name="connsiteY49" fmla="*/ 780582 h 1171130"/>
              <a:gd name="connsiteX50" fmla="*/ 4866481 w 6682581"/>
              <a:gd name="connsiteY50" fmla="*/ 821064 h 1171130"/>
              <a:gd name="connsiteX51" fmla="*/ 4885532 w 6682581"/>
              <a:gd name="connsiteY51" fmla="*/ 849637 h 1171130"/>
              <a:gd name="connsiteX52" fmla="*/ 4909344 w 6682581"/>
              <a:gd name="connsiteY52" fmla="*/ 866306 h 1171130"/>
              <a:gd name="connsiteX53" fmla="*/ 4961732 w 6682581"/>
              <a:gd name="connsiteY53" fmla="*/ 868688 h 1171130"/>
              <a:gd name="connsiteX54" fmla="*/ 5104606 w 6682581"/>
              <a:gd name="connsiteY54" fmla="*/ 875831 h 1171130"/>
              <a:gd name="connsiteX55" fmla="*/ 5380831 w 6682581"/>
              <a:gd name="connsiteY55" fmla="*/ 885356 h 1171130"/>
              <a:gd name="connsiteX56" fmla="*/ 5437981 w 6682581"/>
              <a:gd name="connsiteY56" fmla="*/ 894881 h 1171130"/>
              <a:gd name="connsiteX57" fmla="*/ 5492750 w 6682581"/>
              <a:gd name="connsiteY57" fmla="*/ 906788 h 1171130"/>
              <a:gd name="connsiteX58" fmla="*/ 5526087 w 6682581"/>
              <a:gd name="connsiteY58" fmla="*/ 937744 h 1171130"/>
              <a:gd name="connsiteX59" fmla="*/ 5552281 w 6682581"/>
              <a:gd name="connsiteY59" fmla="*/ 978225 h 1171130"/>
              <a:gd name="connsiteX60" fmla="*/ 5568950 w 6682581"/>
              <a:gd name="connsiteY60" fmla="*/ 1002038 h 1171130"/>
              <a:gd name="connsiteX61" fmla="*/ 5604669 w 6682581"/>
              <a:gd name="connsiteY61" fmla="*/ 1025850 h 1171130"/>
              <a:gd name="connsiteX62" fmla="*/ 5738019 w 6682581"/>
              <a:gd name="connsiteY62" fmla="*/ 1037756 h 1171130"/>
              <a:gd name="connsiteX63" fmla="*/ 5776119 w 6682581"/>
              <a:gd name="connsiteY63" fmla="*/ 1037756 h 1171130"/>
              <a:gd name="connsiteX64" fmla="*/ 5811838 w 6682581"/>
              <a:gd name="connsiteY64" fmla="*/ 1044900 h 1171130"/>
              <a:gd name="connsiteX65" fmla="*/ 5866606 w 6682581"/>
              <a:gd name="connsiteY65" fmla="*/ 1063950 h 1171130"/>
              <a:gd name="connsiteX66" fmla="*/ 6128543 w 6682581"/>
              <a:gd name="connsiteY66" fmla="*/ 1073474 h 1171130"/>
              <a:gd name="connsiteX67" fmla="*/ 6159498 w 6682581"/>
              <a:gd name="connsiteY67" fmla="*/ 1078236 h 1171130"/>
              <a:gd name="connsiteX68" fmla="*/ 6185693 w 6682581"/>
              <a:gd name="connsiteY68" fmla="*/ 1092525 h 1171130"/>
              <a:gd name="connsiteX69" fmla="*/ 6228555 w 6682581"/>
              <a:gd name="connsiteY69" fmla="*/ 1154436 h 1171130"/>
              <a:gd name="connsiteX70" fmla="*/ 6249987 w 6682581"/>
              <a:gd name="connsiteY70" fmla="*/ 1171105 h 1171130"/>
              <a:gd name="connsiteX71" fmla="*/ 6682581 w 6682581"/>
              <a:gd name="connsiteY71" fmla="*/ 1160788 h 1171130"/>
              <a:gd name="connsiteX0" fmla="*/ 0 w 6682581"/>
              <a:gd name="connsiteY0" fmla="*/ 6677 h 1171130"/>
              <a:gd name="connsiteX1" fmla="*/ 669925 w 6682581"/>
              <a:gd name="connsiteY1" fmla="*/ 9852 h 1171130"/>
              <a:gd name="connsiteX2" fmla="*/ 698500 w 6682581"/>
              <a:gd name="connsiteY2" fmla="*/ 22551 h 1171130"/>
              <a:gd name="connsiteX3" fmla="*/ 730250 w 6682581"/>
              <a:gd name="connsiteY3" fmla="*/ 44777 h 1171130"/>
              <a:gd name="connsiteX4" fmla="*/ 777875 w 6682581"/>
              <a:gd name="connsiteY4" fmla="*/ 95577 h 1171130"/>
              <a:gd name="connsiteX5" fmla="*/ 800100 w 6682581"/>
              <a:gd name="connsiteY5" fmla="*/ 124152 h 1171130"/>
              <a:gd name="connsiteX6" fmla="*/ 825500 w 6682581"/>
              <a:gd name="connsiteY6" fmla="*/ 143202 h 1171130"/>
              <a:gd name="connsiteX7" fmla="*/ 841375 w 6682581"/>
              <a:gd name="connsiteY7" fmla="*/ 152726 h 1171130"/>
              <a:gd name="connsiteX8" fmla="*/ 866775 w 6682581"/>
              <a:gd name="connsiteY8" fmla="*/ 159076 h 1171130"/>
              <a:gd name="connsiteX9" fmla="*/ 1060450 w 6682581"/>
              <a:gd name="connsiteY9" fmla="*/ 155902 h 1171130"/>
              <a:gd name="connsiteX10" fmla="*/ 1397000 w 6682581"/>
              <a:gd name="connsiteY10" fmla="*/ 159077 h 1171130"/>
              <a:gd name="connsiteX11" fmla="*/ 1438275 w 6682581"/>
              <a:gd name="connsiteY11" fmla="*/ 187652 h 1171130"/>
              <a:gd name="connsiteX12" fmla="*/ 1470025 w 6682581"/>
              <a:gd name="connsiteY12" fmla="*/ 222577 h 1171130"/>
              <a:gd name="connsiteX13" fmla="*/ 1504950 w 6682581"/>
              <a:gd name="connsiteY13" fmla="*/ 238452 h 1171130"/>
              <a:gd name="connsiteX14" fmla="*/ 2082800 w 6682581"/>
              <a:gd name="connsiteY14" fmla="*/ 241627 h 1171130"/>
              <a:gd name="connsiteX15" fmla="*/ 2105025 w 6682581"/>
              <a:gd name="connsiteY15" fmla="*/ 257501 h 1171130"/>
              <a:gd name="connsiteX16" fmla="*/ 2120900 w 6682581"/>
              <a:gd name="connsiteY16" fmla="*/ 276552 h 1171130"/>
              <a:gd name="connsiteX17" fmla="*/ 2133600 w 6682581"/>
              <a:gd name="connsiteY17" fmla="*/ 317827 h 1171130"/>
              <a:gd name="connsiteX18" fmla="*/ 2159000 w 6682581"/>
              <a:gd name="connsiteY18" fmla="*/ 336877 h 1171130"/>
              <a:gd name="connsiteX19" fmla="*/ 2193925 w 6682581"/>
              <a:gd name="connsiteY19" fmla="*/ 346402 h 1171130"/>
              <a:gd name="connsiteX20" fmla="*/ 2730500 w 6682581"/>
              <a:gd name="connsiteY20" fmla="*/ 362276 h 1171130"/>
              <a:gd name="connsiteX21" fmla="*/ 2762250 w 6682581"/>
              <a:gd name="connsiteY21" fmla="*/ 378152 h 1171130"/>
              <a:gd name="connsiteX22" fmla="*/ 2784475 w 6682581"/>
              <a:gd name="connsiteY22" fmla="*/ 397201 h 1171130"/>
              <a:gd name="connsiteX23" fmla="*/ 2806700 w 6682581"/>
              <a:gd name="connsiteY23" fmla="*/ 435301 h 1171130"/>
              <a:gd name="connsiteX24" fmla="*/ 2835275 w 6682581"/>
              <a:gd name="connsiteY24" fmla="*/ 467051 h 1171130"/>
              <a:gd name="connsiteX25" fmla="*/ 2854325 w 6682581"/>
              <a:gd name="connsiteY25" fmla="*/ 489276 h 1171130"/>
              <a:gd name="connsiteX26" fmla="*/ 2886075 w 6682581"/>
              <a:gd name="connsiteY26" fmla="*/ 498801 h 1171130"/>
              <a:gd name="connsiteX27" fmla="*/ 3090069 w 6682581"/>
              <a:gd name="connsiteY27" fmla="*/ 494832 h 1171130"/>
              <a:gd name="connsiteX28" fmla="*/ 3411538 w 6682581"/>
              <a:gd name="connsiteY28" fmla="*/ 494832 h 1171130"/>
              <a:gd name="connsiteX29" fmla="*/ 3435350 w 6682581"/>
              <a:gd name="connsiteY29" fmla="*/ 497214 h 1171130"/>
              <a:gd name="connsiteX30" fmla="*/ 3452019 w 6682581"/>
              <a:gd name="connsiteY30" fmla="*/ 506739 h 1171130"/>
              <a:gd name="connsiteX31" fmla="*/ 3494881 w 6682581"/>
              <a:gd name="connsiteY31" fmla="*/ 542457 h 1171130"/>
              <a:gd name="connsiteX32" fmla="*/ 3530600 w 6682581"/>
              <a:gd name="connsiteY32" fmla="*/ 578176 h 1171130"/>
              <a:gd name="connsiteX33" fmla="*/ 3573462 w 6682581"/>
              <a:gd name="connsiteY33" fmla="*/ 597226 h 1171130"/>
              <a:gd name="connsiteX34" fmla="*/ 3621088 w 6682581"/>
              <a:gd name="connsiteY34" fmla="*/ 599607 h 1171130"/>
              <a:gd name="connsiteX35" fmla="*/ 4073526 w 6682581"/>
              <a:gd name="connsiteY35" fmla="*/ 599607 h 1171130"/>
              <a:gd name="connsiteX36" fmla="*/ 4111626 w 6682581"/>
              <a:gd name="connsiteY36" fmla="*/ 604370 h 1171130"/>
              <a:gd name="connsiteX37" fmla="*/ 4147344 w 6682581"/>
              <a:gd name="connsiteY37" fmla="*/ 618658 h 1171130"/>
              <a:gd name="connsiteX38" fmla="*/ 4171156 w 6682581"/>
              <a:gd name="connsiteY38" fmla="*/ 642470 h 1171130"/>
              <a:gd name="connsiteX39" fmla="*/ 4190206 w 6682581"/>
              <a:gd name="connsiteY39" fmla="*/ 654376 h 1171130"/>
              <a:gd name="connsiteX40" fmla="*/ 4214020 w 6682581"/>
              <a:gd name="connsiteY40" fmla="*/ 661520 h 1171130"/>
              <a:gd name="connsiteX41" fmla="*/ 4287838 w 6682581"/>
              <a:gd name="connsiteY41" fmla="*/ 673426 h 1171130"/>
              <a:gd name="connsiteX42" fmla="*/ 4383088 w 6682581"/>
              <a:gd name="connsiteY42" fmla="*/ 690095 h 1171130"/>
              <a:gd name="connsiteX43" fmla="*/ 4433094 w 6682581"/>
              <a:gd name="connsiteY43" fmla="*/ 694858 h 1171130"/>
              <a:gd name="connsiteX44" fmla="*/ 4478338 w 6682581"/>
              <a:gd name="connsiteY44" fmla="*/ 697239 h 1171130"/>
              <a:gd name="connsiteX45" fmla="*/ 4695031 w 6682581"/>
              <a:gd name="connsiteY45" fmla="*/ 692476 h 1171130"/>
              <a:gd name="connsiteX46" fmla="*/ 4747419 w 6682581"/>
              <a:gd name="connsiteY46" fmla="*/ 699620 h 1171130"/>
              <a:gd name="connsiteX47" fmla="*/ 4775200 w 6682581"/>
              <a:gd name="connsiteY47" fmla="*/ 708352 h 1171130"/>
              <a:gd name="connsiteX48" fmla="*/ 4802188 w 6682581"/>
              <a:gd name="connsiteY48" fmla="*/ 725814 h 1171130"/>
              <a:gd name="connsiteX49" fmla="*/ 4842669 w 6682581"/>
              <a:gd name="connsiteY49" fmla="*/ 780582 h 1171130"/>
              <a:gd name="connsiteX50" fmla="*/ 4866481 w 6682581"/>
              <a:gd name="connsiteY50" fmla="*/ 821064 h 1171130"/>
              <a:gd name="connsiteX51" fmla="*/ 4885532 w 6682581"/>
              <a:gd name="connsiteY51" fmla="*/ 849637 h 1171130"/>
              <a:gd name="connsiteX52" fmla="*/ 4909344 w 6682581"/>
              <a:gd name="connsiteY52" fmla="*/ 866306 h 1171130"/>
              <a:gd name="connsiteX53" fmla="*/ 4961732 w 6682581"/>
              <a:gd name="connsiteY53" fmla="*/ 868688 h 1171130"/>
              <a:gd name="connsiteX54" fmla="*/ 5104606 w 6682581"/>
              <a:gd name="connsiteY54" fmla="*/ 875831 h 1171130"/>
              <a:gd name="connsiteX55" fmla="*/ 5380831 w 6682581"/>
              <a:gd name="connsiteY55" fmla="*/ 885356 h 1171130"/>
              <a:gd name="connsiteX56" fmla="*/ 5437981 w 6682581"/>
              <a:gd name="connsiteY56" fmla="*/ 894881 h 1171130"/>
              <a:gd name="connsiteX57" fmla="*/ 5492750 w 6682581"/>
              <a:gd name="connsiteY57" fmla="*/ 906788 h 1171130"/>
              <a:gd name="connsiteX58" fmla="*/ 5526087 w 6682581"/>
              <a:gd name="connsiteY58" fmla="*/ 937744 h 1171130"/>
              <a:gd name="connsiteX59" fmla="*/ 5552281 w 6682581"/>
              <a:gd name="connsiteY59" fmla="*/ 978225 h 1171130"/>
              <a:gd name="connsiteX60" fmla="*/ 5568950 w 6682581"/>
              <a:gd name="connsiteY60" fmla="*/ 1002038 h 1171130"/>
              <a:gd name="connsiteX61" fmla="*/ 5604669 w 6682581"/>
              <a:gd name="connsiteY61" fmla="*/ 1025850 h 1171130"/>
              <a:gd name="connsiteX62" fmla="*/ 5738019 w 6682581"/>
              <a:gd name="connsiteY62" fmla="*/ 1037756 h 1171130"/>
              <a:gd name="connsiteX63" fmla="*/ 5776119 w 6682581"/>
              <a:gd name="connsiteY63" fmla="*/ 1037756 h 1171130"/>
              <a:gd name="connsiteX64" fmla="*/ 5811838 w 6682581"/>
              <a:gd name="connsiteY64" fmla="*/ 1044900 h 1171130"/>
              <a:gd name="connsiteX65" fmla="*/ 5866606 w 6682581"/>
              <a:gd name="connsiteY65" fmla="*/ 1063950 h 1171130"/>
              <a:gd name="connsiteX66" fmla="*/ 6128543 w 6682581"/>
              <a:gd name="connsiteY66" fmla="*/ 1073474 h 1171130"/>
              <a:gd name="connsiteX67" fmla="*/ 6159498 w 6682581"/>
              <a:gd name="connsiteY67" fmla="*/ 1078236 h 1171130"/>
              <a:gd name="connsiteX68" fmla="*/ 6185693 w 6682581"/>
              <a:gd name="connsiteY68" fmla="*/ 1092525 h 1171130"/>
              <a:gd name="connsiteX69" fmla="*/ 6228555 w 6682581"/>
              <a:gd name="connsiteY69" fmla="*/ 1154436 h 1171130"/>
              <a:gd name="connsiteX70" fmla="*/ 6254750 w 6682581"/>
              <a:gd name="connsiteY70" fmla="*/ 1171105 h 1171130"/>
              <a:gd name="connsiteX71" fmla="*/ 6682581 w 6682581"/>
              <a:gd name="connsiteY71" fmla="*/ 1160788 h 1171130"/>
              <a:gd name="connsiteX0" fmla="*/ 0 w 6682581"/>
              <a:gd name="connsiteY0" fmla="*/ 6677 h 1171105"/>
              <a:gd name="connsiteX1" fmla="*/ 669925 w 6682581"/>
              <a:gd name="connsiteY1" fmla="*/ 9852 h 1171105"/>
              <a:gd name="connsiteX2" fmla="*/ 698500 w 6682581"/>
              <a:gd name="connsiteY2" fmla="*/ 22551 h 1171105"/>
              <a:gd name="connsiteX3" fmla="*/ 730250 w 6682581"/>
              <a:gd name="connsiteY3" fmla="*/ 44777 h 1171105"/>
              <a:gd name="connsiteX4" fmla="*/ 777875 w 6682581"/>
              <a:gd name="connsiteY4" fmla="*/ 95577 h 1171105"/>
              <a:gd name="connsiteX5" fmla="*/ 800100 w 6682581"/>
              <a:gd name="connsiteY5" fmla="*/ 124152 h 1171105"/>
              <a:gd name="connsiteX6" fmla="*/ 825500 w 6682581"/>
              <a:gd name="connsiteY6" fmla="*/ 143202 h 1171105"/>
              <a:gd name="connsiteX7" fmla="*/ 841375 w 6682581"/>
              <a:gd name="connsiteY7" fmla="*/ 152726 h 1171105"/>
              <a:gd name="connsiteX8" fmla="*/ 866775 w 6682581"/>
              <a:gd name="connsiteY8" fmla="*/ 159076 h 1171105"/>
              <a:gd name="connsiteX9" fmla="*/ 1060450 w 6682581"/>
              <a:gd name="connsiteY9" fmla="*/ 155902 h 1171105"/>
              <a:gd name="connsiteX10" fmla="*/ 1397000 w 6682581"/>
              <a:gd name="connsiteY10" fmla="*/ 159077 h 1171105"/>
              <a:gd name="connsiteX11" fmla="*/ 1438275 w 6682581"/>
              <a:gd name="connsiteY11" fmla="*/ 187652 h 1171105"/>
              <a:gd name="connsiteX12" fmla="*/ 1470025 w 6682581"/>
              <a:gd name="connsiteY12" fmla="*/ 222577 h 1171105"/>
              <a:gd name="connsiteX13" fmla="*/ 1504950 w 6682581"/>
              <a:gd name="connsiteY13" fmla="*/ 238452 h 1171105"/>
              <a:gd name="connsiteX14" fmla="*/ 2082800 w 6682581"/>
              <a:gd name="connsiteY14" fmla="*/ 241627 h 1171105"/>
              <a:gd name="connsiteX15" fmla="*/ 2105025 w 6682581"/>
              <a:gd name="connsiteY15" fmla="*/ 257501 h 1171105"/>
              <a:gd name="connsiteX16" fmla="*/ 2120900 w 6682581"/>
              <a:gd name="connsiteY16" fmla="*/ 276552 h 1171105"/>
              <a:gd name="connsiteX17" fmla="*/ 2133600 w 6682581"/>
              <a:gd name="connsiteY17" fmla="*/ 317827 h 1171105"/>
              <a:gd name="connsiteX18" fmla="*/ 2159000 w 6682581"/>
              <a:gd name="connsiteY18" fmla="*/ 336877 h 1171105"/>
              <a:gd name="connsiteX19" fmla="*/ 2193925 w 6682581"/>
              <a:gd name="connsiteY19" fmla="*/ 346402 h 1171105"/>
              <a:gd name="connsiteX20" fmla="*/ 2730500 w 6682581"/>
              <a:gd name="connsiteY20" fmla="*/ 362276 h 1171105"/>
              <a:gd name="connsiteX21" fmla="*/ 2762250 w 6682581"/>
              <a:gd name="connsiteY21" fmla="*/ 378152 h 1171105"/>
              <a:gd name="connsiteX22" fmla="*/ 2784475 w 6682581"/>
              <a:gd name="connsiteY22" fmla="*/ 397201 h 1171105"/>
              <a:gd name="connsiteX23" fmla="*/ 2806700 w 6682581"/>
              <a:gd name="connsiteY23" fmla="*/ 435301 h 1171105"/>
              <a:gd name="connsiteX24" fmla="*/ 2835275 w 6682581"/>
              <a:gd name="connsiteY24" fmla="*/ 467051 h 1171105"/>
              <a:gd name="connsiteX25" fmla="*/ 2854325 w 6682581"/>
              <a:gd name="connsiteY25" fmla="*/ 489276 h 1171105"/>
              <a:gd name="connsiteX26" fmla="*/ 2886075 w 6682581"/>
              <a:gd name="connsiteY26" fmla="*/ 498801 h 1171105"/>
              <a:gd name="connsiteX27" fmla="*/ 3090069 w 6682581"/>
              <a:gd name="connsiteY27" fmla="*/ 494832 h 1171105"/>
              <a:gd name="connsiteX28" fmla="*/ 3411538 w 6682581"/>
              <a:gd name="connsiteY28" fmla="*/ 494832 h 1171105"/>
              <a:gd name="connsiteX29" fmla="*/ 3435350 w 6682581"/>
              <a:gd name="connsiteY29" fmla="*/ 497214 h 1171105"/>
              <a:gd name="connsiteX30" fmla="*/ 3452019 w 6682581"/>
              <a:gd name="connsiteY30" fmla="*/ 506739 h 1171105"/>
              <a:gd name="connsiteX31" fmla="*/ 3494881 w 6682581"/>
              <a:gd name="connsiteY31" fmla="*/ 542457 h 1171105"/>
              <a:gd name="connsiteX32" fmla="*/ 3530600 w 6682581"/>
              <a:gd name="connsiteY32" fmla="*/ 578176 h 1171105"/>
              <a:gd name="connsiteX33" fmla="*/ 3573462 w 6682581"/>
              <a:gd name="connsiteY33" fmla="*/ 597226 h 1171105"/>
              <a:gd name="connsiteX34" fmla="*/ 3621088 w 6682581"/>
              <a:gd name="connsiteY34" fmla="*/ 599607 h 1171105"/>
              <a:gd name="connsiteX35" fmla="*/ 4073526 w 6682581"/>
              <a:gd name="connsiteY35" fmla="*/ 599607 h 1171105"/>
              <a:gd name="connsiteX36" fmla="*/ 4111626 w 6682581"/>
              <a:gd name="connsiteY36" fmla="*/ 604370 h 1171105"/>
              <a:gd name="connsiteX37" fmla="*/ 4147344 w 6682581"/>
              <a:gd name="connsiteY37" fmla="*/ 618658 h 1171105"/>
              <a:gd name="connsiteX38" fmla="*/ 4171156 w 6682581"/>
              <a:gd name="connsiteY38" fmla="*/ 642470 h 1171105"/>
              <a:gd name="connsiteX39" fmla="*/ 4190206 w 6682581"/>
              <a:gd name="connsiteY39" fmla="*/ 654376 h 1171105"/>
              <a:gd name="connsiteX40" fmla="*/ 4214020 w 6682581"/>
              <a:gd name="connsiteY40" fmla="*/ 661520 h 1171105"/>
              <a:gd name="connsiteX41" fmla="*/ 4287838 w 6682581"/>
              <a:gd name="connsiteY41" fmla="*/ 673426 h 1171105"/>
              <a:gd name="connsiteX42" fmla="*/ 4383088 w 6682581"/>
              <a:gd name="connsiteY42" fmla="*/ 690095 h 1171105"/>
              <a:gd name="connsiteX43" fmla="*/ 4433094 w 6682581"/>
              <a:gd name="connsiteY43" fmla="*/ 694858 h 1171105"/>
              <a:gd name="connsiteX44" fmla="*/ 4478338 w 6682581"/>
              <a:gd name="connsiteY44" fmla="*/ 697239 h 1171105"/>
              <a:gd name="connsiteX45" fmla="*/ 4695031 w 6682581"/>
              <a:gd name="connsiteY45" fmla="*/ 692476 h 1171105"/>
              <a:gd name="connsiteX46" fmla="*/ 4747419 w 6682581"/>
              <a:gd name="connsiteY46" fmla="*/ 699620 h 1171105"/>
              <a:gd name="connsiteX47" fmla="*/ 4775200 w 6682581"/>
              <a:gd name="connsiteY47" fmla="*/ 708352 h 1171105"/>
              <a:gd name="connsiteX48" fmla="*/ 4802188 w 6682581"/>
              <a:gd name="connsiteY48" fmla="*/ 725814 h 1171105"/>
              <a:gd name="connsiteX49" fmla="*/ 4842669 w 6682581"/>
              <a:gd name="connsiteY49" fmla="*/ 780582 h 1171105"/>
              <a:gd name="connsiteX50" fmla="*/ 4866481 w 6682581"/>
              <a:gd name="connsiteY50" fmla="*/ 821064 h 1171105"/>
              <a:gd name="connsiteX51" fmla="*/ 4885532 w 6682581"/>
              <a:gd name="connsiteY51" fmla="*/ 849637 h 1171105"/>
              <a:gd name="connsiteX52" fmla="*/ 4909344 w 6682581"/>
              <a:gd name="connsiteY52" fmla="*/ 866306 h 1171105"/>
              <a:gd name="connsiteX53" fmla="*/ 4961732 w 6682581"/>
              <a:gd name="connsiteY53" fmla="*/ 868688 h 1171105"/>
              <a:gd name="connsiteX54" fmla="*/ 5104606 w 6682581"/>
              <a:gd name="connsiteY54" fmla="*/ 875831 h 1171105"/>
              <a:gd name="connsiteX55" fmla="*/ 5380831 w 6682581"/>
              <a:gd name="connsiteY55" fmla="*/ 885356 h 1171105"/>
              <a:gd name="connsiteX56" fmla="*/ 5437981 w 6682581"/>
              <a:gd name="connsiteY56" fmla="*/ 894881 h 1171105"/>
              <a:gd name="connsiteX57" fmla="*/ 5492750 w 6682581"/>
              <a:gd name="connsiteY57" fmla="*/ 906788 h 1171105"/>
              <a:gd name="connsiteX58" fmla="*/ 5526087 w 6682581"/>
              <a:gd name="connsiteY58" fmla="*/ 937744 h 1171105"/>
              <a:gd name="connsiteX59" fmla="*/ 5552281 w 6682581"/>
              <a:gd name="connsiteY59" fmla="*/ 978225 h 1171105"/>
              <a:gd name="connsiteX60" fmla="*/ 5568950 w 6682581"/>
              <a:gd name="connsiteY60" fmla="*/ 1002038 h 1171105"/>
              <a:gd name="connsiteX61" fmla="*/ 5604669 w 6682581"/>
              <a:gd name="connsiteY61" fmla="*/ 1025850 h 1171105"/>
              <a:gd name="connsiteX62" fmla="*/ 5738019 w 6682581"/>
              <a:gd name="connsiteY62" fmla="*/ 1037756 h 1171105"/>
              <a:gd name="connsiteX63" fmla="*/ 5776119 w 6682581"/>
              <a:gd name="connsiteY63" fmla="*/ 1037756 h 1171105"/>
              <a:gd name="connsiteX64" fmla="*/ 5811838 w 6682581"/>
              <a:gd name="connsiteY64" fmla="*/ 1044900 h 1171105"/>
              <a:gd name="connsiteX65" fmla="*/ 5866606 w 6682581"/>
              <a:gd name="connsiteY65" fmla="*/ 1063950 h 1171105"/>
              <a:gd name="connsiteX66" fmla="*/ 6128543 w 6682581"/>
              <a:gd name="connsiteY66" fmla="*/ 1073474 h 1171105"/>
              <a:gd name="connsiteX67" fmla="*/ 6159498 w 6682581"/>
              <a:gd name="connsiteY67" fmla="*/ 1078236 h 1171105"/>
              <a:gd name="connsiteX68" fmla="*/ 6185693 w 6682581"/>
              <a:gd name="connsiteY68" fmla="*/ 1092525 h 1171105"/>
              <a:gd name="connsiteX69" fmla="*/ 6228555 w 6682581"/>
              <a:gd name="connsiteY69" fmla="*/ 1154436 h 1171105"/>
              <a:gd name="connsiteX70" fmla="*/ 6238080 w 6682581"/>
              <a:gd name="connsiteY70" fmla="*/ 1163962 h 1171105"/>
              <a:gd name="connsiteX71" fmla="*/ 6254750 w 6682581"/>
              <a:gd name="connsiteY71" fmla="*/ 1171105 h 1171105"/>
              <a:gd name="connsiteX72" fmla="*/ 6682581 w 6682581"/>
              <a:gd name="connsiteY72" fmla="*/ 1160788 h 1171105"/>
              <a:gd name="connsiteX0" fmla="*/ 0 w 6682581"/>
              <a:gd name="connsiteY0" fmla="*/ 6677 h 1171105"/>
              <a:gd name="connsiteX1" fmla="*/ 669925 w 6682581"/>
              <a:gd name="connsiteY1" fmla="*/ 9852 h 1171105"/>
              <a:gd name="connsiteX2" fmla="*/ 698500 w 6682581"/>
              <a:gd name="connsiteY2" fmla="*/ 22551 h 1171105"/>
              <a:gd name="connsiteX3" fmla="*/ 730250 w 6682581"/>
              <a:gd name="connsiteY3" fmla="*/ 44777 h 1171105"/>
              <a:gd name="connsiteX4" fmla="*/ 777875 w 6682581"/>
              <a:gd name="connsiteY4" fmla="*/ 95577 h 1171105"/>
              <a:gd name="connsiteX5" fmla="*/ 800100 w 6682581"/>
              <a:gd name="connsiteY5" fmla="*/ 124152 h 1171105"/>
              <a:gd name="connsiteX6" fmla="*/ 825500 w 6682581"/>
              <a:gd name="connsiteY6" fmla="*/ 143202 h 1171105"/>
              <a:gd name="connsiteX7" fmla="*/ 841375 w 6682581"/>
              <a:gd name="connsiteY7" fmla="*/ 152726 h 1171105"/>
              <a:gd name="connsiteX8" fmla="*/ 866775 w 6682581"/>
              <a:gd name="connsiteY8" fmla="*/ 159076 h 1171105"/>
              <a:gd name="connsiteX9" fmla="*/ 1060450 w 6682581"/>
              <a:gd name="connsiteY9" fmla="*/ 155902 h 1171105"/>
              <a:gd name="connsiteX10" fmla="*/ 1397000 w 6682581"/>
              <a:gd name="connsiteY10" fmla="*/ 159077 h 1171105"/>
              <a:gd name="connsiteX11" fmla="*/ 1438275 w 6682581"/>
              <a:gd name="connsiteY11" fmla="*/ 187652 h 1171105"/>
              <a:gd name="connsiteX12" fmla="*/ 1470025 w 6682581"/>
              <a:gd name="connsiteY12" fmla="*/ 222577 h 1171105"/>
              <a:gd name="connsiteX13" fmla="*/ 1504950 w 6682581"/>
              <a:gd name="connsiteY13" fmla="*/ 238452 h 1171105"/>
              <a:gd name="connsiteX14" fmla="*/ 2082800 w 6682581"/>
              <a:gd name="connsiteY14" fmla="*/ 241627 h 1171105"/>
              <a:gd name="connsiteX15" fmla="*/ 2105025 w 6682581"/>
              <a:gd name="connsiteY15" fmla="*/ 257501 h 1171105"/>
              <a:gd name="connsiteX16" fmla="*/ 2120900 w 6682581"/>
              <a:gd name="connsiteY16" fmla="*/ 276552 h 1171105"/>
              <a:gd name="connsiteX17" fmla="*/ 2133600 w 6682581"/>
              <a:gd name="connsiteY17" fmla="*/ 317827 h 1171105"/>
              <a:gd name="connsiteX18" fmla="*/ 2159000 w 6682581"/>
              <a:gd name="connsiteY18" fmla="*/ 336877 h 1171105"/>
              <a:gd name="connsiteX19" fmla="*/ 2193925 w 6682581"/>
              <a:gd name="connsiteY19" fmla="*/ 346402 h 1171105"/>
              <a:gd name="connsiteX20" fmla="*/ 2730500 w 6682581"/>
              <a:gd name="connsiteY20" fmla="*/ 362276 h 1171105"/>
              <a:gd name="connsiteX21" fmla="*/ 2762250 w 6682581"/>
              <a:gd name="connsiteY21" fmla="*/ 378152 h 1171105"/>
              <a:gd name="connsiteX22" fmla="*/ 2784475 w 6682581"/>
              <a:gd name="connsiteY22" fmla="*/ 397201 h 1171105"/>
              <a:gd name="connsiteX23" fmla="*/ 2806700 w 6682581"/>
              <a:gd name="connsiteY23" fmla="*/ 435301 h 1171105"/>
              <a:gd name="connsiteX24" fmla="*/ 2835275 w 6682581"/>
              <a:gd name="connsiteY24" fmla="*/ 467051 h 1171105"/>
              <a:gd name="connsiteX25" fmla="*/ 2854325 w 6682581"/>
              <a:gd name="connsiteY25" fmla="*/ 489276 h 1171105"/>
              <a:gd name="connsiteX26" fmla="*/ 2886075 w 6682581"/>
              <a:gd name="connsiteY26" fmla="*/ 498801 h 1171105"/>
              <a:gd name="connsiteX27" fmla="*/ 3090069 w 6682581"/>
              <a:gd name="connsiteY27" fmla="*/ 494832 h 1171105"/>
              <a:gd name="connsiteX28" fmla="*/ 3411538 w 6682581"/>
              <a:gd name="connsiteY28" fmla="*/ 494832 h 1171105"/>
              <a:gd name="connsiteX29" fmla="*/ 3435350 w 6682581"/>
              <a:gd name="connsiteY29" fmla="*/ 497214 h 1171105"/>
              <a:gd name="connsiteX30" fmla="*/ 3452019 w 6682581"/>
              <a:gd name="connsiteY30" fmla="*/ 506739 h 1171105"/>
              <a:gd name="connsiteX31" fmla="*/ 3494881 w 6682581"/>
              <a:gd name="connsiteY31" fmla="*/ 542457 h 1171105"/>
              <a:gd name="connsiteX32" fmla="*/ 3530600 w 6682581"/>
              <a:gd name="connsiteY32" fmla="*/ 578176 h 1171105"/>
              <a:gd name="connsiteX33" fmla="*/ 3573462 w 6682581"/>
              <a:gd name="connsiteY33" fmla="*/ 597226 h 1171105"/>
              <a:gd name="connsiteX34" fmla="*/ 3621088 w 6682581"/>
              <a:gd name="connsiteY34" fmla="*/ 599607 h 1171105"/>
              <a:gd name="connsiteX35" fmla="*/ 4073526 w 6682581"/>
              <a:gd name="connsiteY35" fmla="*/ 599607 h 1171105"/>
              <a:gd name="connsiteX36" fmla="*/ 4111626 w 6682581"/>
              <a:gd name="connsiteY36" fmla="*/ 604370 h 1171105"/>
              <a:gd name="connsiteX37" fmla="*/ 4147344 w 6682581"/>
              <a:gd name="connsiteY37" fmla="*/ 618658 h 1171105"/>
              <a:gd name="connsiteX38" fmla="*/ 4171156 w 6682581"/>
              <a:gd name="connsiteY38" fmla="*/ 642470 h 1171105"/>
              <a:gd name="connsiteX39" fmla="*/ 4190206 w 6682581"/>
              <a:gd name="connsiteY39" fmla="*/ 654376 h 1171105"/>
              <a:gd name="connsiteX40" fmla="*/ 4214020 w 6682581"/>
              <a:gd name="connsiteY40" fmla="*/ 661520 h 1171105"/>
              <a:gd name="connsiteX41" fmla="*/ 4287838 w 6682581"/>
              <a:gd name="connsiteY41" fmla="*/ 673426 h 1171105"/>
              <a:gd name="connsiteX42" fmla="*/ 4383088 w 6682581"/>
              <a:gd name="connsiteY42" fmla="*/ 690095 h 1171105"/>
              <a:gd name="connsiteX43" fmla="*/ 4433094 w 6682581"/>
              <a:gd name="connsiteY43" fmla="*/ 694858 h 1171105"/>
              <a:gd name="connsiteX44" fmla="*/ 4478338 w 6682581"/>
              <a:gd name="connsiteY44" fmla="*/ 697239 h 1171105"/>
              <a:gd name="connsiteX45" fmla="*/ 4695031 w 6682581"/>
              <a:gd name="connsiteY45" fmla="*/ 692476 h 1171105"/>
              <a:gd name="connsiteX46" fmla="*/ 4747419 w 6682581"/>
              <a:gd name="connsiteY46" fmla="*/ 699620 h 1171105"/>
              <a:gd name="connsiteX47" fmla="*/ 4775200 w 6682581"/>
              <a:gd name="connsiteY47" fmla="*/ 708352 h 1171105"/>
              <a:gd name="connsiteX48" fmla="*/ 4802188 w 6682581"/>
              <a:gd name="connsiteY48" fmla="*/ 725814 h 1171105"/>
              <a:gd name="connsiteX49" fmla="*/ 4842669 w 6682581"/>
              <a:gd name="connsiteY49" fmla="*/ 780582 h 1171105"/>
              <a:gd name="connsiteX50" fmla="*/ 4866481 w 6682581"/>
              <a:gd name="connsiteY50" fmla="*/ 821064 h 1171105"/>
              <a:gd name="connsiteX51" fmla="*/ 4885532 w 6682581"/>
              <a:gd name="connsiteY51" fmla="*/ 849637 h 1171105"/>
              <a:gd name="connsiteX52" fmla="*/ 4909344 w 6682581"/>
              <a:gd name="connsiteY52" fmla="*/ 866306 h 1171105"/>
              <a:gd name="connsiteX53" fmla="*/ 4961732 w 6682581"/>
              <a:gd name="connsiteY53" fmla="*/ 868688 h 1171105"/>
              <a:gd name="connsiteX54" fmla="*/ 5104606 w 6682581"/>
              <a:gd name="connsiteY54" fmla="*/ 875831 h 1171105"/>
              <a:gd name="connsiteX55" fmla="*/ 5380831 w 6682581"/>
              <a:gd name="connsiteY55" fmla="*/ 885356 h 1171105"/>
              <a:gd name="connsiteX56" fmla="*/ 5437981 w 6682581"/>
              <a:gd name="connsiteY56" fmla="*/ 894881 h 1171105"/>
              <a:gd name="connsiteX57" fmla="*/ 5492750 w 6682581"/>
              <a:gd name="connsiteY57" fmla="*/ 906788 h 1171105"/>
              <a:gd name="connsiteX58" fmla="*/ 5526087 w 6682581"/>
              <a:gd name="connsiteY58" fmla="*/ 937744 h 1171105"/>
              <a:gd name="connsiteX59" fmla="*/ 5552281 w 6682581"/>
              <a:gd name="connsiteY59" fmla="*/ 978225 h 1171105"/>
              <a:gd name="connsiteX60" fmla="*/ 5568950 w 6682581"/>
              <a:gd name="connsiteY60" fmla="*/ 1002038 h 1171105"/>
              <a:gd name="connsiteX61" fmla="*/ 5604669 w 6682581"/>
              <a:gd name="connsiteY61" fmla="*/ 1025850 h 1171105"/>
              <a:gd name="connsiteX62" fmla="*/ 5738019 w 6682581"/>
              <a:gd name="connsiteY62" fmla="*/ 1037756 h 1171105"/>
              <a:gd name="connsiteX63" fmla="*/ 5776119 w 6682581"/>
              <a:gd name="connsiteY63" fmla="*/ 1037756 h 1171105"/>
              <a:gd name="connsiteX64" fmla="*/ 5811838 w 6682581"/>
              <a:gd name="connsiteY64" fmla="*/ 1044900 h 1171105"/>
              <a:gd name="connsiteX65" fmla="*/ 5866606 w 6682581"/>
              <a:gd name="connsiteY65" fmla="*/ 1063950 h 1171105"/>
              <a:gd name="connsiteX66" fmla="*/ 6128543 w 6682581"/>
              <a:gd name="connsiteY66" fmla="*/ 1073474 h 1171105"/>
              <a:gd name="connsiteX67" fmla="*/ 6159498 w 6682581"/>
              <a:gd name="connsiteY67" fmla="*/ 1078236 h 1171105"/>
              <a:gd name="connsiteX68" fmla="*/ 6185693 w 6682581"/>
              <a:gd name="connsiteY68" fmla="*/ 1092525 h 1171105"/>
              <a:gd name="connsiteX69" fmla="*/ 6228555 w 6682581"/>
              <a:gd name="connsiteY69" fmla="*/ 1154436 h 1171105"/>
              <a:gd name="connsiteX70" fmla="*/ 6238080 w 6682581"/>
              <a:gd name="connsiteY70" fmla="*/ 1163962 h 1171105"/>
              <a:gd name="connsiteX71" fmla="*/ 6254750 w 6682581"/>
              <a:gd name="connsiteY71" fmla="*/ 1171105 h 1171105"/>
              <a:gd name="connsiteX72" fmla="*/ 6682581 w 6682581"/>
              <a:gd name="connsiteY72" fmla="*/ 1160788 h 1171105"/>
              <a:gd name="connsiteX0" fmla="*/ 0 w 6682581"/>
              <a:gd name="connsiteY0" fmla="*/ 6677 h 1171105"/>
              <a:gd name="connsiteX1" fmla="*/ 669925 w 6682581"/>
              <a:gd name="connsiteY1" fmla="*/ 9852 h 1171105"/>
              <a:gd name="connsiteX2" fmla="*/ 698500 w 6682581"/>
              <a:gd name="connsiteY2" fmla="*/ 22551 h 1171105"/>
              <a:gd name="connsiteX3" fmla="*/ 730250 w 6682581"/>
              <a:gd name="connsiteY3" fmla="*/ 44777 h 1171105"/>
              <a:gd name="connsiteX4" fmla="*/ 777875 w 6682581"/>
              <a:gd name="connsiteY4" fmla="*/ 95577 h 1171105"/>
              <a:gd name="connsiteX5" fmla="*/ 800100 w 6682581"/>
              <a:gd name="connsiteY5" fmla="*/ 124152 h 1171105"/>
              <a:gd name="connsiteX6" fmla="*/ 825500 w 6682581"/>
              <a:gd name="connsiteY6" fmla="*/ 143202 h 1171105"/>
              <a:gd name="connsiteX7" fmla="*/ 841375 w 6682581"/>
              <a:gd name="connsiteY7" fmla="*/ 152726 h 1171105"/>
              <a:gd name="connsiteX8" fmla="*/ 866775 w 6682581"/>
              <a:gd name="connsiteY8" fmla="*/ 159076 h 1171105"/>
              <a:gd name="connsiteX9" fmla="*/ 1060450 w 6682581"/>
              <a:gd name="connsiteY9" fmla="*/ 155902 h 1171105"/>
              <a:gd name="connsiteX10" fmla="*/ 1397000 w 6682581"/>
              <a:gd name="connsiteY10" fmla="*/ 159077 h 1171105"/>
              <a:gd name="connsiteX11" fmla="*/ 1438275 w 6682581"/>
              <a:gd name="connsiteY11" fmla="*/ 187652 h 1171105"/>
              <a:gd name="connsiteX12" fmla="*/ 1470025 w 6682581"/>
              <a:gd name="connsiteY12" fmla="*/ 222577 h 1171105"/>
              <a:gd name="connsiteX13" fmla="*/ 1504950 w 6682581"/>
              <a:gd name="connsiteY13" fmla="*/ 238452 h 1171105"/>
              <a:gd name="connsiteX14" fmla="*/ 2082800 w 6682581"/>
              <a:gd name="connsiteY14" fmla="*/ 241627 h 1171105"/>
              <a:gd name="connsiteX15" fmla="*/ 2105025 w 6682581"/>
              <a:gd name="connsiteY15" fmla="*/ 257501 h 1171105"/>
              <a:gd name="connsiteX16" fmla="*/ 2120900 w 6682581"/>
              <a:gd name="connsiteY16" fmla="*/ 276552 h 1171105"/>
              <a:gd name="connsiteX17" fmla="*/ 2133600 w 6682581"/>
              <a:gd name="connsiteY17" fmla="*/ 317827 h 1171105"/>
              <a:gd name="connsiteX18" fmla="*/ 2159000 w 6682581"/>
              <a:gd name="connsiteY18" fmla="*/ 336877 h 1171105"/>
              <a:gd name="connsiteX19" fmla="*/ 2193925 w 6682581"/>
              <a:gd name="connsiteY19" fmla="*/ 346402 h 1171105"/>
              <a:gd name="connsiteX20" fmla="*/ 2730500 w 6682581"/>
              <a:gd name="connsiteY20" fmla="*/ 362276 h 1171105"/>
              <a:gd name="connsiteX21" fmla="*/ 2762250 w 6682581"/>
              <a:gd name="connsiteY21" fmla="*/ 378152 h 1171105"/>
              <a:gd name="connsiteX22" fmla="*/ 2784475 w 6682581"/>
              <a:gd name="connsiteY22" fmla="*/ 397201 h 1171105"/>
              <a:gd name="connsiteX23" fmla="*/ 2797175 w 6682581"/>
              <a:gd name="connsiteY23" fmla="*/ 438476 h 1171105"/>
              <a:gd name="connsiteX24" fmla="*/ 2835275 w 6682581"/>
              <a:gd name="connsiteY24" fmla="*/ 467051 h 1171105"/>
              <a:gd name="connsiteX25" fmla="*/ 2854325 w 6682581"/>
              <a:gd name="connsiteY25" fmla="*/ 489276 h 1171105"/>
              <a:gd name="connsiteX26" fmla="*/ 2886075 w 6682581"/>
              <a:gd name="connsiteY26" fmla="*/ 498801 h 1171105"/>
              <a:gd name="connsiteX27" fmla="*/ 3090069 w 6682581"/>
              <a:gd name="connsiteY27" fmla="*/ 494832 h 1171105"/>
              <a:gd name="connsiteX28" fmla="*/ 3411538 w 6682581"/>
              <a:gd name="connsiteY28" fmla="*/ 494832 h 1171105"/>
              <a:gd name="connsiteX29" fmla="*/ 3435350 w 6682581"/>
              <a:gd name="connsiteY29" fmla="*/ 497214 h 1171105"/>
              <a:gd name="connsiteX30" fmla="*/ 3452019 w 6682581"/>
              <a:gd name="connsiteY30" fmla="*/ 506739 h 1171105"/>
              <a:gd name="connsiteX31" fmla="*/ 3494881 w 6682581"/>
              <a:gd name="connsiteY31" fmla="*/ 542457 h 1171105"/>
              <a:gd name="connsiteX32" fmla="*/ 3530600 w 6682581"/>
              <a:gd name="connsiteY32" fmla="*/ 578176 h 1171105"/>
              <a:gd name="connsiteX33" fmla="*/ 3573462 w 6682581"/>
              <a:gd name="connsiteY33" fmla="*/ 597226 h 1171105"/>
              <a:gd name="connsiteX34" fmla="*/ 3621088 w 6682581"/>
              <a:gd name="connsiteY34" fmla="*/ 599607 h 1171105"/>
              <a:gd name="connsiteX35" fmla="*/ 4073526 w 6682581"/>
              <a:gd name="connsiteY35" fmla="*/ 599607 h 1171105"/>
              <a:gd name="connsiteX36" fmla="*/ 4111626 w 6682581"/>
              <a:gd name="connsiteY36" fmla="*/ 604370 h 1171105"/>
              <a:gd name="connsiteX37" fmla="*/ 4147344 w 6682581"/>
              <a:gd name="connsiteY37" fmla="*/ 618658 h 1171105"/>
              <a:gd name="connsiteX38" fmla="*/ 4171156 w 6682581"/>
              <a:gd name="connsiteY38" fmla="*/ 642470 h 1171105"/>
              <a:gd name="connsiteX39" fmla="*/ 4190206 w 6682581"/>
              <a:gd name="connsiteY39" fmla="*/ 654376 h 1171105"/>
              <a:gd name="connsiteX40" fmla="*/ 4214020 w 6682581"/>
              <a:gd name="connsiteY40" fmla="*/ 661520 h 1171105"/>
              <a:gd name="connsiteX41" fmla="*/ 4287838 w 6682581"/>
              <a:gd name="connsiteY41" fmla="*/ 673426 h 1171105"/>
              <a:gd name="connsiteX42" fmla="*/ 4383088 w 6682581"/>
              <a:gd name="connsiteY42" fmla="*/ 690095 h 1171105"/>
              <a:gd name="connsiteX43" fmla="*/ 4433094 w 6682581"/>
              <a:gd name="connsiteY43" fmla="*/ 694858 h 1171105"/>
              <a:gd name="connsiteX44" fmla="*/ 4478338 w 6682581"/>
              <a:gd name="connsiteY44" fmla="*/ 697239 h 1171105"/>
              <a:gd name="connsiteX45" fmla="*/ 4695031 w 6682581"/>
              <a:gd name="connsiteY45" fmla="*/ 692476 h 1171105"/>
              <a:gd name="connsiteX46" fmla="*/ 4747419 w 6682581"/>
              <a:gd name="connsiteY46" fmla="*/ 699620 h 1171105"/>
              <a:gd name="connsiteX47" fmla="*/ 4775200 w 6682581"/>
              <a:gd name="connsiteY47" fmla="*/ 708352 h 1171105"/>
              <a:gd name="connsiteX48" fmla="*/ 4802188 w 6682581"/>
              <a:gd name="connsiteY48" fmla="*/ 725814 h 1171105"/>
              <a:gd name="connsiteX49" fmla="*/ 4842669 w 6682581"/>
              <a:gd name="connsiteY49" fmla="*/ 780582 h 1171105"/>
              <a:gd name="connsiteX50" fmla="*/ 4866481 w 6682581"/>
              <a:gd name="connsiteY50" fmla="*/ 821064 h 1171105"/>
              <a:gd name="connsiteX51" fmla="*/ 4885532 w 6682581"/>
              <a:gd name="connsiteY51" fmla="*/ 849637 h 1171105"/>
              <a:gd name="connsiteX52" fmla="*/ 4909344 w 6682581"/>
              <a:gd name="connsiteY52" fmla="*/ 866306 h 1171105"/>
              <a:gd name="connsiteX53" fmla="*/ 4961732 w 6682581"/>
              <a:gd name="connsiteY53" fmla="*/ 868688 h 1171105"/>
              <a:gd name="connsiteX54" fmla="*/ 5104606 w 6682581"/>
              <a:gd name="connsiteY54" fmla="*/ 875831 h 1171105"/>
              <a:gd name="connsiteX55" fmla="*/ 5380831 w 6682581"/>
              <a:gd name="connsiteY55" fmla="*/ 885356 h 1171105"/>
              <a:gd name="connsiteX56" fmla="*/ 5437981 w 6682581"/>
              <a:gd name="connsiteY56" fmla="*/ 894881 h 1171105"/>
              <a:gd name="connsiteX57" fmla="*/ 5492750 w 6682581"/>
              <a:gd name="connsiteY57" fmla="*/ 906788 h 1171105"/>
              <a:gd name="connsiteX58" fmla="*/ 5526087 w 6682581"/>
              <a:gd name="connsiteY58" fmla="*/ 937744 h 1171105"/>
              <a:gd name="connsiteX59" fmla="*/ 5552281 w 6682581"/>
              <a:gd name="connsiteY59" fmla="*/ 978225 h 1171105"/>
              <a:gd name="connsiteX60" fmla="*/ 5568950 w 6682581"/>
              <a:gd name="connsiteY60" fmla="*/ 1002038 h 1171105"/>
              <a:gd name="connsiteX61" fmla="*/ 5604669 w 6682581"/>
              <a:gd name="connsiteY61" fmla="*/ 1025850 h 1171105"/>
              <a:gd name="connsiteX62" fmla="*/ 5738019 w 6682581"/>
              <a:gd name="connsiteY62" fmla="*/ 1037756 h 1171105"/>
              <a:gd name="connsiteX63" fmla="*/ 5776119 w 6682581"/>
              <a:gd name="connsiteY63" fmla="*/ 1037756 h 1171105"/>
              <a:gd name="connsiteX64" fmla="*/ 5811838 w 6682581"/>
              <a:gd name="connsiteY64" fmla="*/ 1044900 h 1171105"/>
              <a:gd name="connsiteX65" fmla="*/ 5866606 w 6682581"/>
              <a:gd name="connsiteY65" fmla="*/ 1063950 h 1171105"/>
              <a:gd name="connsiteX66" fmla="*/ 6128543 w 6682581"/>
              <a:gd name="connsiteY66" fmla="*/ 1073474 h 1171105"/>
              <a:gd name="connsiteX67" fmla="*/ 6159498 w 6682581"/>
              <a:gd name="connsiteY67" fmla="*/ 1078236 h 1171105"/>
              <a:gd name="connsiteX68" fmla="*/ 6185693 w 6682581"/>
              <a:gd name="connsiteY68" fmla="*/ 1092525 h 1171105"/>
              <a:gd name="connsiteX69" fmla="*/ 6228555 w 6682581"/>
              <a:gd name="connsiteY69" fmla="*/ 1154436 h 1171105"/>
              <a:gd name="connsiteX70" fmla="*/ 6238080 w 6682581"/>
              <a:gd name="connsiteY70" fmla="*/ 1163962 h 1171105"/>
              <a:gd name="connsiteX71" fmla="*/ 6254750 w 6682581"/>
              <a:gd name="connsiteY71" fmla="*/ 1171105 h 1171105"/>
              <a:gd name="connsiteX72" fmla="*/ 6682581 w 6682581"/>
              <a:gd name="connsiteY72" fmla="*/ 1160788 h 1171105"/>
              <a:gd name="connsiteX0" fmla="*/ 0 w 6682581"/>
              <a:gd name="connsiteY0" fmla="*/ 6677 h 1171105"/>
              <a:gd name="connsiteX1" fmla="*/ 669925 w 6682581"/>
              <a:gd name="connsiteY1" fmla="*/ 9852 h 1171105"/>
              <a:gd name="connsiteX2" fmla="*/ 698500 w 6682581"/>
              <a:gd name="connsiteY2" fmla="*/ 22551 h 1171105"/>
              <a:gd name="connsiteX3" fmla="*/ 730250 w 6682581"/>
              <a:gd name="connsiteY3" fmla="*/ 44777 h 1171105"/>
              <a:gd name="connsiteX4" fmla="*/ 777875 w 6682581"/>
              <a:gd name="connsiteY4" fmla="*/ 95577 h 1171105"/>
              <a:gd name="connsiteX5" fmla="*/ 800100 w 6682581"/>
              <a:gd name="connsiteY5" fmla="*/ 124152 h 1171105"/>
              <a:gd name="connsiteX6" fmla="*/ 825500 w 6682581"/>
              <a:gd name="connsiteY6" fmla="*/ 143202 h 1171105"/>
              <a:gd name="connsiteX7" fmla="*/ 841375 w 6682581"/>
              <a:gd name="connsiteY7" fmla="*/ 152726 h 1171105"/>
              <a:gd name="connsiteX8" fmla="*/ 866775 w 6682581"/>
              <a:gd name="connsiteY8" fmla="*/ 159076 h 1171105"/>
              <a:gd name="connsiteX9" fmla="*/ 1060450 w 6682581"/>
              <a:gd name="connsiteY9" fmla="*/ 155902 h 1171105"/>
              <a:gd name="connsiteX10" fmla="*/ 1397000 w 6682581"/>
              <a:gd name="connsiteY10" fmla="*/ 159077 h 1171105"/>
              <a:gd name="connsiteX11" fmla="*/ 1438275 w 6682581"/>
              <a:gd name="connsiteY11" fmla="*/ 187652 h 1171105"/>
              <a:gd name="connsiteX12" fmla="*/ 1470025 w 6682581"/>
              <a:gd name="connsiteY12" fmla="*/ 222577 h 1171105"/>
              <a:gd name="connsiteX13" fmla="*/ 1504950 w 6682581"/>
              <a:gd name="connsiteY13" fmla="*/ 238452 h 1171105"/>
              <a:gd name="connsiteX14" fmla="*/ 2082800 w 6682581"/>
              <a:gd name="connsiteY14" fmla="*/ 241627 h 1171105"/>
              <a:gd name="connsiteX15" fmla="*/ 2105025 w 6682581"/>
              <a:gd name="connsiteY15" fmla="*/ 257501 h 1171105"/>
              <a:gd name="connsiteX16" fmla="*/ 2120900 w 6682581"/>
              <a:gd name="connsiteY16" fmla="*/ 276552 h 1171105"/>
              <a:gd name="connsiteX17" fmla="*/ 2133600 w 6682581"/>
              <a:gd name="connsiteY17" fmla="*/ 317827 h 1171105"/>
              <a:gd name="connsiteX18" fmla="*/ 2159000 w 6682581"/>
              <a:gd name="connsiteY18" fmla="*/ 336877 h 1171105"/>
              <a:gd name="connsiteX19" fmla="*/ 2193925 w 6682581"/>
              <a:gd name="connsiteY19" fmla="*/ 346402 h 1171105"/>
              <a:gd name="connsiteX20" fmla="*/ 2730500 w 6682581"/>
              <a:gd name="connsiteY20" fmla="*/ 362276 h 1171105"/>
              <a:gd name="connsiteX21" fmla="*/ 2762250 w 6682581"/>
              <a:gd name="connsiteY21" fmla="*/ 378152 h 1171105"/>
              <a:gd name="connsiteX22" fmla="*/ 2784475 w 6682581"/>
              <a:gd name="connsiteY22" fmla="*/ 397201 h 1171105"/>
              <a:gd name="connsiteX23" fmla="*/ 2797175 w 6682581"/>
              <a:gd name="connsiteY23" fmla="*/ 438476 h 1171105"/>
              <a:gd name="connsiteX24" fmla="*/ 2819400 w 6682581"/>
              <a:gd name="connsiteY24" fmla="*/ 467051 h 1171105"/>
              <a:gd name="connsiteX25" fmla="*/ 2854325 w 6682581"/>
              <a:gd name="connsiteY25" fmla="*/ 489276 h 1171105"/>
              <a:gd name="connsiteX26" fmla="*/ 2886075 w 6682581"/>
              <a:gd name="connsiteY26" fmla="*/ 498801 h 1171105"/>
              <a:gd name="connsiteX27" fmla="*/ 3090069 w 6682581"/>
              <a:gd name="connsiteY27" fmla="*/ 494832 h 1171105"/>
              <a:gd name="connsiteX28" fmla="*/ 3411538 w 6682581"/>
              <a:gd name="connsiteY28" fmla="*/ 494832 h 1171105"/>
              <a:gd name="connsiteX29" fmla="*/ 3435350 w 6682581"/>
              <a:gd name="connsiteY29" fmla="*/ 497214 h 1171105"/>
              <a:gd name="connsiteX30" fmla="*/ 3452019 w 6682581"/>
              <a:gd name="connsiteY30" fmla="*/ 506739 h 1171105"/>
              <a:gd name="connsiteX31" fmla="*/ 3494881 w 6682581"/>
              <a:gd name="connsiteY31" fmla="*/ 542457 h 1171105"/>
              <a:gd name="connsiteX32" fmla="*/ 3530600 w 6682581"/>
              <a:gd name="connsiteY32" fmla="*/ 578176 h 1171105"/>
              <a:gd name="connsiteX33" fmla="*/ 3573462 w 6682581"/>
              <a:gd name="connsiteY33" fmla="*/ 597226 h 1171105"/>
              <a:gd name="connsiteX34" fmla="*/ 3621088 w 6682581"/>
              <a:gd name="connsiteY34" fmla="*/ 599607 h 1171105"/>
              <a:gd name="connsiteX35" fmla="*/ 4073526 w 6682581"/>
              <a:gd name="connsiteY35" fmla="*/ 599607 h 1171105"/>
              <a:gd name="connsiteX36" fmla="*/ 4111626 w 6682581"/>
              <a:gd name="connsiteY36" fmla="*/ 604370 h 1171105"/>
              <a:gd name="connsiteX37" fmla="*/ 4147344 w 6682581"/>
              <a:gd name="connsiteY37" fmla="*/ 618658 h 1171105"/>
              <a:gd name="connsiteX38" fmla="*/ 4171156 w 6682581"/>
              <a:gd name="connsiteY38" fmla="*/ 642470 h 1171105"/>
              <a:gd name="connsiteX39" fmla="*/ 4190206 w 6682581"/>
              <a:gd name="connsiteY39" fmla="*/ 654376 h 1171105"/>
              <a:gd name="connsiteX40" fmla="*/ 4214020 w 6682581"/>
              <a:gd name="connsiteY40" fmla="*/ 661520 h 1171105"/>
              <a:gd name="connsiteX41" fmla="*/ 4287838 w 6682581"/>
              <a:gd name="connsiteY41" fmla="*/ 673426 h 1171105"/>
              <a:gd name="connsiteX42" fmla="*/ 4383088 w 6682581"/>
              <a:gd name="connsiteY42" fmla="*/ 690095 h 1171105"/>
              <a:gd name="connsiteX43" fmla="*/ 4433094 w 6682581"/>
              <a:gd name="connsiteY43" fmla="*/ 694858 h 1171105"/>
              <a:gd name="connsiteX44" fmla="*/ 4478338 w 6682581"/>
              <a:gd name="connsiteY44" fmla="*/ 697239 h 1171105"/>
              <a:gd name="connsiteX45" fmla="*/ 4695031 w 6682581"/>
              <a:gd name="connsiteY45" fmla="*/ 692476 h 1171105"/>
              <a:gd name="connsiteX46" fmla="*/ 4747419 w 6682581"/>
              <a:gd name="connsiteY46" fmla="*/ 699620 h 1171105"/>
              <a:gd name="connsiteX47" fmla="*/ 4775200 w 6682581"/>
              <a:gd name="connsiteY47" fmla="*/ 708352 h 1171105"/>
              <a:gd name="connsiteX48" fmla="*/ 4802188 w 6682581"/>
              <a:gd name="connsiteY48" fmla="*/ 725814 h 1171105"/>
              <a:gd name="connsiteX49" fmla="*/ 4842669 w 6682581"/>
              <a:gd name="connsiteY49" fmla="*/ 780582 h 1171105"/>
              <a:gd name="connsiteX50" fmla="*/ 4866481 w 6682581"/>
              <a:gd name="connsiteY50" fmla="*/ 821064 h 1171105"/>
              <a:gd name="connsiteX51" fmla="*/ 4885532 w 6682581"/>
              <a:gd name="connsiteY51" fmla="*/ 849637 h 1171105"/>
              <a:gd name="connsiteX52" fmla="*/ 4909344 w 6682581"/>
              <a:gd name="connsiteY52" fmla="*/ 866306 h 1171105"/>
              <a:gd name="connsiteX53" fmla="*/ 4961732 w 6682581"/>
              <a:gd name="connsiteY53" fmla="*/ 868688 h 1171105"/>
              <a:gd name="connsiteX54" fmla="*/ 5104606 w 6682581"/>
              <a:gd name="connsiteY54" fmla="*/ 875831 h 1171105"/>
              <a:gd name="connsiteX55" fmla="*/ 5380831 w 6682581"/>
              <a:gd name="connsiteY55" fmla="*/ 885356 h 1171105"/>
              <a:gd name="connsiteX56" fmla="*/ 5437981 w 6682581"/>
              <a:gd name="connsiteY56" fmla="*/ 894881 h 1171105"/>
              <a:gd name="connsiteX57" fmla="*/ 5492750 w 6682581"/>
              <a:gd name="connsiteY57" fmla="*/ 906788 h 1171105"/>
              <a:gd name="connsiteX58" fmla="*/ 5526087 w 6682581"/>
              <a:gd name="connsiteY58" fmla="*/ 937744 h 1171105"/>
              <a:gd name="connsiteX59" fmla="*/ 5552281 w 6682581"/>
              <a:gd name="connsiteY59" fmla="*/ 978225 h 1171105"/>
              <a:gd name="connsiteX60" fmla="*/ 5568950 w 6682581"/>
              <a:gd name="connsiteY60" fmla="*/ 1002038 h 1171105"/>
              <a:gd name="connsiteX61" fmla="*/ 5604669 w 6682581"/>
              <a:gd name="connsiteY61" fmla="*/ 1025850 h 1171105"/>
              <a:gd name="connsiteX62" fmla="*/ 5738019 w 6682581"/>
              <a:gd name="connsiteY62" fmla="*/ 1037756 h 1171105"/>
              <a:gd name="connsiteX63" fmla="*/ 5776119 w 6682581"/>
              <a:gd name="connsiteY63" fmla="*/ 1037756 h 1171105"/>
              <a:gd name="connsiteX64" fmla="*/ 5811838 w 6682581"/>
              <a:gd name="connsiteY64" fmla="*/ 1044900 h 1171105"/>
              <a:gd name="connsiteX65" fmla="*/ 5866606 w 6682581"/>
              <a:gd name="connsiteY65" fmla="*/ 1063950 h 1171105"/>
              <a:gd name="connsiteX66" fmla="*/ 6128543 w 6682581"/>
              <a:gd name="connsiteY66" fmla="*/ 1073474 h 1171105"/>
              <a:gd name="connsiteX67" fmla="*/ 6159498 w 6682581"/>
              <a:gd name="connsiteY67" fmla="*/ 1078236 h 1171105"/>
              <a:gd name="connsiteX68" fmla="*/ 6185693 w 6682581"/>
              <a:gd name="connsiteY68" fmla="*/ 1092525 h 1171105"/>
              <a:gd name="connsiteX69" fmla="*/ 6228555 w 6682581"/>
              <a:gd name="connsiteY69" fmla="*/ 1154436 h 1171105"/>
              <a:gd name="connsiteX70" fmla="*/ 6238080 w 6682581"/>
              <a:gd name="connsiteY70" fmla="*/ 1163962 h 1171105"/>
              <a:gd name="connsiteX71" fmla="*/ 6254750 w 6682581"/>
              <a:gd name="connsiteY71" fmla="*/ 1171105 h 1171105"/>
              <a:gd name="connsiteX72" fmla="*/ 6682581 w 6682581"/>
              <a:gd name="connsiteY72" fmla="*/ 1160788 h 1171105"/>
              <a:gd name="connsiteX0" fmla="*/ 0 w 6682581"/>
              <a:gd name="connsiteY0" fmla="*/ 6677 h 1171105"/>
              <a:gd name="connsiteX1" fmla="*/ 669925 w 6682581"/>
              <a:gd name="connsiteY1" fmla="*/ 9852 h 1171105"/>
              <a:gd name="connsiteX2" fmla="*/ 698500 w 6682581"/>
              <a:gd name="connsiteY2" fmla="*/ 22551 h 1171105"/>
              <a:gd name="connsiteX3" fmla="*/ 730250 w 6682581"/>
              <a:gd name="connsiteY3" fmla="*/ 44777 h 1171105"/>
              <a:gd name="connsiteX4" fmla="*/ 777875 w 6682581"/>
              <a:gd name="connsiteY4" fmla="*/ 95577 h 1171105"/>
              <a:gd name="connsiteX5" fmla="*/ 800100 w 6682581"/>
              <a:gd name="connsiteY5" fmla="*/ 124152 h 1171105"/>
              <a:gd name="connsiteX6" fmla="*/ 825500 w 6682581"/>
              <a:gd name="connsiteY6" fmla="*/ 143202 h 1171105"/>
              <a:gd name="connsiteX7" fmla="*/ 841375 w 6682581"/>
              <a:gd name="connsiteY7" fmla="*/ 152726 h 1171105"/>
              <a:gd name="connsiteX8" fmla="*/ 866775 w 6682581"/>
              <a:gd name="connsiteY8" fmla="*/ 159076 h 1171105"/>
              <a:gd name="connsiteX9" fmla="*/ 1060450 w 6682581"/>
              <a:gd name="connsiteY9" fmla="*/ 155902 h 1171105"/>
              <a:gd name="connsiteX10" fmla="*/ 1397000 w 6682581"/>
              <a:gd name="connsiteY10" fmla="*/ 159077 h 1171105"/>
              <a:gd name="connsiteX11" fmla="*/ 1438275 w 6682581"/>
              <a:gd name="connsiteY11" fmla="*/ 187652 h 1171105"/>
              <a:gd name="connsiteX12" fmla="*/ 1470025 w 6682581"/>
              <a:gd name="connsiteY12" fmla="*/ 222577 h 1171105"/>
              <a:gd name="connsiteX13" fmla="*/ 1504950 w 6682581"/>
              <a:gd name="connsiteY13" fmla="*/ 238452 h 1171105"/>
              <a:gd name="connsiteX14" fmla="*/ 2082800 w 6682581"/>
              <a:gd name="connsiteY14" fmla="*/ 241627 h 1171105"/>
              <a:gd name="connsiteX15" fmla="*/ 2105025 w 6682581"/>
              <a:gd name="connsiteY15" fmla="*/ 257501 h 1171105"/>
              <a:gd name="connsiteX16" fmla="*/ 2120900 w 6682581"/>
              <a:gd name="connsiteY16" fmla="*/ 276552 h 1171105"/>
              <a:gd name="connsiteX17" fmla="*/ 2133600 w 6682581"/>
              <a:gd name="connsiteY17" fmla="*/ 317827 h 1171105"/>
              <a:gd name="connsiteX18" fmla="*/ 2159000 w 6682581"/>
              <a:gd name="connsiteY18" fmla="*/ 336877 h 1171105"/>
              <a:gd name="connsiteX19" fmla="*/ 2193925 w 6682581"/>
              <a:gd name="connsiteY19" fmla="*/ 346402 h 1171105"/>
              <a:gd name="connsiteX20" fmla="*/ 2730500 w 6682581"/>
              <a:gd name="connsiteY20" fmla="*/ 362276 h 1171105"/>
              <a:gd name="connsiteX21" fmla="*/ 2762250 w 6682581"/>
              <a:gd name="connsiteY21" fmla="*/ 378152 h 1171105"/>
              <a:gd name="connsiteX22" fmla="*/ 2784475 w 6682581"/>
              <a:gd name="connsiteY22" fmla="*/ 397201 h 1171105"/>
              <a:gd name="connsiteX23" fmla="*/ 2797175 w 6682581"/>
              <a:gd name="connsiteY23" fmla="*/ 438476 h 1171105"/>
              <a:gd name="connsiteX24" fmla="*/ 2819400 w 6682581"/>
              <a:gd name="connsiteY24" fmla="*/ 467051 h 1171105"/>
              <a:gd name="connsiteX25" fmla="*/ 2854325 w 6682581"/>
              <a:gd name="connsiteY25" fmla="*/ 489276 h 1171105"/>
              <a:gd name="connsiteX26" fmla="*/ 2886075 w 6682581"/>
              <a:gd name="connsiteY26" fmla="*/ 498801 h 1171105"/>
              <a:gd name="connsiteX27" fmla="*/ 3090069 w 6682581"/>
              <a:gd name="connsiteY27" fmla="*/ 494832 h 1171105"/>
              <a:gd name="connsiteX28" fmla="*/ 3411538 w 6682581"/>
              <a:gd name="connsiteY28" fmla="*/ 494832 h 1171105"/>
              <a:gd name="connsiteX29" fmla="*/ 3435350 w 6682581"/>
              <a:gd name="connsiteY29" fmla="*/ 497214 h 1171105"/>
              <a:gd name="connsiteX30" fmla="*/ 3452019 w 6682581"/>
              <a:gd name="connsiteY30" fmla="*/ 506739 h 1171105"/>
              <a:gd name="connsiteX31" fmla="*/ 3494881 w 6682581"/>
              <a:gd name="connsiteY31" fmla="*/ 542457 h 1171105"/>
              <a:gd name="connsiteX32" fmla="*/ 3530600 w 6682581"/>
              <a:gd name="connsiteY32" fmla="*/ 578176 h 1171105"/>
              <a:gd name="connsiteX33" fmla="*/ 3573462 w 6682581"/>
              <a:gd name="connsiteY33" fmla="*/ 597226 h 1171105"/>
              <a:gd name="connsiteX34" fmla="*/ 3621088 w 6682581"/>
              <a:gd name="connsiteY34" fmla="*/ 599607 h 1171105"/>
              <a:gd name="connsiteX35" fmla="*/ 4073526 w 6682581"/>
              <a:gd name="connsiteY35" fmla="*/ 599607 h 1171105"/>
              <a:gd name="connsiteX36" fmla="*/ 4111626 w 6682581"/>
              <a:gd name="connsiteY36" fmla="*/ 604370 h 1171105"/>
              <a:gd name="connsiteX37" fmla="*/ 4147344 w 6682581"/>
              <a:gd name="connsiteY37" fmla="*/ 618658 h 1171105"/>
              <a:gd name="connsiteX38" fmla="*/ 4171156 w 6682581"/>
              <a:gd name="connsiteY38" fmla="*/ 642470 h 1171105"/>
              <a:gd name="connsiteX39" fmla="*/ 4190206 w 6682581"/>
              <a:gd name="connsiteY39" fmla="*/ 654376 h 1171105"/>
              <a:gd name="connsiteX40" fmla="*/ 4214020 w 6682581"/>
              <a:gd name="connsiteY40" fmla="*/ 661520 h 1171105"/>
              <a:gd name="connsiteX41" fmla="*/ 4287838 w 6682581"/>
              <a:gd name="connsiteY41" fmla="*/ 673426 h 1171105"/>
              <a:gd name="connsiteX42" fmla="*/ 4383088 w 6682581"/>
              <a:gd name="connsiteY42" fmla="*/ 690095 h 1171105"/>
              <a:gd name="connsiteX43" fmla="*/ 4433094 w 6682581"/>
              <a:gd name="connsiteY43" fmla="*/ 694858 h 1171105"/>
              <a:gd name="connsiteX44" fmla="*/ 4478338 w 6682581"/>
              <a:gd name="connsiteY44" fmla="*/ 697239 h 1171105"/>
              <a:gd name="connsiteX45" fmla="*/ 4695031 w 6682581"/>
              <a:gd name="connsiteY45" fmla="*/ 692476 h 1171105"/>
              <a:gd name="connsiteX46" fmla="*/ 4747419 w 6682581"/>
              <a:gd name="connsiteY46" fmla="*/ 699620 h 1171105"/>
              <a:gd name="connsiteX47" fmla="*/ 4775200 w 6682581"/>
              <a:gd name="connsiteY47" fmla="*/ 708352 h 1171105"/>
              <a:gd name="connsiteX48" fmla="*/ 4802188 w 6682581"/>
              <a:gd name="connsiteY48" fmla="*/ 725814 h 1171105"/>
              <a:gd name="connsiteX49" fmla="*/ 4842669 w 6682581"/>
              <a:gd name="connsiteY49" fmla="*/ 780582 h 1171105"/>
              <a:gd name="connsiteX50" fmla="*/ 4866481 w 6682581"/>
              <a:gd name="connsiteY50" fmla="*/ 821064 h 1171105"/>
              <a:gd name="connsiteX51" fmla="*/ 4885532 w 6682581"/>
              <a:gd name="connsiteY51" fmla="*/ 849637 h 1171105"/>
              <a:gd name="connsiteX52" fmla="*/ 4909344 w 6682581"/>
              <a:gd name="connsiteY52" fmla="*/ 866306 h 1171105"/>
              <a:gd name="connsiteX53" fmla="*/ 4961732 w 6682581"/>
              <a:gd name="connsiteY53" fmla="*/ 868688 h 1171105"/>
              <a:gd name="connsiteX54" fmla="*/ 5104606 w 6682581"/>
              <a:gd name="connsiteY54" fmla="*/ 875831 h 1171105"/>
              <a:gd name="connsiteX55" fmla="*/ 5380831 w 6682581"/>
              <a:gd name="connsiteY55" fmla="*/ 885356 h 1171105"/>
              <a:gd name="connsiteX56" fmla="*/ 5437981 w 6682581"/>
              <a:gd name="connsiteY56" fmla="*/ 894881 h 1171105"/>
              <a:gd name="connsiteX57" fmla="*/ 5492750 w 6682581"/>
              <a:gd name="connsiteY57" fmla="*/ 906788 h 1171105"/>
              <a:gd name="connsiteX58" fmla="*/ 5526087 w 6682581"/>
              <a:gd name="connsiteY58" fmla="*/ 937744 h 1171105"/>
              <a:gd name="connsiteX59" fmla="*/ 5552281 w 6682581"/>
              <a:gd name="connsiteY59" fmla="*/ 978225 h 1171105"/>
              <a:gd name="connsiteX60" fmla="*/ 5568950 w 6682581"/>
              <a:gd name="connsiteY60" fmla="*/ 1002038 h 1171105"/>
              <a:gd name="connsiteX61" fmla="*/ 5604669 w 6682581"/>
              <a:gd name="connsiteY61" fmla="*/ 1025850 h 1171105"/>
              <a:gd name="connsiteX62" fmla="*/ 5738019 w 6682581"/>
              <a:gd name="connsiteY62" fmla="*/ 1037756 h 1171105"/>
              <a:gd name="connsiteX63" fmla="*/ 5776119 w 6682581"/>
              <a:gd name="connsiteY63" fmla="*/ 1037756 h 1171105"/>
              <a:gd name="connsiteX64" fmla="*/ 5811838 w 6682581"/>
              <a:gd name="connsiteY64" fmla="*/ 1044900 h 1171105"/>
              <a:gd name="connsiteX65" fmla="*/ 5866606 w 6682581"/>
              <a:gd name="connsiteY65" fmla="*/ 1063950 h 1171105"/>
              <a:gd name="connsiteX66" fmla="*/ 6128543 w 6682581"/>
              <a:gd name="connsiteY66" fmla="*/ 1073474 h 1171105"/>
              <a:gd name="connsiteX67" fmla="*/ 6159498 w 6682581"/>
              <a:gd name="connsiteY67" fmla="*/ 1075061 h 1171105"/>
              <a:gd name="connsiteX68" fmla="*/ 6185693 w 6682581"/>
              <a:gd name="connsiteY68" fmla="*/ 1092525 h 1171105"/>
              <a:gd name="connsiteX69" fmla="*/ 6228555 w 6682581"/>
              <a:gd name="connsiteY69" fmla="*/ 1154436 h 1171105"/>
              <a:gd name="connsiteX70" fmla="*/ 6238080 w 6682581"/>
              <a:gd name="connsiteY70" fmla="*/ 1163962 h 1171105"/>
              <a:gd name="connsiteX71" fmla="*/ 6254750 w 6682581"/>
              <a:gd name="connsiteY71" fmla="*/ 1171105 h 1171105"/>
              <a:gd name="connsiteX72" fmla="*/ 6682581 w 6682581"/>
              <a:gd name="connsiteY72" fmla="*/ 1160788 h 1171105"/>
              <a:gd name="connsiteX0" fmla="*/ 0 w 6682581"/>
              <a:gd name="connsiteY0" fmla="*/ 6677 h 1171105"/>
              <a:gd name="connsiteX1" fmla="*/ 669925 w 6682581"/>
              <a:gd name="connsiteY1" fmla="*/ 9852 h 1171105"/>
              <a:gd name="connsiteX2" fmla="*/ 698500 w 6682581"/>
              <a:gd name="connsiteY2" fmla="*/ 22551 h 1171105"/>
              <a:gd name="connsiteX3" fmla="*/ 730250 w 6682581"/>
              <a:gd name="connsiteY3" fmla="*/ 44777 h 1171105"/>
              <a:gd name="connsiteX4" fmla="*/ 777875 w 6682581"/>
              <a:gd name="connsiteY4" fmla="*/ 95577 h 1171105"/>
              <a:gd name="connsiteX5" fmla="*/ 800100 w 6682581"/>
              <a:gd name="connsiteY5" fmla="*/ 124152 h 1171105"/>
              <a:gd name="connsiteX6" fmla="*/ 825500 w 6682581"/>
              <a:gd name="connsiteY6" fmla="*/ 143202 h 1171105"/>
              <a:gd name="connsiteX7" fmla="*/ 841375 w 6682581"/>
              <a:gd name="connsiteY7" fmla="*/ 152726 h 1171105"/>
              <a:gd name="connsiteX8" fmla="*/ 866775 w 6682581"/>
              <a:gd name="connsiteY8" fmla="*/ 159076 h 1171105"/>
              <a:gd name="connsiteX9" fmla="*/ 1060450 w 6682581"/>
              <a:gd name="connsiteY9" fmla="*/ 155902 h 1171105"/>
              <a:gd name="connsiteX10" fmla="*/ 1397000 w 6682581"/>
              <a:gd name="connsiteY10" fmla="*/ 159077 h 1171105"/>
              <a:gd name="connsiteX11" fmla="*/ 1438275 w 6682581"/>
              <a:gd name="connsiteY11" fmla="*/ 187652 h 1171105"/>
              <a:gd name="connsiteX12" fmla="*/ 1470025 w 6682581"/>
              <a:gd name="connsiteY12" fmla="*/ 222577 h 1171105"/>
              <a:gd name="connsiteX13" fmla="*/ 1504950 w 6682581"/>
              <a:gd name="connsiteY13" fmla="*/ 238452 h 1171105"/>
              <a:gd name="connsiteX14" fmla="*/ 2082800 w 6682581"/>
              <a:gd name="connsiteY14" fmla="*/ 241627 h 1171105"/>
              <a:gd name="connsiteX15" fmla="*/ 2105025 w 6682581"/>
              <a:gd name="connsiteY15" fmla="*/ 257501 h 1171105"/>
              <a:gd name="connsiteX16" fmla="*/ 2120900 w 6682581"/>
              <a:gd name="connsiteY16" fmla="*/ 276552 h 1171105"/>
              <a:gd name="connsiteX17" fmla="*/ 2133600 w 6682581"/>
              <a:gd name="connsiteY17" fmla="*/ 317827 h 1171105"/>
              <a:gd name="connsiteX18" fmla="*/ 2159000 w 6682581"/>
              <a:gd name="connsiteY18" fmla="*/ 336877 h 1171105"/>
              <a:gd name="connsiteX19" fmla="*/ 2193925 w 6682581"/>
              <a:gd name="connsiteY19" fmla="*/ 346402 h 1171105"/>
              <a:gd name="connsiteX20" fmla="*/ 2730500 w 6682581"/>
              <a:gd name="connsiteY20" fmla="*/ 362276 h 1171105"/>
              <a:gd name="connsiteX21" fmla="*/ 2762250 w 6682581"/>
              <a:gd name="connsiteY21" fmla="*/ 378152 h 1171105"/>
              <a:gd name="connsiteX22" fmla="*/ 2784475 w 6682581"/>
              <a:gd name="connsiteY22" fmla="*/ 397201 h 1171105"/>
              <a:gd name="connsiteX23" fmla="*/ 2797175 w 6682581"/>
              <a:gd name="connsiteY23" fmla="*/ 438476 h 1171105"/>
              <a:gd name="connsiteX24" fmla="*/ 2819400 w 6682581"/>
              <a:gd name="connsiteY24" fmla="*/ 467051 h 1171105"/>
              <a:gd name="connsiteX25" fmla="*/ 2854325 w 6682581"/>
              <a:gd name="connsiteY25" fmla="*/ 489276 h 1171105"/>
              <a:gd name="connsiteX26" fmla="*/ 2886075 w 6682581"/>
              <a:gd name="connsiteY26" fmla="*/ 498801 h 1171105"/>
              <a:gd name="connsiteX27" fmla="*/ 3090069 w 6682581"/>
              <a:gd name="connsiteY27" fmla="*/ 494832 h 1171105"/>
              <a:gd name="connsiteX28" fmla="*/ 3411538 w 6682581"/>
              <a:gd name="connsiteY28" fmla="*/ 494832 h 1171105"/>
              <a:gd name="connsiteX29" fmla="*/ 3435350 w 6682581"/>
              <a:gd name="connsiteY29" fmla="*/ 497214 h 1171105"/>
              <a:gd name="connsiteX30" fmla="*/ 3452019 w 6682581"/>
              <a:gd name="connsiteY30" fmla="*/ 506739 h 1171105"/>
              <a:gd name="connsiteX31" fmla="*/ 3494881 w 6682581"/>
              <a:gd name="connsiteY31" fmla="*/ 542457 h 1171105"/>
              <a:gd name="connsiteX32" fmla="*/ 3530600 w 6682581"/>
              <a:gd name="connsiteY32" fmla="*/ 578176 h 1171105"/>
              <a:gd name="connsiteX33" fmla="*/ 3573462 w 6682581"/>
              <a:gd name="connsiteY33" fmla="*/ 597226 h 1171105"/>
              <a:gd name="connsiteX34" fmla="*/ 3621088 w 6682581"/>
              <a:gd name="connsiteY34" fmla="*/ 599607 h 1171105"/>
              <a:gd name="connsiteX35" fmla="*/ 4073526 w 6682581"/>
              <a:gd name="connsiteY35" fmla="*/ 599607 h 1171105"/>
              <a:gd name="connsiteX36" fmla="*/ 4111626 w 6682581"/>
              <a:gd name="connsiteY36" fmla="*/ 604370 h 1171105"/>
              <a:gd name="connsiteX37" fmla="*/ 4147344 w 6682581"/>
              <a:gd name="connsiteY37" fmla="*/ 618658 h 1171105"/>
              <a:gd name="connsiteX38" fmla="*/ 4171156 w 6682581"/>
              <a:gd name="connsiteY38" fmla="*/ 642470 h 1171105"/>
              <a:gd name="connsiteX39" fmla="*/ 4190206 w 6682581"/>
              <a:gd name="connsiteY39" fmla="*/ 654376 h 1171105"/>
              <a:gd name="connsiteX40" fmla="*/ 4214020 w 6682581"/>
              <a:gd name="connsiteY40" fmla="*/ 661520 h 1171105"/>
              <a:gd name="connsiteX41" fmla="*/ 4287838 w 6682581"/>
              <a:gd name="connsiteY41" fmla="*/ 673426 h 1171105"/>
              <a:gd name="connsiteX42" fmla="*/ 4383088 w 6682581"/>
              <a:gd name="connsiteY42" fmla="*/ 690095 h 1171105"/>
              <a:gd name="connsiteX43" fmla="*/ 4433094 w 6682581"/>
              <a:gd name="connsiteY43" fmla="*/ 694858 h 1171105"/>
              <a:gd name="connsiteX44" fmla="*/ 4478338 w 6682581"/>
              <a:gd name="connsiteY44" fmla="*/ 697239 h 1171105"/>
              <a:gd name="connsiteX45" fmla="*/ 4695031 w 6682581"/>
              <a:gd name="connsiteY45" fmla="*/ 692476 h 1171105"/>
              <a:gd name="connsiteX46" fmla="*/ 4747419 w 6682581"/>
              <a:gd name="connsiteY46" fmla="*/ 699620 h 1171105"/>
              <a:gd name="connsiteX47" fmla="*/ 4775200 w 6682581"/>
              <a:gd name="connsiteY47" fmla="*/ 708352 h 1171105"/>
              <a:gd name="connsiteX48" fmla="*/ 4802188 w 6682581"/>
              <a:gd name="connsiteY48" fmla="*/ 725814 h 1171105"/>
              <a:gd name="connsiteX49" fmla="*/ 4842669 w 6682581"/>
              <a:gd name="connsiteY49" fmla="*/ 780582 h 1171105"/>
              <a:gd name="connsiteX50" fmla="*/ 4866481 w 6682581"/>
              <a:gd name="connsiteY50" fmla="*/ 821064 h 1171105"/>
              <a:gd name="connsiteX51" fmla="*/ 4885532 w 6682581"/>
              <a:gd name="connsiteY51" fmla="*/ 849637 h 1171105"/>
              <a:gd name="connsiteX52" fmla="*/ 4909344 w 6682581"/>
              <a:gd name="connsiteY52" fmla="*/ 866306 h 1171105"/>
              <a:gd name="connsiteX53" fmla="*/ 4961732 w 6682581"/>
              <a:gd name="connsiteY53" fmla="*/ 868688 h 1171105"/>
              <a:gd name="connsiteX54" fmla="*/ 5104606 w 6682581"/>
              <a:gd name="connsiteY54" fmla="*/ 875831 h 1171105"/>
              <a:gd name="connsiteX55" fmla="*/ 5380831 w 6682581"/>
              <a:gd name="connsiteY55" fmla="*/ 885356 h 1171105"/>
              <a:gd name="connsiteX56" fmla="*/ 5437981 w 6682581"/>
              <a:gd name="connsiteY56" fmla="*/ 894881 h 1171105"/>
              <a:gd name="connsiteX57" fmla="*/ 5492750 w 6682581"/>
              <a:gd name="connsiteY57" fmla="*/ 906788 h 1171105"/>
              <a:gd name="connsiteX58" fmla="*/ 5526087 w 6682581"/>
              <a:gd name="connsiteY58" fmla="*/ 937744 h 1171105"/>
              <a:gd name="connsiteX59" fmla="*/ 5552281 w 6682581"/>
              <a:gd name="connsiteY59" fmla="*/ 978225 h 1171105"/>
              <a:gd name="connsiteX60" fmla="*/ 5568950 w 6682581"/>
              <a:gd name="connsiteY60" fmla="*/ 1002038 h 1171105"/>
              <a:gd name="connsiteX61" fmla="*/ 5604669 w 6682581"/>
              <a:gd name="connsiteY61" fmla="*/ 1025850 h 1171105"/>
              <a:gd name="connsiteX62" fmla="*/ 5738019 w 6682581"/>
              <a:gd name="connsiteY62" fmla="*/ 1037756 h 1171105"/>
              <a:gd name="connsiteX63" fmla="*/ 5776119 w 6682581"/>
              <a:gd name="connsiteY63" fmla="*/ 1037756 h 1171105"/>
              <a:gd name="connsiteX64" fmla="*/ 5811838 w 6682581"/>
              <a:gd name="connsiteY64" fmla="*/ 1044900 h 1171105"/>
              <a:gd name="connsiteX65" fmla="*/ 5866606 w 6682581"/>
              <a:gd name="connsiteY65" fmla="*/ 1063950 h 1171105"/>
              <a:gd name="connsiteX66" fmla="*/ 6128543 w 6682581"/>
              <a:gd name="connsiteY66" fmla="*/ 1073474 h 1171105"/>
              <a:gd name="connsiteX67" fmla="*/ 6159498 w 6682581"/>
              <a:gd name="connsiteY67" fmla="*/ 1078236 h 1171105"/>
              <a:gd name="connsiteX68" fmla="*/ 6185693 w 6682581"/>
              <a:gd name="connsiteY68" fmla="*/ 1092525 h 1171105"/>
              <a:gd name="connsiteX69" fmla="*/ 6228555 w 6682581"/>
              <a:gd name="connsiteY69" fmla="*/ 1154436 h 1171105"/>
              <a:gd name="connsiteX70" fmla="*/ 6238080 w 6682581"/>
              <a:gd name="connsiteY70" fmla="*/ 1163962 h 1171105"/>
              <a:gd name="connsiteX71" fmla="*/ 6254750 w 6682581"/>
              <a:gd name="connsiteY71" fmla="*/ 1171105 h 1171105"/>
              <a:gd name="connsiteX72" fmla="*/ 6682581 w 6682581"/>
              <a:gd name="connsiteY72" fmla="*/ 1160788 h 117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682581" h="1171105">
                <a:moveTo>
                  <a:pt x="0" y="6677"/>
                </a:moveTo>
                <a:cubicBezTo>
                  <a:pt x="210608" y="39485"/>
                  <a:pt x="459317" y="-22956"/>
                  <a:pt x="669925" y="9852"/>
                </a:cubicBezTo>
                <a:lnTo>
                  <a:pt x="698500" y="22551"/>
                </a:lnTo>
                <a:lnTo>
                  <a:pt x="730250" y="44777"/>
                </a:lnTo>
                <a:lnTo>
                  <a:pt x="777875" y="95577"/>
                </a:lnTo>
                <a:lnTo>
                  <a:pt x="800100" y="124152"/>
                </a:lnTo>
                <a:lnTo>
                  <a:pt x="825500" y="143202"/>
                </a:lnTo>
                <a:lnTo>
                  <a:pt x="841375" y="152726"/>
                </a:lnTo>
                <a:lnTo>
                  <a:pt x="866775" y="159076"/>
                </a:lnTo>
                <a:cubicBezTo>
                  <a:pt x="904875" y="159076"/>
                  <a:pt x="970492" y="155902"/>
                  <a:pt x="1060450" y="155902"/>
                </a:cubicBezTo>
                <a:lnTo>
                  <a:pt x="1397000" y="159077"/>
                </a:lnTo>
                <a:lnTo>
                  <a:pt x="1438275" y="187652"/>
                </a:lnTo>
                <a:lnTo>
                  <a:pt x="1470025" y="222577"/>
                </a:lnTo>
                <a:lnTo>
                  <a:pt x="1504950" y="238452"/>
                </a:lnTo>
                <a:cubicBezTo>
                  <a:pt x="1694392" y="265969"/>
                  <a:pt x="1893358" y="214110"/>
                  <a:pt x="2082800" y="241627"/>
                </a:cubicBezTo>
                <a:lnTo>
                  <a:pt x="2105025" y="257501"/>
                </a:lnTo>
                <a:lnTo>
                  <a:pt x="2120900" y="276552"/>
                </a:lnTo>
                <a:lnTo>
                  <a:pt x="2133600" y="317827"/>
                </a:lnTo>
                <a:cubicBezTo>
                  <a:pt x="2139950" y="327881"/>
                  <a:pt x="2148946" y="332115"/>
                  <a:pt x="2159000" y="336877"/>
                </a:cubicBezTo>
                <a:lnTo>
                  <a:pt x="2193925" y="346402"/>
                </a:lnTo>
                <a:cubicBezTo>
                  <a:pt x="2289175" y="351693"/>
                  <a:pt x="2635779" y="356984"/>
                  <a:pt x="2730500" y="362276"/>
                </a:cubicBezTo>
                <a:lnTo>
                  <a:pt x="2762250" y="378152"/>
                </a:lnTo>
                <a:lnTo>
                  <a:pt x="2784475" y="397201"/>
                </a:lnTo>
                <a:lnTo>
                  <a:pt x="2797175" y="438476"/>
                </a:lnTo>
                <a:lnTo>
                  <a:pt x="2819400" y="467051"/>
                </a:lnTo>
                <a:cubicBezTo>
                  <a:pt x="2826808" y="473930"/>
                  <a:pt x="2845858" y="483984"/>
                  <a:pt x="2854325" y="489276"/>
                </a:cubicBezTo>
                <a:lnTo>
                  <a:pt x="2886075" y="498801"/>
                </a:lnTo>
                <a:cubicBezTo>
                  <a:pt x="2924969" y="500918"/>
                  <a:pt x="3002492" y="496287"/>
                  <a:pt x="3090069" y="494832"/>
                </a:cubicBezTo>
                <a:lnTo>
                  <a:pt x="3411538" y="494832"/>
                </a:lnTo>
                <a:lnTo>
                  <a:pt x="3435350" y="497214"/>
                </a:lnTo>
                <a:lnTo>
                  <a:pt x="3452019" y="506739"/>
                </a:lnTo>
                <a:lnTo>
                  <a:pt x="3494881" y="542457"/>
                </a:lnTo>
                <a:lnTo>
                  <a:pt x="3530600" y="578176"/>
                </a:lnTo>
                <a:cubicBezTo>
                  <a:pt x="3543697" y="587304"/>
                  <a:pt x="3558381" y="593654"/>
                  <a:pt x="3573462" y="597226"/>
                </a:cubicBezTo>
                <a:cubicBezTo>
                  <a:pt x="3582987" y="598814"/>
                  <a:pt x="3611563" y="598019"/>
                  <a:pt x="3621088" y="599607"/>
                </a:cubicBezTo>
                <a:cubicBezTo>
                  <a:pt x="3636963" y="601195"/>
                  <a:pt x="4057651" y="598019"/>
                  <a:pt x="4073526" y="599607"/>
                </a:cubicBezTo>
                <a:cubicBezTo>
                  <a:pt x="4080669" y="601195"/>
                  <a:pt x="4104483" y="602782"/>
                  <a:pt x="4111626" y="604370"/>
                </a:cubicBezTo>
                <a:lnTo>
                  <a:pt x="4147344" y="618658"/>
                </a:lnTo>
                <a:lnTo>
                  <a:pt x="4171156" y="642470"/>
                </a:lnTo>
                <a:cubicBezTo>
                  <a:pt x="4178696" y="647232"/>
                  <a:pt x="4183062" y="651201"/>
                  <a:pt x="4190206" y="654376"/>
                </a:cubicBezTo>
                <a:cubicBezTo>
                  <a:pt x="4197350" y="657551"/>
                  <a:pt x="4199336" y="659536"/>
                  <a:pt x="4214020" y="661520"/>
                </a:cubicBezTo>
                <a:cubicBezTo>
                  <a:pt x="4225132" y="663107"/>
                  <a:pt x="4276726" y="671839"/>
                  <a:pt x="4287838" y="673426"/>
                </a:cubicBezTo>
                <a:lnTo>
                  <a:pt x="4383088" y="690095"/>
                </a:lnTo>
                <a:cubicBezTo>
                  <a:pt x="4407297" y="693667"/>
                  <a:pt x="4417219" y="693667"/>
                  <a:pt x="4433094" y="694858"/>
                </a:cubicBezTo>
                <a:lnTo>
                  <a:pt x="4478338" y="697239"/>
                </a:lnTo>
                <a:lnTo>
                  <a:pt x="4695031" y="692476"/>
                </a:lnTo>
                <a:cubicBezTo>
                  <a:pt x="4710112" y="696445"/>
                  <a:pt x="4732338" y="695651"/>
                  <a:pt x="4747419" y="699620"/>
                </a:cubicBezTo>
                <a:cubicBezTo>
                  <a:pt x="4756679" y="702531"/>
                  <a:pt x="4766072" y="703986"/>
                  <a:pt x="4775200" y="708352"/>
                </a:cubicBezTo>
                <a:cubicBezTo>
                  <a:pt x="4784328" y="712718"/>
                  <a:pt x="4793325" y="714569"/>
                  <a:pt x="4802188" y="725814"/>
                </a:cubicBezTo>
                <a:cubicBezTo>
                  <a:pt x="4811052" y="737059"/>
                  <a:pt x="4832747" y="763913"/>
                  <a:pt x="4842669" y="780582"/>
                </a:cubicBezTo>
                <a:cubicBezTo>
                  <a:pt x="4852591" y="797251"/>
                  <a:pt x="4858147" y="812333"/>
                  <a:pt x="4866481" y="821064"/>
                </a:cubicBezTo>
                <a:lnTo>
                  <a:pt x="4885532" y="849637"/>
                </a:lnTo>
                <a:cubicBezTo>
                  <a:pt x="4892676" y="857177"/>
                  <a:pt x="4896644" y="863131"/>
                  <a:pt x="4909344" y="866306"/>
                </a:cubicBezTo>
                <a:cubicBezTo>
                  <a:pt x="4922044" y="869481"/>
                  <a:pt x="4929188" y="867101"/>
                  <a:pt x="4961732" y="868688"/>
                </a:cubicBezTo>
                <a:cubicBezTo>
                  <a:pt x="4991498" y="872657"/>
                  <a:pt x="5025231" y="871466"/>
                  <a:pt x="5104606" y="875831"/>
                </a:cubicBezTo>
                <a:cubicBezTo>
                  <a:pt x="5184775" y="880594"/>
                  <a:pt x="5300662" y="880593"/>
                  <a:pt x="5380831" y="885356"/>
                </a:cubicBezTo>
                <a:lnTo>
                  <a:pt x="5437981" y="894881"/>
                </a:lnTo>
                <a:lnTo>
                  <a:pt x="5492750" y="906788"/>
                </a:lnTo>
                <a:cubicBezTo>
                  <a:pt x="5507434" y="913932"/>
                  <a:pt x="5513784" y="927028"/>
                  <a:pt x="5526087" y="937744"/>
                </a:cubicBezTo>
                <a:cubicBezTo>
                  <a:pt x="5533231" y="940919"/>
                  <a:pt x="5545137" y="975050"/>
                  <a:pt x="5552281" y="978225"/>
                </a:cubicBezTo>
                <a:cubicBezTo>
                  <a:pt x="5559425" y="987750"/>
                  <a:pt x="5560219" y="994101"/>
                  <a:pt x="5568950" y="1002038"/>
                </a:cubicBezTo>
                <a:cubicBezTo>
                  <a:pt x="5577681" y="1009975"/>
                  <a:pt x="5576491" y="1018706"/>
                  <a:pt x="5604669" y="1025850"/>
                </a:cubicBezTo>
                <a:cubicBezTo>
                  <a:pt x="5640388" y="1032200"/>
                  <a:pt x="5702300" y="1031406"/>
                  <a:pt x="5738019" y="1037756"/>
                </a:cubicBezTo>
                <a:cubicBezTo>
                  <a:pt x="5765403" y="1040534"/>
                  <a:pt x="5763816" y="1036565"/>
                  <a:pt x="5776119" y="1037756"/>
                </a:cubicBezTo>
                <a:cubicBezTo>
                  <a:pt x="5788422" y="1038947"/>
                  <a:pt x="5798741" y="1041328"/>
                  <a:pt x="5811838" y="1044900"/>
                </a:cubicBezTo>
                <a:cubicBezTo>
                  <a:pt x="5826125" y="1049663"/>
                  <a:pt x="5852319" y="1059187"/>
                  <a:pt x="5866606" y="1063950"/>
                </a:cubicBezTo>
                <a:cubicBezTo>
                  <a:pt x="5938837" y="1073475"/>
                  <a:pt x="6056312" y="1063949"/>
                  <a:pt x="6128543" y="1073474"/>
                </a:cubicBezTo>
                <a:cubicBezTo>
                  <a:pt x="6174977" y="1076252"/>
                  <a:pt x="6149973" y="1075061"/>
                  <a:pt x="6159498" y="1078236"/>
                </a:cubicBezTo>
                <a:lnTo>
                  <a:pt x="6185693" y="1092525"/>
                </a:lnTo>
                <a:cubicBezTo>
                  <a:pt x="6199980" y="1094906"/>
                  <a:pt x="6214268" y="1152055"/>
                  <a:pt x="6228555" y="1154436"/>
                </a:cubicBezTo>
                <a:cubicBezTo>
                  <a:pt x="6237683" y="1165151"/>
                  <a:pt x="6233714" y="1161184"/>
                  <a:pt x="6238080" y="1163962"/>
                </a:cubicBezTo>
                <a:lnTo>
                  <a:pt x="6254750" y="1171105"/>
                </a:lnTo>
                <a:lnTo>
                  <a:pt x="6682581" y="1160788"/>
                </a:lnTo>
              </a:path>
            </a:pathLst>
          </a:cu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693863" y="3921125"/>
            <a:ext cx="304800" cy="0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09738" y="4102100"/>
            <a:ext cx="30480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5363" y="2181225"/>
            <a:ext cx="533400" cy="2590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5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1.0 –</a:t>
            </a:r>
          </a:p>
          <a:p>
            <a:pPr>
              <a:spcAft>
                <a:spcPts val="150"/>
              </a:spcAft>
              <a:defRPr/>
            </a:pPr>
            <a:endParaRPr lang="en-US" sz="1150" b="1" dirty="0">
              <a:solidFill>
                <a:srgbClr val="000000"/>
              </a:solidFill>
            </a:endParaRPr>
          </a:p>
          <a:p>
            <a:pPr>
              <a:spcAft>
                <a:spcPts val="15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0.8 –</a:t>
            </a:r>
          </a:p>
          <a:p>
            <a:pPr>
              <a:spcAft>
                <a:spcPts val="150"/>
              </a:spcAft>
              <a:defRPr/>
            </a:pPr>
            <a:endParaRPr lang="en-US" sz="1200" b="1" dirty="0">
              <a:solidFill>
                <a:srgbClr val="000000"/>
              </a:solidFill>
            </a:endParaRPr>
          </a:p>
          <a:p>
            <a:pPr>
              <a:spcAft>
                <a:spcPts val="15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0.6 –</a:t>
            </a:r>
          </a:p>
          <a:p>
            <a:pPr>
              <a:spcAft>
                <a:spcPts val="150"/>
              </a:spcAft>
              <a:defRPr/>
            </a:pPr>
            <a:endParaRPr lang="en-US" sz="1150" b="1" dirty="0">
              <a:solidFill>
                <a:srgbClr val="000000"/>
              </a:solidFill>
            </a:endParaRPr>
          </a:p>
          <a:p>
            <a:pPr>
              <a:spcAft>
                <a:spcPts val="15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0.4 –</a:t>
            </a:r>
          </a:p>
          <a:p>
            <a:pPr>
              <a:spcAft>
                <a:spcPts val="150"/>
              </a:spcAft>
              <a:defRPr/>
            </a:pPr>
            <a:endParaRPr lang="en-US" sz="1150" b="1" dirty="0">
              <a:solidFill>
                <a:srgbClr val="000000"/>
              </a:solidFill>
            </a:endParaRPr>
          </a:p>
          <a:p>
            <a:pPr>
              <a:spcAft>
                <a:spcPts val="15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0.2 –</a:t>
            </a:r>
          </a:p>
          <a:p>
            <a:pPr>
              <a:spcAft>
                <a:spcPts val="150"/>
              </a:spcAft>
              <a:defRPr/>
            </a:pPr>
            <a:endParaRPr lang="en-US" sz="1200" b="1" dirty="0">
              <a:solidFill>
                <a:srgbClr val="000000"/>
              </a:solidFill>
            </a:endParaRPr>
          </a:p>
          <a:p>
            <a:pPr>
              <a:spcAft>
                <a:spcPts val="15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0.0 –</a:t>
            </a:r>
          </a:p>
          <a:p>
            <a:pPr>
              <a:spcAft>
                <a:spcPts val="150"/>
              </a:spcAft>
              <a:defRPr/>
            </a:pP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27163" y="2330450"/>
            <a:ext cx="0" cy="206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416050" y="4389437"/>
            <a:ext cx="695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5" name="TextBox 13"/>
          <p:cNvSpPr txBox="1">
            <a:spLocks noChangeArrowheads="1"/>
          </p:cNvSpPr>
          <p:nvPr/>
        </p:nvSpPr>
        <p:spPr bwMode="auto">
          <a:xfrm>
            <a:off x="1304925" y="4438650"/>
            <a:ext cx="7305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</a:rPr>
              <a:t>0         1          2          3         4          5         6          7          8          9        10       11        12       13       14  </a:t>
            </a:r>
          </a:p>
        </p:txBody>
      </p:sp>
      <p:sp>
        <p:nvSpPr>
          <p:cNvPr id="33806" name="TextBox 15"/>
          <p:cNvSpPr txBox="1">
            <a:spLocks noChangeArrowheads="1"/>
          </p:cNvSpPr>
          <p:nvPr/>
        </p:nvSpPr>
        <p:spPr bwMode="auto">
          <a:xfrm>
            <a:off x="4343400" y="4637087"/>
            <a:ext cx="990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Months</a:t>
            </a:r>
          </a:p>
        </p:txBody>
      </p:sp>
      <p:sp>
        <p:nvSpPr>
          <p:cNvPr id="33807" name="TextBox 19"/>
          <p:cNvSpPr txBox="1">
            <a:spLocks noChangeArrowheads="1"/>
          </p:cNvSpPr>
          <p:nvPr/>
        </p:nvSpPr>
        <p:spPr bwMode="auto">
          <a:xfrm>
            <a:off x="2089150" y="3783012"/>
            <a:ext cx="29194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dirty="0" smtClean="0">
                <a:solidFill>
                  <a:srgbClr val="000000"/>
                </a:solidFill>
              </a:rPr>
              <a:t>CT-P6 + Paclitaxel, 11.07 months</a:t>
            </a:r>
          </a:p>
        </p:txBody>
      </p:sp>
      <p:sp>
        <p:nvSpPr>
          <p:cNvPr id="33808" name="TextBox 20"/>
          <p:cNvSpPr txBox="1">
            <a:spLocks noChangeArrowheads="1"/>
          </p:cNvSpPr>
          <p:nvPr/>
        </p:nvSpPr>
        <p:spPr bwMode="auto">
          <a:xfrm>
            <a:off x="2073275" y="3963987"/>
            <a:ext cx="3541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n-GB" sz="1200" b="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cs typeface="Arial" pitchFamily="34" charset="0"/>
              </a:rPr>
              <a:t>Herceptin</a:t>
            </a:r>
            <a:r>
              <a:rPr lang="en-GB" sz="1200" baseline="30000" dirty="0" smtClean="0">
                <a:solidFill>
                  <a:srgbClr val="000000"/>
                </a:solidFill>
                <a:cs typeface="Arial" pitchFamily="34" charset="0"/>
              </a:rPr>
              <a:t>®</a:t>
            </a:r>
            <a:r>
              <a:rPr lang="en-GB" sz="12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</a:rPr>
              <a:t>+ Paclitaxel, 12.52 months</a:t>
            </a:r>
          </a:p>
        </p:txBody>
      </p:sp>
      <p:sp>
        <p:nvSpPr>
          <p:cNvPr id="33809" name="TextBox 21"/>
          <p:cNvSpPr txBox="1">
            <a:spLocks noChangeArrowheads="1"/>
          </p:cNvSpPr>
          <p:nvPr/>
        </p:nvSpPr>
        <p:spPr bwMode="auto">
          <a:xfrm>
            <a:off x="7239000" y="2133600"/>
            <a:ext cx="129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i="1" smtClean="0">
                <a:solidFill>
                  <a:srgbClr val="000000"/>
                </a:solidFill>
              </a:rPr>
              <a:t>P </a:t>
            </a:r>
            <a:r>
              <a:rPr lang="en-US" altLang="en-US" sz="1200" smtClean="0">
                <a:solidFill>
                  <a:srgbClr val="000000"/>
                </a:solidFill>
              </a:rPr>
              <a:t>= .0978</a:t>
            </a:r>
            <a:endParaRPr lang="en-US" altLang="en-US" sz="1200" i="1" smtClean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846" y="2715232"/>
            <a:ext cx="369332" cy="990600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000000"/>
                </a:solidFill>
              </a:rPr>
              <a:t>Probability</a:t>
            </a:r>
          </a:p>
        </p:txBody>
      </p:sp>
      <p:sp>
        <p:nvSpPr>
          <p:cNvPr id="33811" name="Title 1"/>
          <p:cNvSpPr txBox="1">
            <a:spLocks/>
          </p:cNvSpPr>
          <p:nvPr/>
        </p:nvSpPr>
        <p:spPr bwMode="auto">
          <a:xfrm>
            <a:off x="457200" y="137160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Time to progression in the responder group by independent review committee (full analysis set, 1 year data)</a:t>
            </a:r>
          </a:p>
        </p:txBody>
      </p:sp>
    </p:spTree>
    <p:extLst>
      <p:ext uri="{BB962C8B-B14F-4D97-AF65-F5344CB8AC3E}">
        <p14:creationId xmlns:p14="http://schemas.microsoft.com/office/powerpoint/2010/main" val="8725479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450"/>
            <a:ext cx="8229600" cy="742950"/>
          </a:xfrm>
        </p:spPr>
        <p:txBody>
          <a:bodyPr/>
          <a:lstStyle/>
          <a:p>
            <a:r>
              <a:rPr lang="en-US" sz="2800" b="1" dirty="0"/>
              <a:t>Outline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958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3200" dirty="0"/>
              <a:t>Introduction (HER2, Trastuzumab)</a:t>
            </a:r>
          </a:p>
          <a:p>
            <a:pPr>
              <a:spcAft>
                <a:spcPts val="1800"/>
              </a:spcAft>
            </a:pPr>
            <a:r>
              <a:rPr lang="en-US" sz="3200" dirty="0" err="1" smtClean="0"/>
              <a:t>Biosimilars</a:t>
            </a:r>
            <a:r>
              <a:rPr lang="en-US" sz="3200" dirty="0" smtClean="0"/>
              <a:t> </a:t>
            </a:r>
            <a:r>
              <a:rPr lang="en-US" sz="3200" dirty="0"/>
              <a:t>currently in development for the treatment of breast cancer</a:t>
            </a:r>
          </a:p>
          <a:p>
            <a:pPr>
              <a:spcAft>
                <a:spcPts val="1800"/>
              </a:spcAft>
            </a:pPr>
            <a:r>
              <a:rPr lang="en-US" sz="3200" dirty="0"/>
              <a:t>Extrapolation between different </a:t>
            </a:r>
            <a:r>
              <a:rPr lang="en-US" sz="3200" dirty="0" smtClean="0"/>
              <a:t>indications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78730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2362200"/>
            <a:ext cx="8077200" cy="3733800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 smtClean="0"/>
              <a:t>CT-P6 (</a:t>
            </a:r>
            <a:r>
              <a:rPr lang="en-US" sz="2800" dirty="0" err="1" smtClean="0"/>
              <a:t>trastuzumab</a:t>
            </a:r>
            <a:r>
              <a:rPr lang="en-US" sz="2800" dirty="0" smtClean="0"/>
              <a:t> </a:t>
            </a:r>
            <a:r>
              <a:rPr lang="en-US" sz="2800" dirty="0" err="1" smtClean="0"/>
              <a:t>biosimilar</a:t>
            </a:r>
            <a:r>
              <a:rPr lang="en-US" sz="2800" dirty="0" smtClean="0"/>
              <a:t>) is similar to </a:t>
            </a:r>
            <a:r>
              <a:rPr lang="en-GB" sz="2800" dirty="0" smtClean="0">
                <a:cs typeface="Arial" pitchFamily="34" charset="0"/>
              </a:rPr>
              <a:t>Herceptin</a:t>
            </a:r>
            <a:r>
              <a:rPr lang="en-GB" sz="2800" baseline="30000" dirty="0" smtClean="0">
                <a:cs typeface="Arial" pitchFamily="34" charset="0"/>
              </a:rPr>
              <a:t>®</a:t>
            </a:r>
            <a:r>
              <a:rPr lang="en-US" sz="2800" dirty="0" smtClean="0"/>
              <a:t> in terms of pharmacokinetic properties, safety and efficacy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b="1" dirty="0" smtClean="0"/>
              <a:t>CT-P6 </a:t>
            </a:r>
            <a:r>
              <a:rPr lang="en-US" sz="2800" b="1" dirty="0" smtClean="0"/>
              <a:t>in Metastatic Breast Cancer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Summary of Results</a:t>
            </a:r>
          </a:p>
        </p:txBody>
      </p:sp>
    </p:spTree>
    <p:extLst>
      <p:ext uri="{BB962C8B-B14F-4D97-AF65-F5344CB8AC3E}">
        <p14:creationId xmlns:p14="http://schemas.microsoft.com/office/powerpoint/2010/main" val="18865238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62950" cy="914399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 b="1" dirty="0" smtClean="0">
                <a:ea typeface="ＭＳ Ｐゴシック" charset="0"/>
              </a:rPr>
              <a:t>What is the most “Sensitive </a:t>
            </a:r>
            <a:r>
              <a:rPr lang="en-US" b="1" dirty="0">
                <a:ea typeface="ＭＳ Ｐゴシック" charset="0"/>
              </a:rPr>
              <a:t>and Homogenous </a:t>
            </a:r>
            <a:r>
              <a:rPr lang="en-US" b="1" dirty="0" smtClean="0">
                <a:ea typeface="ＭＳ Ｐゴシック" charset="0"/>
              </a:rPr>
              <a:t>Population” </a:t>
            </a:r>
            <a:r>
              <a:rPr lang="en-US" b="1" dirty="0">
                <a:ea typeface="ＭＳ Ｐゴシック" charset="0"/>
              </a:rPr>
              <a:t>in Breast Cancer?</a:t>
            </a:r>
            <a:endParaRPr lang="en-US" b="1" dirty="0" smtClean="0">
              <a:latin typeface="+mn-lt"/>
              <a:ea typeface="ＭＳ Ｐゴシック" charset="0"/>
            </a:endParaRPr>
          </a:p>
        </p:txBody>
      </p:sp>
      <p:sp>
        <p:nvSpPr>
          <p:cNvPr id="126979" name="Content Placeholder 2"/>
          <p:cNvSpPr>
            <a:spLocks noGrp="1"/>
          </p:cNvSpPr>
          <p:nvPr>
            <p:ph idx="1"/>
          </p:nvPr>
        </p:nvSpPr>
        <p:spPr>
          <a:xfrm>
            <a:off x="533399" y="1447800"/>
            <a:ext cx="8229601" cy="46482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GB" dirty="0" smtClean="0"/>
              <a:t>Biosimilar monoclonal antibodies should be studied in the population of patients in whom</a:t>
            </a:r>
            <a:r>
              <a:rPr lang="en-GB" dirty="0" smtClean="0">
                <a:solidFill>
                  <a:srgbClr val="FF6A13"/>
                </a:solidFill>
              </a:rPr>
              <a:t>, </a:t>
            </a:r>
            <a:r>
              <a:rPr lang="en-GB" i="1" dirty="0" smtClean="0">
                <a:solidFill>
                  <a:srgbClr val="FF6A13"/>
                </a:solidFill>
              </a:rPr>
              <a:t>if there is a difference between the biosimilar and the reference product</a:t>
            </a:r>
            <a:r>
              <a:rPr lang="en-GB" dirty="0" smtClean="0"/>
              <a:t>, that difference will most easily be detected.</a:t>
            </a:r>
          </a:p>
          <a:p>
            <a:pPr eaLnBrk="1" hangingPunct="1">
              <a:spcAft>
                <a:spcPts val="1200"/>
              </a:spcAft>
            </a:pPr>
            <a:endParaRPr lang="en-GB" dirty="0" smtClean="0"/>
          </a:p>
          <a:p>
            <a:pPr eaLnBrk="1" hangingPunct="1">
              <a:spcAft>
                <a:spcPts val="1200"/>
              </a:spcAft>
            </a:pPr>
            <a:r>
              <a:rPr lang="en-GB" dirty="0" smtClean="0"/>
              <a:t>This population will vary for each antibody and each disease in which the antibody is used</a:t>
            </a:r>
          </a:p>
          <a:p>
            <a:pPr marL="684213" lvl="1" indent="-338138">
              <a:spcAft>
                <a:spcPts val="1200"/>
              </a:spcAft>
            </a:pPr>
            <a:r>
              <a:rPr lang="en-GB" sz="2400" b="1" dirty="0" smtClean="0"/>
              <a:t>With </a:t>
            </a:r>
            <a:r>
              <a:rPr lang="en-GB" sz="2400" b="1" dirty="0"/>
              <a:t>biosimilar </a:t>
            </a:r>
            <a:r>
              <a:rPr lang="en-GB" sz="2400" b="1" dirty="0" err="1"/>
              <a:t>trastuzumab</a:t>
            </a:r>
            <a:r>
              <a:rPr lang="en-GB" sz="2400" b="1" dirty="0"/>
              <a:t>, the most sensitive population is early-stage breast cancer in the </a:t>
            </a:r>
            <a:r>
              <a:rPr lang="en-GB" sz="2400" b="1" dirty="0" err="1"/>
              <a:t>neoadjuvant</a:t>
            </a:r>
            <a:r>
              <a:rPr lang="en-GB" sz="2400" b="1" dirty="0"/>
              <a:t> setting</a:t>
            </a:r>
          </a:p>
          <a:p>
            <a:pPr marL="684213" lvl="1" indent="-338138">
              <a:spcAft>
                <a:spcPts val="12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3753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61399150"/>
              </p:ext>
            </p:extLst>
          </p:nvPr>
        </p:nvGraphicFramePr>
        <p:xfrm>
          <a:off x="457201" y="1371600"/>
          <a:ext cx="8153400" cy="4564690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485123"/>
                <a:gridCol w="3384112"/>
                <a:gridCol w="3284165"/>
              </a:tblGrid>
              <a:tr h="5790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Topic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L="91441" marR="91441" marT="45675" marB="45675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A1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Metastatic Population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L="91441" marR="91441" marT="45675" marB="45675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A1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Neoadjuvant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population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L="91441" marR="91441" marT="45675" marB="45675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A13"/>
                    </a:solidFill>
                  </a:tcPr>
                </a:tc>
              </a:tr>
              <a:tr h="73160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L="91441" marR="91441" marT="45675" marB="4567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300" marR="0" lvl="0" indent="-2413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sym typeface="Wingdings" pitchFamily="2" charset="2"/>
                        </a:rPr>
                        <a:t>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sym typeface="Wingdings" pitchFamily="2" charset="2"/>
                        </a:rPr>
                        <a:t> 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Affected by patient’s health status &amp; tumor burden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L="91441" marR="91441" marT="45675" marB="4567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Char char="ü"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Homogeneous population can be selected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sym typeface="Wingdings" pitchFamily="2" charset="2"/>
                        </a:rPr>
                        <a:t>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sym typeface="Wingdings" pitchFamily="2" charset="2"/>
                        </a:rPr>
                        <a:t>    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Variability is also observed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L="91441" marR="91441" marT="45675" marB="4567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7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PD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L="91441" marR="91441" marT="45675" marB="4567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sym typeface="Wingdings" pitchFamily="2" charset="2"/>
                        </a:rPr>
                        <a:t>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sym typeface="Wingdings" pitchFamily="2" charset="2"/>
                        </a:rPr>
                        <a:t> 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Clinically validated PD marker not available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L="91441" marR="91441" marT="45675" marB="4567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112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Clinical </a:t>
                      </a:r>
                      <a:b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efficacy/safety</a:t>
                      </a:r>
                      <a:endParaRPr kumimoji="0" lang="en-US" sz="1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L="91441" marR="91441" marT="45675" marB="4567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sym typeface="Wingdings" pitchFamily="2" charset="2"/>
                        </a:rPr>
                        <a:t></a:t>
                      </a:r>
                    </a:p>
                    <a:p>
                      <a:pPr marL="169863" marR="0" lvl="0" indent="-169863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Difficult to select homogeneous group</a:t>
                      </a:r>
                    </a:p>
                    <a:p>
                      <a:pPr marL="169863" marR="0" lvl="0" indent="-169863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Need to control and stratify for multiple factors (e.g., prior use of chemotherapy, performance status) </a:t>
                      </a:r>
                    </a:p>
                    <a:p>
                      <a:pPr marL="169863" marR="0" lvl="0" indent="-169863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Population with heterogeneous characteristics  affecting final clinical outcome 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L="91441" marR="91441" marT="45675" marB="4567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sym typeface="Wingdings" pitchFamily="2" charset="2"/>
                        </a:rPr>
                        <a:t>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sym typeface="Wingdings" pitchFamily="2" charset="2"/>
                        </a:rPr>
                        <a:t> </a:t>
                      </a:r>
                      <a:endParaRPr kumimoji="0" 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sym typeface="Wingdings" pitchFamily="2" charset="2"/>
                      </a:endParaRPr>
                    </a:p>
                    <a:p>
                      <a:pPr marL="169863" marR="0" lvl="0" indent="-169863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Populations less likely to be confounded by baseline characteristics and external factors</a:t>
                      </a:r>
                    </a:p>
                    <a:p>
                      <a:pPr marL="169863" marR="0" lvl="0" indent="-169863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Sub-group of patients with higher responses could be identified (</a:t>
                      </a: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eg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, hormone-receptor negative patients)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L="91441" marR="91441" marT="45675" marB="4567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9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Immunogenicity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L="91441" marR="91441" marT="45675" marB="4567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0" lvl="0" indent="-215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sym typeface="Wingdings" pitchFamily="2" charset="2"/>
                        </a:rPr>
                        <a:t>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sym typeface="Wingdings" pitchFamily="2" charset="2"/>
                        </a:rPr>
                        <a:t> 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Immune system affected by performance status and concomitant chemotherapies received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L="91441" marR="91441" marT="45675" marB="4567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sym typeface="Wingdings" pitchFamily="2" charset="2"/>
                        </a:rPr>
                        <a:t>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sym typeface="Wingdings" pitchFamily="2" charset="2"/>
                        </a:rPr>
                        <a:t> 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Immune system impaired during chemotherapy cycles, but likely to recover to normal status thereafter 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L="91441" marR="91441" marT="45675" marB="4567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135" name="Title 1"/>
          <p:cNvSpPr>
            <a:spLocks noGrp="1"/>
          </p:cNvSpPr>
          <p:nvPr>
            <p:ph type="title"/>
          </p:nvPr>
        </p:nvSpPr>
        <p:spPr>
          <a:xfrm>
            <a:off x="432298" y="242888"/>
            <a:ext cx="8330702" cy="12049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sz="2400" b="1" dirty="0" smtClean="0">
                <a:ea typeface="MS PGothic" pitchFamily="34" charset="-128"/>
              </a:rPr>
              <a:t>The </a:t>
            </a:r>
            <a:r>
              <a:rPr lang="en-US" altLang="en-US" sz="2400" b="1" dirty="0" err="1">
                <a:ea typeface="MS PGothic" pitchFamily="34" charset="-128"/>
              </a:rPr>
              <a:t>n</a:t>
            </a:r>
            <a:r>
              <a:rPr lang="en-US" altLang="en-US" sz="2400" b="1" dirty="0" err="1" smtClean="0">
                <a:ea typeface="MS PGothic" pitchFamily="34" charset="-128"/>
              </a:rPr>
              <a:t>eoadjuvant</a:t>
            </a:r>
            <a:r>
              <a:rPr lang="en-US" altLang="en-US" sz="2400" b="1" dirty="0" smtClean="0">
                <a:ea typeface="MS PGothic" pitchFamily="34" charset="-128"/>
              </a:rPr>
              <a:t> setting</a:t>
            </a:r>
            <a:r>
              <a:rPr lang="en-US" altLang="en-US" sz="2400" b="1" dirty="0">
                <a:ea typeface="MS PGothic" pitchFamily="34" charset="-128"/>
              </a:rPr>
              <a:t> </a:t>
            </a:r>
            <a:r>
              <a:rPr lang="en-US" altLang="en-US" sz="2400" b="1" dirty="0" smtClean="0">
                <a:ea typeface="MS PGothic" pitchFamily="34" charset="-128"/>
              </a:rPr>
              <a:t>is the </a:t>
            </a:r>
            <a:r>
              <a:rPr lang="en-US" altLang="en-US" sz="2400" b="1" dirty="0">
                <a:ea typeface="MS PGothic" pitchFamily="34" charset="-128"/>
              </a:rPr>
              <a:t>most</a:t>
            </a:r>
            <a:r>
              <a:rPr lang="en-US" altLang="en-US" sz="2400" b="1" dirty="0" smtClean="0">
                <a:ea typeface="MS PGothic" pitchFamily="34" charset="-128"/>
              </a:rPr>
              <a:t> sensitive population to study similarity of Herceptin</a:t>
            </a:r>
            <a:r>
              <a:rPr lang="en-US" altLang="en-US" sz="2400" b="1" baseline="30000" dirty="0" smtClean="0">
                <a:ea typeface="MS PGothic" pitchFamily="34" charset="-128"/>
              </a:rPr>
              <a:t>®</a:t>
            </a:r>
            <a:r>
              <a:rPr lang="en-US" altLang="en-US" sz="2400" b="1" dirty="0" smtClean="0">
                <a:ea typeface="MS PGothic" pitchFamily="34" charset="-128"/>
              </a:rPr>
              <a:t> and Trastuzumab </a:t>
            </a:r>
            <a:r>
              <a:rPr lang="en-US" altLang="en-US" sz="2400" b="1" dirty="0" err="1" smtClean="0">
                <a:ea typeface="MS PGothic" pitchFamily="34" charset="-128"/>
              </a:rPr>
              <a:t>biosimilar</a:t>
            </a:r>
            <a:r>
              <a:rPr lang="en-US" altLang="en-US" sz="2400" dirty="0">
                <a:ea typeface="MS PGothic" pitchFamily="34" charset="-128"/>
              </a:rPr>
              <a:t> </a:t>
            </a:r>
            <a:endParaRPr lang="en-US" altLang="en-US" sz="2400" b="1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20797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9943"/>
              </p:ext>
            </p:extLst>
          </p:nvPr>
        </p:nvGraphicFramePr>
        <p:xfrm>
          <a:off x="457199" y="1424667"/>
          <a:ext cx="8153402" cy="4747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0502"/>
                <a:gridCol w="2244300"/>
                <a:gridCol w="2244300"/>
                <a:gridCol w="2244300"/>
              </a:tblGrid>
              <a:tr h="5390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 </a:t>
                      </a:r>
                      <a:endParaRPr lang="en-GB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SB-3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(Samsung</a:t>
                      </a:r>
                      <a:r>
                        <a:rPr lang="en-GB" sz="16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Bioepis)</a:t>
                      </a:r>
                    </a:p>
                  </a:txBody>
                  <a:tcPr marL="7678" marR="7678" marT="8318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ABP-980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(Amgen)</a:t>
                      </a:r>
                      <a:endParaRPr lang="en-GB" sz="1600" b="1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CT-P6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(Celltrion)</a:t>
                      </a:r>
                    </a:p>
                  </a:txBody>
                  <a:tcPr marL="7678" marR="7678" marT="8318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51975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Trial identifier</a:t>
                      </a:r>
                      <a:endParaRPr lang="en-GB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NCT02149524</a:t>
                      </a:r>
                      <a:endParaRPr lang="en-GB" sz="1600" b="0" i="0" u="sng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NCT01901146</a:t>
                      </a:r>
                      <a:endParaRPr lang="en-GB" sz="1600" b="0" i="0" u="sng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NCT02162667</a:t>
                      </a:r>
                      <a:endParaRPr lang="en-GB" sz="1600" b="0" i="0" u="sng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04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Trial</a:t>
                      </a:r>
                      <a:r>
                        <a:rPr lang="en-GB" sz="1600" b="1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GB" sz="1600" b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design</a:t>
                      </a:r>
                      <a:endParaRPr lang="en-GB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Randomized </a:t>
                      </a:r>
                    </a:p>
                    <a:p>
                      <a:pPr algn="ctr" fontAlgn="b"/>
                      <a:r>
                        <a:rPr lang="en-GB" sz="1600" b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double-blind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Randomized </a:t>
                      </a:r>
                    </a:p>
                    <a:p>
                      <a:pPr algn="ctr" fontAlgn="b"/>
                      <a:r>
                        <a:rPr lang="en-GB" sz="1600" b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double-blind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Randomized </a:t>
                      </a:r>
                    </a:p>
                    <a:p>
                      <a:pPr algn="ctr" fontAlgn="b"/>
                      <a:r>
                        <a:rPr lang="en-GB" sz="1600" b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double-blind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038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Comparator</a:t>
                      </a:r>
                      <a:endParaRPr lang="en-GB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Herceptin</a:t>
                      </a:r>
                      <a:r>
                        <a:rPr lang="en-GB" sz="1600" b="0" u="none" strike="noStrike" baseline="3000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®</a:t>
                      </a:r>
                      <a:endParaRPr lang="en-GB" sz="1600" b="0" i="0" u="none" strike="noStrike" baseline="30000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Herceptin</a:t>
                      </a:r>
                      <a:r>
                        <a:rPr lang="en-GB" sz="1600" b="0" u="none" strike="noStrike" baseline="3000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®</a:t>
                      </a:r>
                      <a:endParaRPr lang="en-GB" sz="1600" b="0" i="0" u="none" strike="noStrike" baseline="30000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Herceptin</a:t>
                      </a:r>
                      <a:r>
                        <a:rPr lang="en-GB" sz="1600" b="0" u="none" strike="noStrike" baseline="3000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®</a:t>
                      </a:r>
                      <a:endParaRPr lang="en-GB" sz="1600" b="0" i="0" u="none" strike="noStrike" baseline="30000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666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Disease </a:t>
                      </a:r>
                      <a:endParaRPr lang="en-GB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EBC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EBC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EBC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712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Chemo</a:t>
                      </a:r>
                      <a:endParaRPr lang="en-GB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?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Epirubicin</a:t>
                      </a:r>
                      <a:r>
                        <a:rPr lang="en-GB" sz="1600" b="0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, Cyclophosphamide, </a:t>
                      </a:r>
                      <a:r>
                        <a:rPr lang="en-GB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Paclitaxel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docetaxel followed by FEC (5-fluorouracil, epirubicin and cyclophosphamide)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795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Primary Endpoint</a:t>
                      </a:r>
                      <a:endParaRPr lang="en-GB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pCR (breast)</a:t>
                      </a: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pCR (breast)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pCR (breast/LN)</a:t>
                      </a: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34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No of </a:t>
                      </a:r>
                      <a:r>
                        <a:rPr lang="en-GB" sz="1600" b="1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pts</a:t>
                      </a:r>
                      <a:endParaRPr lang="en-GB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498</a:t>
                      </a: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556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532</a:t>
                      </a: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265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GB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Ongoing</a:t>
                      </a: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Ongoing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Planning</a:t>
                      </a:r>
                      <a:r>
                        <a:rPr lang="en-GB" sz="16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to start in 2014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678" marR="7678" marT="831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371475" y="304800"/>
            <a:ext cx="81629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>
              <a:lnSpc>
                <a:spcPct val="85000"/>
              </a:lnSpc>
              <a:defRPr/>
            </a:pPr>
            <a:r>
              <a:rPr lang="en-US" sz="2800" kern="0" dirty="0" smtClean="0">
                <a:solidFill>
                  <a:srgbClr val="800080"/>
                </a:solidFill>
              </a:rPr>
              <a:t>Phase III Trials of Neoadjuvant Trastuzumab Biosimilars in Early-Stage Breast Cancer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7400" y="6400800"/>
            <a:ext cx="2898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hlinkClick r:id="rId3"/>
              </a:rPr>
              <a:t>www.clinicaltrials.gov</a:t>
            </a:r>
            <a:r>
              <a:rPr lang="en-US" sz="1200"/>
              <a:t>, accessed 11/2/14</a:t>
            </a:r>
          </a:p>
        </p:txBody>
      </p:sp>
    </p:spTree>
    <p:extLst>
      <p:ext uri="{BB962C8B-B14F-4D97-AF65-F5344CB8AC3E}">
        <p14:creationId xmlns:p14="http://schemas.microsoft.com/office/powerpoint/2010/main" val="23550377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543799" cy="4495800"/>
          </a:xfrm>
        </p:spPr>
        <p:txBody>
          <a:bodyPr/>
          <a:lstStyle/>
          <a:p>
            <a:pPr marL="0" indent="0">
              <a:lnSpc>
                <a:spcPct val="85000"/>
              </a:lnSpc>
              <a:buNone/>
              <a:defRPr/>
            </a:pPr>
            <a:r>
              <a:rPr lang="en-GB" sz="2800" b="1" dirty="0">
                <a:solidFill>
                  <a:schemeClr val="accent2"/>
                </a:solidFill>
              </a:rPr>
              <a:t>Trastuzumab is used in different ways </a:t>
            </a:r>
            <a:r>
              <a:rPr lang="en-GB" sz="2800" b="1" dirty="0" smtClean="0">
                <a:solidFill>
                  <a:schemeClr val="accent2"/>
                </a:solidFill>
              </a:rPr>
              <a:t>across tumor </a:t>
            </a:r>
            <a:r>
              <a:rPr lang="en-GB" sz="2800" b="1" dirty="0">
                <a:solidFill>
                  <a:schemeClr val="accent2"/>
                </a:solidFill>
              </a:rPr>
              <a:t>types and disease </a:t>
            </a:r>
            <a:r>
              <a:rPr lang="en-GB" sz="2800" b="1" dirty="0" smtClean="0">
                <a:solidFill>
                  <a:schemeClr val="accent2"/>
                </a:solidFill>
              </a:rPr>
              <a:t>settings</a:t>
            </a:r>
          </a:p>
          <a:p>
            <a:pPr marL="0" indent="0">
              <a:lnSpc>
                <a:spcPct val="85000"/>
              </a:lnSpc>
              <a:buNone/>
              <a:defRPr/>
            </a:pPr>
            <a:endParaRPr lang="en-GB" altLang="en-US" sz="2800" dirty="0" smtClean="0"/>
          </a:p>
          <a:p>
            <a:pPr marL="288925" indent="-2889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GB" altLang="en-US" dirty="0" smtClean="0"/>
              <a:t>In combination with different chemotherapies, </a:t>
            </a:r>
            <a:r>
              <a:rPr lang="en-GB" altLang="en-US" dirty="0" err="1" smtClean="0"/>
              <a:t>Pertuzumab</a:t>
            </a:r>
            <a:r>
              <a:rPr lang="en-GB" altLang="en-US" dirty="0" smtClean="0"/>
              <a:t>, hormonal therapies, and as single agent (</a:t>
            </a:r>
            <a:r>
              <a:rPr lang="en-US" altLang="en-US" dirty="0" smtClean="0"/>
              <a:t>maintenance)</a:t>
            </a:r>
          </a:p>
          <a:p>
            <a:pPr marL="288925" indent="-288925">
              <a:spcBef>
                <a:spcPts val="600"/>
              </a:spcBef>
              <a:spcAft>
                <a:spcPts val="600"/>
              </a:spcAft>
            </a:pPr>
            <a:r>
              <a:rPr lang="en-GB" altLang="en-US" dirty="0" err="1" smtClean="0"/>
              <a:t>Neoadjuvant</a:t>
            </a:r>
            <a:r>
              <a:rPr lang="en-GB" altLang="en-US" dirty="0" smtClean="0"/>
              <a:t> and adjuvant </a:t>
            </a:r>
            <a:r>
              <a:rPr lang="en-GB" dirty="0">
                <a:cs typeface="Arial" pitchFamily="34" charset="0"/>
              </a:rPr>
              <a:t> Herceptin</a:t>
            </a:r>
            <a:r>
              <a:rPr lang="en-GB" baseline="30000" dirty="0" smtClean="0">
                <a:cs typeface="Arial" pitchFamily="34" charset="0"/>
              </a:rPr>
              <a:t>®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altLang="en-US" dirty="0" smtClean="0"/>
              <a:t>in breast cancer</a:t>
            </a:r>
          </a:p>
          <a:p>
            <a:pPr marL="288925" indent="-288925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cs typeface="Arial" pitchFamily="34" charset="0"/>
              </a:rPr>
              <a:t> Herceptin</a:t>
            </a:r>
            <a:r>
              <a:rPr lang="en-GB" baseline="30000" dirty="0" smtClean="0">
                <a:cs typeface="Arial" pitchFamily="34" charset="0"/>
              </a:rPr>
              <a:t>® </a:t>
            </a:r>
            <a:r>
              <a:rPr lang="en-GB" altLang="en-US" dirty="0" smtClean="0"/>
              <a:t>in metastatic breast cancer</a:t>
            </a:r>
          </a:p>
          <a:p>
            <a:pPr marL="288925" indent="-288925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cs typeface="Arial" pitchFamily="34" charset="0"/>
              </a:rPr>
              <a:t> Herceptin</a:t>
            </a:r>
            <a:r>
              <a:rPr lang="en-GB" baseline="30000" dirty="0" smtClean="0">
                <a:cs typeface="Arial" pitchFamily="34" charset="0"/>
              </a:rPr>
              <a:t>® </a:t>
            </a:r>
            <a:r>
              <a:rPr lang="en-GB" altLang="en-US" dirty="0" smtClean="0"/>
              <a:t>in metastatic gastric cancer</a:t>
            </a:r>
          </a:p>
        </p:txBody>
      </p:sp>
      <p:sp>
        <p:nvSpPr>
          <p:cNvPr id="130052" name="Rectangle 2"/>
          <p:cNvSpPr txBox="1">
            <a:spLocks noChangeArrowheads="1"/>
          </p:cNvSpPr>
          <p:nvPr/>
        </p:nvSpPr>
        <p:spPr bwMode="auto">
          <a:xfrm>
            <a:off x="487363" y="304800"/>
            <a:ext cx="8123237" cy="9144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defTabSz="4572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ts val="1200"/>
              </a:spcAft>
              <a:defRPr/>
            </a:pPr>
            <a:r>
              <a:rPr lang="en-GB" sz="2800" b="1" dirty="0" smtClean="0">
                <a:solidFill>
                  <a:srgbClr val="800080"/>
                </a:solidFill>
                <a:latin typeface="Arial"/>
              </a:rPr>
              <a:t>Is Extrapolation across </a:t>
            </a:r>
            <a:r>
              <a:rPr lang="en-GB" sz="2800" b="1" dirty="0">
                <a:solidFill>
                  <a:srgbClr val="800080"/>
                </a:solidFill>
                <a:latin typeface="Arial"/>
              </a:rPr>
              <a:t>Indications </a:t>
            </a:r>
            <a:r>
              <a:rPr lang="en-GB" sz="2800" b="1" dirty="0" smtClean="0">
                <a:solidFill>
                  <a:srgbClr val="800080"/>
                </a:solidFill>
                <a:latin typeface="Arial"/>
              </a:rPr>
              <a:t>Possible using Trastuzumab Biosimilars?</a:t>
            </a:r>
            <a:endParaRPr lang="en-GB" sz="2800" b="1" dirty="0">
              <a:solidFill>
                <a:srgbClr val="800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92494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4"/>
          <p:cNvSpPr>
            <a:spLocks noGrp="1"/>
          </p:cNvSpPr>
          <p:nvPr>
            <p:ph idx="1"/>
          </p:nvPr>
        </p:nvSpPr>
        <p:spPr>
          <a:xfrm>
            <a:off x="609599" y="1371600"/>
            <a:ext cx="8001001" cy="495935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>
                <a:latin typeface="Tahoma" charset="0"/>
                <a:ea typeface="맑은 고딕" charset="0"/>
                <a:cs typeface="Tahoma" charset="0"/>
              </a:rPr>
              <a:t>Residual </a:t>
            </a:r>
            <a:r>
              <a:rPr lang="en-US" dirty="0">
                <a:latin typeface="Tahoma" charset="0"/>
                <a:ea typeface="맑은 고딕" charset="0"/>
                <a:cs typeface="Tahoma" charset="0"/>
              </a:rPr>
              <a:t>uncertainties and </a:t>
            </a:r>
            <a:r>
              <a:rPr lang="en-US" dirty="0" smtClean="0">
                <a:latin typeface="Tahoma" charset="0"/>
                <a:ea typeface="맑은 고딕" charset="0"/>
                <a:cs typeface="Tahoma" charset="0"/>
              </a:rPr>
              <a:t>differences  </a:t>
            </a:r>
            <a:endParaRPr lang="en-US" dirty="0">
              <a:latin typeface="Tahoma" charset="0"/>
              <a:ea typeface="맑은 고딕" charset="0"/>
              <a:cs typeface="Tahoma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Tahoma" charset="0"/>
                <a:ea typeface="맑은 고딕" charset="0"/>
                <a:cs typeface="Tahoma" charset="0"/>
              </a:rPr>
              <a:t>Lack of reliable disease and product specific PD markers and complex non-linear pharmacokinetics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Tahoma" charset="0"/>
                <a:ea typeface="맑은 고딕" charset="0"/>
                <a:cs typeface="Tahoma" charset="0"/>
              </a:rPr>
              <a:t>Conflicting and inconsistent historical clinical data with the reference product (e.g., variable ORR or </a:t>
            </a:r>
            <a:r>
              <a:rPr lang="en-US" dirty="0" err="1">
                <a:latin typeface="Tahoma" charset="0"/>
                <a:ea typeface="맑은 고딕" charset="0"/>
                <a:cs typeface="Tahoma" charset="0"/>
              </a:rPr>
              <a:t>pCR</a:t>
            </a:r>
            <a:r>
              <a:rPr lang="en-US" dirty="0">
                <a:latin typeface="Tahoma" charset="0"/>
                <a:ea typeface="맑은 고딕" charset="0"/>
                <a:cs typeface="Tahoma" charset="0"/>
              </a:rPr>
              <a:t> rates </a:t>
            </a:r>
            <a:r>
              <a:rPr lang="en-US" dirty="0" smtClean="0">
                <a:latin typeface="Tahoma" charset="0"/>
                <a:ea typeface="맑은 고딕" charset="0"/>
                <a:cs typeface="Tahoma" charset="0"/>
              </a:rPr>
              <a:t>with Herceptin)</a:t>
            </a:r>
            <a:endParaRPr lang="en-US" dirty="0">
              <a:latin typeface="Tahoma" charset="0"/>
              <a:ea typeface="맑은 고딕" charset="0"/>
              <a:cs typeface="Tahoma" charset="0"/>
            </a:endParaRPr>
          </a:p>
          <a:p>
            <a:pPr>
              <a:spcAft>
                <a:spcPts val="1200"/>
              </a:spcAft>
            </a:pPr>
            <a:r>
              <a:rPr lang="en-US" dirty="0" smtClean="0">
                <a:latin typeface="Tahoma" charset="0"/>
                <a:ea typeface="맑은 고딕" charset="0"/>
                <a:cs typeface="Tahoma" charset="0"/>
              </a:rPr>
              <a:t>Extrapolation issues </a:t>
            </a:r>
          </a:p>
          <a:p>
            <a:pPr marL="684213" lvl="1" indent="-338138">
              <a:spcAft>
                <a:spcPts val="1200"/>
              </a:spcAft>
            </a:pPr>
            <a:r>
              <a:rPr lang="en-US" sz="2400" dirty="0" smtClean="0">
                <a:latin typeface="Tahoma" charset="0"/>
                <a:ea typeface="맑은 고딕" charset="0"/>
                <a:cs typeface="Tahoma" charset="0"/>
              </a:rPr>
              <a:t>Regulatory </a:t>
            </a:r>
            <a:r>
              <a:rPr lang="en-US" sz="2400" dirty="0">
                <a:latin typeface="Tahoma" charset="0"/>
                <a:ea typeface="맑은 고딕" charset="0"/>
                <a:cs typeface="Tahoma" charset="0"/>
              </a:rPr>
              <a:t>and prescribers’ </a:t>
            </a:r>
            <a:r>
              <a:rPr lang="en-US" sz="2400" dirty="0" smtClean="0">
                <a:latin typeface="Tahoma" charset="0"/>
                <a:ea typeface="맑은 고딕" charset="0"/>
                <a:cs typeface="Tahoma" charset="0"/>
              </a:rPr>
              <a:t>hesitation </a:t>
            </a:r>
          </a:p>
          <a:p>
            <a:pPr marL="684213" lvl="1" indent="-338138">
              <a:spcAft>
                <a:spcPts val="1200"/>
              </a:spcAft>
            </a:pPr>
            <a:r>
              <a:rPr lang="en-US" sz="2400" dirty="0" smtClean="0">
                <a:latin typeface="Tahoma" charset="0"/>
                <a:ea typeface="맑은 고딕" charset="0"/>
                <a:cs typeface="Tahoma" charset="0"/>
              </a:rPr>
              <a:t>Difficulties </a:t>
            </a:r>
            <a:r>
              <a:rPr lang="en-US" sz="2400" dirty="0">
                <a:latin typeface="Tahoma" charset="0"/>
                <a:ea typeface="맑은 고딕" charset="0"/>
                <a:cs typeface="Tahoma" charset="0"/>
              </a:rPr>
              <a:t>in extrapolation of safety and long-term immunogenicity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Tahoma" charset="0"/>
                <a:ea typeface="맑은 고딕" charset="0"/>
                <a:cs typeface="Tahoma" charset="0"/>
              </a:rPr>
              <a:t>Operational execution of global clinical </a:t>
            </a:r>
            <a:r>
              <a:rPr lang="en-US" dirty="0" smtClean="0">
                <a:latin typeface="Tahoma" charset="0"/>
                <a:ea typeface="맑은 고딕" charset="0"/>
                <a:cs typeface="Tahoma" charset="0"/>
              </a:rPr>
              <a:t>studies</a:t>
            </a:r>
            <a:endParaRPr lang="en-US" dirty="0">
              <a:latin typeface="Tahoma" charset="0"/>
              <a:ea typeface="맑은 고딕" charset="0"/>
              <a:cs typeface="Tahoma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1" y="304800"/>
            <a:ext cx="8153399" cy="5524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3200" kern="0" dirty="0" smtClean="0">
                <a:solidFill>
                  <a:srgbClr val="80008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Challenges to </a:t>
            </a:r>
            <a:r>
              <a:rPr lang="en-US" sz="3200" dirty="0">
                <a:solidFill>
                  <a:srgbClr val="800080"/>
                </a:solidFill>
                <a:latin typeface="+mn-lt"/>
              </a:rPr>
              <a:t>Incorporate Trastuzumab Biosimilars into Breast Cancer Care</a:t>
            </a:r>
            <a:endParaRPr lang="en-GB" altLang="en-US" sz="3200" kern="0" dirty="0" smtClean="0">
              <a:solidFill>
                <a:srgbClr val="800080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9187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47063" cy="5105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800" dirty="0" smtClean="0"/>
              <a:t>Biosimilar ≠ Identical 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Phase III randomized trials of </a:t>
            </a:r>
            <a:r>
              <a:rPr lang="en-US" sz="2800" dirty="0" err="1" smtClean="0"/>
              <a:t>trastuzumab</a:t>
            </a:r>
            <a:r>
              <a:rPr lang="en-US" sz="2800" dirty="0" smtClean="0"/>
              <a:t> biosimilars are ongoing (global studies)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Incorporation of trastuzumab biosimilars into breast cancer care will require equivalence trials in the metastatic and early-stage settings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The neoadjuvant setting provides the most sensitive and homogeneous population  </a:t>
            </a:r>
            <a:endParaRPr lang="en-US" sz="2800" dirty="0" smtClean="0"/>
          </a:p>
          <a:p>
            <a:pPr>
              <a:spcAft>
                <a:spcPts val="1200"/>
              </a:spcAft>
            </a:pPr>
            <a:r>
              <a:rPr lang="en-US" sz="2800" dirty="0" smtClean="0"/>
              <a:t>How trastuzumab biosimilars are tested in clinical trials will determine how they are used in the clinic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46866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"/>
          <p:cNvSpPr txBox="1">
            <a:spLocks noChangeArrowheads="1"/>
          </p:cNvSpPr>
          <p:nvPr/>
        </p:nvSpPr>
        <p:spPr bwMode="auto">
          <a:xfrm>
            <a:off x="13719175" y="3733800"/>
            <a:ext cx="184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2800">
              <a:latin typeface="+mj-lt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0295" y="6172200"/>
            <a:ext cx="9043413" cy="400110"/>
          </a:xfrm>
          <a:prstGeom prst="rect">
            <a:avLst/>
          </a:prstGeom>
          <a:noFill/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baseline="0" dirty="0">
                <a:latin typeface="Arial"/>
                <a:ea typeface="+mn-ea"/>
                <a:cs typeface="Arial"/>
              </a:rPr>
              <a:t>Francisco.Esteva@nyumc.org</a:t>
            </a:r>
            <a:endParaRPr lang="en-US" sz="1800" b="0" baseline="0" dirty="0">
              <a:latin typeface="Arial"/>
              <a:ea typeface="+mn-ea"/>
              <a:cs typeface="Arial"/>
            </a:endParaRPr>
          </a:p>
        </p:txBody>
      </p:sp>
      <p:sp>
        <p:nvSpPr>
          <p:cNvPr id="64515" name="Title 1"/>
          <p:cNvSpPr txBox="1">
            <a:spLocks/>
          </p:cNvSpPr>
          <p:nvPr/>
        </p:nvSpPr>
        <p:spPr bwMode="auto">
          <a:xfrm>
            <a:off x="280988" y="5235575"/>
            <a:ext cx="860107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aseline="30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30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 baseline="30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 baseline="30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 baseline="30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4400" b="1" baseline="0" dirty="0" smtClean="0">
                <a:solidFill>
                  <a:srgbClr val="800080"/>
                </a:solidFill>
                <a:latin typeface="Arial"/>
                <a:cs typeface="Arial"/>
              </a:rPr>
              <a:t>Thank You!</a:t>
            </a:r>
            <a:endParaRPr lang="en-US" sz="4400" baseline="0" dirty="0">
              <a:solidFill>
                <a:srgbClr val="80008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7461"/>
            <a:ext cx="5867400" cy="1282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1422400"/>
            <a:ext cx="60325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614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18868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685351" y="4191000"/>
            <a:ext cx="1638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 b="1" i="0" dirty="0">
                <a:solidFill>
                  <a:srgbClr val="000000"/>
                </a:solidFill>
                <a:cs typeface="Arial" charset="0"/>
              </a:rPr>
              <a:t>HER2</a:t>
            </a:r>
            <a:r>
              <a:rPr lang="en-US" altLang="zh-TW" sz="1200" b="1" i="0" dirty="0">
                <a:solidFill>
                  <a:srgbClr val="000000"/>
                </a:solidFill>
                <a:cs typeface="Arial" charset="0"/>
                <a:sym typeface="Symbol" charset="0"/>
              </a:rPr>
              <a:t> (n=465)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685351" y="5057001"/>
            <a:ext cx="1447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 b="1" i="0" dirty="0">
                <a:solidFill>
                  <a:srgbClr val="000000"/>
                </a:solidFill>
                <a:cs typeface="Arial" charset="0"/>
              </a:rPr>
              <a:t>HER2</a:t>
            </a:r>
            <a:r>
              <a:rPr lang="en-US" altLang="zh-TW" sz="1200" b="1" i="0" dirty="0">
                <a:solidFill>
                  <a:srgbClr val="000000"/>
                </a:solidFill>
                <a:cs typeface="Arial" charset="0"/>
                <a:sym typeface="Symbol" charset="0"/>
              </a:rPr>
              <a:t>+ (n=163)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70776" y="3914025"/>
            <a:ext cx="4067124" cy="2133554"/>
            <a:chOff x="1724056" y="1752633"/>
            <a:chExt cx="4981511" cy="3006492"/>
          </a:xfrm>
        </p:grpSpPr>
        <p:graphicFrame>
          <p:nvGraphicFramePr>
            <p:cNvPr id="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600984"/>
                </p:ext>
              </p:extLst>
            </p:nvPr>
          </p:nvGraphicFramePr>
          <p:xfrm>
            <a:off x="1724056" y="1752633"/>
            <a:ext cx="4981511" cy="30064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300288" y="1965326"/>
              <a:ext cx="4281487" cy="1143000"/>
            </a:xfrm>
            <a:custGeom>
              <a:avLst/>
              <a:gdLst>
                <a:gd name="T0" fmla="*/ 2147483647 w 2697"/>
                <a:gd name="T1" fmla="*/ 0 h 720"/>
                <a:gd name="T2" fmla="*/ 2147483647 w 2697"/>
                <a:gd name="T3" fmla="*/ 2147483647 h 720"/>
                <a:gd name="T4" fmla="*/ 2147483647 w 2697"/>
                <a:gd name="T5" fmla="*/ 2147483647 h 720"/>
                <a:gd name="T6" fmla="*/ 2147483647 w 2697"/>
                <a:gd name="T7" fmla="*/ 2147483647 h 720"/>
                <a:gd name="T8" fmla="*/ 2147483647 w 2697"/>
                <a:gd name="T9" fmla="*/ 2147483647 h 720"/>
                <a:gd name="T10" fmla="*/ 2147483647 w 2697"/>
                <a:gd name="T11" fmla="*/ 2147483647 h 720"/>
                <a:gd name="T12" fmla="*/ 2147483647 w 2697"/>
                <a:gd name="T13" fmla="*/ 2147483647 h 720"/>
                <a:gd name="T14" fmla="*/ 2147483647 w 2697"/>
                <a:gd name="T15" fmla="*/ 2147483647 h 720"/>
                <a:gd name="T16" fmla="*/ 2147483647 w 2697"/>
                <a:gd name="T17" fmla="*/ 2147483647 h 720"/>
                <a:gd name="T18" fmla="*/ 2147483647 w 2697"/>
                <a:gd name="T19" fmla="*/ 2147483647 h 720"/>
                <a:gd name="T20" fmla="*/ 2147483647 w 2697"/>
                <a:gd name="T21" fmla="*/ 2147483647 h 720"/>
                <a:gd name="T22" fmla="*/ 2147483647 w 2697"/>
                <a:gd name="T23" fmla="*/ 2147483647 h 720"/>
                <a:gd name="T24" fmla="*/ 2147483647 w 2697"/>
                <a:gd name="T25" fmla="*/ 2147483647 h 720"/>
                <a:gd name="T26" fmla="*/ 2147483647 w 2697"/>
                <a:gd name="T27" fmla="*/ 2147483647 h 720"/>
                <a:gd name="T28" fmla="*/ 2147483647 w 2697"/>
                <a:gd name="T29" fmla="*/ 2147483647 h 720"/>
                <a:gd name="T30" fmla="*/ 2147483647 w 2697"/>
                <a:gd name="T31" fmla="*/ 2147483647 h 720"/>
                <a:gd name="T32" fmla="*/ 2147483647 w 2697"/>
                <a:gd name="T33" fmla="*/ 2147483647 h 720"/>
                <a:gd name="T34" fmla="*/ 2147483647 w 2697"/>
                <a:gd name="T35" fmla="*/ 2147483647 h 720"/>
                <a:gd name="T36" fmla="*/ 2147483647 w 2697"/>
                <a:gd name="T37" fmla="*/ 2147483647 h 720"/>
                <a:gd name="T38" fmla="*/ 2147483647 w 2697"/>
                <a:gd name="T39" fmla="*/ 2147483647 h 720"/>
                <a:gd name="T40" fmla="*/ 2147483647 w 2697"/>
                <a:gd name="T41" fmla="*/ 2147483647 h 720"/>
                <a:gd name="T42" fmla="*/ 2147483647 w 2697"/>
                <a:gd name="T43" fmla="*/ 2147483647 h 720"/>
                <a:gd name="T44" fmla="*/ 2147483647 w 2697"/>
                <a:gd name="T45" fmla="*/ 2147483647 h 720"/>
                <a:gd name="T46" fmla="*/ 2147483647 w 2697"/>
                <a:gd name="T47" fmla="*/ 2147483647 h 720"/>
                <a:gd name="T48" fmla="*/ 2147483647 w 2697"/>
                <a:gd name="T49" fmla="*/ 2147483647 h 720"/>
                <a:gd name="T50" fmla="*/ 2147483647 w 2697"/>
                <a:gd name="T51" fmla="*/ 2147483647 h 720"/>
                <a:gd name="T52" fmla="*/ 2147483647 w 2697"/>
                <a:gd name="T53" fmla="*/ 2147483647 h 720"/>
                <a:gd name="T54" fmla="*/ 2147483647 w 2697"/>
                <a:gd name="T55" fmla="*/ 2147483647 h 720"/>
                <a:gd name="T56" fmla="*/ 2147483647 w 2697"/>
                <a:gd name="T57" fmla="*/ 2147483647 h 720"/>
                <a:gd name="T58" fmla="*/ 2147483647 w 2697"/>
                <a:gd name="T59" fmla="*/ 2147483647 h 720"/>
                <a:gd name="T60" fmla="*/ 2147483647 w 2697"/>
                <a:gd name="T61" fmla="*/ 2147483647 h 720"/>
                <a:gd name="T62" fmla="*/ 2147483647 w 2697"/>
                <a:gd name="T63" fmla="*/ 2147483647 h 720"/>
                <a:gd name="T64" fmla="*/ 2147483647 w 2697"/>
                <a:gd name="T65" fmla="*/ 2147483647 h 720"/>
                <a:gd name="T66" fmla="*/ 2147483647 w 2697"/>
                <a:gd name="T67" fmla="*/ 2147483647 h 720"/>
                <a:gd name="T68" fmla="*/ 2147483647 w 2697"/>
                <a:gd name="T69" fmla="*/ 2147483647 h 720"/>
                <a:gd name="T70" fmla="*/ 2147483647 w 2697"/>
                <a:gd name="T71" fmla="*/ 2147483647 h 720"/>
                <a:gd name="T72" fmla="*/ 2147483647 w 2697"/>
                <a:gd name="T73" fmla="*/ 2147483647 h 720"/>
                <a:gd name="T74" fmla="*/ 2147483647 w 2697"/>
                <a:gd name="T75" fmla="*/ 2147483647 h 720"/>
                <a:gd name="T76" fmla="*/ 2147483647 w 2697"/>
                <a:gd name="T77" fmla="*/ 2147483647 h 720"/>
                <a:gd name="T78" fmla="*/ 2147483647 w 2697"/>
                <a:gd name="T79" fmla="*/ 2147483647 h 720"/>
                <a:gd name="T80" fmla="*/ 2147483647 w 2697"/>
                <a:gd name="T81" fmla="*/ 2147483647 h 720"/>
                <a:gd name="T82" fmla="*/ 2147483647 w 2697"/>
                <a:gd name="T83" fmla="*/ 2147483647 h 720"/>
                <a:gd name="T84" fmla="*/ 2147483647 w 2697"/>
                <a:gd name="T85" fmla="*/ 2147483647 h 720"/>
                <a:gd name="T86" fmla="*/ 2147483647 w 2697"/>
                <a:gd name="T87" fmla="*/ 2147483647 h 720"/>
                <a:gd name="T88" fmla="*/ 2147483647 w 2697"/>
                <a:gd name="T89" fmla="*/ 2147483647 h 720"/>
                <a:gd name="T90" fmla="*/ 2147483647 w 2697"/>
                <a:gd name="T91" fmla="*/ 2147483647 h 720"/>
                <a:gd name="T92" fmla="*/ 2147483647 w 2697"/>
                <a:gd name="T93" fmla="*/ 2147483647 h 720"/>
                <a:gd name="T94" fmla="*/ 2147483647 w 2697"/>
                <a:gd name="T95" fmla="*/ 2147483647 h 720"/>
                <a:gd name="T96" fmla="*/ 2147483647 w 2697"/>
                <a:gd name="T97" fmla="*/ 2147483647 h 720"/>
                <a:gd name="T98" fmla="*/ 2147483647 w 2697"/>
                <a:gd name="T99" fmla="*/ 2147483647 h 720"/>
                <a:gd name="T100" fmla="*/ 2147483647 w 2697"/>
                <a:gd name="T101" fmla="*/ 2147483647 h 720"/>
                <a:gd name="T102" fmla="*/ 2147483647 w 2697"/>
                <a:gd name="T103" fmla="*/ 2147483647 h 720"/>
                <a:gd name="T104" fmla="*/ 2147483647 w 2697"/>
                <a:gd name="T105" fmla="*/ 2147483647 h 720"/>
                <a:gd name="T106" fmla="*/ 2147483647 w 2697"/>
                <a:gd name="T107" fmla="*/ 2147483647 h 72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97"/>
                <a:gd name="T163" fmla="*/ 0 h 720"/>
                <a:gd name="T164" fmla="*/ 2697 w 2697"/>
                <a:gd name="T165" fmla="*/ 720 h 72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97" h="720">
                  <a:moveTo>
                    <a:pt x="0" y="6"/>
                  </a:moveTo>
                  <a:lnTo>
                    <a:pt x="243" y="0"/>
                  </a:lnTo>
                  <a:lnTo>
                    <a:pt x="247" y="18"/>
                  </a:lnTo>
                  <a:lnTo>
                    <a:pt x="265" y="14"/>
                  </a:lnTo>
                  <a:lnTo>
                    <a:pt x="265" y="26"/>
                  </a:lnTo>
                  <a:lnTo>
                    <a:pt x="299" y="26"/>
                  </a:lnTo>
                  <a:lnTo>
                    <a:pt x="301" y="36"/>
                  </a:lnTo>
                  <a:lnTo>
                    <a:pt x="323" y="36"/>
                  </a:lnTo>
                  <a:lnTo>
                    <a:pt x="323" y="44"/>
                  </a:lnTo>
                  <a:lnTo>
                    <a:pt x="343" y="44"/>
                  </a:lnTo>
                  <a:lnTo>
                    <a:pt x="345" y="58"/>
                  </a:lnTo>
                  <a:lnTo>
                    <a:pt x="357" y="60"/>
                  </a:lnTo>
                  <a:lnTo>
                    <a:pt x="361" y="78"/>
                  </a:lnTo>
                  <a:lnTo>
                    <a:pt x="373" y="80"/>
                  </a:lnTo>
                  <a:lnTo>
                    <a:pt x="373" y="90"/>
                  </a:lnTo>
                  <a:lnTo>
                    <a:pt x="403" y="90"/>
                  </a:lnTo>
                  <a:lnTo>
                    <a:pt x="407" y="94"/>
                  </a:lnTo>
                  <a:lnTo>
                    <a:pt x="421" y="96"/>
                  </a:lnTo>
                  <a:lnTo>
                    <a:pt x="423" y="106"/>
                  </a:lnTo>
                  <a:lnTo>
                    <a:pt x="491" y="108"/>
                  </a:lnTo>
                  <a:lnTo>
                    <a:pt x="493" y="124"/>
                  </a:lnTo>
                  <a:lnTo>
                    <a:pt x="505" y="124"/>
                  </a:lnTo>
                  <a:lnTo>
                    <a:pt x="503" y="136"/>
                  </a:lnTo>
                  <a:lnTo>
                    <a:pt x="519" y="138"/>
                  </a:lnTo>
                  <a:lnTo>
                    <a:pt x="523" y="150"/>
                  </a:lnTo>
                  <a:lnTo>
                    <a:pt x="571" y="150"/>
                  </a:lnTo>
                  <a:lnTo>
                    <a:pt x="573" y="162"/>
                  </a:lnTo>
                  <a:lnTo>
                    <a:pt x="583" y="162"/>
                  </a:lnTo>
                  <a:lnTo>
                    <a:pt x="583" y="176"/>
                  </a:lnTo>
                  <a:lnTo>
                    <a:pt x="597" y="178"/>
                  </a:lnTo>
                  <a:lnTo>
                    <a:pt x="601" y="190"/>
                  </a:lnTo>
                  <a:lnTo>
                    <a:pt x="611" y="190"/>
                  </a:lnTo>
                  <a:lnTo>
                    <a:pt x="615" y="208"/>
                  </a:lnTo>
                  <a:lnTo>
                    <a:pt x="621" y="206"/>
                  </a:lnTo>
                  <a:lnTo>
                    <a:pt x="621" y="224"/>
                  </a:lnTo>
                  <a:lnTo>
                    <a:pt x="655" y="224"/>
                  </a:lnTo>
                  <a:lnTo>
                    <a:pt x="655" y="234"/>
                  </a:lnTo>
                  <a:lnTo>
                    <a:pt x="667" y="234"/>
                  </a:lnTo>
                  <a:lnTo>
                    <a:pt x="667" y="244"/>
                  </a:lnTo>
                  <a:lnTo>
                    <a:pt x="697" y="246"/>
                  </a:lnTo>
                  <a:lnTo>
                    <a:pt x="701" y="258"/>
                  </a:lnTo>
                  <a:lnTo>
                    <a:pt x="717" y="260"/>
                  </a:lnTo>
                  <a:lnTo>
                    <a:pt x="717" y="274"/>
                  </a:lnTo>
                  <a:lnTo>
                    <a:pt x="731" y="278"/>
                  </a:lnTo>
                  <a:lnTo>
                    <a:pt x="731" y="298"/>
                  </a:lnTo>
                  <a:lnTo>
                    <a:pt x="753" y="300"/>
                  </a:lnTo>
                  <a:lnTo>
                    <a:pt x="753" y="309"/>
                  </a:lnTo>
                  <a:lnTo>
                    <a:pt x="770" y="309"/>
                  </a:lnTo>
                  <a:lnTo>
                    <a:pt x="771" y="333"/>
                  </a:lnTo>
                  <a:lnTo>
                    <a:pt x="834" y="336"/>
                  </a:lnTo>
                  <a:lnTo>
                    <a:pt x="834" y="353"/>
                  </a:lnTo>
                  <a:lnTo>
                    <a:pt x="843" y="351"/>
                  </a:lnTo>
                  <a:lnTo>
                    <a:pt x="843" y="369"/>
                  </a:lnTo>
                  <a:lnTo>
                    <a:pt x="858" y="369"/>
                  </a:lnTo>
                  <a:lnTo>
                    <a:pt x="861" y="383"/>
                  </a:lnTo>
                  <a:lnTo>
                    <a:pt x="876" y="383"/>
                  </a:lnTo>
                  <a:lnTo>
                    <a:pt x="878" y="393"/>
                  </a:lnTo>
                  <a:lnTo>
                    <a:pt x="897" y="393"/>
                  </a:lnTo>
                  <a:lnTo>
                    <a:pt x="897" y="419"/>
                  </a:lnTo>
                  <a:lnTo>
                    <a:pt x="917" y="417"/>
                  </a:lnTo>
                  <a:lnTo>
                    <a:pt x="920" y="428"/>
                  </a:lnTo>
                  <a:lnTo>
                    <a:pt x="951" y="428"/>
                  </a:lnTo>
                  <a:lnTo>
                    <a:pt x="953" y="441"/>
                  </a:lnTo>
                  <a:lnTo>
                    <a:pt x="960" y="440"/>
                  </a:lnTo>
                  <a:lnTo>
                    <a:pt x="960" y="458"/>
                  </a:lnTo>
                  <a:lnTo>
                    <a:pt x="1002" y="456"/>
                  </a:lnTo>
                  <a:lnTo>
                    <a:pt x="1001" y="470"/>
                  </a:lnTo>
                  <a:lnTo>
                    <a:pt x="1013" y="468"/>
                  </a:lnTo>
                  <a:lnTo>
                    <a:pt x="1014" y="483"/>
                  </a:lnTo>
                  <a:lnTo>
                    <a:pt x="1034" y="482"/>
                  </a:lnTo>
                  <a:lnTo>
                    <a:pt x="1038" y="500"/>
                  </a:lnTo>
                  <a:lnTo>
                    <a:pt x="1082" y="500"/>
                  </a:lnTo>
                  <a:lnTo>
                    <a:pt x="1083" y="518"/>
                  </a:lnTo>
                  <a:lnTo>
                    <a:pt x="1161" y="518"/>
                  </a:lnTo>
                  <a:lnTo>
                    <a:pt x="1163" y="531"/>
                  </a:lnTo>
                  <a:lnTo>
                    <a:pt x="1176" y="530"/>
                  </a:lnTo>
                  <a:lnTo>
                    <a:pt x="1176" y="542"/>
                  </a:lnTo>
                  <a:lnTo>
                    <a:pt x="1193" y="543"/>
                  </a:lnTo>
                  <a:lnTo>
                    <a:pt x="1194" y="563"/>
                  </a:lnTo>
                  <a:lnTo>
                    <a:pt x="1278" y="561"/>
                  </a:lnTo>
                  <a:lnTo>
                    <a:pt x="1278" y="573"/>
                  </a:lnTo>
                  <a:lnTo>
                    <a:pt x="1293" y="572"/>
                  </a:lnTo>
                  <a:lnTo>
                    <a:pt x="1295" y="581"/>
                  </a:lnTo>
                  <a:lnTo>
                    <a:pt x="1359" y="581"/>
                  </a:lnTo>
                  <a:lnTo>
                    <a:pt x="1359" y="591"/>
                  </a:lnTo>
                  <a:lnTo>
                    <a:pt x="1379" y="591"/>
                  </a:lnTo>
                  <a:lnTo>
                    <a:pt x="1380" y="599"/>
                  </a:lnTo>
                  <a:lnTo>
                    <a:pt x="1455" y="599"/>
                  </a:lnTo>
                  <a:lnTo>
                    <a:pt x="1457" y="608"/>
                  </a:lnTo>
                  <a:lnTo>
                    <a:pt x="1479" y="608"/>
                  </a:lnTo>
                  <a:lnTo>
                    <a:pt x="1481" y="615"/>
                  </a:lnTo>
                  <a:lnTo>
                    <a:pt x="1548" y="615"/>
                  </a:lnTo>
                  <a:lnTo>
                    <a:pt x="1550" y="642"/>
                  </a:lnTo>
                  <a:lnTo>
                    <a:pt x="1569" y="641"/>
                  </a:lnTo>
                  <a:lnTo>
                    <a:pt x="1571" y="653"/>
                  </a:lnTo>
                  <a:lnTo>
                    <a:pt x="1590" y="651"/>
                  </a:lnTo>
                  <a:lnTo>
                    <a:pt x="1592" y="659"/>
                  </a:lnTo>
                  <a:lnTo>
                    <a:pt x="1775" y="656"/>
                  </a:lnTo>
                  <a:lnTo>
                    <a:pt x="1778" y="669"/>
                  </a:lnTo>
                  <a:lnTo>
                    <a:pt x="1908" y="668"/>
                  </a:lnTo>
                  <a:lnTo>
                    <a:pt x="1910" y="684"/>
                  </a:lnTo>
                  <a:lnTo>
                    <a:pt x="2025" y="684"/>
                  </a:lnTo>
                  <a:lnTo>
                    <a:pt x="2025" y="698"/>
                  </a:lnTo>
                  <a:lnTo>
                    <a:pt x="2156" y="696"/>
                  </a:lnTo>
                  <a:lnTo>
                    <a:pt x="2159" y="710"/>
                  </a:lnTo>
                  <a:lnTo>
                    <a:pt x="2241" y="710"/>
                  </a:lnTo>
                  <a:lnTo>
                    <a:pt x="2244" y="719"/>
                  </a:lnTo>
                  <a:lnTo>
                    <a:pt x="2697" y="72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428201" y="1965325"/>
              <a:ext cx="4267200" cy="828674"/>
            </a:xfrm>
            <a:custGeom>
              <a:avLst/>
              <a:gdLst>
                <a:gd name="T0" fmla="*/ 2147483647 w 2688"/>
                <a:gd name="T1" fmla="*/ 0 h 522"/>
                <a:gd name="T2" fmla="*/ 2147483647 w 2688"/>
                <a:gd name="T3" fmla="*/ 2147483647 h 522"/>
                <a:gd name="T4" fmla="*/ 2147483647 w 2688"/>
                <a:gd name="T5" fmla="*/ 2147483647 h 522"/>
                <a:gd name="T6" fmla="*/ 2147483647 w 2688"/>
                <a:gd name="T7" fmla="*/ 2147483647 h 522"/>
                <a:gd name="T8" fmla="*/ 2147483647 w 2688"/>
                <a:gd name="T9" fmla="*/ 2147483647 h 522"/>
                <a:gd name="T10" fmla="*/ 2147483647 w 2688"/>
                <a:gd name="T11" fmla="*/ 2147483647 h 522"/>
                <a:gd name="T12" fmla="*/ 2147483647 w 2688"/>
                <a:gd name="T13" fmla="*/ 2147483647 h 522"/>
                <a:gd name="T14" fmla="*/ 2147483647 w 2688"/>
                <a:gd name="T15" fmla="*/ 2147483647 h 522"/>
                <a:gd name="T16" fmla="*/ 2147483647 w 2688"/>
                <a:gd name="T17" fmla="*/ 2147483647 h 522"/>
                <a:gd name="T18" fmla="*/ 2147483647 w 2688"/>
                <a:gd name="T19" fmla="*/ 2147483647 h 522"/>
                <a:gd name="T20" fmla="*/ 2147483647 w 2688"/>
                <a:gd name="T21" fmla="*/ 2147483647 h 522"/>
                <a:gd name="T22" fmla="*/ 2147483647 w 2688"/>
                <a:gd name="T23" fmla="*/ 2147483647 h 522"/>
                <a:gd name="T24" fmla="*/ 2147483647 w 2688"/>
                <a:gd name="T25" fmla="*/ 2147483647 h 522"/>
                <a:gd name="T26" fmla="*/ 2147483647 w 2688"/>
                <a:gd name="T27" fmla="*/ 2147483647 h 522"/>
                <a:gd name="T28" fmla="*/ 2147483647 w 2688"/>
                <a:gd name="T29" fmla="*/ 2147483647 h 522"/>
                <a:gd name="T30" fmla="*/ 2147483647 w 2688"/>
                <a:gd name="T31" fmla="*/ 2147483647 h 522"/>
                <a:gd name="T32" fmla="*/ 2147483647 w 2688"/>
                <a:gd name="T33" fmla="*/ 2147483647 h 522"/>
                <a:gd name="T34" fmla="*/ 2147483647 w 2688"/>
                <a:gd name="T35" fmla="*/ 2147483647 h 522"/>
                <a:gd name="T36" fmla="*/ 2147483647 w 2688"/>
                <a:gd name="T37" fmla="*/ 2147483647 h 522"/>
                <a:gd name="T38" fmla="*/ 2147483647 w 2688"/>
                <a:gd name="T39" fmla="*/ 2147483647 h 522"/>
                <a:gd name="T40" fmla="*/ 2147483647 w 2688"/>
                <a:gd name="T41" fmla="*/ 2147483647 h 522"/>
                <a:gd name="T42" fmla="*/ 2147483647 w 2688"/>
                <a:gd name="T43" fmla="*/ 2147483647 h 522"/>
                <a:gd name="T44" fmla="*/ 2147483647 w 2688"/>
                <a:gd name="T45" fmla="*/ 2147483647 h 522"/>
                <a:gd name="T46" fmla="*/ 2147483647 w 2688"/>
                <a:gd name="T47" fmla="*/ 2147483647 h 522"/>
                <a:gd name="T48" fmla="*/ 2147483647 w 2688"/>
                <a:gd name="T49" fmla="*/ 2147483647 h 522"/>
                <a:gd name="T50" fmla="*/ 2147483647 w 2688"/>
                <a:gd name="T51" fmla="*/ 2147483647 h 522"/>
                <a:gd name="T52" fmla="*/ 2147483647 w 2688"/>
                <a:gd name="T53" fmla="*/ 2147483647 h 522"/>
                <a:gd name="T54" fmla="*/ 2147483647 w 2688"/>
                <a:gd name="T55" fmla="*/ 2147483647 h 522"/>
                <a:gd name="T56" fmla="*/ 2147483647 w 2688"/>
                <a:gd name="T57" fmla="*/ 2147483647 h 522"/>
                <a:gd name="T58" fmla="*/ 2147483647 w 2688"/>
                <a:gd name="T59" fmla="*/ 2147483647 h 522"/>
                <a:gd name="T60" fmla="*/ 2147483647 w 2688"/>
                <a:gd name="T61" fmla="*/ 2147483647 h 522"/>
                <a:gd name="T62" fmla="*/ 2147483647 w 2688"/>
                <a:gd name="T63" fmla="*/ 2147483647 h 522"/>
                <a:gd name="T64" fmla="*/ 2147483647 w 2688"/>
                <a:gd name="T65" fmla="*/ 2147483647 h 522"/>
                <a:gd name="T66" fmla="*/ 2147483647 w 2688"/>
                <a:gd name="T67" fmla="*/ 2147483647 h 522"/>
                <a:gd name="T68" fmla="*/ 2147483647 w 2688"/>
                <a:gd name="T69" fmla="*/ 2147483647 h 522"/>
                <a:gd name="T70" fmla="*/ 2147483647 w 2688"/>
                <a:gd name="T71" fmla="*/ 2147483647 h 522"/>
                <a:gd name="T72" fmla="*/ 2147483647 w 2688"/>
                <a:gd name="T73" fmla="*/ 2147483647 h 522"/>
                <a:gd name="T74" fmla="*/ 2147483647 w 2688"/>
                <a:gd name="T75" fmla="*/ 2147483647 h 522"/>
                <a:gd name="T76" fmla="*/ 2147483647 w 2688"/>
                <a:gd name="T77" fmla="*/ 2147483647 h 522"/>
                <a:gd name="T78" fmla="*/ 2147483647 w 2688"/>
                <a:gd name="T79" fmla="*/ 2147483647 h 522"/>
                <a:gd name="T80" fmla="*/ 2147483647 w 2688"/>
                <a:gd name="T81" fmla="*/ 2147483647 h 522"/>
                <a:gd name="T82" fmla="*/ 2147483647 w 2688"/>
                <a:gd name="T83" fmla="*/ 2147483647 h 522"/>
                <a:gd name="T84" fmla="*/ 2147483647 w 2688"/>
                <a:gd name="T85" fmla="*/ 2147483647 h 522"/>
                <a:gd name="T86" fmla="*/ 2147483647 w 2688"/>
                <a:gd name="T87" fmla="*/ 2147483647 h 522"/>
                <a:gd name="T88" fmla="*/ 2147483647 w 2688"/>
                <a:gd name="T89" fmla="*/ 2147483647 h 522"/>
                <a:gd name="T90" fmla="*/ 2147483647 w 2688"/>
                <a:gd name="T91" fmla="*/ 2147483647 h 522"/>
                <a:gd name="T92" fmla="*/ 2147483647 w 2688"/>
                <a:gd name="T93" fmla="*/ 2147483647 h 522"/>
                <a:gd name="T94" fmla="*/ 2147483647 w 2688"/>
                <a:gd name="T95" fmla="*/ 2147483647 h 522"/>
                <a:gd name="T96" fmla="*/ 2147483647 w 2688"/>
                <a:gd name="T97" fmla="*/ 2147483647 h 522"/>
                <a:gd name="T98" fmla="*/ 2147483647 w 2688"/>
                <a:gd name="T99" fmla="*/ 2147483647 h 522"/>
                <a:gd name="T100" fmla="*/ 2147483647 w 2688"/>
                <a:gd name="T101" fmla="*/ 2147483647 h 522"/>
                <a:gd name="T102" fmla="*/ 2147483647 w 2688"/>
                <a:gd name="T103" fmla="*/ 2147483647 h 522"/>
                <a:gd name="T104" fmla="*/ 2147483647 w 2688"/>
                <a:gd name="T105" fmla="*/ 2147483647 h 52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688"/>
                <a:gd name="T160" fmla="*/ 0 h 522"/>
                <a:gd name="T161" fmla="*/ 2688 w 2688"/>
                <a:gd name="T162" fmla="*/ 522 h 52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688" h="522">
                  <a:moveTo>
                    <a:pt x="0" y="3"/>
                  </a:moveTo>
                  <a:lnTo>
                    <a:pt x="240" y="0"/>
                  </a:lnTo>
                  <a:lnTo>
                    <a:pt x="242" y="17"/>
                  </a:lnTo>
                  <a:lnTo>
                    <a:pt x="266" y="15"/>
                  </a:lnTo>
                  <a:lnTo>
                    <a:pt x="264" y="26"/>
                  </a:lnTo>
                  <a:lnTo>
                    <a:pt x="294" y="24"/>
                  </a:lnTo>
                  <a:lnTo>
                    <a:pt x="296" y="36"/>
                  </a:lnTo>
                  <a:lnTo>
                    <a:pt x="324" y="35"/>
                  </a:lnTo>
                  <a:lnTo>
                    <a:pt x="326" y="44"/>
                  </a:lnTo>
                  <a:lnTo>
                    <a:pt x="362" y="41"/>
                  </a:lnTo>
                  <a:lnTo>
                    <a:pt x="363" y="48"/>
                  </a:lnTo>
                  <a:lnTo>
                    <a:pt x="393" y="47"/>
                  </a:lnTo>
                  <a:lnTo>
                    <a:pt x="395" y="59"/>
                  </a:lnTo>
                  <a:lnTo>
                    <a:pt x="443" y="57"/>
                  </a:lnTo>
                  <a:lnTo>
                    <a:pt x="446" y="69"/>
                  </a:lnTo>
                  <a:lnTo>
                    <a:pt x="465" y="68"/>
                  </a:lnTo>
                  <a:lnTo>
                    <a:pt x="467" y="80"/>
                  </a:lnTo>
                  <a:lnTo>
                    <a:pt x="479" y="78"/>
                  </a:lnTo>
                  <a:lnTo>
                    <a:pt x="482" y="89"/>
                  </a:lnTo>
                  <a:lnTo>
                    <a:pt x="495" y="87"/>
                  </a:lnTo>
                  <a:lnTo>
                    <a:pt x="501" y="99"/>
                  </a:lnTo>
                  <a:lnTo>
                    <a:pt x="521" y="96"/>
                  </a:lnTo>
                  <a:lnTo>
                    <a:pt x="522" y="107"/>
                  </a:lnTo>
                  <a:lnTo>
                    <a:pt x="549" y="105"/>
                  </a:lnTo>
                  <a:lnTo>
                    <a:pt x="551" y="116"/>
                  </a:lnTo>
                  <a:lnTo>
                    <a:pt x="588" y="114"/>
                  </a:lnTo>
                  <a:lnTo>
                    <a:pt x="593" y="129"/>
                  </a:lnTo>
                  <a:lnTo>
                    <a:pt x="630" y="129"/>
                  </a:lnTo>
                  <a:lnTo>
                    <a:pt x="633" y="141"/>
                  </a:lnTo>
                  <a:lnTo>
                    <a:pt x="654" y="141"/>
                  </a:lnTo>
                  <a:lnTo>
                    <a:pt x="656" y="149"/>
                  </a:lnTo>
                  <a:lnTo>
                    <a:pt x="674" y="149"/>
                  </a:lnTo>
                  <a:lnTo>
                    <a:pt x="674" y="159"/>
                  </a:lnTo>
                  <a:lnTo>
                    <a:pt x="695" y="159"/>
                  </a:lnTo>
                  <a:lnTo>
                    <a:pt x="696" y="170"/>
                  </a:lnTo>
                  <a:lnTo>
                    <a:pt x="713" y="168"/>
                  </a:lnTo>
                  <a:lnTo>
                    <a:pt x="714" y="182"/>
                  </a:lnTo>
                  <a:lnTo>
                    <a:pt x="777" y="183"/>
                  </a:lnTo>
                  <a:lnTo>
                    <a:pt x="777" y="194"/>
                  </a:lnTo>
                  <a:lnTo>
                    <a:pt x="795" y="194"/>
                  </a:lnTo>
                  <a:lnTo>
                    <a:pt x="797" y="207"/>
                  </a:lnTo>
                  <a:lnTo>
                    <a:pt x="815" y="209"/>
                  </a:lnTo>
                  <a:lnTo>
                    <a:pt x="813" y="221"/>
                  </a:lnTo>
                  <a:lnTo>
                    <a:pt x="836" y="221"/>
                  </a:lnTo>
                  <a:lnTo>
                    <a:pt x="839" y="236"/>
                  </a:lnTo>
                  <a:lnTo>
                    <a:pt x="896" y="234"/>
                  </a:lnTo>
                  <a:lnTo>
                    <a:pt x="896" y="243"/>
                  </a:lnTo>
                  <a:lnTo>
                    <a:pt x="920" y="243"/>
                  </a:lnTo>
                  <a:lnTo>
                    <a:pt x="921" y="252"/>
                  </a:lnTo>
                  <a:lnTo>
                    <a:pt x="944" y="251"/>
                  </a:lnTo>
                  <a:lnTo>
                    <a:pt x="945" y="260"/>
                  </a:lnTo>
                  <a:lnTo>
                    <a:pt x="972" y="257"/>
                  </a:lnTo>
                  <a:lnTo>
                    <a:pt x="972" y="266"/>
                  </a:lnTo>
                  <a:lnTo>
                    <a:pt x="1038" y="267"/>
                  </a:lnTo>
                  <a:lnTo>
                    <a:pt x="1040" y="276"/>
                  </a:lnTo>
                  <a:lnTo>
                    <a:pt x="1089" y="276"/>
                  </a:lnTo>
                  <a:lnTo>
                    <a:pt x="1089" y="287"/>
                  </a:lnTo>
                  <a:lnTo>
                    <a:pt x="1167" y="287"/>
                  </a:lnTo>
                  <a:lnTo>
                    <a:pt x="1169" y="296"/>
                  </a:lnTo>
                  <a:lnTo>
                    <a:pt x="1194" y="296"/>
                  </a:lnTo>
                  <a:lnTo>
                    <a:pt x="1197" y="305"/>
                  </a:lnTo>
                  <a:lnTo>
                    <a:pt x="1260" y="306"/>
                  </a:lnTo>
                  <a:lnTo>
                    <a:pt x="1260" y="318"/>
                  </a:lnTo>
                  <a:lnTo>
                    <a:pt x="1320" y="320"/>
                  </a:lnTo>
                  <a:lnTo>
                    <a:pt x="1320" y="327"/>
                  </a:lnTo>
                  <a:lnTo>
                    <a:pt x="1386" y="326"/>
                  </a:lnTo>
                  <a:lnTo>
                    <a:pt x="1386" y="335"/>
                  </a:lnTo>
                  <a:lnTo>
                    <a:pt x="1458" y="335"/>
                  </a:lnTo>
                  <a:lnTo>
                    <a:pt x="1457" y="345"/>
                  </a:lnTo>
                  <a:lnTo>
                    <a:pt x="1487" y="344"/>
                  </a:lnTo>
                  <a:lnTo>
                    <a:pt x="1487" y="354"/>
                  </a:lnTo>
                  <a:lnTo>
                    <a:pt x="1508" y="354"/>
                  </a:lnTo>
                  <a:lnTo>
                    <a:pt x="1509" y="362"/>
                  </a:lnTo>
                  <a:lnTo>
                    <a:pt x="1563" y="360"/>
                  </a:lnTo>
                  <a:lnTo>
                    <a:pt x="1562" y="371"/>
                  </a:lnTo>
                  <a:lnTo>
                    <a:pt x="1601" y="371"/>
                  </a:lnTo>
                  <a:lnTo>
                    <a:pt x="1602" y="378"/>
                  </a:lnTo>
                  <a:lnTo>
                    <a:pt x="1632" y="377"/>
                  </a:lnTo>
                  <a:lnTo>
                    <a:pt x="1635" y="387"/>
                  </a:lnTo>
                  <a:lnTo>
                    <a:pt x="1740" y="387"/>
                  </a:lnTo>
                  <a:lnTo>
                    <a:pt x="1743" y="399"/>
                  </a:lnTo>
                  <a:lnTo>
                    <a:pt x="1758" y="401"/>
                  </a:lnTo>
                  <a:lnTo>
                    <a:pt x="1758" y="410"/>
                  </a:lnTo>
                  <a:lnTo>
                    <a:pt x="1832" y="410"/>
                  </a:lnTo>
                  <a:lnTo>
                    <a:pt x="1833" y="419"/>
                  </a:lnTo>
                  <a:lnTo>
                    <a:pt x="1893" y="420"/>
                  </a:lnTo>
                  <a:lnTo>
                    <a:pt x="1896" y="432"/>
                  </a:lnTo>
                  <a:lnTo>
                    <a:pt x="1964" y="429"/>
                  </a:lnTo>
                  <a:lnTo>
                    <a:pt x="1964" y="440"/>
                  </a:lnTo>
                  <a:lnTo>
                    <a:pt x="2004" y="440"/>
                  </a:lnTo>
                  <a:lnTo>
                    <a:pt x="2006" y="452"/>
                  </a:lnTo>
                  <a:lnTo>
                    <a:pt x="2028" y="450"/>
                  </a:lnTo>
                  <a:lnTo>
                    <a:pt x="2030" y="461"/>
                  </a:lnTo>
                  <a:lnTo>
                    <a:pt x="2051" y="459"/>
                  </a:lnTo>
                  <a:lnTo>
                    <a:pt x="2057" y="474"/>
                  </a:lnTo>
                  <a:lnTo>
                    <a:pt x="2111" y="474"/>
                  </a:lnTo>
                  <a:lnTo>
                    <a:pt x="2111" y="488"/>
                  </a:lnTo>
                  <a:lnTo>
                    <a:pt x="2193" y="488"/>
                  </a:lnTo>
                  <a:lnTo>
                    <a:pt x="2193" y="497"/>
                  </a:lnTo>
                  <a:lnTo>
                    <a:pt x="2291" y="495"/>
                  </a:lnTo>
                  <a:lnTo>
                    <a:pt x="2294" y="504"/>
                  </a:lnTo>
                  <a:lnTo>
                    <a:pt x="2405" y="500"/>
                  </a:lnTo>
                  <a:lnTo>
                    <a:pt x="2406" y="509"/>
                  </a:lnTo>
                  <a:lnTo>
                    <a:pt x="2493" y="509"/>
                  </a:lnTo>
                  <a:lnTo>
                    <a:pt x="2495" y="519"/>
                  </a:lnTo>
                  <a:lnTo>
                    <a:pt x="2688" y="522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951926" y="6047601"/>
            <a:ext cx="6211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200" b="1" i="0" dirty="0">
                <a:solidFill>
                  <a:srgbClr val="000000"/>
                </a:solidFill>
                <a:cs typeface="Arial" charset="0"/>
              </a:rPr>
              <a:t>Years</a:t>
            </a:r>
            <a:endParaRPr lang="en-US" altLang="zh-TW" b="1" i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 rot="16200000">
            <a:off x="3756357" y="4784828"/>
            <a:ext cx="6890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200" b="1" i="0" dirty="0">
                <a:solidFill>
                  <a:srgbClr val="000000"/>
                </a:solidFill>
                <a:cs typeface="Arial" charset="0"/>
              </a:rPr>
              <a:t>OS (%)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56551" y="5257800"/>
            <a:ext cx="1638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 b="1" dirty="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altLang="zh-TW" sz="1200" b="1" i="0" dirty="0">
                <a:solidFill>
                  <a:srgbClr val="000000"/>
                </a:solidFill>
                <a:cs typeface="Arial" charset="0"/>
              </a:rPr>
              <a:t>&lt;0.001</a:t>
            </a:r>
            <a:endParaRPr lang="en-US" altLang="zh-TW" sz="1200" b="1" i="0" dirty="0">
              <a:solidFill>
                <a:srgbClr val="000000"/>
              </a:solidFill>
              <a:cs typeface="Arial" charset="0"/>
              <a:sym typeface="Symbol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21" y="1371600"/>
            <a:ext cx="3941379" cy="2285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457200" y="3853190"/>
            <a:ext cx="373379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dirty="0" err="1">
                <a:solidFill>
                  <a:srgbClr val="000000"/>
                </a:solidFill>
              </a:rPr>
              <a:t>Baselga</a:t>
            </a:r>
            <a:r>
              <a:rPr lang="en-US" sz="1100" dirty="0">
                <a:solidFill>
                  <a:srgbClr val="000000"/>
                </a:solidFill>
              </a:rPr>
              <a:t> &amp; Swain. Nat Rev </a:t>
            </a:r>
            <a:r>
              <a:rPr lang="en-US" sz="1100" dirty="0" smtClean="0">
                <a:solidFill>
                  <a:srgbClr val="000000"/>
                </a:solidFill>
              </a:rPr>
              <a:t>Cancer</a:t>
            </a: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dirty="0" smtClean="0">
                <a:solidFill>
                  <a:srgbClr val="000000"/>
                </a:solidFill>
              </a:rPr>
              <a:t>2009;9:</a:t>
            </a:r>
            <a:r>
              <a:rPr lang="en-US" sz="1100" dirty="0">
                <a:solidFill>
                  <a:srgbClr val="000000"/>
                </a:solidFill>
              </a:rPr>
              <a:t>463-75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20303" y="6400800"/>
            <a:ext cx="3937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5988">
              <a:spcBef>
                <a:spcPct val="25000"/>
              </a:spcBef>
            </a:pPr>
            <a:r>
              <a:rPr lang="en-US" altLang="zh-TW" sz="1100" dirty="0">
                <a:solidFill>
                  <a:srgbClr val="000000"/>
                </a:solidFill>
              </a:rPr>
              <a:t>Adapted from Pritchard et al. N </a:t>
            </a:r>
            <a:r>
              <a:rPr lang="en-US" altLang="zh-TW" sz="1100" dirty="0" err="1">
                <a:solidFill>
                  <a:srgbClr val="000000"/>
                </a:solidFill>
              </a:rPr>
              <a:t>Engl</a:t>
            </a:r>
            <a:r>
              <a:rPr lang="en-US" altLang="zh-TW" sz="1100" dirty="0">
                <a:solidFill>
                  <a:srgbClr val="000000"/>
                </a:solidFill>
              </a:rPr>
              <a:t> J </a:t>
            </a:r>
            <a:r>
              <a:rPr lang="en-US" altLang="zh-TW" sz="1100" dirty="0" smtClean="0">
                <a:solidFill>
                  <a:srgbClr val="000000"/>
                </a:solidFill>
              </a:rPr>
              <a:t>Med</a:t>
            </a:r>
            <a:r>
              <a:rPr lang="en-US" altLang="zh-TW" sz="1100" dirty="0">
                <a:solidFill>
                  <a:srgbClr val="000000"/>
                </a:solidFill>
              </a:rPr>
              <a:t> </a:t>
            </a:r>
            <a:r>
              <a:rPr lang="en-US" altLang="zh-TW" sz="1100" dirty="0" smtClean="0">
                <a:solidFill>
                  <a:srgbClr val="000000"/>
                </a:solidFill>
              </a:rPr>
              <a:t>2006;354</a:t>
            </a:r>
            <a:r>
              <a:rPr lang="en-US" altLang="zh-TW" sz="1100" dirty="0">
                <a:solidFill>
                  <a:srgbClr val="000000"/>
                </a:solidFill>
              </a:rPr>
              <a:t>:</a:t>
            </a:r>
            <a:r>
              <a:rPr lang="en-US" altLang="zh-TW" sz="1100" dirty="0" smtClean="0">
                <a:solidFill>
                  <a:srgbClr val="000000"/>
                </a:solidFill>
              </a:rPr>
              <a:t>2103</a:t>
            </a:r>
            <a:endParaRPr lang="en-US" altLang="zh-TW" sz="1100" dirty="0">
              <a:solidFill>
                <a:srgbClr val="000000"/>
              </a:solidFill>
            </a:endParaRPr>
          </a:p>
        </p:txBody>
      </p:sp>
      <p:sp>
        <p:nvSpPr>
          <p:cNvPr id="29" name="Title 3"/>
          <p:cNvSpPr>
            <a:spLocks noGrp="1"/>
          </p:cNvSpPr>
          <p:nvPr>
            <p:ph type="title"/>
          </p:nvPr>
        </p:nvSpPr>
        <p:spPr>
          <a:xfrm>
            <a:off x="533400" y="609600"/>
            <a:ext cx="7801435" cy="574730"/>
          </a:xfrm>
        </p:spPr>
        <p:txBody>
          <a:bodyPr/>
          <a:lstStyle/>
          <a:p>
            <a:r>
              <a:rPr lang="en-US" sz="2800" b="1" dirty="0">
                <a:effectLst/>
                <a:cs typeface="ＭＳ Ｐゴシック" charset="0"/>
              </a:rPr>
              <a:t>EGF Receptor Family</a:t>
            </a:r>
          </a:p>
        </p:txBody>
      </p:sp>
      <p:sp>
        <p:nvSpPr>
          <p:cNvPr id="30" name="Title 3"/>
          <p:cNvSpPr txBox="1">
            <a:spLocks/>
          </p:cNvSpPr>
          <p:nvPr/>
        </p:nvSpPr>
        <p:spPr bwMode="auto">
          <a:xfrm>
            <a:off x="4572000" y="2514600"/>
            <a:ext cx="3962400" cy="57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800" b="1" dirty="0">
                <a:solidFill>
                  <a:srgbClr val="800080"/>
                </a:solidFill>
              </a:rPr>
              <a:t>Worse Survival of Patients With HER2+ Primary Breast Cancer</a:t>
            </a:r>
            <a:endParaRPr lang="en-US" sz="2800" b="1" dirty="0">
              <a:solidFill>
                <a:srgbClr val="80008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019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Line 138"/>
          <p:cNvSpPr>
            <a:spLocks noChangeShapeType="1"/>
          </p:cNvSpPr>
          <p:nvPr/>
        </p:nvSpPr>
        <p:spPr bwMode="invGray">
          <a:xfrm>
            <a:off x="114300" y="901700"/>
            <a:ext cx="8915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none" w="sm" len="sm"/>
            <a:tailEnd type="triangle" w="med" len="med"/>
          </a:ln>
          <a:extLst/>
        </p:spPr>
        <p:txBody>
          <a:bodyPr/>
          <a:lstStyle/>
          <a:p>
            <a:pPr defTabSz="914400">
              <a:defRPr/>
            </a:pPr>
            <a:endParaRPr lang="en-US" sz="1400">
              <a:solidFill>
                <a:srgbClr val="FFFFFF"/>
              </a:solidFill>
              <a:ea typeface="+mn-ea"/>
              <a:cs typeface="Arial" charset="0"/>
            </a:endParaRPr>
          </a:p>
        </p:txBody>
      </p:sp>
      <p:sp>
        <p:nvSpPr>
          <p:cNvPr id="71" name="Line 94"/>
          <p:cNvSpPr>
            <a:spLocks noChangeAspect="1" noChangeShapeType="1"/>
          </p:cNvSpPr>
          <p:nvPr/>
        </p:nvSpPr>
        <p:spPr bwMode="invGray">
          <a:xfrm>
            <a:off x="6729413" y="1282700"/>
            <a:ext cx="0" cy="2984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srgbClr val="FFFFFF"/>
              </a:solidFill>
              <a:latin typeface="Arial"/>
              <a:ea typeface="MS PGothic" pitchFamily="34" charset="-128"/>
              <a:cs typeface="Arial" charset="0"/>
            </a:endParaRPr>
          </a:p>
        </p:txBody>
      </p:sp>
      <p:sp>
        <p:nvSpPr>
          <p:cNvPr id="76" name="Line 102"/>
          <p:cNvSpPr>
            <a:spLocks noChangeAspect="1" noChangeShapeType="1"/>
          </p:cNvSpPr>
          <p:nvPr/>
        </p:nvSpPr>
        <p:spPr bwMode="invGray">
          <a:xfrm>
            <a:off x="914400" y="1292202"/>
            <a:ext cx="0" cy="99379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srgbClr val="FFFFFF"/>
              </a:solidFill>
              <a:latin typeface="Arial"/>
              <a:ea typeface="MS PGothic" pitchFamily="34" charset="-128"/>
              <a:cs typeface="Arial" charset="0"/>
            </a:endParaRPr>
          </a:p>
        </p:txBody>
      </p:sp>
      <p:sp>
        <p:nvSpPr>
          <p:cNvPr id="100360" name="Line 105"/>
          <p:cNvSpPr>
            <a:spLocks noChangeAspect="1" noChangeShapeType="1"/>
          </p:cNvSpPr>
          <p:nvPr/>
        </p:nvSpPr>
        <p:spPr bwMode="invGray">
          <a:xfrm>
            <a:off x="5916781" y="1301751"/>
            <a:ext cx="0" cy="2127250"/>
          </a:xfrm>
          <a:prstGeom prst="line">
            <a:avLst/>
          </a:prstGeom>
          <a:noFill/>
          <a:ln w="28575">
            <a:solidFill>
              <a:srgbClr val="FF8000"/>
            </a:solidFill>
            <a:round/>
            <a:headEnd type="none" w="sm" len="sm"/>
            <a:tailEnd type="none" w="sm" len="sm"/>
          </a:ln>
          <a:extLst/>
        </p:spPr>
        <p:txBody>
          <a:bodyPr wrap="none" anchor="ctr"/>
          <a:lstStyle/>
          <a:p>
            <a:pPr defTabSz="914400">
              <a:defRPr/>
            </a:pPr>
            <a:endParaRPr lang="en-US" sz="1400">
              <a:solidFill>
                <a:srgbClr val="FFFFFF"/>
              </a:solidFill>
              <a:ea typeface="+mn-ea"/>
              <a:cs typeface="Arial" charset="0"/>
            </a:endParaRPr>
          </a:p>
        </p:txBody>
      </p:sp>
      <p:sp>
        <p:nvSpPr>
          <p:cNvPr id="125963" name="AutoShape 110"/>
          <p:cNvSpPr>
            <a:spLocks noChangeArrowheads="1"/>
          </p:cNvSpPr>
          <p:nvPr/>
        </p:nvSpPr>
        <p:spPr bwMode="invGray">
          <a:xfrm>
            <a:off x="203200" y="1614488"/>
            <a:ext cx="1252538" cy="900112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noFill/>
          </a:ln>
        </p:spPr>
        <p:txBody>
          <a:bodyPr wrap="none" anchor="ctr"/>
          <a:lstStyle/>
          <a:p>
            <a:pPr algn="ctr" defTabSz="914400"/>
            <a:endParaRPr lang="en-US" sz="1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5964" name="Text Box 111"/>
          <p:cNvSpPr txBox="1">
            <a:spLocks noChangeArrowheads="1"/>
          </p:cNvSpPr>
          <p:nvPr/>
        </p:nvSpPr>
        <p:spPr bwMode="invGray">
          <a:xfrm>
            <a:off x="152400" y="1593597"/>
            <a:ext cx="14351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400" b="1" dirty="0" err="1">
                <a:solidFill>
                  <a:srgbClr val="FFFFFF"/>
                </a:solidFill>
                <a:latin typeface="Arial Narrow" charset="0"/>
              </a:rPr>
              <a:t>neu</a:t>
            </a:r>
            <a:r>
              <a:rPr lang="en-US" sz="1400" b="1" dirty="0">
                <a:solidFill>
                  <a:srgbClr val="FFFFFF"/>
                </a:solidFill>
                <a:latin typeface="Arial Narrow" charset="0"/>
              </a:rPr>
              <a:t> oncogene discovery Weinberg</a:t>
            </a:r>
            <a:endParaRPr lang="en-GB" sz="1400" b="1" dirty="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100369" name="AutoShape 123"/>
          <p:cNvSpPr>
            <a:spLocks noChangeArrowheads="1"/>
          </p:cNvSpPr>
          <p:nvPr/>
        </p:nvSpPr>
        <p:spPr bwMode="invGray">
          <a:xfrm>
            <a:off x="4246562" y="2895600"/>
            <a:ext cx="1773238" cy="960437"/>
          </a:xfrm>
          <a:prstGeom prst="roundRect">
            <a:avLst>
              <a:gd name="adj" fmla="val 16667"/>
            </a:avLst>
          </a:prstGeom>
          <a:solidFill>
            <a:srgbClr val="FF8000"/>
          </a:solidFill>
          <a:ln>
            <a:noFill/>
          </a:ln>
          <a:extLst/>
        </p:spPr>
        <p:txBody>
          <a:bodyPr wrap="none" anchor="ctr"/>
          <a:lstStyle/>
          <a:p>
            <a:pPr algn="ctr" defTabSz="914400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+mn-ea"/>
              <a:cs typeface="Arial" charset="0"/>
            </a:endParaRPr>
          </a:p>
        </p:txBody>
      </p:sp>
      <p:sp>
        <p:nvSpPr>
          <p:cNvPr id="125970" name="Text Box 125"/>
          <p:cNvSpPr txBox="1">
            <a:spLocks noChangeArrowheads="1"/>
          </p:cNvSpPr>
          <p:nvPr/>
        </p:nvSpPr>
        <p:spPr bwMode="invGray">
          <a:xfrm>
            <a:off x="4356100" y="2951162"/>
            <a:ext cx="15271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400" dirty="0">
                <a:solidFill>
                  <a:srgbClr val="000000"/>
                </a:solidFill>
                <a:latin typeface="Arial Narro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Arial Narrow" charset="0"/>
              </a:rPr>
              <a:t>FDA approves trastuzumab in adjuvant setting</a:t>
            </a:r>
          </a:p>
        </p:txBody>
      </p:sp>
      <p:sp>
        <p:nvSpPr>
          <p:cNvPr id="100371" name="Rectangle 131"/>
          <p:cNvSpPr>
            <a:spLocks noChangeAspect="1" noChangeArrowheads="1"/>
          </p:cNvSpPr>
          <p:nvPr/>
        </p:nvSpPr>
        <p:spPr bwMode="invGray">
          <a:xfrm>
            <a:off x="735397" y="920750"/>
            <a:ext cx="515937" cy="323850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lIns="57600" tIns="46038" rIns="57600" bIns="46038">
            <a:spAutoFit/>
          </a:bodyPr>
          <a:lstStyle/>
          <a:p>
            <a:pPr defTabSz="914400">
              <a:lnSpc>
                <a:spcPts val="1800"/>
              </a:lnSpc>
              <a:defRPr/>
            </a:pPr>
            <a:r>
              <a:rPr lang="en-US" sz="1400" dirty="0">
                <a:solidFill>
                  <a:srgbClr val="000066"/>
                </a:solidFill>
                <a:latin typeface="Calibri" charset="0"/>
                <a:ea typeface="+mn-ea"/>
                <a:cs typeface="Arial" charset="0"/>
              </a:rPr>
              <a:t>1982</a:t>
            </a:r>
          </a:p>
        </p:txBody>
      </p:sp>
      <p:sp>
        <p:nvSpPr>
          <p:cNvPr id="100372" name="Rectangle 132"/>
          <p:cNvSpPr>
            <a:spLocks noChangeAspect="1" noChangeArrowheads="1"/>
          </p:cNvSpPr>
          <p:nvPr/>
        </p:nvSpPr>
        <p:spPr bwMode="invGray">
          <a:xfrm>
            <a:off x="1600200" y="920750"/>
            <a:ext cx="511175" cy="323850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lIns="57600" tIns="46038" rIns="57600" bIns="46038">
            <a:spAutoFit/>
          </a:bodyPr>
          <a:lstStyle/>
          <a:p>
            <a:pPr defTabSz="914400">
              <a:lnSpc>
                <a:spcPts val="1800"/>
              </a:lnSpc>
              <a:defRPr/>
            </a:pPr>
            <a:r>
              <a:rPr lang="en-US" sz="1400" dirty="0">
                <a:solidFill>
                  <a:srgbClr val="000066"/>
                </a:solidFill>
                <a:latin typeface="Calibri" charset="0"/>
                <a:ea typeface="+mn-ea"/>
                <a:cs typeface="Arial" charset="0"/>
              </a:rPr>
              <a:t>1985</a:t>
            </a:r>
          </a:p>
        </p:txBody>
      </p:sp>
      <p:sp>
        <p:nvSpPr>
          <p:cNvPr id="100375" name="Rectangle 132"/>
          <p:cNvSpPr>
            <a:spLocks noChangeAspect="1" noChangeArrowheads="1"/>
          </p:cNvSpPr>
          <p:nvPr/>
        </p:nvSpPr>
        <p:spPr bwMode="invGray">
          <a:xfrm>
            <a:off x="4446460" y="917575"/>
            <a:ext cx="509588" cy="322263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lIns="57600" tIns="46038" rIns="57600" bIns="46038">
            <a:spAutoFit/>
          </a:bodyPr>
          <a:lstStyle/>
          <a:p>
            <a:pPr defTabSz="914400">
              <a:lnSpc>
                <a:spcPts val="1800"/>
              </a:lnSpc>
              <a:defRPr/>
            </a:pPr>
            <a:r>
              <a:rPr lang="en-US" sz="1400" dirty="0">
                <a:solidFill>
                  <a:srgbClr val="000066"/>
                </a:solidFill>
                <a:latin typeface="Calibri" charset="0"/>
                <a:ea typeface="+mn-ea"/>
                <a:cs typeface="Arial" charset="0"/>
              </a:rPr>
              <a:t>1998</a:t>
            </a:r>
          </a:p>
        </p:txBody>
      </p:sp>
      <p:sp>
        <p:nvSpPr>
          <p:cNvPr id="100376" name="Rectangle 131"/>
          <p:cNvSpPr>
            <a:spLocks noChangeAspect="1" noChangeArrowheads="1"/>
          </p:cNvSpPr>
          <p:nvPr/>
        </p:nvSpPr>
        <p:spPr bwMode="invGray">
          <a:xfrm>
            <a:off x="5588000" y="917575"/>
            <a:ext cx="515938" cy="323850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lIns="57600" tIns="46038" rIns="57600" bIns="46038">
            <a:spAutoFit/>
          </a:bodyPr>
          <a:lstStyle/>
          <a:p>
            <a:pPr defTabSz="914400">
              <a:lnSpc>
                <a:spcPts val="1800"/>
              </a:lnSpc>
              <a:defRPr/>
            </a:pPr>
            <a:r>
              <a:rPr lang="en-US" sz="1400" dirty="0">
                <a:solidFill>
                  <a:srgbClr val="000066"/>
                </a:solidFill>
                <a:latin typeface="Calibri" charset="0"/>
                <a:ea typeface="+mn-ea"/>
                <a:cs typeface="Arial" charset="0"/>
              </a:rPr>
              <a:t>2006</a:t>
            </a:r>
          </a:p>
        </p:txBody>
      </p:sp>
      <p:sp>
        <p:nvSpPr>
          <p:cNvPr id="100377" name="Rectangle 131"/>
          <p:cNvSpPr>
            <a:spLocks noChangeAspect="1" noChangeArrowheads="1"/>
          </p:cNvSpPr>
          <p:nvPr/>
        </p:nvSpPr>
        <p:spPr bwMode="invGray">
          <a:xfrm>
            <a:off x="6411913" y="917575"/>
            <a:ext cx="903287" cy="321243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wrap="square" lIns="57600" tIns="46038" rIns="57600" bIns="46038">
            <a:spAutoFit/>
          </a:bodyPr>
          <a:lstStyle/>
          <a:p>
            <a:pPr defTabSz="914400">
              <a:lnSpc>
                <a:spcPts val="1800"/>
              </a:lnSpc>
              <a:defRPr/>
            </a:pPr>
            <a:r>
              <a:rPr lang="en-US" sz="1400" dirty="0">
                <a:solidFill>
                  <a:srgbClr val="000066"/>
                </a:solidFill>
                <a:latin typeface="Calibri" charset="0"/>
                <a:ea typeface="+mn-ea"/>
                <a:cs typeface="Arial" charset="0"/>
              </a:rPr>
              <a:t>2007-2014</a:t>
            </a:r>
          </a:p>
        </p:txBody>
      </p:sp>
      <p:sp>
        <p:nvSpPr>
          <p:cNvPr id="57" name="Line 104"/>
          <p:cNvSpPr>
            <a:spLocks noChangeAspect="1" noChangeShapeType="1"/>
          </p:cNvSpPr>
          <p:nvPr/>
        </p:nvSpPr>
        <p:spPr bwMode="invGray">
          <a:xfrm>
            <a:off x="1858962" y="1301750"/>
            <a:ext cx="0" cy="18986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srgbClr val="FFFFFF"/>
              </a:solidFill>
              <a:latin typeface="Arial"/>
              <a:ea typeface="MS PGothic" pitchFamily="34" charset="-128"/>
              <a:cs typeface="Arial" charset="0"/>
            </a:endParaRPr>
          </a:p>
        </p:txBody>
      </p:sp>
      <p:sp>
        <p:nvSpPr>
          <p:cNvPr id="125981" name="AutoShape 114"/>
          <p:cNvSpPr>
            <a:spLocks noChangeArrowheads="1"/>
          </p:cNvSpPr>
          <p:nvPr/>
        </p:nvSpPr>
        <p:spPr bwMode="invGray">
          <a:xfrm>
            <a:off x="1617326" y="2582863"/>
            <a:ext cx="1770063" cy="998537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/>
            <a:endParaRPr lang="en-US" sz="1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0" name="Text Box 115"/>
          <p:cNvSpPr txBox="1">
            <a:spLocks noChangeArrowheads="1"/>
          </p:cNvSpPr>
          <p:nvPr/>
        </p:nvSpPr>
        <p:spPr bwMode="invGray">
          <a:xfrm>
            <a:off x="1626851" y="2686050"/>
            <a:ext cx="1760243" cy="738664"/>
          </a:xfrm>
          <a:prstGeom prst="rect">
            <a:avLst/>
          </a:prstGeom>
          <a:solidFill>
            <a:schemeClr val="accent2">
              <a:alpha val="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glow rad="101600">
              <a:schemeClr val="tx2">
                <a:lumMod val="40000"/>
                <a:lumOff val="60000"/>
                <a:alpha val="75000"/>
              </a:schemeClr>
            </a:glow>
            <a:softEdge rad="635000"/>
          </a:effectLst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1400" b="1" dirty="0">
                <a:solidFill>
                  <a:srgbClr val="FFFFFF"/>
                </a:solidFill>
                <a:latin typeface="Arial Narrow" pitchFamily="1" charset="0"/>
                <a:ea typeface="MS PGothic" pitchFamily="34" charset="-128"/>
                <a:cs typeface="MS PGothic" pitchFamily="34" charset="-128"/>
              </a:rPr>
              <a:t>Her2 amplification in breast cancer</a:t>
            </a:r>
          </a:p>
          <a:p>
            <a:pPr algn="ctr" defTabSz="914400">
              <a:defRPr/>
            </a:pPr>
            <a:r>
              <a:rPr lang="en-US" sz="1400" b="1" dirty="0" smtClean="0">
                <a:solidFill>
                  <a:srgbClr val="FFFFFF"/>
                </a:solidFill>
                <a:latin typeface="Arial Narrow" pitchFamily="1" charset="0"/>
                <a:ea typeface="MS PGothic" pitchFamily="34" charset="-128"/>
                <a:cs typeface="MS PGothic" pitchFamily="34" charset="-128"/>
              </a:rPr>
              <a:t>King, Kraus, Aaronson</a:t>
            </a:r>
            <a:endParaRPr lang="en-US" sz="1400" b="1" dirty="0">
              <a:solidFill>
                <a:srgbClr val="FFFFFF"/>
              </a:solidFill>
              <a:latin typeface="Arial Narrow" pitchFamily="1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63" name="AutoShape 123"/>
          <p:cNvSpPr>
            <a:spLocks noChangeArrowheads="1"/>
          </p:cNvSpPr>
          <p:nvPr/>
        </p:nvSpPr>
        <p:spPr bwMode="invGray">
          <a:xfrm>
            <a:off x="3665538" y="1492159"/>
            <a:ext cx="2195512" cy="1196975"/>
          </a:xfrm>
          <a:prstGeom prst="roundRect">
            <a:avLst>
              <a:gd name="adj" fmla="val 16667"/>
            </a:avLst>
          </a:prstGeom>
          <a:solidFill>
            <a:srgbClr val="FF8000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>
              <a:defRPr/>
            </a:pPr>
            <a:endParaRPr lang="en-US" sz="1400" dirty="0">
              <a:solidFill>
                <a:srgbClr val="FFFFFF"/>
              </a:solidFill>
              <a:latin typeface="Calibri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0386" name="Line 105"/>
          <p:cNvSpPr>
            <a:spLocks noChangeAspect="1" noChangeShapeType="1"/>
          </p:cNvSpPr>
          <p:nvPr/>
        </p:nvSpPr>
        <p:spPr bwMode="invGray">
          <a:xfrm flipH="1">
            <a:off x="4703763" y="1301750"/>
            <a:ext cx="0" cy="890588"/>
          </a:xfrm>
          <a:prstGeom prst="line">
            <a:avLst/>
          </a:prstGeom>
          <a:noFill/>
          <a:ln w="28575">
            <a:solidFill>
              <a:srgbClr val="FF8000"/>
            </a:solidFill>
            <a:round/>
            <a:headEnd type="none" w="sm" len="sm"/>
            <a:tailEnd type="none" w="sm" len="sm"/>
          </a:ln>
          <a:extLst/>
        </p:spPr>
        <p:txBody>
          <a:bodyPr wrap="none" anchor="ctr"/>
          <a:lstStyle/>
          <a:p>
            <a:pPr defTabSz="914400">
              <a:defRPr/>
            </a:pPr>
            <a:endParaRPr lang="en-US" sz="1400">
              <a:solidFill>
                <a:srgbClr val="FFFFFF"/>
              </a:solidFill>
              <a:ea typeface="+mn-ea"/>
              <a:cs typeface="Arial" charset="0"/>
            </a:endParaRPr>
          </a:p>
        </p:txBody>
      </p:sp>
      <p:sp>
        <p:nvSpPr>
          <p:cNvPr id="125987" name="Text Box 125"/>
          <p:cNvSpPr txBox="1">
            <a:spLocks noChangeArrowheads="1"/>
          </p:cNvSpPr>
          <p:nvPr/>
        </p:nvSpPr>
        <p:spPr bwMode="invGray">
          <a:xfrm>
            <a:off x="3738563" y="1592171"/>
            <a:ext cx="2166937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1400" dirty="0">
                <a:solidFill>
                  <a:srgbClr val="000000"/>
                </a:solidFill>
                <a:latin typeface="Arial Narro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Arial Narrow" charset="0"/>
              </a:rPr>
              <a:t>FDA approves single agent trastuzumab for 2nd line and in combination with paclitaxel for 1st line MBC</a:t>
            </a:r>
          </a:p>
        </p:txBody>
      </p:sp>
      <p:sp>
        <p:nvSpPr>
          <p:cNvPr id="125993" name="AutoShape 126"/>
          <p:cNvSpPr>
            <a:spLocks noChangeArrowheads="1"/>
          </p:cNvSpPr>
          <p:nvPr/>
        </p:nvSpPr>
        <p:spPr bwMode="invGray">
          <a:xfrm>
            <a:off x="5067753" y="4111625"/>
            <a:ext cx="1754188" cy="993775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>
            <a:noFill/>
          </a:ln>
        </p:spPr>
        <p:txBody>
          <a:bodyPr wrap="none" anchor="ctr"/>
          <a:lstStyle/>
          <a:p>
            <a:pPr algn="ctr" defTabSz="914400"/>
            <a:endParaRPr lang="en-US" sz="14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79" name="TextBox 56"/>
          <p:cNvSpPr txBox="1">
            <a:spLocks noChangeArrowheads="1"/>
          </p:cNvSpPr>
          <p:nvPr/>
        </p:nvSpPr>
        <p:spPr bwMode="auto">
          <a:xfrm>
            <a:off x="5029200" y="4214336"/>
            <a:ext cx="1828799" cy="738664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>
            <a:softEdge rad="635000"/>
          </a:effectLst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1400" b="1" dirty="0">
                <a:solidFill>
                  <a:srgbClr val="FFFFFF"/>
                </a:solidFill>
                <a:latin typeface="Arial Narrow" pitchFamily="1" charset="0"/>
                <a:ea typeface="Arial" pitchFamily="1" charset="0"/>
                <a:cs typeface="Arial" pitchFamily="1" charset="0"/>
              </a:rPr>
              <a:t>FDA approves </a:t>
            </a:r>
            <a:r>
              <a:rPr lang="en-US" sz="1400" b="1" dirty="0" err="1">
                <a:solidFill>
                  <a:srgbClr val="FFFFFF"/>
                </a:solidFill>
                <a:latin typeface="Arial Narrow" pitchFamily="1" charset="0"/>
                <a:ea typeface="Arial" pitchFamily="1" charset="0"/>
                <a:cs typeface="Arial" pitchFamily="1" charset="0"/>
              </a:rPr>
              <a:t>lapatinib</a:t>
            </a:r>
            <a:r>
              <a:rPr lang="en-US" sz="1400" b="1" dirty="0">
                <a:solidFill>
                  <a:srgbClr val="FFFFFF"/>
                </a:solidFill>
                <a:latin typeface="Arial Narrow" pitchFamily="1" charset="0"/>
                <a:ea typeface="Arial" pitchFamily="1" charset="0"/>
                <a:cs typeface="Arial" pitchFamily="1" charset="0"/>
              </a:rPr>
              <a:t>, </a:t>
            </a:r>
            <a:r>
              <a:rPr lang="en-US" sz="1400" b="1" dirty="0" err="1">
                <a:solidFill>
                  <a:srgbClr val="FFFFFF"/>
                </a:solidFill>
                <a:latin typeface="Arial Narrow" pitchFamily="1" charset="0"/>
                <a:ea typeface="Arial" pitchFamily="1" charset="0"/>
                <a:cs typeface="Arial" pitchFamily="1" charset="0"/>
              </a:rPr>
              <a:t>pertuzumab</a:t>
            </a:r>
            <a:r>
              <a:rPr lang="en-US" sz="1400" b="1" dirty="0">
                <a:solidFill>
                  <a:srgbClr val="FFFFFF"/>
                </a:solidFill>
                <a:latin typeface="Arial Narrow" pitchFamily="1" charset="0"/>
                <a:ea typeface="Arial" pitchFamily="1" charset="0"/>
                <a:cs typeface="Arial" pitchFamily="1" charset="0"/>
              </a:rPr>
              <a:t>, trastuzumab-DM1</a:t>
            </a:r>
          </a:p>
        </p:txBody>
      </p:sp>
      <p:sp>
        <p:nvSpPr>
          <p:cNvPr id="100397" name="Rectangle 132"/>
          <p:cNvSpPr>
            <a:spLocks noChangeAspect="1" noChangeArrowheads="1"/>
          </p:cNvSpPr>
          <p:nvPr/>
        </p:nvSpPr>
        <p:spPr bwMode="invGray">
          <a:xfrm>
            <a:off x="3352800" y="917575"/>
            <a:ext cx="511175" cy="323850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lIns="57600" tIns="46038" rIns="57600" bIns="46038">
            <a:spAutoFit/>
          </a:bodyPr>
          <a:lstStyle/>
          <a:p>
            <a:pPr defTabSz="914400">
              <a:lnSpc>
                <a:spcPts val="1800"/>
              </a:lnSpc>
              <a:defRPr/>
            </a:pPr>
            <a:r>
              <a:rPr lang="en-US" sz="1400" dirty="0">
                <a:solidFill>
                  <a:srgbClr val="000066"/>
                </a:solidFill>
                <a:latin typeface="Calibri" charset="0"/>
                <a:ea typeface="+mn-ea"/>
                <a:cs typeface="Arial" charset="0"/>
              </a:rPr>
              <a:t>1987</a:t>
            </a:r>
          </a:p>
        </p:txBody>
      </p:sp>
      <p:sp>
        <p:nvSpPr>
          <p:cNvPr id="81" name="Line 104"/>
          <p:cNvSpPr>
            <a:spLocks noChangeAspect="1" noChangeShapeType="1"/>
          </p:cNvSpPr>
          <p:nvPr/>
        </p:nvSpPr>
        <p:spPr bwMode="invGray">
          <a:xfrm>
            <a:off x="3611515" y="1301750"/>
            <a:ext cx="0" cy="24701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srgbClr val="FFFFFF"/>
              </a:solidFill>
              <a:latin typeface="Arial"/>
              <a:ea typeface="MS PGothic" pitchFamily="34" charset="-128"/>
              <a:cs typeface="Arial" charset="0"/>
            </a:endParaRPr>
          </a:p>
        </p:txBody>
      </p:sp>
      <p:sp>
        <p:nvSpPr>
          <p:cNvPr id="125999" name="AutoShape 114"/>
          <p:cNvSpPr>
            <a:spLocks noChangeArrowheads="1"/>
          </p:cNvSpPr>
          <p:nvPr/>
        </p:nvSpPr>
        <p:spPr bwMode="invGray">
          <a:xfrm>
            <a:off x="2057400" y="3733800"/>
            <a:ext cx="1814513" cy="1233488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/>
            <a:endParaRPr lang="en-US" sz="1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7" name="Text Box 115"/>
          <p:cNvSpPr txBox="1">
            <a:spLocks noChangeArrowheads="1"/>
          </p:cNvSpPr>
          <p:nvPr/>
        </p:nvSpPr>
        <p:spPr bwMode="invGray">
          <a:xfrm>
            <a:off x="2088198" y="3852481"/>
            <a:ext cx="1737359" cy="954107"/>
          </a:xfrm>
          <a:prstGeom prst="rect">
            <a:avLst/>
          </a:prstGeom>
          <a:solidFill>
            <a:schemeClr val="accent2">
              <a:alpha val="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glow rad="101600">
              <a:schemeClr val="tx2">
                <a:lumMod val="40000"/>
                <a:lumOff val="60000"/>
                <a:alpha val="75000"/>
              </a:schemeClr>
            </a:glow>
            <a:softEdge rad="635000"/>
          </a:effectLst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1400" b="1" dirty="0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  <a:cs typeface="Arial" charset="0"/>
              </a:rPr>
              <a:t>Amplification of Her2/</a:t>
            </a:r>
            <a:r>
              <a:rPr lang="en-US" sz="1400" b="1" dirty="0" err="1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  <a:cs typeface="Arial" charset="0"/>
              </a:rPr>
              <a:t>neu</a:t>
            </a:r>
            <a:r>
              <a:rPr lang="en-US" sz="1400" b="1" dirty="0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  <a:cs typeface="Arial" charset="0"/>
              </a:rPr>
              <a:t> correlates with shorter survival </a:t>
            </a:r>
            <a:r>
              <a:rPr lang="en-US" sz="1400" b="1" dirty="0" err="1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  <a:cs typeface="Arial" charset="0"/>
              </a:rPr>
              <a:t>Slamon</a:t>
            </a:r>
            <a:endParaRPr lang="en-US" sz="14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6004" name="AutoShape 114"/>
          <p:cNvSpPr>
            <a:spLocks noChangeArrowheads="1"/>
          </p:cNvSpPr>
          <p:nvPr/>
        </p:nvSpPr>
        <p:spPr bwMode="invGray">
          <a:xfrm>
            <a:off x="1630256" y="1667726"/>
            <a:ext cx="1769951" cy="814388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/>
            <a:endParaRPr lang="en-US" sz="1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Text Box 115"/>
          <p:cNvSpPr txBox="1">
            <a:spLocks noChangeArrowheads="1"/>
          </p:cNvSpPr>
          <p:nvPr/>
        </p:nvSpPr>
        <p:spPr bwMode="invGray">
          <a:xfrm>
            <a:off x="1679443" y="1715282"/>
            <a:ext cx="1673019" cy="738664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glow rad="101600">
              <a:schemeClr val="tx2">
                <a:lumMod val="40000"/>
                <a:lumOff val="60000"/>
                <a:alpha val="75000"/>
              </a:schemeClr>
            </a:glow>
            <a:softEdge rad="635000"/>
          </a:effectLst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sz="1400" b="1" dirty="0">
                <a:solidFill>
                  <a:srgbClr val="FFFFFF"/>
                </a:solidFill>
                <a:latin typeface="Arial Narrow" pitchFamily="1" charset="0"/>
                <a:ea typeface="MS PGothic" pitchFamily="34" charset="-128"/>
                <a:cs typeface="MS PGothic" pitchFamily="34" charset="-128"/>
              </a:rPr>
              <a:t>Her2 cloned  </a:t>
            </a:r>
            <a:r>
              <a:rPr lang="en-US" sz="1400" b="1" dirty="0" smtClean="0">
                <a:solidFill>
                  <a:srgbClr val="FFFFFF"/>
                </a:solidFill>
                <a:latin typeface="Arial Narrow" pitchFamily="1" charset="0"/>
                <a:ea typeface="MS PGothic" pitchFamily="34" charset="-128"/>
                <a:cs typeface="MS PGothic" pitchFamily="34" charset="-128"/>
              </a:rPr>
              <a:t>Schechter, Hung, …,  </a:t>
            </a:r>
            <a:r>
              <a:rPr lang="en-US" sz="1400" b="1" dirty="0" err="1" smtClean="0">
                <a:solidFill>
                  <a:srgbClr val="FFFFFF"/>
                </a:solidFill>
                <a:latin typeface="Arial Narrow" pitchFamily="1" charset="0"/>
                <a:ea typeface="MS PGothic" pitchFamily="34" charset="-128"/>
                <a:cs typeface="MS PGothic" pitchFamily="34" charset="-128"/>
              </a:rPr>
              <a:t>Ullrich</a:t>
            </a:r>
            <a:r>
              <a:rPr lang="en-US" sz="1400" b="1" dirty="0">
                <a:solidFill>
                  <a:srgbClr val="FFFFFF"/>
                </a:solidFill>
                <a:latin typeface="Arial Narrow" pitchFamily="1" charset="0"/>
                <a:ea typeface="MS PGothic" pitchFamily="34" charset="-128"/>
                <a:cs typeface="MS PGothic" pitchFamily="34" charset="-128"/>
              </a:rPr>
              <a:t>,</a:t>
            </a:r>
            <a:r>
              <a:rPr lang="en-US" sz="1400" b="1" dirty="0" smtClean="0">
                <a:solidFill>
                  <a:srgbClr val="FFFFFF"/>
                </a:solidFill>
                <a:latin typeface="Arial Narrow" pitchFamily="1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Arial Narrow" pitchFamily="1" charset="0"/>
                <a:ea typeface="MS PGothic" pitchFamily="34" charset="-128"/>
                <a:cs typeface="MS PGothic" pitchFamily="34" charset="-128"/>
              </a:rPr>
              <a:t>Coussens</a:t>
            </a:r>
            <a:endParaRPr lang="en-US" sz="1400" b="1" dirty="0">
              <a:solidFill>
                <a:srgbClr val="FFFFFF"/>
              </a:solidFill>
              <a:latin typeface="Arial Narrow" pitchFamily="1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00409" name="Line 138"/>
          <p:cNvSpPr>
            <a:spLocks noChangeShapeType="1"/>
          </p:cNvSpPr>
          <p:nvPr/>
        </p:nvSpPr>
        <p:spPr bwMode="invGray">
          <a:xfrm>
            <a:off x="114300" y="1265238"/>
            <a:ext cx="8915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none" w="sm" len="sm"/>
            <a:tailEnd type="triangle" w="med" len="med"/>
          </a:ln>
          <a:extLst/>
        </p:spPr>
        <p:txBody>
          <a:bodyPr/>
          <a:lstStyle/>
          <a:p>
            <a:pPr defTabSz="914400">
              <a:defRPr/>
            </a:pPr>
            <a:endParaRPr lang="en-US" sz="1400">
              <a:solidFill>
                <a:srgbClr val="FFFFFF"/>
              </a:solidFill>
              <a:ea typeface="+mn-ea"/>
              <a:cs typeface="Arial" charset="0"/>
            </a:endParaRPr>
          </a:p>
        </p:txBody>
      </p:sp>
      <p:sp>
        <p:nvSpPr>
          <p:cNvPr id="46" name="Rectangle 131"/>
          <p:cNvSpPr>
            <a:spLocks noChangeAspect="1" noChangeArrowheads="1"/>
          </p:cNvSpPr>
          <p:nvPr/>
        </p:nvSpPr>
        <p:spPr bwMode="invGray">
          <a:xfrm>
            <a:off x="8018837" y="917575"/>
            <a:ext cx="563563" cy="323850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lIns="57600" tIns="46038" rIns="57600" bIns="46038">
            <a:spAutoFit/>
          </a:bodyPr>
          <a:lstStyle/>
          <a:p>
            <a:pPr defTabSz="914400">
              <a:lnSpc>
                <a:spcPts val="1800"/>
              </a:lnSpc>
              <a:defRPr/>
            </a:pPr>
            <a:r>
              <a:rPr lang="en-US" sz="1400" dirty="0">
                <a:solidFill>
                  <a:srgbClr val="000066"/>
                </a:solidFill>
                <a:latin typeface="Calibri" charset="0"/>
                <a:ea typeface="+mn-ea"/>
                <a:cs typeface="Arial" charset="0"/>
              </a:rPr>
              <a:t>2014</a:t>
            </a:r>
          </a:p>
        </p:txBody>
      </p:sp>
      <p:sp>
        <p:nvSpPr>
          <p:cNvPr id="47" name="Line 94"/>
          <p:cNvSpPr>
            <a:spLocks noChangeAspect="1" noChangeShapeType="1"/>
          </p:cNvSpPr>
          <p:nvPr/>
        </p:nvSpPr>
        <p:spPr bwMode="invGray">
          <a:xfrm>
            <a:off x="8299825" y="1301750"/>
            <a:ext cx="0" cy="90805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srgbClr val="FFFFFF"/>
              </a:solidFill>
              <a:latin typeface="Arial"/>
              <a:ea typeface="MS PGothic" pitchFamily="34" charset="-128"/>
              <a:cs typeface="Arial" charset="0"/>
            </a:endParaRPr>
          </a:p>
        </p:txBody>
      </p:sp>
      <p:sp>
        <p:nvSpPr>
          <p:cNvPr id="126012" name="AutoShape 126"/>
          <p:cNvSpPr>
            <a:spLocks noChangeArrowheads="1"/>
          </p:cNvSpPr>
          <p:nvPr/>
        </p:nvSpPr>
        <p:spPr bwMode="invGray">
          <a:xfrm>
            <a:off x="7010400" y="1495425"/>
            <a:ext cx="1828800" cy="1019175"/>
          </a:xfrm>
          <a:prstGeom prst="roundRect">
            <a:avLst>
              <a:gd name="adj" fmla="val 16667"/>
            </a:avLst>
          </a:prstGeom>
          <a:solidFill>
            <a:srgbClr val="CD4C00"/>
          </a:solidFill>
          <a:ln>
            <a:noFill/>
          </a:ln>
        </p:spPr>
        <p:txBody>
          <a:bodyPr wrap="none" anchor="ctr"/>
          <a:lstStyle/>
          <a:p>
            <a:pPr algn="ctr" defTabSz="914400"/>
            <a:endParaRPr lang="en-US" sz="14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9" name="TextBox 56"/>
          <p:cNvSpPr txBox="1">
            <a:spLocks noChangeArrowheads="1"/>
          </p:cNvSpPr>
          <p:nvPr/>
        </p:nvSpPr>
        <p:spPr bwMode="auto">
          <a:xfrm>
            <a:off x="6998305" y="1563915"/>
            <a:ext cx="1905000" cy="92333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>
            <a:softEdge rad="635000"/>
          </a:effectLst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sz="1800" b="1" dirty="0">
                <a:solidFill>
                  <a:srgbClr val="FFFFFF"/>
                </a:solidFill>
                <a:latin typeface="Arial Narrow" pitchFamily="1" charset="0"/>
                <a:ea typeface="Arial" pitchFamily="1" charset="0"/>
                <a:cs typeface="Arial" pitchFamily="1" charset="0"/>
              </a:rPr>
              <a:t>Main trastuzumab patent expires in Europe*</a:t>
            </a:r>
          </a:p>
        </p:txBody>
      </p:sp>
      <p:sp>
        <p:nvSpPr>
          <p:cNvPr id="52" name="Rectangle 147"/>
          <p:cNvSpPr txBox="1">
            <a:spLocks noChangeArrowheads="1"/>
          </p:cNvSpPr>
          <p:nvPr/>
        </p:nvSpPr>
        <p:spPr bwMode="auto">
          <a:xfrm>
            <a:off x="142708" y="217587"/>
            <a:ext cx="8643445" cy="54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400" b="1" dirty="0">
                <a:solidFill>
                  <a:srgbClr val="800080"/>
                </a:solidFill>
                <a:latin typeface="Arial" charset="0"/>
                <a:cs typeface="ＭＳ Ｐゴシック" charset="0"/>
              </a:rPr>
              <a:t>Milestones of HER2 Targeted Therapy in </a:t>
            </a:r>
            <a:r>
              <a:rPr lang="en-GB" sz="2400" b="1" dirty="0" smtClean="0">
                <a:solidFill>
                  <a:srgbClr val="800080"/>
                </a:solidFill>
                <a:latin typeface="Arial" charset="0"/>
                <a:cs typeface="ＭＳ Ｐゴシック" charset="0"/>
              </a:rPr>
              <a:t>Breast Cancer </a:t>
            </a:r>
            <a:endParaRPr lang="en-GB" sz="2400" b="1" dirty="0">
              <a:solidFill>
                <a:srgbClr val="800080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2" name="Down Arrow 1"/>
          <p:cNvSpPr/>
          <p:nvPr/>
        </p:nvSpPr>
        <p:spPr bwMode="auto">
          <a:xfrm>
            <a:off x="5257800" y="5172639"/>
            <a:ext cx="5334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8200" y="5688116"/>
            <a:ext cx="1481220" cy="707886"/>
          </a:xfrm>
          <a:prstGeom prst="rect">
            <a:avLst/>
          </a:prstGeom>
          <a:solidFill>
            <a:srgbClr val="FFF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Innovation 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Continues</a:t>
            </a:r>
          </a:p>
        </p:txBody>
      </p:sp>
      <p:sp>
        <p:nvSpPr>
          <p:cNvPr id="54" name="Down Arrow 53"/>
          <p:cNvSpPr/>
          <p:nvPr/>
        </p:nvSpPr>
        <p:spPr bwMode="auto">
          <a:xfrm>
            <a:off x="7620000" y="2590800"/>
            <a:ext cx="533400" cy="457200"/>
          </a:xfrm>
          <a:prstGeom prst="downArrow">
            <a:avLst/>
          </a:prstGeom>
          <a:solidFill>
            <a:srgbClr val="CD4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94153" y="3139011"/>
            <a:ext cx="1608433" cy="646331"/>
          </a:xfrm>
          <a:prstGeom prst="rect">
            <a:avLst/>
          </a:prstGeom>
          <a:solidFill>
            <a:srgbClr val="CD4C00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Trastuzumab 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Biosimilars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6348503"/>
            <a:ext cx="14677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u="sng" dirty="0">
                <a:solidFill>
                  <a:srgbClr val="000000"/>
                </a:solidFill>
                <a:hlinkClick r:id="rId3"/>
              </a:rPr>
              <a:t>*www.evidence.nhs.uk</a:t>
            </a:r>
            <a:r>
              <a:rPr lang="en-US" sz="1000" dirty="0">
                <a:solidFill>
                  <a:srgbClr val="000000"/>
                </a:solidFill>
                <a:effectLst/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073" y="5181600"/>
            <a:ext cx="297912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57458" y="6399312"/>
            <a:ext cx="339298" cy="153888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400" dirty="0" err="1" smtClean="0">
                <a:solidFill>
                  <a:srgbClr val="000000"/>
                </a:solidFill>
              </a:rPr>
              <a:t>mTOR</a:t>
            </a:r>
            <a:endParaRPr lang="en-US" sz="400" dirty="0">
              <a:solidFill>
                <a:srgbClr val="000000"/>
              </a:solidFill>
            </a:endParaRPr>
          </a:p>
        </p:txBody>
      </p:sp>
      <p:sp>
        <p:nvSpPr>
          <p:cNvPr id="50" name="TextBox 4"/>
          <p:cNvSpPr txBox="1">
            <a:spLocks noChangeArrowheads="1"/>
          </p:cNvSpPr>
          <p:nvPr/>
        </p:nvSpPr>
        <p:spPr bwMode="auto">
          <a:xfrm>
            <a:off x="76200" y="6535579"/>
            <a:ext cx="40907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000000"/>
                </a:solidFill>
                <a:latin typeface="+mj-lt"/>
              </a:rPr>
              <a:t>Adapted from Esteva FJ, et al. </a:t>
            </a:r>
            <a:r>
              <a:rPr lang="pl-PL" sz="1000" i="1" dirty="0">
                <a:solidFill>
                  <a:srgbClr val="000000"/>
                </a:solidFill>
                <a:latin typeface="+mj-lt"/>
              </a:rPr>
              <a:t>Nat </a:t>
            </a:r>
            <a:r>
              <a:rPr lang="pl-PL" sz="1000" i="1" dirty="0" err="1">
                <a:solidFill>
                  <a:srgbClr val="000000"/>
                </a:solidFill>
                <a:latin typeface="+mj-lt"/>
              </a:rPr>
              <a:t>Rev</a:t>
            </a:r>
            <a:r>
              <a:rPr lang="pl-PL" sz="1000" i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l-PL" sz="1000" i="1" dirty="0" err="1">
                <a:solidFill>
                  <a:srgbClr val="000000"/>
                </a:solidFill>
                <a:latin typeface="+mj-lt"/>
              </a:rPr>
              <a:t>Clin</a:t>
            </a:r>
            <a:r>
              <a:rPr lang="pl-PL" sz="1000" i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l-PL" sz="1000" i="1" dirty="0" err="1">
                <a:solidFill>
                  <a:srgbClr val="000000"/>
                </a:solidFill>
                <a:latin typeface="+mj-lt"/>
              </a:rPr>
              <a:t>Oncol</a:t>
            </a:r>
            <a:r>
              <a:rPr lang="pl-PL" sz="1000" dirty="0">
                <a:solidFill>
                  <a:srgbClr val="000000"/>
                </a:solidFill>
                <a:latin typeface="+mj-lt"/>
              </a:rPr>
              <a:t>. 2010;7(2):98-107</a:t>
            </a:r>
            <a:endParaRPr lang="en-US" sz="10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55735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b="1" dirty="0" smtClean="0"/>
              <a:t>Trastuzumab biosimilars </a:t>
            </a:r>
            <a:r>
              <a:rPr lang="en-US" b="1" dirty="0"/>
              <a:t>in late phase clinical development for breast cancer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256023"/>
              </p:ext>
            </p:extLst>
          </p:nvPr>
        </p:nvGraphicFramePr>
        <p:xfrm>
          <a:off x="457200" y="1478280"/>
          <a:ext cx="8153400" cy="464735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95600"/>
                <a:gridCol w="1752600"/>
                <a:gridCol w="3505200"/>
              </a:tblGrid>
              <a:tr h="4277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明朝"/>
                          <a:cs typeface="Georgia"/>
                        </a:rPr>
                        <a:t>Company name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明朝"/>
                          <a:cs typeface="Georgia"/>
                        </a:rPr>
                        <a:t>Product name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明朝"/>
                          <a:cs typeface="Georgia"/>
                        </a:rPr>
                        <a:t>Stage of development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49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明朝"/>
                          <a:cs typeface="Georgia"/>
                        </a:rPr>
                        <a:t>Pfizer, USA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明朝"/>
                          <a:cs typeface="Georgia"/>
                        </a:rPr>
                        <a:t>PF-05280014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明朝"/>
                          <a:cs typeface="Georgia"/>
                        </a:rPr>
                        <a:t>Phase III trial ongoing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0000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49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明朝"/>
                          <a:cs typeface="Georgia"/>
                        </a:rPr>
                        <a:t>Celltrion, South Korea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CT-P6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明朝"/>
                          <a:cs typeface="Georgia"/>
                        </a:rPr>
                        <a:t>Marketed in South Korea for metastatic</a:t>
                      </a:r>
                      <a:r>
                        <a:rPr lang="en-US" sz="18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明朝"/>
                          <a:cs typeface="Georgia"/>
                        </a:rPr>
                        <a:t> breast cancer,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明朝"/>
                          <a:cs typeface="Georgia"/>
                        </a:rPr>
                        <a:t> following approval in Jan 2014 (Herzuma).</a:t>
                      </a:r>
                      <a:r>
                        <a:rPr lang="en-US" sz="18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明朝"/>
                          <a:cs typeface="Georgia"/>
                        </a:rPr>
                        <a:t> Phase III in early-stage breast cancer ongoing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49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明朝"/>
                          <a:cs typeface="Georgia"/>
                        </a:rPr>
                        <a:t>Amgen,</a:t>
                      </a:r>
                      <a:r>
                        <a:rPr lang="en-US" sz="18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明朝"/>
                          <a:cs typeface="Georgia"/>
                        </a:rPr>
                        <a:t> USA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明朝"/>
                          <a:cs typeface="Georgia"/>
                        </a:rPr>
                        <a:t>ABP-980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明朝"/>
                          <a:cs typeface="Georgia"/>
                        </a:rPr>
                        <a:t>Phase III trial ongoing</a:t>
                      </a:r>
                    </a:p>
                  </a:txBody>
                  <a:tcPr marL="68580" marR="68580" marT="0" marB="0"/>
                </a:tc>
              </a:tr>
              <a:tr h="949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明朝"/>
                          <a:cs typeface="Georgia"/>
                        </a:rPr>
                        <a:t>Biocad, Russia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明朝"/>
                          <a:cs typeface="Georgia"/>
                        </a:rPr>
                        <a:t>BCD-022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明朝"/>
                          <a:cs typeface="Georgia"/>
                        </a:rPr>
                        <a:t>Phase III trial ongoing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7400" y="6400800"/>
            <a:ext cx="2898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hlinkClick r:id="rId2"/>
              </a:rPr>
              <a:t>www.clinicaltrials.gov</a:t>
            </a:r>
            <a:r>
              <a:rPr lang="en-US" sz="1200"/>
              <a:t>, accessed 11/2/14</a:t>
            </a:r>
          </a:p>
        </p:txBody>
      </p:sp>
    </p:spTree>
    <p:extLst>
      <p:ext uri="{BB962C8B-B14F-4D97-AF65-F5344CB8AC3E}">
        <p14:creationId xmlns:p14="http://schemas.microsoft.com/office/powerpoint/2010/main" val="27255319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11927" y="2581658"/>
            <a:ext cx="2488473" cy="2377440"/>
          </a:xfrm>
          <a:prstGeom prst="rect">
            <a:avLst/>
          </a:prstGeom>
          <a:solidFill>
            <a:srgbClr val="9966FF"/>
          </a:solidFill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7818" y="2581658"/>
            <a:ext cx="2488473" cy="2377440"/>
          </a:xfrm>
          <a:prstGeom prst="rect">
            <a:avLst/>
          </a:prstGeom>
          <a:solidFill>
            <a:srgbClr val="99CCFF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62255" y="2589117"/>
            <a:ext cx="533400" cy="237744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32418" y="2591294"/>
            <a:ext cx="2523309" cy="2377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572824"/>
            <a:ext cx="381000" cy="237744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S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C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R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E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E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N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I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N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G</a:t>
            </a: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b="1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623954"/>
            <a:ext cx="381000" cy="229293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R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N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D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O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M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I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Z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T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I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O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1" y="2707089"/>
            <a:ext cx="1120775" cy="6001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US-sourced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Herceptin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N = 35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3469690"/>
            <a:ext cx="1120775" cy="6001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EU-sourced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Herceptin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N = 35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4887" y="4231089"/>
            <a:ext cx="1120775" cy="6001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>
                <a:solidFill>
                  <a:srgbClr val="000000"/>
                </a:solidFill>
              </a:rPr>
              <a:t/>
            </a:r>
            <a:br>
              <a:rPr lang="en-US" sz="500" b="1" dirty="0" smtClean="0">
                <a:solidFill>
                  <a:srgbClr val="000000"/>
                </a:solidFill>
              </a:rPr>
            </a:br>
            <a:r>
              <a:rPr lang="en-US" sz="1100" b="1" dirty="0" smtClean="0">
                <a:solidFill>
                  <a:srgbClr val="000000"/>
                </a:solidFill>
              </a:rPr>
              <a:t>PF-05280014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N = 35</a:t>
            </a:r>
          </a:p>
          <a:p>
            <a:pPr algn="ctr"/>
            <a:endParaRPr lang="en-US" sz="500" b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36" y="3478525"/>
            <a:ext cx="1219200" cy="6001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Day 1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Study drug administration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8382" y="3472595"/>
            <a:ext cx="1219200" cy="6001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Day 2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Discharge from unit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9836" y="3563163"/>
            <a:ext cx="2497182" cy="43088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Visit days</a:t>
            </a:r>
          </a:p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15, 22, 29, 43, 71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287490" y="4231089"/>
            <a:ext cx="5504688" cy="178120"/>
          </a:xfrm>
          <a:prstGeom prst="rightArrow">
            <a:avLst/>
          </a:prstGeom>
          <a:solidFill>
            <a:srgbClr val="005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87490" y="4477824"/>
            <a:ext cx="5504688" cy="304800"/>
          </a:xfrm>
          <a:prstGeom prst="rect">
            <a:avLst/>
          </a:prstGeom>
          <a:solidFill>
            <a:srgbClr val="005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53000" y="4477824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PK</a:t>
            </a:r>
            <a:r>
              <a:rPr lang="en-US" sz="1200" dirty="0" smtClean="0">
                <a:solidFill>
                  <a:srgbClr val="000000"/>
                </a:solidFill>
              </a:rPr>
              <a:t> and </a:t>
            </a:r>
            <a:r>
              <a:rPr lang="en-US" sz="1200" b="1" dirty="0" smtClean="0">
                <a:solidFill>
                  <a:srgbClr val="000000"/>
                </a:solidFill>
              </a:rPr>
              <a:t>ADA</a:t>
            </a:r>
            <a:r>
              <a:rPr lang="en-US" sz="1200" dirty="0" smtClean="0">
                <a:solidFill>
                  <a:srgbClr val="000000"/>
                </a:solidFill>
              </a:rPr>
              <a:t> Sample Collection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17817" y="4935024"/>
            <a:ext cx="5577837" cy="527798"/>
          </a:xfrm>
          <a:prstGeom prst="rect">
            <a:avLst/>
          </a:prstGeom>
          <a:solidFill>
            <a:srgbClr val="005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12127" y="4995987"/>
            <a:ext cx="9198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solidFill>
                  <a:srgbClr val="000000"/>
                </a:solidFill>
              </a:rPr>
              <a:t>Time (</a:t>
            </a:r>
            <a:r>
              <a:rPr lang="en-US" sz="1200" b="1" dirty="0" err="1" smtClean="0">
                <a:solidFill>
                  <a:srgbClr val="000000"/>
                </a:solidFill>
              </a:rPr>
              <a:t>hr</a:t>
            </a:r>
            <a:r>
              <a:rPr lang="en-US" sz="1200" b="1" dirty="0" smtClean="0">
                <a:solidFill>
                  <a:srgbClr val="000000"/>
                </a:solidFill>
              </a:rPr>
              <a:t>) 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post-dose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2649" y="2320278"/>
            <a:ext cx="1587772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</a:rPr>
              <a:t>Day 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3800" y="2333370"/>
            <a:ext cx="1587772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</a:rPr>
              <a:t>Days 1-8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04541" y="2328987"/>
            <a:ext cx="1587772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</a:rPr>
              <a:t>Days 9-71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0400" y="4993603"/>
            <a:ext cx="6444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Day 1</a:t>
            </a:r>
          </a:p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0,1,5,3,8</a:t>
            </a:r>
            <a:endParaRPr lang="en-US" sz="900" b="1" dirty="0">
              <a:solidFill>
                <a:srgbClr val="0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531327" y="4937241"/>
            <a:ext cx="0" cy="118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029891" y="4933967"/>
            <a:ext cx="0" cy="118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02328" y="4939402"/>
            <a:ext cx="0" cy="118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83474" y="4936128"/>
            <a:ext cx="0" cy="118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73329" y="4932854"/>
            <a:ext cx="0" cy="118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11091" y="4938289"/>
            <a:ext cx="0" cy="118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92237" y="4935015"/>
            <a:ext cx="0" cy="118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73398" y="4933967"/>
            <a:ext cx="0" cy="118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445850" y="4932919"/>
            <a:ext cx="0" cy="118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935720" y="4940580"/>
            <a:ext cx="0" cy="118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534400" y="4939532"/>
            <a:ext cx="0" cy="118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07673" y="4993341"/>
            <a:ext cx="6444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Day 2</a:t>
            </a:r>
          </a:p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24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91000" y="4998794"/>
            <a:ext cx="6444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Day 3</a:t>
            </a:r>
          </a:p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48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56909" y="4998794"/>
            <a:ext cx="6444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Day 5</a:t>
            </a:r>
          </a:p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96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46764" y="4990085"/>
            <a:ext cx="6444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Day 8</a:t>
            </a:r>
          </a:p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166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84517" y="4989670"/>
            <a:ext cx="6444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Day 15</a:t>
            </a:r>
          </a:p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336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70019" y="4984910"/>
            <a:ext cx="6444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Day 22</a:t>
            </a:r>
          </a:p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504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55527" y="4984910"/>
            <a:ext cx="6444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Day 29</a:t>
            </a:r>
          </a:p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672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3632" y="4983366"/>
            <a:ext cx="6444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Day 43</a:t>
            </a:r>
          </a:p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1008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17819" y="4983365"/>
            <a:ext cx="6444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Day 71</a:t>
            </a:r>
          </a:p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1680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68491" y="4978569"/>
            <a:ext cx="8294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Extended Follow-Up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Up to 6 </a:t>
            </a:r>
            <a:r>
              <a:rPr lang="en-US" sz="900" b="1" dirty="0" err="1" smtClean="0">
                <a:solidFill>
                  <a:srgbClr val="000000"/>
                </a:solidFill>
              </a:rPr>
              <a:t>mos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914400"/>
          </a:xfrm>
        </p:spPr>
        <p:txBody>
          <a:bodyPr/>
          <a:lstStyle/>
          <a:p>
            <a:r>
              <a:rPr lang="en-US" sz="2400" b="1" dirty="0" smtClean="0"/>
              <a:t>A Phase I Pharmacokinetics Trial Comparing PF-05280014 and </a:t>
            </a:r>
            <a:r>
              <a:rPr lang="en-GB" sz="2400" b="1" dirty="0">
                <a:cs typeface="Arial" pitchFamily="34" charset="0"/>
              </a:rPr>
              <a:t>Herceptin</a:t>
            </a:r>
            <a:r>
              <a:rPr lang="en-GB" sz="2400" b="1" baseline="30000" dirty="0" smtClean="0">
                <a:cs typeface="Arial" pitchFamily="34" charset="0"/>
              </a:rPr>
              <a:t>® </a:t>
            </a:r>
            <a:r>
              <a:rPr lang="en-US" sz="2400" b="1" dirty="0" smtClean="0"/>
              <a:t>in Healthy Volunteers</a:t>
            </a:r>
            <a:endParaRPr lang="en-US" sz="2400" b="1" dirty="0"/>
          </a:p>
        </p:txBody>
      </p:sp>
      <p:sp>
        <p:nvSpPr>
          <p:cNvPr id="57" name="TextBox 3"/>
          <p:cNvSpPr txBox="1">
            <a:spLocks noChangeArrowheads="1"/>
          </p:cNvSpPr>
          <p:nvPr/>
        </p:nvSpPr>
        <p:spPr bwMode="auto">
          <a:xfrm>
            <a:off x="1676400" y="6505575"/>
            <a:ext cx="7165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="0" dirty="0" smtClean="0">
                <a:solidFill>
                  <a:srgbClr val="000000"/>
                </a:solidFill>
              </a:rPr>
              <a:t>Yin D, et al. </a:t>
            </a:r>
            <a:r>
              <a:rPr lang="nl-NL" altLang="en-US" sz="1200" b="0" i="1" dirty="0" smtClean="0">
                <a:solidFill>
                  <a:srgbClr val="000000"/>
                </a:solidFill>
              </a:rPr>
              <a:t>J Clin Oncol.</a:t>
            </a:r>
            <a:r>
              <a:rPr lang="nl-NL" altLang="en-US" sz="1200" b="0" dirty="0" smtClean="0">
                <a:solidFill>
                  <a:srgbClr val="000000"/>
                </a:solidFill>
              </a:rPr>
              <a:t>  2013;31(Suppl): Abstract 612.</a:t>
            </a:r>
          </a:p>
        </p:txBody>
      </p:sp>
      <p:sp>
        <p:nvSpPr>
          <p:cNvPr id="58" name="Content Placeholder 3"/>
          <p:cNvSpPr>
            <a:spLocks noGrp="1"/>
          </p:cNvSpPr>
          <p:nvPr>
            <p:ph idx="1"/>
          </p:nvPr>
        </p:nvSpPr>
        <p:spPr>
          <a:xfrm>
            <a:off x="378730" y="1394880"/>
            <a:ext cx="8416925" cy="4472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In this double-blind, randomized, 3-arm trial, 105 healthy male volunteers aged 18-55 were randomized to receive a single 6 mg/kg dose of </a:t>
            </a:r>
            <a:r>
              <a:rPr lang="en-US" sz="2000" b="1" dirty="0" smtClean="0"/>
              <a:t>PF-05280014</a:t>
            </a:r>
            <a:r>
              <a:rPr lang="en-US" sz="2000" dirty="0" smtClean="0"/>
              <a:t>, </a:t>
            </a:r>
            <a:r>
              <a:rPr lang="en-GB" sz="2000" b="1" dirty="0">
                <a:cs typeface="Arial" pitchFamily="34" charset="0"/>
              </a:rPr>
              <a:t>Herceptin</a:t>
            </a:r>
            <a:r>
              <a:rPr lang="en-US" sz="2000" dirty="0" smtClean="0"/>
              <a:t>-US, or </a:t>
            </a:r>
            <a:r>
              <a:rPr lang="en-GB" sz="2000" b="1" dirty="0">
                <a:cs typeface="Arial" pitchFamily="34" charset="0"/>
              </a:rPr>
              <a:t>Herceptin</a:t>
            </a:r>
            <a:r>
              <a:rPr lang="en-US" sz="2000" dirty="0" smtClean="0"/>
              <a:t>-EU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Primary endpoints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Maximum serum concentration (C</a:t>
            </a:r>
            <a:r>
              <a:rPr lang="en-US" sz="1600" baseline="-25000" dirty="0" smtClean="0"/>
              <a:t>max</a:t>
            </a:r>
            <a:r>
              <a:rPr lang="en-US" sz="1600" dirty="0" smtClean="0"/>
              <a:t>) of the administered </a:t>
            </a:r>
            <a:r>
              <a:rPr lang="en-US" sz="1600" dirty="0" err="1" smtClean="0"/>
              <a:t>mAb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 smtClean="0"/>
              <a:t>Area under the serum concentration-time curve (AUC) from time 0 to the last time point with measurable concentration of the administered </a:t>
            </a:r>
            <a:r>
              <a:rPr lang="en-US" sz="1600" dirty="0" err="1" smtClean="0"/>
              <a:t>mAb</a:t>
            </a:r>
            <a:r>
              <a:rPr lang="en-US" sz="1600" dirty="0" smtClean="0"/>
              <a:t> (AUC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52269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276"/>
          <p:cNvSpPr txBox="1"/>
          <p:nvPr/>
        </p:nvSpPr>
        <p:spPr>
          <a:xfrm>
            <a:off x="6248400" y="3137972"/>
            <a:ext cx="8382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PF  EU  US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2054" name="TextBox 2053"/>
          <p:cNvSpPr txBox="1"/>
          <p:nvPr/>
        </p:nvSpPr>
        <p:spPr>
          <a:xfrm>
            <a:off x="2381250" y="3138711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PF  EU  US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4310199" y="3136541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PF  EU  US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 rot="16200000">
            <a:off x="2061452" y="2938170"/>
            <a:ext cx="413292" cy="21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b="1" dirty="0" smtClean="0">
                <a:solidFill>
                  <a:srgbClr val="000000"/>
                </a:solidFill>
              </a:rPr>
              <a:t>100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 rot="16200000">
            <a:off x="2067796" y="2014237"/>
            <a:ext cx="413292" cy="21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b="1" dirty="0">
                <a:solidFill>
                  <a:srgbClr val="000000"/>
                </a:solidFill>
              </a:rPr>
              <a:t>2</a:t>
            </a:r>
            <a:r>
              <a:rPr lang="en-US" sz="900" b="1" dirty="0" smtClean="0">
                <a:solidFill>
                  <a:srgbClr val="000000"/>
                </a:solidFill>
              </a:rPr>
              <a:t>00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 rot="16200000">
            <a:off x="2063731" y="1470811"/>
            <a:ext cx="413292" cy="21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b="1" dirty="0" smtClean="0">
                <a:solidFill>
                  <a:srgbClr val="000000"/>
                </a:solidFill>
              </a:rPr>
              <a:t>300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 rot="16200000">
            <a:off x="2063731" y="1097211"/>
            <a:ext cx="413292" cy="21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b="1" dirty="0">
                <a:solidFill>
                  <a:srgbClr val="000000"/>
                </a:solidFill>
              </a:rPr>
              <a:t>4</a:t>
            </a:r>
            <a:r>
              <a:rPr lang="en-US" sz="900" b="1" dirty="0" smtClean="0">
                <a:solidFill>
                  <a:srgbClr val="000000"/>
                </a:solidFill>
              </a:rPr>
              <a:t>00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 rot="16200000">
            <a:off x="3941744" y="3035515"/>
            <a:ext cx="513875" cy="21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b="1" dirty="0" smtClean="0">
                <a:solidFill>
                  <a:srgbClr val="000000"/>
                </a:solidFill>
              </a:rPr>
              <a:t>20000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 rot="16200000">
            <a:off x="3941745" y="2358769"/>
            <a:ext cx="513875" cy="21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b="1" dirty="0">
                <a:solidFill>
                  <a:srgbClr val="000000"/>
                </a:solidFill>
              </a:rPr>
              <a:t>3</a:t>
            </a:r>
            <a:r>
              <a:rPr lang="en-US" sz="900" b="1" dirty="0" smtClean="0">
                <a:solidFill>
                  <a:srgbClr val="000000"/>
                </a:solidFill>
              </a:rPr>
              <a:t>0000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 rot="16200000">
            <a:off x="3941752" y="1858695"/>
            <a:ext cx="513875" cy="21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b="1" dirty="0" smtClean="0">
                <a:solidFill>
                  <a:srgbClr val="000000"/>
                </a:solidFill>
              </a:rPr>
              <a:t>40000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 rot="16200000">
            <a:off x="3951270" y="1468184"/>
            <a:ext cx="513875" cy="21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b="1" dirty="0">
                <a:solidFill>
                  <a:srgbClr val="000000"/>
                </a:solidFill>
              </a:rPr>
              <a:t>5</a:t>
            </a:r>
            <a:r>
              <a:rPr lang="en-US" sz="900" b="1" dirty="0" smtClean="0">
                <a:solidFill>
                  <a:srgbClr val="000000"/>
                </a:solidFill>
              </a:rPr>
              <a:t>0000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 rot="16200000">
            <a:off x="3946509" y="1087184"/>
            <a:ext cx="513875" cy="21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b="1" dirty="0" smtClean="0">
                <a:solidFill>
                  <a:srgbClr val="000000"/>
                </a:solidFill>
              </a:rPr>
              <a:t>60000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 rot="16200000">
            <a:off x="5866301" y="3040278"/>
            <a:ext cx="513875" cy="21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b="1" dirty="0" smtClean="0">
                <a:solidFill>
                  <a:srgbClr val="000000"/>
                </a:solidFill>
              </a:rPr>
              <a:t>20000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 rot="16200000">
            <a:off x="5866302" y="2363532"/>
            <a:ext cx="513875" cy="21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b="1" dirty="0">
                <a:solidFill>
                  <a:srgbClr val="000000"/>
                </a:solidFill>
              </a:rPr>
              <a:t>3</a:t>
            </a:r>
            <a:r>
              <a:rPr lang="en-US" sz="900" b="1" dirty="0" smtClean="0">
                <a:solidFill>
                  <a:srgbClr val="000000"/>
                </a:solidFill>
              </a:rPr>
              <a:t>0000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 rot="16200000">
            <a:off x="5866309" y="1863458"/>
            <a:ext cx="513875" cy="21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b="1" dirty="0" smtClean="0">
                <a:solidFill>
                  <a:srgbClr val="000000"/>
                </a:solidFill>
              </a:rPr>
              <a:t>40000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 rot="16200000">
            <a:off x="5875827" y="1472947"/>
            <a:ext cx="513875" cy="21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b="1" dirty="0">
                <a:solidFill>
                  <a:srgbClr val="000000"/>
                </a:solidFill>
              </a:rPr>
              <a:t>5</a:t>
            </a:r>
            <a:r>
              <a:rPr lang="en-US" sz="900" b="1" dirty="0" smtClean="0">
                <a:solidFill>
                  <a:srgbClr val="000000"/>
                </a:solidFill>
              </a:rPr>
              <a:t>0000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 rot="16200000">
            <a:off x="5871066" y="1091947"/>
            <a:ext cx="513875" cy="21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b="1" dirty="0" smtClean="0">
                <a:solidFill>
                  <a:srgbClr val="000000"/>
                </a:solidFill>
              </a:rPr>
              <a:t>60000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719496" y="2296024"/>
            <a:ext cx="109728" cy="1828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920020" y="2377463"/>
            <a:ext cx="109728" cy="18288"/>
          </a:xfrm>
          <a:prstGeom prst="rect">
            <a:avLst/>
          </a:prstGeom>
          <a:solidFill>
            <a:srgbClr val="00B0F0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21976" y="2418903"/>
            <a:ext cx="109728" cy="18288"/>
          </a:xfrm>
          <a:prstGeom prst="rect">
            <a:avLst/>
          </a:prstGeom>
          <a:solidFill>
            <a:srgbClr val="FFFF00"/>
          </a:soli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952981" y="191331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954407" y="195665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54407" y="199094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54407" y="201761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52026" y="204667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952026" y="207334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52025" y="220859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52495" y="221716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54407" y="228241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954407" y="225431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954407" y="2258603"/>
            <a:ext cx="45720" cy="274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52027" y="232003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52027" y="235003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53448" y="246052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52027" y="2483388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52027" y="252910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954408" y="2523867"/>
            <a:ext cx="45720" cy="274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952027" y="2503388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954877" y="257720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54876" y="260244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952496" y="267293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952496" y="269341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54877" y="281819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954890" y="277009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52953" y="274961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552933" y="279771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552932" y="274389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552931" y="272675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553402" y="218335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752952" y="195093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751994" y="1986656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752953" y="205381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751993" y="220192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752953" y="209238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751994" y="211000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751504" y="214048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54373" y="214858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751503" y="182282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51965" y="184140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751992" y="223145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751994" y="225431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755334" y="267055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754373" y="264102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753883" y="2605776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751502" y="2473386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751501" y="2430048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2753883" y="252843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2752953" y="256005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2753881" y="254148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553402" y="273627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2552930" y="265149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552929" y="2626256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551492" y="257815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552928" y="254910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552933" y="233336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2554817" y="238242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554817" y="240433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2555287" y="244004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553872" y="2506716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2553872" y="248272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555287" y="243052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553872" y="226859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2553402" y="2233356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552435" y="2251548"/>
            <a:ext cx="45720" cy="18288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555314" y="226144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551491" y="206429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2553871" y="208143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552933" y="211906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2551490" y="214191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2751500" y="231431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2751992" y="231935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2749611" y="2377946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2751992" y="237051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454402" y="2167155"/>
            <a:ext cx="109728" cy="18288"/>
          </a:xfrm>
          <a:prstGeom prst="rect">
            <a:avLst/>
          </a:prstGeom>
          <a:solidFill>
            <a:srgbClr val="FFFF00"/>
          </a:soli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650624" y="2038473"/>
            <a:ext cx="109728" cy="1828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864938" y="2162680"/>
            <a:ext cx="109728" cy="18288"/>
          </a:xfrm>
          <a:prstGeom prst="rect">
            <a:avLst/>
          </a:prstGeom>
          <a:solidFill>
            <a:srgbClr val="00B0F0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4486406" y="265673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886081" y="300583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4484025" y="258768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4685009" y="247319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4886081" y="257958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4886081" y="262483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4886081" y="268197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4886081" y="266150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4886081" y="244481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4886081" y="246767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4886081" y="248623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4886080" y="231764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888458" y="213525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886080" y="219668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886080" y="220429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4886080" y="224430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886074" y="229478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4886072" y="2258116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4483931" y="1591848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4685950" y="150565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886081" y="150851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4486033" y="167948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4484124" y="1819496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4484596" y="1872838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4485068" y="196094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4485540" y="1996658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486012" y="200618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484103" y="217001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4484575" y="213001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485047" y="208524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485519" y="205952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685950" y="133657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4484124" y="139849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4685009" y="1649476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4484025" y="223669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4484025" y="224907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4486311" y="246385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4484025" y="242813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4484025" y="242051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4486406" y="245576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4484025" y="235622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4483930" y="2342216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4484025" y="229955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4483929" y="227316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4685009" y="167710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4684520" y="1693298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4684518" y="171949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4683083" y="175187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4687390" y="181854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4687390" y="185474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4685950" y="190521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4685960" y="195093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4684024" y="199037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4683929" y="205857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4685009" y="212382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4685950" y="241957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4682628" y="217182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4685960" y="219668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4685009" y="222364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4685479" y="2236970"/>
            <a:ext cx="45720" cy="274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4685950" y="224811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4682627" y="228907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4683928" y="234098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4685009" y="2368128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685009" y="237794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4886077" y="1568988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4886071" y="159662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4887017" y="1872838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886071" y="188473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4885576" y="195857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4886077" y="196512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4886081" y="2008568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4885582" y="203390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4886522" y="205581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886077" y="2078480"/>
            <a:ext cx="45720" cy="18288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6805841" y="291772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6802502" y="264436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6805369" y="256101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6808236" y="248958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6808722" y="244195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6809208" y="239432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803460" y="222763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6802474" y="220859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6805368" y="152088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6805841" y="1587086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6602960" y="133563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6400079" y="139849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6402940" y="160090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6403420" y="165614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6403900" y="168662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6401999" y="1867596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6605821" y="203666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6603440" y="145373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6603440" y="148183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6603440" y="159899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6603440" y="1619948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6603440" y="168900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6603440" y="1848548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6603440" y="198713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6570955" y="1971884"/>
            <a:ext cx="109728" cy="1828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371895" y="2117059"/>
            <a:ext cx="109728" cy="18288"/>
          </a:xfrm>
          <a:prstGeom prst="rect">
            <a:avLst/>
          </a:prstGeom>
          <a:solidFill>
            <a:srgbClr val="FFFF00"/>
          </a:soli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6401031" y="2077148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6602959" y="2434806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6602960" y="237051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6602961" y="232764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6602962" y="226050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6602963" y="209143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6400558" y="225621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6400558" y="221478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6400556" y="230573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6400556" y="232906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6400555" y="238432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6402937" y="241080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6402937" y="244004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6402459" y="259435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6402935" y="257292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6402459" y="255672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6802473" y="204381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6403419" y="216763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6403412" y="215620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6403405" y="2144768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6403398" y="213333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6403391" y="214191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6401519" y="202762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6401031" y="200571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6401031" y="197951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6401031" y="197046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6401031" y="194188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6401031" y="192045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6602958" y="1713776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6603432" y="174186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6603906" y="176281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6604380" y="180615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30" name="Oval 229"/>
          <p:cNvSpPr/>
          <p:nvPr/>
        </p:nvSpPr>
        <p:spPr>
          <a:xfrm>
            <a:off x="6604854" y="1787106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605328" y="190855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605802" y="189425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4886561" y="201810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86533" y="225621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6603432" y="221097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6603901" y="218716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6604370" y="220335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6602458" y="215143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602927" y="211334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603396" y="209905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805841" y="1861876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6804853" y="1870445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6802472" y="201561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6806826" y="198713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6806826" y="1963788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6805369" y="190568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6805805" y="195798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6806241" y="187760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6806677" y="188665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51" name="Oval 250"/>
          <p:cNvSpPr/>
          <p:nvPr/>
        </p:nvSpPr>
        <p:spPr>
          <a:xfrm>
            <a:off x="6804852" y="2112867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6774822" y="2105530"/>
            <a:ext cx="109728" cy="18288"/>
          </a:xfrm>
          <a:prstGeom prst="rect">
            <a:avLst/>
          </a:prstGeom>
          <a:solidFill>
            <a:srgbClr val="00B0F0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6805369" y="2125248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53" name="Oval 252"/>
          <p:cNvSpPr/>
          <p:nvPr/>
        </p:nvSpPr>
        <p:spPr>
          <a:xfrm>
            <a:off x="6804912" y="2163348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6804912" y="215382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6806856" y="214668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89" y="3352453"/>
            <a:ext cx="8405812" cy="33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b="1" dirty="0" smtClean="0">
                <a:solidFill>
                  <a:srgbClr val="000000"/>
                </a:solidFill>
              </a:rPr>
              <a:t>AUC</a:t>
            </a:r>
            <a:r>
              <a:rPr lang="en-US" sz="900" b="1" baseline="-25000" dirty="0" smtClean="0">
                <a:solidFill>
                  <a:srgbClr val="000000"/>
                </a:solidFill>
              </a:rPr>
              <a:t>0-∞</a:t>
            </a:r>
            <a:r>
              <a:rPr lang="en-US" sz="900" b="1" dirty="0" smtClean="0">
                <a:solidFill>
                  <a:srgbClr val="000000"/>
                </a:solidFill>
              </a:rPr>
              <a:t>, area under the concentration-time curve from time 0 extrapolated to </a:t>
            </a:r>
            <a:r>
              <a:rPr lang="en-US" sz="900" b="1" dirty="0" err="1" smtClean="0">
                <a:solidFill>
                  <a:srgbClr val="000000"/>
                </a:solidFill>
              </a:rPr>
              <a:t>infinte</a:t>
            </a:r>
            <a:r>
              <a:rPr lang="en-US" sz="900" b="1" dirty="0" smtClean="0">
                <a:solidFill>
                  <a:srgbClr val="000000"/>
                </a:solidFill>
              </a:rPr>
              <a:t> time; AUC</a:t>
            </a:r>
            <a:r>
              <a:rPr lang="en-US" sz="900" b="1" baseline="-25000" dirty="0" smtClean="0">
                <a:solidFill>
                  <a:srgbClr val="000000"/>
                </a:solidFill>
              </a:rPr>
              <a:t>T</a:t>
            </a:r>
            <a:r>
              <a:rPr lang="en-US" sz="900" b="1" dirty="0" smtClean="0">
                <a:solidFill>
                  <a:srgbClr val="000000"/>
                </a:solidFill>
              </a:rPr>
              <a:t>, area under the concentration-time curve from time 0 to last measurable administered monoclonal antibody; C</a:t>
            </a:r>
            <a:r>
              <a:rPr lang="en-US" sz="900" b="1" baseline="-25000" dirty="0" smtClean="0">
                <a:solidFill>
                  <a:srgbClr val="000000"/>
                </a:solidFill>
              </a:rPr>
              <a:t>max</a:t>
            </a:r>
            <a:r>
              <a:rPr lang="en-US" sz="900" b="1" dirty="0" smtClean="0">
                <a:solidFill>
                  <a:srgbClr val="000000"/>
                </a:solidFill>
              </a:rPr>
              <a:t>, maximum serum concentration; EU, trastuzumab EU; PF, PF-05280014; US, trastuzumab-US</a:t>
            </a:r>
            <a:endParaRPr lang="en-US" sz="900" b="1" baseline="-25000" dirty="0">
              <a:solidFill>
                <a:srgbClr val="000000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0" y="685800"/>
            <a:ext cx="9144000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300" dirty="0" smtClean="0">
                <a:solidFill>
                  <a:srgbClr val="800080"/>
                </a:solidFill>
              </a:rPr>
              <a:t>Individual and Mean Estimates of C</a:t>
            </a:r>
            <a:r>
              <a:rPr lang="en-US" sz="1300" baseline="-25000" dirty="0" smtClean="0">
                <a:solidFill>
                  <a:srgbClr val="800080"/>
                </a:solidFill>
              </a:rPr>
              <a:t>max</a:t>
            </a:r>
            <a:r>
              <a:rPr lang="en-US" sz="1300" dirty="0" smtClean="0">
                <a:solidFill>
                  <a:srgbClr val="800080"/>
                </a:solidFill>
              </a:rPr>
              <a:t>, AUC</a:t>
            </a:r>
            <a:r>
              <a:rPr lang="en-US" sz="1300" baseline="-25000" dirty="0" smtClean="0">
                <a:solidFill>
                  <a:srgbClr val="800080"/>
                </a:solidFill>
              </a:rPr>
              <a:t>T</a:t>
            </a:r>
            <a:r>
              <a:rPr lang="en-US" sz="1300" dirty="0" smtClean="0">
                <a:solidFill>
                  <a:srgbClr val="800080"/>
                </a:solidFill>
              </a:rPr>
              <a:t>, and AUC</a:t>
            </a:r>
            <a:r>
              <a:rPr lang="en-US" sz="1300" baseline="-25000" dirty="0" smtClean="0">
                <a:solidFill>
                  <a:srgbClr val="800080"/>
                </a:solidFill>
              </a:rPr>
              <a:t>0-∞ </a:t>
            </a:r>
            <a:r>
              <a:rPr lang="en-US" sz="1300" dirty="0" smtClean="0">
                <a:solidFill>
                  <a:srgbClr val="800080"/>
                </a:solidFill>
              </a:rPr>
              <a:t>of PF-05280014, </a:t>
            </a:r>
            <a:r>
              <a:rPr lang="en-GB" sz="1400" dirty="0">
                <a:solidFill>
                  <a:srgbClr val="800080"/>
                </a:solidFill>
                <a:cs typeface="Arial" pitchFamily="34" charset="0"/>
              </a:rPr>
              <a:t>Herceptin</a:t>
            </a:r>
            <a:r>
              <a:rPr lang="en-GB" sz="1400" baseline="30000" dirty="0">
                <a:solidFill>
                  <a:srgbClr val="800080"/>
                </a:solidFill>
                <a:cs typeface="Arial" pitchFamily="34" charset="0"/>
              </a:rPr>
              <a:t>®</a:t>
            </a:r>
            <a:r>
              <a:rPr lang="en-US" sz="1300" dirty="0" smtClean="0">
                <a:solidFill>
                  <a:srgbClr val="800080"/>
                </a:solidFill>
              </a:rPr>
              <a:t>-EU, and </a:t>
            </a:r>
            <a:r>
              <a:rPr lang="en-GB" sz="1400" dirty="0">
                <a:solidFill>
                  <a:srgbClr val="800080"/>
                </a:solidFill>
                <a:cs typeface="Arial" pitchFamily="34" charset="0"/>
              </a:rPr>
              <a:t>Herceptin</a:t>
            </a:r>
            <a:r>
              <a:rPr lang="en-GB" sz="1400" baseline="30000" dirty="0">
                <a:solidFill>
                  <a:srgbClr val="800080"/>
                </a:solidFill>
                <a:cs typeface="Arial" pitchFamily="34" charset="0"/>
              </a:rPr>
              <a:t>®</a:t>
            </a:r>
            <a:r>
              <a:rPr lang="en-US" sz="1300" dirty="0" smtClean="0">
                <a:solidFill>
                  <a:srgbClr val="800080"/>
                </a:solidFill>
              </a:rPr>
              <a:t>-US </a:t>
            </a:r>
            <a:endParaRPr lang="en-US" sz="1300" dirty="0">
              <a:solidFill>
                <a:srgbClr val="800080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407385" y="974154"/>
            <a:ext cx="605198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C</a:t>
            </a:r>
            <a:r>
              <a:rPr lang="en-US" sz="1000" b="1" baseline="-25000" dirty="0" smtClean="0">
                <a:solidFill>
                  <a:srgbClr val="000000"/>
                </a:solidFill>
              </a:rPr>
              <a:t>max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425747" y="1009225"/>
            <a:ext cx="605198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AUC</a:t>
            </a:r>
            <a:r>
              <a:rPr lang="en-US" sz="1000" b="1" baseline="-25000" dirty="0" smtClean="0">
                <a:solidFill>
                  <a:srgbClr val="000000"/>
                </a:solidFill>
              </a:rPr>
              <a:t>T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6472223" y="1009225"/>
            <a:ext cx="605198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AUC</a:t>
            </a:r>
            <a:r>
              <a:rPr lang="en-US" sz="1000" b="1" baseline="-25000" dirty="0" smtClean="0">
                <a:solidFill>
                  <a:srgbClr val="000000"/>
                </a:solidFill>
              </a:rPr>
              <a:t>0-∞</a:t>
            </a:r>
            <a:endParaRPr lang="en-US" sz="1000" b="1" baseline="-25000" dirty="0">
              <a:solidFill>
                <a:srgbClr val="00000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292938" y="3688750"/>
            <a:ext cx="9144000" cy="27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300" b="1" dirty="0" smtClean="0">
                <a:solidFill>
                  <a:srgbClr val="000000"/>
                </a:solidFill>
              </a:rPr>
              <a:t>Statistical Comparison of PK Exposure Parameters Between Test and Reference Products</a:t>
            </a:r>
            <a:endParaRPr lang="en-US" sz="1300" b="1" dirty="0">
              <a:solidFill>
                <a:srgbClr val="000000"/>
              </a:solidFill>
            </a:endParaRPr>
          </a:p>
        </p:txBody>
      </p:sp>
      <p:graphicFrame>
        <p:nvGraphicFramePr>
          <p:cNvPr id="2048" name="Table 20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46567"/>
              </p:ext>
            </p:extLst>
          </p:nvPr>
        </p:nvGraphicFramePr>
        <p:xfrm>
          <a:off x="457200" y="3971313"/>
          <a:ext cx="8229599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936171"/>
                <a:gridCol w="1175657"/>
                <a:gridCol w="1175657"/>
                <a:gridCol w="1175657"/>
                <a:gridCol w="1175657"/>
              </a:tblGrid>
              <a:tr h="166255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Geometric Mean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166255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Test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Reference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Parameter*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Test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Reference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Ratio, %</a:t>
                      </a:r>
                      <a:r>
                        <a:rPr lang="en-US" sz="1100" b="1" baseline="30000" dirty="0" smtClean="0">
                          <a:solidFill>
                            <a:srgbClr val="000000"/>
                          </a:solidFill>
                        </a:rPr>
                        <a:t>†</a:t>
                      </a:r>
                      <a:endParaRPr lang="en-US" sz="1100" b="1" baseline="30000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90% CI, %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190284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PF-05280014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Trastuzumab-US</a:t>
                      </a: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en-US" sz="1100" b="1" baseline="-25000" dirty="0" smtClean="0">
                          <a:solidFill>
                            <a:srgbClr val="000000"/>
                          </a:solidFill>
                        </a:rPr>
                        <a:t>max</a:t>
                      </a:r>
                      <a:endParaRPr lang="en-US" sz="11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157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161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97.41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90.71-104.62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255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AUC</a:t>
                      </a:r>
                      <a:r>
                        <a:rPr lang="en-US" sz="1100" b="1" baseline="-25000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35210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35230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99.94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93.08-107.31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255">
                <a:tc>
                  <a:txBody>
                    <a:bodyPr/>
                    <a:lstStyle/>
                    <a:p>
                      <a:endParaRPr lang="en-US" sz="1100" b="1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AUC</a:t>
                      </a:r>
                      <a:r>
                        <a:rPr lang="en-US" sz="1100" b="1" baseline="-25000" dirty="0" smtClean="0">
                          <a:solidFill>
                            <a:srgbClr val="000000"/>
                          </a:solidFill>
                        </a:rPr>
                        <a:t>0-∞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36650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36710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99.83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93.06-107.09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2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PF-05280014</a:t>
                      </a: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Trastuzumab-EU</a:t>
                      </a: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en-US" sz="1100" b="1" baseline="-25000" dirty="0" smtClean="0">
                          <a:solidFill>
                            <a:srgbClr val="000000"/>
                          </a:solidFill>
                        </a:rPr>
                        <a:t>max</a:t>
                      </a:r>
                      <a:endParaRPr lang="en-US" sz="11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157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171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91.49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85.32-98.09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255">
                <a:tc>
                  <a:txBody>
                    <a:bodyPr/>
                    <a:lstStyle/>
                    <a:p>
                      <a:endParaRPr lang="en-US" sz="1100" b="1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AUC</a:t>
                      </a:r>
                      <a:r>
                        <a:rPr lang="en-US" sz="1100" b="1" baseline="-25000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35210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38000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92.66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86.44-99.34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255">
                <a:tc>
                  <a:txBody>
                    <a:bodyPr/>
                    <a:lstStyle/>
                    <a:p>
                      <a:endParaRPr lang="en-US" sz="1100" b="1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AUC</a:t>
                      </a:r>
                      <a:r>
                        <a:rPr lang="en-US" sz="1100" b="1" baseline="-25000" dirty="0" smtClean="0">
                          <a:solidFill>
                            <a:srgbClr val="000000"/>
                          </a:solidFill>
                        </a:rPr>
                        <a:t>0-∞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36650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39770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92.15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86.03-98.69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255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Trastuzumab-EU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Trastuzumab-US</a:t>
                      </a: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en-US" sz="1100" b="1" baseline="-25000" dirty="0" smtClean="0">
                          <a:solidFill>
                            <a:srgbClr val="000000"/>
                          </a:solidFill>
                        </a:rPr>
                        <a:t>max</a:t>
                      </a:r>
                      <a:endParaRPr lang="en-US" sz="11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171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161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106.48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99.20-114.30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255">
                <a:tc>
                  <a:txBody>
                    <a:bodyPr/>
                    <a:lstStyle/>
                    <a:p>
                      <a:endParaRPr lang="en-US" sz="1100" b="1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AUC</a:t>
                      </a:r>
                      <a:r>
                        <a:rPr lang="en-US" sz="1100" b="1" baseline="-25000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38000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35230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107.85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100.50-115.75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255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AUC</a:t>
                      </a:r>
                      <a:r>
                        <a:rPr lang="en-US" sz="1100" b="1" baseline="-25000" dirty="0" smtClean="0">
                          <a:solidFill>
                            <a:srgbClr val="000000"/>
                          </a:solidFill>
                        </a:rPr>
                        <a:t>0-∞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39770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36710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108.34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101.05-116.16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18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/>
              <p:cNvSpPr txBox="1"/>
              <p:nvPr/>
            </p:nvSpPr>
            <p:spPr>
              <a:xfrm>
                <a:off x="357188" y="6137702"/>
                <a:ext cx="840581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000" b="1" dirty="0" smtClean="0">
                    <a:solidFill>
                      <a:srgbClr val="000000"/>
                    </a:solidFill>
                  </a:rPr>
                  <a:t>*C</a:t>
                </a:r>
                <a:r>
                  <a:rPr lang="en-US" sz="1000" b="1" baseline="-25000" dirty="0" smtClean="0">
                    <a:solidFill>
                      <a:srgbClr val="000000"/>
                    </a:solidFill>
                  </a:rPr>
                  <a:t>max</a:t>
                </a:r>
                <a:r>
                  <a:rPr lang="en-US" sz="1000" b="1" dirty="0">
                    <a:solidFill>
                      <a:srgbClr val="000000"/>
                    </a:solidFill>
                  </a:rPr>
                  <a:t>, </a:t>
                </a:r>
                <a:r>
                  <a:rPr lang="en-US" sz="1000" b="1" dirty="0" smtClean="0">
                    <a:solidFill>
                      <a:srgbClr val="000000"/>
                    </a:solidFill>
                  </a:rPr>
                  <a:t>AUC</a:t>
                </a:r>
                <a:r>
                  <a:rPr lang="en-US" sz="1000" b="1" baseline="-25000" dirty="0" smtClean="0">
                    <a:solidFill>
                      <a:srgbClr val="000000"/>
                    </a:solidFill>
                  </a:rPr>
                  <a:t>T</a:t>
                </a:r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r>
                  <a:rPr lang="en-US" sz="1000" b="1" dirty="0" smtClean="0">
                    <a:solidFill>
                      <a:srgbClr val="000000"/>
                    </a:solidFill>
                  </a:rPr>
                  <a:t>and AUC</a:t>
                </a:r>
                <a:r>
                  <a:rPr lang="en-US" sz="1000" b="1" baseline="-25000" dirty="0" smtClean="0">
                    <a:solidFill>
                      <a:srgbClr val="000000"/>
                    </a:solidFill>
                  </a:rPr>
                  <a:t>0-∞</a:t>
                </a:r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r>
                  <a:rPr lang="en-US" sz="1000" b="1" dirty="0" smtClean="0">
                    <a:solidFill>
                      <a:srgbClr val="000000"/>
                    </a:solidFill>
                  </a:rPr>
                  <a:t>were in units of g/mL, g·hr/mL, respectively. </a:t>
                </a:r>
                <a:r>
                  <a:rPr lang="en-US" sz="1000" b="1" baseline="30000" dirty="0" smtClean="0">
                    <a:solidFill>
                      <a:srgbClr val="000000"/>
                    </a:solidFill>
                  </a:rPr>
                  <a:t>†</a:t>
                </a:r>
                <a:r>
                  <a:rPr lang="en-US" sz="1000" b="1" dirty="0" smtClean="0">
                    <a:solidFill>
                      <a:srgbClr val="000000"/>
                    </a:solidFill>
                  </a:rPr>
                  <a:t>Test/reference ratio of adjusted geometric means. 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63" name="TextBox 2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8" y="6137702"/>
                <a:ext cx="8405812" cy="41549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3" name="Straight Connector 2052"/>
          <p:cNvCxnSpPr/>
          <p:nvPr/>
        </p:nvCxnSpPr>
        <p:spPr>
          <a:xfrm>
            <a:off x="2376489" y="1213041"/>
            <a:ext cx="0" cy="1965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rot="5400000">
            <a:off x="2782572" y="2784031"/>
            <a:ext cx="0" cy="77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4306686" y="1288156"/>
            <a:ext cx="0" cy="188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rot="5400000">
            <a:off x="4712769" y="2784031"/>
            <a:ext cx="0" cy="77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6231934" y="1287841"/>
            <a:ext cx="0" cy="188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rot="5400000">
            <a:off x="6638017" y="2787653"/>
            <a:ext cx="0" cy="77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 rot="16200000">
                <a:off x="1600137" y="1834785"/>
                <a:ext cx="985265" cy="540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000" b="1" dirty="0" smtClean="0">
                    <a:solidFill>
                      <a:srgbClr val="000000"/>
                    </a:solidFill>
                  </a:rPr>
                  <a:t>C</a:t>
                </a:r>
                <a:r>
                  <a:rPr lang="en-US" sz="1000" b="1" baseline="-25000" dirty="0" err="1" smtClean="0">
                    <a:solidFill>
                      <a:srgbClr val="000000"/>
                    </a:solidFill>
                  </a:rPr>
                  <a:t>max</a:t>
                </a:r>
                <a:r>
                  <a:rPr lang="en-US" sz="1000" b="1" dirty="0" smtClean="0">
                    <a:solidFill>
                      <a:srgbClr val="000000"/>
                    </a:solidFill>
                  </a:rPr>
                  <a:t>g/mL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00137" y="1834785"/>
                <a:ext cx="985265" cy="54091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 rot="16200000">
                <a:off x="3405282" y="1791162"/>
                <a:ext cx="1159575" cy="540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000" b="1" dirty="0" smtClean="0">
                    <a:solidFill>
                      <a:srgbClr val="000000"/>
                    </a:solidFill>
                  </a:rPr>
                  <a:t>AUC</a:t>
                </a:r>
                <a:r>
                  <a:rPr lang="en-US" sz="1000" b="1" baseline="-25000" dirty="0">
                    <a:solidFill>
                      <a:srgbClr val="000000"/>
                    </a:solidFill>
                  </a:rPr>
                  <a:t>T</a:t>
                </a:r>
                <a:r>
                  <a:rPr lang="en-US" sz="1000" b="1" dirty="0" smtClean="0">
                    <a:solidFill>
                      <a:srgbClr val="000000"/>
                    </a:solidFill>
                  </a:rPr>
                  <a:t>g·hr/mL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05282" y="1791162"/>
                <a:ext cx="1159575" cy="540917"/>
              </a:xfrm>
              <a:prstGeom prst="rect">
                <a:avLst/>
              </a:prstGeom>
              <a:blipFill rotWithShape="1">
                <a:blip r:embed="rId4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 rot="16200000">
                <a:off x="5167665" y="1827006"/>
                <a:ext cx="14811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000" b="1" dirty="0" smtClean="0">
                    <a:solidFill>
                      <a:srgbClr val="000000"/>
                    </a:solidFill>
                  </a:rPr>
                  <a:t>AUC</a:t>
                </a:r>
                <a:r>
                  <a:rPr lang="en-US" sz="1000" b="1" baseline="-25000" dirty="0">
                    <a:solidFill>
                      <a:srgbClr val="000000"/>
                    </a:solidFill>
                  </a:rPr>
                  <a:t>0-∞</a:t>
                </a:r>
                <a:r>
                  <a:rPr lang="en-US" sz="1000" b="1" dirty="0" smtClean="0">
                    <a:solidFill>
                      <a:srgbClr val="000000"/>
                    </a:solidFill>
                  </a:rPr>
                  <a:t>g·hr/mL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67665" y="1827006"/>
                <a:ext cx="1481128" cy="415498"/>
              </a:xfrm>
              <a:prstGeom prst="rect">
                <a:avLst/>
              </a:prstGeom>
              <a:blipFill rotWithShape="1">
                <a:blip r:embed="rId5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6" name="Straight Connector 2055"/>
          <p:cNvCxnSpPr/>
          <p:nvPr/>
        </p:nvCxnSpPr>
        <p:spPr>
          <a:xfrm>
            <a:off x="2339913" y="3028693"/>
            <a:ext cx="36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338385" y="2132391"/>
            <a:ext cx="36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2341620" y="1212274"/>
            <a:ext cx="36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2340092" y="1598991"/>
            <a:ext cx="36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4290834" y="3176330"/>
            <a:ext cx="36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4270256" y="2475295"/>
            <a:ext cx="36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4273491" y="1284665"/>
            <a:ext cx="36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4271963" y="1598991"/>
            <a:ext cx="36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274873" y="1970469"/>
            <a:ext cx="36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6208735" y="3175376"/>
            <a:ext cx="36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6192920" y="2483867"/>
            <a:ext cx="36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6191392" y="1293237"/>
            <a:ext cx="36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6189864" y="1607563"/>
            <a:ext cx="36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6192774" y="1993330"/>
            <a:ext cx="36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itle 1"/>
          <p:cNvSpPr>
            <a:spLocks noGrp="1"/>
          </p:cNvSpPr>
          <p:nvPr>
            <p:ph type="title"/>
          </p:nvPr>
        </p:nvSpPr>
        <p:spPr>
          <a:xfrm>
            <a:off x="447675" y="178527"/>
            <a:ext cx="8315325" cy="507273"/>
          </a:xfrm>
        </p:spPr>
        <p:txBody>
          <a:bodyPr/>
          <a:lstStyle/>
          <a:p>
            <a:r>
              <a:rPr lang="en-US" sz="2800" b="1" dirty="0" smtClean="0"/>
              <a:t>PF-05280014 Phase I: Pharmacokinetics</a:t>
            </a:r>
            <a:endParaRPr lang="en-US" sz="2800" b="1" dirty="0"/>
          </a:p>
        </p:txBody>
      </p:sp>
      <p:sp>
        <p:nvSpPr>
          <p:cNvPr id="292" name="TextBox 3"/>
          <p:cNvSpPr txBox="1">
            <a:spLocks noChangeArrowheads="1"/>
          </p:cNvSpPr>
          <p:nvPr/>
        </p:nvSpPr>
        <p:spPr bwMode="auto">
          <a:xfrm>
            <a:off x="3886200" y="6505575"/>
            <a:ext cx="4953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="0" dirty="0" smtClean="0">
                <a:solidFill>
                  <a:srgbClr val="000000"/>
                </a:solidFill>
              </a:rPr>
              <a:t>Yin D, et al. </a:t>
            </a:r>
            <a:r>
              <a:rPr lang="nl-NL" altLang="en-US" sz="1200" b="0" i="1" dirty="0" smtClean="0">
                <a:solidFill>
                  <a:srgbClr val="000000"/>
                </a:solidFill>
              </a:rPr>
              <a:t>J Clin Oncol.</a:t>
            </a:r>
            <a:r>
              <a:rPr lang="nl-NL" altLang="en-US" sz="1200" b="0" dirty="0" smtClean="0">
                <a:solidFill>
                  <a:srgbClr val="000000"/>
                </a:solidFill>
              </a:rPr>
              <a:t>  2013;31(Suppl): Abstract 612.</a:t>
            </a:r>
          </a:p>
        </p:txBody>
      </p:sp>
      <p:cxnSp>
        <p:nvCxnSpPr>
          <p:cNvPr id="290" name="Straight Connector 289"/>
          <p:cNvCxnSpPr/>
          <p:nvPr/>
        </p:nvCxnSpPr>
        <p:spPr bwMode="auto">
          <a:xfrm>
            <a:off x="457200" y="685800"/>
            <a:ext cx="8153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17732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9527"/>
            <a:ext cx="8467725" cy="507273"/>
          </a:xfrm>
        </p:spPr>
        <p:txBody>
          <a:bodyPr/>
          <a:lstStyle/>
          <a:p>
            <a:r>
              <a:rPr lang="en-US" sz="2800" b="1" dirty="0" smtClean="0"/>
              <a:t>PF-05280014 Phase I: Pharmacokinetics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6477000"/>
            <a:ext cx="723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Ewesuedo R, et al. San Antonio Breast Cancer Symposium, December 10–14, 2013 (poster OT1–1–03)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90600" y="1371600"/>
            <a:ext cx="7158038" cy="4800600"/>
            <a:chOff x="990600" y="1371600"/>
            <a:chExt cx="7158038" cy="48006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600" y="1371600"/>
              <a:ext cx="7158038" cy="480060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147092" y="1447800"/>
              <a:ext cx="111723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2">
                      <a:lumMod val="50000"/>
                    </a:schemeClr>
                  </a:solidFill>
                </a:rPr>
                <a:t>PF-05280014</a:t>
              </a:r>
              <a:endParaRPr lang="en-US" sz="1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67200" y="1447800"/>
              <a:ext cx="1219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2">
                      <a:lumMod val="50000"/>
                    </a:schemeClr>
                  </a:solidFill>
                </a:rPr>
                <a:t>Herceptin-EU</a:t>
              </a:r>
              <a:endParaRPr lang="en-US" sz="1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46325" y="1447800"/>
              <a:ext cx="1219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2">
                      <a:lumMod val="50000"/>
                    </a:schemeClr>
                  </a:solidFill>
                </a:rPr>
                <a:t>Mean (SD)</a:t>
              </a:r>
              <a:endParaRPr lang="en-US" sz="1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93146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467725" cy="515982"/>
          </a:xfrm>
        </p:spPr>
        <p:txBody>
          <a:bodyPr/>
          <a:lstStyle/>
          <a:p>
            <a:r>
              <a:rPr lang="en-US" sz="2800" b="1" dirty="0" smtClean="0"/>
              <a:t>PF-05280014 Phase I Safety</a:t>
            </a:r>
            <a:endParaRPr lang="en-US" sz="2800" b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14600" y="6504801"/>
            <a:ext cx="62515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="0" dirty="0" smtClean="0">
                <a:solidFill>
                  <a:srgbClr val="000000"/>
                </a:solidFill>
              </a:rPr>
              <a:t>Yin D, et al. </a:t>
            </a:r>
            <a:r>
              <a:rPr lang="nl-NL" altLang="en-US" sz="1200" b="0" i="1" dirty="0" smtClean="0">
                <a:solidFill>
                  <a:srgbClr val="000000"/>
                </a:solidFill>
              </a:rPr>
              <a:t>J Clin Oncol.</a:t>
            </a:r>
            <a:r>
              <a:rPr lang="nl-NL" altLang="en-US" sz="1200" b="0" dirty="0" smtClean="0">
                <a:solidFill>
                  <a:srgbClr val="000000"/>
                </a:solidFill>
              </a:rPr>
              <a:t>  2013;31(Suppl): Abstract 612.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89801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>
                <a:solidFill>
                  <a:srgbClr val="000000"/>
                </a:solidFill>
              </a:rPr>
              <a:t>Treatment-Emergent Adverse Events Regardless of Causality Occurring in </a:t>
            </a:r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≥5% of Total Subjects (Modified ITT Population)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09955"/>
              </p:ext>
            </p:extLst>
          </p:nvPr>
        </p:nvGraphicFramePr>
        <p:xfrm>
          <a:off x="304800" y="1133768"/>
          <a:ext cx="8447044" cy="528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331"/>
                <a:gridCol w="1371600"/>
                <a:gridCol w="1371600"/>
                <a:gridCol w="1201513"/>
              </a:tblGrid>
              <a:tr h="36087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800080"/>
                          </a:solidFill>
                        </a:rPr>
                        <a:t>PF-05280014</a:t>
                      </a:r>
                    </a:p>
                    <a:p>
                      <a:pPr algn="ctr"/>
                      <a:r>
                        <a:rPr lang="en-US" sz="1100" dirty="0" smtClean="0">
                          <a:solidFill>
                            <a:srgbClr val="800080"/>
                          </a:solidFill>
                        </a:rPr>
                        <a:t>n = 35</a:t>
                      </a:r>
                      <a:endParaRPr lang="en-US" sz="1100" dirty="0">
                        <a:solidFill>
                          <a:srgbClr val="80008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rgbClr val="800080"/>
                          </a:solidFill>
                          <a:cs typeface="Arial" pitchFamily="34" charset="0"/>
                        </a:rPr>
                        <a:t>Herceptin</a:t>
                      </a:r>
                      <a:r>
                        <a:rPr lang="en-GB" sz="1100" baseline="30000" dirty="0" smtClean="0">
                          <a:solidFill>
                            <a:srgbClr val="800080"/>
                          </a:solidFill>
                          <a:cs typeface="Arial" pitchFamily="34" charset="0"/>
                        </a:rPr>
                        <a:t>®</a:t>
                      </a:r>
                      <a:r>
                        <a:rPr lang="en-US" sz="1100" dirty="0" smtClean="0">
                          <a:solidFill>
                            <a:srgbClr val="800080"/>
                          </a:solidFill>
                        </a:rPr>
                        <a:t>-EU</a:t>
                      </a:r>
                      <a:br>
                        <a:rPr lang="en-US" sz="1100" dirty="0" smtClean="0">
                          <a:solidFill>
                            <a:srgbClr val="800080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rgbClr val="800080"/>
                          </a:solidFill>
                        </a:rPr>
                        <a:t>n</a:t>
                      </a:r>
                      <a:r>
                        <a:rPr lang="en-US" sz="1100" baseline="0" dirty="0" smtClean="0">
                          <a:solidFill>
                            <a:srgbClr val="800080"/>
                          </a:solidFill>
                        </a:rPr>
                        <a:t> = 35</a:t>
                      </a:r>
                      <a:endParaRPr lang="en-US" sz="1100" dirty="0">
                        <a:solidFill>
                          <a:srgbClr val="80008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rgbClr val="800080"/>
                          </a:solidFill>
                          <a:cs typeface="Arial" pitchFamily="34" charset="0"/>
                        </a:rPr>
                        <a:t>Herceptin</a:t>
                      </a:r>
                      <a:r>
                        <a:rPr lang="en-GB" sz="1100" baseline="30000" dirty="0" smtClean="0">
                          <a:solidFill>
                            <a:srgbClr val="800080"/>
                          </a:solidFill>
                          <a:cs typeface="Arial" pitchFamily="34" charset="0"/>
                        </a:rPr>
                        <a:t>®</a:t>
                      </a:r>
                      <a:r>
                        <a:rPr lang="en-US" sz="1100" dirty="0" smtClean="0">
                          <a:solidFill>
                            <a:srgbClr val="800080"/>
                          </a:solidFill>
                        </a:rPr>
                        <a:t>-US</a:t>
                      </a:r>
                    </a:p>
                    <a:p>
                      <a:pPr algn="ctr"/>
                      <a:r>
                        <a:rPr lang="en-US" sz="1100" dirty="0" smtClean="0">
                          <a:solidFill>
                            <a:srgbClr val="800080"/>
                          </a:solidFill>
                        </a:rPr>
                        <a:t>n = 35</a:t>
                      </a:r>
                      <a:endParaRPr lang="en-US" sz="1100" dirty="0">
                        <a:solidFill>
                          <a:srgbClr val="80008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1467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Subjects with any AE n (%)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28 (80.0)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29 (82.9)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29 (82.9)</a:t>
                      </a: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67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Eye disorders, n (%)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67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   Conjunctival hyperemia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4 (11.4)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 (2.9)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2 (5.7)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67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Gastrointestinal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</a:rPr>
                        <a:t> disorders, n (%)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67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   Diarrhea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 (8.6)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2 (5.7)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 (2.9)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67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   Nausea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5 (14.3)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5 (14.3)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 (8.6)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67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General disorders and administration site conditions,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</a:rPr>
                        <a:t> n (%)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67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   Pyrexia</a:t>
                      </a: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10 (28.6)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 (8.6)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2 (5.7)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67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   Chills  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9 (25.7)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7 (20.0)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5 (14.3)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67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   Fatigue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 (8.6)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 (8.6)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 (8.6)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67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Infections and infestations,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</a:rPr>
                        <a:t> n (%)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67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   Nasopharyngitis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 (8.6)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 (8.6)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2 (5.7)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67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   Pharyngitis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 (2.9)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4 (11.4)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2 (5.7)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67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Injury, poisoning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</a:rPr>
                        <a:t> and procedural complications, n (%)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67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   Infusion-related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13 (37.1)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10 (28.6)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7 (20.0)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67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Musculoskeletal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</a:rPr>
                        <a:t> and connective tissue disorders, n (%)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67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   Myalgia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2 (5.7)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2 (5.7)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2 (5.7)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67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Nervous system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</a:rPr>
                        <a:t> disorders, n (%)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67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   Headache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10 (28.6)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12 (34.3)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8 (22.9)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67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   Dizziness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 (2.9)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4 (11.4)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2 (5.7)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67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Respiratory, thoracic and mediastinal disorders, n (%)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67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   Cough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 (2.9)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4 (11.4)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 (2.9)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3422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marcadores Adjuvancia (Esteva) v2">
  <a:themeElements>
    <a:clrScheme name="">
      <a:dk1>
        <a:srgbClr val="63666A"/>
      </a:dk1>
      <a:lt1>
        <a:srgbClr val="FFFFFF"/>
      </a:lt1>
      <a:dk2>
        <a:srgbClr val="580F8B"/>
      </a:dk2>
      <a:lt2>
        <a:srgbClr val="505050"/>
      </a:lt2>
      <a:accent1>
        <a:srgbClr val="FED900"/>
      </a:accent1>
      <a:accent2>
        <a:srgbClr val="FF6A13"/>
      </a:accent2>
      <a:accent3>
        <a:srgbClr val="FFFFFF"/>
      </a:accent3>
      <a:accent4>
        <a:srgbClr val="535659"/>
      </a:accent4>
      <a:accent5>
        <a:srgbClr val="FEE9AA"/>
      </a:accent5>
      <a:accent6>
        <a:srgbClr val="E75F10"/>
      </a:accent6>
      <a:hlink>
        <a:srgbClr val="00778B"/>
      </a:hlink>
      <a:folHlink>
        <a:srgbClr val="43B02A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Biomarcadores Adjuvancia (Esteva) v2.pot</Template>
  <TotalTime>2689</TotalTime>
  <Words>3023</Words>
  <Application>Microsoft Office PowerPoint</Application>
  <PresentationFormat>On-screen Show (4:3)</PresentationFormat>
  <Paragraphs>848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Biomarcadores Adjuvancia (Esteva) v2</vt:lpstr>
      <vt:lpstr>Office Theme</vt:lpstr>
      <vt:lpstr>Biosimilars in Oncology and Hematology:  A Brave New World of Cancer Treatment</vt:lpstr>
      <vt:lpstr>Outline</vt:lpstr>
      <vt:lpstr>EGF Receptor Family</vt:lpstr>
      <vt:lpstr>PowerPoint Presentation</vt:lpstr>
      <vt:lpstr>Trastuzumab biosimilars in late phase clinical development for breast cancer </vt:lpstr>
      <vt:lpstr>A Phase I Pharmacokinetics Trial Comparing PF-05280014 and Herceptin® in Healthy Volunteers</vt:lpstr>
      <vt:lpstr>PF-05280014 Phase I: Pharmacokinetics</vt:lpstr>
      <vt:lpstr>PF-05280014 Phase I: Pharmacokinetics</vt:lpstr>
      <vt:lpstr>PF-05280014 Phase I Safety</vt:lpstr>
      <vt:lpstr>PF-05280014 Phase I trial Summary of Results</vt:lpstr>
      <vt:lpstr>A Study of PF-05280014 [Trastuzumab-Pfizer] or Herceptin®-EU plus Paclitaxel in HER2 Positive First Line Metastatic Breast Cancer Treatment (REFLECTIONS B327-02)</vt:lpstr>
      <vt:lpstr>PowerPoint Presentation</vt:lpstr>
      <vt:lpstr>Phase I/IIb Trial Comparing Herceptin® and its Biosimilar CT-P6 in MBC: Results</vt:lpstr>
      <vt:lpstr>Double-Blind, Randomized, Parallel Group, Phase III Study to Demonstrate Equivalence in Efficacy and Safety of  CT-P6/Paclitaxel vs Herceptin®/Paclitaxel in MBC</vt:lpstr>
      <vt:lpstr>PowerPoint Presentation</vt:lpstr>
      <vt:lpstr>Safety</vt:lpstr>
      <vt:lpstr>Nonhematologic Adverse Events</vt:lpstr>
      <vt:lpstr>PowerPoint Presentation</vt:lpstr>
      <vt:lpstr>PowerPoint Presentation</vt:lpstr>
      <vt:lpstr>CT-P6 in Metastatic Breast Cancer Summary of Results</vt:lpstr>
      <vt:lpstr>What is the most “Sensitive and Homogenous Population” in Breast Cancer?</vt:lpstr>
      <vt:lpstr>The neoadjuvant setting is the most sensitive population to study similarity of Herceptin® and Trastuzumab biosimilar </vt:lpstr>
      <vt:lpstr>PowerPoint Presentation</vt:lpstr>
      <vt:lpstr>PowerPoint Presentation</vt:lpstr>
      <vt:lpstr>PowerPoint Presentation</vt:lpstr>
      <vt:lpstr>Conclusions</vt:lpstr>
      <vt:lpstr>PowerPoint Presentation</vt:lpstr>
      <vt:lpstr>PowerPoint Presentation</vt:lpstr>
    </vt:vector>
  </TitlesOfParts>
  <Company>p&amp;f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HOSPITAL/INSTITUTE/CENTER</dc:title>
  <dc:creator>Office 2004 Test Drive User</dc:creator>
  <cp:lastModifiedBy>Chelsey Goins</cp:lastModifiedBy>
  <cp:revision>231</cp:revision>
  <dcterms:created xsi:type="dcterms:W3CDTF">2011-09-30T18:56:39Z</dcterms:created>
  <dcterms:modified xsi:type="dcterms:W3CDTF">2014-11-10T14:15:19Z</dcterms:modified>
</cp:coreProperties>
</file>