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29" r:id="rId2"/>
  </p:sldMasterIdLst>
  <p:notesMasterIdLst>
    <p:notesMasterId r:id="rId27"/>
  </p:notesMasterIdLst>
  <p:handoutMasterIdLst>
    <p:handoutMasterId r:id="rId28"/>
  </p:handoutMasterIdLst>
  <p:sldIdLst>
    <p:sldId id="825" r:id="rId3"/>
    <p:sldId id="775" r:id="rId4"/>
    <p:sldId id="786" r:id="rId5"/>
    <p:sldId id="796" r:id="rId6"/>
    <p:sldId id="812" r:id="rId7"/>
    <p:sldId id="809" r:id="rId8"/>
    <p:sldId id="811" r:id="rId9"/>
    <p:sldId id="792" r:id="rId10"/>
    <p:sldId id="785" r:id="rId11"/>
    <p:sldId id="787" r:id="rId12"/>
    <p:sldId id="793" r:id="rId13"/>
    <p:sldId id="794" r:id="rId14"/>
    <p:sldId id="795" r:id="rId15"/>
    <p:sldId id="797" r:id="rId16"/>
    <p:sldId id="798" r:id="rId17"/>
    <p:sldId id="823" r:id="rId18"/>
    <p:sldId id="801" r:id="rId19"/>
    <p:sldId id="802" r:id="rId20"/>
    <p:sldId id="804" r:id="rId21"/>
    <p:sldId id="810" r:id="rId22"/>
    <p:sldId id="806" r:id="rId23"/>
    <p:sldId id="799" r:id="rId24"/>
    <p:sldId id="790" r:id="rId25"/>
    <p:sldId id="808" r:id="rId26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Whitney Book" pitchFamily="2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ice Galleshaw, MD" initials="JGM" lastIdx="3" clrIdx="0"/>
  <p:cmAuthor id="1" name="Christi Gray" initials="CG" lastIdx="1" clrIdx="1"/>
  <p:cmAuthor id="2" name="Heather Tomlinson" initials="HT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6F000"/>
    <a:srgbClr val="F8F200"/>
    <a:srgbClr val="F09828"/>
    <a:srgbClr val="FF9933"/>
    <a:srgbClr val="D8E8FC"/>
    <a:srgbClr val="296DC0"/>
    <a:srgbClr val="C6D9F1"/>
    <a:srgbClr val="7DA9DF"/>
    <a:srgbClr val="A0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40" autoAdjust="0"/>
    <p:restoredTop sz="91297" autoAdjust="0"/>
  </p:normalViewPr>
  <p:slideViewPr>
    <p:cSldViewPr snapToGrid="0">
      <p:cViewPr varScale="1">
        <p:scale>
          <a:sx n="74" d="100"/>
          <a:sy n="74" d="100"/>
        </p:scale>
        <p:origin x="-1332" y="-90"/>
      </p:cViewPr>
      <p:guideLst>
        <p:guide orient="horz" pos="623"/>
        <p:guide orient="horz" pos="531"/>
        <p:guide orient="horz" pos="2164"/>
        <p:guide orient="horz" pos="4181"/>
        <p:guide orient="horz" pos="4319"/>
        <p:guide pos="285"/>
        <p:guide pos="5478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2-01T13:34:24.816" idx="3">
    <p:pos x="164" y="3812"/>
    <p:text>This is the only reference I can find for Dearden 1991 that discussed pentostatin, but I'm not sure if it's the right one (does it discuss PTCL)?  CG, please double check that this is correct.  Thanks!</p:text>
  </p:cm>
  <p:cm authorId="2" dt="2014-12-01T13:46:13.112" idx="4">
    <p:pos x="4883" y="2451"/>
    <p:text>13/27 is for all pts.  For PTCL it should be 8/19.</p:text>
  </p:cm>
  <p:cm authorId="2" dt="2014-12-01T13:27:11.714" idx="1">
    <p:pos x="4663" y="2078"/>
    <p:text>This is 5/14 according to the reference.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2-01T14:16:34.022" idx="5">
    <p:pos x="688" y="1096"/>
    <p:text>For mucositis, these #s are 71, 18, and 4.  But there's an asterisk for mucositis: "included a grouping of similar preferred terms."  So I'm not sure if "mucosal inflammation" was one of those terms, and if these #s are therefore correct.  On the other hand, I edited several of the numbers below by 1% to match the reference, so I suspect these should be edited, too.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2-01T14:43:25.980" idx="6">
    <p:pos x="1636" y="1185"/>
    <p:text>Based on Table 1 in the reference, I think these #s should be 69 for PTCL-NOS, 27 for AITL, and 21 for ALCL.  Which would leave 13 for "other" (assuming the N was changed to 130).</p:text>
  </p:cm>
  <p:cm authorId="2" dt="2014-12-01T14:43:00.636" idx="7">
    <p:pos x="-71" y="927"/>
    <p:text>I believe this should be 130 (130 PTCL by central review; 1 DLBCL excluded from baseline measurements).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2-01T16:52:02.897" idx="8">
    <p:pos x="1439" y="1817"/>
    <p:text>According to table 1 in the reference, these numbers should be:
32
23
2
1
2
This adds up to 60, too.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8" y="0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57633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8" y="8757633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17273B-8CA4-4036-9692-5D04145E0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8" y="0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5538" y="692150"/>
            <a:ext cx="4608512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379595"/>
            <a:ext cx="5485158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57633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8" y="8757633"/>
            <a:ext cx="2972421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8" tIns="45509" rIns="91018" bIns="455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0D6AFF-A510-4F0B-9C12-AABF0F954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6AFF-A510-4F0B-9C12-AABF0F9541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249363"/>
            <a:ext cx="9144000" cy="5608637"/>
          </a:xfrm>
          <a:prstGeom prst="rect">
            <a:avLst/>
          </a:prstGeom>
          <a:solidFill>
            <a:srgbClr val="296DC0"/>
          </a:solidFill>
          <a:ln w="9525">
            <a:noFill/>
            <a:miter lim="800000"/>
            <a:headEnd/>
            <a:tailEnd/>
          </a:ln>
        </p:spPr>
        <p:txBody>
          <a:bodyPr wrap="none" lIns="91437" rIns="91437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990600"/>
            <a:ext cx="9144000" cy="255588"/>
          </a:xfrm>
          <a:prstGeom prst="rect">
            <a:avLst/>
          </a:prstGeom>
          <a:solidFill>
            <a:srgbClr val="CBD2E6"/>
          </a:solidFill>
          <a:ln w="9525">
            <a:noFill/>
            <a:miter lim="800000"/>
            <a:headEnd/>
            <a:tailEnd/>
          </a:ln>
        </p:spPr>
        <p:txBody>
          <a:bodyPr wrap="none" lIns="91437" rIns="91437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1" descr="pri_sm_2c_rgb J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76200"/>
            <a:ext cx="157797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733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99" y="1638302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22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9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1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1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5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F098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9828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09828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6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961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079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4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7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204788"/>
            <a:ext cx="8651875" cy="84931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228600" y="1409700"/>
            <a:ext cx="8651875" cy="46990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6953250" y="6527800"/>
            <a:ext cx="2133600" cy="2508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charset="0"/>
                <a:ea typeface="+mn-ea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679C5F28-88F3-4C3B-9F77-DAD9BF5E9BEA}" type="slidenum">
              <a:rPr lang="en-GB" sz="1800"/>
              <a:pPr eaLnBrk="1" hangingPunct="1">
                <a:defRPr/>
              </a:pPr>
              <a:t>‹#›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23408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8" descr="pri_sm_2c_rgb J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05738" y="6169025"/>
            <a:ext cx="1109662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7"/>
            <a:ext cx="8229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09828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96DC0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•"/>
        <a:defRPr sz="2800" b="1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–"/>
        <a:defRPr sz="2800">
          <a:solidFill>
            <a:schemeClr val="bg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  <a:latin typeface="Arial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02646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94343" y="1400864"/>
            <a:ext cx="894805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09828"/>
                </a:solidFill>
                <a:latin typeface="Arial" charset="0"/>
              </a:rPr>
              <a:t>How Should We Manage Relapsed T-Cell Lymphoma?</a:t>
            </a:r>
          </a:p>
          <a:p>
            <a:pPr algn="ctr"/>
            <a:endParaRPr lang="en-US" sz="2400" b="1" dirty="0" smtClean="0">
              <a:solidFill>
                <a:srgbClr val="FFFFFF"/>
              </a:solidFill>
              <a:latin typeface="Arial" charset="0"/>
            </a:endParaRPr>
          </a:p>
          <a:p>
            <a:pPr algn="ctr"/>
            <a:endParaRPr lang="en-US" sz="2400" b="1" dirty="0">
              <a:solidFill>
                <a:srgbClr val="FFFFFF"/>
              </a:solidFill>
              <a:latin typeface="Arial" charset="0"/>
            </a:endParaRPr>
          </a:p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Steven T. Rosen, MD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Provost and Chief Scientific Officer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Director, Comprehensive Cancer Center 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and Beckman Research Institute</a:t>
            </a:r>
          </a:p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Arial" charset="0"/>
              </a:rPr>
              <a:t>Irell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 &amp; </a:t>
            </a:r>
            <a:r>
              <a:rPr lang="en-US" sz="2000" b="1" dirty="0" err="1" smtClean="0">
                <a:solidFill>
                  <a:srgbClr val="FFFFFF"/>
                </a:solidFill>
                <a:latin typeface="Arial" charset="0"/>
              </a:rPr>
              <a:t>Manella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 Cancer Center Director’s Distinguished Chair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City of Hope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Duarte, California, United States</a:t>
            </a:r>
            <a:endParaRPr lang="en-US" sz="20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3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484227"/>
            <a:ext cx="8229600" cy="733425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Belinostat</a:t>
            </a:r>
            <a:r>
              <a:rPr lang="en-US" altLang="en-US" dirty="0" smtClean="0">
                <a:ea typeface="ＭＳ Ｐゴシック" pitchFamily="34" charset="-128"/>
              </a:rPr>
              <a:t>: The BELIEF Trial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971800" y="2400291"/>
            <a:ext cx="4953000" cy="838200"/>
          </a:xfrm>
        </p:spPr>
        <p:txBody>
          <a:bodyPr/>
          <a:lstStyle/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Median age:  63 years</a:t>
            </a:r>
          </a:p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Median prior cycles of treatment: 2 </a:t>
            </a:r>
          </a:p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Median prior therapies: 2 (range, 1-8)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200400" y="1697333"/>
            <a:ext cx="2743200" cy="592106"/>
          </a:xfrm>
          <a:prstGeom prst="rect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0463" tIns="49350" rIns="100463" bIns="4935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Belinostat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1000 mg/m</a:t>
            </a:r>
            <a:r>
              <a:rPr lang="en-US" sz="1600" b="1" baseline="30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 1-5 of 21-day cycle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2400" y="1447791"/>
            <a:ext cx="2514600" cy="13716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ctr"/>
          <a:lstStyle/>
          <a:p>
            <a:pPr marL="57150" algn="ctr" defTabSz="1016000">
              <a:buClr>
                <a:srgbClr val="FFFF00"/>
              </a:buClr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International, phase II study in patients with relapsed/refractory PTCL    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N = 129</a:t>
            </a:r>
            <a:endParaRPr lang="en-US" sz="1600" b="1" kern="0" dirty="0">
              <a:solidFill>
                <a:schemeClr val="bg1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2743200" y="2133591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6096000" y="2123883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11863"/>
              </p:ext>
            </p:extLst>
          </p:nvPr>
        </p:nvGraphicFramePr>
        <p:xfrm>
          <a:off x="1323974" y="3312882"/>
          <a:ext cx="6372226" cy="2590882"/>
        </p:xfrm>
        <a:graphic>
          <a:graphicData uri="http://schemas.openxmlformats.org/drawingml/2006/table">
            <a:tbl>
              <a:tblPr/>
              <a:tblGrid>
                <a:gridCol w="3186113"/>
                <a:gridCol w="31861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Outcomes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Belinostat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120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26%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CR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11%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3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 DOR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13.6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PFS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1.6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OS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7.9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353078" y="6454226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O’Connor OA, et al. 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.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2013;31(</a:t>
            </a: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): Abstract 8507. </a:t>
            </a:r>
            <a:endParaRPr lang="en-NZ" sz="1200" b="1" dirty="0" smtClean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5400" y="5979882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 18 patients with AITL, the response rate was 46%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553200" y="1447791"/>
            <a:ext cx="2514600" cy="1371600"/>
          </a:xfrm>
          <a:prstGeom prst="rect">
            <a:avLst/>
          </a:prstGeom>
          <a:solidFill>
            <a:srgbClr val="55BF76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ctr"/>
          <a:lstStyle/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Primary endpoint: ORR</a:t>
            </a: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>
              <a:cs typeface="ＭＳ Ｐゴシック" pitchFamily="-11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571317"/>
            <a:ext cx="8229600" cy="733425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Belinostat</a:t>
            </a:r>
            <a:r>
              <a:rPr lang="en-US" altLang="en-US" dirty="0" smtClean="0">
                <a:ea typeface="ＭＳ Ｐゴシック" pitchFamily="34" charset="-128"/>
              </a:rPr>
              <a:t>: The BELIEF Trial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 Grade ≥3 Treatment-Emergent AEs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graphicFrame>
        <p:nvGraphicFramePr>
          <p:cNvPr id="13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365"/>
              </p:ext>
            </p:extLst>
          </p:nvPr>
        </p:nvGraphicFramePr>
        <p:xfrm>
          <a:off x="780138" y="1580613"/>
          <a:ext cx="7620000" cy="4663440"/>
        </p:xfrm>
        <a:graphic>
          <a:graphicData uri="http://schemas.openxmlformats.org/drawingml/2006/table">
            <a:tbl>
              <a:tblPr>
                <a:effectLst>
                  <a:outerShdw blurRad="190500" dist="1016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4829619"/>
                <a:gridCol w="2790381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103663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Adverse Event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Incidence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 = 129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Thrombocytopenia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15%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Times New Roman" pitchFamily="-106" charset="0"/>
                        </a:rPr>
                        <a:t>Leukopenia</a:t>
                      </a:r>
                      <a:endParaRPr kumimoji="0" 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13%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Neutropenia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13%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Anemia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12%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Dyspnea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Times New Roman" pitchFamily="-106" charset="0"/>
                        </a:rPr>
                        <a:t>Pneumonia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Febrile neutropenia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Fatigue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Hypokalemia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ECG QT prolonged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Deep vein thrombosis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3%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3078" y="6454226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O’Connor OA, et al. 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.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2013;31(</a:t>
            </a: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Suppl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): Abstract 8507. </a:t>
            </a:r>
            <a:endParaRPr lang="en-NZ" sz="1200" b="1" dirty="0" smtClean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-17418" y="363207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 smtClean="0">
                <a:ea typeface="ＭＳ Ｐゴシック" pitchFamily="34" charset="-128"/>
              </a:rPr>
              <a:t>Lenalidomide</a:t>
            </a:r>
            <a:r>
              <a:rPr lang="en-US" altLang="en-US" sz="3200" dirty="0" smtClean="0">
                <a:ea typeface="ＭＳ Ｐゴシック" pitchFamily="34" charset="-128"/>
              </a:rPr>
              <a:t> in Relapsed/Refractory PTCL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52400" y="1037854"/>
            <a:ext cx="2667000" cy="1600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t" anchorCtr="0"/>
          <a:lstStyle/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cs typeface="ＭＳ Ｐゴシック" pitchFamily="-110" charset="-128"/>
              </a:rPr>
              <a:t>  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T-cell lymphoma*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 WHO PS 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3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   Previously treated or</a:t>
            </a:r>
          </a:p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    untreated</a:t>
            </a:r>
          </a:p>
          <a:p>
            <a:pPr marL="342900" indent="-285750" defTabSz="1016000">
              <a:buFont typeface="Arial" panose="020B0604020202020204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Not suitable for standard </a:t>
            </a:r>
            <a:r>
              <a:rPr lang="en-US" sz="1600" b="1" kern="0" dirty="0" err="1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Tx</a:t>
            </a:r>
            <a:r>
              <a:rPr lang="en-US" sz="1600" b="1" kern="0" dirty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,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 N = 24</a:t>
            </a:r>
            <a:endParaRPr lang="en-US" sz="1600" b="1" kern="0" dirty="0">
              <a:solidFill>
                <a:schemeClr val="bg1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276600" y="1113926"/>
            <a:ext cx="2667000" cy="1330770"/>
          </a:xfrm>
          <a:prstGeom prst="rect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0463" tIns="49350" rIns="100463" bIns="49350">
            <a:spAutoFit/>
          </a:bodyPr>
          <a:lstStyle/>
          <a:p>
            <a:pPr algn="ctr" defTabSz="1016000"/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Lenalidomide 25 mg PO QD, days 1-21 of 28-day cycle until disease progression, death, or unacceptable toxicity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324600" y="1114054"/>
            <a:ext cx="2362200" cy="1330642"/>
          </a:xfrm>
          <a:prstGeom prst="rect">
            <a:avLst/>
          </a:prstGeom>
          <a:solidFill>
            <a:srgbClr val="55BF76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lIns="101519" tIns="50760" rIns="45720" bIns="50760" anchor="t" anchorCtr="0"/>
          <a:lstStyle/>
          <a:p>
            <a:pPr indent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Primary endpoint:</a:t>
            </a:r>
          </a:p>
          <a:p>
            <a:pPr indent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 ORR</a:t>
            </a:r>
          </a:p>
          <a:p>
            <a:pPr indent="57150" defTabSz="1016000">
              <a:buFont typeface="Arial" pitchFamily="34" charset="0"/>
              <a:buChar char="•"/>
              <a:tabLst>
                <a:tab pos="793750" algn="ctr"/>
              </a:tabLst>
            </a:pPr>
            <a:endParaRPr lang="en-US" sz="800" b="1" dirty="0" smtClean="0">
              <a:solidFill>
                <a:schemeClr val="bg1"/>
              </a:solidFill>
              <a:latin typeface="+mj-lt"/>
            </a:endParaRPr>
          </a:p>
          <a:p>
            <a:pPr indent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Secondary endpoints:</a:t>
            </a:r>
          </a:p>
          <a:p>
            <a:pPr indent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  PFS, OS,  safety</a:t>
            </a:r>
          </a:p>
          <a:p>
            <a:pPr indent="57150" defTabSz="1016000">
              <a:tabLst>
                <a:tab pos="793750" algn="ctr"/>
              </a:tabLs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indent="57150" defTabSz="1016000">
              <a:tabLst>
                <a:tab pos="793750" algn="ctr"/>
              </a:tabLs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indent="57150" defTabSz="1016000">
              <a:tabLst>
                <a:tab pos="793750" algn="ctr"/>
              </a:tabLst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indent="57150" defTabSz="1016000">
              <a:tabLst>
                <a:tab pos="793750" algn="ctr"/>
              </a:tabLst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95600" y="1571254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943600" y="1571254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60" y="6536540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Dueck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G,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Cancer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. 2010;116</a:t>
            </a:r>
            <a:r>
              <a:rPr lang="en-US" sz="1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(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19):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4541-4548.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7200" y="240945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algn="r" defTabSz="1016000">
              <a:tabLst>
                <a:tab pos="793750" algn="ctr"/>
              </a:tabLst>
            </a:pPr>
            <a:r>
              <a:rPr lang="en-US" sz="1400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*Other than </a:t>
            </a:r>
            <a:r>
              <a:rPr lang="en-US" sz="1400" kern="0" dirty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mycosis </a:t>
            </a:r>
            <a:r>
              <a:rPr lang="en-US" sz="1400" kern="0" dirty="0" err="1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fungoides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56" y="5440052"/>
            <a:ext cx="8763000" cy="1180071"/>
          </a:xfrm>
          <a:prstGeom prst="rect">
            <a:avLst/>
          </a:prstGeom>
        </p:spPr>
        <p:txBody>
          <a:bodyPr/>
          <a:lstStyle/>
          <a:p>
            <a:pPr marL="463550" marR="0" lvl="0" indent="-231775" algn="l" defTabSz="914400" rtl="0" eaLnBrk="1" fontAlgn="base" latinLnBrk="0" hangingPunct="1">
              <a:spcBef>
                <a:spcPts val="0"/>
              </a:spcBef>
              <a:spcAft>
                <a:spcPts val="300"/>
              </a:spcAft>
              <a:buClr>
                <a:srgbClr val="F09828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Median PFS = 96 days,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Median OS = 241 days (range, 8-696+ days)</a:t>
            </a:r>
          </a:p>
          <a:p>
            <a:pPr marL="463550" marR="0" lvl="0" indent="-231775" algn="l" defTabSz="914400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F09828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Common AEs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F09828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Grade 4: thrombocytopenia (33%)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F09828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Grade 3: neutropenia (20.8%), febrile neutropenia (16.7%), pain NOS (16.7%)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11005"/>
              </p:ext>
            </p:extLst>
          </p:nvPr>
        </p:nvGraphicFramePr>
        <p:xfrm>
          <a:off x="685800" y="2805848"/>
          <a:ext cx="7315200" cy="2235541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  <a:gridCol w="1447800"/>
                <a:gridCol w="1524000"/>
              </a:tblGrid>
              <a:tr h="25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Histology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ORR (%)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5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All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23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ALCL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AITL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EATCL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HSTCL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8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33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597" y="5050966"/>
            <a:ext cx="777675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ALCL, anaplastic large cell lymphoma; AITL, 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angioimmunoblastic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 T-cell lymphoma; EATCL, 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enteropathic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-type T-cell lymphoma; HSTCL, 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hepatosplenic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 T-cell lymphoma; PTCL, peripheral T-cell lymphoma, unspecified 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290934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 smtClean="0">
                <a:ea typeface="ＭＳ Ｐゴシック" pitchFamily="34" charset="-128"/>
              </a:rPr>
              <a:t>Bendamustine</a:t>
            </a:r>
            <a:r>
              <a:rPr lang="en-US" altLang="en-US" sz="3200" dirty="0" smtClean="0">
                <a:ea typeface="ＭＳ Ｐゴシック" pitchFamily="34" charset="-128"/>
              </a:rPr>
              <a:t> in Relapsed/Refractory T-Cell Lymphomas: BENTLY Trial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4342" y="1382481"/>
            <a:ext cx="3144398" cy="3283862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t" anchorCtr="0"/>
          <a:lstStyle/>
          <a:p>
            <a:pPr marL="57150" algn="ctr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N = 60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 Multicenter, single-arm</a:t>
            </a:r>
          </a:p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  phase II study</a:t>
            </a:r>
          </a:p>
          <a:p>
            <a:pPr marL="287338" indent="-230188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  <a:sym typeface="Symbol"/>
              </a:rPr>
              <a:t>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3 prior lines chemotherapy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Prior treatment: Median 1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endParaRPr lang="en-US" sz="1600" b="1" kern="0" dirty="0" smtClean="0">
              <a:solidFill>
                <a:schemeClr val="bg1"/>
              </a:solidFill>
              <a:latin typeface="+mj-lt"/>
              <a:cs typeface="ＭＳ Ｐゴシック" pitchFamily="-110" charset="-128"/>
            </a:endParaRPr>
          </a:p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T-cell lymphoma subtypes (n):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AILT (32)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PTCL-NOS (23)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ALCL (2)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EATL (1)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  MF (2)</a:t>
            </a:r>
          </a:p>
          <a:p>
            <a:pPr marL="57150" defTabSz="1016000">
              <a:tabLst>
                <a:tab pos="793750" algn="ctr"/>
              </a:tabLst>
            </a:pPr>
            <a:endParaRPr lang="en-US" sz="1400" b="1" kern="0" dirty="0" smtClean="0">
              <a:cs typeface="ＭＳ Ｐゴシック" pitchFamily="-110" charset="-128"/>
            </a:endParaRPr>
          </a:p>
          <a:p>
            <a:pPr marL="57150" defTabSz="1016000">
              <a:tabLst>
                <a:tab pos="793750" algn="ctr"/>
              </a:tabLst>
            </a:pPr>
            <a:endParaRPr lang="en-US" sz="1400" b="1" kern="0" dirty="0" smtClean="0">
              <a:cs typeface="ＭＳ Ｐゴシック" pitchFamily="-110" charset="-128"/>
            </a:endParaRPr>
          </a:p>
          <a:p>
            <a:pPr marL="57150" defTabSz="1016000">
              <a:tabLst>
                <a:tab pos="793750" algn="ctr"/>
              </a:tabLst>
            </a:pPr>
            <a:endParaRPr lang="en-US" sz="1400" b="1" kern="0" dirty="0">
              <a:cs typeface="ＭＳ Ｐゴシック" pitchFamily="-110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633388" y="1458553"/>
            <a:ext cx="2667000" cy="1823213"/>
          </a:xfrm>
          <a:prstGeom prst="rect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0463" tIns="49350" rIns="100463" bIns="49350">
            <a:spAutoFit/>
          </a:bodyPr>
          <a:lstStyle/>
          <a:p>
            <a:pPr algn="ctr" defTabSz="1016000"/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Bendamustine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120 mg/m</a:t>
            </a:r>
            <a:r>
              <a:rPr lang="en-US" sz="1600" b="1" baseline="30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IV on days 1,2 every </a:t>
            </a:r>
          </a:p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3 weeks for 3 cycles</a:t>
            </a:r>
          </a:p>
          <a:p>
            <a:pPr algn="ctr" defTabSz="1016000"/>
            <a:endParaRPr lang="en-US" sz="1600" b="1" dirty="0" smtClean="0">
              <a:solidFill>
                <a:schemeClr val="bg1"/>
              </a:solidFill>
              <a:latin typeface="+mj-lt"/>
            </a:endParaRPr>
          </a:p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If no PD, additional 3 cycles of </a:t>
            </a:r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bendamustine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733223" y="1458680"/>
            <a:ext cx="2287948" cy="1823085"/>
          </a:xfrm>
          <a:prstGeom prst="rect">
            <a:avLst/>
          </a:prstGeom>
          <a:solidFill>
            <a:srgbClr val="55BF76"/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lIns="101519" tIns="50760" rIns="45720" bIns="50760" anchor="t"/>
          <a:lstStyle/>
          <a:p>
            <a:pPr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Primary endpoint:   OR</a:t>
            </a:r>
          </a:p>
          <a:p>
            <a:pPr indent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+mj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Secondary endpoints: Safety, tolerability, DOR, PFS, OS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252388" y="1915881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314036" y="1915881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40342"/>
              </p:ext>
            </p:extLst>
          </p:nvPr>
        </p:nvGraphicFramePr>
        <p:xfrm>
          <a:off x="3494968" y="3554753"/>
          <a:ext cx="4876800" cy="2484098"/>
        </p:xfrm>
        <a:graphic>
          <a:graphicData uri="http://schemas.openxmlformats.org/drawingml/2006/table">
            <a:tbl>
              <a:tblPr/>
              <a:tblGrid>
                <a:gridCol w="2485784"/>
                <a:gridCol w="2391016"/>
              </a:tblGrid>
              <a:tr h="12198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Outcomes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607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50%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28%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4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DOR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3.5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46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Most common grade 3/4 adverse events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 Neutropenia                                     30%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 Thrombocytopenia                          24%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  Infections                                        20%                              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1200" y="6425172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Damaj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G,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2013;31(1):104-110.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503194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 smtClean="0">
                <a:ea typeface="ＭＳ Ｐゴシック" pitchFamily="34" charset="-128"/>
              </a:rPr>
              <a:t>Alisertib</a:t>
            </a:r>
            <a:r>
              <a:rPr lang="en-US" altLang="en-US" sz="3200" dirty="0" smtClean="0">
                <a:ea typeface="ＭＳ Ｐゴシック" pitchFamily="34" charset="-128"/>
              </a:rPr>
              <a:t>: Phase II Trials (S1108) in PTCL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50211"/>
              </p:ext>
            </p:extLst>
          </p:nvPr>
        </p:nvGraphicFramePr>
        <p:xfrm>
          <a:off x="1143000" y="1404252"/>
          <a:ext cx="6934200" cy="2209691"/>
        </p:xfrm>
        <a:graphic>
          <a:graphicData uri="http://schemas.openxmlformats.org/drawingml/2006/table">
            <a:tbl>
              <a:tblPr/>
              <a:tblGrid>
                <a:gridCol w="3285713"/>
                <a:gridCol w="3648487"/>
              </a:tblGrid>
              <a:tr h="38100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Category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Response, n (%)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PTCL-NOS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 (31)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Angioimmunoblastic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 (33)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Anaplastic, ALK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pitchFamily="34" charset="-128"/>
                          <a:cs typeface="Arial"/>
                          <a:sym typeface="Symbol"/>
                        </a:rPr>
                        <a:t>-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 (50)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Adult T-cell (HTLV-1)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 (25)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Extranodal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NK/T-cell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3673" y="6258398"/>
            <a:ext cx="8220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Barr PM,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Oncol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. 2014;32(5s): Abstract 8523.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54269"/>
              </p:ext>
            </p:extLst>
          </p:nvPr>
        </p:nvGraphicFramePr>
        <p:xfrm>
          <a:off x="1139370" y="3848595"/>
          <a:ext cx="6934200" cy="2468748"/>
        </p:xfrm>
        <a:graphic>
          <a:graphicData uri="http://schemas.openxmlformats.org/drawingml/2006/table">
            <a:tbl>
              <a:tblPr/>
              <a:tblGrid>
                <a:gridCol w="3285713"/>
                <a:gridCol w="3648487"/>
              </a:tblGrid>
              <a:tr h="38100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Adverse Event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37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(%)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4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Neutropenia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12 (32)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Anemia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11 (30)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Thrombocytopenia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9 (24)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Mucositis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 (11)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Rash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 (5)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494485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IPI-145: Oral 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I3K-δ, </a:t>
            </a:r>
            <a:r>
              <a:rPr lang="el-GR" dirty="0" smtClean="0">
                <a:ea typeface="ＭＳ Ｐゴシック" charset="0"/>
                <a:cs typeface="ＭＳ Ｐゴシック" charset="0"/>
              </a:rPr>
              <a:t>γ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Inhibitor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5100" y="1145436"/>
            <a:ext cx="8763000" cy="126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Selective </a:t>
            </a:r>
            <a:r>
              <a:rPr lang="en-US" sz="2000" b="1" dirty="0">
                <a:solidFill>
                  <a:schemeClr val="bg1"/>
                </a:solidFill>
              </a:rPr>
              <a:t>for PI3Ks over other protein and lipid kinases</a:t>
            </a:r>
          </a:p>
          <a:p>
            <a:pPr eaLnBrk="1" hangingPunct="1"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Inhibits malignant </a:t>
            </a:r>
            <a:r>
              <a:rPr lang="en-US" sz="2000" b="1" dirty="0" smtClean="0">
                <a:solidFill>
                  <a:schemeClr val="bg1"/>
                </a:solidFill>
              </a:rPr>
              <a:t>B‐cell </a:t>
            </a:r>
            <a:r>
              <a:rPr lang="en-US" sz="2000" b="1" dirty="0">
                <a:solidFill>
                  <a:schemeClr val="bg1"/>
                </a:solidFill>
              </a:rPr>
              <a:t>and T‐cell survival</a:t>
            </a:r>
          </a:p>
          <a:p>
            <a:pPr lvl="1" eaLnBrk="1" hangingPunct="1">
              <a:buClr>
                <a:srgbClr val="F09828"/>
              </a:buClr>
              <a:buFont typeface="Lucida Grande" charset="0"/>
              <a:buChar char="–"/>
            </a:pPr>
            <a:r>
              <a:rPr lang="en-US" sz="2000" b="1" dirty="0">
                <a:solidFill>
                  <a:schemeClr val="bg1"/>
                </a:solidFill>
              </a:rPr>
              <a:t>D</a:t>
            </a:r>
            <a:r>
              <a:rPr lang="en-US" sz="2000" b="1" dirty="0" smtClean="0">
                <a:solidFill>
                  <a:schemeClr val="bg1"/>
                </a:solidFill>
              </a:rPr>
              <a:t>irect </a:t>
            </a:r>
            <a:r>
              <a:rPr lang="en-US" sz="2000" b="1" dirty="0">
                <a:solidFill>
                  <a:schemeClr val="bg1"/>
                </a:solidFill>
              </a:rPr>
              <a:t>effects on tumor cells</a:t>
            </a:r>
            <a:endParaRPr lang="en-US" sz="2000" b="1" i="1" dirty="0">
              <a:solidFill>
                <a:schemeClr val="bg1"/>
              </a:solidFill>
            </a:endParaRPr>
          </a:p>
          <a:p>
            <a:pPr lvl="1" eaLnBrk="1" hangingPunct="1">
              <a:buClr>
                <a:srgbClr val="F09828"/>
              </a:buClr>
              <a:buFont typeface="Lucida Grande" charset="0"/>
              <a:buChar char="–"/>
            </a:pPr>
            <a:r>
              <a:rPr lang="en-US" sz="2000" b="1" dirty="0" smtClean="0">
                <a:solidFill>
                  <a:schemeClr val="bg1"/>
                </a:solidFill>
              </a:rPr>
              <a:t>Disrupts </a:t>
            </a:r>
            <a:r>
              <a:rPr lang="en-US" sz="2000" b="1" dirty="0">
                <a:solidFill>
                  <a:schemeClr val="bg1"/>
                </a:solidFill>
              </a:rPr>
              <a:t>tumor cell interactions </a:t>
            </a:r>
            <a:r>
              <a:rPr lang="en-US" sz="2000" b="1" dirty="0" smtClean="0">
                <a:solidFill>
                  <a:schemeClr val="bg1"/>
                </a:solidFill>
              </a:rPr>
              <a:t>within </a:t>
            </a:r>
            <a:r>
              <a:rPr lang="en-US" sz="2000" b="1" dirty="0">
                <a:solidFill>
                  <a:schemeClr val="bg1"/>
                </a:solidFill>
              </a:rPr>
              <a:t>the microenvironment</a:t>
            </a:r>
            <a:endParaRPr lang="en-US" sz="2000" b="1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endParaRPr lang="en-US" sz="1800" b="1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endParaRPr lang="en-US" sz="1800" b="1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spcAft>
                <a:spcPts val="600"/>
              </a:spcAft>
              <a:buClr>
                <a:srgbClr val="F09828"/>
              </a:buClr>
              <a:buFont typeface="Arial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29407"/>
              </p:ext>
            </p:extLst>
          </p:nvPr>
        </p:nvGraphicFramePr>
        <p:xfrm>
          <a:off x="355600" y="2701387"/>
          <a:ext cx="8381999" cy="1462952"/>
        </p:xfrm>
        <a:graphic>
          <a:graphicData uri="http://schemas.openxmlformats.org/drawingml/2006/table">
            <a:tbl>
              <a:tblPr/>
              <a:tblGrid>
                <a:gridCol w="2743200"/>
                <a:gridCol w="2749021"/>
                <a:gridCol w="2889778"/>
              </a:tblGrid>
              <a:tr h="3284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PI3K Isoform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PI3K-</a:t>
                      </a:r>
                      <a:r>
                        <a:rPr lang="el-GR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endParaRPr lang="en-US" sz="1800" b="1" i="0" u="none" strike="noStrike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PI3K-</a:t>
                      </a:r>
                      <a:r>
                        <a:rPr lang="el-GR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γ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10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Expression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Primarily leukocytes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Primarily leukocytes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0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Biochemical activity (K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)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23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243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95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Whole blood assay (IC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96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,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Anti-FcƐR1</a:t>
                      </a:r>
                      <a:endParaRPr lang="en-US" sz="18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1028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fMLP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4848" y="6441039"/>
            <a:ext cx="5416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Wagner-Johnston N,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j-lt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2014. 32(5s): Abstract TPS8619.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51902"/>
              </p:ext>
            </p:extLst>
          </p:nvPr>
        </p:nvGraphicFramePr>
        <p:xfrm>
          <a:off x="344716" y="4411640"/>
          <a:ext cx="8381999" cy="1782949"/>
        </p:xfrm>
        <a:graphic>
          <a:graphicData uri="http://schemas.openxmlformats.org/drawingml/2006/table">
            <a:tbl>
              <a:tblPr/>
              <a:tblGrid>
                <a:gridCol w="1447799"/>
                <a:gridCol w="2133600"/>
                <a:gridCol w="960120"/>
                <a:gridCol w="960120"/>
                <a:gridCol w="960120"/>
                <a:gridCol w="960120"/>
                <a:gridCol w="960120"/>
              </a:tblGrid>
              <a:tr h="68573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Population</a:t>
                      </a:r>
                    </a:p>
                  </a:txBody>
                  <a:tcPr marT="45709" marB="4570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Evaluable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Patients, n</a:t>
                      </a:r>
                    </a:p>
                  </a:txBody>
                  <a:tcPr marT="45709" marB="4570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Best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Response, n (%)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ORR        CR           PR         SD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CD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26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10 (39)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1 (4)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9 (35)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7 (27)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9 (35)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  CTCL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4 (29)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4 (29)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7 (50)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3 (21)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2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   PTCL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6 (50)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1 (8)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5 (42)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0 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 pitchFamily="34" charset="-128"/>
                        </a:rPr>
                        <a:t>6 (50)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8" y="2016160"/>
            <a:ext cx="4045051" cy="304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Lymph Node Biopsy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69" y="2039601"/>
            <a:ext cx="4013581" cy="30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6524" y="1506828"/>
            <a:ext cx="23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ALCL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6828" y="1477914"/>
            <a:ext cx="238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CD30+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20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274442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Brentuximab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Vedotin</a:t>
            </a:r>
            <a:r>
              <a:rPr lang="en-US" altLang="en-US" dirty="0" smtClean="0">
                <a:ea typeface="ＭＳ Ｐゴシック" pitchFamily="34" charset="-128"/>
              </a:rPr>
              <a:t>: 3-Year Survival Results in Relapsed/Refractory ALCL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399" y="1309911"/>
            <a:ext cx="2685143" cy="12954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38280" y="1462311"/>
            <a:ext cx="2895600" cy="9144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56400" y="1309911"/>
            <a:ext cx="2159000" cy="1219200"/>
          </a:xfrm>
          <a:prstGeom prst="rect">
            <a:avLst/>
          </a:prstGeom>
          <a:solidFill>
            <a:srgbClr val="55BF7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957280" y="1919511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310080" y="1999338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60" y="6551386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Pro B,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Blood.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2013;122: Abstract 1809. 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399" y="1262242"/>
            <a:ext cx="2685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Phase II ongoing study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N = 58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62% primary refractory disease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26% had failed prior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</a:rPr>
              <a:t>autoSCT</a:t>
            </a:r>
            <a:endParaRPr lang="en-US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72% ALK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  <a:sym typeface="Symbol"/>
              </a:rPr>
              <a:t>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disease</a:t>
            </a:r>
          </a:p>
          <a:p>
            <a:pPr algn="ctr"/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62080" y="1523997"/>
            <a:ext cx="304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Brentuximab vedotin </a:t>
            </a:r>
          </a:p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1.8 mg/kg IV every 3 weeks </a:t>
            </a:r>
          </a:p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up to 16 cycles</a:t>
            </a:r>
          </a:p>
          <a:p>
            <a:pPr algn="ctr"/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930570" y="1542138"/>
            <a:ext cx="1984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Primary endpoint:</a:t>
            </a:r>
          </a:p>
          <a:p>
            <a:pPr marL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ORR </a:t>
            </a:r>
          </a:p>
          <a:p>
            <a:endParaRPr lang="en-US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40194"/>
              </p:ext>
            </p:extLst>
          </p:nvPr>
        </p:nvGraphicFramePr>
        <p:xfrm>
          <a:off x="1143000" y="2735940"/>
          <a:ext cx="7162800" cy="372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810000"/>
              </a:tblGrid>
              <a:tr h="40973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Response /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177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ORR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86%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77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59%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77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Median DOR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13.2 months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98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Median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DOR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(for patients who obtained CR)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26.3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months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3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Median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PFS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14.6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months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2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Median OS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Not yet reached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98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Median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OS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(for patients who obtained CR)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7.7 months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77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Estimated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3-year survival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63%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s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5" b="59019" l="12532" r="89785">
                        <a14:foregroundMark x1="34335" y1="27690" x2="34335" y2="27690"/>
                        <a14:foregroundMark x1="36824" y1="30222" x2="36824" y2="30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887" y="1464149"/>
            <a:ext cx="7926542" cy="430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54693" y="5849259"/>
            <a:ext cx="848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After 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median observation time of 33.4 months from first dose of </a:t>
            </a:r>
            <a:r>
              <a:rPr lang="en-US" sz="1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brentuximab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 64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% of patients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with R/R 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ALCL were alive at time of last follow-up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" y="64389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 B,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Blood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. 2013;122: Abstract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1809.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0" y="455417"/>
            <a:ext cx="914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09828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ＭＳ Ｐゴシック" pitchFamily="-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ＭＳ Ｐゴシック" pitchFamily="-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ＭＳ Ｐゴシック" pitchFamily="-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96DC0"/>
                </a:solidFill>
                <a:latin typeface="Arial" charset="0"/>
                <a:ea typeface="ＭＳ Ｐゴシック" pitchFamily="-80" charset="-128"/>
              </a:defRPr>
            </a:lvl9pPr>
          </a:lstStyle>
          <a:p>
            <a:pPr eaLnBrk="1" hangingPunct="1"/>
            <a:r>
              <a:rPr lang="en-US" altLang="en-US" kern="0" dirty="0" err="1" smtClean="0">
                <a:ea typeface="ＭＳ Ｐゴシック" pitchFamily="34" charset="-128"/>
              </a:rPr>
              <a:t>Brentuximab</a:t>
            </a:r>
            <a:r>
              <a:rPr lang="en-US" altLang="en-US" kern="0" dirty="0" smtClean="0">
                <a:ea typeface="ＭＳ Ｐゴシック" pitchFamily="34" charset="-128"/>
              </a:rPr>
              <a:t> </a:t>
            </a:r>
            <a:r>
              <a:rPr lang="en-US" altLang="en-US" kern="0" dirty="0" err="1" smtClean="0">
                <a:ea typeface="ＭＳ Ｐゴシック" pitchFamily="34" charset="-128"/>
              </a:rPr>
              <a:t>Vedotin</a:t>
            </a:r>
            <a:r>
              <a:rPr lang="en-US" altLang="en-US" kern="0" dirty="0" smtClean="0">
                <a:ea typeface="ＭＳ Ｐゴシック" pitchFamily="34" charset="-128"/>
              </a:rPr>
              <a:t>: 3-Year Survival Results in Relapsed/Refractory ALCL</a:t>
            </a:r>
            <a:endParaRPr lang="en-US" altLang="en-US" sz="4000" kern="0" dirty="0" smtClean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950" y="1488415"/>
            <a:ext cx="768350" cy="345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100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90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80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70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60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50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40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30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20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10 –</a:t>
            </a:r>
          </a:p>
          <a:p>
            <a:pPr algn="r">
              <a:lnSpc>
                <a:spcPct val="142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0 –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806950"/>
            <a:ext cx="63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0             6            12           18           24           30          36            42          48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3400" y="1778000"/>
            <a:ext cx="152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443329" y="3011413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Percentage of Patients Alive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676400" y="1691615"/>
            <a:ext cx="0" cy="3108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4756150" y="1708150"/>
            <a:ext cx="0" cy="6172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6530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4955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22580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39560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926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54292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61658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9024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7639050" y="4794250"/>
            <a:ext cx="0" cy="619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051300" y="4559300"/>
            <a:ext cx="4445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48531" y="5024317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Time, Months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34837" y="4423789"/>
            <a:ext cx="116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ITT Patients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56379"/>
              </p:ext>
            </p:extLst>
          </p:nvPr>
        </p:nvGraphicFramePr>
        <p:xfrm>
          <a:off x="5503456" y="3947500"/>
          <a:ext cx="28393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97"/>
                <a:gridCol w="713094"/>
                <a:gridCol w="865328"/>
                <a:gridCol w="893538"/>
              </a:tblGrid>
              <a:tr h="40978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Events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Median,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Months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95% CI, Months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87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21.3, -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32132" y="5236653"/>
            <a:ext cx="807284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+mj-lt"/>
              </a:rPr>
              <a:t>N at Risk (Events)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  <a:latin typeface="+mj-lt"/>
              </a:rPr>
              <a:t>        58 (0)         48 (10)       40 (17)        36 (20)         35 (21)       34 (21)        23 (21)          5 (21)         0 (21)</a:t>
            </a:r>
            <a:endParaRPr lang="en-US" sz="11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976538"/>
            <a:ext cx="9144000" cy="388869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Brentuximab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Vedotin</a:t>
            </a:r>
            <a:r>
              <a:rPr lang="en-US" altLang="en-US" dirty="0" smtClean="0">
                <a:ea typeface="ＭＳ Ｐゴシック" pitchFamily="34" charset="-128"/>
              </a:rPr>
              <a:t>: 3-Year Survival Results </a:t>
            </a:r>
            <a:r>
              <a:rPr lang="en-US" dirty="0" smtClean="0"/>
              <a:t>AEs in ≥20% of Patients</a:t>
            </a:r>
            <a:br>
              <a:rPr lang="en-US" dirty="0" smtClean="0"/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34975" y="6478587"/>
            <a:ext cx="3917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chemeClr val="bg1"/>
                </a:solidFill>
              </a:rPr>
              <a:t>Pro B, et al. </a:t>
            </a:r>
            <a:r>
              <a:rPr lang="en-US" sz="1200" b="1" i="1" dirty="0" smtClean="0">
                <a:solidFill>
                  <a:schemeClr val="bg1"/>
                </a:solidFill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</a:rPr>
              <a:t>2013122: Abstract 1809. </a:t>
            </a:r>
          </a:p>
          <a:p>
            <a:pPr eaLnBrk="1" hangingPunct="1"/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5942"/>
              </p:ext>
            </p:extLst>
          </p:nvPr>
        </p:nvGraphicFramePr>
        <p:xfrm>
          <a:off x="914399" y="1676400"/>
          <a:ext cx="7206343" cy="441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1"/>
                <a:gridCol w="2939142"/>
              </a:tblGrid>
              <a:tr h="4910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Adverse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Event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Any Grade, N = 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Peripheral neuropathy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(sensory)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41%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Nausea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Fatigue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38%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Pyrexia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34%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Diarrhea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29%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Rash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24%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Constipation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22%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Neutropenia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21%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Relapsed PTCL-NOS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Relapse is common</a:t>
            </a:r>
          </a:p>
          <a:p>
            <a:pPr eaLnBrk="1" hangingPunct="1"/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600" dirty="0" err="1" smtClean="0">
                <a:ea typeface="ＭＳ Ｐゴシック" pitchFamily="34" charset="-128"/>
              </a:rPr>
              <a:t>Reinduction</a:t>
            </a:r>
            <a:r>
              <a:rPr lang="en-US" altLang="en-US" sz="2600" dirty="0" smtClean="0">
                <a:ea typeface="ＭＳ Ｐゴシック" pitchFamily="34" charset="-128"/>
              </a:rPr>
              <a:t> chemotherapy followed by autologous or allogeneic transplantation may cure a limited subset</a:t>
            </a:r>
          </a:p>
          <a:p>
            <a:pPr eaLnBrk="1" hangingPunct="1"/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Sequential single agents may extend life expectancy and/or palliate symptoms</a:t>
            </a:r>
          </a:p>
          <a:p>
            <a:pPr eaLnBrk="1" hangingPunct="1"/>
            <a:endParaRPr lang="en-US" altLang="en-US" sz="10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600" dirty="0" smtClean="0">
                <a:ea typeface="ＭＳ Ｐゴシック" pitchFamily="34" charset="-128"/>
              </a:rPr>
              <a:t>Clinical trials with novel agents or new combinations continue to evolve</a:t>
            </a: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5904412"/>
            <a:ext cx="686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PTCL-NOS, peripheral T-cell lymphoma not otherwise specified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652688"/>
            <a:ext cx="9144000" cy="388869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Brentuximab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Vedotin</a:t>
            </a:r>
            <a:r>
              <a:rPr lang="en-US" altLang="en-US" dirty="0" smtClean="0">
                <a:ea typeface="ＭＳ Ｐゴシック" pitchFamily="34" charset="-128"/>
              </a:rPr>
              <a:t> in Relapsed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T-Cell Lymphomas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473256" y="2711445"/>
            <a:ext cx="4953000" cy="762000"/>
          </a:xfrm>
        </p:spPr>
        <p:txBody>
          <a:bodyPr/>
          <a:lstStyle/>
          <a:p>
            <a:pPr marL="177800" indent="-177800"/>
            <a:r>
              <a:rPr lang="en-US" sz="1200" dirty="0" smtClean="0">
                <a:ea typeface="ＭＳ Ｐゴシック" pitchFamily="34" charset="-128"/>
              </a:rPr>
              <a:t>Median age was  64 years </a:t>
            </a:r>
          </a:p>
          <a:p>
            <a:pPr marL="177800" indent="-177800"/>
            <a:r>
              <a:rPr lang="en-US" sz="1200" dirty="0" smtClean="0">
                <a:ea typeface="ＭＳ Ｐゴシック" pitchFamily="34" charset="-128"/>
              </a:rPr>
              <a:t>Median number of prior therapies was 2 (range, 1-9)</a:t>
            </a:r>
          </a:p>
          <a:p>
            <a:pPr marL="177800" indent="-177800"/>
            <a:r>
              <a:rPr lang="en-US" sz="1200" dirty="0" smtClean="0">
                <a:ea typeface="ＭＳ Ｐゴシック" pitchFamily="34" charset="-128"/>
              </a:rPr>
              <a:t>63% were refractory to most recent therapy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333750" y="1338939"/>
            <a:ext cx="2667000" cy="1330770"/>
          </a:xfrm>
          <a:prstGeom prst="rect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0463" tIns="49350" rIns="100463" bIns="49350">
            <a:spAutoFit/>
          </a:bodyPr>
          <a:lstStyle/>
          <a:p>
            <a:pPr algn="ctr" defTabSz="1016000"/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Brentuximab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vedotin </a:t>
            </a:r>
          </a:p>
          <a:p>
            <a:pPr algn="ctr" defTabSz="1016000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1.8 mg/kg every 3 weeks until progression or unacceptable toxicity</a:t>
            </a:r>
          </a:p>
          <a:p>
            <a:pPr algn="ctr" defTabSz="1016000"/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33350" y="1338939"/>
            <a:ext cx="2514600" cy="13716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ctr"/>
          <a:lstStyle/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latin typeface="+mj-lt"/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latin typeface="+mj-lt"/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Phase II, open-label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N = 35</a:t>
            </a:r>
          </a:p>
          <a:p>
            <a:pPr marL="57150" algn="ctr" defTabSz="1016000">
              <a:tabLst>
                <a:tab pos="793750" algn="ctr"/>
              </a:tabLst>
            </a:pPr>
            <a:endParaRPr lang="en-US" sz="800" b="1" kern="0" dirty="0" smtClean="0">
              <a:solidFill>
                <a:schemeClr val="bg1"/>
              </a:solidFill>
              <a:latin typeface="+mj-lt"/>
              <a:cs typeface="ＭＳ Ｐゴシック" pitchFamily="-110" charset="-128"/>
            </a:endParaRPr>
          </a:p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AITL (13)</a:t>
            </a:r>
          </a:p>
          <a:p>
            <a:pPr marL="57150" defTabSz="1016000">
              <a:tabLst>
                <a:tab pos="793750" algn="ctr"/>
              </a:tabLst>
            </a:pP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PTCL NOS (22)</a:t>
            </a: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cs typeface="ＭＳ Ｐゴシック" pitchFamily="-110" charset="-128"/>
            </a:endParaRPr>
          </a:p>
          <a:p>
            <a:pPr marL="57150" defTabSz="1016000">
              <a:tabLst>
                <a:tab pos="793750" algn="ctr"/>
              </a:tabLst>
            </a:pPr>
            <a:endParaRPr lang="en-US" sz="1400" b="1" kern="0" dirty="0" smtClean="0"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cs typeface="ＭＳ Ｐゴシック" pitchFamily="-110" charset="-128"/>
            </a:endParaRPr>
          </a:p>
          <a:p>
            <a:pPr marL="57150" algn="ctr" defTabSz="1016000">
              <a:tabLst>
                <a:tab pos="793750" algn="ctr"/>
              </a:tabLst>
            </a:pPr>
            <a:endParaRPr lang="en-US" sz="1600" b="1" kern="0" dirty="0" smtClean="0">
              <a:cs typeface="ＭＳ Ｐゴシック" pitchFamily="-110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534150" y="1338939"/>
            <a:ext cx="2466975" cy="1676400"/>
          </a:xfrm>
          <a:prstGeom prst="rect">
            <a:avLst/>
          </a:prstGeom>
          <a:solidFill>
            <a:srgbClr val="55BF76"/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lIns="101519" tIns="50760" rIns="45720" bIns="50760" anchor="ctr"/>
          <a:lstStyle/>
          <a:p>
            <a:pPr marL="173038" indent="-115888" defTabSz="1016000">
              <a:tabLst>
                <a:tab pos="793750" algn="ctr"/>
              </a:tabLst>
            </a:pPr>
            <a:endParaRPr lang="en-US" sz="1400" b="1" dirty="0" smtClean="0"/>
          </a:p>
          <a:p>
            <a:pPr marL="173038" indent="-115888" defTabSz="1016000">
              <a:tabLst>
                <a:tab pos="793750" algn="ctr"/>
              </a:tabLst>
            </a:pPr>
            <a:endParaRPr lang="en-US" sz="1400" b="1" dirty="0" smtClean="0"/>
          </a:p>
          <a:p>
            <a:pPr marL="173038" indent="-115888" defTabSz="1016000">
              <a:tabLst>
                <a:tab pos="793750" algn="ctr"/>
              </a:tabLst>
            </a:pPr>
            <a:endParaRPr lang="en-US" sz="1400" b="1" dirty="0" smtClean="0">
              <a:latin typeface="+mj-lt"/>
            </a:endParaRP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Primary endpoint: ORR</a:t>
            </a:r>
          </a:p>
          <a:p>
            <a:pPr marL="173038" indent="-115888" defTabSz="1016000">
              <a:tabLst>
                <a:tab pos="793750" algn="ctr"/>
              </a:tabLst>
            </a:pPr>
            <a:endParaRPr lang="en-US" sz="800" b="1" dirty="0" smtClean="0">
              <a:solidFill>
                <a:schemeClr val="bg1"/>
              </a:solidFill>
              <a:latin typeface="+mj-lt"/>
            </a:endParaRP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Secondary endpoints:</a:t>
            </a: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Safety, correlation of </a:t>
            </a: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CD30 expression with </a:t>
            </a: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response, response </a:t>
            </a: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duration, PFS</a:t>
            </a:r>
          </a:p>
          <a:p>
            <a:pPr marL="173038" indent="-115888" defTabSz="1016000">
              <a:tabLst>
                <a:tab pos="793750" algn="ctr"/>
              </a:tabLst>
            </a:pPr>
            <a:endParaRPr lang="en-US" sz="1600" b="1" u="sng" dirty="0"/>
          </a:p>
          <a:p>
            <a:pPr marL="173038" indent="-115888" defTabSz="1016000">
              <a:tabLst>
                <a:tab pos="793750" algn="ctr"/>
              </a:tabLst>
            </a:pPr>
            <a:r>
              <a:rPr lang="en-US" b="1" dirty="0" smtClean="0"/>
              <a:t>  </a:t>
            </a:r>
            <a:endParaRPr lang="en-US" sz="1600" b="1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800350" y="2100939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b="1" dirty="0">
              <a:cs typeface="+mn-cs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6076950" y="2167431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b="1" dirty="0">
              <a:cs typeface="+mn-cs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352425" y="6557229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Horwitz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SM,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2014;123(20):3095-3100.</a:t>
            </a:r>
            <a:endParaRPr lang="en-NZ" sz="1200" b="1" dirty="0" smtClean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01038"/>
              </p:ext>
            </p:extLst>
          </p:nvPr>
        </p:nvGraphicFramePr>
        <p:xfrm>
          <a:off x="653138" y="3990765"/>
          <a:ext cx="7848601" cy="2224974"/>
        </p:xfrm>
        <a:graphic>
          <a:graphicData uri="http://schemas.openxmlformats.org/drawingml/2006/table">
            <a:tbl>
              <a:tblPr/>
              <a:tblGrid>
                <a:gridCol w="3505201"/>
                <a:gridCol w="1447800"/>
                <a:gridCol w="1447800"/>
                <a:gridCol w="1447800"/>
              </a:tblGrid>
              <a:tr h="1386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AITL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13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PTCL-NOS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21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Total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34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Best clinical response, n (%)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CR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PR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SD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PD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5 (38)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 (15)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 (23)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 (23)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 (14)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 (19)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 (14)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11 (52)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8 (24)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6 (18)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6 (18)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14 (41)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ORR, n (%)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7 (54)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7 (33)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14 (41)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1000" y="6258929"/>
            <a:ext cx="541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err="1" smtClean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Per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+mj-lt"/>
              </a:rPr>
              <a:t>Cheson</a:t>
            </a:r>
            <a:r>
              <a:rPr lang="en-US" sz="1100" dirty="0" smtClean="0">
                <a:solidFill>
                  <a:schemeClr val="bg1"/>
                </a:solidFill>
                <a:latin typeface="+mj-lt"/>
              </a:rPr>
              <a:t>, as assessed by the investigator.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" y="349068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Best Clinical Response by Disease Diagnosis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519338"/>
            <a:ext cx="9144000" cy="388869"/>
          </a:xfrm>
        </p:spPr>
        <p:txBody>
          <a:bodyPr/>
          <a:lstStyle/>
          <a:p>
            <a:pPr algn="ctr" eaLnBrk="1" hangingPunct="1"/>
            <a:r>
              <a:rPr lang="en-US" altLang="en-US" sz="3400" dirty="0" err="1" smtClean="0">
                <a:ea typeface="ＭＳ Ｐゴシック" pitchFamily="34" charset="-128"/>
              </a:rPr>
              <a:t>Crizotinib</a:t>
            </a:r>
            <a:r>
              <a:rPr lang="en-US" altLang="en-US" sz="3400" dirty="0" smtClean="0">
                <a:ea typeface="ＭＳ Ｐゴシック" pitchFamily="34" charset="-128"/>
              </a:rPr>
              <a:t> in ALK Rearranged Lymphoma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2400" y="1119908"/>
            <a:ext cx="2438400" cy="101417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3126381" y="1272308"/>
            <a:ext cx="2895600" cy="660975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142875" y="91837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Chemoresistant</a:t>
            </a:r>
            <a:endParaRPr lang="en-US" sz="16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N = 11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ALCL histology: n = 9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DLBCL:  n = 2</a:t>
            </a:r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38475" y="131948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Crizotinib 250 mg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twice daily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219206"/>
            <a:ext cx="2362200" cy="861774"/>
          </a:xfrm>
          <a:prstGeom prst="rect">
            <a:avLst/>
          </a:prstGeom>
          <a:solidFill>
            <a:srgbClr val="55BF7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Primary endpoint: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ORR </a:t>
            </a:r>
          </a:p>
          <a:p>
            <a:pPr algn="ctr"/>
            <a:endParaRPr lang="en-US" sz="1600" b="1" dirty="0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2691945" y="1650093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sz="1600" b="1" dirty="0">
              <a:cs typeface="+mn-cs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83249"/>
              </p:ext>
            </p:extLst>
          </p:nvPr>
        </p:nvGraphicFramePr>
        <p:xfrm>
          <a:off x="381000" y="2340060"/>
          <a:ext cx="8382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3657600"/>
              </a:tblGrid>
              <a:tr h="2355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Response /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 = 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56526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ORR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CR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  PR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91%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5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Evidence of response by PET/CAT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scan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 days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52425" y="6544578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Redaelli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S, et al. </a:t>
            </a:r>
            <a:r>
              <a:rPr lang="en-US" sz="1200" b="1" i="1" dirty="0" smtClean="0">
                <a:solidFill>
                  <a:schemeClr val="bg1"/>
                </a:solidFill>
                <a:latin typeface="+mj-lt"/>
              </a:rPr>
              <a:t>Blood.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2013;122: Abstract 368;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Gambacorti-Passerini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C, et al. </a:t>
            </a:r>
            <a:r>
              <a:rPr lang="en-US" sz="1200" b="1" i="1" dirty="0">
                <a:solidFill>
                  <a:srgbClr val="FFFFFF"/>
                </a:solidFill>
                <a:latin typeface="Arial"/>
              </a:rPr>
              <a:t>Blood.</a:t>
            </a:r>
            <a:r>
              <a:rPr lang="en-US" sz="1200" b="1" dirty="0">
                <a:solidFill>
                  <a:srgbClr val="FFFFFF"/>
                </a:solidFill>
                <a:latin typeface="Arial"/>
              </a:rPr>
              <a:t> 2013;122: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Abstract 4342.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" y="4015508"/>
            <a:ext cx="2438400" cy="101417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4252680"/>
            <a:ext cx="2895600" cy="660975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53200" y="4225058"/>
            <a:ext cx="2438400" cy="707647"/>
          </a:xfrm>
          <a:prstGeom prst="rect">
            <a:avLst/>
          </a:prstGeom>
          <a:solidFill>
            <a:srgbClr val="55BF7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3985980"/>
            <a:ext cx="251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Open-label phase </a:t>
            </a:r>
            <a:r>
              <a:rPr lang="en-US" sz="1600" b="1" dirty="0" err="1" smtClean="0">
                <a:solidFill>
                  <a:srgbClr val="F8F8F8"/>
                </a:solidFill>
                <a:latin typeface="+mj-lt"/>
              </a:rPr>
              <a:t>Ib</a:t>
            </a:r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 </a:t>
            </a:r>
          </a:p>
          <a:p>
            <a:pPr algn="ctr"/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N = 15</a:t>
            </a:r>
          </a:p>
          <a:p>
            <a:pPr algn="ctr"/>
            <a:r>
              <a:rPr lang="en-US" sz="1200" b="1" dirty="0" smtClean="0">
                <a:solidFill>
                  <a:srgbClr val="F8F8F8"/>
                </a:solidFill>
                <a:latin typeface="+mj-lt"/>
              </a:rPr>
              <a:t>14 patients with ALK+ ALCL</a:t>
            </a:r>
          </a:p>
          <a:p>
            <a:pPr algn="ctr"/>
            <a:r>
              <a:rPr lang="en-US" sz="1200" b="1" dirty="0" smtClean="0">
                <a:solidFill>
                  <a:srgbClr val="F8F8F8"/>
                </a:solidFill>
                <a:latin typeface="+mj-lt"/>
              </a:rPr>
              <a:t>1 patient with ALK+ DLBCL</a:t>
            </a:r>
          </a:p>
          <a:p>
            <a:pPr algn="ctr"/>
            <a:endParaRPr lang="en-US" sz="1600" b="1" dirty="0" smtClean="0">
              <a:solidFill>
                <a:srgbClr val="F8F8F8"/>
              </a:solidFill>
            </a:endParaRPr>
          </a:p>
          <a:p>
            <a:pPr algn="ctr"/>
            <a:endParaRPr lang="en-US" sz="1600" b="1" dirty="0">
              <a:solidFill>
                <a:srgbClr val="F8F8F8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9057" y="404222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 smtClean="0">
              <a:solidFill>
                <a:srgbClr val="F8F8F8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Crizotinib 250 mg </a:t>
            </a:r>
          </a:p>
          <a:p>
            <a:pPr algn="ctr"/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twice daily</a:t>
            </a:r>
            <a:endParaRPr lang="en-US" sz="1600" b="1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53200" y="4267206"/>
            <a:ext cx="236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Primary endpoint: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rgbClr val="F8F8F8"/>
                </a:solidFill>
                <a:latin typeface="+mj-lt"/>
              </a:rPr>
              <a:t>ORR </a:t>
            </a:r>
          </a:p>
          <a:p>
            <a:pPr algn="ctr"/>
            <a:endParaRPr lang="en-US" sz="1600" b="1" dirty="0">
              <a:solidFill>
                <a:srgbClr val="F8F8F8"/>
              </a:solidFill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2701470" y="4587008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sz="1600" b="1" dirty="0">
              <a:solidFill>
                <a:srgbClr val="F8F8F8"/>
              </a:solidFill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136365" y="4596533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sz="1600" b="1" dirty="0">
              <a:solidFill>
                <a:srgbClr val="F8F8F8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12689"/>
              </p:ext>
            </p:extLst>
          </p:nvPr>
        </p:nvGraphicFramePr>
        <p:xfrm>
          <a:off x="304800" y="5128980"/>
          <a:ext cx="8610600" cy="124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913"/>
                <a:gridCol w="3755687"/>
              </a:tblGrid>
              <a:tr h="3309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Response /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2921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ORR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1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Clinical benefit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rates  (CR + PR + SD)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67%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3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Median duration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of treatment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 weeks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6093732" y="1669964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sz="1600" b="1" dirty="0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717199" y="1795777"/>
            <a:ext cx="781050" cy="337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1.0 –</a:t>
            </a:r>
          </a:p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0.8 –</a:t>
            </a:r>
          </a:p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0.6 –</a:t>
            </a:r>
          </a:p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0.4 –</a:t>
            </a:r>
          </a:p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0.2 –</a:t>
            </a:r>
          </a:p>
          <a:p>
            <a:pPr algn="r">
              <a:lnSpc>
                <a:spcPct val="25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0.0 –</a:t>
            </a:r>
          </a:p>
        </p:txBody>
      </p:sp>
      <p:pic>
        <p:nvPicPr>
          <p:cNvPr id="15" name="Picture 14" descr="graphs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9" b="80674" l="57556" r="97770">
                        <a14:foregroundMark x1="58464" y1="20922" x2="58464" y2="20922"/>
                        <a14:foregroundMark x1="58464" y1="19504" x2="58464" y2="19504"/>
                        <a14:foregroundMark x1="59455" y1="34397" x2="59455" y2="34397"/>
                        <a14:foregroundMark x1="58629" y1="43262" x2="58629" y2="43262"/>
                        <a14:foregroundMark x1="73658" y1="68262" x2="73658" y2="68262"/>
                        <a14:foregroundMark x1="75062" y1="68440" x2="75062" y2="68440"/>
                        <a14:foregroundMark x1="73328" y1="71277" x2="73328" y2="71277"/>
                        <a14:foregroundMark x1="71098" y1="71986" x2="71098" y2="71986"/>
                        <a14:foregroundMark x1="69116" y1="71809" x2="69116" y2="71809"/>
                        <a14:foregroundMark x1="66309" y1="71986" x2="66309" y2="71986"/>
                        <a14:foregroundMark x1="64162" y1="71986" x2="64162" y2="71986"/>
                        <a14:foregroundMark x1="62097" y1="71454" x2="62097" y2="71454"/>
                        <a14:foregroundMark x1="61602" y1="67021" x2="61602" y2="67021"/>
                        <a14:foregroundMark x1="60281" y1="65071" x2="60281" y2="65071"/>
                        <a14:foregroundMark x1="59042" y1="62766" x2="59042" y2="62766"/>
                        <a14:foregroundMark x1="58960" y1="57624" x2="58960" y2="57624"/>
                        <a14:foregroundMark x1="58960" y1="52660" x2="58960" y2="52660"/>
                        <a14:foregroundMark x1="58794" y1="47340" x2="58794" y2="47340"/>
                        <a14:foregroundMark x1="58134" y1="28546" x2="58134" y2="28546"/>
                        <a14:foregroundMark x1="58629" y1="38652" x2="58629" y2="38652"/>
                        <a14:foregroundMark x1="58794" y1="28191" x2="58794" y2="28191"/>
                        <a14:foregroundMark x1="58547" y1="26418" x2="58547" y2="26418"/>
                        <a14:foregroundMark x1="58794" y1="29787" x2="58794" y2="29787"/>
                        <a14:foregroundMark x1="61354" y1="40780" x2="61354" y2="40780"/>
                        <a14:foregroundMark x1="65235" y1="56560" x2="65235" y2="56560"/>
                        <a14:foregroundMark x1="66061" y1="57801" x2="66061" y2="57801"/>
                        <a14:foregroundMark x1="65566" y1="57801" x2="65566" y2="57801"/>
                        <a14:foregroundMark x1="66474" y1="60638" x2="66474" y2="60638"/>
                        <a14:foregroundMark x1="66969" y1="60816" x2="66969" y2="60816"/>
                        <a14:foregroundMark x1="67713" y1="59929" x2="67713" y2="59929"/>
                        <a14:foregroundMark x1="72585" y1="68085" x2="72585" y2="68085"/>
                        <a14:foregroundMark x1="76713" y1="68262" x2="76713" y2="68262"/>
                        <a14:foregroundMark x1="80429" y1="68262" x2="80429" y2="68262"/>
                        <a14:foregroundMark x1="79273" y1="67553" x2="79273" y2="67553"/>
                        <a14:foregroundMark x1="77704" y1="68617" x2="77704" y2="68617"/>
                        <a14:foregroundMark x1="82494" y1="68794" x2="82494" y2="68794"/>
                        <a14:foregroundMark x1="87366" y1="68085" x2="87366" y2="68085"/>
                        <a14:foregroundMark x1="91082" y1="68085" x2="91082" y2="68085"/>
                        <a14:foregroundMark x1="94220" y1="68085" x2="94220" y2="68085"/>
                        <a14:foregroundMark x1="95789" y1="68440" x2="95789" y2="68440"/>
                        <a14:foregroundMark x1="59455" y1="35106" x2="59455" y2="35106"/>
                        <a14:foregroundMark x1="67630" y1="61702" x2="67630" y2="61702"/>
                        <a14:foregroundMark x1="85632" y1="68262" x2="85632" y2="68262"/>
                        <a14:foregroundMark x1="62015" y1="42908" x2="62015" y2="42908"/>
                        <a14:foregroundMark x1="62097" y1="42730" x2="62097" y2="42730"/>
                        <a14:foregroundMark x1="81751" y1="17199" x2="81751" y2="17199"/>
                        <a14:foregroundMark x1="89017" y1="68262" x2="89017" y2="68262"/>
                        <a14:foregroundMark x1="82081" y1="21809" x2="82081" y2="21809"/>
                        <a14:foregroundMark x1="82246" y1="27837" x2="82246" y2="27837"/>
                        <a14:backgroundMark x1="62345" y1="65071" x2="62345" y2="65071"/>
                        <a14:backgroundMark x1="61685" y1="54078" x2="61685" y2="54078"/>
                        <a14:backgroundMark x1="61354" y1="46809" x2="61354" y2="46809"/>
                        <a14:backgroundMark x1="60116" y1="41844" x2="60116" y2="41844"/>
                        <a14:backgroundMark x1="63006" y1="40426" x2="63006" y2="40426"/>
                        <a14:backgroundMark x1="60859" y1="35106" x2="60859" y2="35106"/>
                        <a14:backgroundMark x1="59620" y1="29610" x2="59620" y2="29610"/>
                        <a14:backgroundMark x1="58960" y1="24468" x2="58960" y2="24468"/>
                        <a14:backgroundMark x1="58382" y1="27482" x2="58382" y2="27482"/>
                        <a14:backgroundMark x1="58051" y1="26418" x2="58051" y2="26418"/>
                        <a14:backgroundMark x1="58134" y1="21277" x2="58134" y2="21277"/>
                        <a14:backgroundMark x1="58051" y1="20745" x2="58051" y2="20745"/>
                        <a14:backgroundMark x1="58134" y1="20567" x2="58134" y2="20567"/>
                        <a14:backgroundMark x1="58134" y1="25709" x2="58134" y2="25709"/>
                        <a14:backgroundMark x1="61602" y1="42908" x2="61602" y2="42908"/>
                        <a14:backgroundMark x1="68043" y1="59929" x2="68043" y2="59929"/>
                        <a14:backgroundMark x1="67878" y1="60284" x2="67878" y2="60284"/>
                        <a14:backgroundMark x1="65483" y1="57092" x2="65483" y2="57092"/>
                        <a14:backgroundMark x1="67300" y1="60284" x2="67300" y2="602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387" y="1866155"/>
            <a:ext cx="8315125" cy="3872610"/>
          </a:xfrm>
          <a:prstGeom prst="rect">
            <a:avLst/>
          </a:prstGeom>
        </p:spPr>
      </p:pic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106680" y="441974"/>
            <a:ext cx="8923020" cy="733425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Autologous</a:t>
            </a:r>
            <a:r>
              <a:rPr lang="en-US" dirty="0" smtClean="0"/>
              <a:t> Transplantation in Relapsed PTCL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10" name="Rectangle 43"/>
          <p:cNvSpPr txBox="1">
            <a:spLocks noChangeArrowheads="1"/>
          </p:cNvSpPr>
          <p:nvPr/>
        </p:nvSpPr>
        <p:spPr bwMode="auto">
          <a:xfrm>
            <a:off x="335917" y="1260422"/>
            <a:ext cx="403107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7624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ea typeface="ＭＳ Ｐゴシック" pitchFamily="34" charset="-128"/>
              </a:rPr>
              <a:t>CIBMTR: PFS excluding pt in CR1</a:t>
            </a:r>
          </a:p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ea typeface="ＭＳ Ｐゴシック" pitchFamily="34" charset="-128"/>
              </a:rPr>
              <a:t>(Most patients ALCL)</a:t>
            </a:r>
            <a:endParaRPr lang="en-US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TextBox 178"/>
          <p:cNvSpPr txBox="1">
            <a:spLocks noChangeArrowheads="1"/>
          </p:cNvSpPr>
          <p:nvPr/>
        </p:nvSpPr>
        <p:spPr bwMode="auto">
          <a:xfrm>
            <a:off x="341200" y="6369963"/>
            <a:ext cx="906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chemeClr val="bg1"/>
                </a:solidFill>
                <a:ea typeface="ＭＳ Ｐゴシック" pitchFamily="34" charset="-128"/>
              </a:rPr>
              <a:t>CIBMTR, Center for International Blood and Marrow Transplant Research</a:t>
            </a:r>
          </a:p>
          <a:p>
            <a:pPr eaLnBrk="1" hangingPunct="1"/>
            <a:r>
              <a:rPr lang="en-US" sz="1200" b="1" dirty="0" smtClean="0">
                <a:solidFill>
                  <a:schemeClr val="bg1"/>
                </a:solidFill>
                <a:ea typeface="ＭＳ Ｐゴシック" pitchFamily="34" charset="-128"/>
              </a:rPr>
              <a:t>Smith SM, et al. </a:t>
            </a:r>
            <a:r>
              <a:rPr lang="en-US" sz="1200" b="1" i="1" dirty="0" smtClean="0">
                <a:solidFill>
                  <a:schemeClr val="bg1"/>
                </a:solidFill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ea typeface="ＭＳ Ｐゴシック" pitchFamily="34" charset="-128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ea typeface="ＭＳ Ｐゴシック" pitchFamily="34" charset="-128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ea typeface="ＭＳ Ｐゴシック" pitchFamily="34" charset="-128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ea typeface="ＭＳ Ｐゴシック" pitchFamily="34" charset="-128"/>
              </a:rPr>
              <a:t>2013;31(25):3100-3109. Chen AI, et al. </a:t>
            </a:r>
            <a:r>
              <a:rPr lang="en-US" sz="1200" b="1" i="1" dirty="0" smtClean="0">
                <a:solidFill>
                  <a:schemeClr val="bg1"/>
                </a:solidFill>
                <a:ea typeface="ＭＳ Ｐゴシック" pitchFamily="34" charset="-128"/>
              </a:rPr>
              <a:t>Biol Blood Marrow Transplant. </a:t>
            </a:r>
            <a:r>
              <a:rPr lang="en-US" sz="1200" b="1" dirty="0" smtClean="0">
                <a:solidFill>
                  <a:schemeClr val="bg1"/>
                </a:solidFill>
                <a:ea typeface="ＭＳ Ｐゴシック" pitchFamily="34" charset="-128"/>
              </a:rPr>
              <a:t>2008;14(7):741-747.       </a:t>
            </a:r>
            <a:endParaRPr lang="en-US" sz="12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4853848" y="1279069"/>
            <a:ext cx="4031072" cy="34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7624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ea typeface="ＭＳ Ｐゴシック" pitchFamily="34" charset="-128"/>
              </a:rPr>
              <a:t>The Stanford Experience Auto</a:t>
            </a:r>
            <a:endParaRPr lang="en-US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25" y="5738404"/>
            <a:ext cx="90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5100"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Benefits are unclear. Most single institution studies show low PFS rates while registry data suggest better outcomes.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 descr="graphs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8759" l="6358" r="49794">
                        <a14:backgroundMark x1="7597" y1="26950" x2="7597" y2="26950"/>
                        <a14:backgroundMark x1="19901" y1="50887" x2="19901" y2="50887"/>
                        <a14:backgroundMark x1="17341" y1="47695" x2="17341" y2="47695"/>
                        <a14:backgroundMark x1="26342" y1="51418" x2="26342" y2="51418"/>
                        <a14:backgroundMark x1="43518" y1="55851" x2="43518" y2="55851"/>
                        <a14:backgroundMark x1="29810" y1="50532" x2="29810" y2="50532"/>
                        <a14:backgroundMark x1="13295" y1="44149" x2="13295" y2="44149"/>
                        <a14:backgroundMark x1="11230" y1="41135" x2="11230" y2="41135"/>
                        <a14:backgroundMark x1="9992" y1="40957" x2="9992" y2="40957"/>
                        <a14:backgroundMark x1="16598" y1="53369" x2="16598" y2="53369"/>
                        <a14:backgroundMark x1="23204" y1="46277" x2="23204" y2="46277"/>
                        <a14:backgroundMark x1="20644" y1="44681" x2="20644" y2="44681"/>
                        <a14:backgroundMark x1="17919" y1="44149" x2="17919" y2="44149"/>
                        <a14:backgroundMark x1="9992" y1="37057" x2="9992" y2="37057"/>
                        <a14:backgroundMark x1="9331" y1="32979" x2="9331" y2="32979"/>
                        <a14:backgroundMark x1="9166" y1="31206" x2="9166" y2="31206"/>
                        <a14:backgroundMark x1="9331" y1="23759" x2="9331" y2="23759"/>
                        <a14:backgroundMark x1="10405" y1="34397" x2="10405" y2="34397"/>
                        <a14:backgroundMark x1="10900" y1="37766" x2="10900" y2="37766"/>
                        <a14:backgroundMark x1="12634" y1="40957" x2="12634" y2="40957"/>
                        <a14:backgroundMark x1="13130" y1="41135" x2="13130" y2="41135"/>
                        <a14:backgroundMark x1="29067" y1="49468" x2="29067" y2="49468"/>
                        <a14:backgroundMark x1="21635" y1="45390" x2="21635" y2="45390"/>
                        <a14:backgroundMark x1="8588" y1="16489" x2="8588" y2="16489"/>
                        <a14:backgroundMark x1="8588" y1="22872" x2="8588" y2="22872"/>
                        <a14:backgroundMark x1="8671" y1="23936" x2="8671" y2="23936"/>
                        <a14:backgroundMark x1="9166" y1="30496" x2="9166" y2="30496"/>
                        <a14:backgroundMark x1="9827" y1="30319" x2="9827" y2="30319"/>
                        <a14:backgroundMark x1="9496" y1="27837" x2="9496" y2="27837"/>
                        <a14:backgroundMark x1="8588" y1="20035" x2="8588" y2="20035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589388" y="1858535"/>
            <a:ext cx="4157562" cy="387261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2058670" y="3571237"/>
            <a:ext cx="36576" cy="0"/>
          </a:xfrm>
          <a:prstGeom prst="line">
            <a:avLst/>
          </a:prstGeom>
          <a:solidFill>
            <a:schemeClr val="accent1"/>
          </a:solidFill>
          <a:ln w="17780" cap="flat" cmpd="sng" algn="ctr">
            <a:solidFill>
              <a:srgbClr val="F6F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1289304" y="2759453"/>
            <a:ext cx="64008" cy="0"/>
          </a:xfrm>
          <a:prstGeom prst="line">
            <a:avLst/>
          </a:prstGeom>
          <a:solidFill>
            <a:schemeClr val="accent1"/>
          </a:solidFill>
          <a:ln w="17780" cap="flat" cmpd="sng" algn="ctr">
            <a:solidFill>
              <a:srgbClr val="F6F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38150" y="1755392"/>
            <a:ext cx="781050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100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90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80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70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60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50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40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30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20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10 –</a:t>
            </a:r>
          </a:p>
          <a:p>
            <a:pPr algn="r">
              <a:lnSpc>
                <a:spcPct val="148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ea typeface="SimSun" panose="02010600030101010101" pitchFamily="2" charset="-122"/>
              </a:rPr>
              <a:t>0 –</a:t>
            </a:r>
            <a:endParaRPr lang="en-US" sz="1400" b="1" dirty="0">
              <a:solidFill>
                <a:schemeClr val="bg1"/>
              </a:solidFill>
              <a:latin typeface="+mn-lt"/>
              <a:ea typeface="SimSun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35380" y="1971037"/>
            <a:ext cx="0" cy="3200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1143000" y="5158737"/>
            <a:ext cx="34747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984069" y="5168262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0               12              24             36              48      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135380" y="5161785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2004060" y="5161785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880360" y="5161785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741420" y="5161785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17720" y="5161785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880361" y="3284217"/>
            <a:ext cx="1686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Auto (N = 75)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2449" y="4157243"/>
            <a:ext cx="1686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+mj-lt"/>
              </a:rPr>
              <a:t>Allo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(N = 108)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7029" y="4766843"/>
            <a:ext cx="204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= Not significant</a:t>
            </a:r>
            <a:endParaRPr lang="en-US" sz="1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5273" y="5407459"/>
            <a:ext cx="102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Months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2598" y="5319412"/>
            <a:ext cx="326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Progression-Free Survival, Years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402580" y="2161537"/>
            <a:ext cx="0" cy="288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5410200" y="5036817"/>
            <a:ext cx="32918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252504" y="5070345"/>
            <a:ext cx="372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0          2         4          6         8         10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540258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95884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53034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08660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65048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8214360" y="5044437"/>
            <a:ext cx="0" cy="73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528560" y="2352021"/>
            <a:ext cx="1470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CR1/PR1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CR2/PR2+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REF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493712"/>
            <a:ext cx="8229600" cy="733425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pitchFamily="34" charset="-128"/>
              </a:rPr>
              <a:t>Mogamulizumab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198" y="1312182"/>
            <a:ext cx="8323945" cy="435542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Humanized anti CCR4 monoclonal antibody with a </a:t>
            </a:r>
            <a:r>
              <a:rPr lang="en-US" sz="2400" dirty="0" err="1" smtClean="0"/>
              <a:t>defucosylated</a:t>
            </a:r>
            <a:r>
              <a:rPr lang="en-US" sz="2400" dirty="0" smtClean="0"/>
              <a:t> </a:t>
            </a:r>
            <a:r>
              <a:rPr lang="en-US" sz="2400" dirty="0" err="1" smtClean="0"/>
              <a:t>Fc</a:t>
            </a:r>
            <a:r>
              <a:rPr lang="en-US" sz="2400" dirty="0" smtClean="0"/>
              <a:t> region</a:t>
            </a:r>
          </a:p>
          <a:p>
            <a:pPr>
              <a:defRPr/>
            </a:pPr>
            <a:endParaRPr lang="en-US" sz="900" dirty="0" smtClean="0"/>
          </a:p>
          <a:p>
            <a:pPr>
              <a:defRPr/>
            </a:pPr>
            <a:r>
              <a:rPr lang="en-US" sz="2400" dirty="0" smtClean="0"/>
              <a:t>Phase I data showed activity in ATLL and CTCL</a:t>
            </a:r>
          </a:p>
          <a:p>
            <a:pPr>
              <a:defRPr/>
            </a:pPr>
            <a:endParaRPr lang="en-US" sz="900" dirty="0" smtClean="0"/>
          </a:p>
          <a:p>
            <a:pPr>
              <a:defRPr/>
            </a:pPr>
            <a:r>
              <a:rPr lang="en-US" sz="2400" dirty="0" smtClean="0"/>
              <a:t>Phase II data showed ORR of 35% and CR of 14% (PTCL + CTCL)</a:t>
            </a:r>
          </a:p>
          <a:p>
            <a:pPr>
              <a:buNone/>
              <a:defRPr/>
            </a:pPr>
            <a:endParaRPr lang="en-US" sz="900" dirty="0" smtClean="0"/>
          </a:p>
          <a:p>
            <a:pPr>
              <a:defRPr/>
            </a:pPr>
            <a:r>
              <a:rPr lang="en-US" sz="2400" dirty="0" smtClean="0"/>
              <a:t>Toxicities include skin rashes, </a:t>
            </a:r>
            <a:r>
              <a:rPr lang="en-US" sz="2400" dirty="0" err="1" smtClean="0"/>
              <a:t>leukopenia</a:t>
            </a:r>
            <a:r>
              <a:rPr lang="en-US" sz="2400" dirty="0" smtClean="0"/>
              <a:t>, </a:t>
            </a:r>
            <a:r>
              <a:rPr lang="en-US" sz="2400" dirty="0" err="1" smtClean="0"/>
              <a:t>neutropenia</a:t>
            </a:r>
            <a:r>
              <a:rPr lang="en-US" sz="2400" dirty="0" smtClean="0"/>
              <a:t>, thrombocytopenia, and increased ALT</a:t>
            </a:r>
          </a:p>
          <a:p>
            <a:pPr>
              <a:defRPr/>
            </a:pPr>
            <a:endParaRPr lang="en-US" sz="900" dirty="0" smtClean="0"/>
          </a:p>
          <a:p>
            <a:pPr>
              <a:defRPr/>
            </a:pPr>
            <a:r>
              <a:rPr lang="en-US" sz="2400" dirty="0" smtClean="0"/>
              <a:t>Approved in Japan for the treatment of relapsed and refractory ATLL</a:t>
            </a:r>
          </a:p>
          <a:p>
            <a:pPr>
              <a:defRPr/>
            </a:pPr>
            <a:endParaRPr lang="en-US" sz="900" dirty="0" smtClean="0"/>
          </a:p>
          <a:p>
            <a:pPr>
              <a:defRPr/>
            </a:pPr>
            <a:r>
              <a:rPr lang="en-US" sz="2400" dirty="0" smtClean="0"/>
              <a:t>Phase III study is ongoing in the US for relapsed disease </a:t>
            </a: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493712"/>
            <a:ext cx="8229600" cy="7334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357085"/>
            <a:ext cx="8229600" cy="4377197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Treatment of relapsed T-cell </a:t>
            </a:r>
            <a:r>
              <a:rPr lang="en-US" altLang="en-US" sz="2400" dirty="0">
                <a:ea typeface="ＭＳ Ｐゴシック" pitchFamily="34" charset="-128"/>
              </a:rPr>
              <a:t>l</a:t>
            </a:r>
            <a:r>
              <a:rPr lang="en-US" altLang="en-US" sz="2400" dirty="0" smtClean="0">
                <a:ea typeface="ＭＳ Ｐゴシック" pitchFamily="34" charset="-128"/>
              </a:rPr>
              <a:t>ymphoma is challenging</a:t>
            </a:r>
          </a:p>
          <a:p>
            <a:pPr eaLnBrk="1" hangingPunct="1"/>
            <a:endParaRPr lang="en-US" altLang="en-US" sz="9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err="1" smtClean="0">
                <a:ea typeface="ＭＳ Ｐゴシック" pitchFamily="34" charset="-128"/>
              </a:rPr>
              <a:t>Autologous</a:t>
            </a:r>
            <a:r>
              <a:rPr lang="en-US" altLang="en-US" sz="2400" dirty="0" smtClean="0">
                <a:ea typeface="ＭＳ Ｐゴシック" pitchFamily="34" charset="-128"/>
              </a:rPr>
              <a:t> and or </a:t>
            </a:r>
            <a:r>
              <a:rPr lang="en-US" altLang="en-US" sz="2400" dirty="0" err="1" smtClean="0">
                <a:ea typeface="ＭＳ Ｐゴシック" pitchFamily="34" charset="-128"/>
              </a:rPr>
              <a:t>allogeneic</a:t>
            </a:r>
            <a:r>
              <a:rPr lang="en-US" altLang="en-US" sz="2400" dirty="0" smtClean="0">
                <a:ea typeface="ＭＳ Ｐゴシック" pitchFamily="34" charset="-128"/>
              </a:rPr>
              <a:t> stem cell transplantation should be considered</a:t>
            </a:r>
          </a:p>
          <a:p>
            <a:pPr eaLnBrk="1" hangingPunct="1"/>
            <a:endParaRPr lang="en-US" altLang="en-US" sz="9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err="1" smtClean="0">
                <a:ea typeface="ＭＳ Ｐゴシック" pitchFamily="34" charset="-128"/>
              </a:rPr>
              <a:t>Brentuximab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dirty="0" err="1">
                <a:ea typeface="ＭＳ Ｐゴシック" pitchFamily="34" charset="-128"/>
              </a:rPr>
              <a:t>v</a:t>
            </a:r>
            <a:r>
              <a:rPr lang="en-US" altLang="en-US" sz="2400" dirty="0" err="1" smtClean="0">
                <a:ea typeface="ＭＳ Ｐゴシック" pitchFamily="34" charset="-128"/>
              </a:rPr>
              <a:t>edotin</a:t>
            </a:r>
            <a:r>
              <a:rPr lang="en-US" altLang="en-US" sz="2400" dirty="0" smtClean="0">
                <a:ea typeface="ＭＳ Ｐゴシック" pitchFamily="34" charset="-128"/>
              </a:rPr>
              <a:t> can provide durable remissions in CD30+ lymphomas</a:t>
            </a:r>
          </a:p>
          <a:p>
            <a:pPr eaLnBrk="1" hangingPunct="1"/>
            <a:endParaRPr lang="en-US" altLang="en-US" sz="9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Sequential single-agent therapies remain a consideration for most patients</a:t>
            </a:r>
          </a:p>
          <a:p>
            <a:pPr eaLnBrk="1" hangingPunct="1"/>
            <a:endParaRPr lang="en-US" altLang="en-US" sz="9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Clinical trials are critical to advance novel agents and strategies to treat these diseases </a:t>
            </a: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983"/>
            <a:ext cx="8229600" cy="733425"/>
          </a:xfrm>
        </p:spPr>
        <p:txBody>
          <a:bodyPr/>
          <a:lstStyle/>
          <a:p>
            <a:r>
              <a:rPr lang="en-US" dirty="0" smtClean="0"/>
              <a:t>NCCN Guidelines: Relapsed/Refractory PTCL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20225" y="1386105"/>
            <a:ext cx="2286000" cy="33855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SCT Candidate 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49798" y="5740392"/>
            <a:ext cx="2057400" cy="838200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Trial</a:t>
            </a:r>
          </a:p>
          <a:p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SCT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HDT Auto SCT Rescue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91625" y="1992728"/>
            <a:ext cx="2951484" cy="2517577"/>
          </a:xfrm>
          <a:prstGeom prst="roundRect">
            <a:avLst/>
          </a:prstGeom>
          <a:solidFill>
            <a:srgbClr val="1C97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trial (preferred)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Belinostat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DHAP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ESHAP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Dose-adjusted EPOCH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GDP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GemOX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ICE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MINE </a:t>
            </a:r>
          </a:p>
          <a:p>
            <a:pPr marL="60325" indent="-60325"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Pralatrexate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" indent="-60325"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Romidepsin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132" y="6169792"/>
            <a:ext cx="4362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National Comprehensive Cancer Network. NCCN  Clinical Practice Guidelines in </a:t>
            </a:r>
            <a:r>
              <a:rPr lang="en-US" sz="1000" b="1" dirty="0" err="1" smtClean="0">
                <a:solidFill>
                  <a:schemeClr val="bg1"/>
                </a:solidFill>
                <a:latin typeface="+mj-lt"/>
              </a:rPr>
              <a:t>Oncology</a:t>
            </a:r>
            <a:r>
              <a:rPr lang="en-US" sz="1000" b="1" baseline="30000" dirty="0" err="1" smtClean="0">
                <a:solidFill>
                  <a:schemeClr val="bg1"/>
                </a:solidFill>
                <a:latin typeface="+mj-lt"/>
              </a:rPr>
              <a:t>TM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: Non-Hodgkin’s Lymphoma.V4.2014. Available at: http://www.nccn.org/professionals/physician_</a:t>
            </a:r>
            <a:br>
              <a:rPr lang="en-US" sz="1000" b="1" dirty="0" smtClean="0">
                <a:solidFill>
                  <a:schemeClr val="bg1"/>
                </a:solidFill>
                <a:latin typeface="+mj-lt"/>
              </a:rPr>
            </a:br>
            <a:r>
              <a:rPr lang="en-US" sz="1000" b="1" dirty="0" err="1" smtClean="0">
                <a:solidFill>
                  <a:schemeClr val="bg1"/>
                </a:solidFill>
                <a:latin typeface="+mj-lt"/>
              </a:rPr>
              <a:t>gls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/f_guidelines.asp. Accessed September 2014.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64398" y="4597392"/>
            <a:ext cx="537030" cy="31569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6460" y="1465932"/>
            <a:ext cx="2209800" cy="33855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Non-SCT candidate 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9798" y="4978392"/>
            <a:ext cx="2057400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CR or PR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9598" y="4978392"/>
            <a:ext cx="2057400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No response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64459" y="2024733"/>
            <a:ext cx="4158340" cy="2743200"/>
          </a:xfrm>
          <a:prstGeom prst="roundRect">
            <a:avLst/>
          </a:prstGeom>
          <a:solidFill>
            <a:srgbClr val="1C97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trial (preferred)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Alemtuzumab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Belinostat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Bortezomib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Brentuximab vedotin for systemic ALCL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(excluding primary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cutaneous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ALCL)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Brentuximab vedotin for systemic CD30+ PTCL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Cyclosporine for AITL only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Dose-adjusted EPOCH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Gemcitabine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Pralatrexate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Radiation therapy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Romidepsin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892798" y="4597392"/>
            <a:ext cx="533400" cy="3048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40398" y="5359392"/>
            <a:ext cx="0" cy="3048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59598" y="5740392"/>
            <a:ext cx="2057400" cy="838200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Trial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Best supportive care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Palliative RT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26398" y="5359392"/>
            <a:ext cx="0" cy="3048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57600" y="1284501"/>
            <a:ext cx="990600" cy="30480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22799" y="1284501"/>
            <a:ext cx="990600" cy="30480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17060" y="1846932"/>
            <a:ext cx="0" cy="1524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63225" y="1767105"/>
            <a:ext cx="0" cy="1524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0" y="345771"/>
            <a:ext cx="9144000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>
                <a:ea typeface="ＭＳ Ｐゴシック" pitchFamily="34" charset="-128"/>
              </a:rPr>
              <a:t>Therapeutic Options for T-Cell Lymphomas</a:t>
            </a:r>
          </a:p>
        </p:txBody>
      </p:sp>
      <p:pic>
        <p:nvPicPr>
          <p:cNvPr id="4" name="Picture 3" descr="Mechanisms of action novel agen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486" y="1193682"/>
            <a:ext cx="8382000" cy="5040203"/>
          </a:xfrm>
          <a:prstGeom prst="rect">
            <a:avLst/>
          </a:prstGeom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39651" y="6438647"/>
            <a:ext cx="4235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Savage KJ, et al.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Oncology Exchange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2012;11(3):10-18.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486222"/>
            <a:ext cx="8229600" cy="73342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Single Agents For Relapsed or Refractory PTCL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07197"/>
              </p:ext>
            </p:extLst>
          </p:nvPr>
        </p:nvGraphicFramePr>
        <p:xfrm>
          <a:off x="609592" y="1690353"/>
          <a:ext cx="7881258" cy="39559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27086"/>
                <a:gridCol w="2627086"/>
                <a:gridCol w="2627086"/>
              </a:tblGrid>
              <a:tr h="39559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Agent (off label use)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6922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Dearden et al 1991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Pentostatin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0/6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59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Zinzani  et al 1998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Gemcitabine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5/8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2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Enblad et al 2004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Alemtuzumab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5/14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2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Dang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et al 2006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Denileukin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diftitox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8/19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559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Zinzani et al 2007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Bortezomib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1/2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2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Czuczman et al 2007</a:t>
                      </a:r>
                      <a:r>
                        <a:rPr lang="en-US" sz="1800" b="1" baseline="30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Nelarabine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1/8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51" y="6201727"/>
            <a:ext cx="86650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Dearden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C, et al.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Br J Cancer. </a:t>
            </a: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1991;64(5):903-906;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2. </a:t>
            </a:r>
            <a:r>
              <a:rPr kumimoji="0" lang="en-US" sz="1200" b="1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Zinzani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PL, et al. </a:t>
            </a:r>
            <a:r>
              <a:rPr kumimoji="0" lang="en-US" sz="12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Ann </a:t>
            </a:r>
            <a:r>
              <a:rPr kumimoji="0" lang="en-US" sz="1200" b="1" i="1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Oncol</a:t>
            </a:r>
            <a:r>
              <a:rPr kumimoji="0" lang="en-US" sz="12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1998;9(12):1351-1353; 3. </a:t>
            </a:r>
            <a:r>
              <a:rPr kumimoji="0" lang="en-US" sz="1200" b="1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Enblad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G,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Blood.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2004;103(8):2920-2924; 4. Dang NH,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Br J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Haematol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2007;136(3):439-447; 5. </a:t>
            </a:r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Zinzani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PL, et al. 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Oncol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2007;25(27):4293-4297; 6. </a:t>
            </a:r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Czuczman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MS, et al. </a:t>
            </a:r>
            <a:r>
              <a:rPr lang="en-US" sz="1200" b="1" i="1" dirty="0" err="1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Leuk</a:t>
            </a:r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Lymphoma. 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2007;48(1):97-103.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318756"/>
            <a:ext cx="8229600" cy="733425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>
                <a:ea typeface="ＭＳ Ｐゴシック" pitchFamily="34" charset="-128"/>
              </a:rPr>
              <a:t>PROPEL Pivotal Trial: 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3200" dirty="0" err="1" smtClean="0">
                <a:ea typeface="ＭＳ Ｐゴシック" pitchFamily="34" charset="-128"/>
              </a:rPr>
              <a:t>Pralatrexate</a:t>
            </a:r>
            <a:r>
              <a:rPr lang="en-US" altLang="en-US" sz="3200" dirty="0" smtClean="0">
                <a:ea typeface="ＭＳ Ｐゴシック" pitchFamily="34" charset="-128"/>
              </a:rPr>
              <a:t> in Relapsed/Refractory PTCL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19400" y="1416895"/>
            <a:ext cx="2743200" cy="930661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00463" tIns="49350" rIns="100463" bIns="49350">
            <a:spAutoFit/>
          </a:bodyPr>
          <a:lstStyle/>
          <a:p>
            <a:pPr algn="ctr" defTabSz="1016000">
              <a:defRPr/>
            </a:pPr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Pralatrexate </a:t>
            </a:r>
          </a:p>
          <a:p>
            <a:pPr algn="ctr" defTabSz="1016000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30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mg/m² IV x 6 weeks in </a:t>
            </a:r>
            <a:endParaRPr lang="en-US" sz="1600" b="1" dirty="0" smtClean="0">
              <a:solidFill>
                <a:schemeClr val="bg1"/>
              </a:solidFill>
              <a:latin typeface="+mj-lt"/>
            </a:endParaRPr>
          </a:p>
          <a:p>
            <a:pPr algn="ctr" defTabSz="1016000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7-week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cycles*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00025" y="1408113"/>
            <a:ext cx="1981200" cy="899883"/>
          </a:xfrm>
          <a:prstGeom prst="rect">
            <a:avLst/>
          </a:pr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73152" tIns="50760" rIns="73152" bIns="50760" anchor="ctr"/>
          <a:lstStyle/>
          <a:p>
            <a:pPr marL="173038" indent="-115888" algn="ctr" defTabSz="1016000">
              <a:tabLst>
                <a:tab pos="793750" algn="ctr"/>
              </a:tabLst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 marL="173038" indent="-115888" algn="ctr" defTabSz="1016000">
              <a:tabLst>
                <a:tab pos="793750" algn="ctr"/>
              </a:tabLst>
              <a:defRPr/>
            </a:pPr>
            <a:endParaRPr lang="en-US" sz="1100" b="1" dirty="0" smtClean="0">
              <a:solidFill>
                <a:schemeClr val="bg1"/>
              </a:solidFill>
              <a:latin typeface="+mj-lt"/>
            </a:endParaRPr>
          </a:p>
          <a:p>
            <a:pPr marL="173038" indent="-115888" algn="ctr" defTabSz="1016000">
              <a:tabLst>
                <a:tab pos="793750" algn="ctr"/>
              </a:tabLs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N = 115</a:t>
            </a:r>
          </a:p>
          <a:p>
            <a:pPr marL="173038" indent="-115888" algn="ctr" defTabSz="1016000">
              <a:tabLst>
                <a:tab pos="793750" algn="ctr"/>
              </a:tabLst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Relapsed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or refractory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PTCL </a:t>
            </a:r>
            <a:endParaRPr lang="en-US" sz="1600" b="1" dirty="0" smtClean="0">
              <a:solidFill>
                <a:schemeClr val="bg1"/>
              </a:solidFill>
              <a:latin typeface="+mj-lt"/>
            </a:endParaRPr>
          </a:p>
          <a:p>
            <a:pPr marL="173038" indent="-115888" algn="ctr" defTabSz="1016000">
              <a:tabLst>
                <a:tab pos="793750" algn="ctr"/>
              </a:tabLst>
              <a:defRPr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173038" indent="-115888" algn="ctr" defTabSz="1016000">
              <a:tabLst>
                <a:tab pos="793750" algn="ctr"/>
              </a:tabLst>
              <a:defRPr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096000" y="1415143"/>
            <a:ext cx="2847975" cy="914400"/>
          </a:xfrm>
          <a:prstGeom prst="rect">
            <a:avLst/>
          </a:prstGeom>
          <a:solidFill>
            <a:srgbClr val="55BF76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01519" tIns="50760" rIns="45720" bIns="50760" anchor="ctr"/>
          <a:lstStyle/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Primary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endpoint: ORR</a:t>
            </a: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Secondary endpoints: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  <a:p>
            <a:pPr marL="57150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DOR, OS, PFS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286000" y="1865313"/>
            <a:ext cx="381000" cy="0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366505" y="6453376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en-US" altLang="ja-JP" sz="1200" b="1" dirty="0" smtClean="0">
                <a:solidFill>
                  <a:schemeClr val="bg1"/>
                </a:solidFill>
                <a:latin typeface="+mn-lt"/>
              </a:rPr>
              <a:t>Connor 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OA, et al. </a:t>
            </a:r>
            <a:r>
              <a:rPr lang="en-US" altLang="ja-JP" sz="1200" b="1" i="1" dirty="0">
                <a:solidFill>
                  <a:schemeClr val="bg1"/>
                </a:solidFill>
                <a:latin typeface="+mn-lt"/>
              </a:rPr>
              <a:t>J Clin Oncol.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lt"/>
              </a:rPr>
              <a:t>2011;29(9):1182-1189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.</a:t>
            </a:r>
            <a:endParaRPr lang="en-NZ" sz="1200" b="1" dirty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9" y="2474913"/>
            <a:ext cx="9144000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NZ" sz="1400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*</a:t>
            </a:r>
            <a:r>
              <a:rPr lang="en-US" sz="1400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No </a:t>
            </a:r>
            <a:r>
              <a:rPr lang="en-US" sz="1400" dirty="0" err="1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premedications</a:t>
            </a:r>
            <a:r>
              <a:rPr lang="en-US" sz="1400" dirty="0" smtClean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were required. Patients received vitamin B12 q 8-10 weeks, and 1 mg of oral folic acid daily.</a:t>
            </a:r>
            <a:endParaRPr lang="en-US" sz="1400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21404"/>
              </p:ext>
            </p:extLst>
          </p:nvPr>
        </p:nvGraphicFramePr>
        <p:xfrm>
          <a:off x="730250" y="2971800"/>
          <a:ext cx="7239000" cy="2834556"/>
        </p:xfrm>
        <a:graphic>
          <a:graphicData uri="http://schemas.openxmlformats.org/drawingml/2006/table">
            <a:tbl>
              <a:tblPr/>
              <a:tblGrid>
                <a:gridCol w="3800475"/>
                <a:gridCol w="3438525"/>
              </a:tblGrid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Outcome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Evaluable Patients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N = 109 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ORR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29%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CR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11%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 PR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18%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DOR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10.1 months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PFS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3.5 months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OS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14.5 months</a:t>
                      </a: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8580" y="5834745"/>
            <a:ext cx="6125331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ORR by Histology: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PTCL-NOS: 32%; AILT: 8%; ALCL: 35%; transformed MF: 25%; other: 38%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5646057" y="1879827"/>
            <a:ext cx="381000" cy="0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-493485" y="328350"/>
            <a:ext cx="10167256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>
                <a:ea typeface="ＭＳ Ｐゴシック" pitchFamily="34" charset="-128"/>
              </a:rPr>
              <a:t>PROPEL Pivotal Trial</a:t>
            </a:r>
            <a:r>
              <a:rPr lang="en-US" altLang="en-US" sz="2400" dirty="0" smtClean="0">
                <a:ea typeface="ＭＳ Ｐゴシック" pitchFamily="34" charset="-128"/>
              </a:rPr>
              <a:t/>
            </a:r>
            <a:br>
              <a:rPr lang="en-US" altLang="en-US" sz="2400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Adverse Events </a:t>
            </a:r>
            <a:r>
              <a:rPr lang="en-US" sz="2400" dirty="0" smtClean="0">
                <a:ea typeface="ＭＳ Ｐゴシック" pitchFamily="34" charset="-128"/>
              </a:rPr>
              <a:t>≥ Gr 3 Occurring in ≥3% of Patients (N = 111)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graphicFrame>
        <p:nvGraphicFramePr>
          <p:cNvPr id="5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38727"/>
              </p:ext>
            </p:extLst>
          </p:nvPr>
        </p:nvGraphicFramePr>
        <p:xfrm>
          <a:off x="571500" y="1295400"/>
          <a:ext cx="8001000" cy="5066211"/>
        </p:xfrm>
        <a:graphic>
          <a:graphicData uri="http://schemas.openxmlformats.org/drawingml/2006/table">
            <a:tbl>
              <a:tblPr>
                <a:effectLst>
                  <a:outerShdw blurRad="190500" dist="1016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2974867"/>
                <a:gridCol w="1718772"/>
                <a:gridCol w="1695902"/>
                <a:gridCol w="1611459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103663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Any Grade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Grade 3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Grade 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Mucosal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inflammation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71%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18%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4%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Thrombocytopenia</a:t>
                      </a:r>
                      <a:endParaRPr kumimoji="0" lang="en-US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41%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14%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19%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Nausea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41%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Fatigue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36%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Anemia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34%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16%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2%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Neutropenia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25%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14%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8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-106" charset="0"/>
                          <a:ea typeface="Times New Roman" pitchFamily="-106" charset="0"/>
                          <a:cs typeface="Times New Roman" pitchFamily="-106" charset="0"/>
                        </a:rPr>
                        <a:t>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Dyspnea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19%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Hypokalemia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16%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Abnormal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LFTs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13%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Abdominal pain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12%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Leukopenia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%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Febrile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neutropenia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Sepsis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Hypotension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66505" y="6453376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en-US" altLang="ja-JP" sz="1200" b="1" dirty="0" smtClean="0">
                <a:solidFill>
                  <a:schemeClr val="bg1"/>
                </a:solidFill>
                <a:latin typeface="+mn-lt"/>
              </a:rPr>
              <a:t>Connor 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OA, et al. </a:t>
            </a:r>
            <a:r>
              <a:rPr lang="en-US" altLang="ja-JP" sz="1200" b="1" i="1" dirty="0">
                <a:solidFill>
                  <a:schemeClr val="bg1"/>
                </a:solidFill>
                <a:latin typeface="+mn-lt"/>
              </a:rPr>
              <a:t>J Clin Oncol.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lt"/>
              </a:rPr>
              <a:t>2011;29(9):1182-1189</a:t>
            </a:r>
            <a:r>
              <a:rPr lang="en-US" altLang="ja-JP" sz="1200" b="1" dirty="0">
                <a:solidFill>
                  <a:schemeClr val="bg1"/>
                </a:solidFill>
                <a:latin typeface="+mn-lt"/>
              </a:rPr>
              <a:t>.</a:t>
            </a:r>
            <a:endParaRPr lang="en-NZ" sz="1200" b="1" dirty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457200" y="362301"/>
            <a:ext cx="8229600" cy="7334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 smtClean="0">
                <a:ea typeface="ＭＳ Ｐゴシック" pitchFamily="34" charset="-128"/>
              </a:rPr>
              <a:t>Romidepsin</a:t>
            </a:r>
            <a:r>
              <a:rPr lang="en-US" altLang="en-US" sz="3200" dirty="0" smtClean="0">
                <a:ea typeface="ＭＳ Ｐゴシック" pitchFamily="34" charset="-128"/>
              </a:rPr>
              <a:t> in Relapsed/Refractory PTCL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286000" y="2075766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5646057" y="2090280"/>
            <a:ext cx="381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52917" y="2591970"/>
            <a:ext cx="4953000" cy="838200"/>
          </a:xfrm>
        </p:spPr>
        <p:txBody>
          <a:bodyPr/>
          <a:lstStyle/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Median age: 61 years (range, 20-83)</a:t>
            </a:r>
          </a:p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Median of 2 prior regimens (range, 1-8)</a:t>
            </a:r>
          </a:p>
          <a:p>
            <a:pPr marL="177800" indent="-177800"/>
            <a:r>
              <a:rPr lang="en-US" sz="1400" dirty="0" smtClean="0">
                <a:ea typeface="ＭＳ Ｐゴシック" pitchFamily="34" charset="-128"/>
              </a:rPr>
              <a:t>62% refractory to frontline therapy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895600" y="1602995"/>
            <a:ext cx="2667000" cy="961438"/>
          </a:xfrm>
          <a:prstGeom prst="rect">
            <a:avLst/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0463" tIns="49350" rIns="100463" bIns="49350">
            <a:spAutoFit/>
          </a:bodyPr>
          <a:lstStyle/>
          <a:p>
            <a:pPr algn="ctr" defTabSz="1016000"/>
            <a:r>
              <a:rPr lang="en-US" dirty="0">
                <a:solidFill>
                  <a:schemeClr val="bg1"/>
                </a:solidFill>
                <a:latin typeface="+mj-lt"/>
              </a:rPr>
              <a:t>Romidepsin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algn="ctr" defTabSz="1016000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14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mg/m</a:t>
            </a:r>
            <a:r>
              <a:rPr lang="en-US" sz="1400" baseline="30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IV on Days 1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, 8, 15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every 28 days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62741" y="1353452"/>
            <a:ext cx="2114550" cy="178163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3152" tIns="50760" rIns="73152" bIns="50760" anchor="ctr"/>
          <a:lstStyle/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PTCL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failing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≥1 systemic therapy 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N = 130</a:t>
            </a:r>
          </a:p>
          <a:p>
            <a:pPr marL="57150" algn="ctr" defTabSz="1016000">
              <a:tabLst>
                <a:tab pos="793750" algn="ctr"/>
              </a:tabLst>
            </a:pPr>
            <a:r>
              <a:rPr lang="en-US" sz="1600" b="1" kern="0" dirty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PTCL-NOS 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(69), </a:t>
            </a:r>
            <a:r>
              <a:rPr lang="en-US" sz="1600" b="1" kern="0" dirty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AITL (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27), </a:t>
            </a:r>
            <a:r>
              <a:rPr lang="en-US" sz="1600" b="1" kern="0" dirty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ALCL (ALK-1-neg) 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(21), </a:t>
            </a:r>
            <a:r>
              <a:rPr lang="en-US" sz="1600" b="1" kern="0" dirty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Other (</a:t>
            </a:r>
            <a:r>
              <a:rPr lang="en-US" sz="1600" b="1" kern="0" dirty="0" smtClean="0">
                <a:solidFill>
                  <a:schemeClr val="bg1"/>
                </a:solidFill>
                <a:latin typeface="+mj-lt"/>
                <a:cs typeface="ＭＳ Ｐゴシック" pitchFamily="-110" charset="-128"/>
              </a:rPr>
              <a:t>13)</a:t>
            </a:r>
            <a:endParaRPr lang="en-US" sz="1600" b="1" kern="0" dirty="0">
              <a:solidFill>
                <a:schemeClr val="bg1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096000" y="1505853"/>
            <a:ext cx="2673531" cy="1447800"/>
          </a:xfrm>
          <a:prstGeom prst="rect">
            <a:avLst/>
          </a:prstGeom>
          <a:solidFill>
            <a:srgbClr val="55BF76"/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lIns="101519" tIns="50760" rIns="45720" bIns="50760" anchor="ctr"/>
          <a:lstStyle/>
          <a:p>
            <a:pPr marL="173038" indent="-115888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Primary endpoint</a:t>
            </a: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 CR/CRu (by IRC)</a:t>
            </a:r>
          </a:p>
          <a:p>
            <a:pPr marL="57150" defTabSz="1016000">
              <a:buFont typeface="Arial" pitchFamily="34" charset="0"/>
              <a:buChar char="•"/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Secondary endpoints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  <a:p>
            <a:pPr marL="173038" indent="-115888" defTabSz="1016000">
              <a:tabLst>
                <a:tab pos="793750" algn="ctr"/>
              </a:tabLst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 ORR, DOR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64086"/>
              </p:ext>
            </p:extLst>
          </p:nvPr>
        </p:nvGraphicFramePr>
        <p:xfrm>
          <a:off x="1323974" y="3639371"/>
          <a:ext cx="6372226" cy="2590882"/>
        </p:xfrm>
        <a:graphic>
          <a:graphicData uri="http://schemas.openxmlformats.org/drawingml/2006/table">
            <a:tbl>
              <a:tblPr/>
              <a:tblGrid>
                <a:gridCol w="2181226"/>
                <a:gridCol w="4191000"/>
              </a:tblGrid>
              <a:tr h="3352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Outcomes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Romidepsin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 = 131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CR/CRu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15%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ORR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25%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3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 DOR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28 months (range &lt;1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sym typeface="Symbol"/>
                        </a:rPr>
                        <a:t>48+)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PFS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4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Median OS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11.3 months</a:t>
                      </a:r>
                    </a:p>
                  </a:txBody>
                  <a:tcPr marT="45709" marB="45709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344369" y="6445517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Coiffier B, et al. 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Hematol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Oncol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. 2014;7(1):11.</a:t>
            </a:r>
            <a:endParaRPr lang="en-NZ" sz="1200" b="1" dirty="0" smtClean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-13472" y="572049"/>
            <a:ext cx="9144001" cy="733425"/>
          </a:xfrm>
        </p:spPr>
        <p:txBody>
          <a:bodyPr/>
          <a:lstStyle/>
          <a:p>
            <a:pPr algn="ctr" eaLnBrk="1" hangingPunct="1"/>
            <a:r>
              <a:rPr lang="en-US" altLang="en-US" dirty="0" err="1" smtClean="0">
                <a:ea typeface="ＭＳ Ｐゴシック" pitchFamily="34" charset="-128"/>
              </a:rPr>
              <a:t>Romidepsin</a:t>
            </a:r>
            <a:r>
              <a:rPr lang="en-US" altLang="en-US" dirty="0" smtClean="0">
                <a:ea typeface="ＭＳ Ｐゴシック" pitchFamily="34" charset="-128"/>
              </a:rPr>
              <a:t> in Relapsed/Refractory PTCL Toxicity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451429"/>
            <a:ext cx="8229600" cy="4282853"/>
          </a:xfrm>
        </p:spPr>
        <p:txBody>
          <a:bodyPr/>
          <a:lstStyle/>
          <a:p>
            <a:r>
              <a:rPr lang="en-US" dirty="0" smtClean="0"/>
              <a:t>Most common AEs</a:t>
            </a:r>
          </a:p>
          <a:p>
            <a:pPr lvl="1"/>
            <a:r>
              <a:rPr lang="en-US" dirty="0" smtClean="0"/>
              <a:t>Gastrointestinal disturbances, hematologic abnormalities, </a:t>
            </a:r>
            <a:r>
              <a:rPr lang="en-US" dirty="0" err="1" smtClean="0"/>
              <a:t>asthenic</a:t>
            </a:r>
            <a:r>
              <a:rPr lang="en-US" dirty="0" smtClean="0"/>
              <a:t> conditions, infections</a:t>
            </a:r>
          </a:p>
          <a:p>
            <a:r>
              <a:rPr lang="en-US" dirty="0" smtClean="0"/>
              <a:t>Most common grade ≥3</a:t>
            </a:r>
          </a:p>
          <a:p>
            <a:pPr lvl="1"/>
            <a:r>
              <a:rPr lang="en-US" dirty="0" smtClean="0"/>
              <a:t>Thrombocytopenia, </a:t>
            </a:r>
            <a:r>
              <a:rPr lang="en-US" dirty="0" err="1" smtClean="0"/>
              <a:t>neutropenia</a:t>
            </a:r>
            <a:r>
              <a:rPr lang="en-US" dirty="0" smtClean="0"/>
              <a:t>, infections</a:t>
            </a:r>
          </a:p>
          <a:p>
            <a:pPr lvl="2"/>
            <a:r>
              <a:rPr lang="en-US" dirty="0" smtClean="0"/>
              <a:t>Only 3% of patients experienced febrile </a:t>
            </a:r>
            <a:r>
              <a:rPr lang="en-US" dirty="0" err="1" smtClean="0"/>
              <a:t>neutropenia</a:t>
            </a:r>
            <a:r>
              <a:rPr lang="en-US" dirty="0" smtClean="0"/>
              <a:t> (any grade)</a:t>
            </a:r>
          </a:p>
          <a:p>
            <a:r>
              <a:rPr lang="en-US" dirty="0" smtClean="0"/>
              <a:t>Serious</a:t>
            </a:r>
          </a:p>
          <a:p>
            <a:pPr lvl="1"/>
            <a:r>
              <a:rPr lang="en-US" dirty="0" smtClean="0"/>
              <a:t>Infections (19%), pyrexia (7%), vomiting (5%)</a:t>
            </a: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3078" y="6444345"/>
            <a:ext cx="8750300" cy="26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Coiffier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B, et al. 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Clin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Oncol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. 2012;30(6):631-636; </a:t>
            </a:r>
            <a:r>
              <a:rPr lang="en-US" sz="1200" b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Coiffier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B, et al. 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J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Hematol</a:t>
            </a:r>
            <a:r>
              <a:rPr lang="en-US" sz="1200" b="1" i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</a:t>
            </a:r>
            <a:r>
              <a:rPr lang="en-US" sz="1200" b="1" i="1" dirty="0" err="1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Oncol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. 2014;7(1):11.</a:t>
            </a:r>
            <a:endParaRPr lang="en-NZ" sz="1200" b="1" dirty="0" smtClean="0">
              <a:solidFill>
                <a:schemeClr val="bg1"/>
              </a:solidFill>
              <a:latin typeface="+mn-lt"/>
              <a:ea typeface="ＭＳ Ｐゴシック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l PresentationTemplate 1">
  <a:themeElements>
    <a:clrScheme name="Internal PresentationTemplate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PresentationTemplate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Whitney Book" pitchFamily="2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Whitney Book" pitchFamily="2" charset="0"/>
            <a:ea typeface="ＭＳ Ｐゴシック" pitchFamily="-80" charset="-128"/>
          </a:defRPr>
        </a:defPPr>
      </a:lstStyle>
    </a:lnDef>
  </a:objectDefaults>
  <a:extraClrSchemeLst>
    <a:extraClrScheme>
      <a:clrScheme name="Internal Presentation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resentation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resentation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resentation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resentation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resentation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resentation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15252</TotalTime>
  <Words>2514</Words>
  <Application>Microsoft Office PowerPoint</Application>
  <PresentationFormat>On-screen Show (4:3)</PresentationFormat>
  <Paragraphs>662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Internal PresentationTemplate 1</vt:lpstr>
      <vt:lpstr>Default Design</vt:lpstr>
      <vt:lpstr>PowerPoint Presentation</vt:lpstr>
      <vt:lpstr>Relapsed PTCL-NOS</vt:lpstr>
      <vt:lpstr>NCCN Guidelines: Relapsed/Refractory PTCL</vt:lpstr>
      <vt:lpstr>Therapeutic Options for T-Cell Lymphomas</vt:lpstr>
      <vt:lpstr>Single Agents For Relapsed or Refractory PTCL </vt:lpstr>
      <vt:lpstr>PROPEL Pivotal Trial:  Pralatrexate in Relapsed/Refractory PTCL</vt:lpstr>
      <vt:lpstr>PROPEL Pivotal Trial Adverse Events ≥ Gr 3 Occurring in ≥3% of Patients (N = 111)</vt:lpstr>
      <vt:lpstr>Romidepsin in Relapsed/Refractory PTCL</vt:lpstr>
      <vt:lpstr>Romidepsin in Relapsed/Refractory PTCL Toxicity</vt:lpstr>
      <vt:lpstr>Belinostat: The BELIEF Trial</vt:lpstr>
      <vt:lpstr>Belinostat: The BELIEF Trial  Grade ≥3 Treatment-Emergent AEs </vt:lpstr>
      <vt:lpstr>Lenalidomide in Relapsed/Refractory PTCL</vt:lpstr>
      <vt:lpstr>Bendamustine in Relapsed/Refractory T-Cell Lymphomas: BENTLY Trial</vt:lpstr>
      <vt:lpstr>Alisertib: Phase II Trials (S1108) in PTCL</vt:lpstr>
      <vt:lpstr>IPI-145: Oral PI3K-δ, γ Inhibitor</vt:lpstr>
      <vt:lpstr>Lymph Node Biopsy</vt:lpstr>
      <vt:lpstr>Brentuximab Vedotin: 3-Year Survival Results in Relapsed/Refractory ALCL</vt:lpstr>
      <vt:lpstr>PowerPoint Presentation</vt:lpstr>
      <vt:lpstr>Brentuximab Vedotin: 3-Year Survival Results AEs in ≥20% of Patients </vt:lpstr>
      <vt:lpstr>Brentuximab Vedotin in Relapsed  T-Cell Lymphomas </vt:lpstr>
      <vt:lpstr>Crizotinib in ALK Rearranged Lymphoma</vt:lpstr>
      <vt:lpstr>Autologous Transplantation in Relapsed PTCL</vt:lpstr>
      <vt:lpstr>Mogamulizumab</vt:lpstr>
      <vt:lpstr>Summary</vt:lpstr>
    </vt:vector>
  </TitlesOfParts>
  <Company>COH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vhoffman</dc:creator>
  <cp:lastModifiedBy>Chelsey Goins</cp:lastModifiedBy>
  <cp:revision>1728</cp:revision>
  <cp:lastPrinted>2007-01-17T18:23:39Z</cp:lastPrinted>
  <dcterms:created xsi:type="dcterms:W3CDTF">2007-05-14T19:42:17Z</dcterms:created>
  <dcterms:modified xsi:type="dcterms:W3CDTF">2015-01-08T17:21:33Z</dcterms:modified>
</cp:coreProperties>
</file>