
<file path=[Content_Types].xml><?xml version="1.0" encoding="utf-8"?>
<Types xmlns="http://schemas.openxmlformats.org/package/2006/content-types">
  <Default Extension="emf" ContentType="image/x-emf"/>
  <Default Extension="xls" ContentType="application/vnd.ms-excel"/>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notesSlides/notesSlide12.xml" ContentType="application/vnd.openxmlformats-officedocument.presentationml.notesSlide+xml"/>
  <Override PartName="/ppt/charts/chart4.xml" ContentType="application/vnd.openxmlformats-officedocument.drawingml.char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9"/>
  </p:notesMasterIdLst>
  <p:handoutMasterIdLst>
    <p:handoutMasterId r:id="rId20"/>
  </p:handoutMasterIdLst>
  <p:sldIdLst>
    <p:sldId id="385" r:id="rId2"/>
    <p:sldId id="386" r:id="rId3"/>
    <p:sldId id="361" r:id="rId4"/>
    <p:sldId id="362" r:id="rId5"/>
    <p:sldId id="363" r:id="rId6"/>
    <p:sldId id="364" r:id="rId7"/>
    <p:sldId id="365" r:id="rId8"/>
    <p:sldId id="369" r:id="rId9"/>
    <p:sldId id="315" r:id="rId10"/>
    <p:sldId id="400" r:id="rId11"/>
    <p:sldId id="401" r:id="rId12"/>
    <p:sldId id="371" r:id="rId13"/>
    <p:sldId id="402" r:id="rId14"/>
    <p:sldId id="397" r:id="rId15"/>
    <p:sldId id="318" r:id="rId16"/>
    <p:sldId id="368" r:id="rId17"/>
    <p:sldId id="387" r:id="rId18"/>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dwyer" initials="s" lastIdx="233" clrIdx="0"/>
  <p:cmAuthor id="1" name="KnowledgePoint360" initials="KP360" lastIdx="29" clrIdx="1"/>
  <p:cmAuthor id="2" name="parikhpp" initials="PPP" lastIdx="46" clrIdx="2"/>
  <p:cmAuthor id="3" name="MSu" initials="MSu" lastIdx="29" clrIdx="3"/>
  <p:cmAuthor id="4" name="Bradley-Garelik, M. Brigid" initials="BMB" lastIdx="16" clrIdx="4"/>
  <p:cmAuthor id="5" name="Farajallah, Awny" initials="AF" lastIdx="3" clrIdx="5"/>
  <p:cmAuthor id="6" name="Cortes,Jorge" initials="JC" lastIdx="3"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99CCFF"/>
    <a:srgbClr val="F09828"/>
    <a:srgbClr val="FF0000"/>
    <a:srgbClr val="FF6600"/>
    <a:srgbClr val="FFCC00"/>
    <a:srgbClr val="33CCFF"/>
    <a:srgbClr val="007DA4"/>
    <a:srgbClr val="FF9900"/>
    <a:srgbClr val="6482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17" autoAdjust="0"/>
    <p:restoredTop sz="99813" autoAdjust="0"/>
  </p:normalViewPr>
  <p:slideViewPr>
    <p:cSldViewPr snapToGrid="0">
      <p:cViewPr>
        <p:scale>
          <a:sx n="57" d="100"/>
          <a:sy n="57" d="100"/>
        </p:scale>
        <p:origin x="-1872" y="-366"/>
      </p:cViewPr>
      <p:guideLst>
        <p:guide orient="horz" pos="4172"/>
        <p:guide orient="horz" pos="3619"/>
        <p:guide orient="horz" pos="528"/>
        <p:guide orient="horz" pos="623"/>
        <p:guide pos="286"/>
        <p:guide pos="5475"/>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4" d="100"/>
          <a:sy n="84" d="100"/>
        </p:scale>
        <p:origin x="-3768" y="-6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3394097222222543"/>
          <c:y val="0.17482584970623871"/>
          <c:w val="0.766059027777788"/>
          <c:h val="0.58075062045815762"/>
        </c:manualLayout>
      </c:layout>
      <c:barChart>
        <c:barDir val="col"/>
        <c:grouping val="stacked"/>
        <c:varyColors val="0"/>
        <c:ser>
          <c:idx val="0"/>
          <c:order val="0"/>
          <c:tx>
            <c:strRef>
              <c:f>Sheet1!$B$1</c:f>
              <c:strCache>
                <c:ptCount val="1"/>
                <c:pt idx="0">
                  <c:v>Response</c:v>
                </c:pt>
              </c:strCache>
            </c:strRef>
          </c:tx>
          <c:spPr>
            <a:solidFill>
              <a:schemeClr val="accent1">
                <a:lumMod val="50000"/>
              </a:schemeClr>
            </a:solidFill>
          </c:spPr>
          <c:invertIfNegative val="0"/>
          <c:dPt>
            <c:idx val="1"/>
            <c:invertIfNegative val="0"/>
            <c:bubble3D val="0"/>
            <c:spPr>
              <a:solidFill>
                <a:srgbClr val="FF6600"/>
              </a:solidFill>
            </c:spPr>
          </c:dPt>
          <c:cat>
            <c:strRef>
              <c:f>Sheet1!$A$2:$A$3</c:f>
              <c:strCache>
                <c:ptCount val="2"/>
                <c:pt idx="0">
                  <c:v>Dasatinib</c:v>
                </c:pt>
                <c:pt idx="1">
                  <c:v>Imatinib</c:v>
                </c:pt>
              </c:strCache>
            </c:strRef>
          </c:cat>
          <c:val>
            <c:numRef>
              <c:f>Sheet1!$B$2:$B$3</c:f>
              <c:numCache>
                <c:formatCode>General</c:formatCode>
                <c:ptCount val="2"/>
                <c:pt idx="0">
                  <c:v>47</c:v>
                </c:pt>
                <c:pt idx="1">
                  <c:v>37</c:v>
                </c:pt>
              </c:numCache>
            </c:numRef>
          </c:val>
        </c:ser>
        <c:ser>
          <c:idx val="1"/>
          <c:order val="1"/>
          <c:tx>
            <c:strRef>
              <c:f>Sheet1!$C$1</c:f>
              <c:strCache>
                <c:ptCount val="1"/>
                <c:pt idx="0">
                  <c:v>No Response</c:v>
                </c:pt>
              </c:strCache>
            </c:strRef>
          </c:tx>
          <c:spPr>
            <a:solidFill>
              <a:schemeClr val="accent1">
                <a:lumMod val="75000"/>
              </a:schemeClr>
            </a:solidFill>
          </c:spPr>
          <c:invertIfNegative val="0"/>
          <c:dPt>
            <c:idx val="1"/>
            <c:invertIfNegative val="0"/>
            <c:bubble3D val="0"/>
            <c:spPr>
              <a:solidFill>
                <a:srgbClr val="FFC000"/>
              </a:solidFill>
            </c:spPr>
          </c:dPt>
          <c:cat>
            <c:strRef>
              <c:f>Sheet1!$A$2:$A$3</c:f>
              <c:strCache>
                <c:ptCount val="2"/>
                <c:pt idx="0">
                  <c:v>Dasatinib</c:v>
                </c:pt>
                <c:pt idx="1">
                  <c:v>Imatinib</c:v>
                </c:pt>
              </c:strCache>
            </c:strRef>
          </c:cat>
          <c:val>
            <c:numRef>
              <c:f>Sheet1!$C$2:$C$3</c:f>
              <c:numCache>
                <c:formatCode>General</c:formatCode>
                <c:ptCount val="2"/>
                <c:pt idx="0">
                  <c:v>20</c:v>
                </c:pt>
                <c:pt idx="1">
                  <c:v>33</c:v>
                </c:pt>
              </c:numCache>
            </c:numRef>
          </c:val>
        </c:ser>
        <c:ser>
          <c:idx val="2"/>
          <c:order val="2"/>
          <c:tx>
            <c:strRef>
              <c:f>Sheet1!$D$1</c:f>
              <c:strCache>
                <c:ptCount val="1"/>
                <c:pt idx="0">
                  <c:v>No evaluation</c:v>
                </c:pt>
              </c:strCache>
            </c:strRef>
          </c:tx>
          <c:spPr>
            <a:solidFill>
              <a:schemeClr val="tx1">
                <a:lumMod val="75000"/>
              </a:schemeClr>
            </a:solidFill>
          </c:spPr>
          <c:invertIfNegative val="0"/>
          <c:cat>
            <c:strRef>
              <c:f>Sheet1!$A$2:$A$3</c:f>
              <c:strCache>
                <c:ptCount val="2"/>
                <c:pt idx="0">
                  <c:v>Dasatinib</c:v>
                </c:pt>
                <c:pt idx="1">
                  <c:v>Imatinib</c:v>
                </c:pt>
              </c:strCache>
            </c:strRef>
          </c:cat>
          <c:val>
            <c:numRef>
              <c:f>Sheet1!$D$2:$D$3</c:f>
              <c:numCache>
                <c:formatCode>General</c:formatCode>
                <c:ptCount val="2"/>
                <c:pt idx="0">
                  <c:v>33</c:v>
                </c:pt>
                <c:pt idx="1">
                  <c:v>30</c:v>
                </c:pt>
              </c:numCache>
            </c:numRef>
          </c:val>
        </c:ser>
        <c:dLbls>
          <c:showLegendKey val="0"/>
          <c:showVal val="0"/>
          <c:showCatName val="0"/>
          <c:showSerName val="0"/>
          <c:showPercent val="0"/>
          <c:showBubbleSize val="0"/>
        </c:dLbls>
        <c:gapWidth val="44"/>
        <c:overlap val="100"/>
        <c:axId val="33279360"/>
        <c:axId val="33281152"/>
      </c:barChart>
      <c:catAx>
        <c:axId val="33279360"/>
        <c:scaling>
          <c:orientation val="minMax"/>
        </c:scaling>
        <c:delete val="0"/>
        <c:axPos val="b"/>
        <c:majorTickMark val="out"/>
        <c:minorTickMark val="none"/>
        <c:tickLblPos val="nextTo"/>
        <c:crossAx val="33281152"/>
        <c:crosses val="autoZero"/>
        <c:auto val="1"/>
        <c:lblAlgn val="ctr"/>
        <c:lblOffset val="100"/>
        <c:noMultiLvlLbl val="0"/>
      </c:catAx>
      <c:valAx>
        <c:axId val="33281152"/>
        <c:scaling>
          <c:orientation val="minMax"/>
          <c:max val="100"/>
        </c:scaling>
        <c:delete val="0"/>
        <c:axPos val="l"/>
        <c:numFmt formatCode="General" sourceLinked="1"/>
        <c:majorTickMark val="out"/>
        <c:minorTickMark val="none"/>
        <c:tickLblPos val="nextTo"/>
        <c:crossAx val="33279360"/>
        <c:crosses val="autoZero"/>
        <c:crossBetween val="between"/>
        <c:majorUnit val="20"/>
      </c:valAx>
    </c:plotArea>
    <c:plotVisOnly val="1"/>
    <c:dispBlanksAs val="gap"/>
    <c:showDLblsOverMax val="0"/>
  </c:chart>
  <c:txPr>
    <a:bodyPr/>
    <a:lstStyle/>
    <a:p>
      <a:pPr>
        <a:defRPr sz="1600" b="1"/>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2960069444444556"/>
          <c:y val="0.17482584970623871"/>
          <c:w val="0.77039930555556169"/>
          <c:h val="0.58960978092023641"/>
        </c:manualLayout>
      </c:layout>
      <c:barChart>
        <c:barDir val="col"/>
        <c:grouping val="stacked"/>
        <c:varyColors val="0"/>
        <c:ser>
          <c:idx val="0"/>
          <c:order val="0"/>
          <c:tx>
            <c:strRef>
              <c:f>Sheet1!$B$1</c:f>
              <c:strCache>
                <c:ptCount val="1"/>
                <c:pt idx="0">
                  <c:v>Response</c:v>
                </c:pt>
              </c:strCache>
            </c:strRef>
          </c:tx>
          <c:spPr>
            <a:solidFill>
              <a:schemeClr val="accent1">
                <a:lumMod val="50000"/>
              </a:schemeClr>
            </a:solidFill>
          </c:spPr>
          <c:invertIfNegative val="0"/>
          <c:dPt>
            <c:idx val="1"/>
            <c:invertIfNegative val="0"/>
            <c:bubble3D val="0"/>
            <c:spPr>
              <a:solidFill>
                <a:srgbClr val="FF6600"/>
              </a:solidFill>
            </c:spPr>
          </c:dPt>
          <c:cat>
            <c:strRef>
              <c:f>Sheet1!$A$2:$A$3</c:f>
              <c:strCache>
                <c:ptCount val="2"/>
                <c:pt idx="0">
                  <c:v>Dasatinib</c:v>
                </c:pt>
                <c:pt idx="1">
                  <c:v>Imatinib</c:v>
                </c:pt>
              </c:strCache>
            </c:strRef>
          </c:cat>
          <c:val>
            <c:numRef>
              <c:f>Sheet1!$B$2:$B$3</c:f>
              <c:numCache>
                <c:formatCode>General</c:formatCode>
                <c:ptCount val="2"/>
                <c:pt idx="0">
                  <c:v>31</c:v>
                </c:pt>
                <c:pt idx="1">
                  <c:v>23</c:v>
                </c:pt>
              </c:numCache>
            </c:numRef>
          </c:val>
        </c:ser>
        <c:ser>
          <c:idx val="1"/>
          <c:order val="1"/>
          <c:tx>
            <c:strRef>
              <c:f>Sheet1!$C$1</c:f>
              <c:strCache>
                <c:ptCount val="1"/>
                <c:pt idx="0">
                  <c:v>No Response</c:v>
                </c:pt>
              </c:strCache>
            </c:strRef>
          </c:tx>
          <c:spPr>
            <a:solidFill>
              <a:schemeClr val="accent1">
                <a:lumMod val="75000"/>
              </a:schemeClr>
            </a:solidFill>
          </c:spPr>
          <c:invertIfNegative val="0"/>
          <c:dPt>
            <c:idx val="1"/>
            <c:invertIfNegative val="0"/>
            <c:bubble3D val="0"/>
            <c:spPr>
              <a:solidFill>
                <a:srgbClr val="FFC000"/>
              </a:solidFill>
            </c:spPr>
          </c:dPt>
          <c:cat>
            <c:strRef>
              <c:f>Sheet1!$A$2:$A$3</c:f>
              <c:strCache>
                <c:ptCount val="2"/>
                <c:pt idx="0">
                  <c:v>Dasatinib</c:v>
                </c:pt>
                <c:pt idx="1">
                  <c:v>Imatinib</c:v>
                </c:pt>
              </c:strCache>
            </c:strRef>
          </c:cat>
          <c:val>
            <c:numRef>
              <c:f>Sheet1!$C$2:$C$3</c:f>
              <c:numCache>
                <c:formatCode>General</c:formatCode>
                <c:ptCount val="2"/>
                <c:pt idx="0">
                  <c:v>36</c:v>
                </c:pt>
                <c:pt idx="1">
                  <c:v>47</c:v>
                </c:pt>
              </c:numCache>
            </c:numRef>
          </c:val>
        </c:ser>
        <c:ser>
          <c:idx val="2"/>
          <c:order val="2"/>
          <c:tx>
            <c:strRef>
              <c:f>Sheet1!$D$1</c:f>
              <c:strCache>
                <c:ptCount val="1"/>
                <c:pt idx="0">
                  <c:v>No evaluation</c:v>
                </c:pt>
              </c:strCache>
            </c:strRef>
          </c:tx>
          <c:spPr>
            <a:solidFill>
              <a:schemeClr val="tx1">
                <a:lumMod val="75000"/>
              </a:schemeClr>
            </a:solidFill>
          </c:spPr>
          <c:invertIfNegative val="0"/>
          <c:cat>
            <c:strRef>
              <c:f>Sheet1!$A$2:$A$3</c:f>
              <c:strCache>
                <c:ptCount val="2"/>
                <c:pt idx="0">
                  <c:v>Dasatinib</c:v>
                </c:pt>
                <c:pt idx="1">
                  <c:v>Imatinib</c:v>
                </c:pt>
              </c:strCache>
            </c:strRef>
          </c:cat>
          <c:val>
            <c:numRef>
              <c:f>Sheet1!$D$2:$D$3</c:f>
              <c:numCache>
                <c:formatCode>General</c:formatCode>
                <c:ptCount val="2"/>
                <c:pt idx="0">
                  <c:v>33</c:v>
                </c:pt>
                <c:pt idx="1">
                  <c:v>30</c:v>
                </c:pt>
              </c:numCache>
            </c:numRef>
          </c:val>
        </c:ser>
        <c:dLbls>
          <c:showLegendKey val="0"/>
          <c:showVal val="0"/>
          <c:showCatName val="0"/>
          <c:showSerName val="0"/>
          <c:showPercent val="0"/>
          <c:showBubbleSize val="0"/>
        </c:dLbls>
        <c:gapWidth val="44"/>
        <c:overlap val="100"/>
        <c:axId val="35752576"/>
        <c:axId val="35766656"/>
      </c:barChart>
      <c:catAx>
        <c:axId val="35752576"/>
        <c:scaling>
          <c:orientation val="minMax"/>
        </c:scaling>
        <c:delete val="0"/>
        <c:axPos val="b"/>
        <c:majorTickMark val="out"/>
        <c:minorTickMark val="none"/>
        <c:tickLblPos val="nextTo"/>
        <c:crossAx val="35766656"/>
        <c:crosses val="autoZero"/>
        <c:auto val="1"/>
        <c:lblAlgn val="ctr"/>
        <c:lblOffset val="100"/>
        <c:noMultiLvlLbl val="0"/>
      </c:catAx>
      <c:valAx>
        <c:axId val="35766656"/>
        <c:scaling>
          <c:orientation val="minMax"/>
          <c:max val="100"/>
        </c:scaling>
        <c:delete val="0"/>
        <c:axPos val="l"/>
        <c:numFmt formatCode="General" sourceLinked="1"/>
        <c:majorTickMark val="out"/>
        <c:minorTickMark val="none"/>
        <c:tickLblPos val="nextTo"/>
        <c:crossAx val="35752576"/>
        <c:crosses val="autoZero"/>
        <c:crossBetween val="between"/>
        <c:majorUnit val="20"/>
      </c:valAx>
    </c:plotArea>
    <c:plotVisOnly val="1"/>
    <c:dispBlanksAs val="gap"/>
    <c:showDLblsOverMax val="0"/>
  </c:chart>
  <c:txPr>
    <a:bodyPr/>
    <a:lstStyle/>
    <a:p>
      <a:pPr>
        <a:defRPr sz="1600" b="1"/>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3394097222222543"/>
          <c:y val="0.17482584970623871"/>
          <c:w val="0.766059027777788"/>
          <c:h val="0.59527871516060449"/>
        </c:manualLayout>
      </c:layout>
      <c:barChart>
        <c:barDir val="col"/>
        <c:grouping val="stacked"/>
        <c:varyColors val="0"/>
        <c:ser>
          <c:idx val="0"/>
          <c:order val="0"/>
          <c:tx>
            <c:strRef>
              <c:f>Sheet1!$B$1</c:f>
              <c:strCache>
                <c:ptCount val="1"/>
                <c:pt idx="0">
                  <c:v>Response</c:v>
                </c:pt>
              </c:strCache>
            </c:strRef>
          </c:tx>
          <c:spPr>
            <a:solidFill>
              <a:schemeClr val="accent1">
                <a:lumMod val="50000"/>
              </a:schemeClr>
            </a:solidFill>
          </c:spPr>
          <c:invertIfNegative val="0"/>
          <c:dPt>
            <c:idx val="1"/>
            <c:invertIfNegative val="0"/>
            <c:bubble3D val="0"/>
            <c:spPr>
              <a:solidFill>
                <a:srgbClr val="FF6600"/>
              </a:solidFill>
            </c:spPr>
          </c:dPt>
          <c:cat>
            <c:strRef>
              <c:f>Sheet1!$A$2:$A$3</c:f>
              <c:strCache>
                <c:ptCount val="2"/>
                <c:pt idx="0">
                  <c:v>Dasatinib</c:v>
                </c:pt>
                <c:pt idx="1">
                  <c:v>Imatinib</c:v>
                </c:pt>
              </c:strCache>
            </c:strRef>
          </c:cat>
          <c:val>
            <c:numRef>
              <c:f>Sheet1!$B$2:$B$3</c:f>
              <c:numCache>
                <c:formatCode>General</c:formatCode>
                <c:ptCount val="2"/>
                <c:pt idx="0">
                  <c:v>60</c:v>
                </c:pt>
                <c:pt idx="1">
                  <c:v>61</c:v>
                </c:pt>
              </c:numCache>
            </c:numRef>
          </c:val>
        </c:ser>
        <c:ser>
          <c:idx val="1"/>
          <c:order val="1"/>
          <c:tx>
            <c:strRef>
              <c:f>Sheet1!$C$1</c:f>
              <c:strCache>
                <c:ptCount val="1"/>
                <c:pt idx="0">
                  <c:v>No response</c:v>
                </c:pt>
              </c:strCache>
            </c:strRef>
          </c:tx>
          <c:spPr>
            <a:solidFill>
              <a:schemeClr val="accent1">
                <a:lumMod val="75000"/>
              </a:schemeClr>
            </a:solidFill>
          </c:spPr>
          <c:invertIfNegative val="0"/>
          <c:dPt>
            <c:idx val="1"/>
            <c:invertIfNegative val="0"/>
            <c:bubble3D val="0"/>
            <c:spPr>
              <a:solidFill>
                <a:srgbClr val="FFC000"/>
              </a:solidFill>
            </c:spPr>
          </c:dPt>
          <c:cat>
            <c:strRef>
              <c:f>Sheet1!$A$2:$A$3</c:f>
              <c:strCache>
                <c:ptCount val="2"/>
                <c:pt idx="0">
                  <c:v>Dasatinib</c:v>
                </c:pt>
                <c:pt idx="1">
                  <c:v>Imatinib</c:v>
                </c:pt>
              </c:strCache>
            </c:strRef>
          </c:cat>
          <c:val>
            <c:numRef>
              <c:f>Sheet1!$C$2:$C$3</c:f>
              <c:numCache>
                <c:formatCode>General</c:formatCode>
                <c:ptCount val="2"/>
                <c:pt idx="0">
                  <c:v>7</c:v>
                </c:pt>
                <c:pt idx="1">
                  <c:v>9</c:v>
                </c:pt>
              </c:numCache>
            </c:numRef>
          </c:val>
        </c:ser>
        <c:ser>
          <c:idx val="2"/>
          <c:order val="2"/>
          <c:tx>
            <c:strRef>
              <c:f>Sheet1!$D$1</c:f>
              <c:strCache>
                <c:ptCount val="1"/>
                <c:pt idx="0">
                  <c:v>No evaluation</c:v>
                </c:pt>
              </c:strCache>
            </c:strRef>
          </c:tx>
          <c:spPr>
            <a:solidFill>
              <a:schemeClr val="tx1">
                <a:lumMod val="75000"/>
              </a:schemeClr>
            </a:solidFill>
          </c:spPr>
          <c:invertIfNegative val="0"/>
          <c:cat>
            <c:strRef>
              <c:f>Sheet1!$A$2:$A$3</c:f>
              <c:strCache>
                <c:ptCount val="2"/>
                <c:pt idx="0">
                  <c:v>Dasatinib</c:v>
                </c:pt>
                <c:pt idx="1">
                  <c:v>Imatinib</c:v>
                </c:pt>
              </c:strCache>
            </c:strRef>
          </c:cat>
          <c:val>
            <c:numRef>
              <c:f>Sheet1!$D$2:$D$3</c:f>
              <c:numCache>
                <c:formatCode>General</c:formatCode>
                <c:ptCount val="2"/>
                <c:pt idx="0">
                  <c:v>33</c:v>
                </c:pt>
                <c:pt idx="1">
                  <c:v>30</c:v>
                </c:pt>
              </c:numCache>
            </c:numRef>
          </c:val>
        </c:ser>
        <c:dLbls>
          <c:showLegendKey val="0"/>
          <c:showVal val="0"/>
          <c:showCatName val="0"/>
          <c:showSerName val="0"/>
          <c:showPercent val="0"/>
          <c:showBubbleSize val="0"/>
        </c:dLbls>
        <c:gapWidth val="44"/>
        <c:overlap val="100"/>
        <c:axId val="35824000"/>
        <c:axId val="35825536"/>
      </c:barChart>
      <c:catAx>
        <c:axId val="35824000"/>
        <c:scaling>
          <c:orientation val="minMax"/>
        </c:scaling>
        <c:delete val="0"/>
        <c:axPos val="b"/>
        <c:majorTickMark val="out"/>
        <c:minorTickMark val="none"/>
        <c:tickLblPos val="nextTo"/>
        <c:crossAx val="35825536"/>
        <c:crosses val="autoZero"/>
        <c:auto val="1"/>
        <c:lblAlgn val="ctr"/>
        <c:lblOffset val="100"/>
        <c:noMultiLvlLbl val="0"/>
      </c:catAx>
      <c:valAx>
        <c:axId val="35825536"/>
        <c:scaling>
          <c:orientation val="minMax"/>
          <c:max val="100"/>
          <c:min val="0"/>
        </c:scaling>
        <c:delete val="0"/>
        <c:axPos val="l"/>
        <c:title>
          <c:tx>
            <c:rich>
              <a:bodyPr rot="-5400000" vert="horz"/>
              <a:lstStyle/>
              <a:p>
                <a:pPr>
                  <a:defRPr/>
                </a:pPr>
                <a:r>
                  <a:rPr lang="en-US" dirty="0"/>
                  <a:t>Patients, </a:t>
                </a:r>
                <a:r>
                  <a:rPr lang="en-US" dirty="0" smtClean="0"/>
                  <a:t>%</a:t>
                </a:r>
                <a:endParaRPr lang="en-US" dirty="0"/>
              </a:p>
            </c:rich>
          </c:tx>
          <c:layout>
            <c:manualLayout>
              <c:xMode val="edge"/>
              <c:yMode val="edge"/>
              <c:x val="0"/>
              <c:y val="0.34845577338547395"/>
            </c:manualLayout>
          </c:layout>
          <c:overlay val="0"/>
        </c:title>
        <c:numFmt formatCode="General" sourceLinked="1"/>
        <c:majorTickMark val="out"/>
        <c:minorTickMark val="none"/>
        <c:tickLblPos val="nextTo"/>
        <c:crossAx val="35824000"/>
        <c:crosses val="autoZero"/>
        <c:crossBetween val="between"/>
        <c:majorUnit val="20"/>
      </c:valAx>
    </c:plotArea>
    <c:plotVisOnly val="1"/>
    <c:dispBlanksAs val="gap"/>
    <c:showDLblsOverMax val="0"/>
  </c:chart>
  <c:txPr>
    <a:bodyPr/>
    <a:lstStyle/>
    <a:p>
      <a:pPr>
        <a:defRPr sz="1600" b="1"/>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7906667909232924E-2"/>
          <c:y val="0.2767247292249484"/>
          <c:w val="0.88954592050696557"/>
          <c:h val="0.65604352372484265"/>
        </c:manualLayout>
      </c:layout>
      <c:barChart>
        <c:barDir val="col"/>
        <c:grouping val="stacked"/>
        <c:varyColors val="0"/>
        <c:ser>
          <c:idx val="0"/>
          <c:order val="0"/>
          <c:tx>
            <c:strRef>
              <c:f>Sheet1!$B$1</c:f>
              <c:strCache>
                <c:ptCount val="1"/>
                <c:pt idx="0">
                  <c:v>Dasatinib 100 mg QD</c:v>
                </c:pt>
              </c:strCache>
            </c:strRef>
          </c:tx>
          <c:invertIfNegative val="0"/>
          <c:dPt>
            <c:idx val="0"/>
            <c:invertIfNegative val="0"/>
            <c:bubble3D val="0"/>
            <c:spPr>
              <a:solidFill>
                <a:schemeClr val="accent1">
                  <a:lumMod val="50000"/>
                </a:schemeClr>
              </a:solidFill>
            </c:spPr>
          </c:dPt>
          <c:dPt>
            <c:idx val="1"/>
            <c:invertIfNegative val="0"/>
            <c:bubble3D val="0"/>
            <c:spPr>
              <a:solidFill>
                <a:srgbClr val="FF6600"/>
              </a:solidFill>
            </c:spPr>
          </c:dPt>
          <c:cat>
            <c:numRef>
              <c:f>Sheet1!$A$2:$A$3</c:f>
              <c:numCache>
                <c:formatCode>General</c:formatCode>
                <c:ptCount val="2"/>
              </c:numCache>
            </c:numRef>
          </c:cat>
          <c:val>
            <c:numRef>
              <c:f>Sheet1!$B$2:$B$3</c:f>
              <c:numCache>
                <c:formatCode>General</c:formatCode>
                <c:ptCount val="2"/>
                <c:pt idx="0">
                  <c:v>8</c:v>
                </c:pt>
                <c:pt idx="1">
                  <c:v>15</c:v>
                </c:pt>
              </c:numCache>
            </c:numRef>
          </c:val>
        </c:ser>
        <c:ser>
          <c:idx val="1"/>
          <c:order val="1"/>
          <c:tx>
            <c:strRef>
              <c:f>Sheet1!$C$1</c:f>
              <c:strCache>
                <c:ptCount val="1"/>
                <c:pt idx="0">
                  <c:v>Imatinib 400 mg QD</c:v>
                </c:pt>
              </c:strCache>
            </c:strRef>
          </c:tx>
          <c:invertIfNegative val="0"/>
          <c:dPt>
            <c:idx val="0"/>
            <c:invertIfNegative val="0"/>
            <c:bubble3D val="0"/>
            <c:spPr>
              <a:solidFill>
                <a:srgbClr val="33CCFF"/>
              </a:solidFill>
            </c:spPr>
          </c:dPt>
          <c:cat>
            <c:numRef>
              <c:f>Sheet1!$A$2:$A$3</c:f>
              <c:numCache>
                <c:formatCode>General</c:formatCode>
                <c:ptCount val="2"/>
              </c:numCache>
            </c:numRef>
          </c:cat>
          <c:val>
            <c:numRef>
              <c:f>Sheet1!$C$2:$C$3</c:f>
              <c:numCache>
                <c:formatCode>General</c:formatCode>
                <c:ptCount val="2"/>
                <c:pt idx="0">
                  <c:v>4</c:v>
                </c:pt>
                <c:pt idx="1">
                  <c:v>4</c:v>
                </c:pt>
              </c:numCache>
            </c:numRef>
          </c:val>
        </c:ser>
        <c:dLbls>
          <c:showLegendKey val="0"/>
          <c:showVal val="0"/>
          <c:showCatName val="0"/>
          <c:showSerName val="0"/>
          <c:showPercent val="0"/>
          <c:showBubbleSize val="0"/>
        </c:dLbls>
        <c:gapWidth val="150"/>
        <c:overlap val="100"/>
        <c:axId val="35320192"/>
        <c:axId val="35321728"/>
      </c:barChart>
      <c:catAx>
        <c:axId val="35320192"/>
        <c:scaling>
          <c:orientation val="minMax"/>
        </c:scaling>
        <c:delete val="0"/>
        <c:axPos val="b"/>
        <c:numFmt formatCode="General" sourceLinked="1"/>
        <c:majorTickMark val="out"/>
        <c:minorTickMark val="none"/>
        <c:tickLblPos val="nextTo"/>
        <c:crossAx val="35321728"/>
        <c:crosses val="autoZero"/>
        <c:auto val="1"/>
        <c:lblAlgn val="ctr"/>
        <c:lblOffset val="100"/>
        <c:noMultiLvlLbl val="0"/>
      </c:catAx>
      <c:valAx>
        <c:axId val="35321728"/>
        <c:scaling>
          <c:orientation val="minMax"/>
        </c:scaling>
        <c:delete val="0"/>
        <c:axPos val="l"/>
        <c:numFmt formatCode="General" sourceLinked="1"/>
        <c:majorTickMark val="out"/>
        <c:minorTickMark val="none"/>
        <c:tickLblPos val="nextTo"/>
        <c:crossAx val="35320192"/>
        <c:crosses val="autoZero"/>
        <c:crossBetween val="between"/>
        <c:majorUnit val="5"/>
      </c:valAx>
    </c:plotArea>
    <c:plotVisOnly val="1"/>
    <c:dispBlanksAs val="gap"/>
    <c:showDLblsOverMax val="0"/>
  </c:chart>
  <c:txPr>
    <a:bodyPr/>
    <a:lstStyle/>
    <a:p>
      <a:pPr>
        <a:defRPr sz="1400" b="1"/>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atin typeface="Arial" pitchFamily="34" charset="0"/>
                <a:cs typeface="Arial" pitchFamily="34" charset="0"/>
              </a:defRPr>
            </a:lvl1pPr>
          </a:lstStyle>
          <a:p>
            <a:pPr>
              <a:defRPr/>
            </a:pPr>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atin typeface="Arial" pitchFamily="34" charset="0"/>
                <a:cs typeface="Arial" pitchFamily="34" charset="0"/>
              </a:defRPr>
            </a:lvl1pPr>
          </a:lstStyle>
          <a:p>
            <a:pPr>
              <a:defRPr/>
            </a:pPr>
            <a:fld id="{A85A61D9-696B-48A6-ACE4-EA1DE8C95722}" type="datetimeFigureOut">
              <a:rPr lang="en-US"/>
              <a:pPr>
                <a:defRPr/>
              </a:pPr>
              <a:t>12/9/2014</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atin typeface="Arial" pitchFamily="34" charset="0"/>
                <a:cs typeface="Arial" pitchFamily="34" charset="0"/>
              </a:defRPr>
            </a:lvl1pPr>
          </a:lstStyle>
          <a:p>
            <a:pPr>
              <a:defRPr/>
            </a:pPr>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atin typeface="Arial" pitchFamily="34" charset="0"/>
                <a:cs typeface="Arial" pitchFamily="34" charset="0"/>
              </a:defRPr>
            </a:lvl1pPr>
          </a:lstStyle>
          <a:p>
            <a:pPr>
              <a:defRPr/>
            </a:pPr>
            <a:fld id="{BBF5467B-302D-4292-918C-A464EECC170A}" type="slidenum">
              <a:rPr lang="en-US"/>
              <a:pPr>
                <a:defRPr/>
              </a:pPr>
              <a:t>‹#›</a:t>
            </a:fld>
            <a:endParaRPr lang="en-US" dirty="0"/>
          </a:p>
        </p:txBody>
      </p:sp>
    </p:spTree>
    <p:extLst>
      <p:ext uri="{BB962C8B-B14F-4D97-AF65-F5344CB8AC3E}">
        <p14:creationId xmlns:p14="http://schemas.microsoft.com/office/powerpoint/2010/main" val="17500093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fontAlgn="auto">
              <a:spcBef>
                <a:spcPts val="0"/>
              </a:spcBef>
              <a:spcAft>
                <a:spcPts val="0"/>
              </a:spcAft>
              <a:defRPr sz="1200">
                <a:latin typeface="+mn-lt"/>
                <a:cs typeface="+mn-cs"/>
              </a:defRPr>
            </a:lvl1pPr>
          </a:lstStyle>
          <a:p>
            <a:pPr>
              <a:defRPr/>
            </a:pPr>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fontAlgn="auto">
              <a:spcBef>
                <a:spcPts val="0"/>
              </a:spcBef>
              <a:spcAft>
                <a:spcPts val="0"/>
              </a:spcAft>
              <a:defRPr sz="1200">
                <a:latin typeface="+mn-lt"/>
                <a:cs typeface="+mn-cs"/>
              </a:defRPr>
            </a:lvl1pPr>
          </a:lstStyle>
          <a:p>
            <a:pPr>
              <a:defRPr/>
            </a:pPr>
            <a:fld id="{14355255-DF78-4885-BA94-B5F728C438B3}" type="datetimeFigureOut">
              <a:rPr lang="en-US"/>
              <a:pPr>
                <a:defRPr/>
              </a:pPr>
              <a:t>12/9/2014</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fontAlgn="auto">
              <a:spcBef>
                <a:spcPts val="0"/>
              </a:spcBef>
              <a:spcAft>
                <a:spcPts val="0"/>
              </a:spcAft>
              <a:defRPr sz="1200">
                <a:latin typeface="+mn-lt"/>
                <a:cs typeface="+mn-cs"/>
              </a:defRPr>
            </a:lvl1pPr>
          </a:lstStyle>
          <a:p>
            <a:pPr>
              <a:defRPr/>
            </a:pPr>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fontAlgn="auto">
              <a:spcBef>
                <a:spcPts val="0"/>
              </a:spcBef>
              <a:spcAft>
                <a:spcPts val="0"/>
              </a:spcAft>
              <a:defRPr sz="1200">
                <a:latin typeface="+mn-lt"/>
                <a:cs typeface="+mn-cs"/>
              </a:defRPr>
            </a:lvl1pPr>
          </a:lstStyle>
          <a:p>
            <a:pPr>
              <a:defRPr/>
            </a:pPr>
            <a:fld id="{5ADD7EE8-1960-4698-9383-8DA52E0BC9C6}" type="slidenum">
              <a:rPr lang="en-US"/>
              <a:pPr>
                <a:defRPr/>
              </a:pPr>
              <a:t>‹#›</a:t>
            </a:fld>
            <a:endParaRPr lang="en-US" dirty="0"/>
          </a:p>
        </p:txBody>
      </p:sp>
    </p:spTree>
    <p:extLst>
      <p:ext uri="{BB962C8B-B14F-4D97-AF65-F5344CB8AC3E}">
        <p14:creationId xmlns:p14="http://schemas.microsoft.com/office/powerpoint/2010/main" val="158603815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p:spPr>
      </p:sp>
      <p:sp>
        <p:nvSpPr>
          <p:cNvPr id="2560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4" name="Slide Number Placeholder 3"/>
          <p:cNvSpPr>
            <a:spLocks noGrp="1"/>
          </p:cNvSpPr>
          <p:nvPr>
            <p:ph type="sldNum" sz="quarter" idx="5"/>
          </p:nvPr>
        </p:nvSpPr>
        <p:spPr/>
        <p:txBody>
          <a:bodyPr/>
          <a:lstStyle/>
          <a:p>
            <a:pPr>
              <a:defRPr/>
            </a:pPr>
            <a:fld id="{653BBD1F-1632-456B-BE61-3CA51C77C139}"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Progression</a:t>
            </a:r>
            <a:r>
              <a:rPr lang="en-US" baseline="0" dirty="0" smtClean="0"/>
              <a:t> = d</a:t>
            </a:r>
            <a:r>
              <a:rPr lang="en-US" dirty="0" smtClean="0"/>
              <a:t>oubling of white blood cell count, loss of complete hematologic response, increase in Ph-positive metaphases to &gt;35%, transformation, or death from any cause.</a:t>
            </a:r>
          </a:p>
        </p:txBody>
      </p:sp>
      <p:sp>
        <p:nvSpPr>
          <p:cNvPr id="4" name="Slide Number Placeholder 3"/>
          <p:cNvSpPr>
            <a:spLocks noGrp="1"/>
          </p:cNvSpPr>
          <p:nvPr>
            <p:ph type="sldNum" sz="quarter" idx="5"/>
          </p:nvPr>
        </p:nvSpPr>
        <p:spPr/>
        <p:txBody>
          <a:bodyPr/>
          <a:lstStyle/>
          <a:p>
            <a:pPr>
              <a:defRPr/>
            </a:pPr>
            <a:fld id="{FABCA1B8-1B1B-48BA-AD2D-CDA78014089B}"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p:spPr>
      </p:sp>
      <p:sp>
        <p:nvSpPr>
          <p:cNvPr id="22531" name="Notes Placeholder 2"/>
          <p:cNvSpPr>
            <a:spLocks noGrp="1"/>
          </p:cNvSpPr>
          <p:nvPr>
            <p:ph type="body" idx="1"/>
          </p:nvPr>
        </p:nvSpPr>
        <p:spPr bwMode="auto">
          <a:noFill/>
        </p:spPr>
        <p:txBody>
          <a:bodyPr wrap="square" numCol="1" anchor="t" anchorCtr="0" compatLnSpc="1">
            <a:prstTxWarp prst="textNoShape">
              <a:avLst/>
            </a:prstTxWarp>
            <a:normAutofit/>
          </a:bodyPr>
          <a:lstStyle/>
          <a:p>
            <a:r>
              <a:rPr lang="en-US" u="sng" dirty="0" smtClean="0"/>
              <a:t>Percentages out of patients with an assessment (n=144, dasatinib; n=129,</a:t>
            </a:r>
            <a:r>
              <a:rPr lang="en-US" u="sng" baseline="0" dirty="0" smtClean="0"/>
              <a:t> imatinib)</a:t>
            </a:r>
            <a:endParaRPr lang="en-US" u="none" dirty="0" smtClean="0"/>
          </a:p>
          <a:p>
            <a:endParaRPr lang="en-US" dirty="0" smtClean="0"/>
          </a:p>
          <a:p>
            <a:r>
              <a:rPr lang="en-US" b="1" dirty="0" smtClean="0"/>
              <a:t>Dasatinib</a:t>
            </a:r>
          </a:p>
          <a:p>
            <a:pPr marL="228600" indent="-228600">
              <a:buFont typeface="Arial" pitchFamily="34" charset="0"/>
              <a:buChar char="•"/>
            </a:pPr>
            <a:r>
              <a:rPr lang="en-US" dirty="0" smtClean="0"/>
              <a:t>MMR = 90%</a:t>
            </a:r>
          </a:p>
          <a:p>
            <a:pPr marL="228600" indent="-228600">
              <a:buFont typeface="Arial" pitchFamily="34" charset="0"/>
              <a:buChar char="•"/>
            </a:pPr>
            <a:r>
              <a:rPr lang="en-US" dirty="0" smtClean="0"/>
              <a:t>No MMR = 10%</a:t>
            </a:r>
          </a:p>
          <a:p>
            <a:pPr marL="228600" indent="-228600">
              <a:buFont typeface="Arial" pitchFamily="34" charset="0"/>
              <a:buChar char="•"/>
            </a:pPr>
            <a:r>
              <a:rPr lang="en-US" dirty="0" smtClean="0"/>
              <a:t>MR4 = 69%</a:t>
            </a:r>
          </a:p>
          <a:p>
            <a:pPr marL="228600" indent="-228600">
              <a:buFont typeface="Arial" pitchFamily="34" charset="0"/>
              <a:buChar char="•"/>
            </a:pPr>
            <a:r>
              <a:rPr lang="en-US" dirty="0" smtClean="0"/>
              <a:t>No MR4 = 31%</a:t>
            </a:r>
          </a:p>
          <a:p>
            <a:pPr marL="228600" indent="-228600">
              <a:buFont typeface="Arial" pitchFamily="34" charset="0"/>
              <a:buChar char="•"/>
            </a:pPr>
            <a:r>
              <a:rPr lang="en-US" dirty="0" smtClean="0"/>
              <a:t>MR4.5 = 46%</a:t>
            </a:r>
          </a:p>
          <a:p>
            <a:pPr marL="228600" indent="-228600">
              <a:buFont typeface="Arial" pitchFamily="34" charset="0"/>
              <a:buChar char="•"/>
            </a:pPr>
            <a:r>
              <a:rPr lang="en-US" dirty="0" smtClean="0"/>
              <a:t>No MR4.5 = 54%</a:t>
            </a:r>
          </a:p>
          <a:p>
            <a:pPr marL="228600" indent="-228600">
              <a:buFont typeface="Arial" pitchFamily="34" charset="0"/>
              <a:buChar char="•"/>
            </a:pPr>
            <a:endParaRPr lang="en-US" dirty="0" smtClean="0"/>
          </a:p>
          <a:p>
            <a:pPr marL="228600" indent="-228600"/>
            <a:r>
              <a:rPr lang="en-US" b="1" dirty="0" smtClean="0"/>
              <a:t>Imatinib</a:t>
            </a:r>
          </a:p>
          <a:p>
            <a:pPr marL="228600" indent="-228600">
              <a:buFont typeface="Arial" pitchFamily="34" charset="0"/>
              <a:buChar char="•"/>
            </a:pPr>
            <a:r>
              <a:rPr lang="en-US" dirty="0" smtClean="0"/>
              <a:t>MMR = 87%</a:t>
            </a:r>
          </a:p>
          <a:p>
            <a:pPr marL="228600" indent="-228600">
              <a:buFont typeface="Arial" pitchFamily="34" charset="0"/>
              <a:buChar char="•"/>
            </a:pPr>
            <a:r>
              <a:rPr lang="en-US" dirty="0" smtClean="0"/>
              <a:t>No MMR = 13%</a:t>
            </a:r>
          </a:p>
          <a:p>
            <a:pPr marL="228600" indent="-228600">
              <a:buFont typeface="Arial" pitchFamily="34" charset="0"/>
              <a:buChar char="•"/>
            </a:pPr>
            <a:r>
              <a:rPr lang="en-US" dirty="0" smtClean="0"/>
              <a:t>MR4 = 53%</a:t>
            </a:r>
          </a:p>
          <a:p>
            <a:pPr marL="228600" indent="-228600">
              <a:buFont typeface="Arial" pitchFamily="34" charset="0"/>
              <a:buChar char="•"/>
            </a:pPr>
            <a:r>
              <a:rPr lang="en-US" dirty="0" smtClean="0"/>
              <a:t>No MR4 = 47%</a:t>
            </a:r>
          </a:p>
          <a:p>
            <a:pPr marL="228600" indent="-228600">
              <a:buFont typeface="Arial" pitchFamily="34" charset="0"/>
              <a:buChar char="•"/>
            </a:pPr>
            <a:r>
              <a:rPr lang="en-US" dirty="0" smtClean="0"/>
              <a:t>MR4.5 = 33%</a:t>
            </a:r>
          </a:p>
          <a:p>
            <a:pPr marL="228600" indent="-228600">
              <a:buFont typeface="Arial" pitchFamily="34" charset="0"/>
              <a:buChar char="•"/>
            </a:pPr>
            <a:r>
              <a:rPr lang="en-US" dirty="0" smtClean="0"/>
              <a:t>No MR4.5 = 67%</a:t>
            </a:r>
          </a:p>
        </p:txBody>
      </p:sp>
      <p:sp>
        <p:nvSpPr>
          <p:cNvPr id="4" name="Slide Number Placeholder 3"/>
          <p:cNvSpPr>
            <a:spLocks noGrp="1"/>
          </p:cNvSpPr>
          <p:nvPr>
            <p:ph type="sldNum" sz="quarter" idx="5"/>
          </p:nvPr>
        </p:nvSpPr>
        <p:spPr/>
        <p:txBody>
          <a:bodyPr/>
          <a:lstStyle/>
          <a:p>
            <a:pPr>
              <a:defRPr/>
            </a:pPr>
            <a:fld id="{63487A83-E1B6-451E-8941-EBC178E7182A}"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p:spPr>
      </p:sp>
      <p:sp>
        <p:nvSpPr>
          <p:cNvPr id="27651"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mn-lt"/>
                <a:ea typeface="+mn-ea"/>
                <a:cs typeface="+mn-cs"/>
              </a:rPr>
              <a:t>There</a:t>
            </a:r>
            <a:r>
              <a:rPr lang="en-US" sz="1200" kern="1200" baseline="0" dirty="0" smtClean="0">
                <a:solidFill>
                  <a:schemeClr val="tx1"/>
                </a:solidFill>
                <a:latin typeface="+mn-lt"/>
                <a:ea typeface="+mn-ea"/>
                <a:cs typeface="+mn-cs"/>
              </a:rPr>
              <a:t> were no transformations to AP/BP on dasatinib between 3 and 5 years.</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pPr>
              <a:defRPr/>
            </a:pPr>
            <a:fld id="{45997563-C06C-4884-B9A2-1AC05D5268A2}"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p:spPr>
      </p:sp>
      <p:sp>
        <p:nvSpPr>
          <p:cNvPr id="27651" name="Notes Placeholder 2"/>
          <p:cNvSpPr>
            <a:spLocks noGrp="1"/>
          </p:cNvSpPr>
          <p:nvPr>
            <p:ph type="body" idx="1"/>
          </p:nvPr>
        </p:nvSpPr>
        <p:spPr bwMode="auto">
          <a:noFill/>
        </p:spPr>
        <p:txBody>
          <a:bodyPr wrap="square" numCol="1" anchor="t" anchorCtr="0" compatLnSpc="1">
            <a:prstTxWarp prst="textNoShape">
              <a:avLst/>
            </a:prstTxWarp>
            <a:normAutofit/>
          </a:bodyPr>
          <a:lstStyle/>
          <a:p>
            <a:pPr defTabSz="914350">
              <a:lnSpc>
                <a:spcPct val="120000"/>
              </a:lnSpc>
              <a:spcAft>
                <a:spcPts val="300"/>
              </a:spcAft>
              <a:defRPr/>
            </a:pPr>
            <a:r>
              <a:rPr lang="en-US" kern="0" dirty="0"/>
              <a:t>Comment from Dr Shah: I would notify the presenter to consider verbalizing that it is estimated that 2% of imatinib-treated patients will develop T315I, which would translate to approximately 5 patients. It is quite surprising that no such mutations were detected in the imatinib arm</a:t>
            </a:r>
          </a:p>
          <a:p>
            <a:pPr defTabSz="914350">
              <a:lnSpc>
                <a:spcPct val="120000"/>
              </a:lnSpc>
              <a:spcAft>
                <a:spcPts val="300"/>
              </a:spcAft>
              <a:defRPr/>
            </a:pPr>
            <a:endParaRPr lang="en-US" kern="0" dirty="0"/>
          </a:p>
          <a:p>
            <a:pPr defTabSz="914350">
              <a:lnSpc>
                <a:spcPct val="120000"/>
              </a:lnSpc>
              <a:spcAft>
                <a:spcPts val="300"/>
              </a:spcAft>
              <a:defRPr/>
            </a:pPr>
            <a:r>
              <a:rPr lang="en-US" kern="0" dirty="0"/>
              <a:t>Patients were tested at treatment discontinuation or at study end, including patients with continued molecular responses tested at the time of study closure</a:t>
            </a:r>
          </a:p>
          <a:p>
            <a:pPr>
              <a:lnSpc>
                <a:spcPct val="120000"/>
              </a:lnSpc>
              <a:spcAft>
                <a:spcPts val="300"/>
              </a:spcAft>
            </a:pPr>
            <a:endParaRPr lang="en-US" baseline="0" dirty="0" smtClean="0"/>
          </a:p>
          <a:p>
            <a:pPr>
              <a:lnSpc>
                <a:spcPct val="120000"/>
              </a:lnSpc>
              <a:spcAft>
                <a:spcPts val="300"/>
              </a:spcAft>
            </a:pPr>
            <a:r>
              <a:rPr lang="en-US" dirty="0" smtClean="0"/>
              <a:t>Progression = doubling of white blood cell count, loss of complete hematologic response (CHR), increase in Ph+ metaphases to &gt;35%, transformation, or death from any cause.</a:t>
            </a:r>
          </a:p>
          <a:p>
            <a:pPr>
              <a:lnSpc>
                <a:spcPct val="120000"/>
              </a:lnSpc>
              <a:spcAft>
                <a:spcPts val="300"/>
              </a:spcAft>
            </a:pPr>
            <a:r>
              <a:rPr lang="en-US" dirty="0" smtClean="0"/>
              <a:t>Treatment failure = no hematologic response at 3 months, no CHR or no cytogenetic response at 6 months, no partial cytogenetic response at 12 months, or no complete cytogenetic response at 18 months.</a:t>
            </a:r>
          </a:p>
          <a:p>
            <a:pPr marL="457174"/>
            <a:endParaRPr lang="en-US" baseline="0" dirty="0" smtClean="0"/>
          </a:p>
          <a:p>
            <a:pPr marL="457174"/>
            <a:endParaRPr lang="en-US" baseline="0" dirty="0" smtClean="0"/>
          </a:p>
        </p:txBody>
      </p:sp>
      <p:sp>
        <p:nvSpPr>
          <p:cNvPr id="4" name="Slide Number Placeholder 3"/>
          <p:cNvSpPr>
            <a:spLocks noGrp="1"/>
          </p:cNvSpPr>
          <p:nvPr>
            <p:ph type="sldNum" sz="quarter" idx="5"/>
          </p:nvPr>
        </p:nvSpPr>
        <p:spPr/>
        <p:txBody>
          <a:bodyPr/>
          <a:lstStyle/>
          <a:p>
            <a:pPr>
              <a:defRPr/>
            </a:pPr>
            <a:fld id="{45997563-C06C-4884-B9A2-1AC05D5268A2}" type="slidenum">
              <a:rPr lang="en-US" smtClean="0">
                <a:solidFill>
                  <a:prstClr val="black"/>
                </a:solidFill>
              </a:rPr>
              <a:pPr>
                <a:defRPr/>
              </a:pPr>
              <a:t>13</a:t>
            </a:fld>
            <a:endParaRPr lang="en-US" dirty="0">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Pleural effusion odds ratio (95% CI): 50.51 (12–208.4) </a:t>
            </a:r>
          </a:p>
          <a:p>
            <a:endParaRPr lang="en-US" dirty="0" smtClean="0"/>
          </a:p>
          <a:p>
            <a:r>
              <a:rPr lang="en-US" dirty="0" smtClean="0"/>
              <a:t>All cases of pulmonary hypertension were diagnosed with 2D echo.</a:t>
            </a:r>
          </a:p>
          <a:p>
            <a:endParaRPr lang="en-US" dirty="0" smtClean="0"/>
          </a:p>
          <a:p>
            <a:r>
              <a:rPr lang="en-US" dirty="0" smtClean="0"/>
              <a:t>None of the subjects with pulmonary hypertension had confirmed PAH (World Health Organization group I31). One of the 12 dasatinib-treated subjects with pulmonary hypertension had right heart catheterization performed (which did not confirm the presence of pulmonary hypertension); for the remaining 11 subjects, pulmonary hypertension was diagnosed without additional evaluation by right heart catheterization to determine if PAH was present.</a:t>
            </a:r>
          </a:p>
        </p:txBody>
      </p:sp>
      <p:sp>
        <p:nvSpPr>
          <p:cNvPr id="4" name="Slide Number Placeholder 3"/>
          <p:cNvSpPr>
            <a:spLocks noGrp="1"/>
          </p:cNvSpPr>
          <p:nvPr>
            <p:ph type="sldNum" sz="quarter" idx="10"/>
          </p:nvPr>
        </p:nvSpPr>
        <p:spPr/>
        <p:txBody>
          <a:bodyPr/>
          <a:lstStyle/>
          <a:p>
            <a:pPr>
              <a:defRPr/>
            </a:pPr>
            <a:fld id="{5ADD7EE8-1960-4698-9383-8DA52E0BC9C6}"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p:spPr>
      </p:sp>
      <p:sp>
        <p:nvSpPr>
          <p:cNvPr id="29699" name="Notes Placeholder 2"/>
          <p:cNvSpPr>
            <a:spLocks noGrp="1"/>
          </p:cNvSpPr>
          <p:nvPr>
            <p:ph type="body" idx="1"/>
          </p:nvPr>
        </p:nvSpPr>
        <p:spPr bwMode="auto">
          <a:xfrm>
            <a:off x="701675" y="4416425"/>
            <a:ext cx="5607050" cy="4183063"/>
          </a:xfrm>
          <a:prstGeom prst="rect">
            <a:avLst/>
          </a:prstGeom>
          <a:noFill/>
        </p:spPr>
        <p:txBody>
          <a:bodyPr wrap="square" numCol="1" anchor="t" anchorCtr="0" compatLnSpc="1">
            <a:prstTxWarp prst="textNoShape">
              <a:avLst/>
            </a:prstTxWarp>
          </a:bodyPr>
          <a:lstStyle/>
          <a:p>
            <a:endParaRPr lang="en-US" dirty="0" smtClean="0"/>
          </a:p>
        </p:txBody>
      </p:sp>
      <p:sp>
        <p:nvSpPr>
          <p:cNvPr id="4" name="Slide Number Placeholder 3"/>
          <p:cNvSpPr>
            <a:spLocks noGrp="1"/>
          </p:cNvSpPr>
          <p:nvPr>
            <p:ph type="sldNum" sz="quarter" idx="5"/>
          </p:nvPr>
        </p:nvSpPr>
        <p:spPr/>
        <p:txBody>
          <a:bodyPr/>
          <a:lstStyle/>
          <a:p>
            <a:pPr>
              <a:defRPr/>
            </a:pPr>
            <a:fld id="{48006283-EAEB-4309-A733-0018E14B2AD3}"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p:spPr>
      </p:sp>
      <p:sp>
        <p:nvSpPr>
          <p:cNvPr id="29699" name="Notes Placeholder 2"/>
          <p:cNvSpPr>
            <a:spLocks noGrp="1"/>
          </p:cNvSpPr>
          <p:nvPr>
            <p:ph type="body" idx="1"/>
          </p:nvPr>
        </p:nvSpPr>
        <p:spPr bwMode="auto">
          <a:xfrm>
            <a:off x="701675" y="4416425"/>
            <a:ext cx="5607050" cy="4183063"/>
          </a:xfrm>
          <a:prstGeom prst="rect">
            <a:avLst/>
          </a:prstGeom>
          <a:noFill/>
        </p:spPr>
        <p:txBody>
          <a:bodyPr wrap="square" numCol="1" anchor="t" anchorCtr="0" compatLnSpc="1">
            <a:prstTxWarp prst="textNoShape">
              <a:avLst/>
            </a:prstTxWarp>
          </a:bodyPr>
          <a:lstStyle/>
          <a:p>
            <a:r>
              <a:rPr lang="en-US" sz="1200" kern="1200" dirty="0" smtClean="0">
                <a:solidFill>
                  <a:schemeClr val="tx1"/>
                </a:solidFill>
                <a:latin typeface="+mn-lt"/>
                <a:ea typeface="+mn-ea"/>
                <a:cs typeface="+mn-cs"/>
              </a:rPr>
              <a:t>Preliminary results: 2 out of 9 patients with CV ischemic</a:t>
            </a:r>
            <a:r>
              <a:rPr lang="en-US" sz="1200" kern="1200" baseline="0" dirty="0" smtClean="0">
                <a:solidFill>
                  <a:schemeClr val="tx1"/>
                </a:solidFill>
                <a:latin typeface="+mn-lt"/>
                <a:ea typeface="+mn-ea"/>
                <a:cs typeface="+mn-cs"/>
              </a:rPr>
              <a:t> events </a:t>
            </a:r>
            <a:r>
              <a:rPr lang="en-US" sz="1200" kern="1200" smtClean="0">
                <a:solidFill>
                  <a:schemeClr val="tx1"/>
                </a:solidFill>
                <a:latin typeface="+mn-lt"/>
                <a:ea typeface="+mn-ea"/>
                <a:cs typeface="+mn-cs"/>
              </a:rPr>
              <a:t>discontinued dasatinib;</a:t>
            </a:r>
            <a:r>
              <a:rPr lang="en-US" sz="1200" kern="1200" baseline="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1 patient unknown.</a:t>
            </a:r>
          </a:p>
        </p:txBody>
      </p:sp>
      <p:sp>
        <p:nvSpPr>
          <p:cNvPr id="4" name="Slide Number Placeholder 3"/>
          <p:cNvSpPr>
            <a:spLocks noGrp="1"/>
          </p:cNvSpPr>
          <p:nvPr>
            <p:ph type="sldNum" sz="quarter" idx="5"/>
          </p:nvPr>
        </p:nvSpPr>
        <p:spPr/>
        <p:txBody>
          <a:bodyPr/>
          <a:lstStyle/>
          <a:p>
            <a:pPr>
              <a:defRPr/>
            </a:pPr>
            <a:fld id="{48006283-EAEB-4309-A733-0018E14B2AD3}"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4" name="Slide Number Placeholder 3"/>
          <p:cNvSpPr>
            <a:spLocks noGrp="1"/>
          </p:cNvSpPr>
          <p:nvPr>
            <p:ph type="sldNum" sz="quarter" idx="5"/>
          </p:nvPr>
        </p:nvSpPr>
        <p:spPr/>
        <p:txBody>
          <a:bodyPr/>
          <a:lstStyle/>
          <a:p>
            <a:pPr>
              <a:defRPr/>
            </a:pPr>
            <a:fld id="{6FC77AAF-F8A3-40F7-AC05-1566F8555B5A}" type="slidenum">
              <a:rPr lang="en-US" smtClean="0"/>
              <a:pPr>
                <a:defRPr/>
              </a:pPr>
              <a:t>17</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4" name="Slide Number Placeholder 3"/>
          <p:cNvSpPr>
            <a:spLocks noGrp="1"/>
          </p:cNvSpPr>
          <p:nvPr>
            <p:ph type="sldNum" sz="quarter" idx="5"/>
          </p:nvPr>
        </p:nvSpPr>
        <p:spPr/>
        <p:txBody>
          <a:bodyPr/>
          <a:lstStyle/>
          <a:p>
            <a:pPr>
              <a:defRPr/>
            </a:pPr>
            <a:fld id="{736B7FE5-D46D-425E-96F6-203950776EDF}" type="slidenum">
              <a:rPr lang="en-US" smtClean="0"/>
              <a:pPr>
                <a:defRPr/>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p:spPr>
      </p:sp>
      <p:sp>
        <p:nvSpPr>
          <p:cNvPr id="2765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4" name="Slide Number Placeholder 3"/>
          <p:cNvSpPr>
            <a:spLocks noGrp="1"/>
          </p:cNvSpPr>
          <p:nvPr>
            <p:ph type="sldNum" sz="quarter" idx="5"/>
          </p:nvPr>
        </p:nvSpPr>
        <p:spPr/>
        <p:txBody>
          <a:bodyPr/>
          <a:lstStyle/>
          <a:p>
            <a:pPr>
              <a:defRPr/>
            </a:pPr>
            <a:fld id="{AE66D51D-ADC0-4479-B50D-83BAE094F0BA}" type="slidenum">
              <a:rPr lang="en-US" smtClean="0"/>
              <a:pPr>
                <a:defRPr/>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For the collection of progression</a:t>
            </a:r>
            <a:r>
              <a:rPr lang="en-US" baseline="0" dirty="0" smtClean="0"/>
              <a:t> and survival data, </a:t>
            </a:r>
            <a:r>
              <a:rPr lang="en-US" dirty="0" smtClean="0"/>
              <a:t>98.4% on dasatinib and 98.8% on imatinib agreed to follow-up after discontinuation.</a:t>
            </a:r>
          </a:p>
          <a:p>
            <a:pPr marL="225425" indent="-112713">
              <a:buFont typeface="Arial" pitchFamily="34" charset="0"/>
              <a:buChar char="•"/>
            </a:pPr>
            <a:r>
              <a:rPr lang="en-US" dirty="0" smtClean="0"/>
              <a:t>1.6%</a:t>
            </a:r>
            <a:r>
              <a:rPr lang="en-US" baseline="0" dirty="0" smtClean="0"/>
              <a:t> on dasatinib and 1.2% on imatinib withdrew consent, and 0.4% on dasatinib and 0.8% on imatinib were lost to follow-up.</a:t>
            </a:r>
            <a:endParaRPr lang="en-US" dirty="0" smtClean="0"/>
          </a:p>
        </p:txBody>
      </p:sp>
      <p:sp>
        <p:nvSpPr>
          <p:cNvPr id="4" name="Slide Number Placeholder 3"/>
          <p:cNvSpPr>
            <a:spLocks noGrp="1"/>
          </p:cNvSpPr>
          <p:nvPr>
            <p:ph type="sldNum" sz="quarter" idx="5"/>
          </p:nvPr>
        </p:nvSpPr>
        <p:spPr/>
        <p:txBody>
          <a:bodyPr/>
          <a:lstStyle/>
          <a:p>
            <a:pPr>
              <a:defRPr/>
            </a:pPr>
            <a:fld id="{74ABA775-34AD-4A95-BD9D-35D08FDEA0B3}" type="slidenum">
              <a:rPr lang="en-US" smtClean="0"/>
              <a:pPr>
                <a:defRPr/>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p:spPr>
      </p:sp>
      <p:sp>
        <p:nvSpPr>
          <p:cNvPr id="19459" name="Notes Placeholder 2"/>
          <p:cNvSpPr>
            <a:spLocks noGrp="1"/>
          </p:cNvSpPr>
          <p:nvPr>
            <p:ph type="body" idx="1"/>
          </p:nvPr>
        </p:nvSpPr>
        <p:spPr bwMode="auto">
          <a:noFill/>
        </p:spPr>
        <p:txBody>
          <a:bodyPr wrap="square" numCol="1" anchor="t" anchorCtr="0" compatLnSpc="1">
            <a:prstTxWarp prst="textNoShape">
              <a:avLst/>
            </a:prstTxWarp>
            <a:normAutofit lnSpcReduction="10000"/>
          </a:bodyPr>
          <a:lstStyle/>
          <a:p>
            <a:r>
              <a:rPr lang="en-US" u="sng" baseline="0" dirty="0" smtClean="0"/>
              <a:t>Study treatment toxicity</a:t>
            </a:r>
          </a:p>
          <a:p>
            <a:r>
              <a:rPr lang="en-US" baseline="0" dirty="0" smtClean="0"/>
              <a:t>Dasatinib – pleural effusion (15), pulmonary hypertension (6), thrombocytopenia (3), dyspnea (2), leukopenia (2), pericardial effusion (2), pleurisy (1), pheumothorax (1), acute myocardial infarction (1), abdominal discomfort (1), abdominal pain (1), colitis (1), diarrhea (1), chest pain (1), peripheral edema (1), blood creatine phosphokinase increased (1), electrocardiogram QT prolonged (1), optic neuritis (1), acute renal failure (1)</a:t>
            </a:r>
          </a:p>
          <a:p>
            <a:endParaRPr lang="en-US" baseline="0" dirty="0" smtClean="0"/>
          </a:p>
          <a:p>
            <a:r>
              <a:rPr lang="en-US" baseline="0" dirty="0" smtClean="0"/>
              <a:t>Imatinib – pleural effusion (1), thrombocytopenia (2), neutropenia (2), myocardial infarction (1), alopecia (1), erythema (1), palmar-plantar erythrodysesthesia syndrome (1), rash (2), rash maculo-papular (1), diarrhea (1), asthenia (1), alanine aminotransferase increased (1), aspartate aminotransferase increased (1), hypocalcaemia (1), hypophosphatema (1), hepatitis toxic (1), nodal marginal zone B-cell lymphoma (1)</a:t>
            </a:r>
          </a:p>
          <a:p>
            <a:endParaRPr lang="en-US" baseline="0" dirty="0" smtClean="0"/>
          </a:p>
          <a:p>
            <a:r>
              <a:rPr lang="en-US" baseline="0" dirty="0" smtClean="0"/>
              <a:t>Progression = Doubling of white blood cell count, loss of complete hematologic response (CHR), increase in Ph+ metaphases to &gt;35%, transformation, or death from any cause.</a:t>
            </a:r>
          </a:p>
          <a:p>
            <a:r>
              <a:rPr lang="en-US" baseline="0" dirty="0" smtClean="0"/>
              <a:t>Treatment failure = No hematologic response at 3 months, no CHR or no cytogenetic response at 6 months, no partial cytogenetic response at 12 months, or no complete cytogenetic response at 18 months.</a:t>
            </a:r>
          </a:p>
        </p:txBody>
      </p:sp>
      <p:sp>
        <p:nvSpPr>
          <p:cNvPr id="4" name="Slide Number Placeholder 3"/>
          <p:cNvSpPr>
            <a:spLocks noGrp="1"/>
          </p:cNvSpPr>
          <p:nvPr>
            <p:ph type="sldNum" sz="quarter" idx="5"/>
          </p:nvPr>
        </p:nvSpPr>
        <p:spPr/>
        <p:txBody>
          <a:bodyPr/>
          <a:lstStyle/>
          <a:p>
            <a:pPr>
              <a:defRPr/>
            </a:pPr>
            <a:fld id="{52BD8FC5-B56D-4A66-92C3-6ED924096182}" type="slidenum">
              <a:rPr lang="en-US" smtClean="0">
                <a:solidFill>
                  <a:prstClr val="black"/>
                </a:solidFill>
              </a:rPr>
              <a:pPr>
                <a:defRPr/>
              </a:pPr>
              <a:t>5</a:t>
            </a:fld>
            <a:endParaRPr lang="en-US" dirty="0">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p:spPr>
      </p:sp>
      <p:sp>
        <p:nvSpPr>
          <p:cNvPr id="3072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4" name="Slide Number Placeholder 3"/>
          <p:cNvSpPr>
            <a:spLocks noGrp="1"/>
          </p:cNvSpPr>
          <p:nvPr>
            <p:ph type="sldNum" sz="quarter" idx="5"/>
          </p:nvPr>
        </p:nvSpPr>
        <p:spPr/>
        <p:txBody>
          <a:bodyPr/>
          <a:lstStyle/>
          <a:p>
            <a:pPr>
              <a:defRPr/>
            </a:pPr>
            <a:fld id="{80322972-81BA-4E49-B331-E53FDCD45204}"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p:spPr>
      </p:sp>
      <p:sp>
        <p:nvSpPr>
          <p:cNvPr id="3072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4" name="Slide Number Placeholder 3"/>
          <p:cNvSpPr>
            <a:spLocks noGrp="1"/>
          </p:cNvSpPr>
          <p:nvPr>
            <p:ph type="sldNum" sz="quarter" idx="5"/>
          </p:nvPr>
        </p:nvSpPr>
        <p:spPr/>
        <p:txBody>
          <a:bodyPr/>
          <a:lstStyle/>
          <a:p>
            <a:pPr>
              <a:defRPr/>
            </a:pPr>
            <a:fld id="{80322972-81BA-4E49-B331-E53FDCD45204}"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p:spPr>
      </p:sp>
      <p:sp>
        <p:nvSpPr>
          <p:cNvPr id="24579" name="Notes Placeholder 2"/>
          <p:cNvSpPr>
            <a:spLocks noGrp="1"/>
          </p:cNvSpPr>
          <p:nvPr>
            <p:ph type="body" idx="1"/>
          </p:nvPr>
        </p:nvSpPr>
        <p:spPr bwMode="auto">
          <a:noFill/>
        </p:spPr>
        <p:txBody>
          <a:bodyPr wrap="square" numCol="1" anchor="t" anchorCtr="0" compatLnSpc="1">
            <a:prstTxWarp prst="textNoShape">
              <a:avLst/>
            </a:prstTxWarp>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u="sng" kern="1200" dirty="0" smtClean="0">
                <a:solidFill>
                  <a:schemeClr val="tx1"/>
                </a:solidFill>
                <a:latin typeface="+mn-lt"/>
                <a:ea typeface="+mn-ea"/>
                <a:cs typeface="+mn-cs"/>
              </a:rPr>
              <a:t>Infections</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mn-lt"/>
                <a:ea typeface="+mn-ea"/>
                <a:cs typeface="+mn-cs"/>
              </a:rPr>
              <a:t>Dasatinib</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11 were due to infections (sepsis [2 subjects], Klebsiella meningoencephalitis, pneumonia, septic shock, encephalitis, jaundice/malarial fever, aspirate pneumonia, pulmonary infection, unknown cause of infection [2 subjects]). Four of these subjects died within 30 days of the last dose of dasatinib (1, 3, 5, and 26 days); 3 of the 4 deaths occurred within the first year of study treatment. The deaths due to infection in the remaining 7 subjects occurred from 69 days through approximately 4.5 years after the last dose of study drug.</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mn-lt"/>
                <a:ea typeface="+mn-ea"/>
                <a:cs typeface="+mn-cs"/>
              </a:rPr>
              <a:t>Imatinib: pneumonia (1).</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mn-lt"/>
                <a:ea typeface="+mn-ea"/>
                <a:cs typeface="+mn-cs"/>
              </a:rPr>
              <a:t>Progression</a:t>
            </a:r>
            <a:r>
              <a:rPr lang="en-US" sz="1200" kern="1200" baseline="0" dirty="0" smtClean="0">
                <a:solidFill>
                  <a:schemeClr val="tx1"/>
                </a:solidFill>
                <a:latin typeface="+mn-lt"/>
                <a:ea typeface="+mn-ea"/>
                <a:cs typeface="+mn-cs"/>
              </a:rPr>
              <a:t> = d</a:t>
            </a:r>
            <a:r>
              <a:rPr lang="en-US" sz="1200" kern="1200" dirty="0" smtClean="0">
                <a:solidFill>
                  <a:schemeClr val="tx1"/>
                </a:solidFill>
                <a:latin typeface="+mn-lt"/>
                <a:ea typeface="+mn-ea"/>
                <a:cs typeface="+mn-cs"/>
              </a:rPr>
              <a:t>oubling of white blood cell count, loss of complete hematologic response, increase in Ph+ metaphases to &gt;35%, transformation, or death from any cause.</a:t>
            </a:r>
          </a:p>
        </p:txBody>
      </p:sp>
      <p:sp>
        <p:nvSpPr>
          <p:cNvPr id="4" name="Slide Number Placeholder 3"/>
          <p:cNvSpPr>
            <a:spLocks noGrp="1"/>
          </p:cNvSpPr>
          <p:nvPr>
            <p:ph type="sldNum" sz="quarter" idx="5"/>
          </p:nvPr>
        </p:nvSpPr>
        <p:spPr/>
        <p:txBody>
          <a:bodyPr/>
          <a:lstStyle/>
          <a:p>
            <a:pPr>
              <a:defRPr/>
            </a:pPr>
            <a:fld id="{EBDDB122-7E8A-498C-8E7B-2C52A19AE0F2}"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Progression</a:t>
            </a:r>
            <a:r>
              <a:rPr lang="en-US" baseline="0" dirty="0" smtClean="0"/>
              <a:t> = d</a:t>
            </a:r>
            <a:r>
              <a:rPr lang="en-US" dirty="0" smtClean="0"/>
              <a:t>oubling of white blood cell count, loss of complete hematologic response, increase in Ph-positive metaphases to &gt;35%, transformation, or death from any cause.</a:t>
            </a:r>
          </a:p>
        </p:txBody>
      </p:sp>
      <p:sp>
        <p:nvSpPr>
          <p:cNvPr id="4" name="Slide Number Placeholder 3"/>
          <p:cNvSpPr>
            <a:spLocks noGrp="1"/>
          </p:cNvSpPr>
          <p:nvPr>
            <p:ph type="sldNum" sz="quarter" idx="5"/>
          </p:nvPr>
        </p:nvSpPr>
        <p:spPr/>
        <p:txBody>
          <a:bodyPr/>
          <a:lstStyle/>
          <a:p>
            <a:pPr>
              <a:defRPr/>
            </a:pPr>
            <a:fld id="{FABCA1B8-1B1B-48BA-AD2D-CDA78014089B}"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7175" y="2130425"/>
            <a:ext cx="8629650" cy="1470025"/>
          </a:xfrm>
        </p:spPr>
        <p:txBody>
          <a:bodyPr/>
          <a:lstStyle>
            <a:lvl1pPr algn="ctr">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018615" y="3886200"/>
            <a:ext cx="710677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50825" y="1412875"/>
            <a:ext cx="4244975" cy="4987925"/>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412875"/>
            <a:ext cx="4244975" cy="4987925"/>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9">
            <a:lum/>
          </a:blip>
          <a:srcRect/>
          <a:stretch>
            <a:fillRect l="-8000" r="-8000"/>
          </a:stretch>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250825" y="225425"/>
            <a:ext cx="8642350" cy="1042988"/>
          </a:xfrm>
          <a:prstGeom prst="rect">
            <a:avLst/>
          </a:prstGeom>
          <a:noFill/>
          <a:ln w="9525">
            <a:noFill/>
            <a:miter lim="800000"/>
            <a:headEnd/>
            <a:tailEnd/>
          </a:ln>
        </p:spPr>
        <p:txBody>
          <a:bodyPr vert="horz" wrap="square" lIns="0" tIns="46038" rIns="92075" bIns="46038" numCol="1" anchor="ctr" anchorCtr="0" compatLnSpc="1">
            <a:prstTxWarp prst="textNoShape">
              <a:avLst/>
            </a:prstTxWarp>
          </a:bodyPr>
          <a:lstStyle/>
          <a:p>
            <a:pPr lvl="0"/>
            <a:r>
              <a:rPr lang="en-GB" dirty="0" smtClean="0"/>
              <a:t>xxx</a:t>
            </a:r>
            <a:endParaRPr lang="en-GB" dirty="0" smtClean="0"/>
          </a:p>
        </p:txBody>
      </p:sp>
      <p:sp>
        <p:nvSpPr>
          <p:cNvPr id="6147" name="Rectangle 3"/>
          <p:cNvSpPr>
            <a:spLocks noGrp="1" noChangeArrowheads="1"/>
          </p:cNvSpPr>
          <p:nvPr>
            <p:ph type="body" idx="1"/>
          </p:nvPr>
        </p:nvSpPr>
        <p:spPr bwMode="auto">
          <a:xfrm>
            <a:off x="250825" y="1412875"/>
            <a:ext cx="8642350" cy="49879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p:txBody>
      </p:sp>
      <p:sp>
        <p:nvSpPr>
          <p:cNvPr id="5" name="Text Box 8"/>
          <p:cNvSpPr txBox="1">
            <a:spLocks noChangeArrowheads="1"/>
          </p:cNvSpPr>
          <p:nvPr/>
        </p:nvSpPr>
        <p:spPr bwMode="auto">
          <a:xfrm>
            <a:off x="3862316" y="2867"/>
            <a:ext cx="5281686" cy="338554"/>
          </a:xfrm>
          <a:prstGeom prst="rect">
            <a:avLst/>
          </a:prstGeom>
          <a:noFill/>
          <a:ln w="9525">
            <a:noFill/>
            <a:miter lim="800000"/>
            <a:headEnd/>
            <a:tailEnd/>
          </a:ln>
        </p:spPr>
        <p:txBody>
          <a:bodyPr wrap="square">
            <a:spAutoFit/>
          </a:bodyPr>
          <a:lstStyle/>
          <a:p>
            <a:pPr algn="r">
              <a:defRPr/>
            </a:pPr>
            <a:r>
              <a:rPr lang="en-US" sz="1600" b="1" dirty="0" smtClean="0">
                <a:solidFill>
                  <a:schemeClr val="tx1"/>
                </a:solidFill>
                <a:latin typeface="+mn-lt"/>
                <a:ea typeface="MS PGothic"/>
                <a:cs typeface="Arial Unicode MS" pitchFamily="34" charset="-128"/>
              </a:rPr>
              <a:t>DASISION 5-Year Final Study Results</a:t>
            </a:r>
            <a:endParaRPr lang="en-US" sz="1600" b="1" dirty="0">
              <a:solidFill>
                <a:schemeClr val="tx1"/>
              </a:solidFill>
              <a:latin typeface="+mn-lt"/>
              <a:ea typeface="MS PGothic"/>
              <a:cs typeface="Arial Unicode MS" pitchFamily="34" charset="-128"/>
            </a:endParaRPr>
          </a:p>
        </p:txBody>
      </p:sp>
    </p:spTree>
  </p:cSld>
  <p:clrMap bg1="dk2" tx1="lt1" bg2="dk1"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Lst>
  <p:transition/>
  <p:timing>
    <p:tnLst>
      <p:par>
        <p:cTn id="1" dur="indefinite" restart="never" nodeType="tmRoot"/>
      </p:par>
    </p:tnLst>
  </p:timing>
  <p:txStyles>
    <p:titleStyle>
      <a:lvl1pPr algn="ctr" rtl="0" eaLnBrk="0" fontAlgn="base" hangingPunct="0">
        <a:spcBef>
          <a:spcPct val="0"/>
        </a:spcBef>
        <a:spcAft>
          <a:spcPct val="0"/>
        </a:spcAft>
        <a:defRPr sz="3400" b="1">
          <a:solidFill>
            <a:srgbClr val="F09828"/>
          </a:solidFill>
          <a:latin typeface="+mn-lt"/>
          <a:ea typeface="+mj-ea"/>
          <a:cs typeface="+mj-cs"/>
        </a:defRPr>
      </a:lvl1pPr>
      <a:lvl2pPr algn="l" rtl="0" eaLnBrk="0" fontAlgn="base" hangingPunct="0">
        <a:spcBef>
          <a:spcPct val="0"/>
        </a:spcBef>
        <a:spcAft>
          <a:spcPct val="0"/>
        </a:spcAft>
        <a:defRPr sz="3400" b="1">
          <a:solidFill>
            <a:schemeClr val="tx2"/>
          </a:solidFill>
          <a:latin typeface="Arial Narrow" pitchFamily="34" charset="0"/>
          <a:cs typeface="Arial" charset="0"/>
        </a:defRPr>
      </a:lvl2pPr>
      <a:lvl3pPr algn="l" rtl="0" eaLnBrk="0" fontAlgn="base" hangingPunct="0">
        <a:spcBef>
          <a:spcPct val="0"/>
        </a:spcBef>
        <a:spcAft>
          <a:spcPct val="0"/>
        </a:spcAft>
        <a:defRPr sz="3400" b="1">
          <a:solidFill>
            <a:schemeClr val="tx2"/>
          </a:solidFill>
          <a:latin typeface="Arial Narrow" pitchFamily="34" charset="0"/>
          <a:cs typeface="Arial" charset="0"/>
        </a:defRPr>
      </a:lvl3pPr>
      <a:lvl4pPr algn="l" rtl="0" eaLnBrk="0" fontAlgn="base" hangingPunct="0">
        <a:spcBef>
          <a:spcPct val="0"/>
        </a:spcBef>
        <a:spcAft>
          <a:spcPct val="0"/>
        </a:spcAft>
        <a:defRPr sz="3400" b="1">
          <a:solidFill>
            <a:schemeClr val="tx2"/>
          </a:solidFill>
          <a:latin typeface="Arial Narrow" pitchFamily="34" charset="0"/>
          <a:cs typeface="Arial" charset="0"/>
        </a:defRPr>
      </a:lvl4pPr>
      <a:lvl5pPr algn="l" rtl="0" eaLnBrk="0" fontAlgn="base" hangingPunct="0">
        <a:spcBef>
          <a:spcPct val="0"/>
        </a:spcBef>
        <a:spcAft>
          <a:spcPct val="0"/>
        </a:spcAft>
        <a:defRPr sz="3400" b="1">
          <a:solidFill>
            <a:schemeClr val="tx2"/>
          </a:solidFill>
          <a:latin typeface="Arial Narrow" pitchFamily="34" charset="0"/>
          <a:cs typeface="Arial" charset="0"/>
        </a:defRPr>
      </a:lvl5pPr>
      <a:lvl6pPr marL="457200" algn="l" rtl="0" fontAlgn="base">
        <a:spcBef>
          <a:spcPct val="0"/>
        </a:spcBef>
        <a:spcAft>
          <a:spcPct val="0"/>
        </a:spcAft>
        <a:defRPr sz="3400" b="1">
          <a:solidFill>
            <a:schemeClr val="tx2"/>
          </a:solidFill>
          <a:latin typeface="Arial Narrow" pitchFamily="34" charset="0"/>
          <a:cs typeface="Arial" charset="0"/>
        </a:defRPr>
      </a:lvl6pPr>
      <a:lvl7pPr marL="914400" algn="l" rtl="0" fontAlgn="base">
        <a:spcBef>
          <a:spcPct val="0"/>
        </a:spcBef>
        <a:spcAft>
          <a:spcPct val="0"/>
        </a:spcAft>
        <a:defRPr sz="3400" b="1">
          <a:solidFill>
            <a:schemeClr val="tx2"/>
          </a:solidFill>
          <a:latin typeface="Arial Narrow" pitchFamily="34" charset="0"/>
          <a:cs typeface="Arial" charset="0"/>
        </a:defRPr>
      </a:lvl7pPr>
      <a:lvl8pPr marL="1371600" algn="l" rtl="0" fontAlgn="base">
        <a:spcBef>
          <a:spcPct val="0"/>
        </a:spcBef>
        <a:spcAft>
          <a:spcPct val="0"/>
        </a:spcAft>
        <a:defRPr sz="3400" b="1">
          <a:solidFill>
            <a:schemeClr val="tx2"/>
          </a:solidFill>
          <a:latin typeface="Arial Narrow" pitchFamily="34" charset="0"/>
          <a:cs typeface="Arial" charset="0"/>
        </a:defRPr>
      </a:lvl8pPr>
      <a:lvl9pPr marL="1828800" algn="l" rtl="0" fontAlgn="base">
        <a:spcBef>
          <a:spcPct val="0"/>
        </a:spcBef>
        <a:spcAft>
          <a:spcPct val="0"/>
        </a:spcAft>
        <a:defRPr sz="3400" b="1">
          <a:solidFill>
            <a:schemeClr val="tx2"/>
          </a:solidFill>
          <a:latin typeface="Arial Narrow" pitchFamily="34" charset="0"/>
          <a:cs typeface="Arial" charset="0"/>
        </a:defRPr>
      </a:lvl9pPr>
    </p:titleStyle>
    <p:bodyStyle>
      <a:lvl1pPr marL="342900" indent="-342900" algn="l" rtl="0" eaLnBrk="0" fontAlgn="base" hangingPunct="0">
        <a:spcBef>
          <a:spcPct val="0"/>
        </a:spcBef>
        <a:spcAft>
          <a:spcPct val="20000"/>
        </a:spcAft>
        <a:buClr>
          <a:srgbClr val="F09828"/>
        </a:buClr>
        <a:buSzPct val="90000"/>
        <a:buFont typeface="Wingdings" pitchFamily="2" charset="2"/>
        <a:buChar char="n"/>
        <a:defRPr sz="2200" b="1">
          <a:solidFill>
            <a:schemeClr val="tx1"/>
          </a:solidFill>
          <a:latin typeface="+mn-lt"/>
          <a:ea typeface="+mn-ea"/>
          <a:cs typeface="+mn-cs"/>
        </a:defRPr>
      </a:lvl1pPr>
      <a:lvl2pPr marL="685800" indent="-341313" algn="l" rtl="0" eaLnBrk="0" fontAlgn="base" hangingPunct="0">
        <a:spcBef>
          <a:spcPct val="0"/>
        </a:spcBef>
        <a:spcAft>
          <a:spcPct val="20000"/>
        </a:spcAft>
        <a:buClr>
          <a:srgbClr val="F09828"/>
        </a:buClr>
        <a:buChar char="–"/>
        <a:defRPr sz="2200" b="1">
          <a:solidFill>
            <a:schemeClr val="tx1"/>
          </a:solidFill>
          <a:latin typeface="+mn-lt"/>
          <a:cs typeface="+mn-cs"/>
        </a:defRPr>
      </a:lvl2pPr>
      <a:lvl3pPr marL="1036638" indent="-349250" algn="l" rtl="0" eaLnBrk="0" fontAlgn="base" hangingPunct="0">
        <a:spcBef>
          <a:spcPct val="0"/>
        </a:spcBef>
        <a:spcAft>
          <a:spcPct val="20000"/>
        </a:spcAft>
        <a:buClr>
          <a:srgbClr val="F09828"/>
        </a:buClr>
        <a:buFont typeface="Arial" charset="0"/>
        <a:buChar char="●"/>
        <a:defRPr sz="2200" b="1">
          <a:solidFill>
            <a:schemeClr val="tx1"/>
          </a:solidFill>
          <a:latin typeface="+mn-lt"/>
          <a:cs typeface="+mn-cs"/>
        </a:defRPr>
      </a:lvl3pPr>
      <a:lvl4pPr marL="1393825" indent="-355600" algn="l" rtl="0" eaLnBrk="0" fontAlgn="base" hangingPunct="0">
        <a:spcBef>
          <a:spcPct val="0"/>
        </a:spcBef>
        <a:spcAft>
          <a:spcPct val="20000"/>
        </a:spcAft>
        <a:buClr>
          <a:srgbClr val="F09828"/>
        </a:buClr>
        <a:buChar char="–"/>
        <a:defRPr sz="2200" b="1">
          <a:solidFill>
            <a:schemeClr val="tx1"/>
          </a:solidFill>
          <a:latin typeface="+mn-lt"/>
          <a:cs typeface="+mn-cs"/>
        </a:defRPr>
      </a:lvl4pPr>
      <a:lvl5pPr marL="1981200" indent="-585788" algn="r" rtl="0" eaLnBrk="0" fontAlgn="base" hangingPunct="0">
        <a:spcBef>
          <a:spcPct val="0"/>
        </a:spcBef>
        <a:spcAft>
          <a:spcPct val="20000"/>
        </a:spcAft>
        <a:defRPr sz="1200" b="1">
          <a:solidFill>
            <a:schemeClr val="tx1"/>
          </a:solidFill>
          <a:latin typeface="+mn-lt"/>
          <a:cs typeface="+mn-cs"/>
        </a:defRPr>
      </a:lvl5pPr>
      <a:lvl6pPr marL="2438400" indent="-585788" algn="r" rtl="0" fontAlgn="base">
        <a:spcBef>
          <a:spcPct val="0"/>
        </a:spcBef>
        <a:spcAft>
          <a:spcPct val="20000"/>
        </a:spcAft>
        <a:defRPr sz="1200" b="1">
          <a:solidFill>
            <a:schemeClr val="tx1"/>
          </a:solidFill>
          <a:latin typeface="+mn-lt"/>
          <a:cs typeface="+mn-cs"/>
        </a:defRPr>
      </a:lvl6pPr>
      <a:lvl7pPr marL="2895600" indent="-585788" algn="r" rtl="0" fontAlgn="base">
        <a:spcBef>
          <a:spcPct val="0"/>
        </a:spcBef>
        <a:spcAft>
          <a:spcPct val="20000"/>
        </a:spcAft>
        <a:defRPr sz="1200" b="1">
          <a:solidFill>
            <a:schemeClr val="tx1"/>
          </a:solidFill>
          <a:latin typeface="+mn-lt"/>
          <a:cs typeface="+mn-cs"/>
        </a:defRPr>
      </a:lvl7pPr>
      <a:lvl8pPr marL="3352800" indent="-585788" algn="r" rtl="0" fontAlgn="base">
        <a:spcBef>
          <a:spcPct val="0"/>
        </a:spcBef>
        <a:spcAft>
          <a:spcPct val="20000"/>
        </a:spcAft>
        <a:defRPr sz="1200" b="1">
          <a:solidFill>
            <a:schemeClr val="tx1"/>
          </a:solidFill>
          <a:latin typeface="+mn-lt"/>
          <a:cs typeface="+mn-cs"/>
        </a:defRPr>
      </a:lvl8pPr>
      <a:lvl9pPr marL="3810000" indent="-585788" algn="r" rtl="0" fontAlgn="base">
        <a:spcBef>
          <a:spcPct val="0"/>
        </a:spcBef>
        <a:spcAft>
          <a:spcPct val="20000"/>
        </a:spcAft>
        <a:defRPr sz="1200" b="1">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chart" Target="../charts/chart3.xml"/><Relationship Id="rId4" Type="http://schemas.openxmlformats.org/officeDocument/2006/relationships/chart" Target="../charts/chart2.xml"/></Relationships>
</file>

<file path=ppt/slides/_rels/slide1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Microsoft_Excel_97-2003_Worksheet1.xls"/></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170" name="Rectangle 2"/>
          <p:cNvSpPr>
            <a:spLocks noChangeArrowheads="1"/>
          </p:cNvSpPr>
          <p:nvPr/>
        </p:nvSpPr>
        <p:spPr bwMode="auto">
          <a:xfrm>
            <a:off x="250825" y="1628775"/>
            <a:ext cx="8569325" cy="869950"/>
          </a:xfrm>
          <a:prstGeom prst="rect">
            <a:avLst/>
          </a:prstGeom>
          <a:noFill/>
          <a:ln w="9525">
            <a:noFill/>
            <a:miter lim="800000"/>
            <a:headEnd/>
            <a:tailEnd/>
          </a:ln>
        </p:spPr>
        <p:txBody>
          <a:bodyPr anchor="ctr"/>
          <a:lstStyle/>
          <a:p>
            <a:pPr algn="ctr" eaLnBrk="0" hangingPunct="0"/>
            <a:endParaRPr lang="en-US" sz="2400" dirty="0">
              <a:solidFill>
                <a:srgbClr val="FFFF00"/>
              </a:solidFill>
              <a:cs typeface="Times New Roman" pitchFamily="18" charset="0"/>
            </a:endParaRPr>
          </a:p>
        </p:txBody>
      </p:sp>
      <p:sp>
        <p:nvSpPr>
          <p:cNvPr id="7171" name="Rectangle 4"/>
          <p:cNvSpPr>
            <a:spLocks noGrp="1" noChangeArrowheads="1"/>
          </p:cNvSpPr>
          <p:nvPr>
            <p:ph type="ctrTitle"/>
          </p:nvPr>
        </p:nvSpPr>
        <p:spPr>
          <a:xfrm>
            <a:off x="523875" y="972442"/>
            <a:ext cx="8096250" cy="1790700"/>
          </a:xfrm>
        </p:spPr>
        <p:txBody>
          <a:bodyPr/>
          <a:lstStyle/>
          <a:p>
            <a:pPr eaLnBrk="1" hangingPunct="1"/>
            <a:r>
              <a:rPr lang="en-US" dirty="0" smtClean="0"/>
              <a:t>Final Study Results of the Phase </a:t>
            </a:r>
            <a:r>
              <a:rPr lang="en-US" dirty="0" smtClean="0"/>
              <a:t>III </a:t>
            </a:r>
            <a:r>
              <a:rPr lang="en-US" dirty="0" smtClean="0"/>
              <a:t>Dasatinib Versus Imatinib in Newly Diagnosed Chronic Myeloid Leukemia in Chronic Phase (CML-CP) Trial (DASISION, CA180-056)</a:t>
            </a:r>
          </a:p>
        </p:txBody>
      </p:sp>
      <p:sp>
        <p:nvSpPr>
          <p:cNvPr id="8" name="Rectangle 5"/>
          <p:cNvSpPr>
            <a:spLocks noGrp="1" noChangeArrowheads="1"/>
          </p:cNvSpPr>
          <p:nvPr>
            <p:ph type="subTitle" idx="1"/>
          </p:nvPr>
        </p:nvSpPr>
        <p:spPr>
          <a:xfrm>
            <a:off x="454025" y="4885765"/>
            <a:ext cx="8234363" cy="2352070"/>
          </a:xfrm>
        </p:spPr>
        <p:txBody>
          <a:bodyPr/>
          <a:lstStyle/>
          <a:p>
            <a:r>
              <a:rPr lang="fr-FR" sz="2000" dirty="0" smtClean="0"/>
              <a:t>Cortes J, </a:t>
            </a:r>
            <a:r>
              <a:rPr lang="fr-FR" sz="2000" dirty="0" err="1" smtClean="0"/>
              <a:t>Saglio</a:t>
            </a:r>
            <a:r>
              <a:rPr lang="fr-FR" sz="2000" dirty="0" smtClean="0"/>
              <a:t> G, </a:t>
            </a:r>
            <a:r>
              <a:rPr lang="fr-FR" sz="2000" dirty="0" err="1" smtClean="0"/>
              <a:t>Baccarani</a:t>
            </a:r>
            <a:r>
              <a:rPr lang="fr-FR" sz="2000" dirty="0" smtClean="0"/>
              <a:t> M, </a:t>
            </a:r>
            <a:r>
              <a:rPr lang="fr-FR" sz="2000" dirty="0" err="1" smtClean="0"/>
              <a:t>Kantarjian</a:t>
            </a:r>
            <a:r>
              <a:rPr lang="fr-FR" sz="2000" dirty="0" smtClean="0"/>
              <a:t> H, Mayer J, </a:t>
            </a:r>
            <a:br>
              <a:rPr lang="fr-FR" sz="2000" dirty="0" smtClean="0"/>
            </a:br>
            <a:r>
              <a:rPr lang="fr-FR" sz="2000" dirty="0" smtClean="0"/>
              <a:t>C</a:t>
            </a:r>
            <a:r>
              <a:rPr lang="fr-FR" sz="2000" dirty="0" smtClean="0"/>
              <a:t> </a:t>
            </a:r>
            <a:r>
              <a:rPr lang="fr-FR" sz="2000" dirty="0"/>
              <a:t>Boqué</a:t>
            </a:r>
            <a:r>
              <a:rPr lang="fr-FR" sz="2000" dirty="0" smtClean="0"/>
              <a:t>, Shah NP, </a:t>
            </a:r>
            <a:r>
              <a:rPr lang="fr-FR" sz="2000" dirty="0" err="1" smtClean="0"/>
              <a:t>Chuah</a:t>
            </a:r>
            <a:r>
              <a:rPr lang="fr-FR" sz="2000" dirty="0" smtClean="0"/>
              <a:t> C, Casanova L, Narayanan G,</a:t>
            </a:r>
            <a:r>
              <a:rPr lang="fr-FR" sz="2000" dirty="0" smtClean="0"/>
              <a:t/>
            </a:r>
            <a:br>
              <a:rPr lang="fr-FR" sz="2000" dirty="0" smtClean="0"/>
            </a:br>
            <a:r>
              <a:rPr lang="fr-FR" sz="2000" dirty="0" smtClean="0"/>
              <a:t>Bradley-</a:t>
            </a:r>
            <a:r>
              <a:rPr lang="fr-FR" sz="2000" dirty="0" err="1" smtClean="0"/>
              <a:t>Garelik</a:t>
            </a:r>
            <a:r>
              <a:rPr lang="fr-FR" sz="2000" dirty="0" smtClean="0"/>
              <a:t> B, </a:t>
            </a:r>
            <a:r>
              <a:rPr lang="fr-FR" sz="2000" dirty="0" err="1" smtClean="0"/>
              <a:t>Manos</a:t>
            </a:r>
            <a:r>
              <a:rPr lang="fr-FR" sz="2000" dirty="0" smtClean="0"/>
              <a:t> </a:t>
            </a:r>
            <a:r>
              <a:rPr lang="fr-FR" sz="2000" dirty="0" err="1" smtClean="0"/>
              <a:t>G,Hochhaus</a:t>
            </a:r>
            <a:r>
              <a:rPr lang="fr-FR" sz="2000" dirty="0" smtClean="0"/>
              <a:t> A</a:t>
            </a:r>
            <a:endParaRPr lang="fr-FR" sz="2000" dirty="0" smtClean="0"/>
          </a:p>
        </p:txBody>
      </p:sp>
      <p:sp>
        <p:nvSpPr>
          <p:cNvPr id="5" name="Subtitle 3"/>
          <p:cNvSpPr txBox="1">
            <a:spLocks/>
          </p:cNvSpPr>
          <p:nvPr/>
        </p:nvSpPr>
        <p:spPr bwMode="auto">
          <a:xfrm>
            <a:off x="557213" y="3707829"/>
            <a:ext cx="8131175" cy="589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lnSpc>
                <a:spcPct val="105000"/>
              </a:lnSpc>
              <a:spcBef>
                <a:spcPct val="20000"/>
              </a:spcBef>
              <a:spcAft>
                <a:spcPct val="10000"/>
              </a:spcAft>
              <a:buClr>
                <a:srgbClr val="FFFF00"/>
              </a:buClr>
              <a:buSzPct val="110000"/>
              <a:buFontTx/>
              <a:buNone/>
              <a:defRPr sz="2400">
                <a:solidFill>
                  <a:srgbClr val="FFFFFF"/>
                </a:solidFill>
                <a:latin typeface="+mn-lt"/>
                <a:ea typeface="+mn-ea"/>
                <a:cs typeface="+mn-cs"/>
              </a:defRPr>
            </a:lvl1pPr>
            <a:lvl2pPr marL="742950" indent="-285750" algn="l" rtl="0" eaLnBrk="0" fontAlgn="base" hangingPunct="0">
              <a:lnSpc>
                <a:spcPct val="105000"/>
              </a:lnSpc>
              <a:spcBef>
                <a:spcPct val="20000"/>
              </a:spcBef>
              <a:spcAft>
                <a:spcPct val="10000"/>
              </a:spcAft>
              <a:buClr>
                <a:srgbClr val="FFFF05"/>
              </a:buClr>
              <a:buFont typeface="Courier New" pitchFamily="49" charset="0"/>
              <a:buChar char="—"/>
              <a:defRPr sz="2400">
                <a:solidFill>
                  <a:srgbClr val="FFFFFF"/>
                </a:solidFill>
                <a:latin typeface="+mn-lt"/>
              </a:defRPr>
            </a:lvl2pPr>
            <a:lvl3pPr marL="1200150" indent="-285750" algn="l" rtl="0" eaLnBrk="0" fontAlgn="base" hangingPunct="0">
              <a:lnSpc>
                <a:spcPct val="105000"/>
              </a:lnSpc>
              <a:spcBef>
                <a:spcPct val="20000"/>
              </a:spcBef>
              <a:spcAft>
                <a:spcPct val="10000"/>
              </a:spcAft>
              <a:buClr>
                <a:srgbClr val="FFFF05"/>
              </a:buClr>
              <a:buSzPct val="75000"/>
              <a:buFont typeface="Wingdings" pitchFamily="2" charset="2"/>
              <a:buChar char="Ø"/>
              <a:defRPr sz="2000">
                <a:solidFill>
                  <a:srgbClr val="FFFFFF"/>
                </a:solidFill>
                <a:latin typeface="+mn-lt"/>
              </a:defRPr>
            </a:lvl3pPr>
            <a:lvl4pPr marL="1652588" indent="-280988" algn="l" rtl="0" eaLnBrk="0" fontAlgn="base" hangingPunct="0">
              <a:lnSpc>
                <a:spcPct val="105000"/>
              </a:lnSpc>
              <a:spcBef>
                <a:spcPct val="20000"/>
              </a:spcBef>
              <a:spcAft>
                <a:spcPct val="10000"/>
              </a:spcAft>
              <a:buClr>
                <a:srgbClr val="FFFF05"/>
              </a:buClr>
              <a:buFont typeface="Wingdings" pitchFamily="2" charset="2"/>
              <a:buChar char="s"/>
              <a:defRPr>
                <a:solidFill>
                  <a:srgbClr val="FFFFFF"/>
                </a:solidFill>
                <a:latin typeface="+mn-lt"/>
              </a:defRPr>
            </a:lvl4pPr>
            <a:lvl5pPr marL="2062163" indent="-228600" algn="l" rtl="0" eaLnBrk="0" fontAlgn="base" hangingPunct="0">
              <a:lnSpc>
                <a:spcPct val="105000"/>
              </a:lnSpc>
              <a:spcBef>
                <a:spcPct val="20000"/>
              </a:spcBef>
              <a:spcAft>
                <a:spcPct val="0"/>
              </a:spcAft>
              <a:buClr>
                <a:srgbClr val="FFFF05"/>
              </a:buClr>
              <a:buChar char="»"/>
              <a:defRPr sz="1600">
                <a:solidFill>
                  <a:srgbClr val="FFFFFF"/>
                </a:solidFill>
                <a:latin typeface="+mn-lt"/>
              </a:defRPr>
            </a:lvl5pPr>
            <a:lvl6pPr marL="2519363" indent="-228600" algn="l" rtl="0" fontAlgn="base">
              <a:lnSpc>
                <a:spcPct val="105000"/>
              </a:lnSpc>
              <a:spcBef>
                <a:spcPct val="20000"/>
              </a:spcBef>
              <a:spcAft>
                <a:spcPct val="0"/>
              </a:spcAft>
              <a:buClr>
                <a:srgbClr val="FF9900"/>
              </a:buClr>
              <a:buChar char="»"/>
              <a:defRPr>
                <a:solidFill>
                  <a:srgbClr val="FFFFFF"/>
                </a:solidFill>
                <a:latin typeface="+mn-lt"/>
              </a:defRPr>
            </a:lvl6pPr>
            <a:lvl7pPr marL="2976563" indent="-228600" algn="l" rtl="0" fontAlgn="base">
              <a:lnSpc>
                <a:spcPct val="105000"/>
              </a:lnSpc>
              <a:spcBef>
                <a:spcPct val="20000"/>
              </a:spcBef>
              <a:spcAft>
                <a:spcPct val="0"/>
              </a:spcAft>
              <a:buClr>
                <a:srgbClr val="FF9900"/>
              </a:buClr>
              <a:buChar char="»"/>
              <a:defRPr>
                <a:solidFill>
                  <a:srgbClr val="FFFFFF"/>
                </a:solidFill>
                <a:latin typeface="+mn-lt"/>
              </a:defRPr>
            </a:lvl7pPr>
            <a:lvl8pPr marL="3433763" indent="-228600" algn="l" rtl="0" fontAlgn="base">
              <a:lnSpc>
                <a:spcPct val="105000"/>
              </a:lnSpc>
              <a:spcBef>
                <a:spcPct val="20000"/>
              </a:spcBef>
              <a:spcAft>
                <a:spcPct val="0"/>
              </a:spcAft>
              <a:buClr>
                <a:srgbClr val="FF9900"/>
              </a:buClr>
              <a:buChar char="»"/>
              <a:defRPr>
                <a:solidFill>
                  <a:srgbClr val="FFFFFF"/>
                </a:solidFill>
                <a:latin typeface="+mn-lt"/>
              </a:defRPr>
            </a:lvl8pPr>
            <a:lvl9pPr marL="3890963" indent="-228600" algn="l" rtl="0" fontAlgn="base">
              <a:lnSpc>
                <a:spcPct val="105000"/>
              </a:lnSpc>
              <a:spcBef>
                <a:spcPct val="20000"/>
              </a:spcBef>
              <a:spcAft>
                <a:spcPct val="0"/>
              </a:spcAft>
              <a:buClr>
                <a:srgbClr val="FF9900"/>
              </a:buClr>
              <a:buChar char="»"/>
              <a:defRPr>
                <a:solidFill>
                  <a:srgbClr val="FFFFFF"/>
                </a:solidFill>
                <a:latin typeface="+mn-lt"/>
              </a:defRPr>
            </a:lvl9pPr>
          </a:lstStyle>
          <a:p>
            <a:r>
              <a:rPr lang="en-US" sz="2800" b="1" kern="0" dirty="0" smtClean="0">
                <a:solidFill>
                  <a:srgbClr val="FFFF00"/>
                </a:solidFill>
                <a:latin typeface="Arial" panose="020B0604020202020204" pitchFamily="34" charset="0"/>
                <a:cs typeface="Arial" panose="020B0604020202020204" pitchFamily="34" charset="0"/>
              </a:rPr>
              <a:t>Abstract </a:t>
            </a:r>
            <a:r>
              <a:rPr lang="en-US" sz="2800" b="1" kern="0" dirty="0" smtClean="0">
                <a:solidFill>
                  <a:srgbClr val="FFFF00"/>
                </a:solidFill>
                <a:latin typeface="Arial" panose="020B0604020202020204" pitchFamily="34" charset="0"/>
                <a:cs typeface="Arial" panose="020B0604020202020204" pitchFamily="34" charset="0"/>
              </a:rPr>
              <a:t>#152</a:t>
            </a:r>
            <a:endParaRPr lang="en-US" sz="2800" b="1" kern="0" dirty="0">
              <a:solidFill>
                <a:srgbClr val="FFFF00"/>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Group 137"/>
          <p:cNvGraphicFramePr>
            <a:graphicFrameLocks noGrp="1"/>
          </p:cNvGraphicFramePr>
          <p:nvPr>
            <p:extLst>
              <p:ext uri="{D42A27DB-BD31-4B8C-83A1-F6EECF244321}">
                <p14:modId xmlns:p14="http://schemas.microsoft.com/office/powerpoint/2010/main" val="183045708"/>
              </p:ext>
            </p:extLst>
          </p:nvPr>
        </p:nvGraphicFramePr>
        <p:xfrm>
          <a:off x="242536" y="1716230"/>
          <a:ext cx="8658928" cy="4044491"/>
        </p:xfrm>
        <a:graphic>
          <a:graphicData uri="http://schemas.openxmlformats.org/drawingml/2006/table">
            <a:tbl>
              <a:tblPr firstRow="1" bandRow="1">
                <a:tableStyleId>{C083E6E3-FA7D-4D7B-A595-EF9225AFEA82}</a:tableStyleId>
              </a:tblPr>
              <a:tblGrid>
                <a:gridCol w="2610568"/>
                <a:gridCol w="990216"/>
                <a:gridCol w="990216"/>
                <a:gridCol w="990216"/>
                <a:gridCol w="990216"/>
                <a:gridCol w="990216"/>
                <a:gridCol w="1097280"/>
              </a:tblGrid>
              <a:tr h="801035">
                <a:tc>
                  <a:txBody>
                    <a:bodyPr/>
                    <a:lstStyle/>
                    <a:p>
                      <a:pPr marL="0" marR="0" lvl="0" indent="0" algn="l" defTabSz="914400" rtl="0" eaLnBrk="0" fontAlgn="base" latinLnBrk="0" hangingPunct="0">
                        <a:lnSpc>
                          <a:spcPct val="100000"/>
                        </a:lnSpc>
                        <a:spcBef>
                          <a:spcPct val="0"/>
                        </a:spcBef>
                        <a:spcAft>
                          <a:spcPct val="20000"/>
                        </a:spcAft>
                        <a:buClr>
                          <a:srgbClr val="FFFF00"/>
                        </a:buClr>
                        <a:buSzPct val="90000"/>
                        <a:buFont typeface="Wingdings" pitchFamily="2" charset="2"/>
                        <a:buNone/>
                        <a:tabLst/>
                      </a:pPr>
                      <a:endParaRPr kumimoji="0" lang="en-US" sz="2000" b="1" i="0" u="none" strike="noStrike" cap="none" normalizeH="0" baseline="0" dirty="0" smtClean="0">
                        <a:ln>
                          <a:noFill/>
                        </a:ln>
                        <a:solidFill>
                          <a:srgbClr val="000000"/>
                        </a:solidFill>
                        <a:effectLst/>
                        <a:latin typeface="Arial" charset="0"/>
                      </a:endParaRPr>
                    </a:p>
                  </a:txBody>
                  <a:tcPr anchor="ctr" horzOverflow="overflow">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99CCFF"/>
                    </a:solidFill>
                  </a:tcPr>
                </a:tc>
                <a:tc gridSpan="3">
                  <a:txBody>
                    <a:bodyPr/>
                    <a:lstStyle/>
                    <a:p>
                      <a:pPr marL="0" marR="0" lvl="0" indent="0" algn="ctr" defTabSz="914400" rtl="0" eaLnBrk="0" fontAlgn="base" latinLnBrk="0" hangingPunct="0">
                        <a:lnSpc>
                          <a:spcPct val="100000"/>
                        </a:lnSpc>
                        <a:spcBef>
                          <a:spcPct val="0"/>
                        </a:spcBef>
                        <a:spcAft>
                          <a:spcPct val="20000"/>
                        </a:spcAft>
                        <a:buClr>
                          <a:srgbClr val="FFFF00"/>
                        </a:buClr>
                        <a:buSzPct val="90000"/>
                        <a:buFont typeface="Wingdings" pitchFamily="2" charset="2"/>
                        <a:buNone/>
                        <a:tabLst/>
                      </a:pPr>
                      <a:r>
                        <a:rPr kumimoji="0" lang="en-US" sz="2000" b="1" u="none" strike="noStrike" cap="none" normalizeH="0" baseline="0" dirty="0" smtClean="0">
                          <a:ln>
                            <a:noFill/>
                          </a:ln>
                          <a:solidFill>
                            <a:srgbClr val="000000"/>
                          </a:solidFill>
                          <a:effectLst/>
                        </a:rPr>
                        <a:t>Dasatinib 100 mg QD</a:t>
                      </a:r>
                      <a:br>
                        <a:rPr kumimoji="0" lang="en-US" sz="2000" b="1" u="none" strike="noStrike" cap="none" normalizeH="0" baseline="0" dirty="0" smtClean="0">
                          <a:ln>
                            <a:noFill/>
                          </a:ln>
                          <a:solidFill>
                            <a:srgbClr val="000000"/>
                          </a:solidFill>
                          <a:effectLst/>
                        </a:rPr>
                      </a:br>
                      <a:r>
                        <a:rPr kumimoji="0" lang="en-US" sz="2000" b="1" u="none" strike="noStrike" cap="none" normalizeH="0" baseline="0" dirty="0" smtClean="0">
                          <a:ln>
                            <a:noFill/>
                          </a:ln>
                          <a:solidFill>
                            <a:srgbClr val="000000"/>
                          </a:solidFill>
                          <a:effectLst/>
                        </a:rPr>
                        <a:t>(</a:t>
                      </a:r>
                      <a:r>
                        <a:rPr kumimoji="0" lang="en-US" sz="2000" b="1" u="none" strike="noStrike" cap="none" normalizeH="0" baseline="0" dirty="0" smtClean="0">
                          <a:ln>
                            <a:noFill/>
                          </a:ln>
                          <a:solidFill>
                            <a:srgbClr val="000000"/>
                          </a:solidFill>
                          <a:effectLst/>
                        </a:rPr>
                        <a:t>n = 259</a:t>
                      </a:r>
                      <a:r>
                        <a:rPr kumimoji="0" lang="en-US" sz="2000" b="1" u="none" strike="noStrike" cap="none" normalizeH="0" baseline="0" dirty="0" smtClean="0">
                          <a:ln>
                            <a:noFill/>
                          </a:ln>
                          <a:solidFill>
                            <a:srgbClr val="000000"/>
                          </a:solidFill>
                          <a:effectLst/>
                        </a:rPr>
                        <a:t>)</a:t>
                      </a:r>
                      <a:endParaRPr kumimoji="0" lang="en-US" sz="2000" b="1" i="0" u="none" strike="noStrike" cap="none" normalizeH="0" baseline="0" dirty="0" smtClean="0">
                        <a:ln>
                          <a:noFill/>
                        </a:ln>
                        <a:solidFill>
                          <a:srgbClr val="000000"/>
                        </a:solidFill>
                        <a:effectLst/>
                        <a:latin typeface="Arial" charset="0"/>
                      </a:endParaRPr>
                    </a:p>
                  </a:txBody>
                  <a:tcPr anchor="ctr" horzOverflow="overflow">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99CCFF"/>
                    </a:solidFill>
                  </a:tcPr>
                </a:tc>
                <a:tc hMerge="1">
                  <a:txBody>
                    <a:bodyPr/>
                    <a:lstStyle/>
                    <a:p>
                      <a:pPr marL="0" marR="0" lvl="0" indent="0" algn="ctr" defTabSz="914400" rtl="0" eaLnBrk="0" fontAlgn="base" latinLnBrk="0" hangingPunct="0">
                        <a:lnSpc>
                          <a:spcPct val="100000"/>
                        </a:lnSpc>
                        <a:spcBef>
                          <a:spcPct val="0"/>
                        </a:spcBef>
                        <a:spcAft>
                          <a:spcPct val="20000"/>
                        </a:spcAft>
                        <a:buClr>
                          <a:srgbClr val="FFFF00"/>
                        </a:buClr>
                        <a:buSzPct val="90000"/>
                        <a:buFont typeface="Wingdings" pitchFamily="2" charset="2"/>
                        <a:buNone/>
                        <a:tabLst/>
                      </a:pPr>
                      <a:endParaRPr kumimoji="0" lang="en-US" sz="1800" b="1" i="0" u="none" strike="noStrike" cap="none" normalizeH="0" baseline="0" dirty="0" smtClean="0">
                        <a:ln>
                          <a:noFill/>
                        </a:ln>
                        <a:solidFill>
                          <a:srgbClr val="FFFF00"/>
                        </a:solidFill>
                        <a:effectLst/>
                        <a:latin typeface="Arial" charset="0"/>
                      </a:endParaRPr>
                    </a:p>
                  </a:txBody>
                  <a:tcPr marL="45720" marR="45720" marT="45722" marB="45722" anchor="ctr" horzOverflow="overflow">
                    <a:lnL>
                      <a:noFill/>
                    </a:lnL>
                    <a:lnR>
                      <a:noFill/>
                    </a:lnR>
                    <a:lnT cap="flat">
                      <a:noFill/>
                    </a:lnT>
                    <a:lnB w="28575" cap="flat" cmpd="sng" algn="ctr">
                      <a:solidFill>
                        <a:schemeClr val="accent1"/>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0" fontAlgn="base" latinLnBrk="0" hangingPunct="0">
                        <a:lnSpc>
                          <a:spcPct val="100000"/>
                        </a:lnSpc>
                        <a:spcBef>
                          <a:spcPct val="0"/>
                        </a:spcBef>
                        <a:spcAft>
                          <a:spcPct val="20000"/>
                        </a:spcAft>
                        <a:buClr>
                          <a:srgbClr val="FFFF00"/>
                        </a:buClr>
                        <a:buSzPct val="90000"/>
                        <a:buFont typeface="Wingdings" pitchFamily="2" charset="2"/>
                        <a:buNone/>
                        <a:tabLst/>
                      </a:pPr>
                      <a:endParaRPr kumimoji="0" lang="en-US" sz="1400" b="1" i="0" u="none" strike="noStrike" cap="none" normalizeH="0" baseline="0" dirty="0" smtClean="0">
                        <a:ln>
                          <a:noFill/>
                        </a:ln>
                        <a:solidFill>
                          <a:srgbClr val="FFFF00"/>
                        </a:solidFill>
                        <a:effectLst/>
                        <a:latin typeface="Arial" charset="0"/>
                      </a:endParaRPr>
                    </a:p>
                  </a:txBody>
                  <a:tcPr anchor="ctr" horzOverflow="overflow">
                    <a:lnL>
                      <a:noFill/>
                    </a:lnL>
                    <a:lnR>
                      <a:noFill/>
                    </a:lnR>
                    <a:lnT cap="flat">
                      <a:noFill/>
                    </a:lnT>
                    <a:lnB w="28575" cap="flat" cmpd="sng" algn="ctr">
                      <a:solidFill>
                        <a:schemeClr val="accent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0"/>
                        </a:spcBef>
                        <a:spcAft>
                          <a:spcPct val="20000"/>
                        </a:spcAft>
                        <a:buClr>
                          <a:srgbClr val="FFFF00"/>
                        </a:buClr>
                        <a:buSzPct val="90000"/>
                        <a:buFont typeface="Wingdings" pitchFamily="2" charset="2"/>
                        <a:buNone/>
                        <a:tabLst/>
                      </a:pPr>
                      <a:r>
                        <a:rPr kumimoji="0" lang="en-US" sz="2000" b="1" u="none" strike="noStrike" cap="none" normalizeH="0" baseline="0" dirty="0" smtClean="0">
                          <a:ln>
                            <a:noFill/>
                          </a:ln>
                          <a:solidFill>
                            <a:srgbClr val="000000"/>
                          </a:solidFill>
                          <a:effectLst/>
                        </a:rPr>
                        <a:t>Imatinib 400 mg QD</a:t>
                      </a:r>
                      <a:br>
                        <a:rPr kumimoji="0" lang="en-US" sz="2000" b="1" u="none" strike="noStrike" cap="none" normalizeH="0" baseline="0" dirty="0" smtClean="0">
                          <a:ln>
                            <a:noFill/>
                          </a:ln>
                          <a:solidFill>
                            <a:srgbClr val="000000"/>
                          </a:solidFill>
                          <a:effectLst/>
                        </a:rPr>
                      </a:br>
                      <a:r>
                        <a:rPr kumimoji="0" lang="en-US" sz="2000" b="1" u="none" strike="noStrike" cap="none" normalizeH="0" baseline="0" dirty="0" smtClean="0">
                          <a:ln>
                            <a:noFill/>
                          </a:ln>
                          <a:solidFill>
                            <a:srgbClr val="000000"/>
                          </a:solidFill>
                          <a:effectLst/>
                        </a:rPr>
                        <a:t>(</a:t>
                      </a:r>
                      <a:r>
                        <a:rPr kumimoji="0" lang="en-US" sz="2000" b="1" u="none" strike="noStrike" cap="none" normalizeH="0" baseline="0" dirty="0" smtClean="0">
                          <a:ln>
                            <a:noFill/>
                          </a:ln>
                          <a:solidFill>
                            <a:srgbClr val="000000"/>
                          </a:solidFill>
                          <a:effectLst/>
                        </a:rPr>
                        <a:t>n = 260</a:t>
                      </a:r>
                      <a:r>
                        <a:rPr kumimoji="0" lang="en-US" sz="2000" b="1" u="none" strike="noStrike" cap="none" normalizeH="0" baseline="0" dirty="0" smtClean="0">
                          <a:ln>
                            <a:noFill/>
                          </a:ln>
                          <a:solidFill>
                            <a:srgbClr val="000000"/>
                          </a:solidFill>
                          <a:effectLst/>
                        </a:rPr>
                        <a:t>)</a:t>
                      </a:r>
                      <a:endParaRPr kumimoji="0" lang="en-US" sz="2000" b="1" i="0" u="none" strike="noStrike" cap="none" normalizeH="0" baseline="0" dirty="0" smtClean="0">
                        <a:ln>
                          <a:noFill/>
                        </a:ln>
                        <a:solidFill>
                          <a:srgbClr val="000000"/>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99CCFF"/>
                    </a:solidFill>
                  </a:tcPr>
                </a:tc>
                <a:tc hMerge="1">
                  <a:txBody>
                    <a:bodyPr/>
                    <a:lstStyle/>
                    <a:p>
                      <a:pPr marL="0" marR="0" lvl="0" indent="0" algn="ctr" defTabSz="914400" rtl="0" eaLnBrk="0" fontAlgn="base" latinLnBrk="0" hangingPunct="0">
                        <a:lnSpc>
                          <a:spcPct val="100000"/>
                        </a:lnSpc>
                        <a:spcBef>
                          <a:spcPct val="0"/>
                        </a:spcBef>
                        <a:spcAft>
                          <a:spcPct val="20000"/>
                        </a:spcAft>
                        <a:buClr>
                          <a:srgbClr val="FFFF00"/>
                        </a:buClr>
                        <a:buSzPct val="90000"/>
                        <a:buFont typeface="Wingdings" pitchFamily="2" charset="2"/>
                        <a:buNone/>
                        <a:tabLst/>
                      </a:pPr>
                      <a:endParaRPr kumimoji="0" lang="en-US" sz="1800" b="1" i="0" u="none" strike="noStrike" cap="none" normalizeH="0" baseline="0" dirty="0" smtClean="0">
                        <a:ln>
                          <a:noFill/>
                        </a:ln>
                        <a:solidFill>
                          <a:srgbClr val="FFFF00"/>
                        </a:solidFill>
                        <a:effectLst/>
                        <a:latin typeface="Arial" charset="0"/>
                      </a:endParaRPr>
                    </a:p>
                  </a:txBody>
                  <a:tcPr marL="45720" marR="45720" marT="45722" marB="45722" anchor="ctr" horzOverflow="overflow">
                    <a:lnL>
                      <a:noFill/>
                    </a:lnL>
                    <a:lnR cap="flat">
                      <a:noFill/>
                    </a:lnR>
                    <a:lnT cap="flat">
                      <a:noFill/>
                    </a:lnT>
                    <a:lnB w="28575" cap="flat" cmpd="sng" algn="ctr">
                      <a:solidFill>
                        <a:schemeClr val="accent1"/>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0" fontAlgn="base" latinLnBrk="0" hangingPunct="0">
                        <a:lnSpc>
                          <a:spcPct val="100000"/>
                        </a:lnSpc>
                        <a:spcBef>
                          <a:spcPct val="0"/>
                        </a:spcBef>
                        <a:spcAft>
                          <a:spcPct val="20000"/>
                        </a:spcAft>
                        <a:buClr>
                          <a:srgbClr val="FFFF00"/>
                        </a:buClr>
                        <a:buSzPct val="90000"/>
                        <a:buFont typeface="Wingdings" pitchFamily="2" charset="2"/>
                        <a:buNone/>
                        <a:tabLst/>
                      </a:pPr>
                      <a:endParaRPr kumimoji="0" lang="en-US" sz="1400" b="1" i="0" u="none" strike="noStrike" cap="none" normalizeH="0" baseline="0" dirty="0" smtClean="0">
                        <a:ln>
                          <a:noFill/>
                        </a:ln>
                        <a:solidFill>
                          <a:srgbClr val="FFFF00"/>
                        </a:solidFill>
                        <a:effectLst/>
                        <a:latin typeface="Arial" charset="0"/>
                      </a:endParaRPr>
                    </a:p>
                  </a:txBody>
                  <a:tcPr anchor="ctr" horzOverflow="overflow">
                    <a:lnL>
                      <a:noFill/>
                    </a:lnL>
                    <a:lnR>
                      <a:noFill/>
                    </a:lnR>
                    <a:lnT cap="flat">
                      <a:noFill/>
                    </a:lnT>
                    <a:lnB w="28575" cap="flat" cmpd="sng" algn="ctr">
                      <a:solidFill>
                        <a:schemeClr val="accent1"/>
                      </a:solidFill>
                      <a:prstDash val="solid"/>
                      <a:round/>
                      <a:headEnd type="none" w="med" len="med"/>
                      <a:tailEnd type="none" w="med" len="med"/>
                    </a:lnB>
                    <a:lnTlToBr>
                      <a:noFill/>
                    </a:lnTlToBr>
                    <a:lnBlToTr>
                      <a:noFill/>
                    </a:lnBlToTr>
                    <a:noFill/>
                  </a:tcPr>
                </a:tc>
              </a:tr>
              <a:tr h="940346">
                <a:tc>
                  <a:txBody>
                    <a:bodyPr/>
                    <a:lstStyle/>
                    <a:p>
                      <a:pPr marL="0" marR="0" lvl="0" indent="0" algn="l" defTabSz="914400" rtl="0" eaLnBrk="0" fontAlgn="base" latinLnBrk="0" hangingPunct="0">
                        <a:lnSpc>
                          <a:spcPct val="100000"/>
                        </a:lnSpc>
                        <a:spcBef>
                          <a:spcPct val="0"/>
                        </a:spcBef>
                        <a:spcAft>
                          <a:spcPct val="20000"/>
                        </a:spcAft>
                        <a:buClr>
                          <a:srgbClr val="FFFF00"/>
                        </a:buClr>
                        <a:buSzPct val="90000"/>
                        <a:buFont typeface="Wingdings" pitchFamily="2" charset="2"/>
                        <a:buNone/>
                        <a:tabLst/>
                      </a:pPr>
                      <a:r>
                        <a:rPr kumimoji="0" lang="en-US" sz="2000" b="1" u="none" strike="noStrike" cap="none" normalizeH="0" baseline="0" dirty="0" smtClean="0">
                          <a:ln>
                            <a:noFill/>
                          </a:ln>
                          <a:effectLst/>
                        </a:rPr>
                        <a:t>BCR-ABL at 3 </a:t>
                      </a:r>
                      <a:r>
                        <a:rPr kumimoji="0" lang="en-US" sz="2000" b="1" u="none" strike="noStrike" cap="none" normalizeH="0" baseline="0" dirty="0" smtClean="0">
                          <a:ln>
                            <a:noFill/>
                          </a:ln>
                          <a:effectLst/>
                        </a:rPr>
                        <a:t>months</a:t>
                      </a:r>
                      <a:endParaRPr kumimoji="0" lang="en-US" sz="2000" b="1" i="0" u="none" strike="noStrike" cap="none" normalizeH="0" baseline="0" dirty="0" smtClean="0">
                        <a:ln>
                          <a:noFill/>
                        </a:ln>
                        <a:solidFill>
                          <a:schemeClr val="tx1"/>
                        </a:solidFill>
                        <a:effectLst/>
                        <a:latin typeface="Arial" charset="0"/>
                      </a:endParaRPr>
                    </a:p>
                  </a:txBody>
                  <a:tcPr anchor="ctr" horzOverflow="overflow">
                    <a:lnT w="12700" cap="flat" cmpd="sng" algn="ctr">
                      <a:noFill/>
                      <a:prstDash val="solid"/>
                      <a:round/>
                      <a:headEnd type="none" w="med" len="med"/>
                      <a:tailEnd type="none" w="med" len="med"/>
                    </a:lnT>
                  </a:tcPr>
                </a:tc>
                <a:tc>
                  <a:txBody>
                    <a:bodyPr/>
                    <a:lstStyle/>
                    <a:p>
                      <a:pPr marL="0" marR="0" lvl="0" indent="0" algn="ctr" defTabSz="914400" rtl="0" eaLnBrk="0" fontAlgn="ctr" latinLnBrk="0" hangingPunct="0">
                        <a:lnSpc>
                          <a:spcPct val="100000"/>
                        </a:lnSpc>
                        <a:spcBef>
                          <a:spcPct val="0"/>
                        </a:spcBef>
                        <a:spcAft>
                          <a:spcPct val="0"/>
                        </a:spcAft>
                        <a:buClr>
                          <a:srgbClr val="FFFF00"/>
                        </a:buClr>
                        <a:buSzPct val="90000"/>
                        <a:buFont typeface="Wingdings" pitchFamily="2" charset="2"/>
                        <a:buNone/>
                        <a:tabLst/>
                        <a:defRPr/>
                      </a:pPr>
                      <a:r>
                        <a:rPr kumimoji="0" lang="en-US" sz="2000" b="1" u="none" strike="noStrike" cap="none" normalizeH="0" baseline="0" dirty="0" smtClean="0">
                          <a:ln>
                            <a:noFill/>
                          </a:ln>
                          <a:effectLst/>
                        </a:rPr>
                        <a:t>≤10%</a:t>
                      </a:r>
                    </a:p>
                    <a:p>
                      <a:pPr marL="0" marR="0" lvl="0" indent="0" algn="ctr" defTabSz="914400" rtl="0" eaLnBrk="0" fontAlgn="ctr" latinLnBrk="0" hangingPunct="0">
                        <a:lnSpc>
                          <a:spcPct val="100000"/>
                        </a:lnSpc>
                        <a:spcBef>
                          <a:spcPct val="0"/>
                        </a:spcBef>
                        <a:spcAft>
                          <a:spcPct val="0"/>
                        </a:spcAft>
                        <a:buClr>
                          <a:srgbClr val="FFFF00"/>
                        </a:buClr>
                        <a:buSzPct val="90000"/>
                        <a:buFont typeface="Wingdings" pitchFamily="2" charset="2"/>
                        <a:buNone/>
                        <a:tabLst/>
                        <a:defRPr/>
                      </a:pPr>
                      <a:r>
                        <a:rPr kumimoji="0" lang="en-US" sz="2000" b="1" u="none" strike="noStrike" kern="1200" cap="none" normalizeH="0" baseline="0" dirty="0" smtClean="0">
                          <a:ln>
                            <a:noFill/>
                          </a:ln>
                          <a:effectLst/>
                        </a:rPr>
                        <a:t> (84%)</a:t>
                      </a:r>
                      <a:endParaRPr kumimoji="0" lang="en-US" sz="2000" b="1" i="0" u="none" strike="noStrike" kern="1200" cap="none" normalizeH="0" baseline="0" dirty="0" smtClean="0">
                        <a:ln>
                          <a:noFill/>
                        </a:ln>
                        <a:solidFill>
                          <a:schemeClr val="tx1"/>
                        </a:solidFill>
                        <a:effectLst/>
                        <a:latin typeface="Arial" charset="0"/>
                        <a:ea typeface="Arial Unicode MS" pitchFamily="34" charset="-128"/>
                        <a:cs typeface="Arial Unicode MS" pitchFamily="34" charset="-128"/>
                      </a:endParaRPr>
                    </a:p>
                  </a:txBody>
                  <a:tcPr marL="45720" marR="45720" anchor="ctr" horzOverflow="overflow">
                    <a:lnT w="12700" cap="flat" cmpd="sng" algn="ctr">
                      <a:noFill/>
                      <a:prstDash val="solid"/>
                      <a:round/>
                      <a:headEnd type="none" w="med" len="med"/>
                      <a:tailEnd type="none" w="med" len="med"/>
                    </a:lnT>
                  </a:tcPr>
                </a:tc>
                <a:tc>
                  <a:txBody>
                    <a:bodyPr/>
                    <a:lstStyle/>
                    <a:p>
                      <a:pPr marL="0" marR="0" lvl="0" indent="0" algn="ctr" defTabSz="914400" rtl="0" eaLnBrk="0" fontAlgn="ctr" latinLnBrk="0" hangingPunct="0">
                        <a:lnSpc>
                          <a:spcPct val="100000"/>
                        </a:lnSpc>
                        <a:spcBef>
                          <a:spcPct val="0"/>
                        </a:spcBef>
                        <a:spcAft>
                          <a:spcPct val="0"/>
                        </a:spcAft>
                        <a:buClr>
                          <a:srgbClr val="FFFF00"/>
                        </a:buClr>
                        <a:buSzPct val="90000"/>
                        <a:buFont typeface="Wingdings" pitchFamily="2" charset="2"/>
                        <a:buNone/>
                        <a:tabLst/>
                        <a:defRPr/>
                      </a:pPr>
                      <a:r>
                        <a:rPr kumimoji="0" lang="en-US" sz="2000" b="1" u="none" strike="noStrike" cap="none" normalizeH="0" baseline="0" dirty="0" smtClean="0">
                          <a:ln>
                            <a:noFill/>
                          </a:ln>
                          <a:effectLst/>
                        </a:rPr>
                        <a:t>&gt;10%</a:t>
                      </a:r>
                    </a:p>
                    <a:p>
                      <a:pPr marL="0" marR="0" lvl="0" indent="0" algn="ctr" defTabSz="914400" rtl="0" eaLnBrk="0" fontAlgn="ctr" latinLnBrk="0" hangingPunct="0">
                        <a:lnSpc>
                          <a:spcPct val="100000"/>
                        </a:lnSpc>
                        <a:spcBef>
                          <a:spcPct val="0"/>
                        </a:spcBef>
                        <a:spcAft>
                          <a:spcPct val="0"/>
                        </a:spcAft>
                        <a:buClr>
                          <a:srgbClr val="FFFF00"/>
                        </a:buClr>
                        <a:buSzPct val="90000"/>
                        <a:buFont typeface="Wingdings" pitchFamily="2" charset="2"/>
                        <a:buNone/>
                        <a:tabLst/>
                        <a:defRPr/>
                      </a:pPr>
                      <a:r>
                        <a:rPr kumimoji="0" lang="en-US" sz="2000" b="1" u="none" strike="noStrike" kern="1200" cap="none" normalizeH="0" baseline="0" dirty="0" smtClean="0">
                          <a:ln>
                            <a:noFill/>
                          </a:ln>
                          <a:effectLst/>
                        </a:rPr>
                        <a:t>(16%)</a:t>
                      </a:r>
                      <a:endParaRPr kumimoji="0" lang="en-US" sz="2000" b="1" i="0" u="none" strike="noStrike" cap="none" normalizeH="0" baseline="0" dirty="0" smtClean="0">
                        <a:ln>
                          <a:noFill/>
                        </a:ln>
                        <a:solidFill>
                          <a:schemeClr val="tx1"/>
                        </a:solidFill>
                        <a:effectLst/>
                        <a:latin typeface="Arial" charset="0"/>
                      </a:endParaRPr>
                    </a:p>
                  </a:txBody>
                  <a:tcPr marL="45720" marR="45720" anchor="ctr" horzOverflow="overflow">
                    <a:lnT w="12700" cap="flat" cmpd="sng" algn="ctr">
                      <a:noFill/>
                      <a:prstDash val="solid"/>
                      <a:round/>
                      <a:headEnd type="none" w="med" len="med"/>
                      <a:tailEnd type="none" w="med" len="med"/>
                    </a:lnT>
                  </a:tcPr>
                </a:tc>
                <a:tc>
                  <a:txBody>
                    <a:bodyPr/>
                    <a:lstStyle/>
                    <a:p>
                      <a:pPr marL="0" marR="0" lvl="0" indent="0" algn="ctr" defTabSz="914400" rtl="0" eaLnBrk="0" fontAlgn="ctr" latinLnBrk="0" hangingPunct="0">
                        <a:lnSpc>
                          <a:spcPct val="100000"/>
                        </a:lnSpc>
                        <a:spcBef>
                          <a:spcPct val="0"/>
                        </a:spcBef>
                        <a:spcAft>
                          <a:spcPct val="0"/>
                        </a:spcAft>
                        <a:buClr>
                          <a:srgbClr val="FFFF00"/>
                        </a:buClr>
                        <a:buSzPct val="90000"/>
                        <a:buFont typeface="Wingdings" pitchFamily="2" charset="2"/>
                        <a:buNone/>
                        <a:tabLst/>
                        <a:defRPr/>
                      </a:pPr>
                      <a:r>
                        <a:rPr kumimoji="0" lang="en-US" sz="2000" b="1" i="1" u="none" strike="noStrike" cap="none" normalizeH="0" baseline="0" dirty="0" smtClean="0">
                          <a:ln>
                            <a:noFill/>
                          </a:ln>
                          <a:effectLst/>
                        </a:rPr>
                        <a:t>P</a:t>
                      </a:r>
                      <a:r>
                        <a:rPr kumimoji="0" lang="en-US" sz="2000" b="1" u="none" strike="noStrike" cap="none" normalizeH="0" baseline="0" dirty="0" smtClean="0">
                          <a:ln>
                            <a:noFill/>
                          </a:ln>
                          <a:effectLst/>
                        </a:rPr>
                        <a:t> value</a:t>
                      </a:r>
                      <a:endParaRPr kumimoji="0" lang="en-US" sz="2000" b="1" i="0" u="none" strike="noStrike" cap="none" normalizeH="0" baseline="0" dirty="0" smtClean="0">
                        <a:ln>
                          <a:noFill/>
                        </a:ln>
                        <a:solidFill>
                          <a:schemeClr val="tx1"/>
                        </a:solidFill>
                        <a:effectLst/>
                        <a:latin typeface="Arial" charset="0"/>
                      </a:endParaRPr>
                    </a:p>
                  </a:txBody>
                  <a:tcPr marL="45720" marR="45720" anchor="ctr" horzOverflow="overflow">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marR="0" lvl="0" indent="0" algn="ctr" defTabSz="914400" rtl="0" eaLnBrk="0" fontAlgn="ctr" latinLnBrk="0" hangingPunct="0">
                        <a:lnSpc>
                          <a:spcPct val="100000"/>
                        </a:lnSpc>
                        <a:spcBef>
                          <a:spcPct val="0"/>
                        </a:spcBef>
                        <a:spcAft>
                          <a:spcPct val="0"/>
                        </a:spcAft>
                        <a:buClr>
                          <a:srgbClr val="FFFF00"/>
                        </a:buClr>
                        <a:buSzPct val="90000"/>
                        <a:buFont typeface="Wingdings" pitchFamily="2" charset="2"/>
                        <a:buNone/>
                        <a:tabLst/>
                        <a:defRPr/>
                      </a:pPr>
                      <a:r>
                        <a:rPr kumimoji="0" lang="en-US" sz="2000" b="1" u="none" strike="noStrike" cap="none" normalizeH="0" baseline="0" dirty="0" smtClean="0">
                          <a:ln>
                            <a:noFill/>
                          </a:ln>
                          <a:effectLst/>
                        </a:rPr>
                        <a:t>≤10%</a:t>
                      </a:r>
                    </a:p>
                    <a:p>
                      <a:pPr marL="0" marR="0" lvl="0" indent="0" algn="ctr" defTabSz="914400" rtl="0" eaLnBrk="0" fontAlgn="ctr" latinLnBrk="0" hangingPunct="0">
                        <a:lnSpc>
                          <a:spcPct val="100000"/>
                        </a:lnSpc>
                        <a:spcBef>
                          <a:spcPct val="0"/>
                        </a:spcBef>
                        <a:spcAft>
                          <a:spcPct val="0"/>
                        </a:spcAft>
                        <a:buClr>
                          <a:srgbClr val="FFFF00"/>
                        </a:buClr>
                        <a:buSzPct val="90000"/>
                        <a:buFont typeface="Wingdings" pitchFamily="2" charset="2"/>
                        <a:buNone/>
                        <a:tabLst/>
                        <a:defRPr/>
                      </a:pPr>
                      <a:r>
                        <a:rPr kumimoji="0" lang="en-US" sz="2000" b="1" u="none" strike="noStrike" kern="1200" cap="none" normalizeH="0" baseline="0" dirty="0" smtClean="0">
                          <a:ln>
                            <a:noFill/>
                          </a:ln>
                          <a:effectLst/>
                        </a:rPr>
                        <a:t>(64%)</a:t>
                      </a:r>
                      <a:endParaRPr kumimoji="0" lang="en-US" sz="2000" b="1" i="0" u="none" strike="noStrike" cap="none" normalizeH="0" baseline="0" dirty="0" smtClean="0">
                        <a:ln>
                          <a:noFill/>
                        </a:ln>
                        <a:solidFill>
                          <a:schemeClr val="tx1"/>
                        </a:solidFill>
                        <a:effectLst/>
                        <a:latin typeface="Arial" charset="0"/>
                      </a:endParaRPr>
                    </a:p>
                  </a:txBody>
                  <a:tcPr marL="45720" marR="45720" anchor="ctr" horzOverflow="overflow">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tc>
                  <a:txBody>
                    <a:bodyPr/>
                    <a:lstStyle/>
                    <a:p>
                      <a:pPr marL="0" marR="0" lvl="0" indent="0" algn="ctr" defTabSz="914400" rtl="0" eaLnBrk="0" fontAlgn="ctr" latinLnBrk="0" hangingPunct="0">
                        <a:lnSpc>
                          <a:spcPct val="100000"/>
                        </a:lnSpc>
                        <a:spcBef>
                          <a:spcPct val="0"/>
                        </a:spcBef>
                        <a:spcAft>
                          <a:spcPct val="0"/>
                        </a:spcAft>
                        <a:buClr>
                          <a:srgbClr val="FFFF00"/>
                        </a:buClr>
                        <a:buSzPct val="90000"/>
                        <a:buFont typeface="Wingdings" pitchFamily="2" charset="2"/>
                        <a:buNone/>
                        <a:tabLst/>
                        <a:defRPr/>
                      </a:pPr>
                      <a:r>
                        <a:rPr kumimoji="0" lang="en-US" sz="2000" b="1" u="none" strike="noStrike" cap="none" normalizeH="0" baseline="0" dirty="0" smtClean="0">
                          <a:ln>
                            <a:noFill/>
                          </a:ln>
                          <a:effectLst/>
                        </a:rPr>
                        <a:t>&gt;10%</a:t>
                      </a:r>
                    </a:p>
                    <a:p>
                      <a:pPr marL="0" marR="0" lvl="0" indent="0" algn="ctr" defTabSz="914400" rtl="0" eaLnBrk="0" fontAlgn="ctr" latinLnBrk="0" hangingPunct="0">
                        <a:lnSpc>
                          <a:spcPct val="100000"/>
                        </a:lnSpc>
                        <a:spcBef>
                          <a:spcPct val="0"/>
                        </a:spcBef>
                        <a:spcAft>
                          <a:spcPct val="0"/>
                        </a:spcAft>
                        <a:buClr>
                          <a:srgbClr val="FFFF00"/>
                        </a:buClr>
                        <a:buSzPct val="90000"/>
                        <a:buFont typeface="Wingdings" pitchFamily="2" charset="2"/>
                        <a:buNone/>
                        <a:tabLst/>
                        <a:defRPr/>
                      </a:pPr>
                      <a:r>
                        <a:rPr kumimoji="0" lang="en-US" sz="2000" b="1" u="none" strike="noStrike" kern="1200" cap="none" normalizeH="0" baseline="0" dirty="0" smtClean="0">
                          <a:ln>
                            <a:noFill/>
                          </a:ln>
                          <a:effectLst/>
                        </a:rPr>
                        <a:t>(36%)</a:t>
                      </a:r>
                      <a:endParaRPr kumimoji="0" lang="en-US" sz="2000" b="1" i="0" u="none" strike="noStrike" cap="none" normalizeH="0" baseline="0" dirty="0" smtClean="0">
                        <a:ln>
                          <a:noFill/>
                        </a:ln>
                        <a:solidFill>
                          <a:schemeClr val="tx1"/>
                        </a:solidFill>
                        <a:effectLst/>
                        <a:latin typeface="Arial" charset="0"/>
                      </a:endParaRPr>
                    </a:p>
                  </a:txBody>
                  <a:tcPr marL="45720" marR="45720" anchor="ctr" horzOverflow="overflow">
                    <a:lnT w="12700" cap="flat" cmpd="sng" algn="ctr">
                      <a:noFill/>
                      <a:prstDash val="solid"/>
                      <a:round/>
                      <a:headEnd type="none" w="med" len="med"/>
                      <a:tailEnd type="none" w="med" len="med"/>
                    </a:lnT>
                  </a:tcPr>
                </a:tc>
                <a:tc>
                  <a:txBody>
                    <a:bodyPr/>
                    <a:lstStyle/>
                    <a:p>
                      <a:pPr marL="0" marR="0" lvl="0" indent="0" algn="ctr" defTabSz="914400" rtl="0" eaLnBrk="0" fontAlgn="ctr" latinLnBrk="0" hangingPunct="0">
                        <a:lnSpc>
                          <a:spcPct val="100000"/>
                        </a:lnSpc>
                        <a:spcBef>
                          <a:spcPct val="0"/>
                        </a:spcBef>
                        <a:spcAft>
                          <a:spcPct val="0"/>
                        </a:spcAft>
                        <a:buClr>
                          <a:srgbClr val="FFFF00"/>
                        </a:buClr>
                        <a:buSzPct val="90000"/>
                        <a:buFont typeface="Wingdings" pitchFamily="2" charset="2"/>
                        <a:buNone/>
                        <a:tabLst/>
                        <a:defRPr/>
                      </a:pPr>
                      <a:r>
                        <a:rPr kumimoji="0" lang="en-US" sz="2000" b="1" i="1" u="none" strike="noStrike" cap="none" normalizeH="0" baseline="0" dirty="0" smtClean="0">
                          <a:ln>
                            <a:noFill/>
                          </a:ln>
                          <a:effectLst/>
                        </a:rPr>
                        <a:t>P</a:t>
                      </a:r>
                      <a:r>
                        <a:rPr kumimoji="0" lang="en-US" sz="2000" b="1" u="none" strike="noStrike" cap="none" normalizeH="0" baseline="0" dirty="0" smtClean="0">
                          <a:ln>
                            <a:noFill/>
                          </a:ln>
                          <a:effectLst/>
                        </a:rPr>
                        <a:t> value</a:t>
                      </a:r>
                      <a:endParaRPr kumimoji="0" lang="en-US" sz="2000" b="1" i="0" u="none" strike="noStrike" cap="none" normalizeH="0" baseline="0" dirty="0" smtClean="0">
                        <a:ln>
                          <a:noFill/>
                        </a:ln>
                        <a:solidFill>
                          <a:schemeClr val="tx1"/>
                        </a:solidFill>
                        <a:effectLst/>
                        <a:latin typeface="Arial" charset="0"/>
                      </a:endParaRPr>
                    </a:p>
                  </a:txBody>
                  <a:tcPr marL="45720" marR="45720" anchor="ctr" horzOverflow="overflow">
                    <a:lnT w="12700" cap="flat" cmpd="sng" algn="ctr">
                      <a:noFill/>
                      <a:prstDash val="solid"/>
                      <a:round/>
                      <a:headEnd type="none" w="med" len="med"/>
                      <a:tailEnd type="none" w="med" len="med"/>
                    </a:lnT>
                  </a:tcPr>
                </a:tc>
              </a:tr>
              <a:tr h="801035">
                <a:tc>
                  <a:txBody>
                    <a:bodyPr/>
                    <a:lstStyle/>
                    <a:p>
                      <a:pPr marL="0" marR="0" lvl="0" indent="0" algn="l" defTabSz="914400" rtl="0" eaLnBrk="0" fontAlgn="base" latinLnBrk="0" hangingPunct="0">
                        <a:lnSpc>
                          <a:spcPct val="100000"/>
                        </a:lnSpc>
                        <a:spcBef>
                          <a:spcPct val="0"/>
                        </a:spcBef>
                        <a:spcAft>
                          <a:spcPts val="0"/>
                        </a:spcAft>
                        <a:buClr>
                          <a:srgbClr val="FFFF00"/>
                        </a:buClr>
                        <a:buSzPct val="90000"/>
                        <a:buFont typeface="Wingdings" pitchFamily="2" charset="2"/>
                        <a:buNone/>
                        <a:tabLst/>
                      </a:pPr>
                      <a:r>
                        <a:rPr kumimoji="0" lang="en-US" sz="2000" b="1" u="none" strike="noStrike" cap="none" normalizeH="0" baseline="0" dirty="0" smtClean="0">
                          <a:ln>
                            <a:noFill/>
                          </a:ln>
                          <a:effectLst/>
                        </a:rPr>
                        <a:t>Estimated 5-year </a:t>
                      </a:r>
                      <a:br>
                        <a:rPr kumimoji="0" lang="en-US" sz="2000" b="1" u="none" strike="noStrike" cap="none" normalizeH="0" baseline="0" dirty="0" smtClean="0">
                          <a:ln>
                            <a:noFill/>
                          </a:ln>
                          <a:effectLst/>
                        </a:rPr>
                      </a:br>
                      <a:r>
                        <a:rPr kumimoji="0" lang="en-US" sz="2000" b="1" u="none" strike="noStrike" cap="none" normalizeH="0" baseline="0" dirty="0" smtClean="0">
                          <a:ln>
                            <a:noFill/>
                          </a:ln>
                          <a:effectLst/>
                        </a:rPr>
                        <a:t>OS, %</a:t>
                      </a:r>
                      <a:endParaRPr kumimoji="0" lang="en-US" sz="2000" b="1" i="0" u="none" strike="noStrike" cap="none" normalizeH="0" baseline="0" dirty="0" smtClean="0">
                        <a:ln>
                          <a:noFill/>
                        </a:ln>
                        <a:solidFill>
                          <a:schemeClr val="tx1"/>
                        </a:solidFill>
                        <a:effectLst/>
                        <a:latin typeface="Arial" charset="0"/>
                      </a:endParaRPr>
                    </a:p>
                  </a:txBody>
                  <a:tcPr anchor="ctr" horzOverflow="overflow"/>
                </a:tc>
                <a:tc>
                  <a:txBody>
                    <a:bodyPr/>
                    <a:lstStyle/>
                    <a:p>
                      <a:pPr marL="0" marR="0" lvl="0" indent="0" algn="ctr" defTabSz="914400" rtl="0" eaLnBrk="0" fontAlgn="ctr" latinLnBrk="0" hangingPunct="0">
                        <a:lnSpc>
                          <a:spcPct val="100000"/>
                        </a:lnSpc>
                        <a:spcBef>
                          <a:spcPct val="0"/>
                        </a:spcBef>
                        <a:spcAft>
                          <a:spcPct val="0"/>
                        </a:spcAft>
                        <a:buClr>
                          <a:srgbClr val="FFFF00"/>
                        </a:buClr>
                        <a:buSzPct val="90000"/>
                        <a:buFont typeface="Wingdings" pitchFamily="2" charset="2"/>
                        <a:buNone/>
                        <a:tabLst/>
                        <a:defRPr/>
                      </a:pPr>
                      <a:r>
                        <a:rPr kumimoji="0" lang="en-US" sz="2000" b="1" u="none" strike="noStrike" cap="none" normalizeH="0" baseline="0" dirty="0" smtClean="0">
                          <a:ln>
                            <a:noFill/>
                          </a:ln>
                          <a:effectLst/>
                        </a:rPr>
                        <a:t>94</a:t>
                      </a:r>
                      <a:endParaRPr kumimoji="0" lang="en-US" sz="2000" b="1" i="0" u="none" strike="noStrike" cap="none" normalizeH="0" baseline="0" dirty="0" smtClean="0">
                        <a:ln>
                          <a:noFill/>
                        </a:ln>
                        <a:solidFill>
                          <a:schemeClr val="tx1"/>
                        </a:solidFill>
                        <a:effectLst/>
                        <a:latin typeface="Arial" charset="0"/>
                      </a:endParaRPr>
                    </a:p>
                  </a:txBody>
                  <a:tcPr marL="45720" marR="45720" anchor="ctr" horzOverflow="overflow"/>
                </a:tc>
                <a:tc>
                  <a:txBody>
                    <a:bodyPr/>
                    <a:lstStyle/>
                    <a:p>
                      <a:pPr marL="0" marR="0" lvl="0" indent="0" algn="ctr" defTabSz="914400" rtl="0" eaLnBrk="0" fontAlgn="ctr" latinLnBrk="0" hangingPunct="0">
                        <a:lnSpc>
                          <a:spcPct val="100000"/>
                        </a:lnSpc>
                        <a:spcBef>
                          <a:spcPct val="0"/>
                        </a:spcBef>
                        <a:spcAft>
                          <a:spcPct val="0"/>
                        </a:spcAft>
                        <a:buClr>
                          <a:srgbClr val="FFFF00"/>
                        </a:buClr>
                        <a:buSzPct val="90000"/>
                        <a:buFont typeface="Wingdings" pitchFamily="2" charset="2"/>
                        <a:buNone/>
                        <a:tabLst/>
                        <a:defRPr/>
                      </a:pPr>
                      <a:r>
                        <a:rPr kumimoji="0" lang="en-US" sz="2000" b="1" u="none" strike="noStrike" kern="1200" cap="none" normalizeH="0" baseline="0" dirty="0" smtClean="0">
                          <a:ln>
                            <a:noFill/>
                          </a:ln>
                          <a:effectLst/>
                        </a:rPr>
                        <a:t>81</a:t>
                      </a:r>
                      <a:endParaRPr kumimoji="0" lang="en-US" sz="2000" b="1" i="0" u="none" strike="noStrike" kern="1200" cap="none" normalizeH="0" baseline="0" dirty="0" smtClean="0">
                        <a:ln>
                          <a:noFill/>
                        </a:ln>
                        <a:solidFill>
                          <a:schemeClr val="tx1"/>
                        </a:solidFill>
                        <a:effectLst/>
                        <a:latin typeface="Arial" charset="0"/>
                        <a:ea typeface="+mn-ea"/>
                        <a:cs typeface="+mn-cs"/>
                      </a:endParaRPr>
                    </a:p>
                  </a:txBody>
                  <a:tcPr marL="45720" marR="45720" anchor="ctr" horzOverflow="overflow"/>
                </a:tc>
                <a:tc>
                  <a:txBody>
                    <a:bodyPr/>
                    <a:lstStyle/>
                    <a:p>
                      <a:pPr marL="0" marR="0" lvl="0" indent="0" algn="ctr" defTabSz="914400" rtl="0" eaLnBrk="0" fontAlgn="ctr" latinLnBrk="0" hangingPunct="0">
                        <a:lnSpc>
                          <a:spcPct val="100000"/>
                        </a:lnSpc>
                        <a:spcBef>
                          <a:spcPct val="0"/>
                        </a:spcBef>
                        <a:spcAft>
                          <a:spcPct val="0"/>
                        </a:spcAft>
                        <a:buClr>
                          <a:srgbClr val="FFFF00"/>
                        </a:buClr>
                        <a:buSzPct val="90000"/>
                        <a:buFont typeface="Wingdings" pitchFamily="2" charset="2"/>
                        <a:buNone/>
                        <a:tabLst/>
                        <a:defRPr/>
                      </a:pPr>
                      <a:r>
                        <a:rPr kumimoji="0" lang="en-US" sz="2000" b="1" u="none" strike="noStrike" cap="none" normalizeH="0" baseline="0" dirty="0" smtClean="0">
                          <a:ln>
                            <a:noFill/>
                          </a:ln>
                          <a:effectLst/>
                        </a:rPr>
                        <a:t>.</a:t>
                      </a:r>
                      <a:r>
                        <a:rPr kumimoji="0" lang="en-US" sz="2000" b="1" u="none" strike="noStrike" cap="none" normalizeH="0" baseline="0" dirty="0" smtClean="0">
                          <a:ln>
                            <a:noFill/>
                          </a:ln>
                          <a:effectLst/>
                        </a:rPr>
                        <a:t>0028</a:t>
                      </a:r>
                      <a:endParaRPr kumimoji="0" lang="en-US" sz="2000" b="1" i="0" u="none" strike="noStrike" cap="none" normalizeH="0" baseline="0" dirty="0" smtClean="0">
                        <a:ln>
                          <a:noFill/>
                        </a:ln>
                        <a:solidFill>
                          <a:schemeClr val="tx1"/>
                        </a:solidFill>
                        <a:effectLst/>
                        <a:latin typeface="Arial" charset="0"/>
                      </a:endParaRPr>
                    </a:p>
                  </a:txBody>
                  <a:tcPr marL="45720" marR="45720" anchor="ctr" horzOverflow="overflow">
                    <a:lnR w="12700" cap="flat" cmpd="sng" algn="ctr">
                      <a:solidFill>
                        <a:schemeClr val="tx1"/>
                      </a:solidFill>
                      <a:prstDash val="solid"/>
                      <a:round/>
                      <a:headEnd type="none" w="med" len="med"/>
                      <a:tailEnd type="none" w="med" len="med"/>
                    </a:lnR>
                  </a:tcPr>
                </a:tc>
                <a:tc>
                  <a:txBody>
                    <a:bodyPr/>
                    <a:lstStyle/>
                    <a:p>
                      <a:pPr marL="0" marR="0" lvl="0" indent="0" algn="ctr" defTabSz="914400" rtl="0" eaLnBrk="0" fontAlgn="ctr" latinLnBrk="0" hangingPunct="0">
                        <a:lnSpc>
                          <a:spcPct val="100000"/>
                        </a:lnSpc>
                        <a:spcBef>
                          <a:spcPct val="0"/>
                        </a:spcBef>
                        <a:spcAft>
                          <a:spcPct val="0"/>
                        </a:spcAft>
                        <a:buClr>
                          <a:srgbClr val="FFFF00"/>
                        </a:buClr>
                        <a:buSzPct val="90000"/>
                        <a:buFont typeface="Wingdings" pitchFamily="2" charset="2"/>
                        <a:buNone/>
                        <a:tabLst/>
                        <a:defRPr/>
                      </a:pPr>
                      <a:r>
                        <a:rPr kumimoji="0" lang="en-US" sz="2000" b="1" u="none" strike="noStrike" cap="none" normalizeH="0" baseline="0" dirty="0" smtClean="0">
                          <a:ln>
                            <a:noFill/>
                          </a:ln>
                          <a:effectLst/>
                        </a:rPr>
                        <a:t>95</a:t>
                      </a:r>
                      <a:endParaRPr kumimoji="0" lang="en-US" sz="2000" b="1" i="0" u="none" strike="noStrike" cap="none" normalizeH="0" baseline="0" dirty="0" smtClean="0">
                        <a:ln>
                          <a:noFill/>
                        </a:ln>
                        <a:solidFill>
                          <a:schemeClr val="tx1"/>
                        </a:solidFill>
                        <a:effectLst/>
                        <a:latin typeface="Arial" charset="0"/>
                      </a:endParaRPr>
                    </a:p>
                  </a:txBody>
                  <a:tcPr marL="45720" marR="45720" anchor="ctr" horzOverflow="overflow">
                    <a:lnL w="12700" cap="flat" cmpd="sng" algn="ctr">
                      <a:solidFill>
                        <a:schemeClr val="tx1"/>
                      </a:solidFill>
                      <a:prstDash val="solid"/>
                      <a:round/>
                      <a:headEnd type="none" w="med" len="med"/>
                      <a:tailEnd type="none" w="med" len="med"/>
                    </a:lnL>
                  </a:tcPr>
                </a:tc>
                <a:tc>
                  <a:txBody>
                    <a:bodyPr/>
                    <a:lstStyle/>
                    <a:p>
                      <a:pPr marL="0" marR="0" lvl="0" indent="0" algn="ctr" defTabSz="914400" rtl="0" eaLnBrk="0" fontAlgn="ctr" latinLnBrk="0" hangingPunct="0">
                        <a:lnSpc>
                          <a:spcPct val="100000"/>
                        </a:lnSpc>
                        <a:spcBef>
                          <a:spcPct val="0"/>
                        </a:spcBef>
                        <a:spcAft>
                          <a:spcPct val="0"/>
                        </a:spcAft>
                        <a:buClr>
                          <a:srgbClr val="FFFF00"/>
                        </a:buClr>
                        <a:buSzPct val="90000"/>
                        <a:buFont typeface="Wingdings" pitchFamily="2" charset="2"/>
                        <a:buNone/>
                        <a:tabLst/>
                        <a:defRPr/>
                      </a:pPr>
                      <a:r>
                        <a:rPr kumimoji="0" lang="en-US" sz="2000" b="1" u="none" strike="noStrike" kern="1200" cap="none" normalizeH="0" baseline="0" dirty="0" smtClean="0">
                          <a:ln>
                            <a:noFill/>
                          </a:ln>
                          <a:effectLst/>
                        </a:rPr>
                        <a:t>81</a:t>
                      </a:r>
                      <a:endParaRPr kumimoji="0" lang="en-US" sz="2000" b="1" i="0" u="none" strike="noStrike" kern="1200" cap="none" normalizeH="0" baseline="0" dirty="0" smtClean="0">
                        <a:ln>
                          <a:noFill/>
                        </a:ln>
                        <a:solidFill>
                          <a:schemeClr val="tx1"/>
                        </a:solidFill>
                        <a:effectLst/>
                        <a:latin typeface="Arial" charset="0"/>
                        <a:ea typeface="+mn-ea"/>
                        <a:cs typeface="+mn-cs"/>
                      </a:endParaRPr>
                    </a:p>
                  </a:txBody>
                  <a:tcPr marL="45720" marR="45720" anchor="ctr" horzOverflow="overflow"/>
                </a:tc>
                <a:tc>
                  <a:txBody>
                    <a:bodyPr/>
                    <a:lstStyle/>
                    <a:p>
                      <a:pPr marL="0" marR="0" lvl="0" indent="0" algn="ctr" defTabSz="914400" rtl="0" eaLnBrk="0" fontAlgn="ctr" latinLnBrk="0" hangingPunct="0">
                        <a:lnSpc>
                          <a:spcPct val="100000"/>
                        </a:lnSpc>
                        <a:spcBef>
                          <a:spcPct val="0"/>
                        </a:spcBef>
                        <a:spcAft>
                          <a:spcPct val="0"/>
                        </a:spcAft>
                        <a:buClr>
                          <a:srgbClr val="FFFF00"/>
                        </a:buClr>
                        <a:buSzPct val="90000"/>
                        <a:buFont typeface="Wingdings" pitchFamily="2" charset="2"/>
                        <a:buNone/>
                        <a:tabLst/>
                        <a:defRPr/>
                      </a:pPr>
                      <a:r>
                        <a:rPr kumimoji="0" lang="en-US" sz="2000" b="1" u="none" strike="noStrike" cap="none" normalizeH="0" baseline="0" dirty="0" smtClean="0">
                          <a:ln>
                            <a:noFill/>
                          </a:ln>
                          <a:effectLst/>
                        </a:rPr>
                        <a:t>.</a:t>
                      </a:r>
                      <a:r>
                        <a:rPr kumimoji="0" lang="en-US" sz="2000" b="1" u="none" strike="noStrike" cap="none" normalizeH="0" baseline="0" dirty="0" smtClean="0">
                          <a:ln>
                            <a:noFill/>
                          </a:ln>
                          <a:effectLst/>
                        </a:rPr>
                        <a:t>0003</a:t>
                      </a:r>
                      <a:endParaRPr kumimoji="0" lang="en-US" sz="2000" b="1" i="0" u="none" strike="noStrike" cap="none" normalizeH="0" baseline="0" dirty="0" smtClean="0">
                        <a:ln>
                          <a:noFill/>
                        </a:ln>
                        <a:solidFill>
                          <a:schemeClr val="tx1"/>
                        </a:solidFill>
                        <a:effectLst/>
                        <a:latin typeface="Arial" charset="0"/>
                      </a:endParaRPr>
                    </a:p>
                  </a:txBody>
                  <a:tcPr marL="45720" marR="45720" anchor="ctr" horzOverflow="overflow"/>
                </a:tc>
              </a:tr>
              <a:tr h="801035">
                <a:tc>
                  <a:txBody>
                    <a:bodyPr/>
                    <a:lstStyle/>
                    <a:p>
                      <a:pPr marL="0" marR="0" lvl="0" indent="0" algn="l" defTabSz="914400" rtl="0" eaLnBrk="0" fontAlgn="base" latinLnBrk="0" hangingPunct="0">
                        <a:lnSpc>
                          <a:spcPct val="100000"/>
                        </a:lnSpc>
                        <a:spcBef>
                          <a:spcPct val="0"/>
                        </a:spcBef>
                        <a:spcAft>
                          <a:spcPts val="0"/>
                        </a:spcAft>
                        <a:buClr>
                          <a:srgbClr val="FFFF00"/>
                        </a:buClr>
                        <a:buSzPct val="90000"/>
                        <a:buFont typeface="Wingdings" pitchFamily="2" charset="2"/>
                        <a:buNone/>
                        <a:tabLst/>
                      </a:pPr>
                      <a:r>
                        <a:rPr kumimoji="0" lang="en-US" sz="2000" b="1" u="none" strike="noStrike" cap="none" normalizeH="0" baseline="0" dirty="0" smtClean="0">
                          <a:ln>
                            <a:noFill/>
                          </a:ln>
                          <a:effectLst/>
                        </a:rPr>
                        <a:t>Estimated 5-year PFS,</a:t>
                      </a:r>
                      <a:r>
                        <a:rPr kumimoji="0" lang="en-US" sz="2000" b="1" u="none" strike="noStrike" cap="none" normalizeH="0" baseline="30000" dirty="0" smtClean="0">
                          <a:ln>
                            <a:noFill/>
                          </a:ln>
                          <a:effectLst/>
                        </a:rPr>
                        <a:t> </a:t>
                      </a:r>
                      <a:r>
                        <a:rPr kumimoji="0" lang="en-US" sz="2000" b="1" u="none" strike="noStrike" cap="none" normalizeH="0" baseline="0" dirty="0" smtClean="0">
                          <a:ln>
                            <a:noFill/>
                          </a:ln>
                          <a:effectLst/>
                        </a:rPr>
                        <a:t>%</a:t>
                      </a:r>
                      <a:endParaRPr kumimoji="0" lang="en-US" sz="2000" b="1" i="0" u="none" strike="noStrike" cap="none" normalizeH="0" baseline="0" dirty="0" smtClean="0">
                        <a:ln>
                          <a:noFill/>
                        </a:ln>
                        <a:solidFill>
                          <a:schemeClr val="tx1"/>
                        </a:solidFill>
                        <a:effectLst/>
                        <a:latin typeface="Arial" charset="0"/>
                      </a:endParaRPr>
                    </a:p>
                  </a:txBody>
                  <a:tcPr anchor="ctr" horzOverflow="overflow"/>
                </a:tc>
                <a:tc>
                  <a:txBody>
                    <a:bodyPr/>
                    <a:lstStyle/>
                    <a:p>
                      <a:pPr marL="0" marR="0" lvl="0" indent="0" algn="ctr" defTabSz="914400" rtl="0" eaLnBrk="0" fontAlgn="ctr" latinLnBrk="0" hangingPunct="0">
                        <a:lnSpc>
                          <a:spcPct val="100000"/>
                        </a:lnSpc>
                        <a:spcBef>
                          <a:spcPct val="0"/>
                        </a:spcBef>
                        <a:spcAft>
                          <a:spcPct val="0"/>
                        </a:spcAft>
                        <a:buClr>
                          <a:srgbClr val="FFFF00"/>
                        </a:buClr>
                        <a:buSzPct val="90000"/>
                        <a:buFont typeface="Wingdings" pitchFamily="2" charset="2"/>
                        <a:buNone/>
                        <a:tabLst/>
                        <a:defRPr/>
                      </a:pPr>
                      <a:r>
                        <a:rPr kumimoji="0" lang="en-US" sz="2000" b="1" u="none" strike="noStrike" cap="none" normalizeH="0" baseline="0" dirty="0" smtClean="0">
                          <a:ln>
                            <a:noFill/>
                          </a:ln>
                          <a:effectLst/>
                        </a:rPr>
                        <a:t>89</a:t>
                      </a:r>
                      <a:endParaRPr kumimoji="0" lang="en-US" sz="2000" b="1" i="0" u="none" strike="noStrike" cap="none" normalizeH="0" baseline="0" dirty="0" smtClean="0">
                        <a:ln>
                          <a:noFill/>
                        </a:ln>
                        <a:solidFill>
                          <a:schemeClr val="tx1"/>
                        </a:solidFill>
                        <a:effectLst/>
                        <a:latin typeface="Arial" charset="0"/>
                      </a:endParaRPr>
                    </a:p>
                  </a:txBody>
                  <a:tcPr marL="45720" marR="45720" anchor="ctr" horzOverflow="overflow"/>
                </a:tc>
                <a:tc>
                  <a:txBody>
                    <a:bodyPr/>
                    <a:lstStyle/>
                    <a:p>
                      <a:pPr marL="0" marR="0" lvl="0" indent="0" algn="ctr" defTabSz="914400" rtl="0" eaLnBrk="0" fontAlgn="ctr" latinLnBrk="0" hangingPunct="0">
                        <a:lnSpc>
                          <a:spcPct val="100000"/>
                        </a:lnSpc>
                        <a:spcBef>
                          <a:spcPct val="0"/>
                        </a:spcBef>
                        <a:spcAft>
                          <a:spcPct val="0"/>
                        </a:spcAft>
                        <a:buClr>
                          <a:srgbClr val="FFFF00"/>
                        </a:buClr>
                        <a:buSzPct val="90000"/>
                        <a:buFont typeface="Wingdings" pitchFamily="2" charset="2"/>
                        <a:buNone/>
                        <a:tabLst/>
                        <a:defRPr/>
                      </a:pPr>
                      <a:r>
                        <a:rPr kumimoji="0" lang="en-US" sz="2000" b="1" u="none" strike="noStrike" kern="1200" cap="none" normalizeH="0" baseline="0" dirty="0" smtClean="0">
                          <a:ln>
                            <a:noFill/>
                          </a:ln>
                          <a:effectLst/>
                        </a:rPr>
                        <a:t>72</a:t>
                      </a:r>
                      <a:endParaRPr kumimoji="0" lang="en-US" sz="2000" b="1" i="0" u="none" strike="noStrike" kern="1200" cap="none" normalizeH="0" baseline="0" dirty="0" smtClean="0">
                        <a:ln>
                          <a:noFill/>
                        </a:ln>
                        <a:solidFill>
                          <a:schemeClr val="tx1"/>
                        </a:solidFill>
                        <a:effectLst/>
                        <a:latin typeface="Arial" charset="0"/>
                        <a:ea typeface="+mn-ea"/>
                        <a:cs typeface="+mn-cs"/>
                      </a:endParaRPr>
                    </a:p>
                  </a:txBody>
                  <a:tcPr marL="45720" marR="45720" anchor="ctr" horzOverflow="overflow"/>
                </a:tc>
                <a:tc>
                  <a:txBody>
                    <a:bodyPr/>
                    <a:lstStyle/>
                    <a:p>
                      <a:pPr marL="0" marR="0" lvl="0" indent="0" algn="ctr" defTabSz="914400" rtl="0" eaLnBrk="0" fontAlgn="ctr" latinLnBrk="0" hangingPunct="0">
                        <a:lnSpc>
                          <a:spcPct val="100000"/>
                        </a:lnSpc>
                        <a:spcBef>
                          <a:spcPct val="0"/>
                        </a:spcBef>
                        <a:spcAft>
                          <a:spcPct val="0"/>
                        </a:spcAft>
                        <a:buClr>
                          <a:srgbClr val="FFFF00"/>
                        </a:buClr>
                        <a:buSzPct val="90000"/>
                        <a:buFont typeface="Wingdings" pitchFamily="2" charset="2"/>
                        <a:buNone/>
                        <a:tabLst/>
                        <a:defRPr/>
                      </a:pPr>
                      <a:r>
                        <a:rPr kumimoji="0" lang="en-US" sz="2000" b="1" u="none" strike="noStrike" cap="none" normalizeH="0" baseline="0" dirty="0" smtClean="0">
                          <a:ln>
                            <a:noFill/>
                          </a:ln>
                          <a:effectLst/>
                        </a:rPr>
                        <a:t>.</a:t>
                      </a:r>
                      <a:r>
                        <a:rPr kumimoji="0" lang="en-US" sz="2000" b="1" u="none" strike="noStrike" cap="none" normalizeH="0" baseline="0" dirty="0" smtClean="0">
                          <a:ln>
                            <a:noFill/>
                          </a:ln>
                          <a:effectLst/>
                        </a:rPr>
                        <a:t>0014</a:t>
                      </a:r>
                      <a:endParaRPr kumimoji="0" lang="en-US" sz="2000" b="1" i="0" u="none" strike="noStrike" cap="none" normalizeH="0" baseline="0" dirty="0" smtClean="0">
                        <a:ln>
                          <a:noFill/>
                        </a:ln>
                        <a:solidFill>
                          <a:schemeClr val="tx1"/>
                        </a:solidFill>
                        <a:effectLst/>
                        <a:latin typeface="Arial" charset="0"/>
                      </a:endParaRPr>
                    </a:p>
                  </a:txBody>
                  <a:tcPr marL="45720" marR="45720" anchor="ctr" horzOverflow="overflow">
                    <a:lnR w="12700" cap="flat" cmpd="sng" algn="ctr">
                      <a:solidFill>
                        <a:schemeClr val="tx1"/>
                      </a:solidFill>
                      <a:prstDash val="solid"/>
                      <a:round/>
                      <a:headEnd type="none" w="med" len="med"/>
                      <a:tailEnd type="none" w="med" len="med"/>
                    </a:lnR>
                  </a:tcPr>
                </a:tc>
                <a:tc>
                  <a:txBody>
                    <a:bodyPr/>
                    <a:lstStyle/>
                    <a:p>
                      <a:pPr algn="ctr"/>
                      <a:r>
                        <a:rPr kumimoji="0" lang="en-US" sz="2000" b="1" u="none" strike="noStrike" kern="1200" cap="none" normalizeH="0" baseline="0" dirty="0" smtClean="0">
                          <a:ln>
                            <a:noFill/>
                          </a:ln>
                          <a:effectLst/>
                        </a:rPr>
                        <a:t>93</a:t>
                      </a:r>
                      <a:endParaRPr kumimoji="0" lang="en-US" sz="2000" b="1" i="0" u="none" strike="noStrike" kern="1200" cap="none" normalizeH="0" baseline="0" dirty="0" smtClean="0">
                        <a:ln>
                          <a:noFill/>
                        </a:ln>
                        <a:solidFill>
                          <a:schemeClr val="tx1"/>
                        </a:solidFill>
                        <a:effectLst/>
                        <a:latin typeface="Arial" charset="0"/>
                        <a:ea typeface="+mn-ea"/>
                        <a:cs typeface="+mn-cs"/>
                      </a:endParaRPr>
                    </a:p>
                  </a:txBody>
                  <a:tcPr marL="45720" marR="45720" anchor="ctr" horzOverflow="overflow">
                    <a:lnL w="12700" cap="flat" cmpd="sng" algn="ctr">
                      <a:solidFill>
                        <a:schemeClr val="tx1"/>
                      </a:solidFill>
                      <a:prstDash val="solid"/>
                      <a:round/>
                      <a:headEnd type="none" w="med" len="med"/>
                      <a:tailEnd type="none" w="med" len="med"/>
                    </a:lnL>
                  </a:tcPr>
                </a:tc>
                <a:tc>
                  <a:txBody>
                    <a:bodyPr/>
                    <a:lstStyle/>
                    <a:p>
                      <a:pPr marL="0" marR="0" lvl="0" indent="0" algn="ctr" defTabSz="914400" rtl="0" eaLnBrk="0" fontAlgn="ctr" latinLnBrk="0" hangingPunct="0">
                        <a:lnSpc>
                          <a:spcPct val="100000"/>
                        </a:lnSpc>
                        <a:spcBef>
                          <a:spcPct val="0"/>
                        </a:spcBef>
                        <a:spcAft>
                          <a:spcPct val="0"/>
                        </a:spcAft>
                        <a:buClr>
                          <a:srgbClr val="FFFF00"/>
                        </a:buClr>
                        <a:buSzPct val="90000"/>
                        <a:buFont typeface="Wingdings" pitchFamily="2" charset="2"/>
                        <a:buNone/>
                        <a:tabLst/>
                        <a:defRPr/>
                      </a:pPr>
                      <a:r>
                        <a:rPr kumimoji="0" lang="en-US" sz="2000" b="1" u="none" strike="noStrike" cap="none" normalizeH="0" baseline="0" dirty="0" smtClean="0">
                          <a:ln>
                            <a:noFill/>
                          </a:ln>
                          <a:effectLst/>
                        </a:rPr>
                        <a:t>72</a:t>
                      </a:r>
                      <a:endParaRPr kumimoji="0" lang="en-US" sz="2000" b="1" i="0" u="none" strike="noStrike" cap="none" normalizeH="0" baseline="0" dirty="0" smtClean="0">
                        <a:ln>
                          <a:noFill/>
                        </a:ln>
                        <a:solidFill>
                          <a:schemeClr val="tx1"/>
                        </a:solidFill>
                        <a:effectLst/>
                        <a:latin typeface="Arial" charset="0"/>
                      </a:endParaRPr>
                    </a:p>
                  </a:txBody>
                  <a:tcPr marL="45720" marR="45720" anchor="ctr" horzOverflow="overflow"/>
                </a:tc>
                <a:tc>
                  <a:txBody>
                    <a:bodyPr/>
                    <a:lstStyle/>
                    <a:p>
                      <a:pPr marL="0" marR="0" lvl="0" indent="0" algn="ctr" defTabSz="914400" rtl="0" eaLnBrk="0" fontAlgn="ctr" latinLnBrk="0" hangingPunct="0">
                        <a:lnSpc>
                          <a:spcPct val="100000"/>
                        </a:lnSpc>
                        <a:spcBef>
                          <a:spcPct val="0"/>
                        </a:spcBef>
                        <a:spcAft>
                          <a:spcPct val="0"/>
                        </a:spcAft>
                        <a:buClr>
                          <a:srgbClr val="FFFF00"/>
                        </a:buClr>
                        <a:buSzPct val="90000"/>
                        <a:buFont typeface="Wingdings" pitchFamily="2" charset="2"/>
                        <a:buNone/>
                        <a:tabLst/>
                        <a:defRPr/>
                      </a:pPr>
                      <a:r>
                        <a:rPr kumimoji="0" lang="en-US" sz="2000" b="1" u="none" strike="noStrike" cap="none" normalizeH="0" baseline="0" dirty="0" smtClean="0">
                          <a:ln>
                            <a:noFill/>
                          </a:ln>
                          <a:effectLst/>
                        </a:rPr>
                        <a:t>&lt;.</a:t>
                      </a:r>
                      <a:r>
                        <a:rPr kumimoji="0" lang="en-US" sz="2000" b="1" u="none" strike="noStrike" cap="none" normalizeH="0" baseline="0" dirty="0" smtClean="0">
                          <a:ln>
                            <a:noFill/>
                          </a:ln>
                          <a:effectLst/>
                        </a:rPr>
                        <a:t>0001</a:t>
                      </a:r>
                      <a:endParaRPr kumimoji="0" lang="en-US" sz="2000" b="1" i="0" u="none" strike="noStrike" cap="none" normalizeH="0" baseline="0" dirty="0" smtClean="0">
                        <a:ln>
                          <a:noFill/>
                        </a:ln>
                        <a:solidFill>
                          <a:schemeClr val="tx1"/>
                        </a:solidFill>
                        <a:effectLst/>
                        <a:latin typeface="Arial" charset="0"/>
                      </a:endParaRPr>
                    </a:p>
                  </a:txBody>
                  <a:tcPr marL="45720" marR="45720" anchor="ctr" horzOverflow="overflow"/>
                </a:tc>
              </a:tr>
              <a:tr h="612220">
                <a:tc>
                  <a:txBody>
                    <a:bodyPr/>
                    <a:lstStyle/>
                    <a:p>
                      <a:pPr marL="0" marR="0" lvl="0" indent="0" algn="l" defTabSz="914400" rtl="0" eaLnBrk="0" fontAlgn="base" latinLnBrk="0" hangingPunct="0">
                        <a:lnSpc>
                          <a:spcPct val="100000"/>
                        </a:lnSpc>
                        <a:spcBef>
                          <a:spcPct val="0"/>
                        </a:spcBef>
                        <a:spcAft>
                          <a:spcPts val="0"/>
                        </a:spcAft>
                        <a:buClr>
                          <a:srgbClr val="FFFF00"/>
                        </a:buClr>
                        <a:buSzPct val="90000"/>
                        <a:buFont typeface="Wingdings" pitchFamily="2" charset="2"/>
                        <a:buNone/>
                        <a:tabLst/>
                      </a:pPr>
                      <a:r>
                        <a:rPr kumimoji="0" lang="en-US" sz="2000" b="1" u="none" strike="noStrike" cap="none" normalizeH="0" baseline="0" dirty="0" smtClean="0">
                          <a:ln>
                            <a:noFill/>
                          </a:ln>
                          <a:effectLst/>
                        </a:rPr>
                        <a:t>Estimated 5-year TFS,</a:t>
                      </a:r>
                      <a:r>
                        <a:rPr kumimoji="0" lang="en-US" sz="2000" b="1" u="none" strike="noStrike" cap="none" normalizeH="0" baseline="30000" dirty="0" smtClean="0">
                          <a:ln>
                            <a:noFill/>
                          </a:ln>
                          <a:effectLst/>
                        </a:rPr>
                        <a:t> </a:t>
                      </a:r>
                      <a:r>
                        <a:rPr kumimoji="0" lang="en-US" sz="2000" b="1" u="none" strike="noStrike" cap="none" normalizeH="0" baseline="0" dirty="0" smtClean="0">
                          <a:ln>
                            <a:noFill/>
                          </a:ln>
                          <a:effectLst/>
                        </a:rPr>
                        <a:t>%</a:t>
                      </a:r>
                      <a:endParaRPr kumimoji="0" lang="en-US" sz="2000" b="1" i="0" u="none" strike="noStrike" cap="none" normalizeH="0" baseline="0" dirty="0" smtClean="0">
                        <a:ln>
                          <a:noFill/>
                        </a:ln>
                        <a:solidFill>
                          <a:srgbClr val="FF0000"/>
                        </a:solidFill>
                        <a:effectLst/>
                        <a:latin typeface="Arial" charset="0"/>
                      </a:endParaRPr>
                    </a:p>
                  </a:txBody>
                  <a:tcPr anchor="ctr" horzOverflow="overflow">
                    <a:lnB w="38100" cap="flat" cmpd="sng" algn="ctr">
                      <a:solidFill>
                        <a:schemeClr val="tx1"/>
                      </a:solidFill>
                      <a:prstDash val="solid"/>
                      <a:round/>
                      <a:headEnd type="none" w="med" len="med"/>
                      <a:tailEnd type="none" w="med" len="med"/>
                    </a:lnB>
                  </a:tcPr>
                </a:tc>
                <a:tc>
                  <a:txBody>
                    <a:bodyPr/>
                    <a:lstStyle/>
                    <a:p>
                      <a:pPr marL="0" marR="0" lvl="0" indent="0" algn="ctr" defTabSz="914400" rtl="0" eaLnBrk="0" fontAlgn="ctr" latinLnBrk="0" hangingPunct="0">
                        <a:lnSpc>
                          <a:spcPct val="100000"/>
                        </a:lnSpc>
                        <a:spcBef>
                          <a:spcPct val="0"/>
                        </a:spcBef>
                        <a:spcAft>
                          <a:spcPct val="0"/>
                        </a:spcAft>
                        <a:buClr>
                          <a:srgbClr val="FFFF00"/>
                        </a:buClr>
                        <a:buSzPct val="90000"/>
                        <a:buFont typeface="Wingdings" pitchFamily="2" charset="2"/>
                        <a:buNone/>
                        <a:tabLst/>
                        <a:defRPr/>
                      </a:pPr>
                      <a:r>
                        <a:rPr kumimoji="0" lang="en-US" sz="2000" b="1" u="none" strike="noStrike" cap="none" normalizeH="0" baseline="0" dirty="0" smtClean="0">
                          <a:ln>
                            <a:noFill/>
                          </a:ln>
                          <a:effectLst/>
                        </a:rPr>
                        <a:t>97</a:t>
                      </a:r>
                      <a:endParaRPr kumimoji="0" lang="en-US" sz="2000" b="1" i="0" u="none" strike="noStrike" cap="none" normalizeH="0" baseline="0" dirty="0" smtClean="0">
                        <a:ln>
                          <a:noFill/>
                        </a:ln>
                        <a:solidFill>
                          <a:schemeClr val="tx1"/>
                        </a:solidFill>
                        <a:effectLst/>
                        <a:latin typeface="Arial" charset="0"/>
                      </a:endParaRPr>
                    </a:p>
                  </a:txBody>
                  <a:tcPr marL="45720" marR="45720" anchor="ctr" horzOverflow="overflow">
                    <a:lnB w="38100" cap="flat" cmpd="sng" algn="ctr">
                      <a:solidFill>
                        <a:schemeClr val="tx1"/>
                      </a:solidFill>
                      <a:prstDash val="solid"/>
                      <a:round/>
                      <a:headEnd type="none" w="med" len="med"/>
                      <a:tailEnd type="none" w="med" len="med"/>
                    </a:lnB>
                  </a:tcPr>
                </a:tc>
                <a:tc>
                  <a:txBody>
                    <a:bodyPr/>
                    <a:lstStyle/>
                    <a:p>
                      <a:pPr marL="0" marR="0" lvl="0" indent="0" algn="ctr" defTabSz="914400" rtl="0" eaLnBrk="0" fontAlgn="ctr" latinLnBrk="0" hangingPunct="0">
                        <a:lnSpc>
                          <a:spcPct val="100000"/>
                        </a:lnSpc>
                        <a:spcBef>
                          <a:spcPct val="0"/>
                        </a:spcBef>
                        <a:spcAft>
                          <a:spcPct val="0"/>
                        </a:spcAft>
                        <a:buClr>
                          <a:srgbClr val="FFFF00"/>
                        </a:buClr>
                        <a:buSzPct val="90000"/>
                        <a:buFont typeface="Wingdings" pitchFamily="2" charset="2"/>
                        <a:buNone/>
                        <a:tabLst/>
                        <a:defRPr/>
                      </a:pPr>
                      <a:r>
                        <a:rPr kumimoji="0" lang="en-US" sz="2000" b="1" u="none" strike="noStrike" cap="none" normalizeH="0" baseline="0" dirty="0" smtClean="0">
                          <a:ln>
                            <a:noFill/>
                          </a:ln>
                          <a:effectLst/>
                        </a:rPr>
                        <a:t>83</a:t>
                      </a:r>
                      <a:endParaRPr kumimoji="0" lang="en-US" sz="2000" b="1" i="0" u="none" strike="noStrike" cap="none" normalizeH="0" baseline="0" dirty="0" smtClean="0">
                        <a:ln>
                          <a:noFill/>
                        </a:ln>
                        <a:solidFill>
                          <a:schemeClr val="tx1"/>
                        </a:solidFill>
                        <a:effectLst/>
                        <a:latin typeface="Arial" charset="0"/>
                      </a:endParaRPr>
                    </a:p>
                  </a:txBody>
                  <a:tcPr marL="45720" marR="45720" anchor="ctr" horzOverflow="overflow">
                    <a:lnB w="38100" cap="flat" cmpd="sng" algn="ctr">
                      <a:solidFill>
                        <a:schemeClr val="tx1"/>
                      </a:solidFill>
                      <a:prstDash val="solid"/>
                      <a:round/>
                      <a:headEnd type="none" w="med" len="med"/>
                      <a:tailEnd type="none" w="med" len="med"/>
                    </a:lnB>
                  </a:tcPr>
                </a:tc>
                <a:tc>
                  <a:txBody>
                    <a:bodyPr/>
                    <a:lstStyle/>
                    <a:p>
                      <a:pPr marL="0" marR="0" lvl="0" indent="0" algn="ctr" defTabSz="914400" rtl="0" eaLnBrk="0" fontAlgn="ctr" latinLnBrk="0" hangingPunct="0">
                        <a:lnSpc>
                          <a:spcPct val="100000"/>
                        </a:lnSpc>
                        <a:spcBef>
                          <a:spcPct val="0"/>
                        </a:spcBef>
                        <a:spcAft>
                          <a:spcPct val="0"/>
                        </a:spcAft>
                        <a:buClr>
                          <a:srgbClr val="FFFF00"/>
                        </a:buClr>
                        <a:buSzPct val="90000"/>
                        <a:buFont typeface="Wingdings" pitchFamily="2" charset="2"/>
                        <a:buNone/>
                        <a:tabLst/>
                        <a:defRPr/>
                      </a:pPr>
                      <a:r>
                        <a:rPr kumimoji="0" lang="en-US" sz="2000" b="1" u="none" strike="noStrike" cap="none" normalizeH="0" baseline="0" dirty="0" smtClean="0">
                          <a:ln>
                            <a:noFill/>
                          </a:ln>
                          <a:effectLst/>
                        </a:rPr>
                        <a:t>.</a:t>
                      </a:r>
                      <a:r>
                        <a:rPr kumimoji="0" lang="en-US" sz="2000" b="1" u="none" strike="noStrike" cap="none" normalizeH="0" baseline="0" dirty="0" smtClean="0">
                          <a:ln>
                            <a:noFill/>
                          </a:ln>
                          <a:effectLst/>
                        </a:rPr>
                        <a:t>0004</a:t>
                      </a:r>
                      <a:endParaRPr kumimoji="0" lang="en-US" sz="2000" b="1" i="0" u="none" strike="noStrike" cap="none" normalizeH="0" baseline="0" dirty="0" smtClean="0">
                        <a:ln>
                          <a:noFill/>
                        </a:ln>
                        <a:solidFill>
                          <a:schemeClr val="tx1"/>
                        </a:solidFill>
                        <a:effectLst/>
                        <a:latin typeface="Arial" charset="0"/>
                      </a:endParaRPr>
                    </a:p>
                  </a:txBody>
                  <a:tcPr marL="45720" marR="45720" anchor="ctr" horzOverflow="overflow">
                    <a:lnR w="127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tc>
                  <a:txBody>
                    <a:bodyPr/>
                    <a:lstStyle/>
                    <a:p>
                      <a:pPr algn="ctr"/>
                      <a:r>
                        <a:rPr kumimoji="0" lang="en-US" sz="2000" b="1" u="none" strike="noStrike" kern="1200" cap="none" normalizeH="0" baseline="0" dirty="0" smtClean="0">
                          <a:ln>
                            <a:noFill/>
                          </a:ln>
                          <a:effectLst/>
                        </a:rPr>
                        <a:t>97</a:t>
                      </a:r>
                      <a:endParaRPr kumimoji="0" lang="en-US" sz="2000" b="1" i="0" u="none" strike="noStrike" kern="1200" cap="none" normalizeH="0" baseline="0" dirty="0" smtClean="0">
                        <a:ln>
                          <a:noFill/>
                        </a:ln>
                        <a:solidFill>
                          <a:schemeClr val="tx1"/>
                        </a:solidFill>
                        <a:effectLst/>
                        <a:latin typeface="Arial" charset="0"/>
                        <a:ea typeface="+mn-ea"/>
                        <a:cs typeface="+mn-cs"/>
                      </a:endParaRPr>
                    </a:p>
                  </a:txBody>
                  <a:tcPr marL="45720" marR="45720" anchor="ctr" horzOverflow="overflow">
                    <a:lnL w="127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marL="0" marR="0" lvl="0" indent="0" algn="ctr" defTabSz="914400" rtl="0" eaLnBrk="0" fontAlgn="ctr" latinLnBrk="0" hangingPunct="0">
                        <a:lnSpc>
                          <a:spcPct val="100000"/>
                        </a:lnSpc>
                        <a:spcBef>
                          <a:spcPct val="0"/>
                        </a:spcBef>
                        <a:spcAft>
                          <a:spcPct val="0"/>
                        </a:spcAft>
                        <a:buClr>
                          <a:srgbClr val="FFFF00"/>
                        </a:buClr>
                        <a:buSzPct val="90000"/>
                        <a:buFont typeface="Wingdings" pitchFamily="2" charset="2"/>
                        <a:buNone/>
                        <a:tabLst/>
                        <a:defRPr/>
                      </a:pPr>
                      <a:r>
                        <a:rPr kumimoji="0" lang="en-US" sz="2000" b="1" u="none" strike="noStrike" cap="none" normalizeH="0" baseline="0" dirty="0" smtClean="0">
                          <a:ln>
                            <a:noFill/>
                          </a:ln>
                          <a:effectLst/>
                        </a:rPr>
                        <a:t>80</a:t>
                      </a:r>
                      <a:endParaRPr kumimoji="0" lang="en-US" sz="2000" b="1" i="0" u="none" strike="noStrike" cap="none" normalizeH="0" baseline="0" dirty="0" smtClean="0">
                        <a:ln>
                          <a:noFill/>
                        </a:ln>
                        <a:solidFill>
                          <a:schemeClr val="tx1"/>
                        </a:solidFill>
                        <a:effectLst/>
                        <a:latin typeface="Arial" charset="0"/>
                      </a:endParaRPr>
                    </a:p>
                  </a:txBody>
                  <a:tcPr marL="45720" marR="45720" anchor="ctr" horzOverflow="overflow">
                    <a:lnB w="38100" cap="flat" cmpd="sng" algn="ctr">
                      <a:solidFill>
                        <a:schemeClr val="tx1"/>
                      </a:solidFill>
                      <a:prstDash val="solid"/>
                      <a:round/>
                      <a:headEnd type="none" w="med" len="med"/>
                      <a:tailEnd type="none" w="med" len="med"/>
                    </a:lnB>
                  </a:tcPr>
                </a:tc>
                <a:tc>
                  <a:txBody>
                    <a:bodyPr/>
                    <a:lstStyle/>
                    <a:p>
                      <a:pPr marL="0" marR="0" lvl="0" indent="0" algn="ctr" defTabSz="914400" rtl="0" eaLnBrk="0" fontAlgn="ctr" latinLnBrk="0" hangingPunct="0">
                        <a:lnSpc>
                          <a:spcPct val="100000"/>
                        </a:lnSpc>
                        <a:spcBef>
                          <a:spcPct val="0"/>
                        </a:spcBef>
                        <a:spcAft>
                          <a:spcPct val="0"/>
                        </a:spcAft>
                        <a:buClr>
                          <a:srgbClr val="FFFF00"/>
                        </a:buClr>
                        <a:buSzPct val="90000"/>
                        <a:buFont typeface="Wingdings" pitchFamily="2" charset="2"/>
                        <a:buNone/>
                        <a:tabLst/>
                        <a:defRPr/>
                      </a:pPr>
                      <a:r>
                        <a:rPr kumimoji="0" lang="en-US" sz="2000" b="1" u="none" strike="noStrike" cap="none" normalizeH="0" baseline="0" dirty="0" smtClean="0">
                          <a:ln>
                            <a:noFill/>
                          </a:ln>
                          <a:effectLst/>
                        </a:rPr>
                        <a:t>&lt;.</a:t>
                      </a:r>
                      <a:r>
                        <a:rPr kumimoji="0" lang="en-US" sz="2000" b="1" u="none" strike="noStrike" cap="none" normalizeH="0" baseline="0" dirty="0" smtClean="0">
                          <a:ln>
                            <a:noFill/>
                          </a:ln>
                          <a:effectLst/>
                        </a:rPr>
                        <a:t>0001</a:t>
                      </a:r>
                      <a:endParaRPr kumimoji="0" lang="en-US" sz="2000" b="1" i="0" u="none" strike="noStrike" cap="none" normalizeH="0" baseline="0" dirty="0" smtClean="0">
                        <a:ln>
                          <a:noFill/>
                        </a:ln>
                        <a:solidFill>
                          <a:schemeClr val="tx1"/>
                        </a:solidFill>
                        <a:effectLst/>
                        <a:latin typeface="Arial" charset="0"/>
                      </a:endParaRPr>
                    </a:p>
                  </a:txBody>
                  <a:tcPr marL="45720" marR="45720" anchor="ctr" horzOverflow="overflow">
                    <a:lnB w="38100" cap="flat" cmpd="sng" algn="ctr">
                      <a:solidFill>
                        <a:schemeClr val="tx1"/>
                      </a:solidFill>
                      <a:prstDash val="solid"/>
                      <a:round/>
                      <a:headEnd type="none" w="med" len="med"/>
                      <a:tailEnd type="none" w="med" len="med"/>
                    </a:lnB>
                  </a:tcPr>
                </a:tc>
              </a:tr>
            </a:tbl>
          </a:graphicData>
        </a:graphic>
      </p:graphicFrame>
      <p:sp>
        <p:nvSpPr>
          <p:cNvPr id="5" name="Title 1"/>
          <p:cNvSpPr txBox="1">
            <a:spLocks/>
          </p:cNvSpPr>
          <p:nvPr/>
        </p:nvSpPr>
        <p:spPr bwMode="auto">
          <a:xfrm>
            <a:off x="250825" y="389201"/>
            <a:ext cx="8642350" cy="1042988"/>
          </a:xfrm>
          <a:prstGeom prst="rect">
            <a:avLst/>
          </a:prstGeom>
          <a:noFill/>
          <a:ln w="9525">
            <a:noFill/>
            <a:miter lim="800000"/>
            <a:headEnd/>
            <a:tailEnd/>
          </a:ln>
        </p:spPr>
        <p:txBody>
          <a:bodyPr vert="horz" wrap="square" lIns="0" tIns="46038" rIns="92075" bIns="46038" numCol="1" anchor="ctr" anchorCtr="0" compatLnSpc="1">
            <a:prstTxWarp prst="textNoShape">
              <a:avLst/>
            </a:prstTxWarp>
          </a:bodyPr>
          <a:lstStyle>
            <a:lvl1pPr algn="l" rtl="0" eaLnBrk="0" fontAlgn="base" hangingPunct="0">
              <a:spcBef>
                <a:spcPct val="0"/>
              </a:spcBef>
              <a:spcAft>
                <a:spcPct val="0"/>
              </a:spcAft>
              <a:defRPr sz="3400" b="1">
                <a:solidFill>
                  <a:schemeClr val="tx2"/>
                </a:solidFill>
                <a:latin typeface="+mj-lt"/>
                <a:ea typeface="+mj-ea"/>
                <a:cs typeface="+mj-cs"/>
              </a:defRPr>
            </a:lvl1pPr>
            <a:lvl2pPr algn="l" rtl="0" eaLnBrk="0" fontAlgn="base" hangingPunct="0">
              <a:spcBef>
                <a:spcPct val="0"/>
              </a:spcBef>
              <a:spcAft>
                <a:spcPct val="0"/>
              </a:spcAft>
              <a:defRPr sz="3400" b="1">
                <a:solidFill>
                  <a:schemeClr val="tx2"/>
                </a:solidFill>
                <a:latin typeface="Arial Narrow" pitchFamily="34" charset="0"/>
                <a:cs typeface="Arial" charset="0"/>
              </a:defRPr>
            </a:lvl2pPr>
            <a:lvl3pPr algn="l" rtl="0" eaLnBrk="0" fontAlgn="base" hangingPunct="0">
              <a:spcBef>
                <a:spcPct val="0"/>
              </a:spcBef>
              <a:spcAft>
                <a:spcPct val="0"/>
              </a:spcAft>
              <a:defRPr sz="3400" b="1">
                <a:solidFill>
                  <a:schemeClr val="tx2"/>
                </a:solidFill>
                <a:latin typeface="Arial Narrow" pitchFamily="34" charset="0"/>
                <a:cs typeface="Arial" charset="0"/>
              </a:defRPr>
            </a:lvl3pPr>
            <a:lvl4pPr algn="l" rtl="0" eaLnBrk="0" fontAlgn="base" hangingPunct="0">
              <a:spcBef>
                <a:spcPct val="0"/>
              </a:spcBef>
              <a:spcAft>
                <a:spcPct val="0"/>
              </a:spcAft>
              <a:defRPr sz="3400" b="1">
                <a:solidFill>
                  <a:schemeClr val="tx2"/>
                </a:solidFill>
                <a:latin typeface="Arial Narrow" pitchFamily="34" charset="0"/>
                <a:cs typeface="Arial" charset="0"/>
              </a:defRPr>
            </a:lvl4pPr>
            <a:lvl5pPr algn="l" rtl="0" eaLnBrk="0" fontAlgn="base" hangingPunct="0">
              <a:spcBef>
                <a:spcPct val="0"/>
              </a:spcBef>
              <a:spcAft>
                <a:spcPct val="0"/>
              </a:spcAft>
              <a:defRPr sz="3400" b="1">
                <a:solidFill>
                  <a:schemeClr val="tx2"/>
                </a:solidFill>
                <a:latin typeface="Arial Narrow" pitchFamily="34" charset="0"/>
                <a:cs typeface="Arial" charset="0"/>
              </a:defRPr>
            </a:lvl5pPr>
            <a:lvl6pPr marL="457200" algn="l" rtl="0" fontAlgn="base">
              <a:spcBef>
                <a:spcPct val="0"/>
              </a:spcBef>
              <a:spcAft>
                <a:spcPct val="0"/>
              </a:spcAft>
              <a:defRPr sz="3400" b="1">
                <a:solidFill>
                  <a:schemeClr val="tx2"/>
                </a:solidFill>
                <a:latin typeface="Arial Narrow" pitchFamily="34" charset="0"/>
                <a:cs typeface="Arial" charset="0"/>
              </a:defRPr>
            </a:lvl6pPr>
            <a:lvl7pPr marL="914400" algn="l" rtl="0" fontAlgn="base">
              <a:spcBef>
                <a:spcPct val="0"/>
              </a:spcBef>
              <a:spcAft>
                <a:spcPct val="0"/>
              </a:spcAft>
              <a:defRPr sz="3400" b="1">
                <a:solidFill>
                  <a:schemeClr val="tx2"/>
                </a:solidFill>
                <a:latin typeface="Arial Narrow" pitchFamily="34" charset="0"/>
                <a:cs typeface="Arial" charset="0"/>
              </a:defRPr>
            </a:lvl7pPr>
            <a:lvl8pPr marL="1371600" algn="l" rtl="0" fontAlgn="base">
              <a:spcBef>
                <a:spcPct val="0"/>
              </a:spcBef>
              <a:spcAft>
                <a:spcPct val="0"/>
              </a:spcAft>
              <a:defRPr sz="3400" b="1">
                <a:solidFill>
                  <a:schemeClr val="tx2"/>
                </a:solidFill>
                <a:latin typeface="Arial Narrow" pitchFamily="34" charset="0"/>
                <a:cs typeface="Arial" charset="0"/>
              </a:defRPr>
            </a:lvl8pPr>
            <a:lvl9pPr marL="1828800" algn="l" rtl="0" fontAlgn="base">
              <a:spcBef>
                <a:spcPct val="0"/>
              </a:spcBef>
              <a:spcAft>
                <a:spcPct val="0"/>
              </a:spcAft>
              <a:defRPr sz="3400" b="1">
                <a:solidFill>
                  <a:schemeClr val="tx2"/>
                </a:solidFill>
                <a:latin typeface="Arial Narrow" pitchFamily="34" charset="0"/>
                <a:cs typeface="Arial" charset="0"/>
              </a:defRPr>
            </a:lvl9pPr>
          </a:lstStyle>
          <a:p>
            <a:pPr algn="ctr" eaLnBrk="1" hangingPunct="1">
              <a:lnSpc>
                <a:spcPct val="85000"/>
              </a:lnSpc>
            </a:pPr>
            <a:r>
              <a:rPr lang="en-US" kern="0" dirty="0">
                <a:solidFill>
                  <a:srgbClr val="F09828"/>
                </a:solidFill>
                <a:latin typeface="+mn-lt"/>
              </a:rPr>
              <a:t>5-Year Outcomes </a:t>
            </a:r>
            <a:r>
              <a:rPr lang="en-US" kern="0" dirty="0" smtClean="0">
                <a:solidFill>
                  <a:srgbClr val="F09828"/>
                </a:solidFill>
                <a:latin typeface="+mn-lt"/>
              </a:rPr>
              <a:t>by </a:t>
            </a:r>
            <a:r>
              <a:rPr lang="en-US" kern="0" dirty="0">
                <a:solidFill>
                  <a:srgbClr val="F09828"/>
                </a:solidFill>
                <a:latin typeface="+mn-lt"/>
              </a:rPr>
              <a:t>Molecular </a:t>
            </a:r>
            <a:r>
              <a:rPr lang="en-US" kern="0" dirty="0" smtClean="0">
                <a:solidFill>
                  <a:srgbClr val="F09828"/>
                </a:solidFill>
                <a:latin typeface="+mn-lt"/>
              </a:rPr>
              <a:t/>
            </a:r>
            <a:br>
              <a:rPr lang="en-US" kern="0" dirty="0" smtClean="0">
                <a:solidFill>
                  <a:srgbClr val="F09828"/>
                </a:solidFill>
                <a:latin typeface="+mn-lt"/>
              </a:rPr>
            </a:br>
            <a:r>
              <a:rPr lang="en-US" kern="0" dirty="0" smtClean="0">
                <a:solidFill>
                  <a:srgbClr val="F09828"/>
                </a:solidFill>
                <a:latin typeface="+mn-lt"/>
              </a:rPr>
              <a:t>Response</a:t>
            </a:r>
            <a:r>
              <a:rPr lang="en-US" kern="0" dirty="0">
                <a:solidFill>
                  <a:srgbClr val="F09828"/>
                </a:solidFill>
                <a:latin typeface="+mn-lt"/>
              </a:rPr>
              <a:t> </a:t>
            </a:r>
            <a:r>
              <a:rPr lang="en-US" kern="0" dirty="0" smtClean="0">
                <a:solidFill>
                  <a:srgbClr val="F09828"/>
                </a:solidFill>
                <a:latin typeface="+mn-lt"/>
              </a:rPr>
              <a:t>at </a:t>
            </a:r>
            <a:r>
              <a:rPr lang="en-US" kern="0" dirty="0">
                <a:solidFill>
                  <a:srgbClr val="F09828"/>
                </a:solidFill>
                <a:latin typeface="+mn-lt"/>
              </a:rPr>
              <a:t>3 Months</a:t>
            </a:r>
            <a:endParaRPr lang="en-US" kern="0" dirty="0" smtClean="0">
              <a:solidFill>
                <a:srgbClr val="F09828"/>
              </a:solidFill>
              <a:latin typeface="+mn-lt"/>
            </a:endParaRPr>
          </a:p>
        </p:txBody>
      </p:sp>
      <p:sp>
        <p:nvSpPr>
          <p:cNvPr id="7" name="TextBox 6"/>
          <p:cNvSpPr txBox="1"/>
          <p:nvPr/>
        </p:nvSpPr>
        <p:spPr>
          <a:xfrm>
            <a:off x="349521" y="5817385"/>
            <a:ext cx="8965134" cy="420628"/>
          </a:xfrm>
          <a:prstGeom prst="rect">
            <a:avLst/>
          </a:prstGeom>
          <a:noFill/>
        </p:spPr>
        <p:txBody>
          <a:bodyPr wrap="square" rtlCol="0" anchor="b" anchorCtr="0">
            <a:spAutoFit/>
          </a:bodyPr>
          <a:lstStyle/>
          <a:p>
            <a:pPr marL="0" lvl="1">
              <a:lnSpc>
                <a:spcPct val="90000"/>
              </a:lnSpc>
              <a:spcBef>
                <a:spcPts val="400"/>
              </a:spcBef>
            </a:pPr>
            <a:r>
              <a:rPr lang="en-US" sz="1000" dirty="0" smtClean="0"/>
              <a:t>On-study </a:t>
            </a:r>
            <a:r>
              <a:rPr lang="en-US" sz="1000" dirty="0"/>
              <a:t>treatment and in follow-up after discontinuation of randomized </a:t>
            </a:r>
            <a:r>
              <a:rPr lang="en-US" sz="1000" dirty="0" smtClean="0"/>
              <a:t>treatment </a:t>
            </a:r>
            <a:endParaRPr lang="en-US" sz="1000" dirty="0"/>
          </a:p>
          <a:p>
            <a:pPr marL="0" lvl="1">
              <a:lnSpc>
                <a:spcPct val="90000"/>
              </a:lnSpc>
              <a:spcBef>
                <a:spcPts val="400"/>
              </a:spcBef>
            </a:pPr>
            <a:r>
              <a:rPr lang="en-US" sz="1000" dirty="0"/>
              <a:t>TFS, transformation-free </a:t>
            </a:r>
            <a:r>
              <a:rPr lang="en-US" sz="1000" dirty="0" smtClean="0"/>
              <a:t>survival</a:t>
            </a:r>
            <a:endParaRPr lang="en-US" sz="1000" dirty="0"/>
          </a:p>
        </p:txBody>
      </p:sp>
      <p:sp>
        <p:nvSpPr>
          <p:cNvPr id="8" name="Rounded Rectangle 7"/>
          <p:cNvSpPr/>
          <p:nvPr/>
        </p:nvSpPr>
        <p:spPr bwMode="auto">
          <a:xfrm>
            <a:off x="237177" y="2524828"/>
            <a:ext cx="8655998" cy="955352"/>
          </a:xfrm>
          <a:prstGeom prst="roundRect">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charset="0"/>
            </a:endParaRPr>
          </a:p>
        </p:txBody>
      </p:sp>
      <p:sp>
        <p:nvSpPr>
          <p:cNvPr id="6" name="Rectangle 5"/>
          <p:cNvSpPr/>
          <p:nvPr/>
        </p:nvSpPr>
        <p:spPr>
          <a:xfrm>
            <a:off x="349714" y="6429384"/>
            <a:ext cx="3501984" cy="276999"/>
          </a:xfrm>
          <a:prstGeom prst="rect">
            <a:avLst/>
          </a:prstGeom>
        </p:spPr>
        <p:txBody>
          <a:bodyPr wrap="none">
            <a:spAutoFit/>
          </a:bodyPr>
          <a:lstStyle/>
          <a:p>
            <a:r>
              <a:rPr lang="en-US" sz="1200" b="1" dirty="0" smtClean="0">
                <a:solidFill>
                  <a:srgbClr val="FFFFFF"/>
                </a:solidFill>
              </a:rPr>
              <a:t>Cortes</a:t>
            </a:r>
            <a:r>
              <a:rPr lang="en-US" sz="1200" b="1" dirty="0" smtClean="0">
                <a:solidFill>
                  <a:srgbClr val="FFFFFF"/>
                </a:solidFill>
                <a:cs typeface="Arial" charset="0"/>
              </a:rPr>
              <a:t> J, </a:t>
            </a:r>
            <a:r>
              <a:rPr lang="en-US" sz="1200" b="1" dirty="0" smtClean="0">
                <a:solidFill>
                  <a:srgbClr val="FFFFFF"/>
                </a:solidFill>
                <a:cs typeface="Arial" charset="0"/>
              </a:rPr>
              <a:t>et al. </a:t>
            </a:r>
            <a:r>
              <a:rPr lang="en-US" sz="1200" b="1" i="1" dirty="0" smtClean="0">
                <a:solidFill>
                  <a:srgbClr val="FFFFFF"/>
                </a:solidFill>
                <a:cs typeface="Arial" charset="0"/>
              </a:rPr>
              <a:t>Blood</a:t>
            </a:r>
            <a:r>
              <a:rPr lang="en-US" sz="1200" b="1" i="1" dirty="0">
                <a:solidFill>
                  <a:srgbClr val="FFFFFF"/>
                </a:solidFill>
                <a:cs typeface="Arial" charset="0"/>
              </a:rPr>
              <a:t>. </a:t>
            </a:r>
            <a:r>
              <a:rPr lang="en-US" sz="1200" b="1" dirty="0">
                <a:solidFill>
                  <a:srgbClr val="FFFFFF"/>
                </a:solidFill>
                <a:cs typeface="Arial" charset="0"/>
              </a:rPr>
              <a:t>2014;124: Abstract </a:t>
            </a:r>
            <a:r>
              <a:rPr lang="en-US" sz="1200" b="1" dirty="0" smtClean="0">
                <a:solidFill>
                  <a:srgbClr val="FFFFFF"/>
                </a:solidFill>
              </a:rPr>
              <a:t>15</a:t>
            </a:r>
            <a:r>
              <a:rPr lang="en-US" sz="1200" b="1" dirty="0" smtClean="0">
                <a:solidFill>
                  <a:srgbClr val="FFFFFF"/>
                </a:solidFill>
                <a:cs typeface="Arial" charset="0"/>
              </a:rPr>
              <a:t>2</a:t>
            </a:r>
            <a:r>
              <a:rPr lang="en-US" sz="1200" b="1" dirty="0" smtClean="0">
                <a:solidFill>
                  <a:srgbClr val="FFFFFF"/>
                </a:solidFill>
                <a:cs typeface="Arial" charset="0"/>
              </a:rPr>
              <a:t>.</a:t>
            </a:r>
            <a:endParaRPr lang="en-US" sz="1200" b="1" dirty="0">
              <a:solidFill>
                <a:srgbClr val="FFFFFF"/>
              </a:solidFill>
              <a:cs typeface="Arial" charset="0"/>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2" name="Chart 31"/>
          <p:cNvGraphicFramePr/>
          <p:nvPr>
            <p:extLst>
              <p:ext uri="{D42A27DB-BD31-4B8C-83A1-F6EECF244321}">
                <p14:modId xmlns:p14="http://schemas.microsoft.com/office/powerpoint/2010/main" val="2610887211"/>
              </p:ext>
            </p:extLst>
          </p:nvPr>
        </p:nvGraphicFramePr>
        <p:xfrm>
          <a:off x="3017520" y="2103617"/>
          <a:ext cx="3108960" cy="4558055"/>
        </p:xfrm>
        <a:graphic>
          <a:graphicData uri="http://schemas.openxmlformats.org/drawingml/2006/chart">
            <c:chart xmlns:c="http://schemas.openxmlformats.org/drawingml/2006/chart" xmlns:r="http://schemas.openxmlformats.org/officeDocument/2006/relationships" r:id="rId3"/>
          </a:graphicData>
        </a:graphic>
      </p:graphicFrame>
      <p:sp useBgFill="1">
        <p:nvSpPr>
          <p:cNvPr id="63" name="Rectangle 62"/>
          <p:cNvSpPr/>
          <p:nvPr/>
        </p:nvSpPr>
        <p:spPr bwMode="auto">
          <a:xfrm>
            <a:off x="6620987" y="1005806"/>
            <a:ext cx="1921823" cy="619487"/>
          </a:xfrm>
          <a:prstGeom prst="rect">
            <a:avLst/>
          </a:prstGeom>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charset="0"/>
            </a:endParaRPr>
          </a:p>
        </p:txBody>
      </p:sp>
      <p:graphicFrame>
        <p:nvGraphicFramePr>
          <p:cNvPr id="33" name="Chart 32"/>
          <p:cNvGraphicFramePr/>
          <p:nvPr>
            <p:extLst>
              <p:ext uri="{D42A27DB-BD31-4B8C-83A1-F6EECF244321}">
                <p14:modId xmlns:p14="http://schemas.microsoft.com/office/powerpoint/2010/main" val="4018754201"/>
              </p:ext>
            </p:extLst>
          </p:nvPr>
        </p:nvGraphicFramePr>
        <p:xfrm>
          <a:off x="5846123" y="2103617"/>
          <a:ext cx="3108960" cy="448056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Chart 9"/>
          <p:cNvGraphicFramePr/>
          <p:nvPr>
            <p:extLst>
              <p:ext uri="{D42A27DB-BD31-4B8C-83A1-F6EECF244321}">
                <p14:modId xmlns:p14="http://schemas.microsoft.com/office/powerpoint/2010/main" val="2501736117"/>
              </p:ext>
            </p:extLst>
          </p:nvPr>
        </p:nvGraphicFramePr>
        <p:xfrm>
          <a:off x="195448" y="2103617"/>
          <a:ext cx="3108960" cy="4480560"/>
        </p:xfrm>
        <a:graphic>
          <a:graphicData uri="http://schemas.openxmlformats.org/drawingml/2006/chart">
            <c:chart xmlns:c="http://schemas.openxmlformats.org/drawingml/2006/chart" xmlns:r="http://schemas.openxmlformats.org/officeDocument/2006/relationships" r:id="rId5"/>
          </a:graphicData>
        </a:graphic>
      </p:graphicFrame>
      <p:sp useBgFill="1">
        <p:nvSpPr>
          <p:cNvPr id="49" name="Rectangle 48"/>
          <p:cNvSpPr/>
          <p:nvPr/>
        </p:nvSpPr>
        <p:spPr bwMode="auto">
          <a:xfrm>
            <a:off x="942116" y="5637903"/>
            <a:ext cx="1149157" cy="286332"/>
          </a:xfrm>
          <a:prstGeom prst="rect">
            <a:avLst/>
          </a:prstGeom>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smtClean="0">
                <a:ln>
                  <a:noFill/>
                </a:ln>
                <a:solidFill>
                  <a:schemeClr val="tx2"/>
                </a:solidFill>
                <a:effectLst/>
                <a:latin typeface="Arial" charset="0"/>
              </a:rPr>
              <a:t>Dasatinib</a:t>
            </a:r>
          </a:p>
          <a:p>
            <a:pPr marL="0" marR="0" indent="0" algn="ctr" defTabSz="914400" rtl="0" eaLnBrk="1" fontAlgn="base" latinLnBrk="0" hangingPunct="1">
              <a:lnSpc>
                <a:spcPct val="100000"/>
              </a:lnSpc>
              <a:spcBef>
                <a:spcPct val="0"/>
              </a:spcBef>
              <a:spcAft>
                <a:spcPct val="0"/>
              </a:spcAft>
              <a:buClrTx/>
              <a:buSzTx/>
              <a:buFontTx/>
              <a:buNone/>
              <a:tabLst/>
            </a:pPr>
            <a:r>
              <a:rPr lang="en-US" sz="1400" b="1" dirty="0" smtClean="0">
                <a:solidFill>
                  <a:schemeClr val="tx2"/>
                </a:solidFill>
              </a:rPr>
              <a:t>n = 215</a:t>
            </a:r>
            <a:endParaRPr kumimoji="0" lang="en-US" sz="1400" b="1" u="none" strike="noStrike" cap="none" normalizeH="0" baseline="0" dirty="0" smtClean="0">
              <a:ln>
                <a:noFill/>
              </a:ln>
              <a:solidFill>
                <a:schemeClr val="tx2"/>
              </a:solidFill>
              <a:effectLst/>
              <a:latin typeface="Arial" charset="0"/>
            </a:endParaRPr>
          </a:p>
        </p:txBody>
      </p:sp>
      <p:sp useBgFill="1">
        <p:nvSpPr>
          <p:cNvPr id="29" name="TextBox 28"/>
          <p:cNvSpPr txBox="1"/>
          <p:nvPr/>
        </p:nvSpPr>
        <p:spPr>
          <a:xfrm>
            <a:off x="4353059" y="2430168"/>
            <a:ext cx="1129906" cy="369332"/>
          </a:xfrm>
          <a:prstGeom prst="rect">
            <a:avLst/>
          </a:prstGeom>
        </p:spPr>
        <p:txBody>
          <a:bodyPr wrap="square" rtlCol="0">
            <a:spAutoFit/>
          </a:bodyPr>
          <a:lstStyle/>
          <a:p>
            <a:pPr algn="ctr"/>
            <a:r>
              <a:rPr lang="en-US" b="1" dirty="0" smtClean="0">
                <a:solidFill>
                  <a:schemeClr val="tx2"/>
                </a:solidFill>
              </a:rPr>
              <a:t>MR</a:t>
            </a:r>
            <a:r>
              <a:rPr lang="en-US" b="1" baseline="30000" dirty="0" smtClean="0">
                <a:solidFill>
                  <a:schemeClr val="tx2"/>
                </a:solidFill>
              </a:rPr>
              <a:t>4</a:t>
            </a:r>
            <a:endParaRPr lang="en-US" b="1" baseline="30000" dirty="0">
              <a:solidFill>
                <a:schemeClr val="tx2"/>
              </a:solidFill>
            </a:endParaRPr>
          </a:p>
        </p:txBody>
      </p:sp>
      <p:sp useBgFill="1">
        <p:nvSpPr>
          <p:cNvPr id="31" name="TextBox 30"/>
          <p:cNvSpPr txBox="1"/>
          <p:nvPr/>
        </p:nvSpPr>
        <p:spPr>
          <a:xfrm>
            <a:off x="1538607" y="2430168"/>
            <a:ext cx="1129906" cy="369332"/>
          </a:xfrm>
          <a:prstGeom prst="rect">
            <a:avLst/>
          </a:prstGeom>
        </p:spPr>
        <p:txBody>
          <a:bodyPr wrap="square" rtlCol="0">
            <a:spAutoFit/>
          </a:bodyPr>
          <a:lstStyle/>
          <a:p>
            <a:pPr algn="ctr"/>
            <a:r>
              <a:rPr lang="en-US" b="1" dirty="0" smtClean="0">
                <a:solidFill>
                  <a:schemeClr val="tx2"/>
                </a:solidFill>
              </a:rPr>
              <a:t>MMR</a:t>
            </a:r>
            <a:endParaRPr lang="en-US" b="1" baseline="30000" dirty="0">
              <a:solidFill>
                <a:schemeClr val="tx2"/>
              </a:solidFill>
            </a:endParaRPr>
          </a:p>
        </p:txBody>
      </p:sp>
      <p:sp useBgFill="1">
        <p:nvSpPr>
          <p:cNvPr id="27" name="TextBox 26"/>
          <p:cNvSpPr txBox="1"/>
          <p:nvPr/>
        </p:nvSpPr>
        <p:spPr>
          <a:xfrm>
            <a:off x="7197199" y="2430168"/>
            <a:ext cx="1129906" cy="369332"/>
          </a:xfrm>
          <a:prstGeom prst="rect">
            <a:avLst/>
          </a:prstGeom>
        </p:spPr>
        <p:txBody>
          <a:bodyPr wrap="square" rtlCol="0">
            <a:spAutoFit/>
          </a:bodyPr>
          <a:lstStyle/>
          <a:p>
            <a:pPr algn="ctr"/>
            <a:r>
              <a:rPr lang="en-US" b="1" dirty="0" smtClean="0">
                <a:solidFill>
                  <a:schemeClr val="tx2"/>
                </a:solidFill>
              </a:rPr>
              <a:t>MR</a:t>
            </a:r>
            <a:r>
              <a:rPr lang="en-US" b="1" baseline="30000" dirty="0" smtClean="0">
                <a:solidFill>
                  <a:schemeClr val="tx2"/>
                </a:solidFill>
              </a:rPr>
              <a:t>4.5</a:t>
            </a:r>
            <a:endParaRPr lang="en-US" b="1" baseline="30000" dirty="0">
              <a:solidFill>
                <a:schemeClr val="tx2"/>
              </a:solidFill>
            </a:endParaRPr>
          </a:p>
        </p:txBody>
      </p:sp>
      <p:sp useBgFill="1">
        <p:nvSpPr>
          <p:cNvPr id="58" name="Rectangle 57"/>
          <p:cNvSpPr/>
          <p:nvPr/>
        </p:nvSpPr>
        <p:spPr bwMode="auto">
          <a:xfrm>
            <a:off x="2127447" y="5637903"/>
            <a:ext cx="1149157" cy="286332"/>
          </a:xfrm>
          <a:prstGeom prst="rect">
            <a:avLst/>
          </a:prstGeom>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smtClean="0">
                <a:ln>
                  <a:noFill/>
                </a:ln>
                <a:solidFill>
                  <a:schemeClr val="tx2"/>
                </a:solidFill>
                <a:effectLst/>
                <a:latin typeface="Arial" charset="0"/>
              </a:rPr>
              <a:t>Imatinib</a:t>
            </a:r>
          </a:p>
          <a:p>
            <a:pPr algn="ctr"/>
            <a:r>
              <a:rPr lang="en-US" sz="1400" b="1" dirty="0">
                <a:solidFill>
                  <a:schemeClr val="tx2"/>
                </a:solidFill>
              </a:rPr>
              <a:t>n</a:t>
            </a:r>
            <a:r>
              <a:rPr lang="en-US" sz="1400" b="1" dirty="0" smtClean="0">
                <a:solidFill>
                  <a:schemeClr val="tx2"/>
                </a:solidFill>
              </a:rPr>
              <a:t> = 183</a:t>
            </a:r>
            <a:endParaRPr lang="en-US" sz="1400" b="1" dirty="0" smtClean="0">
              <a:solidFill>
                <a:schemeClr val="tx2"/>
              </a:solidFill>
            </a:endParaRPr>
          </a:p>
        </p:txBody>
      </p:sp>
      <p:sp useBgFill="1">
        <p:nvSpPr>
          <p:cNvPr id="59" name="Rectangle 58"/>
          <p:cNvSpPr/>
          <p:nvPr/>
        </p:nvSpPr>
        <p:spPr bwMode="auto">
          <a:xfrm>
            <a:off x="3761516" y="5637903"/>
            <a:ext cx="1149157" cy="286332"/>
          </a:xfrm>
          <a:prstGeom prst="rect">
            <a:avLst/>
          </a:prstGeom>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kumimoji="0" lang="en-US" sz="1400" b="1" u="none" strike="noStrike" cap="none" normalizeH="0" baseline="0" dirty="0" smtClean="0">
                <a:ln>
                  <a:noFill/>
                </a:ln>
                <a:solidFill>
                  <a:schemeClr val="tx2"/>
                </a:solidFill>
                <a:effectLst/>
                <a:latin typeface="Arial" charset="0"/>
              </a:rPr>
              <a:t>Dasatinib</a:t>
            </a:r>
          </a:p>
          <a:p>
            <a:pPr algn="ctr"/>
            <a:r>
              <a:rPr lang="en-US" sz="1400" b="1" dirty="0" smtClean="0">
                <a:solidFill>
                  <a:schemeClr val="tx2"/>
                </a:solidFill>
              </a:rPr>
              <a:t>n = 215</a:t>
            </a:r>
            <a:endParaRPr lang="en-US" sz="1400" b="1" dirty="0" smtClean="0">
              <a:solidFill>
                <a:schemeClr val="tx2"/>
              </a:solidFill>
            </a:endParaRPr>
          </a:p>
        </p:txBody>
      </p:sp>
      <p:sp useBgFill="1">
        <p:nvSpPr>
          <p:cNvPr id="60" name="Rectangle 59"/>
          <p:cNvSpPr/>
          <p:nvPr/>
        </p:nvSpPr>
        <p:spPr bwMode="auto">
          <a:xfrm>
            <a:off x="4946847" y="5637903"/>
            <a:ext cx="1149157" cy="286332"/>
          </a:xfrm>
          <a:prstGeom prst="rect">
            <a:avLst/>
          </a:prstGeom>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smtClean="0">
                <a:ln>
                  <a:noFill/>
                </a:ln>
                <a:solidFill>
                  <a:schemeClr val="tx2"/>
                </a:solidFill>
                <a:effectLst/>
                <a:latin typeface="Arial" charset="0"/>
              </a:rPr>
              <a:t>Imatinib</a:t>
            </a:r>
          </a:p>
          <a:p>
            <a:pPr algn="ctr"/>
            <a:r>
              <a:rPr lang="en-US" sz="1400" b="1" dirty="0" smtClean="0">
                <a:solidFill>
                  <a:schemeClr val="tx2"/>
                </a:solidFill>
              </a:rPr>
              <a:t>n = 183</a:t>
            </a:r>
            <a:endParaRPr lang="en-US" sz="1400" b="1" dirty="0" smtClean="0">
              <a:solidFill>
                <a:schemeClr val="tx2"/>
              </a:solidFill>
            </a:endParaRPr>
          </a:p>
        </p:txBody>
      </p:sp>
      <p:sp useBgFill="1">
        <p:nvSpPr>
          <p:cNvPr id="62" name="Rectangle 61"/>
          <p:cNvSpPr/>
          <p:nvPr/>
        </p:nvSpPr>
        <p:spPr bwMode="auto">
          <a:xfrm>
            <a:off x="6565904" y="5637903"/>
            <a:ext cx="1149157" cy="286332"/>
          </a:xfrm>
          <a:prstGeom prst="rect">
            <a:avLst/>
          </a:prstGeom>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smtClean="0">
                <a:ln>
                  <a:noFill/>
                </a:ln>
                <a:solidFill>
                  <a:schemeClr val="tx2"/>
                </a:solidFill>
                <a:effectLst/>
                <a:latin typeface="Arial" charset="0"/>
              </a:rPr>
              <a:t>Dasatinib</a:t>
            </a:r>
          </a:p>
          <a:p>
            <a:pPr algn="ctr"/>
            <a:r>
              <a:rPr lang="en-US" sz="1400" b="1" dirty="0" smtClean="0">
                <a:solidFill>
                  <a:schemeClr val="tx2"/>
                </a:solidFill>
              </a:rPr>
              <a:t>n=215</a:t>
            </a:r>
          </a:p>
        </p:txBody>
      </p:sp>
      <p:sp useBgFill="1">
        <p:nvSpPr>
          <p:cNvPr id="64" name="Rectangle 63"/>
          <p:cNvSpPr/>
          <p:nvPr/>
        </p:nvSpPr>
        <p:spPr bwMode="auto">
          <a:xfrm>
            <a:off x="7766252" y="5637903"/>
            <a:ext cx="1149157" cy="286332"/>
          </a:xfrm>
          <a:prstGeom prst="rect">
            <a:avLst/>
          </a:prstGeom>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smtClean="0">
                <a:ln>
                  <a:noFill/>
                </a:ln>
                <a:solidFill>
                  <a:schemeClr val="tx2"/>
                </a:solidFill>
                <a:effectLst/>
                <a:latin typeface="Arial" charset="0"/>
              </a:rPr>
              <a:t>Imatinib</a:t>
            </a:r>
          </a:p>
          <a:p>
            <a:pPr algn="ctr"/>
            <a:r>
              <a:rPr lang="en-US" sz="1400" b="1" dirty="0" smtClean="0">
                <a:solidFill>
                  <a:schemeClr val="tx2"/>
                </a:solidFill>
              </a:rPr>
              <a:t>n=183</a:t>
            </a:r>
          </a:p>
        </p:txBody>
      </p:sp>
      <p:sp>
        <p:nvSpPr>
          <p:cNvPr id="21" name="Rectangle 20"/>
          <p:cNvSpPr/>
          <p:nvPr/>
        </p:nvSpPr>
        <p:spPr bwMode="auto">
          <a:xfrm>
            <a:off x="746315" y="1628954"/>
            <a:ext cx="137160" cy="152400"/>
          </a:xfrm>
          <a:prstGeom prst="rect">
            <a:avLst/>
          </a:prstGeom>
          <a:solidFill>
            <a:schemeClr val="accent1">
              <a:lumMod val="50000"/>
            </a:schemeClr>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charset="0"/>
            </a:endParaRPr>
          </a:p>
        </p:txBody>
      </p:sp>
      <p:sp useBgFill="1">
        <p:nvSpPr>
          <p:cNvPr id="23" name="TextBox 22"/>
          <p:cNvSpPr txBox="1"/>
          <p:nvPr/>
        </p:nvSpPr>
        <p:spPr>
          <a:xfrm>
            <a:off x="1039361" y="1551266"/>
            <a:ext cx="3558723" cy="307777"/>
          </a:xfrm>
          <a:prstGeom prst="rect">
            <a:avLst/>
          </a:prstGeom>
        </p:spPr>
        <p:txBody>
          <a:bodyPr wrap="square" rtlCol="0">
            <a:spAutoFit/>
          </a:bodyPr>
          <a:lstStyle/>
          <a:p>
            <a:r>
              <a:rPr lang="en-US" sz="1400" b="1" dirty="0" smtClean="0"/>
              <a:t>Achieved response </a:t>
            </a:r>
            <a:endParaRPr lang="en-US" sz="1400" b="1" dirty="0"/>
          </a:p>
        </p:txBody>
      </p:sp>
      <p:sp>
        <p:nvSpPr>
          <p:cNvPr id="65" name="Rectangle 64"/>
          <p:cNvSpPr/>
          <p:nvPr/>
        </p:nvSpPr>
        <p:spPr bwMode="auto">
          <a:xfrm>
            <a:off x="746315" y="1895654"/>
            <a:ext cx="138546" cy="152400"/>
          </a:xfrm>
          <a:prstGeom prst="rect">
            <a:avLst/>
          </a:prstGeom>
          <a:solidFill>
            <a:srgbClr val="33CCFF"/>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charset="0"/>
            </a:endParaRPr>
          </a:p>
        </p:txBody>
      </p:sp>
      <p:sp useBgFill="1">
        <p:nvSpPr>
          <p:cNvPr id="67" name="TextBox 66"/>
          <p:cNvSpPr txBox="1"/>
          <p:nvPr/>
        </p:nvSpPr>
        <p:spPr>
          <a:xfrm>
            <a:off x="1039362" y="1817966"/>
            <a:ext cx="2942238" cy="307777"/>
          </a:xfrm>
          <a:prstGeom prst="rect">
            <a:avLst/>
          </a:prstGeom>
        </p:spPr>
        <p:txBody>
          <a:bodyPr wrap="square" rtlCol="0">
            <a:spAutoFit/>
          </a:bodyPr>
          <a:lstStyle/>
          <a:p>
            <a:r>
              <a:rPr lang="en-US" sz="1400" b="1" dirty="0" smtClean="0"/>
              <a:t>Did not achieve response </a:t>
            </a:r>
            <a:endParaRPr lang="en-US" sz="1400" b="1" dirty="0"/>
          </a:p>
        </p:txBody>
      </p:sp>
      <p:sp>
        <p:nvSpPr>
          <p:cNvPr id="66" name="Rectangle 65"/>
          <p:cNvSpPr/>
          <p:nvPr/>
        </p:nvSpPr>
        <p:spPr bwMode="auto">
          <a:xfrm>
            <a:off x="3500516" y="1628954"/>
            <a:ext cx="137160" cy="152400"/>
          </a:xfrm>
          <a:prstGeom prst="rect">
            <a:avLst/>
          </a:prstGeom>
          <a:solidFill>
            <a:schemeClr val="tx1">
              <a:lumMod val="75000"/>
            </a:schemeClr>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charset="0"/>
            </a:endParaRPr>
          </a:p>
        </p:txBody>
      </p:sp>
      <p:sp useBgFill="1">
        <p:nvSpPr>
          <p:cNvPr id="68" name="TextBox 67"/>
          <p:cNvSpPr txBox="1"/>
          <p:nvPr/>
        </p:nvSpPr>
        <p:spPr>
          <a:xfrm>
            <a:off x="3648220" y="1554721"/>
            <a:ext cx="5218690" cy="738664"/>
          </a:xfrm>
          <a:prstGeom prst="rect">
            <a:avLst/>
          </a:prstGeom>
        </p:spPr>
        <p:txBody>
          <a:bodyPr wrap="square" rtlCol="0">
            <a:spAutoFit/>
          </a:bodyPr>
          <a:lstStyle/>
          <a:p>
            <a:r>
              <a:rPr lang="en-US" sz="1400" b="1" dirty="0" smtClean="0"/>
              <a:t>Not evaluated for molecular response at 5 years</a:t>
            </a:r>
            <a:br>
              <a:rPr lang="en-US" sz="1400" b="1" dirty="0" smtClean="0"/>
            </a:br>
            <a:r>
              <a:rPr lang="en-US" sz="1400" b="1" dirty="0" smtClean="0"/>
              <a:t>[off treatment: </a:t>
            </a:r>
            <a:r>
              <a:rPr lang="en-US" sz="1400" b="1" dirty="0" err="1" smtClean="0"/>
              <a:t>dasatinib</a:t>
            </a:r>
            <a:r>
              <a:rPr lang="en-US" sz="1400" b="1" dirty="0" smtClean="0"/>
              <a:t> </a:t>
            </a:r>
            <a:r>
              <a:rPr lang="en-US" sz="1400" b="1" dirty="0" smtClean="0"/>
              <a:t>n = 62 </a:t>
            </a:r>
            <a:r>
              <a:rPr lang="en-US" sz="1400" b="1" dirty="0" smtClean="0"/>
              <a:t>(29%), </a:t>
            </a:r>
            <a:r>
              <a:rPr lang="en-US" sz="1400" b="1" dirty="0" err="1" smtClean="0"/>
              <a:t>imatinib</a:t>
            </a:r>
            <a:r>
              <a:rPr lang="en-US" sz="1400" b="1" dirty="0" smtClean="0"/>
              <a:t> </a:t>
            </a:r>
            <a:r>
              <a:rPr lang="en-US" sz="1400" b="1" dirty="0" smtClean="0"/>
              <a:t>n = 48 </a:t>
            </a:r>
            <a:r>
              <a:rPr lang="en-US" sz="1400" b="1" dirty="0" smtClean="0"/>
              <a:t>(26%); </a:t>
            </a:r>
            <a:br>
              <a:rPr lang="en-US" sz="1400" b="1" dirty="0" smtClean="0"/>
            </a:br>
            <a:r>
              <a:rPr lang="en-US" sz="1400" b="1" dirty="0" smtClean="0"/>
              <a:t>not </a:t>
            </a:r>
            <a:r>
              <a:rPr lang="en-US" sz="1400" b="1" dirty="0" err="1" smtClean="0"/>
              <a:t>evaluated</a:t>
            </a:r>
            <a:r>
              <a:rPr lang="en-US" sz="1400" b="1" baseline="30000" dirty="0" err="1" smtClean="0"/>
              <a:t>a</a:t>
            </a:r>
            <a:r>
              <a:rPr lang="en-US" sz="1400" b="1" baseline="30000" dirty="0" smtClean="0"/>
              <a:t> </a:t>
            </a:r>
            <a:r>
              <a:rPr lang="en-US" sz="1400" b="1" dirty="0" smtClean="0"/>
              <a:t>: </a:t>
            </a:r>
            <a:r>
              <a:rPr lang="en-US" sz="1400" b="1" dirty="0" err="1" smtClean="0"/>
              <a:t>dasatinib</a:t>
            </a:r>
            <a:r>
              <a:rPr lang="en-US" sz="1400" b="1" dirty="0" smtClean="0"/>
              <a:t> </a:t>
            </a:r>
            <a:r>
              <a:rPr lang="en-US" sz="1400" b="1" dirty="0" smtClean="0"/>
              <a:t>n = 9 </a:t>
            </a:r>
            <a:r>
              <a:rPr lang="en-US" sz="1400" b="1" dirty="0" smtClean="0"/>
              <a:t>(4%), </a:t>
            </a:r>
            <a:r>
              <a:rPr lang="en-US" sz="1400" b="1" dirty="0" err="1" smtClean="0"/>
              <a:t>imatinib</a:t>
            </a:r>
            <a:r>
              <a:rPr lang="en-US" sz="1400" b="1" dirty="0" smtClean="0"/>
              <a:t> </a:t>
            </a:r>
            <a:r>
              <a:rPr lang="en-US" sz="1400" b="1" dirty="0" smtClean="0"/>
              <a:t>n = 6 </a:t>
            </a:r>
            <a:r>
              <a:rPr lang="en-US" sz="1400" b="1" dirty="0" smtClean="0"/>
              <a:t>(3%)</a:t>
            </a:r>
            <a:endParaRPr lang="en-US" sz="1400" b="1" dirty="0"/>
          </a:p>
        </p:txBody>
      </p:sp>
      <p:sp>
        <p:nvSpPr>
          <p:cNvPr id="82" name="TextBox 81"/>
          <p:cNvSpPr txBox="1"/>
          <p:nvPr/>
        </p:nvSpPr>
        <p:spPr>
          <a:xfrm>
            <a:off x="1208424" y="4466596"/>
            <a:ext cx="612668" cy="523220"/>
          </a:xfrm>
          <a:prstGeom prst="rect">
            <a:avLst/>
          </a:prstGeom>
          <a:noFill/>
        </p:spPr>
        <p:txBody>
          <a:bodyPr wrap="none" rtlCol="0">
            <a:spAutoFit/>
          </a:bodyPr>
          <a:lstStyle/>
          <a:p>
            <a:pPr algn="ctr"/>
            <a:r>
              <a:rPr lang="en-US" sz="1400" b="1" dirty="0" smtClean="0"/>
              <a:t>60%</a:t>
            </a:r>
          </a:p>
          <a:p>
            <a:pPr algn="ctr"/>
            <a:r>
              <a:rPr lang="en-US" sz="1400" b="1" dirty="0" smtClean="0"/>
              <a:t>MMR</a:t>
            </a:r>
            <a:endParaRPr lang="en-US" sz="1400" b="1" dirty="0"/>
          </a:p>
        </p:txBody>
      </p:sp>
      <p:sp>
        <p:nvSpPr>
          <p:cNvPr id="83" name="TextBox 82"/>
          <p:cNvSpPr txBox="1"/>
          <p:nvPr/>
        </p:nvSpPr>
        <p:spPr>
          <a:xfrm>
            <a:off x="2410690" y="4466596"/>
            <a:ext cx="612668" cy="523220"/>
          </a:xfrm>
          <a:prstGeom prst="rect">
            <a:avLst/>
          </a:prstGeom>
          <a:noFill/>
        </p:spPr>
        <p:txBody>
          <a:bodyPr wrap="none" rtlCol="0">
            <a:spAutoFit/>
          </a:bodyPr>
          <a:lstStyle/>
          <a:p>
            <a:pPr algn="ctr"/>
            <a:r>
              <a:rPr lang="en-US" sz="1400" b="1" dirty="0" smtClean="0"/>
              <a:t>61%</a:t>
            </a:r>
          </a:p>
          <a:p>
            <a:pPr algn="ctr"/>
            <a:r>
              <a:rPr lang="en-US" sz="1400" b="1" dirty="0" smtClean="0"/>
              <a:t>MMR</a:t>
            </a:r>
            <a:endParaRPr lang="en-US" sz="1400" b="1" dirty="0"/>
          </a:p>
        </p:txBody>
      </p:sp>
      <p:sp>
        <p:nvSpPr>
          <p:cNvPr id="84" name="TextBox 83"/>
          <p:cNvSpPr txBox="1"/>
          <p:nvPr/>
        </p:nvSpPr>
        <p:spPr>
          <a:xfrm>
            <a:off x="4064001" y="4815470"/>
            <a:ext cx="562975" cy="523220"/>
          </a:xfrm>
          <a:prstGeom prst="rect">
            <a:avLst/>
          </a:prstGeom>
          <a:noFill/>
        </p:spPr>
        <p:txBody>
          <a:bodyPr wrap="none" rtlCol="0">
            <a:spAutoFit/>
          </a:bodyPr>
          <a:lstStyle/>
          <a:p>
            <a:pPr algn="ctr"/>
            <a:r>
              <a:rPr lang="en-US" sz="1400" b="1" dirty="0" smtClean="0"/>
              <a:t>47%</a:t>
            </a:r>
          </a:p>
          <a:p>
            <a:pPr algn="ctr"/>
            <a:r>
              <a:rPr lang="en-US" sz="1400" b="1" dirty="0" smtClean="0"/>
              <a:t>MR</a:t>
            </a:r>
            <a:r>
              <a:rPr lang="en-US" sz="1400" b="1" baseline="30000" dirty="0" smtClean="0"/>
              <a:t>4</a:t>
            </a:r>
            <a:endParaRPr lang="en-US" sz="1400" b="1" baseline="30000" dirty="0"/>
          </a:p>
        </p:txBody>
      </p:sp>
      <p:sp>
        <p:nvSpPr>
          <p:cNvPr id="85" name="TextBox 84"/>
          <p:cNvSpPr txBox="1"/>
          <p:nvPr/>
        </p:nvSpPr>
        <p:spPr>
          <a:xfrm>
            <a:off x="5249336" y="4815470"/>
            <a:ext cx="543739" cy="523220"/>
          </a:xfrm>
          <a:prstGeom prst="rect">
            <a:avLst/>
          </a:prstGeom>
          <a:noFill/>
        </p:spPr>
        <p:txBody>
          <a:bodyPr wrap="none" rtlCol="0">
            <a:spAutoFit/>
          </a:bodyPr>
          <a:lstStyle/>
          <a:p>
            <a:pPr algn="ctr"/>
            <a:r>
              <a:rPr lang="en-US" sz="1400" b="1" dirty="0" smtClean="0"/>
              <a:t>37%</a:t>
            </a:r>
          </a:p>
          <a:p>
            <a:pPr algn="ctr"/>
            <a:r>
              <a:rPr lang="en-US" sz="1400" b="1" dirty="0" smtClean="0"/>
              <a:t>MR</a:t>
            </a:r>
            <a:r>
              <a:rPr lang="en-US" sz="1400" b="1" baseline="30000" dirty="0" smtClean="0"/>
              <a:t>4</a:t>
            </a:r>
          </a:p>
        </p:txBody>
      </p:sp>
      <p:sp>
        <p:nvSpPr>
          <p:cNvPr id="86" name="TextBox 85"/>
          <p:cNvSpPr txBox="1"/>
          <p:nvPr/>
        </p:nvSpPr>
        <p:spPr>
          <a:xfrm>
            <a:off x="6855692" y="4965426"/>
            <a:ext cx="631904" cy="523220"/>
          </a:xfrm>
          <a:prstGeom prst="rect">
            <a:avLst/>
          </a:prstGeom>
          <a:noFill/>
        </p:spPr>
        <p:txBody>
          <a:bodyPr wrap="none" rtlCol="0">
            <a:spAutoFit/>
          </a:bodyPr>
          <a:lstStyle/>
          <a:p>
            <a:pPr algn="ctr"/>
            <a:r>
              <a:rPr lang="en-US" sz="1400" b="1" dirty="0" smtClean="0"/>
              <a:t>31%</a:t>
            </a:r>
          </a:p>
          <a:p>
            <a:pPr algn="ctr"/>
            <a:r>
              <a:rPr lang="en-US" sz="1400" b="1" dirty="0" smtClean="0"/>
              <a:t>MR</a:t>
            </a:r>
            <a:r>
              <a:rPr lang="en-US" sz="1400" b="1" baseline="30000" dirty="0" smtClean="0"/>
              <a:t>4.5</a:t>
            </a:r>
          </a:p>
        </p:txBody>
      </p:sp>
      <p:sp>
        <p:nvSpPr>
          <p:cNvPr id="87" name="TextBox 86"/>
          <p:cNvSpPr txBox="1"/>
          <p:nvPr/>
        </p:nvSpPr>
        <p:spPr>
          <a:xfrm>
            <a:off x="8049489" y="4965426"/>
            <a:ext cx="631904" cy="523220"/>
          </a:xfrm>
          <a:prstGeom prst="rect">
            <a:avLst/>
          </a:prstGeom>
          <a:noFill/>
        </p:spPr>
        <p:txBody>
          <a:bodyPr wrap="none" rtlCol="0">
            <a:spAutoFit/>
          </a:bodyPr>
          <a:lstStyle/>
          <a:p>
            <a:pPr algn="ctr"/>
            <a:r>
              <a:rPr lang="en-US" sz="1400" b="1" dirty="0" smtClean="0"/>
              <a:t>23%</a:t>
            </a:r>
          </a:p>
          <a:p>
            <a:pPr algn="ctr"/>
            <a:r>
              <a:rPr lang="en-US" sz="1400" b="1" dirty="0" smtClean="0"/>
              <a:t>MR</a:t>
            </a:r>
            <a:r>
              <a:rPr lang="en-US" sz="1400" b="1" baseline="30000" dirty="0" smtClean="0"/>
              <a:t>4.5</a:t>
            </a:r>
          </a:p>
        </p:txBody>
      </p:sp>
      <p:sp>
        <p:nvSpPr>
          <p:cNvPr id="36" name="Rectangle 35"/>
          <p:cNvSpPr/>
          <p:nvPr/>
        </p:nvSpPr>
        <p:spPr bwMode="auto">
          <a:xfrm>
            <a:off x="931776" y="1628954"/>
            <a:ext cx="137160" cy="152400"/>
          </a:xfrm>
          <a:prstGeom prst="rect">
            <a:avLst/>
          </a:prstGeom>
          <a:solidFill>
            <a:srgbClr val="FF6600"/>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charset="0"/>
            </a:endParaRPr>
          </a:p>
        </p:txBody>
      </p:sp>
      <p:sp>
        <p:nvSpPr>
          <p:cNvPr id="37" name="Rectangle 36"/>
          <p:cNvSpPr/>
          <p:nvPr/>
        </p:nvSpPr>
        <p:spPr bwMode="auto">
          <a:xfrm>
            <a:off x="931083" y="1895654"/>
            <a:ext cx="138546" cy="152400"/>
          </a:xfrm>
          <a:prstGeom prst="rect">
            <a:avLst/>
          </a:prstGeom>
          <a:solidFill>
            <a:srgbClr val="FFC000"/>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charset="0"/>
            </a:endParaRPr>
          </a:p>
        </p:txBody>
      </p:sp>
      <p:sp>
        <p:nvSpPr>
          <p:cNvPr id="34" name="Title 1"/>
          <p:cNvSpPr txBox="1">
            <a:spLocks/>
          </p:cNvSpPr>
          <p:nvPr/>
        </p:nvSpPr>
        <p:spPr bwMode="auto">
          <a:xfrm>
            <a:off x="0" y="402264"/>
            <a:ext cx="9144000" cy="1042988"/>
          </a:xfrm>
          <a:prstGeom prst="rect">
            <a:avLst/>
          </a:prstGeom>
          <a:noFill/>
          <a:ln w="9525">
            <a:noFill/>
            <a:miter lim="800000"/>
            <a:headEnd/>
            <a:tailEnd/>
          </a:ln>
        </p:spPr>
        <p:txBody>
          <a:bodyPr vert="horz" wrap="square" lIns="0" tIns="46038" rIns="92075" bIns="46038" numCol="1" anchor="ctr" anchorCtr="0" compatLnSpc="1">
            <a:prstTxWarp prst="textNoShape">
              <a:avLst/>
            </a:prstTxWarp>
          </a:bodyPr>
          <a:lstStyle>
            <a:lvl1pPr algn="l" rtl="0" eaLnBrk="0" fontAlgn="base" hangingPunct="0">
              <a:spcBef>
                <a:spcPct val="0"/>
              </a:spcBef>
              <a:spcAft>
                <a:spcPct val="0"/>
              </a:spcAft>
              <a:defRPr sz="3400" b="1">
                <a:solidFill>
                  <a:schemeClr val="tx2"/>
                </a:solidFill>
                <a:latin typeface="+mj-lt"/>
                <a:ea typeface="+mj-ea"/>
                <a:cs typeface="+mj-cs"/>
              </a:defRPr>
            </a:lvl1pPr>
            <a:lvl2pPr algn="l" rtl="0" eaLnBrk="0" fontAlgn="base" hangingPunct="0">
              <a:spcBef>
                <a:spcPct val="0"/>
              </a:spcBef>
              <a:spcAft>
                <a:spcPct val="0"/>
              </a:spcAft>
              <a:defRPr sz="3400" b="1">
                <a:solidFill>
                  <a:schemeClr val="tx2"/>
                </a:solidFill>
                <a:latin typeface="Arial Narrow" pitchFamily="34" charset="0"/>
                <a:cs typeface="Arial" charset="0"/>
              </a:defRPr>
            </a:lvl2pPr>
            <a:lvl3pPr algn="l" rtl="0" eaLnBrk="0" fontAlgn="base" hangingPunct="0">
              <a:spcBef>
                <a:spcPct val="0"/>
              </a:spcBef>
              <a:spcAft>
                <a:spcPct val="0"/>
              </a:spcAft>
              <a:defRPr sz="3400" b="1">
                <a:solidFill>
                  <a:schemeClr val="tx2"/>
                </a:solidFill>
                <a:latin typeface="Arial Narrow" pitchFamily="34" charset="0"/>
                <a:cs typeface="Arial" charset="0"/>
              </a:defRPr>
            </a:lvl3pPr>
            <a:lvl4pPr algn="l" rtl="0" eaLnBrk="0" fontAlgn="base" hangingPunct="0">
              <a:spcBef>
                <a:spcPct val="0"/>
              </a:spcBef>
              <a:spcAft>
                <a:spcPct val="0"/>
              </a:spcAft>
              <a:defRPr sz="3400" b="1">
                <a:solidFill>
                  <a:schemeClr val="tx2"/>
                </a:solidFill>
                <a:latin typeface="Arial Narrow" pitchFamily="34" charset="0"/>
                <a:cs typeface="Arial" charset="0"/>
              </a:defRPr>
            </a:lvl4pPr>
            <a:lvl5pPr algn="l" rtl="0" eaLnBrk="0" fontAlgn="base" hangingPunct="0">
              <a:spcBef>
                <a:spcPct val="0"/>
              </a:spcBef>
              <a:spcAft>
                <a:spcPct val="0"/>
              </a:spcAft>
              <a:defRPr sz="3400" b="1">
                <a:solidFill>
                  <a:schemeClr val="tx2"/>
                </a:solidFill>
                <a:latin typeface="Arial Narrow" pitchFamily="34" charset="0"/>
                <a:cs typeface="Arial" charset="0"/>
              </a:defRPr>
            </a:lvl5pPr>
            <a:lvl6pPr marL="457200" algn="l" rtl="0" fontAlgn="base">
              <a:spcBef>
                <a:spcPct val="0"/>
              </a:spcBef>
              <a:spcAft>
                <a:spcPct val="0"/>
              </a:spcAft>
              <a:defRPr sz="3400" b="1">
                <a:solidFill>
                  <a:schemeClr val="tx2"/>
                </a:solidFill>
                <a:latin typeface="Arial Narrow" pitchFamily="34" charset="0"/>
                <a:cs typeface="Arial" charset="0"/>
              </a:defRPr>
            </a:lvl6pPr>
            <a:lvl7pPr marL="914400" algn="l" rtl="0" fontAlgn="base">
              <a:spcBef>
                <a:spcPct val="0"/>
              </a:spcBef>
              <a:spcAft>
                <a:spcPct val="0"/>
              </a:spcAft>
              <a:defRPr sz="3400" b="1">
                <a:solidFill>
                  <a:schemeClr val="tx2"/>
                </a:solidFill>
                <a:latin typeface="Arial Narrow" pitchFamily="34" charset="0"/>
                <a:cs typeface="Arial" charset="0"/>
              </a:defRPr>
            </a:lvl7pPr>
            <a:lvl8pPr marL="1371600" algn="l" rtl="0" fontAlgn="base">
              <a:spcBef>
                <a:spcPct val="0"/>
              </a:spcBef>
              <a:spcAft>
                <a:spcPct val="0"/>
              </a:spcAft>
              <a:defRPr sz="3400" b="1">
                <a:solidFill>
                  <a:schemeClr val="tx2"/>
                </a:solidFill>
                <a:latin typeface="Arial Narrow" pitchFamily="34" charset="0"/>
                <a:cs typeface="Arial" charset="0"/>
              </a:defRPr>
            </a:lvl8pPr>
            <a:lvl9pPr marL="1828800" algn="l" rtl="0" fontAlgn="base">
              <a:spcBef>
                <a:spcPct val="0"/>
              </a:spcBef>
              <a:spcAft>
                <a:spcPct val="0"/>
              </a:spcAft>
              <a:defRPr sz="3400" b="1">
                <a:solidFill>
                  <a:schemeClr val="tx2"/>
                </a:solidFill>
                <a:latin typeface="Arial Narrow" pitchFamily="34" charset="0"/>
                <a:cs typeface="Arial" charset="0"/>
              </a:defRPr>
            </a:lvl9pPr>
          </a:lstStyle>
          <a:p>
            <a:pPr algn="ctr" eaLnBrk="1" hangingPunct="1">
              <a:lnSpc>
                <a:spcPct val="85000"/>
              </a:lnSpc>
            </a:pPr>
            <a:r>
              <a:rPr lang="en-US" sz="3600" kern="0" dirty="0">
                <a:solidFill>
                  <a:srgbClr val="F09828"/>
                </a:solidFill>
                <a:latin typeface="+mn-lt"/>
              </a:rPr>
              <a:t>Molecular Responses at 5 </a:t>
            </a:r>
            <a:r>
              <a:rPr lang="en-US" sz="3600" kern="0" dirty="0" smtClean="0">
                <a:solidFill>
                  <a:srgbClr val="F09828"/>
                </a:solidFill>
                <a:latin typeface="+mn-lt"/>
              </a:rPr>
              <a:t>Years </a:t>
            </a:r>
            <a:r>
              <a:rPr lang="en-US" sz="3600" kern="0" dirty="0" smtClean="0">
                <a:solidFill>
                  <a:srgbClr val="F09828"/>
                </a:solidFill>
                <a:latin typeface="+mn-lt"/>
              </a:rPr>
              <a:t/>
            </a:r>
            <a:br>
              <a:rPr lang="en-US" sz="3600" kern="0" dirty="0" smtClean="0">
                <a:solidFill>
                  <a:srgbClr val="F09828"/>
                </a:solidFill>
                <a:latin typeface="+mn-lt"/>
              </a:rPr>
            </a:br>
            <a:r>
              <a:rPr lang="en-US" sz="3600" kern="0" dirty="0" smtClean="0">
                <a:solidFill>
                  <a:srgbClr val="F09828"/>
                </a:solidFill>
                <a:latin typeface="+mn-lt"/>
              </a:rPr>
              <a:t>for </a:t>
            </a:r>
            <a:r>
              <a:rPr lang="en-US" sz="3600" kern="0" dirty="0">
                <a:solidFill>
                  <a:srgbClr val="F09828"/>
                </a:solidFill>
                <a:latin typeface="+mn-lt"/>
              </a:rPr>
              <a:t>Patients With </a:t>
            </a:r>
            <a:r>
              <a:rPr lang="en-US" sz="3600" kern="0" dirty="0" smtClean="0">
                <a:solidFill>
                  <a:srgbClr val="F09828"/>
                </a:solidFill>
                <a:latin typeface="+mn-lt"/>
              </a:rPr>
              <a:t>BCR-ABL ≤10</a:t>
            </a:r>
            <a:r>
              <a:rPr lang="en-US" sz="3600" kern="0" dirty="0">
                <a:solidFill>
                  <a:srgbClr val="F09828"/>
                </a:solidFill>
                <a:latin typeface="+mn-lt"/>
              </a:rPr>
              <a:t>% </a:t>
            </a:r>
            <a:r>
              <a:rPr lang="en-US" sz="3600" kern="0" dirty="0" smtClean="0">
                <a:solidFill>
                  <a:srgbClr val="F09828"/>
                </a:solidFill>
                <a:latin typeface="+mn-lt"/>
              </a:rPr>
              <a:t/>
            </a:r>
            <a:br>
              <a:rPr lang="en-US" sz="3600" kern="0" dirty="0" smtClean="0">
                <a:solidFill>
                  <a:srgbClr val="F09828"/>
                </a:solidFill>
                <a:latin typeface="+mn-lt"/>
              </a:rPr>
            </a:br>
            <a:r>
              <a:rPr lang="en-US" sz="3600" kern="0" dirty="0" smtClean="0">
                <a:solidFill>
                  <a:srgbClr val="F09828"/>
                </a:solidFill>
                <a:latin typeface="+mn-lt"/>
              </a:rPr>
              <a:t>at 3 </a:t>
            </a:r>
            <a:r>
              <a:rPr lang="en-US" sz="3600" kern="0" dirty="0">
                <a:solidFill>
                  <a:srgbClr val="F09828"/>
                </a:solidFill>
                <a:latin typeface="+mn-lt"/>
              </a:rPr>
              <a:t>Months</a:t>
            </a:r>
            <a:endParaRPr lang="en-US" sz="3600" kern="0" dirty="0" smtClean="0">
              <a:solidFill>
                <a:srgbClr val="F09828"/>
              </a:solidFill>
              <a:latin typeface="+mn-lt"/>
            </a:endParaRPr>
          </a:p>
        </p:txBody>
      </p:sp>
      <p:sp>
        <p:nvSpPr>
          <p:cNvPr id="39" name="TextBox 38"/>
          <p:cNvSpPr txBox="1"/>
          <p:nvPr/>
        </p:nvSpPr>
        <p:spPr>
          <a:xfrm>
            <a:off x="361037" y="6077947"/>
            <a:ext cx="8965134" cy="420628"/>
          </a:xfrm>
          <a:prstGeom prst="rect">
            <a:avLst/>
          </a:prstGeom>
          <a:noFill/>
        </p:spPr>
        <p:txBody>
          <a:bodyPr wrap="square" rtlCol="0" anchor="b" anchorCtr="0">
            <a:spAutoFit/>
          </a:bodyPr>
          <a:lstStyle/>
          <a:p>
            <a:pPr marL="0" lvl="1">
              <a:lnSpc>
                <a:spcPct val="90000"/>
              </a:lnSpc>
              <a:spcBef>
                <a:spcPts val="400"/>
              </a:spcBef>
            </a:pPr>
            <a:r>
              <a:rPr lang="en-US" sz="1000" dirty="0" smtClean="0"/>
              <a:t>5 </a:t>
            </a:r>
            <a:r>
              <a:rPr lang="en-US" sz="1000" dirty="0"/>
              <a:t>years ± 3 </a:t>
            </a:r>
            <a:r>
              <a:rPr lang="en-US" sz="1000" dirty="0" smtClean="0"/>
              <a:t>months</a:t>
            </a:r>
            <a:endParaRPr lang="en-US" sz="1000" dirty="0" smtClean="0"/>
          </a:p>
          <a:p>
            <a:pPr marL="0" lvl="1">
              <a:lnSpc>
                <a:spcPct val="90000"/>
              </a:lnSpc>
              <a:spcBef>
                <a:spcPts val="400"/>
              </a:spcBef>
            </a:pPr>
            <a:r>
              <a:rPr lang="en-US" sz="1000" baseline="30000" dirty="0" smtClean="0"/>
              <a:t>a </a:t>
            </a:r>
            <a:r>
              <a:rPr lang="en-US" sz="1000" dirty="0" smtClean="0"/>
              <a:t>Patients </a:t>
            </a:r>
            <a:r>
              <a:rPr lang="en-US" sz="1000" dirty="0" smtClean="0"/>
              <a:t>on treatment with no sample analyzed at 5 years ± 3 </a:t>
            </a:r>
            <a:r>
              <a:rPr lang="en-US" sz="1000" dirty="0" smtClean="0"/>
              <a:t>months</a:t>
            </a:r>
            <a:endParaRPr lang="en-US" sz="1000" dirty="0" smtClean="0"/>
          </a:p>
        </p:txBody>
      </p:sp>
      <p:sp>
        <p:nvSpPr>
          <p:cNvPr id="35" name="Rectangle 34"/>
          <p:cNvSpPr/>
          <p:nvPr/>
        </p:nvSpPr>
        <p:spPr>
          <a:xfrm>
            <a:off x="349714" y="6429384"/>
            <a:ext cx="3501984" cy="276999"/>
          </a:xfrm>
          <a:prstGeom prst="rect">
            <a:avLst/>
          </a:prstGeom>
        </p:spPr>
        <p:txBody>
          <a:bodyPr wrap="none">
            <a:spAutoFit/>
          </a:bodyPr>
          <a:lstStyle/>
          <a:p>
            <a:r>
              <a:rPr lang="en-US" sz="1200" b="1" dirty="0" smtClean="0">
                <a:solidFill>
                  <a:srgbClr val="FFFFFF"/>
                </a:solidFill>
              </a:rPr>
              <a:t>Cortes</a:t>
            </a:r>
            <a:r>
              <a:rPr lang="en-US" sz="1200" b="1" dirty="0" smtClean="0">
                <a:solidFill>
                  <a:srgbClr val="FFFFFF"/>
                </a:solidFill>
                <a:cs typeface="Arial" charset="0"/>
              </a:rPr>
              <a:t> J, </a:t>
            </a:r>
            <a:r>
              <a:rPr lang="en-US" sz="1200" b="1" dirty="0" smtClean="0">
                <a:solidFill>
                  <a:srgbClr val="FFFFFF"/>
                </a:solidFill>
                <a:cs typeface="Arial" charset="0"/>
              </a:rPr>
              <a:t>et al. </a:t>
            </a:r>
            <a:r>
              <a:rPr lang="en-US" sz="1200" b="1" i="1" dirty="0" smtClean="0">
                <a:solidFill>
                  <a:srgbClr val="FFFFFF"/>
                </a:solidFill>
                <a:cs typeface="Arial" charset="0"/>
              </a:rPr>
              <a:t>Blood</a:t>
            </a:r>
            <a:r>
              <a:rPr lang="en-US" sz="1200" b="1" i="1" dirty="0">
                <a:solidFill>
                  <a:srgbClr val="FFFFFF"/>
                </a:solidFill>
                <a:cs typeface="Arial" charset="0"/>
              </a:rPr>
              <a:t>. </a:t>
            </a:r>
            <a:r>
              <a:rPr lang="en-US" sz="1200" b="1" dirty="0">
                <a:solidFill>
                  <a:srgbClr val="FFFFFF"/>
                </a:solidFill>
                <a:cs typeface="Arial" charset="0"/>
              </a:rPr>
              <a:t>2014;124: Abstract </a:t>
            </a:r>
            <a:r>
              <a:rPr lang="en-US" sz="1200" b="1" dirty="0" smtClean="0">
                <a:solidFill>
                  <a:srgbClr val="FFFFFF"/>
                </a:solidFill>
              </a:rPr>
              <a:t>15</a:t>
            </a:r>
            <a:r>
              <a:rPr lang="en-US" sz="1200" b="1" dirty="0" smtClean="0">
                <a:solidFill>
                  <a:srgbClr val="FFFFFF"/>
                </a:solidFill>
                <a:cs typeface="Arial" charset="0"/>
              </a:rPr>
              <a:t>2</a:t>
            </a:r>
            <a:r>
              <a:rPr lang="en-US" sz="1200" b="1" dirty="0" smtClean="0">
                <a:solidFill>
                  <a:srgbClr val="FFFFFF"/>
                </a:solidFill>
                <a:cs typeface="Arial" charset="0"/>
              </a:rPr>
              <a:t>.</a:t>
            </a:r>
            <a:endParaRPr lang="en-US" sz="1200" b="1" dirty="0">
              <a:solidFill>
                <a:srgbClr val="FFFFFF"/>
              </a:solidFill>
              <a:cs typeface="Arial" charset="0"/>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Content Placeholder 24"/>
          <p:cNvSpPr txBox="1">
            <a:spLocks/>
          </p:cNvSpPr>
          <p:nvPr/>
        </p:nvSpPr>
        <p:spPr>
          <a:xfrm>
            <a:off x="349714" y="5660472"/>
            <a:ext cx="8504916" cy="392113"/>
          </a:xfrm>
          <a:prstGeom prst="rect">
            <a:avLst/>
          </a:prstGeom>
        </p:spPr>
        <p:txBody>
          <a:bodyPr/>
          <a:lstStyle/>
          <a:p>
            <a:pPr marL="285750" lvl="1" indent="-285750" eaLnBrk="0" hangingPunct="0">
              <a:spcBef>
                <a:spcPts val="600"/>
              </a:spcBef>
              <a:spcAft>
                <a:spcPts val="600"/>
              </a:spcAft>
              <a:buClr>
                <a:srgbClr val="FFFF00"/>
              </a:buClr>
              <a:buSzPct val="90000"/>
              <a:buFont typeface="Arial" panose="020B0604020202020204" pitchFamily="34" charset="0"/>
              <a:buChar char="•"/>
              <a:defRPr/>
            </a:pPr>
            <a:r>
              <a:rPr lang="en-US" sz="1600" b="1" kern="0" dirty="0">
                <a:latin typeface="+mn-lt"/>
                <a:cs typeface="Arial" pitchFamily="34" charset="0"/>
              </a:rPr>
              <a:t>One imatinib patient and no dasatinib patients transformed between 4 and 5 years</a:t>
            </a:r>
          </a:p>
        </p:txBody>
      </p:sp>
      <p:graphicFrame>
        <p:nvGraphicFramePr>
          <p:cNvPr id="29" name="Group 137"/>
          <p:cNvGraphicFramePr>
            <a:graphicFrameLocks noGrp="1"/>
          </p:cNvGraphicFramePr>
          <p:nvPr>
            <p:extLst>
              <p:ext uri="{D42A27DB-BD31-4B8C-83A1-F6EECF244321}">
                <p14:modId xmlns:p14="http://schemas.microsoft.com/office/powerpoint/2010/main" val="2106013070"/>
              </p:ext>
            </p:extLst>
          </p:nvPr>
        </p:nvGraphicFramePr>
        <p:xfrm>
          <a:off x="276225" y="4058126"/>
          <a:ext cx="8551865" cy="1493520"/>
        </p:xfrm>
        <a:graphic>
          <a:graphicData uri="http://schemas.openxmlformats.org/drawingml/2006/table">
            <a:tbl>
              <a:tblPr firstRow="1" bandRow="1">
                <a:tableStyleId>{C083E6E3-FA7D-4D7B-A595-EF9225AFEA82}</a:tableStyleId>
              </a:tblPr>
              <a:tblGrid>
                <a:gridCol w="3346381"/>
                <a:gridCol w="1301371"/>
                <a:gridCol w="1301371"/>
                <a:gridCol w="1301371"/>
                <a:gridCol w="1301371"/>
              </a:tblGrid>
              <a:tr h="182880">
                <a:tc>
                  <a:txBody>
                    <a:bodyPr/>
                    <a:lstStyle/>
                    <a:p>
                      <a:pPr marL="0" marR="0" lvl="0" indent="0" algn="l" defTabSz="914400" rtl="0" eaLnBrk="0" fontAlgn="base" latinLnBrk="0" hangingPunct="0">
                        <a:lnSpc>
                          <a:spcPct val="100000"/>
                        </a:lnSpc>
                        <a:spcBef>
                          <a:spcPct val="0"/>
                        </a:spcBef>
                        <a:spcAft>
                          <a:spcPct val="20000"/>
                        </a:spcAft>
                        <a:buClr>
                          <a:srgbClr val="FFFF00"/>
                        </a:buClr>
                        <a:buSzPct val="90000"/>
                        <a:buFont typeface="Wingdings" pitchFamily="2" charset="2"/>
                        <a:buNone/>
                        <a:tabLst/>
                      </a:pPr>
                      <a:endParaRPr kumimoji="0" lang="en-US" sz="1600" b="1" i="0" u="none" strike="noStrike" cap="none" normalizeH="0" baseline="0" dirty="0" smtClean="0">
                        <a:ln>
                          <a:noFill/>
                        </a:ln>
                        <a:solidFill>
                          <a:srgbClr val="000000"/>
                        </a:solidFill>
                        <a:effectLst/>
                        <a:latin typeface="Arial" charset="0"/>
                      </a:endParaRPr>
                    </a:p>
                  </a:txBody>
                  <a:tcPr anchor="ctr" horzOverflow="overflow">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gridSpan="2">
                  <a:txBody>
                    <a:bodyPr/>
                    <a:lstStyle/>
                    <a:p>
                      <a:pPr marL="0" marR="0" lvl="0" indent="0" algn="ctr" defTabSz="914400" rtl="0" eaLnBrk="0" fontAlgn="base" latinLnBrk="0" hangingPunct="0">
                        <a:lnSpc>
                          <a:spcPct val="100000"/>
                        </a:lnSpc>
                        <a:spcBef>
                          <a:spcPct val="0"/>
                        </a:spcBef>
                        <a:spcAft>
                          <a:spcPct val="20000"/>
                        </a:spcAft>
                        <a:buClr>
                          <a:srgbClr val="FFFF00"/>
                        </a:buClr>
                        <a:buSzPct val="90000"/>
                        <a:buFont typeface="Wingdings" pitchFamily="2" charset="2"/>
                        <a:buNone/>
                        <a:tabLst/>
                      </a:pPr>
                      <a:r>
                        <a:rPr kumimoji="0" lang="en-US" sz="1600" b="1" u="none" strike="noStrike" cap="none" normalizeH="0" baseline="0" dirty="0" smtClean="0">
                          <a:ln>
                            <a:noFill/>
                          </a:ln>
                          <a:solidFill>
                            <a:srgbClr val="000000"/>
                          </a:solidFill>
                          <a:effectLst/>
                        </a:rPr>
                        <a:t>Dasatinib 100 mg QD</a:t>
                      </a:r>
                      <a:br>
                        <a:rPr kumimoji="0" lang="en-US" sz="1600" b="1" u="none" strike="noStrike" cap="none" normalizeH="0" baseline="0" dirty="0" smtClean="0">
                          <a:ln>
                            <a:noFill/>
                          </a:ln>
                          <a:solidFill>
                            <a:srgbClr val="000000"/>
                          </a:solidFill>
                          <a:effectLst/>
                        </a:rPr>
                      </a:br>
                      <a:r>
                        <a:rPr kumimoji="0" lang="en-US" sz="1600" b="1" u="none" strike="noStrike" cap="none" normalizeH="0" baseline="0" dirty="0" smtClean="0">
                          <a:ln>
                            <a:noFill/>
                          </a:ln>
                          <a:solidFill>
                            <a:srgbClr val="000000"/>
                          </a:solidFill>
                          <a:effectLst/>
                        </a:rPr>
                        <a:t>(</a:t>
                      </a:r>
                      <a:r>
                        <a:rPr kumimoji="0" lang="en-US" sz="1600" b="1" u="none" strike="noStrike" cap="none" normalizeH="0" baseline="0" dirty="0" smtClean="0">
                          <a:ln>
                            <a:noFill/>
                          </a:ln>
                          <a:solidFill>
                            <a:srgbClr val="000000"/>
                          </a:solidFill>
                          <a:effectLst/>
                        </a:rPr>
                        <a:t>n = 259</a:t>
                      </a:r>
                      <a:r>
                        <a:rPr kumimoji="0" lang="en-US" sz="1600" b="1" u="none" strike="noStrike" cap="none" normalizeH="0" baseline="0" dirty="0" smtClean="0">
                          <a:ln>
                            <a:noFill/>
                          </a:ln>
                          <a:solidFill>
                            <a:srgbClr val="000000"/>
                          </a:solidFill>
                          <a:effectLst/>
                        </a:rPr>
                        <a:t>)</a:t>
                      </a:r>
                      <a:endParaRPr kumimoji="0" lang="en-US" sz="1600" b="1" i="0" u="none" strike="noStrike" cap="none" normalizeH="0" baseline="0" dirty="0" smtClean="0">
                        <a:ln>
                          <a:noFill/>
                        </a:ln>
                        <a:solidFill>
                          <a:srgbClr val="000000"/>
                        </a:solidFill>
                        <a:effectLst/>
                        <a:latin typeface="Arial" charset="0"/>
                      </a:endParaRPr>
                    </a:p>
                  </a:txBody>
                  <a:tcPr anchor="ctr" horzOverflow="overflow">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hMerge="1">
                  <a:txBody>
                    <a:bodyPr/>
                    <a:lstStyle/>
                    <a:p>
                      <a:pPr marL="0" marR="0" lvl="0" indent="0" algn="ctr" defTabSz="914400" rtl="0" eaLnBrk="0" fontAlgn="base" latinLnBrk="0" hangingPunct="0">
                        <a:lnSpc>
                          <a:spcPct val="100000"/>
                        </a:lnSpc>
                        <a:spcBef>
                          <a:spcPct val="0"/>
                        </a:spcBef>
                        <a:spcAft>
                          <a:spcPct val="20000"/>
                        </a:spcAft>
                        <a:buClr>
                          <a:srgbClr val="FFFF00"/>
                        </a:buClr>
                        <a:buSzPct val="90000"/>
                        <a:buFont typeface="Wingdings" pitchFamily="2" charset="2"/>
                        <a:buNone/>
                        <a:tabLst/>
                      </a:pPr>
                      <a:endParaRPr kumimoji="0" lang="en-US" sz="1800" b="1" i="0" u="none" strike="noStrike" cap="none" normalizeH="0" baseline="0" dirty="0" smtClean="0">
                        <a:ln>
                          <a:noFill/>
                        </a:ln>
                        <a:solidFill>
                          <a:srgbClr val="FFFF00"/>
                        </a:solidFill>
                        <a:effectLst/>
                        <a:latin typeface="Arial" charset="0"/>
                      </a:endParaRPr>
                    </a:p>
                  </a:txBody>
                  <a:tcPr marL="45720" marR="45720" marT="45722" marB="45722" anchor="ctr" horzOverflow="overflow">
                    <a:lnL>
                      <a:noFill/>
                    </a:lnL>
                    <a:lnR>
                      <a:noFill/>
                    </a:lnR>
                    <a:lnT cap="flat">
                      <a:noFill/>
                    </a:lnT>
                    <a:lnB w="28575" cap="flat" cmpd="sng" algn="ctr">
                      <a:solidFill>
                        <a:schemeClr val="accent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0"/>
                        </a:spcBef>
                        <a:spcAft>
                          <a:spcPct val="20000"/>
                        </a:spcAft>
                        <a:buClr>
                          <a:srgbClr val="FFFF00"/>
                        </a:buClr>
                        <a:buSzPct val="90000"/>
                        <a:buFont typeface="Wingdings" pitchFamily="2" charset="2"/>
                        <a:buNone/>
                        <a:tabLst/>
                      </a:pPr>
                      <a:r>
                        <a:rPr kumimoji="0" lang="en-US" sz="1600" b="1" u="none" strike="noStrike" cap="none" normalizeH="0" baseline="0" dirty="0" smtClean="0">
                          <a:ln>
                            <a:noFill/>
                          </a:ln>
                          <a:solidFill>
                            <a:srgbClr val="000000"/>
                          </a:solidFill>
                          <a:effectLst/>
                        </a:rPr>
                        <a:t>Imatinib 400 mg QD</a:t>
                      </a:r>
                      <a:br>
                        <a:rPr kumimoji="0" lang="en-US" sz="1600" b="1" u="none" strike="noStrike" cap="none" normalizeH="0" baseline="0" dirty="0" smtClean="0">
                          <a:ln>
                            <a:noFill/>
                          </a:ln>
                          <a:solidFill>
                            <a:srgbClr val="000000"/>
                          </a:solidFill>
                          <a:effectLst/>
                        </a:rPr>
                      </a:br>
                      <a:r>
                        <a:rPr kumimoji="0" lang="en-US" sz="1600" b="1" u="none" strike="noStrike" cap="none" normalizeH="0" baseline="0" dirty="0" smtClean="0">
                          <a:ln>
                            <a:noFill/>
                          </a:ln>
                          <a:solidFill>
                            <a:srgbClr val="000000"/>
                          </a:solidFill>
                          <a:effectLst/>
                        </a:rPr>
                        <a:t>(</a:t>
                      </a:r>
                      <a:r>
                        <a:rPr kumimoji="0" lang="en-US" sz="1600" b="1" u="none" strike="noStrike" cap="none" normalizeH="0" baseline="0" dirty="0" smtClean="0">
                          <a:ln>
                            <a:noFill/>
                          </a:ln>
                          <a:solidFill>
                            <a:srgbClr val="000000"/>
                          </a:solidFill>
                          <a:effectLst/>
                        </a:rPr>
                        <a:t>n = 260</a:t>
                      </a:r>
                      <a:r>
                        <a:rPr kumimoji="0" lang="en-US" sz="1600" b="1" u="none" strike="noStrike" cap="none" normalizeH="0" baseline="0" dirty="0" smtClean="0">
                          <a:ln>
                            <a:noFill/>
                          </a:ln>
                          <a:solidFill>
                            <a:srgbClr val="000000"/>
                          </a:solidFill>
                          <a:effectLst/>
                        </a:rPr>
                        <a:t>)</a:t>
                      </a:r>
                      <a:endParaRPr kumimoji="0" lang="en-US" sz="1600" b="1" i="0" u="none" strike="noStrike" cap="none" normalizeH="0" baseline="0" dirty="0" smtClean="0">
                        <a:ln>
                          <a:noFill/>
                        </a:ln>
                        <a:solidFill>
                          <a:srgbClr val="000000"/>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hMerge="1">
                  <a:txBody>
                    <a:bodyPr/>
                    <a:lstStyle/>
                    <a:p>
                      <a:pPr marL="0" marR="0" lvl="0" indent="0" algn="ctr" defTabSz="914400" rtl="0" eaLnBrk="0" fontAlgn="base" latinLnBrk="0" hangingPunct="0">
                        <a:lnSpc>
                          <a:spcPct val="100000"/>
                        </a:lnSpc>
                        <a:spcBef>
                          <a:spcPct val="0"/>
                        </a:spcBef>
                        <a:spcAft>
                          <a:spcPct val="20000"/>
                        </a:spcAft>
                        <a:buClr>
                          <a:srgbClr val="FFFF00"/>
                        </a:buClr>
                        <a:buSzPct val="90000"/>
                        <a:buFont typeface="Wingdings" pitchFamily="2" charset="2"/>
                        <a:buNone/>
                        <a:tabLst/>
                      </a:pPr>
                      <a:endParaRPr kumimoji="0" lang="en-US" sz="1800" b="1" i="0" u="none" strike="noStrike" cap="none" normalizeH="0" baseline="0" dirty="0" smtClean="0">
                        <a:ln>
                          <a:noFill/>
                        </a:ln>
                        <a:solidFill>
                          <a:srgbClr val="FFFF00"/>
                        </a:solidFill>
                        <a:effectLst/>
                        <a:latin typeface="Arial" charset="0"/>
                      </a:endParaRPr>
                    </a:p>
                  </a:txBody>
                  <a:tcPr marL="45720" marR="45720" marT="45722" marB="45722" anchor="ctr" horzOverflow="overflow">
                    <a:lnL>
                      <a:noFill/>
                    </a:lnL>
                    <a:lnR cap="flat">
                      <a:noFill/>
                    </a:lnR>
                    <a:lnT cap="flat">
                      <a:noFill/>
                    </a:lnT>
                    <a:lnB w="28575" cap="flat" cmpd="sng" algn="ctr">
                      <a:solidFill>
                        <a:schemeClr val="accent1"/>
                      </a:solidFill>
                      <a:prstDash val="solid"/>
                      <a:round/>
                      <a:headEnd type="none" w="med" len="med"/>
                      <a:tailEnd type="none" w="med" len="med"/>
                    </a:lnB>
                    <a:lnTlToBr>
                      <a:noFill/>
                    </a:lnTlToBr>
                    <a:lnBlToTr>
                      <a:noFill/>
                    </a:lnBlToTr>
                    <a:noFill/>
                  </a:tcPr>
                </a:tc>
              </a:tr>
              <a:tr h="182880">
                <a:tc>
                  <a:txBody>
                    <a:bodyPr/>
                    <a:lstStyle/>
                    <a:p>
                      <a:pPr marL="0" marR="0" lvl="0" indent="0" algn="l" defTabSz="914400" rtl="0" eaLnBrk="0" fontAlgn="base" latinLnBrk="0" hangingPunct="0">
                        <a:lnSpc>
                          <a:spcPct val="100000"/>
                        </a:lnSpc>
                        <a:spcBef>
                          <a:spcPct val="0"/>
                        </a:spcBef>
                        <a:spcAft>
                          <a:spcPct val="20000"/>
                        </a:spcAft>
                        <a:buClr>
                          <a:srgbClr val="FFFF00"/>
                        </a:buClr>
                        <a:buSzPct val="90000"/>
                        <a:buFont typeface="Wingdings" pitchFamily="2" charset="2"/>
                        <a:buNone/>
                        <a:tabLst/>
                      </a:pPr>
                      <a:r>
                        <a:rPr kumimoji="0" lang="en-US" sz="1600" b="1" u="none" strike="noStrike" cap="none" normalizeH="0" baseline="0" dirty="0" smtClean="0">
                          <a:ln>
                            <a:noFill/>
                          </a:ln>
                          <a:effectLst/>
                        </a:rPr>
                        <a:t>BCR-ABL at </a:t>
                      </a:r>
                      <a:r>
                        <a:rPr kumimoji="0" lang="en-US" sz="1600" b="1" u="none" strike="noStrike" cap="none" normalizeH="0" baseline="0" dirty="0" smtClean="0">
                          <a:ln>
                            <a:noFill/>
                          </a:ln>
                          <a:effectLst/>
                        </a:rPr>
                        <a:t>3 </a:t>
                      </a:r>
                      <a:r>
                        <a:rPr kumimoji="0" lang="en-US" sz="1600" b="1" u="none" strike="noStrike" cap="none" normalizeH="0" baseline="0" dirty="0" err="1" smtClean="0">
                          <a:ln>
                            <a:noFill/>
                          </a:ln>
                          <a:effectLst/>
                        </a:rPr>
                        <a:t>months</a:t>
                      </a:r>
                      <a:r>
                        <a:rPr kumimoji="0" lang="en-US" sz="1600" b="1" u="none" strike="noStrike" cap="none" normalizeH="0" baseline="30000" dirty="0" err="1" smtClean="0">
                          <a:ln>
                            <a:noFill/>
                          </a:ln>
                          <a:effectLst/>
                        </a:rPr>
                        <a:t>a</a:t>
                      </a:r>
                      <a:endParaRPr kumimoji="0" lang="en-US" sz="1600" b="1" i="0" u="none" strike="noStrike" cap="none" normalizeH="0" baseline="30000" dirty="0" smtClean="0">
                        <a:ln>
                          <a:noFill/>
                        </a:ln>
                        <a:solidFill>
                          <a:srgbClr val="FFFF00"/>
                        </a:solidFill>
                        <a:effectLst/>
                        <a:latin typeface="Arial" charset="0"/>
                      </a:endParaRPr>
                    </a:p>
                  </a:txBody>
                  <a:tcPr anchor="ctr" horzOverflow="overflow">
                    <a:lnT w="12700" cap="flat" cmpd="sng" algn="ctr">
                      <a:solidFill>
                        <a:schemeClr val="tx1"/>
                      </a:solidFill>
                      <a:prstDash val="solid"/>
                      <a:round/>
                      <a:headEnd type="none" w="med" len="med"/>
                      <a:tailEnd type="none" w="med" len="med"/>
                    </a:lnT>
                  </a:tcPr>
                </a:tc>
                <a:tc>
                  <a:txBody>
                    <a:bodyPr/>
                    <a:lstStyle/>
                    <a:p>
                      <a:pPr marL="0" marR="0" lvl="0" indent="0" algn="ctr" defTabSz="914400" rtl="0" eaLnBrk="0" fontAlgn="ctr" latinLnBrk="0" hangingPunct="0">
                        <a:lnSpc>
                          <a:spcPct val="100000"/>
                        </a:lnSpc>
                        <a:spcBef>
                          <a:spcPct val="0"/>
                        </a:spcBef>
                        <a:spcAft>
                          <a:spcPct val="0"/>
                        </a:spcAft>
                        <a:buClr>
                          <a:srgbClr val="FFFF00"/>
                        </a:buClr>
                        <a:buSzPct val="90000"/>
                        <a:buFont typeface="Wingdings" pitchFamily="2" charset="2"/>
                        <a:buNone/>
                        <a:tabLst/>
                        <a:defRPr/>
                      </a:pPr>
                      <a:r>
                        <a:rPr kumimoji="0" lang="en-US" sz="1600" b="1" u="none" strike="noStrike" cap="none" normalizeH="0" baseline="0" dirty="0" smtClean="0">
                          <a:ln>
                            <a:noFill/>
                          </a:ln>
                          <a:effectLst/>
                        </a:rPr>
                        <a:t>≤10%</a:t>
                      </a:r>
                    </a:p>
                    <a:p>
                      <a:pPr marL="0" marR="0" lvl="0" indent="0" algn="ctr" defTabSz="914400" rtl="0" eaLnBrk="0" fontAlgn="ctr" latinLnBrk="0" hangingPunct="0">
                        <a:lnSpc>
                          <a:spcPct val="100000"/>
                        </a:lnSpc>
                        <a:spcBef>
                          <a:spcPct val="0"/>
                        </a:spcBef>
                        <a:spcAft>
                          <a:spcPct val="0"/>
                        </a:spcAft>
                        <a:buClr>
                          <a:srgbClr val="FFFF00"/>
                        </a:buClr>
                        <a:buSzPct val="90000"/>
                        <a:buFont typeface="Wingdings" pitchFamily="2" charset="2"/>
                        <a:buNone/>
                        <a:tabLst/>
                        <a:defRPr/>
                      </a:pPr>
                      <a:r>
                        <a:rPr kumimoji="0" lang="en-US" sz="1600" b="1" u="none" strike="noStrike" kern="1200" cap="none" normalizeH="0" baseline="0" dirty="0" smtClean="0">
                          <a:ln>
                            <a:noFill/>
                          </a:ln>
                          <a:effectLst/>
                        </a:rPr>
                        <a:t>n = 198</a:t>
                      </a:r>
                      <a:endParaRPr kumimoji="0" lang="en-US" sz="1600" b="1" i="0" u="none" strike="noStrike" kern="1200" cap="none" normalizeH="0" baseline="0" dirty="0" smtClean="0">
                        <a:ln>
                          <a:noFill/>
                        </a:ln>
                        <a:solidFill>
                          <a:srgbClr val="FFFF00"/>
                        </a:solidFill>
                        <a:effectLst/>
                        <a:latin typeface="Arial" charset="0"/>
                        <a:ea typeface="Arial Unicode MS" pitchFamily="34" charset="-128"/>
                        <a:cs typeface="Arial Unicode MS" pitchFamily="34" charset="-128"/>
                      </a:endParaRPr>
                    </a:p>
                  </a:txBody>
                  <a:tcPr marL="45720" marR="45720" anchor="ctr" horzOverflow="overflow">
                    <a:lnT w="12700" cap="flat" cmpd="sng" algn="ctr">
                      <a:solidFill>
                        <a:schemeClr val="tx1"/>
                      </a:solidFill>
                      <a:prstDash val="solid"/>
                      <a:round/>
                      <a:headEnd type="none" w="med" len="med"/>
                      <a:tailEnd type="none" w="med" len="med"/>
                    </a:lnT>
                  </a:tcPr>
                </a:tc>
                <a:tc>
                  <a:txBody>
                    <a:bodyPr/>
                    <a:lstStyle/>
                    <a:p>
                      <a:pPr marL="0" marR="0" lvl="0" indent="0" algn="ctr" defTabSz="914400" rtl="0" eaLnBrk="0" fontAlgn="ctr" latinLnBrk="0" hangingPunct="0">
                        <a:lnSpc>
                          <a:spcPct val="100000"/>
                        </a:lnSpc>
                        <a:spcBef>
                          <a:spcPct val="0"/>
                        </a:spcBef>
                        <a:spcAft>
                          <a:spcPct val="0"/>
                        </a:spcAft>
                        <a:buClr>
                          <a:srgbClr val="FFFF00"/>
                        </a:buClr>
                        <a:buSzPct val="90000"/>
                        <a:buFont typeface="Wingdings" pitchFamily="2" charset="2"/>
                        <a:buNone/>
                        <a:tabLst/>
                        <a:defRPr/>
                      </a:pPr>
                      <a:r>
                        <a:rPr kumimoji="0" lang="en-US" sz="1600" b="1" u="none" strike="noStrike" cap="none" normalizeH="0" baseline="0" dirty="0" smtClean="0">
                          <a:ln>
                            <a:noFill/>
                          </a:ln>
                          <a:effectLst/>
                        </a:rPr>
                        <a:t>&gt;10%</a:t>
                      </a:r>
                    </a:p>
                    <a:p>
                      <a:pPr marL="0" marR="0" lvl="0" indent="0" algn="ctr" defTabSz="914400" rtl="0" eaLnBrk="0" fontAlgn="ctr" latinLnBrk="0" hangingPunct="0">
                        <a:lnSpc>
                          <a:spcPct val="100000"/>
                        </a:lnSpc>
                        <a:spcBef>
                          <a:spcPct val="0"/>
                        </a:spcBef>
                        <a:spcAft>
                          <a:spcPct val="0"/>
                        </a:spcAft>
                        <a:buClr>
                          <a:srgbClr val="FFFF00"/>
                        </a:buClr>
                        <a:buSzPct val="90000"/>
                        <a:buFont typeface="Wingdings" pitchFamily="2" charset="2"/>
                        <a:buNone/>
                        <a:tabLst/>
                        <a:defRPr/>
                      </a:pPr>
                      <a:r>
                        <a:rPr kumimoji="0" lang="en-US" sz="1600" b="1" u="none" strike="noStrike" cap="none" normalizeH="0" baseline="0" dirty="0" smtClean="0">
                          <a:ln>
                            <a:noFill/>
                          </a:ln>
                          <a:effectLst/>
                        </a:rPr>
                        <a:t>n = </a:t>
                      </a:r>
                      <a:r>
                        <a:rPr kumimoji="0" lang="en-US" sz="1600" b="1" u="none" strike="noStrike" kern="1200" cap="none" normalizeH="0" baseline="0" dirty="0" smtClean="0">
                          <a:ln>
                            <a:noFill/>
                          </a:ln>
                          <a:effectLst/>
                        </a:rPr>
                        <a:t>37</a:t>
                      </a:r>
                      <a:endParaRPr kumimoji="0" lang="en-US" sz="1600" b="1" i="0" u="none" strike="noStrike" cap="none" normalizeH="0" baseline="0" dirty="0" smtClean="0">
                        <a:ln>
                          <a:noFill/>
                        </a:ln>
                        <a:solidFill>
                          <a:srgbClr val="FFFF00"/>
                        </a:solidFill>
                        <a:effectLst/>
                        <a:latin typeface="Arial" charset="0"/>
                      </a:endParaRPr>
                    </a:p>
                  </a:txBody>
                  <a:tcPr marL="45720" marR="45720" anchor="ctr" horzOverflow="overflow">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lvl="0" indent="0" algn="ctr" defTabSz="914400" rtl="0" eaLnBrk="0" fontAlgn="ctr" latinLnBrk="0" hangingPunct="0">
                        <a:lnSpc>
                          <a:spcPct val="100000"/>
                        </a:lnSpc>
                        <a:spcBef>
                          <a:spcPct val="0"/>
                        </a:spcBef>
                        <a:spcAft>
                          <a:spcPct val="0"/>
                        </a:spcAft>
                        <a:buClr>
                          <a:srgbClr val="FFFF00"/>
                        </a:buClr>
                        <a:buSzPct val="90000"/>
                        <a:buFont typeface="Wingdings" pitchFamily="2" charset="2"/>
                        <a:buNone/>
                        <a:tabLst/>
                        <a:defRPr/>
                      </a:pPr>
                      <a:r>
                        <a:rPr kumimoji="0" lang="en-US" sz="1600" b="1" u="none" strike="noStrike" cap="none" normalizeH="0" baseline="0" dirty="0" smtClean="0">
                          <a:ln>
                            <a:noFill/>
                          </a:ln>
                          <a:effectLst/>
                        </a:rPr>
                        <a:t>≤10%</a:t>
                      </a:r>
                    </a:p>
                    <a:p>
                      <a:pPr marL="0" marR="0" lvl="0" indent="0" algn="ctr" defTabSz="914400" rtl="0" eaLnBrk="0" fontAlgn="ctr" latinLnBrk="0" hangingPunct="0">
                        <a:lnSpc>
                          <a:spcPct val="100000"/>
                        </a:lnSpc>
                        <a:spcBef>
                          <a:spcPct val="0"/>
                        </a:spcBef>
                        <a:spcAft>
                          <a:spcPct val="0"/>
                        </a:spcAft>
                        <a:buClr>
                          <a:srgbClr val="FFFF00"/>
                        </a:buClr>
                        <a:buSzPct val="90000"/>
                        <a:buFont typeface="Wingdings" pitchFamily="2" charset="2"/>
                        <a:buNone/>
                        <a:tabLst/>
                        <a:defRPr/>
                      </a:pPr>
                      <a:r>
                        <a:rPr kumimoji="0" lang="en-US" sz="1600" b="1" u="none" strike="noStrike" cap="none" normalizeH="0" baseline="0" dirty="0" smtClean="0">
                          <a:ln>
                            <a:noFill/>
                          </a:ln>
                          <a:effectLst/>
                        </a:rPr>
                        <a:t>n = </a:t>
                      </a:r>
                      <a:r>
                        <a:rPr kumimoji="0" lang="en-US" sz="1600" b="1" u="none" strike="noStrike" kern="1200" cap="none" normalizeH="0" baseline="0" dirty="0" smtClean="0">
                          <a:ln>
                            <a:noFill/>
                          </a:ln>
                          <a:effectLst/>
                        </a:rPr>
                        <a:t>154</a:t>
                      </a:r>
                      <a:endParaRPr kumimoji="0" lang="en-US" sz="1600" b="1" i="0" u="none" strike="noStrike" cap="none" normalizeH="0" baseline="0" dirty="0" smtClean="0">
                        <a:ln>
                          <a:noFill/>
                        </a:ln>
                        <a:solidFill>
                          <a:srgbClr val="FFFF00"/>
                        </a:solidFill>
                        <a:effectLst/>
                        <a:latin typeface="Arial" charset="0"/>
                      </a:endParaRPr>
                    </a:p>
                  </a:txBody>
                  <a:tcPr marL="45720" marR="45720" anchor="ctr" horzOverflow="overflow">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lvl="0" indent="0" algn="ctr" defTabSz="914400" rtl="0" eaLnBrk="0" fontAlgn="ctr" latinLnBrk="0" hangingPunct="0">
                        <a:lnSpc>
                          <a:spcPct val="100000"/>
                        </a:lnSpc>
                        <a:spcBef>
                          <a:spcPct val="0"/>
                        </a:spcBef>
                        <a:spcAft>
                          <a:spcPct val="0"/>
                        </a:spcAft>
                        <a:buClr>
                          <a:srgbClr val="FFFF00"/>
                        </a:buClr>
                        <a:buSzPct val="90000"/>
                        <a:buFont typeface="Wingdings" pitchFamily="2" charset="2"/>
                        <a:buNone/>
                        <a:tabLst/>
                        <a:defRPr/>
                      </a:pPr>
                      <a:r>
                        <a:rPr kumimoji="0" lang="en-US" sz="1600" b="1" u="none" strike="noStrike" cap="none" normalizeH="0" baseline="0" dirty="0" smtClean="0">
                          <a:ln>
                            <a:noFill/>
                          </a:ln>
                          <a:effectLst/>
                        </a:rPr>
                        <a:t>&gt;10%</a:t>
                      </a:r>
                    </a:p>
                    <a:p>
                      <a:pPr marL="0" marR="0" lvl="0" indent="0" algn="ctr" defTabSz="914400" rtl="0" eaLnBrk="0" fontAlgn="ctr" latinLnBrk="0" hangingPunct="0">
                        <a:lnSpc>
                          <a:spcPct val="100000"/>
                        </a:lnSpc>
                        <a:spcBef>
                          <a:spcPct val="0"/>
                        </a:spcBef>
                        <a:spcAft>
                          <a:spcPct val="0"/>
                        </a:spcAft>
                        <a:buClr>
                          <a:srgbClr val="FFFF00"/>
                        </a:buClr>
                        <a:buSzPct val="90000"/>
                        <a:buFont typeface="Wingdings" pitchFamily="2" charset="2"/>
                        <a:buNone/>
                        <a:tabLst/>
                        <a:defRPr/>
                      </a:pPr>
                      <a:r>
                        <a:rPr kumimoji="0" lang="en-US" sz="1600" b="1" u="none" strike="noStrike" cap="none" normalizeH="0" baseline="0" dirty="0" smtClean="0">
                          <a:ln>
                            <a:noFill/>
                          </a:ln>
                          <a:effectLst/>
                        </a:rPr>
                        <a:t>n = </a:t>
                      </a:r>
                      <a:r>
                        <a:rPr kumimoji="0" lang="en-US" sz="1600" b="1" u="none" strike="noStrike" kern="1200" cap="none" normalizeH="0" baseline="0" dirty="0" smtClean="0">
                          <a:ln>
                            <a:noFill/>
                          </a:ln>
                          <a:effectLst/>
                        </a:rPr>
                        <a:t>85</a:t>
                      </a:r>
                      <a:endParaRPr kumimoji="0" lang="en-US" sz="1600" b="1" i="0" u="none" strike="noStrike" cap="none" normalizeH="0" baseline="0" dirty="0" smtClean="0">
                        <a:ln>
                          <a:noFill/>
                        </a:ln>
                        <a:solidFill>
                          <a:srgbClr val="FFFF00"/>
                        </a:solidFill>
                        <a:effectLst/>
                        <a:latin typeface="Arial" charset="0"/>
                      </a:endParaRPr>
                    </a:p>
                  </a:txBody>
                  <a:tcPr marL="45720" marR="45720" anchor="ctr" horzOverflow="overflow">
                    <a:lnT w="12700" cap="flat" cmpd="sng" algn="ctr">
                      <a:solidFill>
                        <a:schemeClr val="tx1"/>
                      </a:solidFill>
                      <a:prstDash val="solid"/>
                      <a:round/>
                      <a:headEnd type="none" w="med" len="med"/>
                      <a:tailEnd type="none" w="med" len="med"/>
                    </a:lnT>
                  </a:tcPr>
                </a:tc>
              </a:tr>
              <a:tr h="182880">
                <a:tc>
                  <a:txBody>
                    <a:bodyPr/>
                    <a:lstStyle/>
                    <a:p>
                      <a:pPr marL="0" marR="0" lvl="0" indent="0" algn="l" defTabSz="914400" rtl="0" eaLnBrk="0" fontAlgn="base" latinLnBrk="0" hangingPunct="0">
                        <a:lnSpc>
                          <a:spcPct val="100000"/>
                        </a:lnSpc>
                        <a:spcBef>
                          <a:spcPct val="0"/>
                        </a:spcBef>
                        <a:spcAft>
                          <a:spcPts val="0"/>
                        </a:spcAft>
                        <a:buClr>
                          <a:srgbClr val="FFFF00"/>
                        </a:buClr>
                        <a:buSzPct val="90000"/>
                        <a:buFont typeface="Wingdings" pitchFamily="2" charset="2"/>
                        <a:buNone/>
                        <a:tabLst/>
                      </a:pPr>
                      <a:r>
                        <a:rPr kumimoji="0" lang="en-US" sz="1600" b="1" u="none" strike="noStrike" cap="none" normalizeH="0" baseline="0" dirty="0" smtClean="0">
                          <a:ln>
                            <a:noFill/>
                          </a:ln>
                          <a:effectLst/>
                        </a:rPr>
                        <a:t>Transformation to AP/BP </a:t>
                      </a:r>
                      <a:r>
                        <a:rPr kumimoji="0" lang="en-US" sz="1600" b="1" u="none" strike="noStrike" cap="none" normalizeH="0" baseline="30000" dirty="0" smtClean="0">
                          <a:ln>
                            <a:noFill/>
                          </a:ln>
                          <a:effectLst/>
                        </a:rPr>
                        <a:t>b</a:t>
                      </a:r>
                      <a:r>
                        <a:rPr kumimoji="0" lang="en-US" sz="1600" b="1" u="none" strike="noStrike" cap="none" normalizeH="0" baseline="0" dirty="0" smtClean="0">
                          <a:ln>
                            <a:noFill/>
                          </a:ln>
                          <a:effectLst/>
                        </a:rPr>
                        <a:t>, n (%)</a:t>
                      </a:r>
                      <a:endParaRPr kumimoji="0" lang="en-US" sz="1600" b="1" i="0" u="none" strike="noStrike" cap="none" normalizeH="0" baseline="0" dirty="0" smtClean="0">
                        <a:ln>
                          <a:noFill/>
                        </a:ln>
                        <a:solidFill>
                          <a:srgbClr val="FF0000"/>
                        </a:solidFill>
                        <a:effectLst/>
                        <a:latin typeface="Arial" charset="0"/>
                      </a:endParaRPr>
                    </a:p>
                  </a:txBody>
                  <a:tcPr anchor="ctr" horzOverflow="overflow">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ctr" latinLnBrk="0" hangingPunct="0">
                        <a:lnSpc>
                          <a:spcPct val="100000"/>
                        </a:lnSpc>
                        <a:spcBef>
                          <a:spcPct val="0"/>
                        </a:spcBef>
                        <a:spcAft>
                          <a:spcPct val="0"/>
                        </a:spcAft>
                        <a:buClr>
                          <a:srgbClr val="FFFF00"/>
                        </a:buClr>
                        <a:buSzPct val="90000"/>
                        <a:buFont typeface="Wingdings" pitchFamily="2" charset="2"/>
                        <a:buNone/>
                        <a:tabLst/>
                        <a:defRPr/>
                      </a:pPr>
                      <a:r>
                        <a:rPr kumimoji="0" lang="en-US" sz="1600" b="1" u="none" strike="noStrike" cap="none" normalizeH="0" baseline="0" dirty="0" smtClean="0">
                          <a:ln>
                            <a:noFill/>
                          </a:ln>
                          <a:effectLst/>
                        </a:rPr>
                        <a:t>6 (3)</a:t>
                      </a:r>
                      <a:endParaRPr kumimoji="0" lang="en-US" sz="1600" b="1" i="0" u="none" strike="noStrike" cap="none" normalizeH="0" baseline="0" dirty="0" smtClean="0">
                        <a:ln>
                          <a:noFill/>
                        </a:ln>
                        <a:solidFill>
                          <a:schemeClr val="tx1"/>
                        </a:solidFill>
                        <a:effectLst/>
                        <a:latin typeface="Arial" charset="0"/>
                      </a:endParaRPr>
                    </a:p>
                  </a:txBody>
                  <a:tcPr marL="45720" marR="45720" anchor="ctr" horzOverflow="overflow">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ctr" latinLnBrk="0" hangingPunct="0">
                        <a:lnSpc>
                          <a:spcPct val="100000"/>
                        </a:lnSpc>
                        <a:spcBef>
                          <a:spcPct val="0"/>
                        </a:spcBef>
                        <a:spcAft>
                          <a:spcPct val="0"/>
                        </a:spcAft>
                        <a:buClr>
                          <a:srgbClr val="FFFF00"/>
                        </a:buClr>
                        <a:buSzPct val="90000"/>
                        <a:buFont typeface="Wingdings" pitchFamily="2" charset="2"/>
                        <a:buNone/>
                        <a:tabLst/>
                        <a:defRPr/>
                      </a:pPr>
                      <a:r>
                        <a:rPr kumimoji="0" lang="en-US" sz="1600" b="1" u="none" strike="noStrike" cap="none" normalizeH="0" baseline="0" dirty="0" smtClean="0">
                          <a:ln>
                            <a:noFill/>
                          </a:ln>
                          <a:effectLst/>
                        </a:rPr>
                        <a:t>5 (14)</a:t>
                      </a:r>
                      <a:endParaRPr kumimoji="0" lang="en-US" sz="1600" b="1" i="0" u="none" strike="noStrike" cap="none" normalizeH="0" baseline="0" dirty="0" smtClean="0">
                        <a:ln>
                          <a:noFill/>
                        </a:ln>
                        <a:solidFill>
                          <a:schemeClr val="tx1"/>
                        </a:solidFill>
                        <a:effectLst/>
                        <a:latin typeface="Arial" charset="0"/>
                      </a:endParaRPr>
                    </a:p>
                  </a:txBody>
                  <a:tcPr marL="45720" marR="45720" anchor="ctr" horzOverflow="overflow">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kumimoji="0" lang="en-US" sz="1600" b="1" u="none" strike="noStrike" kern="1200" cap="none" normalizeH="0" baseline="0" dirty="0" smtClean="0">
                          <a:ln>
                            <a:noFill/>
                          </a:ln>
                          <a:effectLst/>
                        </a:rPr>
                        <a:t>5 (3)</a:t>
                      </a:r>
                      <a:endParaRPr kumimoji="0" lang="en-US" sz="1600" b="1" i="0" u="none" strike="noStrike" kern="1200" cap="none" normalizeH="0" baseline="0" dirty="0" smtClean="0">
                        <a:ln>
                          <a:noFill/>
                        </a:ln>
                        <a:solidFill>
                          <a:schemeClr val="tx1"/>
                        </a:solidFill>
                        <a:effectLst/>
                        <a:latin typeface="Arial" charset="0"/>
                        <a:ea typeface="+mn-ea"/>
                        <a:cs typeface="+mn-cs"/>
                      </a:endParaRPr>
                    </a:p>
                  </a:txBody>
                  <a:tcPr marL="45720" marR="45720" anchor="ctr" horzOverflow="overflow">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ctr" latinLnBrk="0" hangingPunct="0">
                        <a:lnSpc>
                          <a:spcPct val="100000"/>
                        </a:lnSpc>
                        <a:spcBef>
                          <a:spcPct val="0"/>
                        </a:spcBef>
                        <a:spcAft>
                          <a:spcPct val="0"/>
                        </a:spcAft>
                        <a:buClr>
                          <a:srgbClr val="FFFF00"/>
                        </a:buClr>
                        <a:buSzPct val="90000"/>
                        <a:buFont typeface="Wingdings" pitchFamily="2" charset="2"/>
                        <a:buNone/>
                        <a:tabLst/>
                        <a:defRPr/>
                      </a:pPr>
                      <a:r>
                        <a:rPr kumimoji="0" lang="en-US" sz="1600" b="1" u="none" strike="noStrike" cap="none" normalizeH="0" baseline="0" dirty="0" smtClean="0">
                          <a:ln>
                            <a:noFill/>
                          </a:ln>
                          <a:effectLst/>
                        </a:rPr>
                        <a:t>13 (15)</a:t>
                      </a:r>
                      <a:endParaRPr kumimoji="0" lang="en-US" sz="1600" b="1" i="0" u="none" strike="noStrike" cap="none" normalizeH="0" baseline="0" dirty="0" smtClean="0">
                        <a:ln>
                          <a:noFill/>
                        </a:ln>
                        <a:solidFill>
                          <a:schemeClr val="tx1"/>
                        </a:solidFill>
                        <a:effectLst/>
                        <a:latin typeface="Arial" charset="0"/>
                      </a:endParaRPr>
                    </a:p>
                  </a:txBody>
                  <a:tcPr marL="45720" marR="45720" anchor="ctr" horzOverflow="overflow">
                    <a:lnB w="12700" cap="flat" cmpd="sng" algn="ctr">
                      <a:solidFill>
                        <a:schemeClr val="tx1"/>
                      </a:solidFill>
                      <a:prstDash val="solid"/>
                      <a:round/>
                      <a:headEnd type="none" w="med" len="med"/>
                      <a:tailEnd type="none" w="med" len="med"/>
                    </a:lnB>
                  </a:tcPr>
                </a:tc>
              </a:tr>
            </a:tbl>
          </a:graphicData>
        </a:graphic>
      </p:graphicFrame>
      <p:graphicFrame>
        <p:nvGraphicFramePr>
          <p:cNvPr id="30" name="Chart 29"/>
          <p:cNvGraphicFramePr/>
          <p:nvPr>
            <p:extLst>
              <p:ext uri="{D42A27DB-BD31-4B8C-83A1-F6EECF244321}">
                <p14:modId xmlns:p14="http://schemas.microsoft.com/office/powerpoint/2010/main" val="167154290"/>
              </p:ext>
            </p:extLst>
          </p:nvPr>
        </p:nvGraphicFramePr>
        <p:xfrm>
          <a:off x="2425900" y="1011975"/>
          <a:ext cx="4292200" cy="2824023"/>
        </p:xfrm>
        <a:graphic>
          <a:graphicData uri="http://schemas.openxmlformats.org/drawingml/2006/chart">
            <c:chart xmlns:c="http://schemas.openxmlformats.org/drawingml/2006/chart" xmlns:r="http://schemas.openxmlformats.org/officeDocument/2006/relationships" r:id="rId3"/>
          </a:graphicData>
        </a:graphic>
      </p:graphicFrame>
      <p:sp>
        <p:nvSpPr>
          <p:cNvPr id="1028" name="TextBox 20"/>
          <p:cNvSpPr txBox="1">
            <a:spLocks noChangeArrowheads="1"/>
          </p:cNvSpPr>
          <p:nvPr/>
        </p:nvSpPr>
        <p:spPr bwMode="auto">
          <a:xfrm rot="16200000">
            <a:off x="1618300" y="2489181"/>
            <a:ext cx="1223412" cy="338554"/>
          </a:xfrm>
          <a:prstGeom prst="rect">
            <a:avLst/>
          </a:prstGeom>
          <a:noFill/>
          <a:ln w="9525">
            <a:noFill/>
            <a:miter lim="800000"/>
            <a:headEnd/>
            <a:tailEnd/>
          </a:ln>
        </p:spPr>
        <p:txBody>
          <a:bodyPr wrap="none" anchor="b">
            <a:spAutoFit/>
          </a:bodyPr>
          <a:lstStyle/>
          <a:p>
            <a:pPr algn="ctr" eaLnBrk="0" hangingPunct="0"/>
            <a:r>
              <a:rPr lang="en-US" sz="1600" b="1" dirty="0">
                <a:solidFill>
                  <a:srgbClr val="FFFFFF"/>
                </a:solidFill>
                <a:ea typeface="Arial Unicode MS" pitchFamily="34" charset="-128"/>
                <a:cs typeface="Arial Unicode MS" pitchFamily="34" charset="-128"/>
              </a:rPr>
              <a:t>Patients, </a:t>
            </a:r>
            <a:r>
              <a:rPr lang="en-US" sz="1600" b="1" i="1" dirty="0" smtClean="0">
                <a:solidFill>
                  <a:srgbClr val="FFFFFF"/>
                </a:solidFill>
                <a:ea typeface="Arial Unicode MS" pitchFamily="34" charset="-128"/>
                <a:cs typeface="Arial Unicode MS" pitchFamily="34" charset="-128"/>
              </a:rPr>
              <a:t>n</a:t>
            </a:r>
            <a:endParaRPr lang="en-US" sz="1600" b="1" i="1" dirty="0">
              <a:solidFill>
                <a:srgbClr val="FFFFFF"/>
              </a:solidFill>
              <a:ea typeface="Arial Unicode MS" pitchFamily="34" charset="-128"/>
              <a:cs typeface="Arial Unicode MS" pitchFamily="34" charset="-128"/>
            </a:endParaRPr>
          </a:p>
        </p:txBody>
      </p:sp>
      <p:sp>
        <p:nvSpPr>
          <p:cNvPr id="1030" name="TextBox 15"/>
          <p:cNvSpPr txBox="1">
            <a:spLocks noChangeArrowheads="1"/>
          </p:cNvSpPr>
          <p:nvPr/>
        </p:nvSpPr>
        <p:spPr bwMode="auto">
          <a:xfrm>
            <a:off x="2630766" y="949979"/>
            <a:ext cx="3761942" cy="338554"/>
          </a:xfrm>
          <a:prstGeom prst="rect">
            <a:avLst/>
          </a:prstGeom>
          <a:noFill/>
          <a:ln w="9525">
            <a:noFill/>
            <a:miter lim="800000"/>
            <a:headEnd/>
            <a:tailEnd/>
          </a:ln>
        </p:spPr>
        <p:txBody>
          <a:bodyPr wrap="square">
            <a:spAutoFit/>
          </a:bodyPr>
          <a:lstStyle/>
          <a:p>
            <a:pPr algn="ctr"/>
            <a:r>
              <a:rPr lang="en-US" sz="1600" b="1" dirty="0" smtClean="0">
                <a:solidFill>
                  <a:srgbClr val="FFFF00"/>
                </a:solidFill>
                <a:ea typeface="Arial Unicode MS" pitchFamily="34" charset="-128"/>
                <a:cs typeface="Arial Unicode MS" pitchFamily="34" charset="-128"/>
              </a:rPr>
              <a:t>Overall transformations to AP/BP</a:t>
            </a:r>
            <a:endParaRPr lang="en-US" sz="1600" b="1" baseline="30000" dirty="0">
              <a:solidFill>
                <a:srgbClr val="FFFF00"/>
              </a:solidFill>
              <a:ea typeface="Arial Unicode MS" pitchFamily="34" charset="-128"/>
              <a:cs typeface="Arial Unicode MS" pitchFamily="34" charset="-128"/>
            </a:endParaRPr>
          </a:p>
        </p:txBody>
      </p:sp>
      <p:sp>
        <p:nvSpPr>
          <p:cNvPr id="13" name="TextBox 12"/>
          <p:cNvSpPr txBox="1"/>
          <p:nvPr/>
        </p:nvSpPr>
        <p:spPr>
          <a:xfrm>
            <a:off x="3427521" y="2182312"/>
            <a:ext cx="652743" cy="338554"/>
          </a:xfrm>
          <a:prstGeom prst="rect">
            <a:avLst/>
          </a:prstGeom>
          <a:noFill/>
        </p:spPr>
        <p:txBody>
          <a:bodyPr wrap="none" rtlCol="0">
            <a:spAutoFit/>
          </a:bodyPr>
          <a:lstStyle/>
          <a:p>
            <a:r>
              <a:rPr lang="en-US" sz="1600" b="1" dirty="0" smtClean="0"/>
              <a:t>4.6%</a:t>
            </a:r>
            <a:endParaRPr lang="en-US" sz="1600" b="1" dirty="0"/>
          </a:p>
        </p:txBody>
      </p:sp>
      <p:sp>
        <p:nvSpPr>
          <p:cNvPr id="14" name="TextBox 13"/>
          <p:cNvSpPr txBox="1"/>
          <p:nvPr/>
        </p:nvSpPr>
        <p:spPr>
          <a:xfrm>
            <a:off x="5334668" y="1528819"/>
            <a:ext cx="652743" cy="338554"/>
          </a:xfrm>
          <a:prstGeom prst="rect">
            <a:avLst/>
          </a:prstGeom>
          <a:noFill/>
        </p:spPr>
        <p:txBody>
          <a:bodyPr wrap="none" rtlCol="0">
            <a:spAutoFit/>
          </a:bodyPr>
          <a:lstStyle/>
          <a:p>
            <a:r>
              <a:rPr lang="en-US" sz="1600" b="1" dirty="0" smtClean="0"/>
              <a:t>7.3%</a:t>
            </a:r>
            <a:endParaRPr lang="en-US" sz="1600" b="1" dirty="0"/>
          </a:p>
        </p:txBody>
      </p:sp>
      <p:sp useBgFill="1">
        <p:nvSpPr>
          <p:cNvPr id="15" name="Rectangle 14"/>
          <p:cNvSpPr/>
          <p:nvPr/>
        </p:nvSpPr>
        <p:spPr bwMode="auto">
          <a:xfrm>
            <a:off x="2884205" y="3698063"/>
            <a:ext cx="1687795" cy="286332"/>
          </a:xfrm>
          <a:prstGeom prst="rect">
            <a:avLst/>
          </a:prstGeom>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err="1" smtClean="0">
                <a:ln>
                  <a:noFill/>
                </a:ln>
                <a:solidFill>
                  <a:schemeClr val="tx2"/>
                </a:solidFill>
                <a:effectLst/>
                <a:latin typeface="Arial" charset="0"/>
              </a:rPr>
              <a:t>Dasatinib</a:t>
            </a:r>
            <a:r>
              <a:rPr kumimoji="0" lang="en-US" sz="1400" b="1" i="0" u="none" strike="noStrike" cap="none" normalizeH="0" dirty="0" smtClean="0">
                <a:ln>
                  <a:noFill/>
                </a:ln>
                <a:solidFill>
                  <a:schemeClr val="tx2"/>
                </a:solidFill>
                <a:effectLst/>
                <a:latin typeface="Arial" charset="0"/>
              </a:rPr>
              <a:t> </a:t>
            </a:r>
            <a:r>
              <a:rPr lang="en-US" sz="1400" b="1" dirty="0" smtClean="0">
                <a:solidFill>
                  <a:schemeClr val="tx2"/>
                </a:solidFill>
              </a:rPr>
              <a:t>n = 259</a:t>
            </a:r>
            <a:endParaRPr kumimoji="0" lang="en-US" sz="1400" b="1" i="0" u="none" strike="noStrike" cap="none" normalizeH="0" baseline="0" dirty="0" smtClean="0">
              <a:ln>
                <a:noFill/>
              </a:ln>
              <a:solidFill>
                <a:schemeClr val="tx2"/>
              </a:solidFill>
              <a:effectLst/>
              <a:latin typeface="Arial" charset="0"/>
            </a:endParaRPr>
          </a:p>
        </p:txBody>
      </p:sp>
      <p:sp useBgFill="1">
        <p:nvSpPr>
          <p:cNvPr id="16" name="Rectangle 15"/>
          <p:cNvSpPr/>
          <p:nvPr/>
        </p:nvSpPr>
        <p:spPr bwMode="auto">
          <a:xfrm>
            <a:off x="4878740" y="3681879"/>
            <a:ext cx="1538245" cy="286332"/>
          </a:xfrm>
          <a:prstGeom prst="rect">
            <a:avLst/>
          </a:prstGeom>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err="1" smtClean="0">
                <a:ln>
                  <a:noFill/>
                </a:ln>
                <a:solidFill>
                  <a:schemeClr val="tx2"/>
                </a:solidFill>
                <a:effectLst/>
                <a:latin typeface="Arial" charset="0"/>
              </a:rPr>
              <a:t>Imatinib</a:t>
            </a:r>
            <a:r>
              <a:rPr kumimoji="0" lang="en-US" sz="1400" b="1" i="0" u="none" strike="noStrike" cap="none" normalizeH="0" baseline="0" dirty="0" smtClean="0">
                <a:ln>
                  <a:noFill/>
                </a:ln>
                <a:solidFill>
                  <a:schemeClr val="tx2"/>
                </a:solidFill>
                <a:effectLst/>
                <a:latin typeface="Arial" charset="0"/>
              </a:rPr>
              <a:t> </a:t>
            </a:r>
            <a:r>
              <a:rPr lang="en-US" sz="1400" b="1" dirty="0" smtClean="0">
                <a:solidFill>
                  <a:schemeClr val="tx2"/>
                </a:solidFill>
              </a:rPr>
              <a:t>n = 260</a:t>
            </a:r>
            <a:endParaRPr lang="en-US" sz="1400" b="1" dirty="0" smtClean="0">
              <a:solidFill>
                <a:schemeClr val="tx2"/>
              </a:solidFill>
            </a:endParaRPr>
          </a:p>
        </p:txBody>
      </p:sp>
      <p:grpSp>
        <p:nvGrpSpPr>
          <p:cNvPr id="26" name="Group 25"/>
          <p:cNvGrpSpPr/>
          <p:nvPr/>
        </p:nvGrpSpPr>
        <p:grpSpPr>
          <a:xfrm>
            <a:off x="1992490" y="1255434"/>
            <a:ext cx="5403632" cy="307777"/>
            <a:chOff x="2291894" y="1272040"/>
            <a:chExt cx="5403632" cy="307777"/>
          </a:xfrm>
        </p:grpSpPr>
        <p:sp>
          <p:nvSpPr>
            <p:cNvPr id="17" name="Rectangle 16"/>
            <p:cNvSpPr/>
            <p:nvPr/>
          </p:nvSpPr>
          <p:spPr bwMode="auto">
            <a:xfrm>
              <a:off x="2291894" y="1349728"/>
              <a:ext cx="137160" cy="152400"/>
            </a:xfrm>
            <a:prstGeom prst="rect">
              <a:avLst/>
            </a:prstGeom>
            <a:solidFill>
              <a:schemeClr val="accent1">
                <a:lumMod val="50000"/>
              </a:schemeClr>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charset="0"/>
              </a:endParaRPr>
            </a:p>
          </p:txBody>
        </p:sp>
        <p:sp useBgFill="1">
          <p:nvSpPr>
            <p:cNvPr id="18" name="TextBox 17"/>
            <p:cNvSpPr txBox="1"/>
            <p:nvPr/>
          </p:nvSpPr>
          <p:spPr>
            <a:xfrm>
              <a:off x="2584940" y="1272040"/>
              <a:ext cx="3558723" cy="307777"/>
            </a:xfrm>
            <a:prstGeom prst="rect">
              <a:avLst/>
            </a:prstGeom>
          </p:spPr>
          <p:txBody>
            <a:bodyPr wrap="square" rtlCol="0">
              <a:spAutoFit/>
            </a:bodyPr>
            <a:lstStyle/>
            <a:p>
              <a:r>
                <a:rPr lang="en-US" sz="1400" b="1" dirty="0" smtClean="0"/>
                <a:t>On study</a:t>
              </a:r>
              <a:endParaRPr lang="en-US" sz="1400" b="1" dirty="0"/>
            </a:p>
          </p:txBody>
        </p:sp>
        <p:sp>
          <p:nvSpPr>
            <p:cNvPr id="19" name="Rectangle 18"/>
            <p:cNvSpPr/>
            <p:nvPr/>
          </p:nvSpPr>
          <p:spPr bwMode="auto">
            <a:xfrm>
              <a:off x="3675636" y="1349728"/>
              <a:ext cx="138546" cy="152400"/>
            </a:xfrm>
            <a:prstGeom prst="rect">
              <a:avLst/>
            </a:prstGeom>
            <a:solidFill>
              <a:srgbClr val="33CCFF"/>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charset="0"/>
              </a:endParaRPr>
            </a:p>
          </p:txBody>
        </p:sp>
        <p:sp useBgFill="1">
          <p:nvSpPr>
            <p:cNvPr id="20" name="TextBox 19"/>
            <p:cNvSpPr txBox="1"/>
            <p:nvPr/>
          </p:nvSpPr>
          <p:spPr>
            <a:xfrm>
              <a:off x="3968682" y="1272040"/>
              <a:ext cx="3726844" cy="307777"/>
            </a:xfrm>
            <a:prstGeom prst="rect">
              <a:avLst/>
            </a:prstGeom>
          </p:spPr>
          <p:txBody>
            <a:bodyPr wrap="square" rtlCol="0">
              <a:spAutoFit/>
            </a:bodyPr>
            <a:lstStyle/>
            <a:p>
              <a:r>
                <a:rPr lang="en-US" sz="1400" b="1" dirty="0" smtClean="0"/>
                <a:t>During follow-up beyond discontinuation</a:t>
              </a:r>
              <a:endParaRPr lang="en-US" sz="1400" b="1" dirty="0"/>
            </a:p>
          </p:txBody>
        </p:sp>
        <p:sp>
          <p:nvSpPr>
            <p:cNvPr id="24" name="Rectangle 23"/>
            <p:cNvSpPr/>
            <p:nvPr/>
          </p:nvSpPr>
          <p:spPr bwMode="auto">
            <a:xfrm>
              <a:off x="2477355" y="1349728"/>
              <a:ext cx="137160" cy="152400"/>
            </a:xfrm>
            <a:prstGeom prst="rect">
              <a:avLst/>
            </a:prstGeom>
            <a:solidFill>
              <a:srgbClr val="FF6600"/>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charset="0"/>
              </a:endParaRPr>
            </a:p>
          </p:txBody>
        </p:sp>
        <p:sp>
          <p:nvSpPr>
            <p:cNvPr id="25" name="Rectangle 24"/>
            <p:cNvSpPr/>
            <p:nvPr/>
          </p:nvSpPr>
          <p:spPr bwMode="auto">
            <a:xfrm>
              <a:off x="3860404" y="1349728"/>
              <a:ext cx="138546" cy="152400"/>
            </a:xfrm>
            <a:prstGeom prst="rect">
              <a:avLst/>
            </a:prstGeom>
            <a:solidFill>
              <a:srgbClr val="FFC000"/>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charset="0"/>
              </a:endParaRPr>
            </a:p>
          </p:txBody>
        </p:sp>
      </p:grpSp>
      <p:sp>
        <p:nvSpPr>
          <p:cNvPr id="23" name="Title 1"/>
          <p:cNvSpPr txBox="1">
            <a:spLocks/>
          </p:cNvSpPr>
          <p:nvPr/>
        </p:nvSpPr>
        <p:spPr bwMode="auto">
          <a:xfrm>
            <a:off x="250825" y="137553"/>
            <a:ext cx="8642350" cy="1042988"/>
          </a:xfrm>
          <a:prstGeom prst="rect">
            <a:avLst/>
          </a:prstGeom>
          <a:noFill/>
          <a:ln w="9525">
            <a:noFill/>
            <a:miter lim="800000"/>
            <a:headEnd/>
            <a:tailEnd/>
          </a:ln>
        </p:spPr>
        <p:txBody>
          <a:bodyPr vert="horz" wrap="square" lIns="0" tIns="46038" rIns="92075" bIns="46038" numCol="1" anchor="ctr" anchorCtr="0" compatLnSpc="1">
            <a:prstTxWarp prst="textNoShape">
              <a:avLst/>
            </a:prstTxWarp>
          </a:bodyPr>
          <a:lstStyle>
            <a:lvl1pPr algn="l" rtl="0" eaLnBrk="0" fontAlgn="base" hangingPunct="0">
              <a:spcBef>
                <a:spcPct val="0"/>
              </a:spcBef>
              <a:spcAft>
                <a:spcPct val="0"/>
              </a:spcAft>
              <a:defRPr sz="3400" b="1">
                <a:solidFill>
                  <a:schemeClr val="tx2"/>
                </a:solidFill>
                <a:latin typeface="+mj-lt"/>
                <a:ea typeface="+mj-ea"/>
                <a:cs typeface="+mj-cs"/>
              </a:defRPr>
            </a:lvl1pPr>
            <a:lvl2pPr algn="l" rtl="0" eaLnBrk="0" fontAlgn="base" hangingPunct="0">
              <a:spcBef>
                <a:spcPct val="0"/>
              </a:spcBef>
              <a:spcAft>
                <a:spcPct val="0"/>
              </a:spcAft>
              <a:defRPr sz="3400" b="1">
                <a:solidFill>
                  <a:schemeClr val="tx2"/>
                </a:solidFill>
                <a:latin typeface="Arial Narrow" pitchFamily="34" charset="0"/>
                <a:cs typeface="Arial" charset="0"/>
              </a:defRPr>
            </a:lvl2pPr>
            <a:lvl3pPr algn="l" rtl="0" eaLnBrk="0" fontAlgn="base" hangingPunct="0">
              <a:spcBef>
                <a:spcPct val="0"/>
              </a:spcBef>
              <a:spcAft>
                <a:spcPct val="0"/>
              </a:spcAft>
              <a:defRPr sz="3400" b="1">
                <a:solidFill>
                  <a:schemeClr val="tx2"/>
                </a:solidFill>
                <a:latin typeface="Arial Narrow" pitchFamily="34" charset="0"/>
                <a:cs typeface="Arial" charset="0"/>
              </a:defRPr>
            </a:lvl3pPr>
            <a:lvl4pPr algn="l" rtl="0" eaLnBrk="0" fontAlgn="base" hangingPunct="0">
              <a:spcBef>
                <a:spcPct val="0"/>
              </a:spcBef>
              <a:spcAft>
                <a:spcPct val="0"/>
              </a:spcAft>
              <a:defRPr sz="3400" b="1">
                <a:solidFill>
                  <a:schemeClr val="tx2"/>
                </a:solidFill>
                <a:latin typeface="Arial Narrow" pitchFamily="34" charset="0"/>
                <a:cs typeface="Arial" charset="0"/>
              </a:defRPr>
            </a:lvl4pPr>
            <a:lvl5pPr algn="l" rtl="0" eaLnBrk="0" fontAlgn="base" hangingPunct="0">
              <a:spcBef>
                <a:spcPct val="0"/>
              </a:spcBef>
              <a:spcAft>
                <a:spcPct val="0"/>
              </a:spcAft>
              <a:defRPr sz="3400" b="1">
                <a:solidFill>
                  <a:schemeClr val="tx2"/>
                </a:solidFill>
                <a:latin typeface="Arial Narrow" pitchFamily="34" charset="0"/>
                <a:cs typeface="Arial" charset="0"/>
              </a:defRPr>
            </a:lvl5pPr>
            <a:lvl6pPr marL="457200" algn="l" rtl="0" fontAlgn="base">
              <a:spcBef>
                <a:spcPct val="0"/>
              </a:spcBef>
              <a:spcAft>
                <a:spcPct val="0"/>
              </a:spcAft>
              <a:defRPr sz="3400" b="1">
                <a:solidFill>
                  <a:schemeClr val="tx2"/>
                </a:solidFill>
                <a:latin typeface="Arial Narrow" pitchFamily="34" charset="0"/>
                <a:cs typeface="Arial" charset="0"/>
              </a:defRPr>
            </a:lvl6pPr>
            <a:lvl7pPr marL="914400" algn="l" rtl="0" fontAlgn="base">
              <a:spcBef>
                <a:spcPct val="0"/>
              </a:spcBef>
              <a:spcAft>
                <a:spcPct val="0"/>
              </a:spcAft>
              <a:defRPr sz="3400" b="1">
                <a:solidFill>
                  <a:schemeClr val="tx2"/>
                </a:solidFill>
                <a:latin typeface="Arial Narrow" pitchFamily="34" charset="0"/>
                <a:cs typeface="Arial" charset="0"/>
              </a:defRPr>
            </a:lvl7pPr>
            <a:lvl8pPr marL="1371600" algn="l" rtl="0" fontAlgn="base">
              <a:spcBef>
                <a:spcPct val="0"/>
              </a:spcBef>
              <a:spcAft>
                <a:spcPct val="0"/>
              </a:spcAft>
              <a:defRPr sz="3400" b="1">
                <a:solidFill>
                  <a:schemeClr val="tx2"/>
                </a:solidFill>
                <a:latin typeface="Arial Narrow" pitchFamily="34" charset="0"/>
                <a:cs typeface="Arial" charset="0"/>
              </a:defRPr>
            </a:lvl8pPr>
            <a:lvl9pPr marL="1828800" algn="l" rtl="0" fontAlgn="base">
              <a:spcBef>
                <a:spcPct val="0"/>
              </a:spcBef>
              <a:spcAft>
                <a:spcPct val="0"/>
              </a:spcAft>
              <a:defRPr sz="3400" b="1">
                <a:solidFill>
                  <a:schemeClr val="tx2"/>
                </a:solidFill>
                <a:latin typeface="Arial Narrow" pitchFamily="34" charset="0"/>
                <a:cs typeface="Arial" charset="0"/>
              </a:defRPr>
            </a:lvl9pPr>
          </a:lstStyle>
          <a:p>
            <a:pPr algn="ctr" eaLnBrk="1" hangingPunct="1"/>
            <a:r>
              <a:rPr lang="en-US" kern="0" dirty="0">
                <a:solidFill>
                  <a:srgbClr val="F09828"/>
                </a:solidFill>
                <a:latin typeface="+mn-lt"/>
              </a:rPr>
              <a:t>Transformation to AP/BP CML by 5 Years</a:t>
            </a:r>
            <a:endParaRPr lang="en-US" kern="0" dirty="0" smtClean="0">
              <a:solidFill>
                <a:srgbClr val="F09828"/>
              </a:solidFill>
              <a:latin typeface="+mn-lt"/>
            </a:endParaRPr>
          </a:p>
        </p:txBody>
      </p:sp>
      <p:sp>
        <p:nvSpPr>
          <p:cNvPr id="27" name="TextBox 26"/>
          <p:cNvSpPr txBox="1"/>
          <p:nvPr/>
        </p:nvSpPr>
        <p:spPr>
          <a:xfrm>
            <a:off x="354275" y="5939132"/>
            <a:ext cx="8965134" cy="420628"/>
          </a:xfrm>
          <a:prstGeom prst="rect">
            <a:avLst/>
          </a:prstGeom>
          <a:noFill/>
        </p:spPr>
        <p:txBody>
          <a:bodyPr wrap="square" rtlCol="0" anchor="b" anchorCtr="0">
            <a:spAutoFit/>
          </a:bodyPr>
          <a:lstStyle/>
          <a:p>
            <a:pPr marL="0" lvl="1">
              <a:lnSpc>
                <a:spcPct val="90000"/>
              </a:lnSpc>
              <a:spcBef>
                <a:spcPts val="400"/>
              </a:spcBef>
            </a:pPr>
            <a:r>
              <a:rPr lang="en-US" sz="1000" baseline="30000" dirty="0"/>
              <a:t>a</a:t>
            </a:r>
            <a:r>
              <a:rPr lang="en-US" sz="1000" dirty="0"/>
              <a:t> One </a:t>
            </a:r>
            <a:r>
              <a:rPr lang="en-US" sz="1000" dirty="0" err="1"/>
              <a:t>dasatinib</a:t>
            </a:r>
            <a:r>
              <a:rPr lang="en-US" sz="1000" dirty="0"/>
              <a:t> and one </a:t>
            </a:r>
            <a:r>
              <a:rPr lang="en-US" sz="1000" dirty="0" err="1"/>
              <a:t>imatinib</a:t>
            </a:r>
            <a:r>
              <a:rPr lang="en-US" sz="1000" dirty="0"/>
              <a:t> patient transformed but did not have 3-month molecular assessments.</a:t>
            </a:r>
          </a:p>
          <a:p>
            <a:pPr marL="0" lvl="1">
              <a:lnSpc>
                <a:spcPct val="90000"/>
              </a:lnSpc>
              <a:spcBef>
                <a:spcPts val="400"/>
              </a:spcBef>
            </a:pPr>
            <a:r>
              <a:rPr lang="en-US" sz="1000" baseline="30000" dirty="0"/>
              <a:t>b</a:t>
            </a:r>
            <a:r>
              <a:rPr lang="en-US" sz="1000" dirty="0"/>
              <a:t> Including follow-up beyond discontinuation (intent to treat).</a:t>
            </a:r>
          </a:p>
        </p:txBody>
      </p:sp>
      <p:sp>
        <p:nvSpPr>
          <p:cNvPr id="21" name="Rectangle 20"/>
          <p:cNvSpPr/>
          <p:nvPr/>
        </p:nvSpPr>
        <p:spPr>
          <a:xfrm>
            <a:off x="349714" y="6429384"/>
            <a:ext cx="3501984" cy="276999"/>
          </a:xfrm>
          <a:prstGeom prst="rect">
            <a:avLst/>
          </a:prstGeom>
        </p:spPr>
        <p:txBody>
          <a:bodyPr wrap="none">
            <a:spAutoFit/>
          </a:bodyPr>
          <a:lstStyle/>
          <a:p>
            <a:r>
              <a:rPr lang="en-US" sz="1200" b="1" dirty="0" smtClean="0">
                <a:solidFill>
                  <a:srgbClr val="FFFFFF"/>
                </a:solidFill>
              </a:rPr>
              <a:t>Cortes</a:t>
            </a:r>
            <a:r>
              <a:rPr lang="en-US" sz="1200" b="1" dirty="0" smtClean="0">
                <a:solidFill>
                  <a:srgbClr val="FFFFFF"/>
                </a:solidFill>
                <a:cs typeface="Arial" charset="0"/>
              </a:rPr>
              <a:t> J, </a:t>
            </a:r>
            <a:r>
              <a:rPr lang="en-US" sz="1200" b="1" dirty="0" smtClean="0">
                <a:solidFill>
                  <a:srgbClr val="FFFFFF"/>
                </a:solidFill>
                <a:cs typeface="Arial" charset="0"/>
              </a:rPr>
              <a:t>et al. </a:t>
            </a:r>
            <a:r>
              <a:rPr lang="en-US" sz="1200" b="1" i="1" dirty="0" smtClean="0">
                <a:solidFill>
                  <a:srgbClr val="FFFFFF"/>
                </a:solidFill>
                <a:cs typeface="Arial" charset="0"/>
              </a:rPr>
              <a:t>Blood</a:t>
            </a:r>
            <a:r>
              <a:rPr lang="en-US" sz="1200" b="1" i="1" dirty="0">
                <a:solidFill>
                  <a:srgbClr val="FFFFFF"/>
                </a:solidFill>
                <a:cs typeface="Arial" charset="0"/>
              </a:rPr>
              <a:t>. </a:t>
            </a:r>
            <a:r>
              <a:rPr lang="en-US" sz="1200" b="1" dirty="0">
                <a:solidFill>
                  <a:srgbClr val="FFFFFF"/>
                </a:solidFill>
                <a:cs typeface="Arial" charset="0"/>
              </a:rPr>
              <a:t>2014;124: Abstract </a:t>
            </a:r>
            <a:r>
              <a:rPr lang="en-US" sz="1200" b="1" dirty="0" smtClean="0">
                <a:solidFill>
                  <a:srgbClr val="FFFFFF"/>
                </a:solidFill>
              </a:rPr>
              <a:t>15</a:t>
            </a:r>
            <a:r>
              <a:rPr lang="en-US" sz="1200" b="1" dirty="0" smtClean="0">
                <a:solidFill>
                  <a:srgbClr val="FFFFFF"/>
                </a:solidFill>
                <a:cs typeface="Arial" charset="0"/>
              </a:rPr>
              <a:t>2</a:t>
            </a:r>
            <a:r>
              <a:rPr lang="en-US" sz="1200" b="1" dirty="0" smtClean="0">
                <a:solidFill>
                  <a:srgbClr val="FFFFFF"/>
                </a:solidFill>
                <a:cs typeface="Arial" charset="0"/>
              </a:rPr>
              <a:t>.</a:t>
            </a:r>
            <a:endParaRPr lang="en-US" sz="1200" b="1" dirty="0">
              <a:solidFill>
                <a:srgbClr val="FFFFFF"/>
              </a:solidFill>
              <a:cs typeface="Arial" charset="0"/>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 name="Group 171"/>
          <p:cNvGraphicFramePr>
            <a:graphicFrameLocks noGrp="1"/>
          </p:cNvGraphicFramePr>
          <p:nvPr>
            <p:extLst>
              <p:ext uri="{D42A27DB-BD31-4B8C-83A1-F6EECF244321}">
                <p14:modId xmlns:p14="http://schemas.microsoft.com/office/powerpoint/2010/main" val="4031585381"/>
              </p:ext>
            </p:extLst>
          </p:nvPr>
        </p:nvGraphicFramePr>
        <p:xfrm>
          <a:off x="166637" y="1504190"/>
          <a:ext cx="8872859" cy="2658110"/>
        </p:xfrm>
        <a:graphic>
          <a:graphicData uri="http://schemas.openxmlformats.org/drawingml/2006/table">
            <a:tbl>
              <a:tblPr firstRow="1" bandRow="1">
                <a:tableStyleId>{C083E6E3-FA7D-4D7B-A595-EF9225AFEA82}</a:tableStyleId>
              </a:tblPr>
              <a:tblGrid>
                <a:gridCol w="1749689"/>
                <a:gridCol w="1399214"/>
                <a:gridCol w="1321773"/>
                <a:gridCol w="1123406"/>
                <a:gridCol w="1222217"/>
                <a:gridCol w="1116034"/>
                <a:gridCol w="940526"/>
              </a:tblGrid>
              <a:tr h="358183">
                <a:tc>
                  <a:txBody>
                    <a:bodyPr/>
                    <a:lstStyle/>
                    <a:p>
                      <a:pPr marL="0" marR="0" lvl="0" indent="0" algn="l" defTabSz="914400" rtl="0" eaLnBrk="1" fontAlgn="base" latinLnBrk="0" hangingPunct="1">
                        <a:lnSpc>
                          <a:spcPct val="100000"/>
                        </a:lnSpc>
                        <a:spcBef>
                          <a:spcPts val="0"/>
                        </a:spcBef>
                        <a:spcAft>
                          <a:spcPct val="0"/>
                        </a:spcAft>
                        <a:buClr>
                          <a:schemeClr val="accent2"/>
                        </a:buClr>
                        <a:buSzPct val="90000"/>
                        <a:buFont typeface="Wingdings" pitchFamily="2" charset="2"/>
                        <a:buNone/>
                        <a:tabLst/>
                      </a:pPr>
                      <a:endParaRPr kumimoji="0" lang="en-GB" sz="1400" b="1" i="0" u="none" strike="noStrike" cap="none" normalizeH="0" baseline="0" dirty="0" smtClean="0">
                        <a:ln>
                          <a:noFill/>
                        </a:ln>
                        <a:solidFill>
                          <a:srgbClr val="000000"/>
                        </a:solidFill>
                        <a:effectLst/>
                        <a:latin typeface="Arial" charset="0"/>
                        <a:ea typeface="Arial Unicode MS" pitchFamily="34" charset="-128"/>
                        <a:cs typeface="Arial Unicode MS" pitchFamily="34" charset="-128"/>
                      </a:endParaRPr>
                    </a:p>
                  </a:txBody>
                  <a:tcPr anchor="ctr" horzOverflow="overflow">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gridSpan="3">
                  <a:txBody>
                    <a:bodyPr/>
                    <a:lstStyle/>
                    <a:p>
                      <a:pPr marL="0" marR="0" lvl="0" indent="0" algn="ctr" defTabSz="914400" rtl="0" eaLnBrk="1" fontAlgn="base" latinLnBrk="0" hangingPunct="1">
                        <a:lnSpc>
                          <a:spcPct val="100000"/>
                        </a:lnSpc>
                        <a:spcBef>
                          <a:spcPts val="0"/>
                        </a:spcBef>
                        <a:spcAft>
                          <a:spcPct val="0"/>
                        </a:spcAft>
                        <a:buClr>
                          <a:schemeClr val="accent2"/>
                        </a:buClr>
                        <a:buSzPct val="90000"/>
                        <a:buFont typeface="Wingdings" pitchFamily="2" charset="2"/>
                        <a:buNone/>
                        <a:tabLst/>
                      </a:pPr>
                      <a:r>
                        <a:rPr kumimoji="0" lang="en-US" sz="1600" b="1" u="none" strike="noStrike" cap="none" normalizeH="0" baseline="0" dirty="0" smtClean="0">
                          <a:ln>
                            <a:noFill/>
                          </a:ln>
                          <a:solidFill>
                            <a:srgbClr val="000000"/>
                          </a:solidFill>
                          <a:effectLst/>
                        </a:rPr>
                        <a:t>Dasatinib (</a:t>
                      </a:r>
                      <a:r>
                        <a:rPr kumimoji="0" lang="en-US" sz="1600" b="1" u="none" strike="noStrike" cap="none" normalizeH="0" baseline="0" dirty="0" smtClean="0">
                          <a:ln>
                            <a:noFill/>
                          </a:ln>
                          <a:solidFill>
                            <a:srgbClr val="000000"/>
                          </a:solidFill>
                          <a:effectLst/>
                        </a:rPr>
                        <a:t>n = 259</a:t>
                      </a:r>
                      <a:r>
                        <a:rPr kumimoji="0" lang="en-US" sz="1600" b="1" u="none" strike="noStrike" cap="none" normalizeH="0" baseline="0" dirty="0" smtClean="0">
                          <a:ln>
                            <a:noFill/>
                          </a:ln>
                          <a:solidFill>
                            <a:srgbClr val="000000"/>
                          </a:solidFill>
                          <a:effectLst/>
                        </a:rPr>
                        <a:t>)</a:t>
                      </a:r>
                      <a:endParaRPr kumimoji="0" lang="en-US" sz="1600" b="1" i="0" u="none" strike="noStrike" cap="none" normalizeH="0" baseline="0" dirty="0" smtClean="0">
                        <a:ln>
                          <a:noFill/>
                        </a:ln>
                        <a:solidFill>
                          <a:srgbClr val="000000"/>
                        </a:solidFill>
                        <a:effectLst/>
                        <a:latin typeface="Arial" charset="0"/>
                        <a:ea typeface="Arial Unicode MS" pitchFamily="34" charset="-128"/>
                        <a:cs typeface="Arial Unicode MS" pitchFamily="34" charset="-128"/>
                      </a:endParaRPr>
                    </a:p>
                  </a:txBody>
                  <a:tcPr anchor="ctr" horzOverflow="overflow">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hMerge="1">
                  <a:txBody>
                    <a:bodyPr/>
                    <a:lstStyle/>
                    <a:p>
                      <a:pPr marL="0" marR="0" lvl="0" indent="0" algn="ctr" defTabSz="914400" rtl="0" eaLnBrk="1" fontAlgn="base" latinLnBrk="0" hangingPunct="1">
                        <a:lnSpc>
                          <a:spcPct val="100000"/>
                        </a:lnSpc>
                        <a:spcBef>
                          <a:spcPts val="0"/>
                        </a:spcBef>
                        <a:spcAft>
                          <a:spcPct val="0"/>
                        </a:spcAft>
                        <a:buClr>
                          <a:schemeClr val="accent2"/>
                        </a:buClr>
                        <a:buSzPct val="90000"/>
                        <a:buFont typeface="Wingdings" pitchFamily="2" charset="2"/>
                        <a:buNone/>
                        <a:tabLst/>
                      </a:pPr>
                      <a:endParaRPr kumimoji="0" lang="en-US" sz="1600" b="1" i="0" u="none" strike="noStrike" cap="none" normalizeH="0" baseline="0" dirty="0" smtClean="0">
                        <a:ln>
                          <a:noFill/>
                        </a:ln>
                        <a:solidFill>
                          <a:srgbClr val="FFFF00"/>
                        </a:solidFill>
                        <a:effectLst/>
                        <a:latin typeface="Arial" charset="0"/>
                        <a:ea typeface="Arial Unicode MS" pitchFamily="34" charset="-128"/>
                        <a:cs typeface="Arial Unicode MS" pitchFamily="34" charset="-128"/>
                      </a:endParaRPr>
                    </a:p>
                  </a:txBody>
                  <a:tcPr anchor="ctr" horzOverflow="overflow">
                    <a:lnL w="12700" cap="flat" cmpd="sng" algn="ctr">
                      <a:solidFill>
                        <a:srgbClr val="33CCFF"/>
                      </a:solidFill>
                      <a:prstDash val="solid"/>
                      <a:round/>
                      <a:headEnd type="none" w="med" len="med"/>
                      <a:tailEnd type="none" w="med" len="med"/>
                    </a:lnL>
                    <a:lnR w="12700" cap="flat" cmpd="sng" algn="ctr">
                      <a:solidFill>
                        <a:srgbClr val="33CCFF"/>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ts val="0"/>
                        </a:spcBef>
                        <a:spcAft>
                          <a:spcPct val="0"/>
                        </a:spcAft>
                        <a:buClr>
                          <a:schemeClr val="accent2"/>
                        </a:buClr>
                        <a:buSzPct val="90000"/>
                        <a:buFont typeface="Wingdings" pitchFamily="2" charset="2"/>
                        <a:buNone/>
                        <a:tabLst/>
                      </a:pPr>
                      <a:endParaRPr kumimoji="0" lang="en-US" sz="1600" b="1" i="0" u="none" strike="noStrike" cap="none" normalizeH="0" baseline="0" dirty="0" smtClean="0">
                        <a:ln>
                          <a:noFill/>
                        </a:ln>
                        <a:solidFill>
                          <a:srgbClr val="FFFF00"/>
                        </a:solidFill>
                        <a:effectLst/>
                        <a:latin typeface="Arial" charset="0"/>
                        <a:ea typeface="Arial Unicode MS" pitchFamily="34" charset="-128"/>
                        <a:cs typeface="Arial Unicode MS" pitchFamily="34" charset="-128"/>
                      </a:endParaRPr>
                    </a:p>
                  </a:txBody>
                  <a:tcPr anchor="ctr" horzOverflow="overflow">
                    <a:lnL w="12700" cap="flat" cmpd="sng" algn="ctr">
                      <a:solidFill>
                        <a:srgbClr val="33CCFF"/>
                      </a:solidFill>
                      <a:prstDash val="solid"/>
                      <a:round/>
                      <a:headEnd type="none" w="med" len="med"/>
                      <a:tailEnd type="none" w="med" len="med"/>
                    </a:lnL>
                    <a:lnR w="12700" cap="flat" cmpd="sng" algn="ctr">
                      <a:solidFill>
                        <a:srgbClr val="33CCFF"/>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ts val="0"/>
                        </a:spcBef>
                        <a:spcAft>
                          <a:spcPct val="0"/>
                        </a:spcAft>
                        <a:buClr>
                          <a:schemeClr val="accent2"/>
                        </a:buClr>
                        <a:buSzPct val="90000"/>
                        <a:buFont typeface="Wingdings" pitchFamily="2" charset="2"/>
                        <a:buNone/>
                        <a:tabLst/>
                      </a:pPr>
                      <a:r>
                        <a:rPr kumimoji="0" lang="en-US" sz="1600" b="1" u="none" strike="noStrike" cap="none" normalizeH="0" baseline="0" dirty="0" smtClean="0">
                          <a:ln>
                            <a:noFill/>
                          </a:ln>
                          <a:solidFill>
                            <a:srgbClr val="000000"/>
                          </a:solidFill>
                          <a:effectLst/>
                        </a:rPr>
                        <a:t>Imatinib (</a:t>
                      </a:r>
                      <a:r>
                        <a:rPr kumimoji="0" lang="en-US" sz="1600" b="1" u="none" strike="noStrike" cap="none" normalizeH="0" baseline="0" dirty="0" smtClean="0">
                          <a:ln>
                            <a:noFill/>
                          </a:ln>
                          <a:solidFill>
                            <a:srgbClr val="000000"/>
                          </a:solidFill>
                          <a:effectLst/>
                        </a:rPr>
                        <a:t>n = 260</a:t>
                      </a:r>
                      <a:r>
                        <a:rPr kumimoji="0" lang="en-US" sz="1600" b="1" u="none" strike="noStrike" cap="none" normalizeH="0" baseline="0" dirty="0" smtClean="0">
                          <a:ln>
                            <a:noFill/>
                          </a:ln>
                          <a:solidFill>
                            <a:srgbClr val="000000"/>
                          </a:solidFill>
                          <a:effectLst/>
                        </a:rPr>
                        <a:t>)</a:t>
                      </a:r>
                      <a:endParaRPr kumimoji="0" lang="en-US" sz="1600" b="1" i="0" u="none" strike="noStrike" cap="none" normalizeH="0" baseline="0" dirty="0" smtClean="0">
                        <a:ln>
                          <a:noFill/>
                        </a:ln>
                        <a:solidFill>
                          <a:srgbClr val="000000"/>
                        </a:solidFill>
                        <a:effectLst/>
                        <a:latin typeface="Arial" charset="0"/>
                        <a:ea typeface="Arial Unicode MS" pitchFamily="34" charset="-128"/>
                        <a:cs typeface="Arial Unicode MS" pitchFamily="34" charset="-128"/>
                      </a:endParaRPr>
                    </a:p>
                  </a:txBody>
                  <a:tcPr anchor="ctr" horzOverflow="overflow">
                    <a:lnL w="127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hMerge="1">
                  <a:txBody>
                    <a:bodyPr/>
                    <a:lstStyle/>
                    <a:p>
                      <a:pPr marL="0" marR="0" lvl="0" indent="0" algn="ctr" defTabSz="914400" rtl="0" eaLnBrk="1" fontAlgn="base" latinLnBrk="0" hangingPunct="1">
                        <a:lnSpc>
                          <a:spcPct val="100000"/>
                        </a:lnSpc>
                        <a:spcBef>
                          <a:spcPts val="0"/>
                        </a:spcBef>
                        <a:spcAft>
                          <a:spcPct val="0"/>
                        </a:spcAft>
                        <a:buClr>
                          <a:schemeClr val="accent2"/>
                        </a:buClr>
                        <a:buSzPct val="90000"/>
                        <a:buFont typeface="Wingdings" pitchFamily="2" charset="2"/>
                        <a:buNone/>
                        <a:tabLst/>
                      </a:pPr>
                      <a:endParaRPr kumimoji="0" lang="en-US" sz="1600" b="1" i="0" u="none" strike="noStrike" cap="none" normalizeH="0" baseline="0" dirty="0" smtClean="0">
                        <a:ln>
                          <a:noFill/>
                        </a:ln>
                        <a:solidFill>
                          <a:srgbClr val="FFFF00"/>
                        </a:solidFill>
                        <a:effectLst/>
                        <a:latin typeface="Arial" charset="0"/>
                        <a:ea typeface="Arial Unicode MS" pitchFamily="34" charset="-128"/>
                        <a:cs typeface="Arial Unicode MS" pitchFamily="34" charset="-128"/>
                      </a:endParaRPr>
                    </a:p>
                  </a:txBody>
                  <a:tcPr anchor="ctr" horzOverflow="overflow">
                    <a:lnL w="12700" cap="flat" cmpd="sng" algn="ctr">
                      <a:solidFill>
                        <a:srgbClr val="33CCFF"/>
                      </a:solidFill>
                      <a:prstDash val="solid"/>
                      <a:round/>
                      <a:headEnd type="none" w="med" len="med"/>
                      <a:tailEnd type="none" w="med" len="med"/>
                    </a:lnL>
                    <a:lnR w="12700" cap="flat" cmpd="sng" algn="ctr">
                      <a:solidFill>
                        <a:srgbClr val="33CCFF"/>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ts val="0"/>
                        </a:spcBef>
                        <a:spcAft>
                          <a:spcPct val="0"/>
                        </a:spcAft>
                        <a:buClr>
                          <a:schemeClr val="accent2"/>
                        </a:buClr>
                        <a:buSzPct val="90000"/>
                        <a:buFont typeface="Wingdings" pitchFamily="2" charset="2"/>
                        <a:buNone/>
                        <a:tabLst/>
                      </a:pPr>
                      <a:endParaRPr kumimoji="0" lang="en-US" sz="1600" b="1" i="0" u="none" strike="noStrike" cap="none" normalizeH="0" baseline="0" dirty="0" smtClean="0">
                        <a:ln>
                          <a:noFill/>
                        </a:ln>
                        <a:solidFill>
                          <a:srgbClr val="FFFF00"/>
                        </a:solidFill>
                        <a:effectLst/>
                        <a:latin typeface="Arial" charset="0"/>
                        <a:ea typeface="Arial Unicode MS" pitchFamily="34" charset="-128"/>
                        <a:cs typeface="Arial Unicode MS" pitchFamily="34" charset="-128"/>
                      </a:endParaRPr>
                    </a:p>
                  </a:txBody>
                  <a:tcPr anchor="ctr" horzOverflow="overflow">
                    <a:lnL w="12700" cap="flat" cmpd="sng" algn="ctr">
                      <a:solidFill>
                        <a:srgbClr val="33CCFF"/>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r>
              <a:tr h="881750">
                <a:tc>
                  <a:txBody>
                    <a:bodyPr/>
                    <a:lstStyle/>
                    <a:p>
                      <a:pPr marL="0" marR="0" lvl="1" indent="0" algn="l" defTabSz="914400" rtl="0" eaLnBrk="1" fontAlgn="base" latinLnBrk="0" hangingPunct="1">
                        <a:lnSpc>
                          <a:spcPct val="100000"/>
                        </a:lnSpc>
                        <a:spcBef>
                          <a:spcPts val="0"/>
                        </a:spcBef>
                        <a:spcAft>
                          <a:spcPct val="0"/>
                        </a:spcAft>
                        <a:buClrTx/>
                        <a:buSzTx/>
                        <a:buFontTx/>
                        <a:buNone/>
                        <a:tabLst/>
                        <a:defRPr/>
                      </a:pPr>
                      <a:endParaRPr kumimoji="0" lang="en-US" sz="1400" b="1" i="0" u="none" strike="noStrike" kern="1200" cap="none" normalizeH="0" baseline="0" dirty="0" smtClean="0">
                        <a:ln>
                          <a:noFill/>
                        </a:ln>
                        <a:solidFill>
                          <a:srgbClr val="000000"/>
                        </a:solidFill>
                        <a:effectLst/>
                        <a:latin typeface="Arial" charset="0"/>
                        <a:ea typeface="Arial Unicode MS" pitchFamily="34" charset="-128"/>
                        <a:cs typeface="Arial Unicode MS" pitchFamily="34" charset="-128"/>
                      </a:endParaRPr>
                    </a:p>
                  </a:txBody>
                  <a:tcPr anchor="ctr" horzOverflow="overflow">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0" lang="en-US" sz="1400" b="1" u="none" strike="noStrike" kern="1200" cap="none" normalizeH="0" baseline="0" dirty="0" smtClean="0">
                          <a:ln>
                            <a:noFill/>
                          </a:ln>
                          <a:solidFill>
                            <a:srgbClr val="000000"/>
                          </a:solidFill>
                          <a:effectLst/>
                        </a:rPr>
                        <a:t>Progression</a:t>
                      </a:r>
                    </a:p>
                    <a:p>
                      <a:pPr marL="0" marR="0" lvl="0" indent="0" algn="ctr" defTabSz="914400" rtl="0" eaLnBrk="1" fontAlgn="base" latinLnBrk="0" hangingPunct="1">
                        <a:lnSpc>
                          <a:spcPct val="100000"/>
                        </a:lnSpc>
                        <a:spcBef>
                          <a:spcPts val="0"/>
                        </a:spcBef>
                        <a:spcAft>
                          <a:spcPct val="0"/>
                        </a:spcAft>
                        <a:buClrTx/>
                        <a:buSzTx/>
                        <a:buFontTx/>
                        <a:buNone/>
                        <a:tabLst/>
                        <a:defRPr/>
                      </a:pPr>
                      <a:r>
                        <a:rPr kumimoji="0" lang="en-US" sz="1400" b="1" u="none" strike="noStrike" kern="1200" cap="none" normalizeH="0" baseline="0" dirty="0" smtClean="0">
                          <a:ln>
                            <a:noFill/>
                          </a:ln>
                          <a:solidFill>
                            <a:srgbClr val="000000"/>
                          </a:solidFill>
                          <a:effectLst/>
                        </a:rPr>
                        <a:t>n = 18</a:t>
                      </a:r>
                      <a:endParaRPr kumimoji="0" lang="en-US" sz="1400" b="1" i="0" u="none" strike="noStrike" kern="1200" cap="none" normalizeH="0" baseline="30000" dirty="0" smtClean="0">
                        <a:ln>
                          <a:noFill/>
                        </a:ln>
                        <a:solidFill>
                          <a:srgbClr val="000000"/>
                        </a:solidFill>
                        <a:effectLst/>
                        <a:latin typeface="Arial" charset="0"/>
                        <a:ea typeface="Arial Unicode MS" pitchFamily="34" charset="-128"/>
                        <a:cs typeface="Arial Unicode MS" pitchFamily="34" charset="-128"/>
                      </a:endParaRPr>
                    </a:p>
                  </a:txBody>
                  <a:tcPr anchor="b" horzOverflow="overflow">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0" lang="en-US" sz="1400" b="1" u="none" strike="noStrike" kern="1200" cap="none" normalizeH="0" baseline="0" dirty="0" smtClean="0">
                          <a:ln>
                            <a:noFill/>
                          </a:ln>
                          <a:solidFill>
                            <a:srgbClr val="000000"/>
                          </a:solidFill>
                          <a:effectLst/>
                        </a:rPr>
                        <a:t>Treatment failure</a:t>
                      </a:r>
                    </a:p>
                    <a:p>
                      <a:pPr marL="0" marR="0" lvl="0" indent="0" algn="ctr" defTabSz="914400" rtl="0" eaLnBrk="1" fontAlgn="base" latinLnBrk="0" hangingPunct="1">
                        <a:lnSpc>
                          <a:spcPct val="100000"/>
                        </a:lnSpc>
                        <a:spcBef>
                          <a:spcPts val="0"/>
                        </a:spcBef>
                        <a:spcAft>
                          <a:spcPct val="0"/>
                        </a:spcAft>
                        <a:buClrTx/>
                        <a:buSzTx/>
                        <a:buFontTx/>
                        <a:buNone/>
                        <a:tabLst/>
                        <a:defRPr/>
                      </a:pPr>
                      <a:r>
                        <a:rPr kumimoji="0" lang="en-US" sz="1400" b="1" u="none" strike="noStrike" kern="1200" cap="none" normalizeH="0" baseline="0" dirty="0" smtClean="0">
                          <a:ln>
                            <a:noFill/>
                          </a:ln>
                          <a:solidFill>
                            <a:srgbClr val="000000"/>
                          </a:solidFill>
                          <a:effectLst/>
                        </a:rPr>
                        <a:t>n = 10</a:t>
                      </a:r>
                      <a:endParaRPr kumimoji="0" lang="en-US" sz="1400" b="1" i="0" u="none" strike="noStrike" kern="1200" cap="none" normalizeH="0" baseline="30000" dirty="0" smtClean="0">
                        <a:ln>
                          <a:noFill/>
                        </a:ln>
                        <a:solidFill>
                          <a:srgbClr val="000000"/>
                        </a:solidFill>
                        <a:effectLst/>
                        <a:latin typeface="Arial" charset="0"/>
                        <a:ea typeface="Arial Unicode MS" pitchFamily="34" charset="-128"/>
                        <a:cs typeface="Arial Unicode MS" pitchFamily="34" charset="-128"/>
                      </a:endParaRPr>
                    </a:p>
                  </a:txBody>
                  <a:tcPr anchor="b" horzOverflow="overflow">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0" lang="en-US" sz="1400" b="1" u="none" strike="noStrike" kern="1200" cap="none" normalizeH="0" baseline="0" dirty="0" smtClean="0">
                          <a:ln>
                            <a:noFill/>
                          </a:ln>
                          <a:solidFill>
                            <a:srgbClr val="000000"/>
                          </a:solidFill>
                          <a:effectLst/>
                        </a:rPr>
                        <a:t>Other</a:t>
                      </a:r>
                    </a:p>
                    <a:p>
                      <a:pPr marL="0" marR="0" lvl="0" indent="0" algn="ctr" defTabSz="914400" rtl="0" eaLnBrk="1" fontAlgn="base" latinLnBrk="0" hangingPunct="1">
                        <a:lnSpc>
                          <a:spcPct val="100000"/>
                        </a:lnSpc>
                        <a:spcBef>
                          <a:spcPts val="0"/>
                        </a:spcBef>
                        <a:spcAft>
                          <a:spcPct val="0"/>
                        </a:spcAft>
                        <a:buClrTx/>
                        <a:buSzTx/>
                        <a:buFontTx/>
                        <a:buNone/>
                        <a:tabLst/>
                        <a:defRPr/>
                      </a:pPr>
                      <a:r>
                        <a:rPr kumimoji="0" lang="en-US" sz="1400" b="1" u="none" strike="noStrike" kern="1200" cap="none" normalizeH="0" baseline="0" dirty="0" smtClean="0">
                          <a:ln>
                            <a:noFill/>
                          </a:ln>
                          <a:solidFill>
                            <a:srgbClr val="000000"/>
                          </a:solidFill>
                          <a:effectLst/>
                        </a:rPr>
                        <a:t>n = 173</a:t>
                      </a:r>
                      <a:endParaRPr kumimoji="0" lang="en-US" sz="1400" b="1" i="0" u="none" strike="noStrike" kern="1200" cap="none" normalizeH="0" baseline="0" dirty="0" smtClean="0">
                        <a:ln>
                          <a:noFill/>
                        </a:ln>
                        <a:solidFill>
                          <a:srgbClr val="000000"/>
                        </a:solidFill>
                        <a:effectLst/>
                        <a:latin typeface="Arial" charset="0"/>
                        <a:ea typeface="Arial Unicode MS" pitchFamily="34" charset="-128"/>
                        <a:cs typeface="Arial Unicode MS" pitchFamily="34" charset="-128"/>
                      </a:endParaRPr>
                    </a:p>
                  </a:txBody>
                  <a:tcPr anchor="b" horzOverflow="overflow">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0" lang="en-US" sz="1400" b="1" u="none" strike="noStrike" kern="1200" cap="none" normalizeH="0" baseline="0" dirty="0" smtClean="0">
                          <a:ln>
                            <a:noFill/>
                          </a:ln>
                          <a:solidFill>
                            <a:srgbClr val="000000"/>
                          </a:solidFill>
                          <a:effectLst/>
                        </a:rPr>
                        <a:t>Progression</a:t>
                      </a:r>
                    </a:p>
                    <a:p>
                      <a:pPr marL="0" marR="0" lvl="0" indent="0" algn="ctr" defTabSz="914400" rtl="0" eaLnBrk="1" fontAlgn="base" latinLnBrk="0" hangingPunct="1">
                        <a:lnSpc>
                          <a:spcPct val="100000"/>
                        </a:lnSpc>
                        <a:spcBef>
                          <a:spcPts val="0"/>
                        </a:spcBef>
                        <a:spcAft>
                          <a:spcPct val="0"/>
                        </a:spcAft>
                        <a:buClrTx/>
                        <a:buSzTx/>
                        <a:buFontTx/>
                        <a:buNone/>
                        <a:tabLst/>
                        <a:defRPr/>
                      </a:pPr>
                      <a:r>
                        <a:rPr kumimoji="0" lang="en-US" sz="1400" b="1" u="none" strike="noStrike" kern="1200" cap="none" normalizeH="0" baseline="0" dirty="0" smtClean="0">
                          <a:ln>
                            <a:noFill/>
                          </a:ln>
                          <a:solidFill>
                            <a:srgbClr val="000000"/>
                          </a:solidFill>
                          <a:effectLst/>
                        </a:rPr>
                        <a:t>n = 23</a:t>
                      </a:r>
                      <a:endParaRPr kumimoji="0" lang="en-US" sz="1400" b="1" i="0" u="none" strike="noStrike" kern="1200" cap="none" normalizeH="0" baseline="0" dirty="0" smtClean="0">
                        <a:ln>
                          <a:noFill/>
                        </a:ln>
                        <a:solidFill>
                          <a:srgbClr val="000000"/>
                        </a:solidFill>
                        <a:effectLst/>
                        <a:latin typeface="Arial" charset="0"/>
                        <a:ea typeface="Arial Unicode MS" pitchFamily="34" charset="-128"/>
                        <a:cs typeface="Arial Unicode MS" pitchFamily="34" charset="-128"/>
                      </a:endParaRPr>
                    </a:p>
                  </a:txBody>
                  <a:tcPr anchor="b" horzOverflow="overflow">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0" lang="en-US" sz="1400" b="1" u="none" strike="noStrike" kern="1200" cap="none" normalizeH="0" baseline="0" dirty="0" smtClean="0">
                          <a:ln>
                            <a:noFill/>
                          </a:ln>
                          <a:solidFill>
                            <a:srgbClr val="000000"/>
                          </a:solidFill>
                          <a:effectLst/>
                        </a:rPr>
                        <a:t>Treatment failure</a:t>
                      </a:r>
                    </a:p>
                    <a:p>
                      <a:pPr marL="0" marR="0" lvl="0" indent="0" algn="ctr" defTabSz="914400" rtl="0" eaLnBrk="1" fontAlgn="base" latinLnBrk="0" hangingPunct="1">
                        <a:lnSpc>
                          <a:spcPct val="100000"/>
                        </a:lnSpc>
                        <a:spcBef>
                          <a:spcPts val="0"/>
                        </a:spcBef>
                        <a:spcAft>
                          <a:spcPct val="0"/>
                        </a:spcAft>
                        <a:buClrTx/>
                        <a:buSzTx/>
                        <a:buFontTx/>
                        <a:buNone/>
                        <a:tabLst/>
                        <a:defRPr/>
                      </a:pPr>
                      <a:r>
                        <a:rPr kumimoji="0" lang="en-US" sz="1400" b="1" u="none" strike="noStrike" kern="1200" cap="none" normalizeH="0" baseline="0" dirty="0" smtClean="0">
                          <a:ln>
                            <a:noFill/>
                          </a:ln>
                          <a:solidFill>
                            <a:srgbClr val="000000"/>
                          </a:solidFill>
                          <a:effectLst/>
                        </a:rPr>
                        <a:t>n = 14</a:t>
                      </a:r>
                      <a:endParaRPr kumimoji="0" lang="en-US" sz="1400" b="1" i="0" u="none" strike="noStrike" kern="1200" cap="none" normalizeH="0" baseline="0" dirty="0" smtClean="0">
                        <a:ln>
                          <a:noFill/>
                        </a:ln>
                        <a:solidFill>
                          <a:srgbClr val="000000"/>
                        </a:solidFill>
                        <a:effectLst/>
                        <a:latin typeface="Arial" charset="0"/>
                        <a:ea typeface="Arial Unicode MS" pitchFamily="34" charset="-128"/>
                        <a:cs typeface="Arial Unicode MS" pitchFamily="34" charset="-128"/>
                      </a:endParaRPr>
                    </a:p>
                  </a:txBody>
                  <a:tcPr anchor="b" horzOverflow="overflow">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0" lang="en-US" sz="1400" b="1" u="none" strike="noStrike" kern="1200" cap="none" normalizeH="0" baseline="0" dirty="0" smtClean="0">
                          <a:ln>
                            <a:noFill/>
                          </a:ln>
                          <a:solidFill>
                            <a:srgbClr val="000000"/>
                          </a:solidFill>
                          <a:effectLst/>
                        </a:rPr>
                        <a:t>Other</a:t>
                      </a:r>
                    </a:p>
                    <a:p>
                      <a:pPr marL="0" marR="0" lvl="0" indent="0" algn="ctr" defTabSz="914400" rtl="0" eaLnBrk="1" fontAlgn="base" latinLnBrk="0" hangingPunct="1">
                        <a:lnSpc>
                          <a:spcPct val="100000"/>
                        </a:lnSpc>
                        <a:spcBef>
                          <a:spcPts val="0"/>
                        </a:spcBef>
                        <a:spcAft>
                          <a:spcPct val="0"/>
                        </a:spcAft>
                        <a:buClrTx/>
                        <a:buSzTx/>
                        <a:buFontTx/>
                        <a:buNone/>
                        <a:tabLst/>
                        <a:defRPr/>
                      </a:pPr>
                      <a:r>
                        <a:rPr kumimoji="0" lang="en-US" sz="1400" b="1" u="none" strike="noStrike" kern="1200" cap="none" normalizeH="0" baseline="0" dirty="0" smtClean="0">
                          <a:ln>
                            <a:noFill/>
                          </a:ln>
                          <a:solidFill>
                            <a:srgbClr val="000000"/>
                          </a:solidFill>
                          <a:effectLst/>
                        </a:rPr>
                        <a:t>n = 180</a:t>
                      </a:r>
                      <a:endParaRPr kumimoji="0" lang="en-US" sz="1400" b="1" i="0" u="none" strike="noStrike" kern="1200" cap="none" normalizeH="0" baseline="0" dirty="0" smtClean="0">
                        <a:ln>
                          <a:noFill/>
                        </a:ln>
                        <a:solidFill>
                          <a:srgbClr val="000000"/>
                        </a:solidFill>
                        <a:effectLst/>
                        <a:latin typeface="Arial" charset="0"/>
                        <a:ea typeface="Arial Unicode MS" pitchFamily="34" charset="-128"/>
                        <a:cs typeface="Arial Unicode MS" pitchFamily="34" charset="-128"/>
                      </a:endParaRPr>
                    </a:p>
                  </a:txBody>
                  <a:tcPr anchor="b" horzOverflow="overflow">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r>
              <a:tr h="620491">
                <a:tc>
                  <a:txBody>
                    <a:bodyPr/>
                    <a:lstStyle/>
                    <a:p>
                      <a:pPr marL="0" marR="0" lvl="1" indent="0" algn="l" defTabSz="914400" rtl="0" eaLnBrk="1" fontAlgn="base" latinLnBrk="0" hangingPunct="1">
                        <a:lnSpc>
                          <a:spcPct val="100000"/>
                        </a:lnSpc>
                        <a:spcBef>
                          <a:spcPts val="0"/>
                        </a:spcBef>
                        <a:spcAft>
                          <a:spcPct val="0"/>
                        </a:spcAft>
                        <a:buClrTx/>
                        <a:buSzTx/>
                        <a:buFontTx/>
                        <a:buNone/>
                        <a:tabLst/>
                        <a:defRPr/>
                      </a:pPr>
                      <a:r>
                        <a:rPr kumimoji="0" lang="en-US" sz="1400" b="1" u="none" strike="noStrike" kern="1200" cap="none" normalizeH="0" baseline="0" dirty="0" smtClean="0">
                          <a:ln>
                            <a:noFill/>
                          </a:ln>
                          <a:effectLst/>
                        </a:rPr>
                        <a:t>Mutation analysis attempted, n (%)</a:t>
                      </a:r>
                      <a:endParaRPr kumimoji="0" lang="en-US" sz="1400" b="1" i="0" u="none" strike="noStrike" kern="1200" cap="none" normalizeH="0" baseline="0" dirty="0" smtClean="0">
                        <a:ln>
                          <a:noFill/>
                        </a:ln>
                        <a:solidFill>
                          <a:schemeClr val="tx1"/>
                        </a:solidFill>
                        <a:effectLst/>
                        <a:latin typeface="Arial" charset="0"/>
                        <a:ea typeface="Arial Unicode MS" pitchFamily="34" charset="-128"/>
                        <a:cs typeface="Arial Unicode MS" pitchFamily="34" charset="-128"/>
                      </a:endParaRPr>
                    </a:p>
                  </a:txBody>
                  <a:tcPr anchor="ctr" horzOverflow="overflow">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0" lang="en-US" sz="1400" b="1" u="none" strike="noStrike" kern="1200" cap="none" normalizeH="0" baseline="0" dirty="0" smtClean="0">
                          <a:ln>
                            <a:noFill/>
                          </a:ln>
                          <a:effectLst/>
                        </a:rPr>
                        <a:t>18 (100)</a:t>
                      </a:r>
                      <a:endParaRPr kumimoji="0" lang="en-US" sz="1400" b="1" i="0" u="none" strike="noStrike" kern="1200" cap="none" normalizeH="0" baseline="0" dirty="0" smtClean="0">
                        <a:ln>
                          <a:noFill/>
                        </a:ln>
                        <a:solidFill>
                          <a:schemeClr val="tx1"/>
                        </a:solidFill>
                        <a:effectLst/>
                        <a:latin typeface="Arial" charset="0"/>
                        <a:ea typeface="Arial Unicode MS" pitchFamily="34" charset="-128"/>
                        <a:cs typeface="Arial Unicode MS" pitchFamily="34" charset="-128"/>
                      </a:endParaRPr>
                    </a:p>
                  </a:txBody>
                  <a:tcPr anchor="ctr" horzOverflow="overflow">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0" lang="en-US" sz="1400" b="1" u="none" strike="noStrike" kern="1200" cap="none" normalizeH="0" baseline="0" dirty="0" smtClean="0">
                          <a:ln>
                            <a:noFill/>
                          </a:ln>
                          <a:effectLst/>
                        </a:rPr>
                        <a:t>9 (90)</a:t>
                      </a:r>
                      <a:endParaRPr kumimoji="0" lang="en-US" sz="1400" b="1" i="0" u="none" strike="noStrike" kern="1200" cap="none" normalizeH="0" baseline="0" dirty="0" smtClean="0">
                        <a:ln>
                          <a:noFill/>
                        </a:ln>
                        <a:solidFill>
                          <a:schemeClr val="tx1"/>
                        </a:solidFill>
                        <a:effectLst/>
                        <a:latin typeface="Arial" charset="0"/>
                        <a:ea typeface="Arial Unicode MS" pitchFamily="34" charset="-128"/>
                        <a:cs typeface="Arial Unicode MS" pitchFamily="34" charset="-128"/>
                      </a:endParaRPr>
                    </a:p>
                  </a:txBody>
                  <a:tcPr anchor="ctr" horzOverflow="overflow">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0" lang="en-US" sz="1400" b="1" u="none" strike="noStrike" kern="1200" cap="none" normalizeH="0" baseline="0" dirty="0" smtClean="0">
                          <a:ln>
                            <a:noFill/>
                          </a:ln>
                          <a:effectLst/>
                        </a:rPr>
                        <a:t>173 (100)</a:t>
                      </a:r>
                      <a:endParaRPr kumimoji="0" lang="en-US" sz="1400" b="1" i="0" u="none" strike="noStrike" kern="1200" cap="none" normalizeH="0" baseline="0" dirty="0" smtClean="0">
                        <a:ln>
                          <a:noFill/>
                        </a:ln>
                        <a:solidFill>
                          <a:schemeClr val="tx1"/>
                        </a:solidFill>
                        <a:effectLst/>
                        <a:latin typeface="Arial" charset="0"/>
                        <a:ea typeface="Arial Unicode MS" pitchFamily="34" charset="-128"/>
                        <a:cs typeface="Arial Unicode MS" pitchFamily="34" charset="-128"/>
                      </a:endParaRPr>
                    </a:p>
                  </a:txBody>
                  <a:tcPr anchor="ctr" horzOverflow="overflow">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0" lang="en-US" sz="1400" b="1" u="none" strike="noStrike" kern="1200" cap="none" normalizeH="0" baseline="0" dirty="0" smtClean="0">
                          <a:ln>
                            <a:noFill/>
                          </a:ln>
                          <a:effectLst/>
                        </a:rPr>
                        <a:t>21 (91)</a:t>
                      </a:r>
                      <a:endParaRPr kumimoji="0" lang="en-US" sz="1400" b="1" i="0" u="none" strike="noStrike" kern="1200" cap="none" normalizeH="0" baseline="0" dirty="0" smtClean="0">
                        <a:ln>
                          <a:noFill/>
                        </a:ln>
                        <a:solidFill>
                          <a:schemeClr val="tx1"/>
                        </a:solidFill>
                        <a:effectLst/>
                        <a:latin typeface="Arial" charset="0"/>
                        <a:ea typeface="Arial Unicode MS" pitchFamily="34" charset="-128"/>
                        <a:cs typeface="Arial Unicode MS" pitchFamily="34" charset="-128"/>
                      </a:endParaRPr>
                    </a:p>
                  </a:txBody>
                  <a:tcPr anchor="ctr" horzOverflow="overflow">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0" lang="en-US" sz="1400" b="1" u="none" strike="noStrike" kern="1200" cap="none" normalizeH="0" baseline="0" dirty="0" smtClean="0">
                          <a:ln>
                            <a:noFill/>
                          </a:ln>
                          <a:effectLst/>
                        </a:rPr>
                        <a:t>13 (93)</a:t>
                      </a:r>
                      <a:endParaRPr kumimoji="0" lang="en-US" sz="1400" b="1" i="0" u="none" strike="noStrike" kern="1200" cap="none" normalizeH="0" baseline="0" dirty="0" smtClean="0">
                        <a:ln>
                          <a:noFill/>
                        </a:ln>
                        <a:solidFill>
                          <a:schemeClr val="tx1"/>
                        </a:solidFill>
                        <a:effectLst/>
                        <a:latin typeface="Arial" charset="0"/>
                        <a:ea typeface="Arial Unicode MS" pitchFamily="34" charset="-128"/>
                        <a:cs typeface="Arial Unicode MS" pitchFamily="34" charset="-128"/>
                      </a:endParaRPr>
                    </a:p>
                  </a:txBody>
                  <a:tcPr anchor="ctr" horzOverflow="overflow">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0" lang="en-US" sz="1400" b="1" u="none" strike="noStrike" kern="1200" cap="none" normalizeH="0" baseline="0" dirty="0" smtClean="0">
                          <a:ln>
                            <a:noFill/>
                          </a:ln>
                          <a:effectLst/>
                        </a:rPr>
                        <a:t>180 (100)</a:t>
                      </a:r>
                      <a:endParaRPr kumimoji="0" lang="en-US" sz="1400" b="1" i="0" u="none" strike="noStrike" kern="1200" cap="none" normalizeH="0" baseline="0" dirty="0" smtClean="0">
                        <a:ln>
                          <a:noFill/>
                        </a:ln>
                        <a:solidFill>
                          <a:schemeClr val="tx1"/>
                        </a:solidFill>
                        <a:effectLst/>
                        <a:latin typeface="Arial" charset="0"/>
                        <a:ea typeface="Arial Unicode MS" pitchFamily="34" charset="-128"/>
                        <a:cs typeface="Arial Unicode MS" pitchFamily="34" charset="-128"/>
                      </a:endParaRPr>
                    </a:p>
                  </a:txBody>
                  <a:tcPr anchor="ctr" horzOverflow="overflow">
                    <a:lnT w="12700" cap="flat" cmpd="sng" algn="ctr">
                      <a:solidFill>
                        <a:schemeClr val="tx1"/>
                      </a:solidFill>
                      <a:prstDash val="solid"/>
                      <a:round/>
                      <a:headEnd type="none" w="med" len="med"/>
                      <a:tailEnd type="none" w="med" len="med"/>
                    </a:lnT>
                  </a:tcPr>
                </a:tc>
              </a:tr>
              <a:tr h="489860">
                <a:tc>
                  <a:txBody>
                    <a:bodyPr/>
                    <a:lstStyle/>
                    <a:p>
                      <a:pPr marL="6350" marR="0" lvl="2" indent="0" algn="l" defTabSz="914400" rtl="0" eaLnBrk="1" fontAlgn="base" latinLnBrk="0" hangingPunct="1">
                        <a:lnSpc>
                          <a:spcPct val="100000"/>
                        </a:lnSpc>
                        <a:spcBef>
                          <a:spcPts val="0"/>
                        </a:spcBef>
                        <a:spcAft>
                          <a:spcPct val="0"/>
                        </a:spcAft>
                        <a:buClrTx/>
                        <a:buSzTx/>
                        <a:buFontTx/>
                        <a:buNone/>
                        <a:tabLst/>
                        <a:defRPr/>
                      </a:pPr>
                      <a:r>
                        <a:rPr kumimoji="0" lang="en-US" sz="1400" b="1" u="none" strike="noStrike" kern="1200" cap="none" normalizeH="0" baseline="0" dirty="0" smtClean="0">
                          <a:ln>
                            <a:noFill/>
                          </a:ln>
                          <a:effectLst/>
                        </a:rPr>
                        <a:t>  Mutation, n</a:t>
                      </a:r>
                      <a:endParaRPr kumimoji="0" lang="en-US" sz="1400" b="1" i="1" u="none" strike="noStrike" kern="1200" cap="none" normalizeH="0" baseline="0" dirty="0" smtClean="0">
                        <a:ln>
                          <a:noFill/>
                        </a:ln>
                        <a:solidFill>
                          <a:schemeClr val="tx1"/>
                        </a:solidFill>
                        <a:effectLst/>
                        <a:latin typeface="Arial" charset="0"/>
                        <a:ea typeface="Arial Unicode MS" pitchFamily="34" charset="-128"/>
                        <a:cs typeface="Arial Unicode MS" pitchFamily="34" charset="-128"/>
                      </a:endParaRPr>
                    </a:p>
                  </a:txBody>
                  <a:tcPr anchor="ctr" horzOverflow="overflow"/>
                </a:tc>
                <a:tc>
                  <a:txBody>
                    <a:bodyP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0" lang="en-US" sz="1400" b="1" u="none" strike="noStrike" kern="1200" cap="none" normalizeH="0" baseline="0" dirty="0" smtClean="0">
                          <a:ln>
                            <a:noFill/>
                          </a:ln>
                          <a:effectLst/>
                        </a:rPr>
                        <a:t>10</a:t>
                      </a:r>
                      <a:endParaRPr kumimoji="0" lang="en-US" sz="1400" b="1" i="0" u="none" strike="noStrike" kern="1200" cap="none" normalizeH="0" baseline="0" dirty="0" smtClean="0">
                        <a:ln>
                          <a:noFill/>
                        </a:ln>
                        <a:solidFill>
                          <a:schemeClr val="tx1"/>
                        </a:solidFill>
                        <a:effectLst/>
                        <a:latin typeface="Arial" charset="0"/>
                        <a:ea typeface="Arial Unicode MS" pitchFamily="34" charset="-128"/>
                        <a:cs typeface="Arial Unicode MS" pitchFamily="34" charset="-128"/>
                      </a:endParaRPr>
                    </a:p>
                  </a:txBody>
                  <a:tcPr anchor="ctr" horzOverflow="overflow"/>
                </a:tc>
                <a:tc>
                  <a:txBody>
                    <a:bodyP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0" lang="en-US" sz="1400" b="1" u="none" strike="noStrike" kern="1200" cap="none" normalizeH="0" baseline="0" dirty="0" smtClean="0">
                          <a:ln>
                            <a:noFill/>
                          </a:ln>
                          <a:effectLst/>
                        </a:rPr>
                        <a:t>3</a:t>
                      </a:r>
                      <a:endParaRPr kumimoji="0" lang="en-US" sz="1400" b="1" i="0" u="none" strike="noStrike" kern="1200" cap="none" normalizeH="0" baseline="0" dirty="0" smtClean="0">
                        <a:ln>
                          <a:noFill/>
                        </a:ln>
                        <a:solidFill>
                          <a:schemeClr val="tx1"/>
                        </a:solidFill>
                        <a:effectLst/>
                        <a:latin typeface="Arial" charset="0"/>
                        <a:ea typeface="Arial Unicode MS" pitchFamily="34" charset="-128"/>
                        <a:cs typeface="Arial Unicode MS" pitchFamily="34" charset="-128"/>
                      </a:endParaRPr>
                    </a:p>
                  </a:txBody>
                  <a:tcPr anchor="ctr" horzOverflow="overflow"/>
                </a:tc>
                <a:tc>
                  <a:txBody>
                    <a:bodyP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0" lang="en-US" sz="1400" b="1" u="none" strike="noStrike" kern="1200" cap="none" normalizeH="0" baseline="0" dirty="0" smtClean="0">
                          <a:ln>
                            <a:noFill/>
                          </a:ln>
                          <a:effectLst/>
                        </a:rPr>
                        <a:t>2</a:t>
                      </a:r>
                      <a:endParaRPr kumimoji="0" lang="en-US" sz="1400" b="1" i="0" u="none" strike="noStrike" kern="1200" cap="none" normalizeH="0" baseline="0" dirty="0" smtClean="0">
                        <a:ln>
                          <a:noFill/>
                        </a:ln>
                        <a:solidFill>
                          <a:schemeClr val="tx1"/>
                        </a:solidFill>
                        <a:effectLst/>
                        <a:latin typeface="Arial" charset="0"/>
                        <a:ea typeface="Arial Unicode MS" pitchFamily="34" charset="-128"/>
                        <a:cs typeface="Arial Unicode MS" pitchFamily="34" charset="-128"/>
                      </a:endParaRPr>
                    </a:p>
                  </a:txBody>
                  <a:tcPr anchor="ctr" horzOverflow="overflow">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0" lang="en-US" sz="1400" b="1" u="none" strike="noStrike" kern="1200" cap="none" normalizeH="0" baseline="0" dirty="0" smtClean="0">
                          <a:ln>
                            <a:noFill/>
                          </a:ln>
                          <a:effectLst/>
                        </a:rPr>
                        <a:t>10</a:t>
                      </a:r>
                      <a:endParaRPr kumimoji="0" lang="en-US" sz="1400" b="1" i="0" u="none" strike="noStrike" kern="1200" cap="none" normalizeH="0" baseline="0" dirty="0" smtClean="0">
                        <a:ln>
                          <a:noFill/>
                        </a:ln>
                        <a:solidFill>
                          <a:schemeClr val="tx1"/>
                        </a:solidFill>
                        <a:effectLst/>
                        <a:latin typeface="Arial" charset="0"/>
                        <a:ea typeface="Arial Unicode MS" pitchFamily="34" charset="-128"/>
                        <a:cs typeface="Arial Unicode MS" pitchFamily="34" charset="-128"/>
                      </a:endParaRPr>
                    </a:p>
                  </a:txBody>
                  <a:tcPr anchor="ctr" horzOverflow="overflow">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0" lang="en-US" sz="1400" b="1" u="none" strike="noStrike" kern="1200" cap="none" normalizeH="0" baseline="0" dirty="0" smtClean="0">
                          <a:ln>
                            <a:noFill/>
                          </a:ln>
                          <a:effectLst/>
                        </a:rPr>
                        <a:t>4</a:t>
                      </a:r>
                      <a:endParaRPr kumimoji="0" lang="en-US" sz="1400" b="1" i="0" u="none" strike="noStrike" kern="1200" cap="none" normalizeH="0" baseline="0" dirty="0" smtClean="0">
                        <a:ln>
                          <a:noFill/>
                        </a:ln>
                        <a:solidFill>
                          <a:schemeClr val="tx1"/>
                        </a:solidFill>
                        <a:effectLst/>
                        <a:latin typeface="Arial" charset="0"/>
                        <a:ea typeface="Arial Unicode MS" pitchFamily="34" charset="-128"/>
                        <a:cs typeface="Arial Unicode MS" pitchFamily="34" charset="-128"/>
                      </a:endParaRPr>
                    </a:p>
                  </a:txBody>
                  <a:tcPr anchor="ctr" horzOverflow="overflow"/>
                </a:tc>
                <a:tc>
                  <a:txBody>
                    <a:bodyP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0" lang="en-US" sz="1400" b="1" u="none" strike="noStrike" kern="1200" cap="none" normalizeH="0" baseline="0" dirty="0" smtClean="0">
                          <a:ln>
                            <a:noFill/>
                          </a:ln>
                          <a:effectLst/>
                        </a:rPr>
                        <a:t>5</a:t>
                      </a:r>
                      <a:endParaRPr kumimoji="0" lang="en-US" sz="1400" b="1" i="0" u="none" strike="noStrike" kern="1200" cap="none" normalizeH="0" baseline="0" dirty="0" smtClean="0">
                        <a:ln>
                          <a:noFill/>
                        </a:ln>
                        <a:solidFill>
                          <a:schemeClr val="tx1"/>
                        </a:solidFill>
                        <a:effectLst/>
                        <a:latin typeface="Arial" charset="0"/>
                        <a:ea typeface="Arial Unicode MS" pitchFamily="34" charset="-128"/>
                        <a:cs typeface="Arial Unicode MS" pitchFamily="34" charset="-128"/>
                      </a:endParaRPr>
                    </a:p>
                  </a:txBody>
                  <a:tcPr anchor="ctr" horzOverflow="overflow"/>
                </a:tc>
              </a:tr>
              <a:tr h="307826">
                <a:tc>
                  <a:txBody>
                    <a:bodyPr/>
                    <a:lstStyle/>
                    <a:p>
                      <a:pPr marL="6350" marR="0" lvl="2" indent="0" algn="l" defTabSz="914400" rtl="0" eaLnBrk="1" fontAlgn="base" latinLnBrk="0" hangingPunct="1">
                        <a:lnSpc>
                          <a:spcPct val="100000"/>
                        </a:lnSpc>
                        <a:spcBef>
                          <a:spcPts val="0"/>
                        </a:spcBef>
                        <a:spcAft>
                          <a:spcPct val="0"/>
                        </a:spcAft>
                        <a:buClrTx/>
                        <a:buSzTx/>
                        <a:buFontTx/>
                        <a:buNone/>
                        <a:tabLst/>
                        <a:defRPr/>
                      </a:pPr>
                      <a:r>
                        <a:rPr kumimoji="0" lang="en-US" sz="1400" b="1" u="none" strike="noStrike" kern="1200" cap="none" normalizeH="0" baseline="0" dirty="0" smtClean="0">
                          <a:ln>
                            <a:noFill/>
                          </a:ln>
                          <a:effectLst/>
                        </a:rPr>
                        <a:t>  No mutation, n</a:t>
                      </a:r>
                      <a:endParaRPr kumimoji="0" lang="en-US" sz="1400" b="1" i="1" u="none" strike="noStrike" kern="1200" cap="none" normalizeH="0" baseline="0" dirty="0" smtClean="0">
                        <a:ln>
                          <a:noFill/>
                        </a:ln>
                        <a:solidFill>
                          <a:schemeClr val="tx1"/>
                        </a:solidFill>
                        <a:effectLst/>
                        <a:latin typeface="Arial" charset="0"/>
                        <a:ea typeface="Arial Unicode MS" pitchFamily="34" charset="-128"/>
                        <a:cs typeface="Arial Unicode MS" pitchFamily="34" charset="-128"/>
                      </a:endParaRPr>
                    </a:p>
                  </a:txBody>
                  <a:tcPr anchor="ctr" horzOverflow="overflow">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0" lang="en-US" sz="1400" b="1" u="none" strike="noStrike" kern="1200" cap="none" normalizeH="0" baseline="0" dirty="0" smtClean="0">
                          <a:ln>
                            <a:noFill/>
                          </a:ln>
                          <a:effectLst/>
                        </a:rPr>
                        <a:t>8</a:t>
                      </a:r>
                      <a:endParaRPr kumimoji="0" lang="en-US" sz="1400" b="1" i="0" u="none" strike="noStrike" kern="1200" cap="none" normalizeH="0" baseline="0" dirty="0" smtClean="0">
                        <a:ln>
                          <a:noFill/>
                        </a:ln>
                        <a:solidFill>
                          <a:schemeClr val="tx1"/>
                        </a:solidFill>
                        <a:effectLst/>
                        <a:latin typeface="Arial" charset="0"/>
                        <a:ea typeface="Arial Unicode MS" pitchFamily="34" charset="-128"/>
                        <a:cs typeface="Arial Unicode MS" pitchFamily="34" charset="-128"/>
                      </a:endParaRPr>
                    </a:p>
                  </a:txBody>
                  <a:tcPr anchor="ctr" horzOverflow="overflow">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0" lang="en-US" sz="1400" b="1" u="none" strike="noStrike" kern="1200" cap="none" normalizeH="0" baseline="0" dirty="0" smtClean="0">
                          <a:ln>
                            <a:noFill/>
                          </a:ln>
                          <a:effectLst/>
                        </a:rPr>
                        <a:t>5</a:t>
                      </a:r>
                      <a:endParaRPr kumimoji="0" lang="en-US" sz="1400" b="1" i="0" u="none" strike="noStrike" kern="1200" cap="none" normalizeH="0" baseline="0" dirty="0" smtClean="0">
                        <a:ln>
                          <a:noFill/>
                        </a:ln>
                        <a:solidFill>
                          <a:schemeClr val="tx1"/>
                        </a:solidFill>
                        <a:effectLst/>
                        <a:latin typeface="Arial" charset="0"/>
                        <a:ea typeface="Arial Unicode MS" pitchFamily="34" charset="-128"/>
                        <a:cs typeface="Arial Unicode MS" pitchFamily="34" charset="-128"/>
                      </a:endParaRPr>
                    </a:p>
                  </a:txBody>
                  <a:tcPr anchor="ctr" horzOverflow="overflow">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0" lang="en-US" sz="1400" b="1" u="none" strike="noStrike" kern="1200" cap="none" normalizeH="0" baseline="0" dirty="0" smtClean="0">
                          <a:ln>
                            <a:noFill/>
                          </a:ln>
                          <a:effectLst/>
                        </a:rPr>
                        <a:t>24</a:t>
                      </a:r>
                      <a:endParaRPr kumimoji="0" lang="en-US" sz="1400" b="1" i="0" u="none" strike="noStrike" kern="1200" cap="none" normalizeH="0" baseline="0" dirty="0" smtClean="0">
                        <a:ln>
                          <a:noFill/>
                        </a:ln>
                        <a:solidFill>
                          <a:schemeClr val="tx1"/>
                        </a:solidFill>
                        <a:effectLst/>
                        <a:latin typeface="Arial" charset="0"/>
                        <a:ea typeface="Arial Unicode MS" pitchFamily="34" charset="-128"/>
                        <a:cs typeface="Arial Unicode MS" pitchFamily="34" charset="-128"/>
                      </a:endParaRPr>
                    </a:p>
                  </a:txBody>
                  <a:tcPr anchor="ctr" horzOverflow="overflow">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0" lang="en-US" sz="1400" b="1" u="none" strike="noStrike" kern="1200" cap="none" normalizeH="0" baseline="0" dirty="0" smtClean="0">
                          <a:ln>
                            <a:noFill/>
                          </a:ln>
                          <a:effectLst/>
                        </a:rPr>
                        <a:t>11</a:t>
                      </a:r>
                      <a:endParaRPr kumimoji="0" lang="en-US" sz="1400" b="1" i="0" u="none" strike="noStrike" kern="1200" cap="none" normalizeH="0" baseline="0" dirty="0" smtClean="0">
                        <a:ln>
                          <a:noFill/>
                        </a:ln>
                        <a:solidFill>
                          <a:schemeClr val="tx1"/>
                        </a:solidFill>
                        <a:effectLst/>
                        <a:latin typeface="Arial" charset="0"/>
                        <a:ea typeface="Arial Unicode MS" pitchFamily="34" charset="-128"/>
                        <a:cs typeface="Arial Unicode MS" pitchFamily="34" charset="-128"/>
                      </a:endParaRPr>
                    </a:p>
                  </a:txBody>
                  <a:tcPr anchor="ctr" horzOverflow="overflow">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0" lang="en-US" sz="1400" b="1" u="none" strike="noStrike" kern="1200" cap="none" normalizeH="0" baseline="0" dirty="0" smtClean="0">
                          <a:ln>
                            <a:noFill/>
                          </a:ln>
                          <a:effectLst/>
                        </a:rPr>
                        <a:t>8</a:t>
                      </a:r>
                      <a:endParaRPr kumimoji="0" lang="en-US" sz="1400" b="1" i="0" u="none" strike="noStrike" kern="1200" cap="none" normalizeH="0" baseline="0" dirty="0" smtClean="0">
                        <a:ln>
                          <a:noFill/>
                        </a:ln>
                        <a:solidFill>
                          <a:schemeClr val="tx1"/>
                        </a:solidFill>
                        <a:effectLst/>
                        <a:latin typeface="Arial" charset="0"/>
                        <a:ea typeface="Arial Unicode MS" pitchFamily="34" charset="-128"/>
                        <a:cs typeface="Arial Unicode MS" pitchFamily="34" charset="-128"/>
                      </a:endParaRPr>
                    </a:p>
                  </a:txBody>
                  <a:tcPr anchor="ctr" horzOverflow="overflow">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0" lang="en-US" sz="1400" b="1" u="none" strike="noStrike" kern="1200" cap="none" normalizeH="0" baseline="0" dirty="0" smtClean="0">
                          <a:ln>
                            <a:noFill/>
                          </a:ln>
                          <a:effectLst/>
                        </a:rPr>
                        <a:t>37</a:t>
                      </a:r>
                      <a:endParaRPr kumimoji="0" lang="en-US" sz="1400" b="1" i="0" u="none" strike="noStrike" kern="1200" cap="none" normalizeH="0" baseline="0" dirty="0" smtClean="0">
                        <a:ln>
                          <a:noFill/>
                        </a:ln>
                        <a:solidFill>
                          <a:schemeClr val="tx1"/>
                        </a:solidFill>
                        <a:effectLst/>
                        <a:latin typeface="Arial" charset="0"/>
                        <a:ea typeface="Arial Unicode MS" pitchFamily="34" charset="-128"/>
                        <a:cs typeface="Arial Unicode MS" pitchFamily="34" charset="-128"/>
                      </a:endParaRPr>
                    </a:p>
                  </a:txBody>
                  <a:tcPr anchor="ctr" horzOverflow="overflow">
                    <a:lnB w="12700" cap="flat" cmpd="sng" algn="ctr">
                      <a:solidFill>
                        <a:schemeClr val="tx1"/>
                      </a:solidFill>
                      <a:prstDash val="solid"/>
                      <a:round/>
                      <a:headEnd type="none" w="med" len="med"/>
                      <a:tailEnd type="none" w="med" len="med"/>
                    </a:lnB>
                  </a:tcPr>
                </a:tc>
              </a:tr>
            </a:tbl>
          </a:graphicData>
        </a:graphic>
      </p:graphicFrame>
      <p:sp>
        <p:nvSpPr>
          <p:cNvPr id="1027" name="Title 1"/>
          <p:cNvSpPr>
            <a:spLocks noGrp="1"/>
          </p:cNvSpPr>
          <p:nvPr>
            <p:ph type="title"/>
          </p:nvPr>
        </p:nvSpPr>
        <p:spPr>
          <a:xfrm>
            <a:off x="250825" y="390490"/>
            <a:ext cx="8642350" cy="1042988"/>
          </a:xfrm>
        </p:spPr>
        <p:txBody>
          <a:bodyPr/>
          <a:lstStyle/>
          <a:p>
            <a:pPr eaLnBrk="1" hangingPunct="1">
              <a:lnSpc>
                <a:spcPct val="85000"/>
              </a:lnSpc>
            </a:pPr>
            <a:r>
              <a:rPr lang="en-US" dirty="0" smtClean="0"/>
              <a:t>BCR-ABL Mutations at Time of Discontinuation</a:t>
            </a:r>
            <a:endParaRPr lang="en-US" baseline="30000" dirty="0" smtClean="0"/>
          </a:p>
        </p:txBody>
      </p:sp>
      <p:sp>
        <p:nvSpPr>
          <p:cNvPr id="7" name="Content Placeholder 24"/>
          <p:cNvSpPr txBox="1">
            <a:spLocks/>
          </p:cNvSpPr>
          <p:nvPr/>
        </p:nvSpPr>
        <p:spPr>
          <a:xfrm>
            <a:off x="349520" y="4316638"/>
            <a:ext cx="8496123" cy="1822904"/>
          </a:xfrm>
          <a:prstGeom prst="rect">
            <a:avLst/>
          </a:prstGeom>
        </p:spPr>
        <p:txBody>
          <a:bodyPr/>
          <a:lstStyle/>
          <a:p>
            <a:pPr marL="285750" lvl="1" indent="-285750" eaLnBrk="0" hangingPunct="0">
              <a:spcBef>
                <a:spcPts val="600"/>
              </a:spcBef>
              <a:spcAft>
                <a:spcPts val="0"/>
              </a:spcAft>
              <a:buClr>
                <a:srgbClr val="F09828"/>
              </a:buClr>
              <a:buSzPct val="90000"/>
              <a:buFont typeface="Arial" panose="020B0604020202020204" pitchFamily="34" charset="0"/>
              <a:buChar char="•"/>
              <a:defRPr/>
            </a:pPr>
            <a:r>
              <a:rPr lang="en-US" sz="1400" b="1" kern="0" dirty="0">
                <a:latin typeface="+mn-lt"/>
                <a:cs typeface="Arial" pitchFamily="34" charset="0"/>
              </a:rPr>
              <a:t>Mutations were tested in all subjects at study </a:t>
            </a:r>
            <a:r>
              <a:rPr lang="en-US" sz="1400" b="1" kern="0" dirty="0" smtClean="0">
                <a:latin typeface="+mn-lt"/>
                <a:cs typeface="Arial" pitchFamily="34" charset="0"/>
              </a:rPr>
              <a:t>discontinuation. Amplification was unsuccessful in 148 dasatinib- and 139 imatinib-treated patients </a:t>
            </a:r>
            <a:endParaRPr lang="en-US" sz="1400" b="1" kern="0" dirty="0">
              <a:latin typeface="+mn-lt"/>
              <a:cs typeface="Arial" pitchFamily="34" charset="0"/>
            </a:endParaRPr>
          </a:p>
          <a:p>
            <a:pPr marL="285750" lvl="1" indent="-285750" eaLnBrk="0" hangingPunct="0">
              <a:spcBef>
                <a:spcPts val="600"/>
              </a:spcBef>
              <a:spcAft>
                <a:spcPts val="0"/>
              </a:spcAft>
              <a:buClr>
                <a:srgbClr val="F09828"/>
              </a:buClr>
              <a:buSzPct val="90000"/>
              <a:buFont typeface="Arial" panose="020B0604020202020204" pitchFamily="34" charset="0"/>
              <a:buChar char="•"/>
              <a:defRPr/>
            </a:pPr>
            <a:r>
              <a:rPr lang="en-US" sz="1400" b="1" kern="0" dirty="0">
                <a:latin typeface="+mn-lt"/>
                <a:cs typeface="Arial" pitchFamily="34" charset="0"/>
              </a:rPr>
              <a:t>The majority of the patients who had mutations identified discontinued study for progression or treatment failure</a:t>
            </a:r>
          </a:p>
          <a:p>
            <a:pPr marL="285750" lvl="1" indent="-285750" eaLnBrk="0" hangingPunct="0">
              <a:spcBef>
                <a:spcPts val="600"/>
              </a:spcBef>
              <a:spcAft>
                <a:spcPts val="0"/>
              </a:spcAft>
              <a:buClr>
                <a:srgbClr val="F09828"/>
              </a:buClr>
              <a:buSzPct val="90000"/>
              <a:buFont typeface="Arial" panose="020B0604020202020204" pitchFamily="34" charset="0"/>
              <a:buChar char="•"/>
              <a:defRPr/>
            </a:pPr>
            <a:r>
              <a:rPr lang="en-US" sz="1400" b="1" kern="0" dirty="0">
                <a:latin typeface="+mn-lt"/>
                <a:cs typeface="Arial" pitchFamily="34" charset="0"/>
              </a:rPr>
              <a:t>Mutations identified in dasatinib-treated patients: T315I (8), V299L (5), and F317I/L (3)</a:t>
            </a:r>
          </a:p>
          <a:p>
            <a:pPr marL="285750" lvl="1" indent="-285750" eaLnBrk="0" hangingPunct="0">
              <a:spcBef>
                <a:spcPts val="600"/>
              </a:spcBef>
              <a:spcAft>
                <a:spcPts val="0"/>
              </a:spcAft>
              <a:buClr>
                <a:srgbClr val="F09828"/>
              </a:buClr>
              <a:buSzPct val="90000"/>
              <a:buFont typeface="Arial" panose="020B0604020202020204" pitchFamily="34" charset="0"/>
              <a:buChar char="•"/>
              <a:defRPr/>
            </a:pPr>
            <a:r>
              <a:rPr lang="en-US" sz="1400" b="1" kern="0" dirty="0">
                <a:latin typeface="+mn-lt"/>
                <a:cs typeface="Arial" pitchFamily="34" charset="0"/>
              </a:rPr>
              <a:t>Mutations identified in imatinib-treated patients: F359C/I/V (4), G250E (3), M244V, E255K/V, D276G, F317L, E355G, and H396P/R (2 each), and L248V, Y253H, </a:t>
            </a:r>
            <a:r>
              <a:rPr lang="en-US" sz="1400" b="1" kern="0" dirty="0" smtClean="0">
                <a:latin typeface="+mn-lt"/>
                <a:cs typeface="Arial" pitchFamily="34" charset="0"/>
              </a:rPr>
              <a:t>L387M, and </a:t>
            </a:r>
            <a:r>
              <a:rPr lang="en-US" sz="1400" b="1" kern="0" dirty="0">
                <a:latin typeface="+mn-lt"/>
                <a:cs typeface="Arial" pitchFamily="34" charset="0"/>
              </a:rPr>
              <a:t>E450G (1 each)</a:t>
            </a:r>
          </a:p>
        </p:txBody>
      </p:sp>
      <p:sp>
        <p:nvSpPr>
          <p:cNvPr id="5" name="Rectangle 4"/>
          <p:cNvSpPr/>
          <p:nvPr/>
        </p:nvSpPr>
        <p:spPr>
          <a:xfrm>
            <a:off x="349714" y="6429384"/>
            <a:ext cx="3501984" cy="276999"/>
          </a:xfrm>
          <a:prstGeom prst="rect">
            <a:avLst/>
          </a:prstGeom>
        </p:spPr>
        <p:txBody>
          <a:bodyPr wrap="none">
            <a:spAutoFit/>
          </a:bodyPr>
          <a:lstStyle/>
          <a:p>
            <a:r>
              <a:rPr lang="en-US" sz="1200" b="1" dirty="0" smtClean="0">
                <a:solidFill>
                  <a:srgbClr val="FFFFFF"/>
                </a:solidFill>
              </a:rPr>
              <a:t>Cortes</a:t>
            </a:r>
            <a:r>
              <a:rPr lang="en-US" sz="1200" b="1" dirty="0" smtClean="0">
                <a:solidFill>
                  <a:srgbClr val="FFFFFF"/>
                </a:solidFill>
                <a:cs typeface="Arial" charset="0"/>
              </a:rPr>
              <a:t> J, </a:t>
            </a:r>
            <a:r>
              <a:rPr lang="en-US" sz="1200" b="1" dirty="0" smtClean="0">
                <a:solidFill>
                  <a:srgbClr val="FFFFFF"/>
                </a:solidFill>
                <a:cs typeface="Arial" charset="0"/>
              </a:rPr>
              <a:t>et al. </a:t>
            </a:r>
            <a:r>
              <a:rPr lang="en-US" sz="1200" b="1" i="1" dirty="0" smtClean="0">
                <a:solidFill>
                  <a:srgbClr val="FFFFFF"/>
                </a:solidFill>
                <a:cs typeface="Arial" charset="0"/>
              </a:rPr>
              <a:t>Blood</a:t>
            </a:r>
            <a:r>
              <a:rPr lang="en-US" sz="1200" b="1" i="1" dirty="0">
                <a:solidFill>
                  <a:srgbClr val="FFFFFF"/>
                </a:solidFill>
                <a:cs typeface="Arial" charset="0"/>
              </a:rPr>
              <a:t>. </a:t>
            </a:r>
            <a:r>
              <a:rPr lang="en-US" sz="1200" b="1" dirty="0">
                <a:solidFill>
                  <a:srgbClr val="FFFFFF"/>
                </a:solidFill>
                <a:cs typeface="Arial" charset="0"/>
              </a:rPr>
              <a:t>2014;124: Abstract </a:t>
            </a:r>
            <a:r>
              <a:rPr lang="en-US" sz="1200" b="1" dirty="0" smtClean="0">
                <a:solidFill>
                  <a:srgbClr val="FFFFFF"/>
                </a:solidFill>
              </a:rPr>
              <a:t>15</a:t>
            </a:r>
            <a:r>
              <a:rPr lang="en-US" sz="1200" b="1" dirty="0" smtClean="0">
                <a:solidFill>
                  <a:srgbClr val="FFFFFF"/>
                </a:solidFill>
                <a:cs typeface="Arial" charset="0"/>
              </a:rPr>
              <a:t>2</a:t>
            </a:r>
            <a:r>
              <a:rPr lang="en-US" sz="1200" b="1" dirty="0" smtClean="0">
                <a:solidFill>
                  <a:srgbClr val="FFFFFF"/>
                </a:solidFill>
                <a:cs typeface="Arial" charset="0"/>
              </a:rPr>
              <a:t>.</a:t>
            </a:r>
            <a:endParaRPr lang="en-US" sz="1200" b="1" dirty="0">
              <a:solidFill>
                <a:srgbClr val="FFFFFF"/>
              </a:solidFill>
              <a:cs typeface="Arial" charset="0"/>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0" name="Object 2"/>
          <p:cNvGraphicFramePr>
            <a:graphicFrameLocks noGrp="1"/>
          </p:cNvGraphicFramePr>
          <p:nvPr>
            <p:extLst>
              <p:ext uri="{D42A27DB-BD31-4B8C-83A1-F6EECF244321}">
                <p14:modId xmlns:p14="http://schemas.microsoft.com/office/powerpoint/2010/main" val="2146360815"/>
              </p:ext>
            </p:extLst>
          </p:nvPr>
        </p:nvGraphicFramePr>
        <p:xfrm>
          <a:off x="2651125" y="2269065"/>
          <a:ext cx="4933950" cy="3702050"/>
        </p:xfrm>
        <a:graphic>
          <a:graphicData uri="http://schemas.openxmlformats.org/presentationml/2006/ole">
            <mc:AlternateContent xmlns:mc="http://schemas.openxmlformats.org/markup-compatibility/2006">
              <mc:Choice xmlns:v="urn:schemas-microsoft-com:vml" Requires="v">
                <p:oleObj spid="_x0000_s4160" name="Worksheet" r:id="rId4" imgW="4943427" imgH="4772156" progId="Excel.Sheet.8">
                  <p:embed/>
                </p:oleObj>
              </mc:Choice>
              <mc:Fallback>
                <p:oleObj name="Worksheet" r:id="rId4" imgW="4943427" imgH="4772156" progId="Excel.Sheet.8">
                  <p:embed/>
                  <p:pic>
                    <p:nvPicPr>
                      <p:cNvPr id="0" name="Picture 38"/>
                      <p:cNvPicPr>
                        <a:picLocks noGrp="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1125" y="2269065"/>
                        <a:ext cx="4933950" cy="3702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useBgFill="1">
        <p:nvSpPr>
          <p:cNvPr id="40" name="Rectangle 39"/>
          <p:cNvSpPr/>
          <p:nvPr/>
        </p:nvSpPr>
        <p:spPr bwMode="auto">
          <a:xfrm>
            <a:off x="3928415" y="2235666"/>
            <a:ext cx="795866" cy="702724"/>
          </a:xfrm>
          <a:prstGeom prst="rect">
            <a:avLst/>
          </a:prstGeom>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charset="0"/>
            </a:endParaRPr>
          </a:p>
        </p:txBody>
      </p:sp>
      <p:sp useBgFill="1">
        <p:nvSpPr>
          <p:cNvPr id="29" name="Rectangle 28"/>
          <p:cNvSpPr/>
          <p:nvPr/>
        </p:nvSpPr>
        <p:spPr bwMode="auto">
          <a:xfrm>
            <a:off x="4250241" y="795867"/>
            <a:ext cx="795866" cy="702724"/>
          </a:xfrm>
          <a:prstGeom prst="rect">
            <a:avLst/>
          </a:prstGeom>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charset="0"/>
            </a:endParaRPr>
          </a:p>
        </p:txBody>
      </p:sp>
      <p:grpSp>
        <p:nvGrpSpPr>
          <p:cNvPr id="21" name="Group 20"/>
          <p:cNvGrpSpPr/>
          <p:nvPr/>
        </p:nvGrpSpPr>
        <p:grpSpPr>
          <a:xfrm>
            <a:off x="1207011" y="2901615"/>
            <a:ext cx="2249334" cy="2667174"/>
            <a:chOff x="1741481" y="1718284"/>
            <a:chExt cx="2249334" cy="2667174"/>
          </a:xfrm>
        </p:grpSpPr>
        <p:sp>
          <p:nvSpPr>
            <p:cNvPr id="22" name="TextBox 21"/>
            <p:cNvSpPr txBox="1"/>
            <p:nvPr/>
          </p:nvSpPr>
          <p:spPr>
            <a:xfrm>
              <a:off x="1741481" y="1718284"/>
              <a:ext cx="2249334" cy="276999"/>
            </a:xfrm>
            <a:prstGeom prst="rect">
              <a:avLst/>
            </a:prstGeom>
            <a:noFill/>
          </p:spPr>
          <p:txBody>
            <a:bodyPr wrap="square" rtlCol="0">
              <a:spAutoFit/>
            </a:bodyPr>
            <a:lstStyle/>
            <a:p>
              <a:pPr>
                <a:spcAft>
                  <a:spcPts val="0"/>
                </a:spcAft>
              </a:pPr>
              <a:r>
                <a:rPr lang="en-US" sz="1200" b="1" dirty="0" smtClean="0"/>
                <a:t>Abdominal pain</a:t>
              </a:r>
            </a:p>
          </p:txBody>
        </p:sp>
        <p:sp>
          <p:nvSpPr>
            <p:cNvPr id="23" name="TextBox 22"/>
            <p:cNvSpPr txBox="1"/>
            <p:nvPr/>
          </p:nvSpPr>
          <p:spPr>
            <a:xfrm>
              <a:off x="1741481" y="4108459"/>
              <a:ext cx="833690" cy="276999"/>
            </a:xfrm>
            <a:prstGeom prst="rect">
              <a:avLst/>
            </a:prstGeom>
            <a:noFill/>
          </p:spPr>
          <p:txBody>
            <a:bodyPr wrap="none" rtlCol="0">
              <a:spAutoFit/>
            </a:bodyPr>
            <a:lstStyle/>
            <a:p>
              <a:pPr>
                <a:spcAft>
                  <a:spcPts val="0"/>
                </a:spcAft>
              </a:pPr>
              <a:r>
                <a:rPr lang="en-US" sz="1200" b="1" dirty="0" smtClean="0">
                  <a:solidFill>
                    <a:srgbClr val="33CCFF"/>
                  </a:solidFill>
                </a:rPr>
                <a:t>Vomiting</a:t>
              </a:r>
            </a:p>
          </p:txBody>
        </p:sp>
        <p:sp>
          <p:nvSpPr>
            <p:cNvPr id="27" name="TextBox 26"/>
            <p:cNvSpPr txBox="1"/>
            <p:nvPr/>
          </p:nvSpPr>
          <p:spPr>
            <a:xfrm>
              <a:off x="1741481" y="3663063"/>
              <a:ext cx="1465466" cy="276999"/>
            </a:xfrm>
            <a:prstGeom prst="rect">
              <a:avLst/>
            </a:prstGeom>
            <a:noFill/>
          </p:spPr>
          <p:txBody>
            <a:bodyPr wrap="none" rtlCol="0">
              <a:spAutoFit/>
            </a:bodyPr>
            <a:lstStyle/>
            <a:p>
              <a:pPr>
                <a:spcAft>
                  <a:spcPts val="0"/>
                </a:spcAft>
              </a:pPr>
              <a:r>
                <a:rPr lang="en-US" sz="1200" b="1" dirty="0" smtClean="0"/>
                <a:t>Peripheral edema</a:t>
              </a:r>
            </a:p>
          </p:txBody>
        </p:sp>
        <p:sp>
          <p:nvSpPr>
            <p:cNvPr id="28" name="TextBox 27"/>
            <p:cNvSpPr txBox="1"/>
            <p:nvPr/>
          </p:nvSpPr>
          <p:spPr>
            <a:xfrm>
              <a:off x="1741481" y="3450165"/>
              <a:ext cx="729687" cy="276999"/>
            </a:xfrm>
            <a:prstGeom prst="rect">
              <a:avLst/>
            </a:prstGeom>
            <a:noFill/>
          </p:spPr>
          <p:txBody>
            <a:bodyPr wrap="none" rtlCol="0">
              <a:spAutoFit/>
            </a:bodyPr>
            <a:lstStyle/>
            <a:p>
              <a:pPr>
                <a:spcAft>
                  <a:spcPts val="0"/>
                </a:spcAft>
              </a:pPr>
              <a:r>
                <a:rPr lang="en-US" sz="1200" b="1" dirty="0" smtClean="0">
                  <a:solidFill>
                    <a:srgbClr val="33CCFF"/>
                  </a:solidFill>
                </a:rPr>
                <a:t>Nausea</a:t>
              </a:r>
            </a:p>
          </p:txBody>
        </p:sp>
        <p:sp>
          <p:nvSpPr>
            <p:cNvPr id="31" name="TextBox 30"/>
            <p:cNvSpPr txBox="1"/>
            <p:nvPr/>
          </p:nvSpPr>
          <p:spPr>
            <a:xfrm>
              <a:off x="1741481" y="3236329"/>
              <a:ext cx="748923" cy="276999"/>
            </a:xfrm>
            <a:prstGeom prst="rect">
              <a:avLst/>
            </a:prstGeom>
            <a:noFill/>
          </p:spPr>
          <p:txBody>
            <a:bodyPr wrap="none" rtlCol="0">
              <a:spAutoFit/>
            </a:bodyPr>
            <a:lstStyle/>
            <a:p>
              <a:pPr>
                <a:spcAft>
                  <a:spcPts val="0"/>
                </a:spcAft>
              </a:pPr>
              <a:r>
                <a:rPr lang="en-US" sz="1200" b="1" dirty="0" smtClean="0"/>
                <a:t>Myalgia</a:t>
              </a:r>
            </a:p>
          </p:txBody>
        </p:sp>
        <p:sp>
          <p:nvSpPr>
            <p:cNvPr id="32" name="TextBox 31"/>
            <p:cNvSpPr txBox="1"/>
            <p:nvPr/>
          </p:nvSpPr>
          <p:spPr>
            <a:xfrm>
              <a:off x="1741481" y="2162320"/>
              <a:ext cx="1149674" cy="276999"/>
            </a:xfrm>
            <a:prstGeom prst="rect">
              <a:avLst/>
            </a:prstGeom>
            <a:noFill/>
          </p:spPr>
          <p:txBody>
            <a:bodyPr wrap="none" rtlCol="0">
              <a:spAutoFit/>
            </a:bodyPr>
            <a:lstStyle/>
            <a:p>
              <a:pPr>
                <a:spcAft>
                  <a:spcPts val="0"/>
                </a:spcAft>
              </a:pPr>
              <a:r>
                <a:rPr lang="en-US" sz="1200" b="1" dirty="0" smtClean="0">
                  <a:solidFill>
                    <a:srgbClr val="33CCFF"/>
                  </a:solidFill>
                </a:rPr>
                <a:t>Facial edema</a:t>
              </a:r>
            </a:p>
          </p:txBody>
        </p:sp>
        <p:sp>
          <p:nvSpPr>
            <p:cNvPr id="33" name="TextBox 32"/>
            <p:cNvSpPr txBox="1"/>
            <p:nvPr/>
          </p:nvSpPr>
          <p:spPr>
            <a:xfrm>
              <a:off x="1741481" y="3023359"/>
              <a:ext cx="1733167" cy="276999"/>
            </a:xfrm>
            <a:prstGeom prst="rect">
              <a:avLst/>
            </a:prstGeom>
            <a:noFill/>
          </p:spPr>
          <p:txBody>
            <a:bodyPr wrap="none" rtlCol="0">
              <a:spAutoFit/>
            </a:bodyPr>
            <a:lstStyle/>
            <a:p>
              <a:pPr>
                <a:spcAft>
                  <a:spcPts val="0"/>
                </a:spcAft>
              </a:pPr>
              <a:r>
                <a:rPr lang="en-US" sz="1200" b="1" dirty="0" smtClean="0"/>
                <a:t>Musculoskeletal pain</a:t>
              </a:r>
            </a:p>
          </p:txBody>
        </p:sp>
        <p:sp>
          <p:nvSpPr>
            <p:cNvPr id="34" name="TextBox 33"/>
            <p:cNvSpPr txBox="1"/>
            <p:nvPr/>
          </p:nvSpPr>
          <p:spPr>
            <a:xfrm>
              <a:off x="1741481" y="2805077"/>
              <a:ext cx="1319592" cy="276999"/>
            </a:xfrm>
            <a:prstGeom prst="rect">
              <a:avLst/>
            </a:prstGeom>
            <a:noFill/>
          </p:spPr>
          <p:txBody>
            <a:bodyPr wrap="none" rtlCol="0">
              <a:spAutoFit/>
            </a:bodyPr>
            <a:lstStyle/>
            <a:p>
              <a:pPr>
                <a:spcAft>
                  <a:spcPts val="0"/>
                </a:spcAft>
              </a:pPr>
              <a:r>
                <a:rPr lang="en-US" sz="1200" b="1" dirty="0" smtClean="0">
                  <a:solidFill>
                    <a:srgbClr val="33CCFF"/>
                  </a:solidFill>
                </a:rPr>
                <a:t>Muscle spasms</a:t>
              </a:r>
            </a:p>
          </p:txBody>
        </p:sp>
        <p:sp>
          <p:nvSpPr>
            <p:cNvPr id="35" name="TextBox 34"/>
            <p:cNvSpPr txBox="1"/>
            <p:nvPr/>
          </p:nvSpPr>
          <p:spPr>
            <a:xfrm>
              <a:off x="1741481" y="2588692"/>
              <a:ext cx="909223" cy="276999"/>
            </a:xfrm>
            <a:prstGeom prst="rect">
              <a:avLst/>
            </a:prstGeom>
            <a:noFill/>
          </p:spPr>
          <p:txBody>
            <a:bodyPr wrap="none" rtlCol="0">
              <a:spAutoFit/>
            </a:bodyPr>
            <a:lstStyle/>
            <a:p>
              <a:pPr>
                <a:spcAft>
                  <a:spcPts val="0"/>
                </a:spcAft>
              </a:pPr>
              <a:r>
                <a:rPr lang="en-US" sz="1200" b="1" dirty="0" smtClean="0"/>
                <a:t>Headache</a:t>
              </a:r>
            </a:p>
          </p:txBody>
        </p:sp>
        <p:sp>
          <p:nvSpPr>
            <p:cNvPr id="36" name="TextBox 35"/>
            <p:cNvSpPr txBox="1"/>
            <p:nvPr/>
          </p:nvSpPr>
          <p:spPr>
            <a:xfrm>
              <a:off x="1741481" y="1934648"/>
              <a:ext cx="806631" cy="276999"/>
            </a:xfrm>
            <a:prstGeom prst="rect">
              <a:avLst/>
            </a:prstGeom>
            <a:noFill/>
          </p:spPr>
          <p:txBody>
            <a:bodyPr wrap="none" rtlCol="0">
              <a:spAutoFit/>
            </a:bodyPr>
            <a:lstStyle/>
            <a:p>
              <a:pPr>
                <a:spcAft>
                  <a:spcPts val="0"/>
                </a:spcAft>
              </a:pPr>
              <a:r>
                <a:rPr lang="en-US" sz="1200" b="1" dirty="0" smtClean="0"/>
                <a:t>Diarrhea</a:t>
              </a:r>
            </a:p>
          </p:txBody>
        </p:sp>
        <p:sp>
          <p:nvSpPr>
            <p:cNvPr id="37" name="TextBox 36"/>
            <p:cNvSpPr txBox="1"/>
            <p:nvPr/>
          </p:nvSpPr>
          <p:spPr>
            <a:xfrm>
              <a:off x="1741481" y="3895489"/>
              <a:ext cx="877163" cy="276999"/>
            </a:xfrm>
            <a:prstGeom prst="rect">
              <a:avLst/>
            </a:prstGeom>
            <a:noFill/>
          </p:spPr>
          <p:txBody>
            <a:bodyPr wrap="none" rtlCol="0">
              <a:spAutoFit/>
            </a:bodyPr>
            <a:lstStyle/>
            <a:p>
              <a:pPr>
                <a:spcAft>
                  <a:spcPts val="0"/>
                </a:spcAft>
              </a:pPr>
              <a:r>
                <a:rPr lang="en-US" sz="1200" b="1" dirty="0" smtClean="0"/>
                <a:t>Skin rash</a:t>
              </a:r>
            </a:p>
          </p:txBody>
        </p:sp>
        <p:sp>
          <p:nvSpPr>
            <p:cNvPr id="38" name="TextBox 37"/>
            <p:cNvSpPr txBox="1"/>
            <p:nvPr/>
          </p:nvSpPr>
          <p:spPr>
            <a:xfrm>
              <a:off x="1741481" y="2375867"/>
              <a:ext cx="732893" cy="276999"/>
            </a:xfrm>
            <a:prstGeom prst="rect">
              <a:avLst/>
            </a:prstGeom>
            <a:noFill/>
          </p:spPr>
          <p:txBody>
            <a:bodyPr wrap="none" rtlCol="0">
              <a:spAutoFit/>
            </a:bodyPr>
            <a:lstStyle/>
            <a:p>
              <a:pPr>
                <a:spcAft>
                  <a:spcPts val="0"/>
                </a:spcAft>
              </a:pPr>
              <a:r>
                <a:rPr lang="en-US" sz="1200" b="1" dirty="0" smtClean="0"/>
                <a:t>Fatigue</a:t>
              </a:r>
            </a:p>
          </p:txBody>
        </p:sp>
      </p:grpSp>
      <p:sp>
        <p:nvSpPr>
          <p:cNvPr id="39" name="TextBox 38"/>
          <p:cNvSpPr txBox="1"/>
          <p:nvPr/>
        </p:nvSpPr>
        <p:spPr>
          <a:xfrm>
            <a:off x="3231084" y="5860428"/>
            <a:ext cx="3660233" cy="276999"/>
          </a:xfrm>
          <a:prstGeom prst="rect">
            <a:avLst/>
          </a:prstGeom>
          <a:noFill/>
        </p:spPr>
        <p:txBody>
          <a:bodyPr wrap="none" rtlCol="0">
            <a:spAutoFit/>
          </a:bodyPr>
          <a:lstStyle/>
          <a:p>
            <a:pPr>
              <a:spcAft>
                <a:spcPts val="600"/>
              </a:spcAft>
            </a:pPr>
            <a:r>
              <a:rPr lang="en-US" sz="1200" b="1" dirty="0" smtClean="0"/>
              <a:t>Odds Ratio (</a:t>
            </a:r>
            <a:r>
              <a:rPr lang="en-US" sz="1200" b="1" dirty="0" err="1" smtClean="0"/>
              <a:t>Dasatinib</a:t>
            </a:r>
            <a:r>
              <a:rPr lang="en-US" sz="1200" b="1" dirty="0" smtClean="0"/>
              <a:t> </a:t>
            </a:r>
            <a:r>
              <a:rPr lang="en-US" sz="1200" b="1" dirty="0" smtClean="0"/>
              <a:t>vs </a:t>
            </a:r>
            <a:r>
              <a:rPr lang="en-US" sz="1200" b="1" dirty="0" smtClean="0"/>
              <a:t>Imatinib) With 95% CI</a:t>
            </a:r>
          </a:p>
        </p:txBody>
      </p:sp>
      <p:cxnSp>
        <p:nvCxnSpPr>
          <p:cNvPr id="25" name="Straight Arrow Connector 24"/>
          <p:cNvCxnSpPr/>
          <p:nvPr/>
        </p:nvCxnSpPr>
        <p:spPr bwMode="auto">
          <a:xfrm flipH="1">
            <a:off x="2838450" y="6154120"/>
            <a:ext cx="1438275" cy="0"/>
          </a:xfrm>
          <a:prstGeom prst="straightConnector1">
            <a:avLst/>
          </a:prstGeom>
          <a:solidFill>
            <a:schemeClr val="accent1"/>
          </a:solidFill>
          <a:ln w="28575" cap="flat" cmpd="sng" algn="ctr">
            <a:solidFill>
              <a:schemeClr val="accent1"/>
            </a:solidFill>
            <a:prstDash val="solid"/>
            <a:round/>
            <a:headEnd type="none" w="med" len="med"/>
            <a:tailEnd type="arrow"/>
          </a:ln>
          <a:effectLst/>
        </p:spPr>
      </p:cxnSp>
      <p:cxnSp>
        <p:nvCxnSpPr>
          <p:cNvPr id="42" name="Straight Arrow Connector 41"/>
          <p:cNvCxnSpPr/>
          <p:nvPr/>
        </p:nvCxnSpPr>
        <p:spPr bwMode="auto">
          <a:xfrm>
            <a:off x="4362450" y="6154120"/>
            <a:ext cx="2847975" cy="0"/>
          </a:xfrm>
          <a:prstGeom prst="straightConnector1">
            <a:avLst/>
          </a:prstGeom>
          <a:solidFill>
            <a:schemeClr val="accent1"/>
          </a:solidFill>
          <a:ln w="28575" cap="flat" cmpd="sng" algn="ctr">
            <a:solidFill>
              <a:srgbClr val="FFCC00"/>
            </a:solidFill>
            <a:prstDash val="solid"/>
            <a:round/>
            <a:headEnd type="none" w="med" len="med"/>
            <a:tailEnd type="arrow"/>
          </a:ln>
          <a:effectLst/>
        </p:spPr>
      </p:cxnSp>
      <p:sp>
        <p:nvSpPr>
          <p:cNvPr id="43" name="TextBox 42"/>
          <p:cNvSpPr txBox="1"/>
          <p:nvPr/>
        </p:nvSpPr>
        <p:spPr>
          <a:xfrm>
            <a:off x="2933700" y="6163645"/>
            <a:ext cx="1305165" cy="261610"/>
          </a:xfrm>
          <a:prstGeom prst="rect">
            <a:avLst/>
          </a:prstGeom>
          <a:noFill/>
        </p:spPr>
        <p:txBody>
          <a:bodyPr wrap="none" rtlCol="0">
            <a:spAutoFit/>
          </a:bodyPr>
          <a:lstStyle/>
          <a:p>
            <a:r>
              <a:rPr lang="en-US" sz="1100" b="1" dirty="0" smtClean="0">
                <a:solidFill>
                  <a:srgbClr val="33CCFF"/>
                </a:solidFill>
              </a:rPr>
              <a:t>Favors dasatinib</a:t>
            </a:r>
            <a:endParaRPr lang="en-US" sz="1100" b="1" dirty="0">
              <a:solidFill>
                <a:srgbClr val="33CCFF"/>
              </a:solidFill>
            </a:endParaRPr>
          </a:p>
        </p:txBody>
      </p:sp>
      <p:sp>
        <p:nvSpPr>
          <p:cNvPr id="44" name="TextBox 43"/>
          <p:cNvSpPr txBox="1"/>
          <p:nvPr/>
        </p:nvSpPr>
        <p:spPr>
          <a:xfrm>
            <a:off x="5086350" y="6163645"/>
            <a:ext cx="1225015" cy="261610"/>
          </a:xfrm>
          <a:prstGeom prst="rect">
            <a:avLst/>
          </a:prstGeom>
          <a:noFill/>
        </p:spPr>
        <p:txBody>
          <a:bodyPr wrap="none" rtlCol="0">
            <a:spAutoFit/>
          </a:bodyPr>
          <a:lstStyle/>
          <a:p>
            <a:r>
              <a:rPr lang="en-US" sz="1100" b="1" dirty="0" smtClean="0">
                <a:solidFill>
                  <a:srgbClr val="FFCC00"/>
                </a:solidFill>
              </a:rPr>
              <a:t>Favors imatinib</a:t>
            </a:r>
            <a:endParaRPr lang="en-US" sz="1100" b="1" dirty="0">
              <a:solidFill>
                <a:srgbClr val="FFCC00"/>
              </a:solidFill>
            </a:endParaRPr>
          </a:p>
        </p:txBody>
      </p:sp>
      <p:sp>
        <p:nvSpPr>
          <p:cNvPr id="30" name="Content Placeholder 24"/>
          <p:cNvSpPr txBox="1">
            <a:spLocks/>
          </p:cNvSpPr>
          <p:nvPr/>
        </p:nvSpPr>
        <p:spPr>
          <a:xfrm>
            <a:off x="454024" y="1193615"/>
            <a:ext cx="8368131" cy="1745529"/>
          </a:xfrm>
          <a:prstGeom prst="rect">
            <a:avLst/>
          </a:prstGeom>
        </p:spPr>
        <p:txBody>
          <a:bodyPr/>
          <a:lstStyle/>
          <a:p>
            <a:pPr marL="285750" lvl="1" indent="-285750" eaLnBrk="0" hangingPunct="0">
              <a:spcBef>
                <a:spcPts val="600"/>
              </a:spcBef>
              <a:spcAft>
                <a:spcPts val="0"/>
              </a:spcAft>
              <a:buClr>
                <a:srgbClr val="F09828"/>
              </a:buClr>
              <a:buSzPct val="90000"/>
              <a:buFont typeface="Arial" panose="020B0604020202020204" pitchFamily="34" charset="0"/>
              <a:buChar char="•"/>
              <a:defRPr/>
            </a:pPr>
            <a:r>
              <a:rPr lang="en-US" sz="1400" b="1" kern="0" dirty="0">
                <a:latin typeface="+mn-lt"/>
                <a:cs typeface="Arial" pitchFamily="34" charset="0"/>
              </a:rPr>
              <a:t>Pleural effusion: 73 (28%) patients on dasatinib and 2 (1%) on imatinib</a:t>
            </a:r>
          </a:p>
          <a:p>
            <a:pPr marL="628650" lvl="1" indent="-285750" eaLnBrk="0" hangingPunct="0">
              <a:spcBef>
                <a:spcPts val="600"/>
              </a:spcBef>
              <a:spcAft>
                <a:spcPts val="0"/>
              </a:spcAft>
              <a:buClr>
                <a:srgbClr val="F09828"/>
              </a:buClr>
              <a:buSzPct val="90000"/>
              <a:buFont typeface="Arial" panose="020B0604020202020204" pitchFamily="34" charset="0"/>
              <a:buChar char="‒"/>
              <a:defRPr/>
            </a:pPr>
            <a:r>
              <a:rPr lang="en-US" sz="1400" b="1" dirty="0">
                <a:latin typeface="+mn-lt"/>
                <a:cs typeface="Arial" pitchFamily="34" charset="0"/>
              </a:rPr>
              <a:t>Pulmonary hypertension (PH; on the basis of echocardiography</a:t>
            </a:r>
            <a:r>
              <a:rPr lang="en-US" sz="1400" b="1" dirty="0" smtClean="0">
                <a:latin typeface="+mn-lt"/>
                <a:cs typeface="Arial" pitchFamily="34" charset="0"/>
              </a:rPr>
              <a:t>):</a:t>
            </a:r>
            <a:br>
              <a:rPr lang="en-US" sz="1400" b="1" dirty="0" smtClean="0">
                <a:latin typeface="+mn-lt"/>
                <a:cs typeface="Arial" pitchFamily="34" charset="0"/>
              </a:rPr>
            </a:br>
            <a:r>
              <a:rPr lang="en-US" sz="1400" b="1" dirty="0" smtClean="0">
                <a:latin typeface="+mn-lt"/>
                <a:cs typeface="Arial" pitchFamily="34" charset="0"/>
              </a:rPr>
              <a:t>12 </a:t>
            </a:r>
            <a:r>
              <a:rPr lang="en-US" sz="1400" b="1" dirty="0">
                <a:latin typeface="+mn-lt"/>
                <a:cs typeface="Arial" pitchFamily="34" charset="0"/>
              </a:rPr>
              <a:t>patients on dasatinib and 1 on imatinib</a:t>
            </a:r>
          </a:p>
          <a:p>
            <a:pPr marL="628650" lvl="1" indent="-285750" eaLnBrk="0" hangingPunct="0">
              <a:spcBef>
                <a:spcPts val="600"/>
              </a:spcBef>
              <a:spcAft>
                <a:spcPts val="0"/>
              </a:spcAft>
              <a:buClr>
                <a:srgbClr val="F09828"/>
              </a:buClr>
              <a:buSzPct val="90000"/>
              <a:buFont typeface="Arial" panose="020B0604020202020204" pitchFamily="34" charset="0"/>
              <a:buChar char="‒"/>
              <a:defRPr/>
            </a:pPr>
            <a:r>
              <a:rPr lang="en-US" sz="1400" b="1" dirty="0">
                <a:latin typeface="+mn-lt"/>
                <a:cs typeface="Arial" pitchFamily="34" charset="0"/>
              </a:rPr>
              <a:t>Pulmonary arterial hypertension (PAH): not reported</a:t>
            </a:r>
          </a:p>
          <a:p>
            <a:pPr marL="628650" lvl="1" indent="-285750" eaLnBrk="0" hangingPunct="0">
              <a:spcBef>
                <a:spcPts val="600"/>
              </a:spcBef>
              <a:spcAft>
                <a:spcPts val="0"/>
              </a:spcAft>
              <a:buClr>
                <a:srgbClr val="F09828"/>
              </a:buClr>
              <a:buSzPct val="90000"/>
              <a:buFont typeface="Arial" panose="020B0604020202020204" pitchFamily="34" charset="0"/>
              <a:buChar char="‒"/>
              <a:defRPr/>
            </a:pPr>
            <a:r>
              <a:rPr lang="en-US" sz="1400" b="1" dirty="0">
                <a:latin typeface="+mn-lt"/>
                <a:cs typeface="Arial" pitchFamily="34" charset="0"/>
              </a:rPr>
              <a:t>Right heart catheterization in one patient ruled out PAH per WHO definition</a:t>
            </a:r>
          </a:p>
          <a:p>
            <a:pPr marL="285750" lvl="1" indent="-285750" eaLnBrk="0" hangingPunct="0">
              <a:spcBef>
                <a:spcPts val="600"/>
              </a:spcBef>
              <a:spcAft>
                <a:spcPts val="0"/>
              </a:spcAft>
              <a:buClr>
                <a:srgbClr val="F09828"/>
              </a:buClr>
              <a:buSzPct val="90000"/>
              <a:buFont typeface="Arial" panose="020B0604020202020204" pitchFamily="34" charset="0"/>
              <a:buChar char="•"/>
              <a:defRPr/>
            </a:pPr>
            <a:r>
              <a:rPr lang="en-US" sz="1400" b="1" kern="0" dirty="0">
                <a:latin typeface="+mn-lt"/>
                <a:cs typeface="Arial" pitchFamily="34" charset="0"/>
              </a:rPr>
              <a:t>AEs reported in ≥10% of </a:t>
            </a:r>
            <a:r>
              <a:rPr lang="en-US" sz="1400" b="1" kern="0" dirty="0" smtClean="0">
                <a:latin typeface="+mn-lt"/>
                <a:cs typeface="Arial" pitchFamily="34" charset="0"/>
              </a:rPr>
              <a:t>patients </a:t>
            </a:r>
            <a:r>
              <a:rPr lang="en-US" sz="1400" b="1" kern="0" baseline="30000" dirty="0" smtClean="0">
                <a:latin typeface="+mn-lt"/>
                <a:cs typeface="Arial" pitchFamily="34" charset="0"/>
              </a:rPr>
              <a:t>a</a:t>
            </a:r>
            <a:r>
              <a:rPr lang="en-US" sz="1400" b="1" kern="0" dirty="0" smtClean="0">
                <a:latin typeface="+mn-lt"/>
                <a:cs typeface="Arial" pitchFamily="34" charset="0"/>
              </a:rPr>
              <a:t>(no </a:t>
            </a:r>
            <a:r>
              <a:rPr lang="en-US" sz="1400" b="1" kern="0" dirty="0">
                <a:latin typeface="+mn-lt"/>
                <a:cs typeface="Arial" pitchFamily="34" charset="0"/>
              </a:rPr>
              <a:t>grade 5): </a:t>
            </a:r>
          </a:p>
        </p:txBody>
      </p:sp>
      <p:sp>
        <p:nvSpPr>
          <p:cNvPr id="41" name="Title 1"/>
          <p:cNvSpPr txBox="1">
            <a:spLocks/>
          </p:cNvSpPr>
          <p:nvPr/>
        </p:nvSpPr>
        <p:spPr bwMode="auto">
          <a:xfrm>
            <a:off x="250825" y="225425"/>
            <a:ext cx="8642350" cy="1042988"/>
          </a:xfrm>
          <a:prstGeom prst="rect">
            <a:avLst/>
          </a:prstGeom>
          <a:noFill/>
          <a:ln w="9525">
            <a:noFill/>
            <a:miter lim="800000"/>
            <a:headEnd/>
            <a:tailEnd/>
          </a:ln>
        </p:spPr>
        <p:txBody>
          <a:bodyPr vert="horz" wrap="square" lIns="0" tIns="46038" rIns="92075" bIns="46038" numCol="1" anchor="ctr" anchorCtr="0" compatLnSpc="1">
            <a:prstTxWarp prst="textNoShape">
              <a:avLst/>
            </a:prstTxWarp>
          </a:bodyPr>
          <a:lstStyle>
            <a:lvl1pPr algn="l" rtl="0" eaLnBrk="0" fontAlgn="base" hangingPunct="0">
              <a:spcBef>
                <a:spcPct val="0"/>
              </a:spcBef>
              <a:spcAft>
                <a:spcPct val="0"/>
              </a:spcAft>
              <a:defRPr sz="3400" b="1">
                <a:solidFill>
                  <a:schemeClr val="tx2"/>
                </a:solidFill>
                <a:latin typeface="+mj-lt"/>
                <a:ea typeface="+mj-ea"/>
                <a:cs typeface="+mj-cs"/>
              </a:defRPr>
            </a:lvl1pPr>
            <a:lvl2pPr algn="l" rtl="0" eaLnBrk="0" fontAlgn="base" hangingPunct="0">
              <a:spcBef>
                <a:spcPct val="0"/>
              </a:spcBef>
              <a:spcAft>
                <a:spcPct val="0"/>
              </a:spcAft>
              <a:defRPr sz="3400" b="1">
                <a:solidFill>
                  <a:schemeClr val="tx2"/>
                </a:solidFill>
                <a:latin typeface="Arial Narrow" pitchFamily="34" charset="0"/>
                <a:cs typeface="Arial" charset="0"/>
              </a:defRPr>
            </a:lvl2pPr>
            <a:lvl3pPr algn="l" rtl="0" eaLnBrk="0" fontAlgn="base" hangingPunct="0">
              <a:spcBef>
                <a:spcPct val="0"/>
              </a:spcBef>
              <a:spcAft>
                <a:spcPct val="0"/>
              </a:spcAft>
              <a:defRPr sz="3400" b="1">
                <a:solidFill>
                  <a:schemeClr val="tx2"/>
                </a:solidFill>
                <a:latin typeface="Arial Narrow" pitchFamily="34" charset="0"/>
                <a:cs typeface="Arial" charset="0"/>
              </a:defRPr>
            </a:lvl3pPr>
            <a:lvl4pPr algn="l" rtl="0" eaLnBrk="0" fontAlgn="base" hangingPunct="0">
              <a:spcBef>
                <a:spcPct val="0"/>
              </a:spcBef>
              <a:spcAft>
                <a:spcPct val="0"/>
              </a:spcAft>
              <a:defRPr sz="3400" b="1">
                <a:solidFill>
                  <a:schemeClr val="tx2"/>
                </a:solidFill>
                <a:latin typeface="Arial Narrow" pitchFamily="34" charset="0"/>
                <a:cs typeface="Arial" charset="0"/>
              </a:defRPr>
            </a:lvl4pPr>
            <a:lvl5pPr algn="l" rtl="0" eaLnBrk="0" fontAlgn="base" hangingPunct="0">
              <a:spcBef>
                <a:spcPct val="0"/>
              </a:spcBef>
              <a:spcAft>
                <a:spcPct val="0"/>
              </a:spcAft>
              <a:defRPr sz="3400" b="1">
                <a:solidFill>
                  <a:schemeClr val="tx2"/>
                </a:solidFill>
                <a:latin typeface="Arial Narrow" pitchFamily="34" charset="0"/>
                <a:cs typeface="Arial" charset="0"/>
              </a:defRPr>
            </a:lvl5pPr>
            <a:lvl6pPr marL="457200" algn="l" rtl="0" fontAlgn="base">
              <a:spcBef>
                <a:spcPct val="0"/>
              </a:spcBef>
              <a:spcAft>
                <a:spcPct val="0"/>
              </a:spcAft>
              <a:defRPr sz="3400" b="1">
                <a:solidFill>
                  <a:schemeClr val="tx2"/>
                </a:solidFill>
                <a:latin typeface="Arial Narrow" pitchFamily="34" charset="0"/>
                <a:cs typeface="Arial" charset="0"/>
              </a:defRPr>
            </a:lvl6pPr>
            <a:lvl7pPr marL="914400" algn="l" rtl="0" fontAlgn="base">
              <a:spcBef>
                <a:spcPct val="0"/>
              </a:spcBef>
              <a:spcAft>
                <a:spcPct val="0"/>
              </a:spcAft>
              <a:defRPr sz="3400" b="1">
                <a:solidFill>
                  <a:schemeClr val="tx2"/>
                </a:solidFill>
                <a:latin typeface="Arial Narrow" pitchFamily="34" charset="0"/>
                <a:cs typeface="Arial" charset="0"/>
              </a:defRPr>
            </a:lvl7pPr>
            <a:lvl8pPr marL="1371600" algn="l" rtl="0" fontAlgn="base">
              <a:spcBef>
                <a:spcPct val="0"/>
              </a:spcBef>
              <a:spcAft>
                <a:spcPct val="0"/>
              </a:spcAft>
              <a:defRPr sz="3400" b="1">
                <a:solidFill>
                  <a:schemeClr val="tx2"/>
                </a:solidFill>
                <a:latin typeface="Arial Narrow" pitchFamily="34" charset="0"/>
                <a:cs typeface="Arial" charset="0"/>
              </a:defRPr>
            </a:lvl8pPr>
            <a:lvl9pPr marL="1828800" algn="l" rtl="0" fontAlgn="base">
              <a:spcBef>
                <a:spcPct val="0"/>
              </a:spcBef>
              <a:spcAft>
                <a:spcPct val="0"/>
              </a:spcAft>
              <a:defRPr sz="3400" b="1">
                <a:solidFill>
                  <a:schemeClr val="tx2"/>
                </a:solidFill>
                <a:latin typeface="Arial Narrow" pitchFamily="34" charset="0"/>
                <a:cs typeface="Arial" charset="0"/>
              </a:defRPr>
            </a:lvl9pPr>
          </a:lstStyle>
          <a:p>
            <a:pPr algn="ctr" eaLnBrk="1" hangingPunct="1">
              <a:lnSpc>
                <a:spcPct val="85000"/>
              </a:lnSpc>
            </a:pPr>
            <a:r>
              <a:rPr lang="en-US" kern="0" dirty="0">
                <a:solidFill>
                  <a:srgbClr val="F09828"/>
                </a:solidFill>
                <a:latin typeface="+mn-lt"/>
              </a:rPr>
              <a:t>Key </a:t>
            </a:r>
            <a:r>
              <a:rPr lang="en-US" kern="0" dirty="0" smtClean="0">
                <a:solidFill>
                  <a:srgbClr val="F09828"/>
                </a:solidFill>
                <a:latin typeface="+mn-lt"/>
              </a:rPr>
              <a:t>On-Study Drug-Related </a:t>
            </a:r>
            <a:r>
              <a:rPr lang="en-US" kern="0" dirty="0" err="1">
                <a:solidFill>
                  <a:srgbClr val="F09828"/>
                </a:solidFill>
                <a:latin typeface="+mn-lt"/>
              </a:rPr>
              <a:t>Nonhematologic</a:t>
            </a:r>
            <a:r>
              <a:rPr lang="en-US" kern="0" dirty="0">
                <a:solidFill>
                  <a:srgbClr val="F09828"/>
                </a:solidFill>
                <a:latin typeface="+mn-lt"/>
              </a:rPr>
              <a:t> AEs</a:t>
            </a:r>
            <a:endParaRPr lang="en-US" kern="0" baseline="30000" dirty="0" smtClean="0">
              <a:solidFill>
                <a:srgbClr val="F09828"/>
              </a:solidFill>
              <a:latin typeface="+mn-lt"/>
            </a:endParaRPr>
          </a:p>
        </p:txBody>
      </p:sp>
      <p:sp>
        <p:nvSpPr>
          <p:cNvPr id="45" name="TextBox 44"/>
          <p:cNvSpPr txBox="1"/>
          <p:nvPr/>
        </p:nvSpPr>
        <p:spPr>
          <a:xfrm>
            <a:off x="361281" y="5673887"/>
            <a:ext cx="2219755" cy="507831"/>
          </a:xfrm>
          <a:prstGeom prst="rect">
            <a:avLst/>
          </a:prstGeom>
          <a:noFill/>
        </p:spPr>
        <p:txBody>
          <a:bodyPr wrap="square" rtlCol="0" anchor="b" anchorCtr="0">
            <a:spAutoFit/>
          </a:bodyPr>
          <a:lstStyle/>
          <a:p>
            <a:pPr marL="0" lvl="1">
              <a:lnSpc>
                <a:spcPct val="90000"/>
              </a:lnSpc>
              <a:spcBef>
                <a:spcPts val="400"/>
              </a:spcBef>
            </a:pPr>
            <a:r>
              <a:rPr lang="en-US" sz="1000" baseline="30000" dirty="0"/>
              <a:t>a</a:t>
            </a:r>
            <a:r>
              <a:rPr lang="en-US" sz="1000" dirty="0"/>
              <a:t> </a:t>
            </a:r>
            <a:r>
              <a:rPr lang="en-US" sz="1000" dirty="0" smtClean="0"/>
              <a:t>Pleural effusion (28%) is not shown to allow adequate representation of other events.</a:t>
            </a:r>
            <a:endParaRPr lang="en-US" sz="1000" dirty="0"/>
          </a:p>
        </p:txBody>
      </p:sp>
      <p:sp>
        <p:nvSpPr>
          <p:cNvPr id="26" name="Rectangle 25"/>
          <p:cNvSpPr/>
          <p:nvPr/>
        </p:nvSpPr>
        <p:spPr>
          <a:xfrm>
            <a:off x="349714" y="6429384"/>
            <a:ext cx="3501984" cy="276999"/>
          </a:xfrm>
          <a:prstGeom prst="rect">
            <a:avLst/>
          </a:prstGeom>
        </p:spPr>
        <p:txBody>
          <a:bodyPr wrap="none">
            <a:spAutoFit/>
          </a:bodyPr>
          <a:lstStyle/>
          <a:p>
            <a:r>
              <a:rPr lang="en-US" sz="1200" b="1" dirty="0" smtClean="0">
                <a:solidFill>
                  <a:srgbClr val="FFFFFF"/>
                </a:solidFill>
              </a:rPr>
              <a:t>Cortes</a:t>
            </a:r>
            <a:r>
              <a:rPr lang="en-US" sz="1200" b="1" dirty="0" smtClean="0">
                <a:solidFill>
                  <a:srgbClr val="FFFFFF"/>
                </a:solidFill>
                <a:cs typeface="Arial" charset="0"/>
              </a:rPr>
              <a:t> J, </a:t>
            </a:r>
            <a:r>
              <a:rPr lang="en-US" sz="1200" b="1" dirty="0" smtClean="0">
                <a:solidFill>
                  <a:srgbClr val="FFFFFF"/>
                </a:solidFill>
                <a:cs typeface="Arial" charset="0"/>
              </a:rPr>
              <a:t>et al. </a:t>
            </a:r>
            <a:r>
              <a:rPr lang="en-US" sz="1200" b="1" i="1" dirty="0" smtClean="0">
                <a:solidFill>
                  <a:srgbClr val="FFFFFF"/>
                </a:solidFill>
                <a:cs typeface="Arial" charset="0"/>
              </a:rPr>
              <a:t>Blood</a:t>
            </a:r>
            <a:r>
              <a:rPr lang="en-US" sz="1200" b="1" i="1" dirty="0">
                <a:solidFill>
                  <a:srgbClr val="FFFFFF"/>
                </a:solidFill>
                <a:cs typeface="Arial" charset="0"/>
              </a:rPr>
              <a:t>. </a:t>
            </a:r>
            <a:r>
              <a:rPr lang="en-US" sz="1200" b="1" dirty="0">
                <a:solidFill>
                  <a:srgbClr val="FFFFFF"/>
                </a:solidFill>
                <a:cs typeface="Arial" charset="0"/>
              </a:rPr>
              <a:t>2014;124: Abstract </a:t>
            </a:r>
            <a:r>
              <a:rPr lang="en-US" sz="1200" b="1" dirty="0" smtClean="0">
                <a:solidFill>
                  <a:srgbClr val="FFFFFF"/>
                </a:solidFill>
              </a:rPr>
              <a:t>15</a:t>
            </a:r>
            <a:r>
              <a:rPr lang="en-US" sz="1200" b="1" dirty="0" smtClean="0">
                <a:solidFill>
                  <a:srgbClr val="FFFFFF"/>
                </a:solidFill>
                <a:cs typeface="Arial" charset="0"/>
              </a:rPr>
              <a:t>2</a:t>
            </a:r>
            <a:r>
              <a:rPr lang="en-US" sz="1200" b="1" dirty="0" smtClean="0">
                <a:solidFill>
                  <a:srgbClr val="FFFFFF"/>
                </a:solidFill>
                <a:cs typeface="Arial" charset="0"/>
              </a:rPr>
              <a:t>.</a:t>
            </a:r>
            <a:endParaRPr lang="en-US" sz="1200" b="1" dirty="0">
              <a:solidFill>
                <a:srgbClr val="FFFFFF"/>
              </a:solidFill>
              <a:cs typeface="Arial" charset="0"/>
            </a:endParaRPr>
          </a:p>
        </p:txBody>
      </p:sp>
    </p:spTree>
    <p:extLst>
      <p:ext uri="{BB962C8B-B14F-4D97-AF65-F5344CB8AC3E}">
        <p14:creationId xmlns:p14="http://schemas.microsoft.com/office/powerpoint/2010/main" val="998800132"/>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 name="Group 171"/>
          <p:cNvGraphicFramePr>
            <a:graphicFrameLocks noGrp="1"/>
          </p:cNvGraphicFramePr>
          <p:nvPr>
            <p:extLst>
              <p:ext uri="{D42A27DB-BD31-4B8C-83A1-F6EECF244321}">
                <p14:modId xmlns:p14="http://schemas.microsoft.com/office/powerpoint/2010/main" val="756048799"/>
              </p:ext>
            </p:extLst>
          </p:nvPr>
        </p:nvGraphicFramePr>
        <p:xfrm>
          <a:off x="454024" y="1463039"/>
          <a:ext cx="8237539" cy="3347934"/>
        </p:xfrm>
        <a:graphic>
          <a:graphicData uri="http://schemas.openxmlformats.org/drawingml/2006/table">
            <a:tbl>
              <a:tblPr firstRow="1" bandRow="1">
                <a:tableStyleId>{C083E6E3-FA7D-4D7B-A595-EF9225AFEA82}</a:tableStyleId>
              </a:tblPr>
              <a:tblGrid>
                <a:gridCol w="5945274"/>
                <a:gridCol w="2292265"/>
              </a:tblGrid>
              <a:tr h="341490">
                <a:tc>
                  <a:txBody>
                    <a:bodyPr/>
                    <a:lstStyle/>
                    <a:p>
                      <a:pPr marL="0" marR="0" lvl="0" indent="0" algn="l" defTabSz="914400" rtl="0" eaLnBrk="1" fontAlgn="base" latinLnBrk="0" hangingPunct="1">
                        <a:lnSpc>
                          <a:spcPct val="90000"/>
                        </a:lnSpc>
                        <a:spcBef>
                          <a:spcPts val="0"/>
                        </a:spcBef>
                        <a:spcAft>
                          <a:spcPts val="0"/>
                        </a:spcAft>
                        <a:buClr>
                          <a:schemeClr val="accent2"/>
                        </a:buClr>
                        <a:buSzPct val="90000"/>
                        <a:buFont typeface="Wingdings" pitchFamily="2" charset="2"/>
                        <a:buNone/>
                        <a:tabLst/>
                      </a:pPr>
                      <a:endParaRPr kumimoji="0" lang="en-GB" sz="1500" b="1" i="0" u="none" strike="noStrike" cap="none" normalizeH="0" baseline="0" dirty="0" smtClean="0">
                        <a:ln>
                          <a:noFill/>
                        </a:ln>
                        <a:solidFill>
                          <a:srgbClr val="000000"/>
                        </a:solidFill>
                        <a:effectLst/>
                        <a:latin typeface="Arial" charset="0"/>
                        <a:ea typeface="Arial Unicode MS" pitchFamily="34" charset="-128"/>
                        <a:cs typeface="Arial Unicode MS" pitchFamily="34" charset="-128"/>
                      </a:endParaRPr>
                    </a:p>
                  </a:txBody>
                  <a:tcPr anchor="ctr" horzOverflow="overflow">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marL="0" marR="0" lvl="0" indent="0" algn="ctr" defTabSz="914400" rtl="0" eaLnBrk="1" fontAlgn="base" latinLnBrk="0" hangingPunct="1">
                        <a:lnSpc>
                          <a:spcPct val="90000"/>
                        </a:lnSpc>
                        <a:spcBef>
                          <a:spcPts val="0"/>
                        </a:spcBef>
                        <a:spcAft>
                          <a:spcPts val="0"/>
                        </a:spcAft>
                        <a:buClr>
                          <a:schemeClr val="accent2"/>
                        </a:buClr>
                        <a:buSzPct val="90000"/>
                        <a:buFont typeface="Wingdings" pitchFamily="2" charset="2"/>
                        <a:buNone/>
                        <a:tabLst/>
                      </a:pPr>
                      <a:r>
                        <a:rPr kumimoji="0" lang="en-US" sz="1500" b="1" i="0" u="none" strike="noStrike" cap="none" normalizeH="0" baseline="0" dirty="0" smtClean="0">
                          <a:ln>
                            <a:noFill/>
                          </a:ln>
                          <a:solidFill>
                            <a:srgbClr val="000000"/>
                          </a:solidFill>
                          <a:effectLst/>
                          <a:latin typeface="+mn-lt"/>
                          <a:ea typeface="Arial Unicode MS" pitchFamily="34" charset="-128"/>
                          <a:cs typeface="Arial Unicode MS" pitchFamily="34" charset="-128"/>
                        </a:rPr>
                        <a:t>n (%)</a:t>
                      </a:r>
                    </a:p>
                  </a:txBody>
                  <a:tcPr anchor="ctr" horzOverflow="overflow">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r>
              <a:tr h="990988">
                <a:tc>
                  <a:txBody>
                    <a:bodyPr/>
                    <a:lstStyle/>
                    <a:p>
                      <a:pPr marL="0" marR="0" lvl="0" indent="0" algn="l" defTabSz="914400" rtl="0" eaLnBrk="1" fontAlgn="base" latinLnBrk="0" hangingPunct="1">
                        <a:lnSpc>
                          <a:spcPct val="90000"/>
                        </a:lnSpc>
                        <a:spcBef>
                          <a:spcPts val="600"/>
                        </a:spcBef>
                        <a:spcAft>
                          <a:spcPts val="0"/>
                        </a:spcAft>
                        <a:buClrTx/>
                        <a:buSzTx/>
                        <a:buFontTx/>
                        <a:buNone/>
                        <a:tabLst/>
                        <a:defRPr/>
                      </a:pPr>
                      <a:r>
                        <a:rPr kumimoji="0" lang="en-US" sz="1500" b="1" u="none" strike="noStrike" kern="1200" cap="none" normalizeH="0" baseline="0" dirty="0" smtClean="0">
                          <a:ln>
                            <a:noFill/>
                          </a:ln>
                          <a:effectLst/>
                        </a:rPr>
                        <a:t>Total</a:t>
                      </a:r>
                      <a:endParaRPr kumimoji="0" lang="en-US" sz="1500" b="1" i="0" u="none" strike="noStrike" kern="1200" cap="none" normalizeH="0" baseline="0" dirty="0" smtClean="0">
                        <a:ln>
                          <a:noFill/>
                        </a:ln>
                        <a:solidFill>
                          <a:schemeClr val="tx1"/>
                        </a:solidFill>
                        <a:effectLst/>
                        <a:latin typeface="Arial" charset="0"/>
                        <a:ea typeface="Arial Unicode MS" pitchFamily="34" charset="-128"/>
                        <a:cs typeface="Arial Unicode MS" pitchFamily="34" charset="-128"/>
                      </a:endParaRPr>
                    </a:p>
                    <a:p>
                      <a:pPr marL="6350" marR="0" lvl="1" indent="0" algn="l" defTabSz="914400" rtl="0" eaLnBrk="1" fontAlgn="base" latinLnBrk="0" hangingPunct="1">
                        <a:lnSpc>
                          <a:spcPct val="90000"/>
                        </a:lnSpc>
                        <a:spcBef>
                          <a:spcPts val="600"/>
                        </a:spcBef>
                        <a:spcAft>
                          <a:spcPts val="0"/>
                        </a:spcAft>
                        <a:buClrTx/>
                        <a:buSzTx/>
                        <a:buFontTx/>
                        <a:buNone/>
                        <a:tabLst/>
                      </a:pPr>
                      <a:r>
                        <a:rPr kumimoji="0" lang="en-US" sz="1500" b="1" u="none" strike="noStrike" kern="1200" cap="none" normalizeH="0" baseline="0" dirty="0" smtClean="0">
                          <a:ln>
                            <a:noFill/>
                          </a:ln>
                          <a:effectLst/>
                        </a:rPr>
                        <a:t>  Grade </a:t>
                      </a:r>
                      <a:r>
                        <a:rPr kumimoji="0" lang="en-US" sz="1500" b="1" u="none" strike="noStrike" kern="1200" cap="none" normalizeH="0" baseline="0" dirty="0" smtClean="0">
                          <a:ln>
                            <a:noFill/>
                          </a:ln>
                          <a:effectLst/>
                        </a:rPr>
                        <a:t>1-2</a:t>
                      </a:r>
                      <a:endParaRPr kumimoji="0" lang="en-US" sz="1500" b="1" i="0" u="none" strike="noStrike" kern="1200" cap="none" normalizeH="0" baseline="0" dirty="0" smtClean="0">
                        <a:ln>
                          <a:noFill/>
                        </a:ln>
                        <a:solidFill>
                          <a:schemeClr val="tx1"/>
                        </a:solidFill>
                        <a:effectLst/>
                        <a:latin typeface="Arial" charset="0"/>
                        <a:ea typeface="Arial Unicode MS" pitchFamily="34" charset="-128"/>
                        <a:cs typeface="Arial Unicode MS" pitchFamily="34" charset="-128"/>
                      </a:endParaRPr>
                    </a:p>
                    <a:p>
                      <a:pPr marL="0" marR="0" lvl="1" indent="0" algn="l" defTabSz="914400" rtl="0" eaLnBrk="1" fontAlgn="base" latinLnBrk="0" hangingPunct="1">
                        <a:lnSpc>
                          <a:spcPct val="90000"/>
                        </a:lnSpc>
                        <a:spcBef>
                          <a:spcPts val="600"/>
                        </a:spcBef>
                        <a:spcAft>
                          <a:spcPts val="0"/>
                        </a:spcAft>
                        <a:buClrTx/>
                        <a:buSzTx/>
                        <a:buFontTx/>
                        <a:buNone/>
                        <a:tabLst/>
                      </a:pPr>
                      <a:r>
                        <a:rPr kumimoji="0" lang="en-US" sz="1500" b="1" u="none" strike="noStrike" kern="1200" cap="none" normalizeH="0" baseline="0" dirty="0" smtClean="0">
                          <a:ln>
                            <a:noFill/>
                          </a:ln>
                          <a:effectLst/>
                        </a:rPr>
                        <a:t>  Grade </a:t>
                      </a:r>
                      <a:r>
                        <a:rPr kumimoji="0" lang="en-US" sz="1500" b="1" u="none" strike="noStrike" kern="1200" cap="none" normalizeH="0" baseline="0" dirty="0" smtClean="0">
                          <a:ln>
                            <a:noFill/>
                          </a:ln>
                          <a:effectLst/>
                        </a:rPr>
                        <a:t>3-4</a:t>
                      </a:r>
                      <a:endParaRPr kumimoji="0" lang="en-US" sz="1500" b="1" i="0" u="none" strike="noStrike" kern="1200" cap="none" normalizeH="0" baseline="0" dirty="0" smtClean="0">
                        <a:ln>
                          <a:noFill/>
                        </a:ln>
                        <a:solidFill>
                          <a:schemeClr val="tx1"/>
                        </a:solidFill>
                        <a:effectLst/>
                        <a:latin typeface="Arial" charset="0"/>
                        <a:ea typeface="Arial Unicode MS" pitchFamily="34" charset="-128"/>
                        <a:cs typeface="Arial Unicode MS" pitchFamily="34" charset="-128"/>
                      </a:endParaRPr>
                    </a:p>
                  </a:txBody>
                  <a:tcPr anchor="ctr" horzOverflow="overflow">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90000"/>
                        </a:lnSpc>
                        <a:spcBef>
                          <a:spcPts val="600"/>
                        </a:spcBef>
                        <a:spcAft>
                          <a:spcPts val="0"/>
                        </a:spcAft>
                        <a:buClrTx/>
                        <a:buSzTx/>
                        <a:buFontTx/>
                        <a:buNone/>
                        <a:tabLst/>
                        <a:defRPr/>
                      </a:pPr>
                      <a:r>
                        <a:rPr lang="en-US" sz="1500" b="1" dirty="0" smtClean="0"/>
                        <a:t>73 (28)</a:t>
                      </a:r>
                      <a:endParaRPr kumimoji="0" lang="en-US" sz="1500" b="1" i="0" u="none" strike="noStrike" kern="1200" cap="none" normalizeH="0" baseline="0" dirty="0" smtClean="0">
                        <a:ln>
                          <a:noFill/>
                        </a:ln>
                        <a:solidFill>
                          <a:schemeClr val="tx1"/>
                        </a:solidFill>
                        <a:effectLst/>
                        <a:latin typeface="Arial" charset="0"/>
                        <a:ea typeface="Arial Unicode MS" pitchFamily="34" charset="-128"/>
                        <a:cs typeface="Arial Unicode MS" pitchFamily="34" charset="-128"/>
                      </a:endParaRPr>
                    </a:p>
                    <a:p>
                      <a:pPr marL="0" marR="0" indent="0" algn="ctr" defTabSz="914400" rtl="0" eaLnBrk="1" fontAlgn="auto" latinLnBrk="0" hangingPunct="1">
                        <a:lnSpc>
                          <a:spcPct val="90000"/>
                        </a:lnSpc>
                        <a:spcBef>
                          <a:spcPts val="600"/>
                        </a:spcBef>
                        <a:spcAft>
                          <a:spcPts val="0"/>
                        </a:spcAft>
                        <a:buClrTx/>
                        <a:buSzTx/>
                        <a:buFontTx/>
                        <a:buNone/>
                        <a:tabLst/>
                        <a:defRPr/>
                      </a:pPr>
                      <a:r>
                        <a:rPr kumimoji="0" lang="en-US" sz="1500" b="1" u="none" strike="noStrike" kern="1200" cap="none" normalizeH="0" baseline="0" dirty="0" smtClean="0">
                          <a:ln>
                            <a:noFill/>
                          </a:ln>
                          <a:effectLst/>
                        </a:rPr>
                        <a:t>66 (26)</a:t>
                      </a:r>
                      <a:endParaRPr kumimoji="0" lang="en-US" sz="1500" b="1" i="0" u="none" strike="noStrike" kern="1200" cap="none" normalizeH="0" baseline="0" dirty="0">
                        <a:ln>
                          <a:noFill/>
                        </a:ln>
                        <a:solidFill>
                          <a:schemeClr val="tx1"/>
                        </a:solidFill>
                        <a:effectLst/>
                        <a:latin typeface="Arial" charset="0"/>
                        <a:ea typeface="Arial Unicode MS" pitchFamily="34" charset="-128"/>
                        <a:cs typeface="Arial Unicode MS" pitchFamily="34" charset="-128"/>
                      </a:endParaRPr>
                    </a:p>
                    <a:p>
                      <a:pPr marL="0" marR="0" indent="0" algn="ctr" defTabSz="914400" rtl="0" eaLnBrk="1" fontAlgn="auto" latinLnBrk="0" hangingPunct="1">
                        <a:lnSpc>
                          <a:spcPct val="90000"/>
                        </a:lnSpc>
                        <a:spcBef>
                          <a:spcPts val="600"/>
                        </a:spcBef>
                        <a:spcAft>
                          <a:spcPts val="0"/>
                        </a:spcAft>
                        <a:buClrTx/>
                        <a:buSzTx/>
                        <a:buFontTx/>
                        <a:buNone/>
                        <a:tabLst/>
                        <a:defRPr/>
                      </a:pPr>
                      <a:r>
                        <a:rPr kumimoji="0" lang="en-US" sz="1500" b="1" u="none" strike="noStrike" kern="1200" cap="none" normalizeH="0" baseline="0" dirty="0" smtClean="0">
                          <a:ln>
                            <a:noFill/>
                          </a:ln>
                          <a:effectLst/>
                        </a:rPr>
                        <a:t>7 (3)</a:t>
                      </a:r>
                      <a:endParaRPr kumimoji="0" lang="en-US" sz="1500" b="1" i="0" u="none" strike="noStrike" kern="1200" cap="none" normalizeH="0" baseline="0" dirty="0">
                        <a:ln>
                          <a:noFill/>
                        </a:ln>
                        <a:solidFill>
                          <a:schemeClr val="tx1"/>
                        </a:solidFill>
                        <a:effectLst/>
                        <a:latin typeface="Arial" charset="0"/>
                        <a:ea typeface="Arial Unicode MS" pitchFamily="34" charset="-128"/>
                        <a:cs typeface="Arial Unicode MS" pitchFamily="34" charset="-128"/>
                      </a:endParaRPr>
                    </a:p>
                  </a:txBody>
                  <a:tcPr anchor="ctr" horzOverflow="overflow">
                    <a:lnT w="12700" cap="flat" cmpd="sng" algn="ctr">
                      <a:solidFill>
                        <a:schemeClr val="tx1"/>
                      </a:solidFill>
                      <a:prstDash val="solid"/>
                      <a:round/>
                      <a:headEnd type="none" w="med" len="med"/>
                      <a:tailEnd type="none" w="med" len="med"/>
                    </a:lnT>
                  </a:tcPr>
                </a:tc>
              </a:tr>
              <a:tr h="341490">
                <a:tc>
                  <a:txBody>
                    <a:bodyPr/>
                    <a:lstStyle/>
                    <a:p>
                      <a:pPr marL="0" marR="0" lvl="0" indent="0" algn="l" defTabSz="914400" rtl="0" eaLnBrk="1" fontAlgn="base" latinLnBrk="0" hangingPunct="1">
                        <a:lnSpc>
                          <a:spcPct val="90000"/>
                        </a:lnSpc>
                        <a:spcBef>
                          <a:spcPts val="0"/>
                        </a:spcBef>
                        <a:spcAft>
                          <a:spcPts val="0"/>
                        </a:spcAft>
                        <a:buClrTx/>
                        <a:buSzTx/>
                        <a:buFontTx/>
                        <a:buNone/>
                        <a:tabLst/>
                      </a:pPr>
                      <a:r>
                        <a:rPr kumimoji="0" lang="en-US" sz="1500" b="1" u="none" strike="noStrike" kern="1200" cap="none" normalizeH="0" baseline="0" dirty="0" smtClean="0">
                          <a:ln>
                            <a:noFill/>
                          </a:ln>
                          <a:effectLst/>
                        </a:rPr>
                        <a:t>Discontinuation due to pleural effusion</a:t>
                      </a:r>
                      <a:endParaRPr kumimoji="0" lang="en-US" sz="1500" b="1" i="0" u="none" strike="noStrike" kern="1200" cap="none" normalizeH="0" baseline="0" dirty="0" smtClean="0">
                        <a:ln>
                          <a:noFill/>
                        </a:ln>
                        <a:solidFill>
                          <a:schemeClr val="tx1"/>
                        </a:solidFill>
                        <a:effectLst/>
                        <a:latin typeface="Arial" charset="0"/>
                        <a:ea typeface="Arial Unicode MS" pitchFamily="34" charset="-128"/>
                        <a:cs typeface="Arial Unicode MS" pitchFamily="34" charset="-128"/>
                      </a:endParaRPr>
                    </a:p>
                  </a:txBody>
                  <a:tcPr anchor="ctr" horzOverflow="overflow"/>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kumimoji="0" lang="en-US" sz="1500" b="1" u="none" strike="noStrike" kern="1200" cap="none" normalizeH="0" baseline="0" dirty="0" smtClean="0">
                          <a:ln>
                            <a:noFill/>
                          </a:ln>
                          <a:effectLst/>
                        </a:rPr>
                        <a:t>15 (6)</a:t>
                      </a:r>
                      <a:endParaRPr kumimoji="0" lang="en-US" sz="1500" b="1" i="0" u="none" strike="noStrike" kern="1200" cap="none" normalizeH="0" baseline="0" dirty="0">
                        <a:ln>
                          <a:noFill/>
                        </a:ln>
                        <a:solidFill>
                          <a:schemeClr val="tx1"/>
                        </a:solidFill>
                        <a:effectLst/>
                        <a:latin typeface="Arial" charset="0"/>
                        <a:ea typeface="Arial Unicode MS" pitchFamily="34" charset="-128"/>
                        <a:cs typeface="Arial Unicode MS" pitchFamily="34" charset="-128"/>
                      </a:endParaRPr>
                    </a:p>
                  </a:txBody>
                  <a:tcPr anchor="ctr" horzOverflow="overflow"/>
                </a:tc>
              </a:tr>
              <a:tr h="666238">
                <a:tc>
                  <a:txBody>
                    <a:bodyPr/>
                    <a:lstStyle/>
                    <a:p>
                      <a:pPr marL="0" marR="0" lvl="0" indent="0" algn="l" defTabSz="914400" rtl="0" eaLnBrk="1" fontAlgn="base" latinLnBrk="0" hangingPunct="1">
                        <a:lnSpc>
                          <a:spcPct val="90000"/>
                        </a:lnSpc>
                        <a:spcBef>
                          <a:spcPts val="600"/>
                        </a:spcBef>
                        <a:spcAft>
                          <a:spcPts val="0"/>
                        </a:spcAft>
                        <a:buClrTx/>
                        <a:buSzTx/>
                        <a:buFontTx/>
                        <a:buNone/>
                        <a:tabLst/>
                      </a:pPr>
                      <a:r>
                        <a:rPr kumimoji="0" lang="en-US" sz="1500" b="1" u="none" strike="noStrike" kern="1200" cap="none" normalizeH="0" baseline="0" dirty="0" smtClean="0">
                          <a:ln>
                            <a:noFill/>
                          </a:ln>
                          <a:effectLst/>
                        </a:rPr>
                        <a:t>Dose interruptions due to pleural effusion</a:t>
                      </a:r>
                      <a:endParaRPr kumimoji="0" lang="en-US" sz="1500" b="1" i="0" u="none" strike="noStrike" kern="1200" cap="none" normalizeH="0" baseline="0" dirty="0" smtClean="0">
                        <a:ln>
                          <a:noFill/>
                        </a:ln>
                        <a:solidFill>
                          <a:schemeClr val="tx1"/>
                        </a:solidFill>
                        <a:effectLst/>
                        <a:latin typeface="Arial" charset="0"/>
                        <a:ea typeface="Arial Unicode MS" pitchFamily="34" charset="-128"/>
                        <a:cs typeface="Arial Unicode MS" pitchFamily="34" charset="-128"/>
                      </a:endParaRPr>
                    </a:p>
                    <a:p>
                      <a:pPr marL="6350" marR="0" lvl="1" indent="0" algn="l" defTabSz="914400" rtl="0" eaLnBrk="1" fontAlgn="base" latinLnBrk="0" hangingPunct="1">
                        <a:lnSpc>
                          <a:spcPct val="90000"/>
                        </a:lnSpc>
                        <a:spcBef>
                          <a:spcPts val="600"/>
                        </a:spcBef>
                        <a:spcAft>
                          <a:spcPts val="0"/>
                        </a:spcAft>
                        <a:buClrTx/>
                        <a:buSzTx/>
                        <a:buFontTx/>
                        <a:buNone/>
                        <a:tabLst/>
                      </a:pPr>
                      <a:r>
                        <a:rPr kumimoji="0" lang="en-US" sz="1500" b="1" u="none" strike="noStrike" kern="1200" cap="none" normalizeH="0" baseline="0" dirty="0" smtClean="0">
                          <a:ln>
                            <a:noFill/>
                          </a:ln>
                          <a:effectLst/>
                        </a:rPr>
                        <a:t>  Median duration of dose interruption, d (range)</a:t>
                      </a:r>
                      <a:endParaRPr kumimoji="0" lang="en-US" sz="1500" b="1" i="0" u="none" strike="noStrike" kern="1200" cap="none" normalizeH="0" baseline="0" dirty="0" smtClean="0">
                        <a:ln>
                          <a:noFill/>
                        </a:ln>
                        <a:solidFill>
                          <a:schemeClr val="tx1"/>
                        </a:solidFill>
                        <a:effectLst/>
                        <a:latin typeface="Arial" charset="0"/>
                        <a:ea typeface="Arial Unicode MS" pitchFamily="34" charset="-128"/>
                        <a:cs typeface="Arial Unicode MS" pitchFamily="34" charset="-128"/>
                      </a:endParaRPr>
                    </a:p>
                  </a:txBody>
                  <a:tcPr anchor="ctr" horzOverflow="overflow"/>
                </a:tc>
                <a:tc>
                  <a:txBody>
                    <a:bodyPr/>
                    <a:lstStyle/>
                    <a:p>
                      <a:pPr marL="0" marR="0" indent="0" algn="ctr" defTabSz="914400" rtl="0" eaLnBrk="1" fontAlgn="auto" latinLnBrk="0" hangingPunct="1">
                        <a:lnSpc>
                          <a:spcPct val="90000"/>
                        </a:lnSpc>
                        <a:spcBef>
                          <a:spcPts val="600"/>
                        </a:spcBef>
                        <a:spcAft>
                          <a:spcPts val="0"/>
                        </a:spcAft>
                        <a:buClrTx/>
                        <a:buSzTx/>
                        <a:buFontTx/>
                        <a:buNone/>
                        <a:tabLst/>
                        <a:defRPr/>
                      </a:pPr>
                      <a:r>
                        <a:rPr kumimoji="0" lang="en-US" sz="1500" b="1" u="none" strike="noStrike" kern="1200" cap="none" normalizeH="0" baseline="0" dirty="0" smtClean="0">
                          <a:ln>
                            <a:noFill/>
                          </a:ln>
                          <a:effectLst/>
                        </a:rPr>
                        <a:t>45 (62)</a:t>
                      </a:r>
                      <a:endParaRPr kumimoji="0" lang="en-US" sz="1500" b="1" i="0" u="none" strike="noStrike" kern="1200" cap="none" normalizeH="0" baseline="0" dirty="0">
                        <a:ln>
                          <a:noFill/>
                        </a:ln>
                        <a:solidFill>
                          <a:schemeClr val="tx1"/>
                        </a:solidFill>
                        <a:effectLst/>
                        <a:latin typeface="Arial" charset="0"/>
                        <a:ea typeface="Arial Unicode MS" pitchFamily="34" charset="-128"/>
                        <a:cs typeface="Arial Unicode MS" pitchFamily="34" charset="-128"/>
                      </a:endParaRPr>
                    </a:p>
                    <a:p>
                      <a:pPr marL="0" marR="0" indent="0" algn="ctr" defTabSz="914400" rtl="0" eaLnBrk="1" fontAlgn="auto" latinLnBrk="0" hangingPunct="1">
                        <a:lnSpc>
                          <a:spcPct val="90000"/>
                        </a:lnSpc>
                        <a:spcBef>
                          <a:spcPts val="600"/>
                        </a:spcBef>
                        <a:spcAft>
                          <a:spcPts val="0"/>
                        </a:spcAft>
                        <a:buClrTx/>
                        <a:buSzTx/>
                        <a:buFontTx/>
                        <a:buNone/>
                        <a:tabLst/>
                        <a:defRPr/>
                      </a:pPr>
                      <a:r>
                        <a:rPr kumimoji="0" lang="en-US" sz="1500" b="1" u="none" strike="noStrike" kern="1200" cap="none" normalizeH="0" baseline="0" dirty="0" smtClean="0">
                          <a:ln>
                            <a:noFill/>
                          </a:ln>
                          <a:effectLst/>
                        </a:rPr>
                        <a:t>14 (</a:t>
                      </a:r>
                      <a:r>
                        <a:rPr kumimoji="0" lang="en-US" sz="1500" b="1" u="none" strike="noStrike" kern="1200" cap="none" normalizeH="0" baseline="0" dirty="0" smtClean="0">
                          <a:ln>
                            <a:noFill/>
                          </a:ln>
                          <a:effectLst/>
                        </a:rPr>
                        <a:t>2-63</a:t>
                      </a:r>
                      <a:r>
                        <a:rPr kumimoji="0" lang="en-US" sz="1500" b="1" u="none" strike="noStrike" kern="1200" cap="none" normalizeH="0" baseline="0" dirty="0" smtClean="0">
                          <a:ln>
                            <a:noFill/>
                          </a:ln>
                          <a:effectLst/>
                        </a:rPr>
                        <a:t>)</a:t>
                      </a:r>
                      <a:endParaRPr kumimoji="0" lang="en-US" sz="1500" b="1" i="0" u="none" strike="noStrike" kern="1200" cap="none" normalizeH="0" baseline="0" dirty="0">
                        <a:ln>
                          <a:noFill/>
                        </a:ln>
                        <a:solidFill>
                          <a:schemeClr val="tx1"/>
                        </a:solidFill>
                        <a:effectLst/>
                        <a:latin typeface="Arial" charset="0"/>
                        <a:ea typeface="Arial Unicode MS" pitchFamily="34" charset="-128"/>
                        <a:cs typeface="Arial Unicode MS" pitchFamily="34" charset="-128"/>
                      </a:endParaRPr>
                    </a:p>
                  </a:txBody>
                  <a:tcPr anchor="ctr" horzOverflow="overflow"/>
                </a:tc>
              </a:tr>
              <a:tr h="666238">
                <a:tc>
                  <a:txBody>
                    <a:bodyPr/>
                    <a:lstStyle/>
                    <a:p>
                      <a:pPr marL="0" marR="0" lvl="0" indent="0" algn="l" defTabSz="914400" rtl="0" eaLnBrk="1" fontAlgn="base" latinLnBrk="0" hangingPunct="1">
                        <a:lnSpc>
                          <a:spcPct val="90000"/>
                        </a:lnSpc>
                        <a:spcBef>
                          <a:spcPts val="600"/>
                        </a:spcBef>
                        <a:spcAft>
                          <a:spcPts val="0"/>
                        </a:spcAft>
                        <a:buClrTx/>
                        <a:buSzTx/>
                        <a:buFontTx/>
                        <a:buNone/>
                        <a:tabLst/>
                      </a:pPr>
                      <a:r>
                        <a:rPr kumimoji="0" lang="en-US" sz="1500" b="1" u="none" strike="noStrike" kern="1200" cap="none" normalizeH="0" baseline="0" dirty="0" smtClean="0">
                          <a:ln>
                            <a:noFill/>
                          </a:ln>
                          <a:effectLst/>
                        </a:rPr>
                        <a:t>Dose reductions due to pleural effusion</a:t>
                      </a:r>
                      <a:endParaRPr kumimoji="0" lang="en-US" sz="1500" b="1" i="0" u="none" strike="noStrike" kern="1200" cap="none" normalizeH="0" baseline="0" dirty="0" smtClean="0">
                        <a:ln>
                          <a:noFill/>
                        </a:ln>
                        <a:solidFill>
                          <a:schemeClr val="tx1"/>
                        </a:solidFill>
                        <a:effectLst/>
                        <a:latin typeface="Arial" charset="0"/>
                        <a:ea typeface="Arial Unicode MS" pitchFamily="34" charset="-128"/>
                        <a:cs typeface="Arial Unicode MS" pitchFamily="34" charset="-128"/>
                      </a:endParaRPr>
                    </a:p>
                    <a:p>
                      <a:pPr marL="0" marR="0" lvl="1" indent="0" algn="l" defTabSz="914400" rtl="0" eaLnBrk="1" fontAlgn="base" latinLnBrk="0" hangingPunct="1">
                        <a:lnSpc>
                          <a:spcPct val="90000"/>
                        </a:lnSpc>
                        <a:spcBef>
                          <a:spcPts val="600"/>
                        </a:spcBef>
                        <a:spcAft>
                          <a:spcPts val="0"/>
                        </a:spcAft>
                        <a:buClrTx/>
                        <a:buSzTx/>
                        <a:buFontTx/>
                        <a:buNone/>
                        <a:tabLst/>
                      </a:pPr>
                      <a:r>
                        <a:rPr kumimoji="0" lang="en-US" sz="1500" b="1" u="none" strike="noStrike" kern="1200" cap="none" normalizeH="0" baseline="0" dirty="0" smtClean="0">
                          <a:ln>
                            <a:noFill/>
                          </a:ln>
                          <a:effectLst/>
                        </a:rPr>
                        <a:t>  Median duration of dose reduction, d (range)</a:t>
                      </a:r>
                      <a:endParaRPr kumimoji="0" lang="en-US" sz="1500" b="1" i="0" u="none" strike="noStrike" kern="1200" cap="none" normalizeH="0" baseline="0" dirty="0" smtClean="0">
                        <a:ln>
                          <a:noFill/>
                        </a:ln>
                        <a:solidFill>
                          <a:schemeClr val="tx1"/>
                        </a:solidFill>
                        <a:effectLst/>
                        <a:latin typeface="Arial" charset="0"/>
                        <a:ea typeface="Arial Unicode MS" pitchFamily="34" charset="-128"/>
                        <a:cs typeface="Arial Unicode MS" pitchFamily="34" charset="-128"/>
                      </a:endParaRPr>
                    </a:p>
                  </a:txBody>
                  <a:tcPr anchor="ctr" horzOverflow="overflow"/>
                </a:tc>
                <a:tc>
                  <a:txBody>
                    <a:bodyPr/>
                    <a:lstStyle/>
                    <a:p>
                      <a:pPr marL="0" marR="0" indent="0" algn="ctr" defTabSz="914400" rtl="0" eaLnBrk="1" fontAlgn="auto" latinLnBrk="0" hangingPunct="1">
                        <a:lnSpc>
                          <a:spcPct val="90000"/>
                        </a:lnSpc>
                        <a:spcBef>
                          <a:spcPts val="600"/>
                        </a:spcBef>
                        <a:spcAft>
                          <a:spcPts val="0"/>
                        </a:spcAft>
                        <a:buClrTx/>
                        <a:buSzTx/>
                        <a:buFontTx/>
                        <a:buNone/>
                        <a:tabLst/>
                        <a:defRPr/>
                      </a:pPr>
                      <a:r>
                        <a:rPr kumimoji="0" lang="en-US" sz="1500" b="1" u="none" strike="noStrike" kern="1200" cap="none" normalizeH="0" baseline="0" dirty="0" smtClean="0">
                          <a:ln>
                            <a:noFill/>
                          </a:ln>
                          <a:effectLst/>
                        </a:rPr>
                        <a:t>30 (41)</a:t>
                      </a:r>
                      <a:endParaRPr kumimoji="0" lang="en-US" sz="1500" b="1" i="0" u="none" strike="noStrike" kern="1200" cap="none" normalizeH="0" baseline="0" dirty="0">
                        <a:ln>
                          <a:noFill/>
                        </a:ln>
                        <a:solidFill>
                          <a:schemeClr val="tx1"/>
                        </a:solidFill>
                        <a:effectLst/>
                        <a:latin typeface="Arial" charset="0"/>
                        <a:ea typeface="Arial Unicode MS" pitchFamily="34" charset="-128"/>
                        <a:cs typeface="Arial Unicode MS" pitchFamily="34" charset="-128"/>
                      </a:endParaRPr>
                    </a:p>
                    <a:p>
                      <a:pPr marL="0" marR="0" indent="0" algn="ctr" defTabSz="914400" rtl="0" eaLnBrk="1" fontAlgn="auto" latinLnBrk="0" hangingPunct="1">
                        <a:lnSpc>
                          <a:spcPct val="90000"/>
                        </a:lnSpc>
                        <a:spcBef>
                          <a:spcPts val="600"/>
                        </a:spcBef>
                        <a:spcAft>
                          <a:spcPts val="0"/>
                        </a:spcAft>
                        <a:buClrTx/>
                        <a:buSzTx/>
                        <a:buFontTx/>
                        <a:buNone/>
                        <a:tabLst/>
                        <a:defRPr/>
                      </a:pPr>
                      <a:r>
                        <a:rPr kumimoji="0" lang="en-US" sz="1500" b="1" u="none" strike="noStrike" kern="1200" cap="none" normalizeH="0" baseline="0" dirty="0" smtClean="0">
                          <a:ln>
                            <a:noFill/>
                          </a:ln>
                          <a:effectLst/>
                        </a:rPr>
                        <a:t>50 (</a:t>
                      </a:r>
                      <a:r>
                        <a:rPr kumimoji="0" lang="en-US" sz="1500" b="1" u="none" strike="noStrike" kern="1200" cap="none" normalizeH="0" baseline="0" dirty="0" smtClean="0">
                          <a:ln>
                            <a:noFill/>
                          </a:ln>
                          <a:effectLst/>
                        </a:rPr>
                        <a:t>7-751</a:t>
                      </a:r>
                      <a:r>
                        <a:rPr kumimoji="0" lang="en-US" sz="1500" b="1" u="none" strike="noStrike" kern="1200" cap="none" normalizeH="0" baseline="0" dirty="0" smtClean="0">
                          <a:ln>
                            <a:noFill/>
                          </a:ln>
                          <a:effectLst/>
                        </a:rPr>
                        <a:t>)</a:t>
                      </a:r>
                      <a:endParaRPr kumimoji="0" lang="en-US" sz="1500" b="1" i="0" u="none" strike="noStrike" kern="1200" cap="none" normalizeH="0" baseline="0" dirty="0">
                        <a:ln>
                          <a:noFill/>
                        </a:ln>
                        <a:solidFill>
                          <a:schemeClr val="tx1"/>
                        </a:solidFill>
                        <a:effectLst/>
                        <a:latin typeface="Arial" charset="0"/>
                        <a:ea typeface="Arial Unicode MS" pitchFamily="34" charset="-128"/>
                        <a:cs typeface="Arial Unicode MS" pitchFamily="34" charset="-128"/>
                      </a:endParaRPr>
                    </a:p>
                  </a:txBody>
                  <a:tcPr anchor="ctr" horzOverflow="overflow"/>
                </a:tc>
              </a:tr>
              <a:tr h="341490">
                <a:tc>
                  <a:txBody>
                    <a:bodyPr/>
                    <a:lstStyle/>
                    <a:p>
                      <a:pPr marL="0" marR="0" lvl="0" indent="0" algn="l" defTabSz="914400" rtl="0" eaLnBrk="1" fontAlgn="base" latinLnBrk="0" hangingPunct="1">
                        <a:lnSpc>
                          <a:spcPct val="90000"/>
                        </a:lnSpc>
                        <a:spcBef>
                          <a:spcPts val="0"/>
                        </a:spcBef>
                        <a:spcAft>
                          <a:spcPts val="0"/>
                        </a:spcAft>
                        <a:buClrTx/>
                        <a:buSzTx/>
                        <a:buFontTx/>
                        <a:buNone/>
                        <a:tabLst/>
                      </a:pPr>
                      <a:r>
                        <a:rPr kumimoji="0" lang="en-US" sz="1500" b="1" u="none" strike="noStrike" kern="1200" cap="none" normalizeH="0" baseline="0" dirty="0" smtClean="0">
                          <a:ln>
                            <a:noFill/>
                          </a:ln>
                          <a:effectLst/>
                        </a:rPr>
                        <a:t>Median time to first grade </a:t>
                      </a:r>
                      <a:r>
                        <a:rPr kumimoji="0" lang="en-US" sz="1500" b="1" u="none" strike="noStrike" kern="1200" cap="none" normalizeH="0" baseline="0" dirty="0" smtClean="0">
                          <a:ln>
                            <a:noFill/>
                          </a:ln>
                          <a:effectLst/>
                        </a:rPr>
                        <a:t>1-2 </a:t>
                      </a:r>
                      <a:r>
                        <a:rPr kumimoji="0" lang="en-US" sz="1500" b="1" u="none" strike="noStrike" kern="1200" cap="none" normalizeH="0" baseline="0" dirty="0" smtClean="0">
                          <a:ln>
                            <a:noFill/>
                          </a:ln>
                          <a:effectLst/>
                        </a:rPr>
                        <a:t>pleural effusion, wk (range)</a:t>
                      </a:r>
                      <a:endParaRPr kumimoji="0" lang="en-US" sz="1500" b="1" i="0" u="none" strike="noStrike" kern="1200" cap="none" normalizeH="0" baseline="0" dirty="0" smtClean="0">
                        <a:ln>
                          <a:noFill/>
                        </a:ln>
                        <a:solidFill>
                          <a:schemeClr val="tx1"/>
                        </a:solidFill>
                        <a:effectLst/>
                        <a:latin typeface="Arial" charset="0"/>
                        <a:ea typeface="Arial Unicode MS" pitchFamily="34" charset="-128"/>
                        <a:cs typeface="Arial Unicode MS" pitchFamily="34" charset="-128"/>
                      </a:endParaRPr>
                    </a:p>
                  </a:txBody>
                  <a:tcPr anchor="ctr" horzOverflow="overflow">
                    <a:lnB w="381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kumimoji="0" lang="en-US" sz="1500" b="1" u="none" strike="noStrike" kern="1200" cap="none" normalizeH="0" baseline="0" dirty="0" smtClean="0">
                          <a:ln>
                            <a:noFill/>
                          </a:ln>
                          <a:effectLst/>
                        </a:rPr>
                        <a:t>114 (</a:t>
                      </a:r>
                      <a:r>
                        <a:rPr kumimoji="0" lang="en-US" sz="1500" b="1" u="none" strike="noStrike" kern="1200" cap="none" normalizeH="0" baseline="0" dirty="0" smtClean="0">
                          <a:ln>
                            <a:noFill/>
                          </a:ln>
                          <a:effectLst/>
                        </a:rPr>
                        <a:t>4-299</a:t>
                      </a:r>
                      <a:r>
                        <a:rPr kumimoji="0" lang="en-US" sz="1500" b="1" u="none" strike="noStrike" kern="1200" cap="none" normalizeH="0" baseline="0" dirty="0" smtClean="0">
                          <a:ln>
                            <a:noFill/>
                          </a:ln>
                          <a:effectLst/>
                        </a:rPr>
                        <a:t>)</a:t>
                      </a:r>
                      <a:endParaRPr kumimoji="0" lang="en-US" sz="1500" b="1" i="0" u="none" strike="noStrike" kern="1200" cap="none" normalizeH="0" baseline="0" dirty="0">
                        <a:ln>
                          <a:noFill/>
                        </a:ln>
                        <a:solidFill>
                          <a:schemeClr val="tx1"/>
                        </a:solidFill>
                        <a:effectLst/>
                        <a:latin typeface="Arial" charset="0"/>
                        <a:ea typeface="Arial Unicode MS" pitchFamily="34" charset="-128"/>
                        <a:cs typeface="Arial Unicode MS" pitchFamily="34" charset="-128"/>
                      </a:endParaRPr>
                    </a:p>
                  </a:txBody>
                  <a:tcPr anchor="ctr" horzOverflow="overflow">
                    <a:lnB w="38100" cap="flat" cmpd="sng" algn="ctr">
                      <a:solidFill>
                        <a:schemeClr val="tx1"/>
                      </a:solidFill>
                      <a:prstDash val="solid"/>
                      <a:round/>
                      <a:headEnd type="none" w="med" len="med"/>
                      <a:tailEnd type="none" w="med" len="med"/>
                    </a:lnB>
                  </a:tcPr>
                </a:tc>
              </a:tr>
            </a:tbl>
          </a:graphicData>
        </a:graphic>
      </p:graphicFrame>
      <p:sp>
        <p:nvSpPr>
          <p:cNvPr id="7" name="Title 1"/>
          <p:cNvSpPr txBox="1">
            <a:spLocks/>
          </p:cNvSpPr>
          <p:nvPr/>
        </p:nvSpPr>
        <p:spPr bwMode="auto">
          <a:xfrm>
            <a:off x="0" y="401047"/>
            <a:ext cx="9144000" cy="1042988"/>
          </a:xfrm>
          <a:prstGeom prst="rect">
            <a:avLst/>
          </a:prstGeom>
          <a:noFill/>
          <a:ln w="9525">
            <a:noFill/>
            <a:miter lim="800000"/>
            <a:headEnd/>
            <a:tailEnd/>
          </a:ln>
        </p:spPr>
        <p:txBody>
          <a:bodyPr vert="horz" wrap="square" lIns="0" tIns="46038" rIns="92075" bIns="46038" numCol="1" anchor="ctr" anchorCtr="0" compatLnSpc="1">
            <a:prstTxWarp prst="textNoShape">
              <a:avLst/>
            </a:prstTxWarp>
          </a:bodyPr>
          <a:lstStyle>
            <a:lvl1pPr algn="l" rtl="0" eaLnBrk="0" fontAlgn="base" hangingPunct="0">
              <a:spcBef>
                <a:spcPct val="0"/>
              </a:spcBef>
              <a:spcAft>
                <a:spcPct val="0"/>
              </a:spcAft>
              <a:defRPr sz="3400" b="1">
                <a:solidFill>
                  <a:schemeClr val="tx2"/>
                </a:solidFill>
                <a:latin typeface="+mj-lt"/>
                <a:ea typeface="+mj-ea"/>
                <a:cs typeface="+mj-cs"/>
              </a:defRPr>
            </a:lvl1pPr>
            <a:lvl2pPr algn="l" rtl="0" eaLnBrk="0" fontAlgn="base" hangingPunct="0">
              <a:spcBef>
                <a:spcPct val="0"/>
              </a:spcBef>
              <a:spcAft>
                <a:spcPct val="0"/>
              </a:spcAft>
              <a:defRPr sz="3400" b="1">
                <a:solidFill>
                  <a:schemeClr val="tx2"/>
                </a:solidFill>
                <a:latin typeface="Arial Narrow" pitchFamily="34" charset="0"/>
                <a:cs typeface="Arial" charset="0"/>
              </a:defRPr>
            </a:lvl2pPr>
            <a:lvl3pPr algn="l" rtl="0" eaLnBrk="0" fontAlgn="base" hangingPunct="0">
              <a:spcBef>
                <a:spcPct val="0"/>
              </a:spcBef>
              <a:spcAft>
                <a:spcPct val="0"/>
              </a:spcAft>
              <a:defRPr sz="3400" b="1">
                <a:solidFill>
                  <a:schemeClr val="tx2"/>
                </a:solidFill>
                <a:latin typeface="Arial Narrow" pitchFamily="34" charset="0"/>
                <a:cs typeface="Arial" charset="0"/>
              </a:defRPr>
            </a:lvl3pPr>
            <a:lvl4pPr algn="l" rtl="0" eaLnBrk="0" fontAlgn="base" hangingPunct="0">
              <a:spcBef>
                <a:spcPct val="0"/>
              </a:spcBef>
              <a:spcAft>
                <a:spcPct val="0"/>
              </a:spcAft>
              <a:defRPr sz="3400" b="1">
                <a:solidFill>
                  <a:schemeClr val="tx2"/>
                </a:solidFill>
                <a:latin typeface="Arial Narrow" pitchFamily="34" charset="0"/>
                <a:cs typeface="Arial" charset="0"/>
              </a:defRPr>
            </a:lvl4pPr>
            <a:lvl5pPr algn="l" rtl="0" eaLnBrk="0" fontAlgn="base" hangingPunct="0">
              <a:spcBef>
                <a:spcPct val="0"/>
              </a:spcBef>
              <a:spcAft>
                <a:spcPct val="0"/>
              </a:spcAft>
              <a:defRPr sz="3400" b="1">
                <a:solidFill>
                  <a:schemeClr val="tx2"/>
                </a:solidFill>
                <a:latin typeface="Arial Narrow" pitchFamily="34" charset="0"/>
                <a:cs typeface="Arial" charset="0"/>
              </a:defRPr>
            </a:lvl5pPr>
            <a:lvl6pPr marL="457200" algn="l" rtl="0" fontAlgn="base">
              <a:spcBef>
                <a:spcPct val="0"/>
              </a:spcBef>
              <a:spcAft>
                <a:spcPct val="0"/>
              </a:spcAft>
              <a:defRPr sz="3400" b="1">
                <a:solidFill>
                  <a:schemeClr val="tx2"/>
                </a:solidFill>
                <a:latin typeface="Arial Narrow" pitchFamily="34" charset="0"/>
                <a:cs typeface="Arial" charset="0"/>
              </a:defRPr>
            </a:lvl6pPr>
            <a:lvl7pPr marL="914400" algn="l" rtl="0" fontAlgn="base">
              <a:spcBef>
                <a:spcPct val="0"/>
              </a:spcBef>
              <a:spcAft>
                <a:spcPct val="0"/>
              </a:spcAft>
              <a:defRPr sz="3400" b="1">
                <a:solidFill>
                  <a:schemeClr val="tx2"/>
                </a:solidFill>
                <a:latin typeface="Arial Narrow" pitchFamily="34" charset="0"/>
                <a:cs typeface="Arial" charset="0"/>
              </a:defRPr>
            </a:lvl7pPr>
            <a:lvl8pPr marL="1371600" algn="l" rtl="0" fontAlgn="base">
              <a:spcBef>
                <a:spcPct val="0"/>
              </a:spcBef>
              <a:spcAft>
                <a:spcPct val="0"/>
              </a:spcAft>
              <a:defRPr sz="3400" b="1">
                <a:solidFill>
                  <a:schemeClr val="tx2"/>
                </a:solidFill>
                <a:latin typeface="Arial Narrow" pitchFamily="34" charset="0"/>
                <a:cs typeface="Arial" charset="0"/>
              </a:defRPr>
            </a:lvl8pPr>
            <a:lvl9pPr marL="1828800" algn="l" rtl="0" fontAlgn="base">
              <a:spcBef>
                <a:spcPct val="0"/>
              </a:spcBef>
              <a:spcAft>
                <a:spcPct val="0"/>
              </a:spcAft>
              <a:defRPr sz="3400" b="1">
                <a:solidFill>
                  <a:schemeClr val="tx2"/>
                </a:solidFill>
                <a:latin typeface="Arial Narrow" pitchFamily="34" charset="0"/>
                <a:cs typeface="Arial" charset="0"/>
              </a:defRPr>
            </a:lvl9pPr>
          </a:lstStyle>
          <a:p>
            <a:pPr algn="ctr" eaLnBrk="1" hangingPunct="1">
              <a:lnSpc>
                <a:spcPct val="85000"/>
              </a:lnSpc>
            </a:pPr>
            <a:r>
              <a:rPr lang="en-US" sz="3300" kern="0" dirty="0">
                <a:solidFill>
                  <a:srgbClr val="F09828"/>
                </a:solidFill>
                <a:latin typeface="+mn-lt"/>
              </a:rPr>
              <a:t>Characteristics and Management </a:t>
            </a:r>
            <a:r>
              <a:rPr lang="en-US" sz="3300" kern="0" dirty="0" smtClean="0">
                <a:solidFill>
                  <a:srgbClr val="F09828"/>
                </a:solidFill>
                <a:latin typeface="+mn-lt"/>
              </a:rPr>
              <a:t>of </a:t>
            </a:r>
            <a:r>
              <a:rPr lang="en-US" sz="3300" kern="0" dirty="0" smtClean="0">
                <a:solidFill>
                  <a:srgbClr val="F09828"/>
                </a:solidFill>
                <a:latin typeface="+mn-lt"/>
              </a:rPr>
              <a:t/>
            </a:r>
            <a:br>
              <a:rPr lang="en-US" sz="3300" kern="0" dirty="0" smtClean="0">
                <a:solidFill>
                  <a:srgbClr val="F09828"/>
                </a:solidFill>
                <a:latin typeface="+mn-lt"/>
              </a:rPr>
            </a:br>
            <a:r>
              <a:rPr lang="en-US" sz="3300" kern="0" dirty="0" smtClean="0">
                <a:solidFill>
                  <a:srgbClr val="F09828"/>
                </a:solidFill>
                <a:latin typeface="+mn-lt"/>
              </a:rPr>
              <a:t>Pleural </a:t>
            </a:r>
            <a:r>
              <a:rPr lang="en-US" sz="3300" kern="0" dirty="0">
                <a:solidFill>
                  <a:srgbClr val="F09828"/>
                </a:solidFill>
                <a:latin typeface="+mn-lt"/>
              </a:rPr>
              <a:t>Effusion </a:t>
            </a:r>
          </a:p>
        </p:txBody>
      </p:sp>
      <p:sp>
        <p:nvSpPr>
          <p:cNvPr id="8" name="Content Placeholder 24"/>
          <p:cNvSpPr txBox="1">
            <a:spLocks/>
          </p:cNvSpPr>
          <p:nvPr/>
        </p:nvSpPr>
        <p:spPr>
          <a:xfrm>
            <a:off x="454024" y="4810972"/>
            <a:ext cx="8237539" cy="392113"/>
          </a:xfrm>
          <a:prstGeom prst="rect">
            <a:avLst/>
          </a:prstGeom>
        </p:spPr>
        <p:txBody>
          <a:bodyPr/>
          <a:lstStyle/>
          <a:p>
            <a:pPr marL="285750" lvl="1" indent="-285750" eaLnBrk="0" hangingPunct="0">
              <a:spcBef>
                <a:spcPts val="600"/>
              </a:spcBef>
              <a:spcAft>
                <a:spcPts val="0"/>
              </a:spcAft>
              <a:buClr>
                <a:srgbClr val="F09828"/>
              </a:buClr>
              <a:buSzPct val="90000"/>
              <a:buFont typeface="Arial" panose="020B0604020202020204" pitchFamily="34" charset="0"/>
              <a:buChar char="•"/>
              <a:defRPr/>
            </a:pPr>
            <a:r>
              <a:rPr lang="en-US" sz="1500" b="1" kern="0" dirty="0">
                <a:latin typeface="+mn-lt"/>
                <a:cs typeface="Arial" pitchFamily="34" charset="0"/>
              </a:rPr>
              <a:t>At </a:t>
            </a:r>
            <a:r>
              <a:rPr lang="en-US" sz="1500" b="1" kern="0" dirty="0" smtClean="0">
                <a:latin typeface="+mn-lt"/>
                <a:cs typeface="Arial" pitchFamily="34" charset="0"/>
              </a:rPr>
              <a:t>5 years, </a:t>
            </a:r>
            <a:r>
              <a:rPr lang="en-US" sz="1500" b="1" dirty="0" smtClean="0">
                <a:latin typeface="+mn-lt"/>
                <a:cs typeface="Arial" pitchFamily="34" charset="0"/>
              </a:rPr>
              <a:t>46 </a:t>
            </a:r>
            <a:r>
              <a:rPr lang="en-US" sz="1500" b="1" dirty="0">
                <a:latin typeface="+mn-lt"/>
                <a:cs typeface="Arial" pitchFamily="34" charset="0"/>
              </a:rPr>
              <a:t>out of 73 patients had recurrent pleural effusions</a:t>
            </a:r>
          </a:p>
          <a:p>
            <a:pPr marL="285750" lvl="1" indent="-285750" eaLnBrk="0" hangingPunct="0">
              <a:spcBef>
                <a:spcPts val="600"/>
              </a:spcBef>
              <a:spcAft>
                <a:spcPts val="0"/>
              </a:spcAft>
              <a:buClr>
                <a:srgbClr val="F09828"/>
              </a:buClr>
              <a:buSzPct val="90000"/>
              <a:buFont typeface="Arial" panose="020B0604020202020204" pitchFamily="34" charset="0"/>
              <a:buChar char="•"/>
              <a:defRPr/>
            </a:pPr>
            <a:r>
              <a:rPr lang="en-US" sz="1500" b="1" kern="0" dirty="0" smtClean="0">
                <a:latin typeface="+mn-lt"/>
                <a:cs typeface="Arial" pitchFamily="34" charset="0"/>
              </a:rPr>
              <a:t>Although 62% of patients with pleural effusion had dose interruption (median, 14 d), this did not impair the </a:t>
            </a:r>
            <a:r>
              <a:rPr lang="en-US" sz="1500" b="1" kern="0" dirty="0">
                <a:latin typeface="+mn-lt"/>
                <a:cs typeface="Arial" pitchFamily="34" charset="0"/>
              </a:rPr>
              <a:t>ability of patients to obtain a response</a:t>
            </a:r>
          </a:p>
          <a:p>
            <a:pPr marL="628650" lvl="1" indent="-285750" eaLnBrk="0" hangingPunct="0">
              <a:spcBef>
                <a:spcPts val="600"/>
              </a:spcBef>
              <a:spcAft>
                <a:spcPts val="0"/>
              </a:spcAft>
              <a:buClr>
                <a:srgbClr val="F09828"/>
              </a:buClr>
              <a:buSzPct val="90000"/>
              <a:buFont typeface="Arial" panose="020B0604020202020204" pitchFamily="34" charset="0"/>
              <a:buChar char="‒"/>
              <a:defRPr/>
            </a:pPr>
            <a:r>
              <a:rPr lang="en-US" sz="1500" b="1" dirty="0">
                <a:latin typeface="+mn-lt"/>
                <a:cs typeface="Arial" pitchFamily="34" charset="0"/>
              </a:rPr>
              <a:t>Of patients with pleural effusion, 96% had </a:t>
            </a:r>
            <a:r>
              <a:rPr lang="en-US" sz="1500" b="1" dirty="0" err="1">
                <a:latin typeface="+mn-lt"/>
                <a:cs typeface="Arial" pitchFamily="34" charset="0"/>
              </a:rPr>
              <a:t>cCCyR</a:t>
            </a:r>
            <a:r>
              <a:rPr lang="en-US" sz="1500" b="1" dirty="0">
                <a:latin typeface="+mn-lt"/>
                <a:cs typeface="Arial" pitchFamily="34" charset="0"/>
              </a:rPr>
              <a:t>, 82% had MMR, and 50% had MR</a:t>
            </a:r>
            <a:r>
              <a:rPr lang="en-US" sz="1500" b="1" baseline="30000" dirty="0">
                <a:latin typeface="+mn-lt"/>
                <a:cs typeface="Arial" pitchFamily="34" charset="0"/>
              </a:rPr>
              <a:t>4.5</a:t>
            </a:r>
          </a:p>
          <a:p>
            <a:pPr marL="635000" lvl="1" indent="-292100" eaLnBrk="0" hangingPunct="0">
              <a:spcBef>
                <a:spcPts val="600"/>
              </a:spcBef>
              <a:spcAft>
                <a:spcPts val="0"/>
              </a:spcAft>
              <a:buClr>
                <a:schemeClr val="tx1"/>
              </a:buClr>
              <a:buSzPct val="90000"/>
              <a:buFont typeface="Arial" panose="020B0604020202020204" pitchFamily="34" charset="0"/>
              <a:buChar char="–"/>
              <a:defRPr/>
            </a:pPr>
            <a:endParaRPr lang="en-US" sz="1600" b="1" dirty="0">
              <a:latin typeface="+mn-lt"/>
              <a:cs typeface="Arial" pitchFamily="34" charset="0"/>
            </a:endParaRPr>
          </a:p>
        </p:txBody>
      </p:sp>
      <p:sp>
        <p:nvSpPr>
          <p:cNvPr id="6" name="TextBox 5"/>
          <p:cNvSpPr txBox="1"/>
          <p:nvPr/>
        </p:nvSpPr>
        <p:spPr>
          <a:xfrm>
            <a:off x="349521" y="6164567"/>
            <a:ext cx="8965134" cy="230832"/>
          </a:xfrm>
          <a:prstGeom prst="rect">
            <a:avLst/>
          </a:prstGeom>
          <a:noFill/>
        </p:spPr>
        <p:txBody>
          <a:bodyPr wrap="square" rtlCol="0" anchor="b" anchorCtr="0">
            <a:spAutoFit/>
          </a:bodyPr>
          <a:lstStyle/>
          <a:p>
            <a:pPr marL="0" lvl="1">
              <a:lnSpc>
                <a:spcPct val="90000"/>
              </a:lnSpc>
              <a:spcBef>
                <a:spcPts val="400"/>
              </a:spcBef>
            </a:pPr>
            <a:r>
              <a:rPr lang="en-US" sz="1000" dirty="0" err="1"/>
              <a:t>cCCyR</a:t>
            </a:r>
            <a:r>
              <a:rPr lang="en-US" sz="1000" dirty="0"/>
              <a:t>, confirmed complete cytogenetic </a:t>
            </a:r>
            <a:r>
              <a:rPr lang="en-US" sz="1000" dirty="0" smtClean="0"/>
              <a:t>response</a:t>
            </a:r>
            <a:endParaRPr lang="en-US" sz="1000" dirty="0"/>
          </a:p>
        </p:txBody>
      </p:sp>
      <p:sp>
        <p:nvSpPr>
          <p:cNvPr id="9" name="Rectangle 8"/>
          <p:cNvSpPr/>
          <p:nvPr/>
        </p:nvSpPr>
        <p:spPr>
          <a:xfrm>
            <a:off x="349714" y="6429384"/>
            <a:ext cx="3501984" cy="276999"/>
          </a:xfrm>
          <a:prstGeom prst="rect">
            <a:avLst/>
          </a:prstGeom>
        </p:spPr>
        <p:txBody>
          <a:bodyPr wrap="none">
            <a:spAutoFit/>
          </a:bodyPr>
          <a:lstStyle/>
          <a:p>
            <a:r>
              <a:rPr lang="en-US" sz="1200" b="1" dirty="0" smtClean="0">
                <a:solidFill>
                  <a:srgbClr val="FFFFFF"/>
                </a:solidFill>
              </a:rPr>
              <a:t>Cortes</a:t>
            </a:r>
            <a:r>
              <a:rPr lang="en-US" sz="1200" b="1" dirty="0" smtClean="0">
                <a:solidFill>
                  <a:srgbClr val="FFFFFF"/>
                </a:solidFill>
                <a:cs typeface="Arial" charset="0"/>
              </a:rPr>
              <a:t> J, </a:t>
            </a:r>
            <a:r>
              <a:rPr lang="en-US" sz="1200" b="1" dirty="0" smtClean="0">
                <a:solidFill>
                  <a:srgbClr val="FFFFFF"/>
                </a:solidFill>
                <a:cs typeface="Arial" charset="0"/>
              </a:rPr>
              <a:t>et al. </a:t>
            </a:r>
            <a:r>
              <a:rPr lang="en-US" sz="1200" b="1" i="1" dirty="0" smtClean="0">
                <a:solidFill>
                  <a:srgbClr val="FFFFFF"/>
                </a:solidFill>
                <a:cs typeface="Arial" charset="0"/>
              </a:rPr>
              <a:t>Blood</a:t>
            </a:r>
            <a:r>
              <a:rPr lang="en-US" sz="1200" b="1" i="1" dirty="0">
                <a:solidFill>
                  <a:srgbClr val="FFFFFF"/>
                </a:solidFill>
                <a:cs typeface="Arial" charset="0"/>
              </a:rPr>
              <a:t>. </a:t>
            </a:r>
            <a:r>
              <a:rPr lang="en-US" sz="1200" b="1" dirty="0">
                <a:solidFill>
                  <a:srgbClr val="FFFFFF"/>
                </a:solidFill>
                <a:cs typeface="Arial" charset="0"/>
              </a:rPr>
              <a:t>2014;124: Abstract </a:t>
            </a:r>
            <a:r>
              <a:rPr lang="en-US" sz="1200" b="1" dirty="0" smtClean="0">
                <a:solidFill>
                  <a:srgbClr val="FFFFFF"/>
                </a:solidFill>
              </a:rPr>
              <a:t>15</a:t>
            </a:r>
            <a:r>
              <a:rPr lang="en-US" sz="1200" b="1" dirty="0" smtClean="0">
                <a:solidFill>
                  <a:srgbClr val="FFFFFF"/>
                </a:solidFill>
                <a:cs typeface="Arial" charset="0"/>
              </a:rPr>
              <a:t>2</a:t>
            </a:r>
            <a:r>
              <a:rPr lang="en-US" sz="1200" b="1" dirty="0" smtClean="0">
                <a:solidFill>
                  <a:srgbClr val="FFFFFF"/>
                </a:solidFill>
                <a:cs typeface="Arial" charset="0"/>
              </a:rPr>
              <a:t>.</a:t>
            </a:r>
            <a:endParaRPr lang="en-US" sz="1200" b="1" dirty="0">
              <a:solidFill>
                <a:srgbClr val="FFFFFF"/>
              </a:solidFill>
              <a:cs typeface="Arial" charset="0"/>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 name="Group 171"/>
          <p:cNvGraphicFramePr>
            <a:graphicFrameLocks noGrp="1"/>
          </p:cNvGraphicFramePr>
          <p:nvPr>
            <p:extLst>
              <p:ext uri="{D42A27DB-BD31-4B8C-83A1-F6EECF244321}">
                <p14:modId xmlns:p14="http://schemas.microsoft.com/office/powerpoint/2010/main" val="1341172371"/>
              </p:ext>
            </p:extLst>
          </p:nvPr>
        </p:nvGraphicFramePr>
        <p:xfrm>
          <a:off x="276225" y="1609421"/>
          <a:ext cx="8551861" cy="3322448"/>
        </p:xfrm>
        <a:graphic>
          <a:graphicData uri="http://schemas.openxmlformats.org/drawingml/2006/table">
            <a:tbl>
              <a:tblPr firstRow="1" bandRow="1">
                <a:tableStyleId>{C083E6E3-FA7D-4D7B-A595-EF9225AFEA82}</a:tableStyleId>
              </a:tblPr>
              <a:tblGrid>
                <a:gridCol w="2319301"/>
                <a:gridCol w="1038760"/>
                <a:gridCol w="1038760"/>
                <a:gridCol w="1038760"/>
                <a:gridCol w="1038760"/>
                <a:gridCol w="1038760"/>
                <a:gridCol w="1038760"/>
              </a:tblGrid>
              <a:tr h="335307">
                <a:tc>
                  <a:txBody>
                    <a:bodyPr/>
                    <a:lstStyle/>
                    <a:p>
                      <a:pPr marL="0" marR="0" lvl="0" indent="0" algn="l" defTabSz="914400" rtl="0" eaLnBrk="1" fontAlgn="base" latinLnBrk="0" hangingPunct="1">
                        <a:lnSpc>
                          <a:spcPct val="100000"/>
                        </a:lnSpc>
                        <a:spcBef>
                          <a:spcPts val="0"/>
                        </a:spcBef>
                        <a:spcAft>
                          <a:spcPct val="0"/>
                        </a:spcAft>
                        <a:buClr>
                          <a:schemeClr val="accent2"/>
                        </a:buClr>
                        <a:buSzPct val="90000"/>
                        <a:buFont typeface="Wingdings" pitchFamily="2" charset="2"/>
                        <a:buNone/>
                        <a:tabLst/>
                      </a:pPr>
                      <a:endParaRPr kumimoji="0" lang="en-GB" sz="1600" b="1" i="0" u="none" strike="noStrike" cap="none" normalizeH="0" baseline="0" dirty="0" smtClean="0">
                        <a:ln>
                          <a:noFill/>
                        </a:ln>
                        <a:solidFill>
                          <a:srgbClr val="000000"/>
                        </a:solidFill>
                        <a:effectLst/>
                        <a:latin typeface="Arial" charset="0"/>
                        <a:ea typeface="Arial Unicode MS" pitchFamily="34" charset="-128"/>
                        <a:cs typeface="Arial Unicode MS" pitchFamily="34" charset="-128"/>
                      </a:endParaRPr>
                    </a:p>
                  </a:txBody>
                  <a:tcPr anchor="ctr" horzOverflow="overflow">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99CCFF"/>
                    </a:solidFill>
                  </a:tcPr>
                </a:tc>
                <a:tc gridSpan="6">
                  <a:txBody>
                    <a:bodyPr/>
                    <a:lstStyle/>
                    <a:p>
                      <a:pPr marL="0" marR="0" lvl="0" indent="0" algn="ctr" defTabSz="914400" rtl="0" eaLnBrk="1" fontAlgn="base" latinLnBrk="0" hangingPunct="1">
                        <a:lnSpc>
                          <a:spcPct val="100000"/>
                        </a:lnSpc>
                        <a:spcBef>
                          <a:spcPts val="0"/>
                        </a:spcBef>
                        <a:spcAft>
                          <a:spcPct val="0"/>
                        </a:spcAft>
                        <a:buClr>
                          <a:schemeClr val="accent2"/>
                        </a:buClr>
                        <a:buSzPct val="90000"/>
                        <a:buFont typeface="Wingdings" pitchFamily="2" charset="2"/>
                        <a:buNone/>
                        <a:tabLst/>
                      </a:pPr>
                      <a:r>
                        <a:rPr kumimoji="0" lang="en-US" sz="1600" b="1" u="none" strike="noStrike" cap="none" normalizeH="0" baseline="0" dirty="0" smtClean="0">
                          <a:ln>
                            <a:noFill/>
                          </a:ln>
                          <a:solidFill>
                            <a:srgbClr val="000000"/>
                          </a:solidFill>
                          <a:effectLst/>
                        </a:rPr>
                        <a:t>Treated patients, n (%)</a:t>
                      </a:r>
                      <a:endParaRPr kumimoji="0" lang="en-US" sz="1600" b="1" i="0" u="none" strike="noStrike" cap="none" normalizeH="0" baseline="0" dirty="0" smtClean="0">
                        <a:ln>
                          <a:noFill/>
                        </a:ln>
                        <a:solidFill>
                          <a:srgbClr val="000000"/>
                        </a:solidFill>
                        <a:effectLst/>
                        <a:latin typeface="Arial" charset="0"/>
                        <a:ea typeface="Arial Unicode MS" pitchFamily="34" charset="-128"/>
                        <a:cs typeface="Arial Unicode MS" pitchFamily="34" charset="-128"/>
                      </a:endParaRPr>
                    </a:p>
                  </a:txBody>
                  <a:tcPr anchor="ctr" horzOverflow="overflow">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hMerge="1">
                  <a:txBody>
                    <a:bodyPr/>
                    <a:lstStyle/>
                    <a:p>
                      <a:endParaRPr lang="en-US"/>
                    </a:p>
                  </a:txBody>
                  <a:tcPr/>
                </a:tc>
                <a:tc hMerge="1">
                  <a:txBody>
                    <a:bodyPr/>
                    <a:lstStyle/>
                    <a:p>
                      <a:endParaRPr lang="en-US"/>
                    </a:p>
                  </a:txBody>
                  <a:tcPr/>
                </a:tc>
                <a:tc hMerge="1">
                  <a:txBody>
                    <a:bodyPr/>
                    <a:lstStyle/>
                    <a:p>
                      <a:endParaRPr lang="en-GB"/>
                    </a:p>
                  </a:txBody>
                  <a:tcPr/>
                </a:tc>
                <a:tc hMerge="1">
                  <a:txBody>
                    <a:bodyPr/>
                    <a:lstStyle/>
                    <a:p>
                      <a:pPr marL="0" marR="0" lvl="0" indent="0" algn="ctr" defTabSz="914400" rtl="0" eaLnBrk="1" fontAlgn="base" latinLnBrk="0" hangingPunct="1">
                        <a:lnSpc>
                          <a:spcPct val="100000"/>
                        </a:lnSpc>
                        <a:spcBef>
                          <a:spcPts val="0"/>
                        </a:spcBef>
                        <a:spcAft>
                          <a:spcPct val="0"/>
                        </a:spcAft>
                        <a:buClr>
                          <a:schemeClr val="accent2"/>
                        </a:buClr>
                        <a:buSzPct val="90000"/>
                        <a:buFont typeface="Wingdings" pitchFamily="2" charset="2"/>
                        <a:buNone/>
                        <a:tabLst/>
                      </a:pPr>
                      <a:endParaRPr kumimoji="0" lang="en-US" sz="1600" b="1" i="0" u="none" strike="noStrike" cap="none" normalizeH="0" baseline="0" dirty="0" smtClean="0">
                        <a:ln>
                          <a:noFill/>
                        </a:ln>
                        <a:solidFill>
                          <a:schemeClr val="tx1"/>
                        </a:solidFill>
                        <a:effectLst/>
                        <a:latin typeface="Arial" charset="0"/>
                        <a:ea typeface="Arial Unicode MS" pitchFamily="34" charset="-128"/>
                        <a:cs typeface="Arial Unicode MS" pitchFamily="34" charset="-128"/>
                      </a:endParaRPr>
                    </a:p>
                  </a:txBody>
                  <a:tcPr marL="45720" marR="45720" marT="45724" marB="45724" anchor="ctr" horzOverflow="overflow">
                    <a:lnL>
                      <a:noFill/>
                    </a:lnL>
                    <a:lnR>
                      <a:noFill/>
                    </a:lnR>
                    <a:lnT>
                      <a:noFill/>
                    </a:lnT>
                    <a:lnB w="28575" cap="flat" cmpd="sng" algn="ctr">
                      <a:solidFill>
                        <a:schemeClr val="accent1"/>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ts val="0"/>
                        </a:spcBef>
                        <a:spcAft>
                          <a:spcPct val="0"/>
                        </a:spcAft>
                        <a:buClr>
                          <a:schemeClr val="accent2"/>
                        </a:buClr>
                        <a:buSzPct val="90000"/>
                        <a:buFont typeface="Wingdings" pitchFamily="2" charset="2"/>
                        <a:buNone/>
                        <a:tabLst/>
                      </a:pPr>
                      <a:endParaRPr kumimoji="0" lang="en-US" sz="1600" b="1" i="0" u="none" strike="noStrike" cap="none" normalizeH="0" baseline="0" dirty="0" smtClean="0">
                        <a:ln>
                          <a:noFill/>
                        </a:ln>
                        <a:solidFill>
                          <a:schemeClr val="tx1"/>
                        </a:solidFill>
                        <a:effectLst/>
                        <a:latin typeface="Arial" charset="0"/>
                        <a:ea typeface="Arial Unicode MS" pitchFamily="34" charset="-128"/>
                        <a:cs typeface="Arial Unicode MS" pitchFamily="34" charset="-128"/>
                      </a:endParaRPr>
                    </a:p>
                  </a:txBody>
                  <a:tcPr marL="45720" marR="45720" marT="45724" marB="45724" anchor="ctr" horzOverflow="overflow">
                    <a:lnL>
                      <a:noFill/>
                    </a:lnL>
                    <a:lnR>
                      <a:noFill/>
                    </a:lnR>
                    <a:lnT>
                      <a:noFill/>
                    </a:lnT>
                    <a:lnB w="28575" cap="flat" cmpd="sng" algn="ctr">
                      <a:solidFill>
                        <a:schemeClr val="accent1"/>
                      </a:solidFill>
                      <a:prstDash val="solid"/>
                      <a:round/>
                      <a:headEnd type="none" w="med" len="med"/>
                      <a:tailEnd type="none" w="med" len="med"/>
                    </a:lnB>
                    <a:lnTlToBr>
                      <a:noFill/>
                    </a:lnTlToBr>
                    <a:lnBlToTr>
                      <a:noFill/>
                    </a:lnBlToTr>
                    <a:noFill/>
                  </a:tcPr>
                </a:tc>
              </a:tr>
              <a:tr h="579167">
                <a:tc>
                  <a:txBody>
                    <a:bodyPr/>
                    <a:lstStyle/>
                    <a:p>
                      <a:pPr marL="0" marR="0" lvl="0" indent="0" algn="l" defTabSz="914400" rtl="0" eaLnBrk="1" fontAlgn="base" latinLnBrk="0" hangingPunct="1">
                        <a:lnSpc>
                          <a:spcPct val="100000"/>
                        </a:lnSpc>
                        <a:spcBef>
                          <a:spcPts val="0"/>
                        </a:spcBef>
                        <a:spcAft>
                          <a:spcPct val="0"/>
                        </a:spcAft>
                        <a:buClr>
                          <a:schemeClr val="accent2"/>
                        </a:buClr>
                        <a:buSzPct val="90000"/>
                        <a:buFont typeface="Wingdings" pitchFamily="2" charset="2"/>
                        <a:buNone/>
                        <a:tabLst/>
                      </a:pPr>
                      <a:endParaRPr kumimoji="0" lang="en-GB" sz="1600" b="1" i="0" u="none" strike="noStrike" cap="none" normalizeH="0" baseline="0" dirty="0" smtClean="0">
                        <a:ln>
                          <a:noFill/>
                        </a:ln>
                        <a:solidFill>
                          <a:srgbClr val="000000"/>
                        </a:solidFill>
                        <a:effectLst/>
                        <a:latin typeface="Arial" charset="0"/>
                        <a:ea typeface="Arial Unicode MS" pitchFamily="34" charset="-128"/>
                        <a:cs typeface="Arial Unicode MS" pitchFamily="34" charset="-128"/>
                      </a:endParaRPr>
                    </a:p>
                  </a:txBody>
                  <a:tcPr anchor="ctr" horzOverflow="overflow">
                    <a:lnT w="12700" cap="flat" cmpd="sng" algn="ctr">
                      <a:noFill/>
                      <a:prstDash val="solid"/>
                      <a:round/>
                      <a:headEnd type="none" w="med" len="med"/>
                      <a:tailEnd type="none" w="med" len="med"/>
                    </a:lnT>
                    <a:solidFill>
                      <a:srgbClr val="99CCFF"/>
                    </a:solidFill>
                  </a:tcPr>
                </a:tc>
                <a:tc gridSpan="3">
                  <a:txBody>
                    <a:bodyPr/>
                    <a:lstStyle/>
                    <a:p>
                      <a:pPr marL="0" marR="0" lvl="0" indent="0" algn="ctr" defTabSz="914400" rtl="0" eaLnBrk="1" fontAlgn="base" latinLnBrk="0" hangingPunct="1">
                        <a:lnSpc>
                          <a:spcPct val="100000"/>
                        </a:lnSpc>
                        <a:spcBef>
                          <a:spcPts val="0"/>
                        </a:spcBef>
                        <a:spcAft>
                          <a:spcPct val="0"/>
                        </a:spcAft>
                        <a:buClr>
                          <a:schemeClr val="accent2"/>
                        </a:buClr>
                        <a:buSzPct val="90000"/>
                        <a:buFont typeface="Wingdings" pitchFamily="2" charset="2"/>
                        <a:buNone/>
                        <a:tabLst/>
                      </a:pPr>
                      <a:r>
                        <a:rPr kumimoji="0" lang="en-US" sz="1600" b="1" u="none" strike="noStrike" cap="none" normalizeH="0" baseline="0" dirty="0" smtClean="0">
                          <a:ln>
                            <a:noFill/>
                          </a:ln>
                          <a:solidFill>
                            <a:srgbClr val="000000"/>
                          </a:solidFill>
                          <a:effectLst/>
                        </a:rPr>
                        <a:t>Dasatinib 100 mg QD</a:t>
                      </a:r>
                    </a:p>
                    <a:p>
                      <a:pPr marL="0" marR="0" lvl="0" indent="0" algn="ctr" defTabSz="914400" rtl="0" eaLnBrk="1" fontAlgn="base" latinLnBrk="0" hangingPunct="1">
                        <a:lnSpc>
                          <a:spcPct val="100000"/>
                        </a:lnSpc>
                        <a:spcBef>
                          <a:spcPts val="0"/>
                        </a:spcBef>
                        <a:spcAft>
                          <a:spcPct val="0"/>
                        </a:spcAft>
                        <a:buClr>
                          <a:schemeClr val="accent2"/>
                        </a:buClr>
                        <a:buSzPct val="90000"/>
                        <a:buFont typeface="Wingdings" pitchFamily="2" charset="2"/>
                        <a:buNone/>
                        <a:tabLst/>
                      </a:pPr>
                      <a:r>
                        <a:rPr kumimoji="0" lang="en-US" sz="1600" b="1" u="none" strike="noStrike" cap="none" normalizeH="0" baseline="0" dirty="0" smtClean="0">
                          <a:ln>
                            <a:noFill/>
                          </a:ln>
                          <a:solidFill>
                            <a:srgbClr val="000000"/>
                          </a:solidFill>
                          <a:effectLst/>
                        </a:rPr>
                        <a:t>(</a:t>
                      </a:r>
                      <a:r>
                        <a:rPr kumimoji="0" lang="en-US" sz="1600" b="1" u="none" strike="noStrike" cap="none" normalizeH="0" baseline="0" dirty="0" smtClean="0">
                          <a:ln>
                            <a:noFill/>
                          </a:ln>
                          <a:solidFill>
                            <a:srgbClr val="000000"/>
                          </a:solidFill>
                          <a:effectLst/>
                        </a:rPr>
                        <a:t>n = 258</a:t>
                      </a:r>
                      <a:r>
                        <a:rPr kumimoji="0" lang="en-US" sz="1600" b="1" u="none" strike="noStrike" cap="none" normalizeH="0" baseline="0" dirty="0" smtClean="0">
                          <a:ln>
                            <a:noFill/>
                          </a:ln>
                          <a:solidFill>
                            <a:srgbClr val="000000"/>
                          </a:solidFill>
                          <a:effectLst/>
                        </a:rPr>
                        <a:t>)</a:t>
                      </a:r>
                      <a:endParaRPr kumimoji="0" lang="en-US" sz="1600" b="1" i="0" u="none" strike="noStrike" cap="none" normalizeH="0" baseline="0" dirty="0" smtClean="0">
                        <a:ln>
                          <a:noFill/>
                        </a:ln>
                        <a:solidFill>
                          <a:srgbClr val="000000"/>
                        </a:solidFill>
                        <a:effectLst/>
                        <a:latin typeface="Arial" charset="0"/>
                        <a:ea typeface="Arial Unicode MS" pitchFamily="34" charset="-128"/>
                        <a:cs typeface="Arial Unicode MS" pitchFamily="34" charset="-128"/>
                      </a:endParaRPr>
                    </a:p>
                  </a:txBody>
                  <a:tcPr anchor="ctr" horzOverflow="overflow">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hMerge="1">
                  <a:txBody>
                    <a:bodyPr/>
                    <a:lstStyle/>
                    <a:p>
                      <a:pPr marL="0" marR="0" lvl="0" indent="0" algn="ctr" defTabSz="914400" rtl="0" eaLnBrk="1" fontAlgn="base" latinLnBrk="0" hangingPunct="1">
                        <a:lnSpc>
                          <a:spcPct val="100000"/>
                        </a:lnSpc>
                        <a:spcBef>
                          <a:spcPts val="0"/>
                        </a:spcBef>
                        <a:spcAft>
                          <a:spcPct val="0"/>
                        </a:spcAft>
                        <a:buClr>
                          <a:schemeClr val="accent2"/>
                        </a:buClr>
                        <a:buSzPct val="90000"/>
                        <a:buFont typeface="Wingdings" pitchFamily="2" charset="2"/>
                        <a:buNone/>
                        <a:tabLst/>
                      </a:pPr>
                      <a:endParaRPr kumimoji="0" lang="en-US" sz="1600" b="1" i="0" u="none" strike="noStrike" cap="none" normalizeH="0" baseline="0" dirty="0" smtClean="0">
                        <a:ln>
                          <a:noFill/>
                        </a:ln>
                        <a:solidFill>
                          <a:srgbClr val="FFFF00"/>
                        </a:solidFill>
                        <a:effectLst/>
                        <a:latin typeface="Arial" charset="0"/>
                        <a:ea typeface="Arial Unicode MS" pitchFamily="34" charset="-128"/>
                        <a:cs typeface="Arial Unicode MS" pitchFamily="34" charset="-128"/>
                      </a:endParaRPr>
                    </a:p>
                  </a:txBody>
                  <a:tcPr marL="45720" marR="45720" marT="45724" marB="45724" anchor="ctr" horzOverflow="overflow">
                    <a:lnL>
                      <a:noFill/>
                    </a:lnL>
                    <a:lnR>
                      <a:noFill/>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ts val="0"/>
                        </a:spcBef>
                        <a:spcAft>
                          <a:spcPct val="0"/>
                        </a:spcAft>
                        <a:buClr>
                          <a:schemeClr val="accent2"/>
                        </a:buClr>
                        <a:buSzPct val="90000"/>
                        <a:buFont typeface="Wingdings" pitchFamily="2" charset="2"/>
                        <a:buNone/>
                        <a:tabLst/>
                      </a:pPr>
                      <a:endParaRPr kumimoji="0" lang="en-US" sz="1600" b="1" i="0" u="none" strike="noStrike" cap="none" normalizeH="0" baseline="0" dirty="0" smtClean="0">
                        <a:ln>
                          <a:noFill/>
                        </a:ln>
                        <a:solidFill>
                          <a:srgbClr val="FFFF00"/>
                        </a:solidFill>
                        <a:effectLst/>
                        <a:latin typeface="Arial" charset="0"/>
                        <a:ea typeface="Arial Unicode MS" pitchFamily="34" charset="-128"/>
                        <a:cs typeface="Arial Unicode MS" pitchFamily="34" charset="-128"/>
                      </a:endParaRPr>
                    </a:p>
                  </a:txBody>
                  <a:tcPr marL="45720" marR="45720" marT="45724" marB="45724" anchor="ctr" horzOverflow="overflow">
                    <a:lnL>
                      <a:noFill/>
                    </a:lnL>
                    <a:lnR>
                      <a:noFill/>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ts val="0"/>
                        </a:spcBef>
                        <a:spcAft>
                          <a:spcPct val="0"/>
                        </a:spcAft>
                        <a:buClr>
                          <a:schemeClr val="accent2"/>
                        </a:buClr>
                        <a:buSzPct val="90000"/>
                        <a:buFont typeface="Wingdings" pitchFamily="2" charset="2"/>
                        <a:buNone/>
                        <a:tabLst/>
                      </a:pPr>
                      <a:r>
                        <a:rPr kumimoji="0" lang="en-US" sz="1600" b="1" u="none" strike="noStrike" cap="none" normalizeH="0" baseline="0" dirty="0" smtClean="0">
                          <a:ln>
                            <a:noFill/>
                          </a:ln>
                          <a:solidFill>
                            <a:srgbClr val="000000"/>
                          </a:solidFill>
                          <a:effectLst/>
                        </a:rPr>
                        <a:t>Imatinib 400 mg QD</a:t>
                      </a:r>
                    </a:p>
                    <a:p>
                      <a:pPr marL="0" marR="0" lvl="0" indent="0" algn="ctr" defTabSz="914400" rtl="0" eaLnBrk="1" fontAlgn="base" latinLnBrk="0" hangingPunct="1">
                        <a:lnSpc>
                          <a:spcPct val="100000"/>
                        </a:lnSpc>
                        <a:spcBef>
                          <a:spcPts val="0"/>
                        </a:spcBef>
                        <a:spcAft>
                          <a:spcPct val="0"/>
                        </a:spcAft>
                        <a:buClr>
                          <a:schemeClr val="accent2"/>
                        </a:buClr>
                        <a:buSzPct val="90000"/>
                        <a:buFont typeface="Wingdings" pitchFamily="2" charset="2"/>
                        <a:buNone/>
                        <a:tabLst/>
                      </a:pPr>
                      <a:r>
                        <a:rPr kumimoji="0" lang="en-US" sz="1600" b="1" u="none" strike="noStrike" cap="none" normalizeH="0" baseline="0" dirty="0" smtClean="0">
                          <a:ln>
                            <a:noFill/>
                          </a:ln>
                          <a:solidFill>
                            <a:srgbClr val="000000"/>
                          </a:solidFill>
                          <a:effectLst/>
                        </a:rPr>
                        <a:t>(</a:t>
                      </a:r>
                      <a:r>
                        <a:rPr kumimoji="0" lang="en-US" sz="1600" b="1" u="none" strike="noStrike" cap="none" normalizeH="0" baseline="0" dirty="0" smtClean="0">
                          <a:ln>
                            <a:noFill/>
                          </a:ln>
                          <a:solidFill>
                            <a:srgbClr val="000000"/>
                          </a:solidFill>
                          <a:effectLst/>
                        </a:rPr>
                        <a:t>n = 258</a:t>
                      </a:r>
                      <a:r>
                        <a:rPr kumimoji="0" lang="en-US" sz="1600" b="1" u="none" strike="noStrike" cap="none" normalizeH="0" baseline="0" dirty="0" smtClean="0">
                          <a:ln>
                            <a:noFill/>
                          </a:ln>
                          <a:solidFill>
                            <a:srgbClr val="000000"/>
                          </a:solidFill>
                          <a:effectLst/>
                        </a:rPr>
                        <a:t>)</a:t>
                      </a:r>
                      <a:endParaRPr kumimoji="0" lang="en-US" sz="1600" b="1" i="0" u="none" strike="noStrike" cap="none" normalizeH="0" baseline="0" dirty="0" smtClean="0">
                        <a:ln>
                          <a:noFill/>
                        </a:ln>
                        <a:solidFill>
                          <a:srgbClr val="000000"/>
                        </a:solidFill>
                        <a:effectLst/>
                        <a:latin typeface="Arial" charset="0"/>
                        <a:ea typeface="Arial Unicode MS" pitchFamily="34" charset="-128"/>
                        <a:cs typeface="Arial Unicode MS" pitchFamily="34" charset="-128"/>
                      </a:endParaRPr>
                    </a:p>
                  </a:txBody>
                  <a:tcPr anchor="ctr" horzOverflow="overflow">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hMerge="1">
                  <a:txBody>
                    <a:bodyPr/>
                    <a:lstStyle/>
                    <a:p>
                      <a:pPr marL="0" marR="0" lvl="0" indent="0" algn="ctr" defTabSz="914400" rtl="0" eaLnBrk="1" fontAlgn="base" latinLnBrk="0" hangingPunct="1">
                        <a:lnSpc>
                          <a:spcPct val="100000"/>
                        </a:lnSpc>
                        <a:spcBef>
                          <a:spcPts val="0"/>
                        </a:spcBef>
                        <a:spcAft>
                          <a:spcPct val="0"/>
                        </a:spcAft>
                        <a:buClr>
                          <a:schemeClr val="accent2"/>
                        </a:buClr>
                        <a:buSzPct val="90000"/>
                        <a:buFont typeface="Wingdings" pitchFamily="2" charset="2"/>
                        <a:buNone/>
                        <a:tabLst/>
                      </a:pPr>
                      <a:endParaRPr kumimoji="0" lang="en-US" sz="1600" b="1" i="0" u="none" strike="noStrike" cap="none" normalizeH="0" baseline="0" dirty="0" smtClean="0">
                        <a:ln>
                          <a:noFill/>
                        </a:ln>
                        <a:solidFill>
                          <a:srgbClr val="FFFF00"/>
                        </a:solidFill>
                        <a:effectLst/>
                        <a:latin typeface="Arial" charset="0"/>
                        <a:ea typeface="Arial Unicode MS" pitchFamily="34" charset="-128"/>
                        <a:cs typeface="Arial Unicode MS" pitchFamily="34" charset="-128"/>
                      </a:endParaRPr>
                    </a:p>
                  </a:txBody>
                  <a:tcPr marL="45720" marR="45720" marT="45724" marB="45724" anchor="ctr" horzOverflow="overflow">
                    <a:lnL>
                      <a:noFill/>
                    </a:lnL>
                    <a:lnR>
                      <a:noFill/>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ts val="0"/>
                        </a:spcBef>
                        <a:spcAft>
                          <a:spcPct val="0"/>
                        </a:spcAft>
                        <a:buClr>
                          <a:schemeClr val="accent2"/>
                        </a:buClr>
                        <a:buSzPct val="90000"/>
                        <a:buFont typeface="Wingdings" pitchFamily="2" charset="2"/>
                        <a:buNone/>
                        <a:tabLst/>
                      </a:pPr>
                      <a:endParaRPr kumimoji="0" lang="en-US" sz="1600" b="1" i="0" u="none" strike="noStrike" cap="none" normalizeH="0" baseline="0" dirty="0" smtClean="0">
                        <a:ln>
                          <a:noFill/>
                        </a:ln>
                        <a:solidFill>
                          <a:srgbClr val="FFFF00"/>
                        </a:solidFill>
                        <a:effectLst/>
                        <a:latin typeface="Arial" charset="0"/>
                        <a:ea typeface="Arial Unicode MS" pitchFamily="34" charset="-128"/>
                        <a:cs typeface="Arial Unicode MS" pitchFamily="34" charset="-128"/>
                      </a:endParaRPr>
                    </a:p>
                  </a:txBody>
                  <a:tcPr marL="45720" marR="45720" marT="45724" marB="45724" anchor="ctr" horzOverflow="overflow">
                    <a:lnL>
                      <a:noFill/>
                    </a:lnL>
                    <a:lnR>
                      <a:noFill/>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r>
              <a:tr h="335307">
                <a:tc>
                  <a:txBody>
                    <a:bodyPr/>
                    <a:lstStyle/>
                    <a:p>
                      <a:pPr marL="0" marR="0" lvl="0" indent="0" algn="l" defTabSz="914400" rtl="0" eaLnBrk="1" fontAlgn="base" latinLnBrk="0" hangingPunct="1">
                        <a:lnSpc>
                          <a:spcPct val="100000"/>
                        </a:lnSpc>
                        <a:spcBef>
                          <a:spcPts val="0"/>
                        </a:spcBef>
                        <a:spcAft>
                          <a:spcPct val="0"/>
                        </a:spcAft>
                        <a:buClrTx/>
                        <a:buSzTx/>
                        <a:buFontTx/>
                        <a:buNone/>
                        <a:tabLst/>
                      </a:pPr>
                      <a:endParaRPr kumimoji="0" lang="en-US" sz="1600" b="1" i="0" u="none" strike="noStrike" kern="1200" cap="none" normalizeH="0" baseline="0" dirty="0" smtClean="0">
                        <a:ln>
                          <a:noFill/>
                        </a:ln>
                        <a:solidFill>
                          <a:srgbClr val="000000"/>
                        </a:solidFill>
                        <a:effectLst/>
                        <a:latin typeface="Arial" charset="0"/>
                        <a:ea typeface="Arial Unicode MS" pitchFamily="34" charset="-128"/>
                        <a:cs typeface="Arial Unicode MS" pitchFamily="34" charset="-128"/>
                      </a:endParaRPr>
                    </a:p>
                  </a:txBody>
                  <a:tcPr anchor="ctr" horzOverflow="overflow">
                    <a:lnB w="12700" cap="flat" cmpd="sng" algn="ctr">
                      <a:solidFill>
                        <a:schemeClr val="tx1"/>
                      </a:solidFill>
                      <a:prstDash val="solid"/>
                      <a:round/>
                      <a:headEnd type="none" w="med" len="med"/>
                      <a:tailEnd type="none" w="med" len="med"/>
                    </a:lnB>
                    <a:solidFill>
                      <a:srgbClr val="99CCFF"/>
                    </a:solidFill>
                  </a:tcPr>
                </a:tc>
                <a:tc>
                  <a:txBody>
                    <a:bodyPr/>
                    <a:lstStyle/>
                    <a:p>
                      <a:pPr marL="0" marR="0" lvl="0" indent="0" algn="ctr" defTabSz="914400" rtl="0" eaLnBrk="0" fontAlgn="base" latinLnBrk="0" hangingPunct="0">
                        <a:lnSpc>
                          <a:spcPct val="100000"/>
                        </a:lnSpc>
                        <a:spcBef>
                          <a:spcPts val="0"/>
                        </a:spcBef>
                        <a:spcAft>
                          <a:spcPct val="0"/>
                        </a:spcAft>
                        <a:buClr>
                          <a:srgbClr val="6699FF"/>
                        </a:buClr>
                        <a:buSzPct val="80000"/>
                        <a:buFont typeface="Wingdings" pitchFamily="2" charset="2"/>
                        <a:buNone/>
                        <a:tabLst/>
                      </a:pPr>
                      <a:r>
                        <a:rPr kumimoji="0" lang="en-US" sz="1600" b="1" u="none" strike="noStrike" kern="1200" cap="none" normalizeH="0" baseline="0" dirty="0" smtClean="0">
                          <a:ln>
                            <a:noFill/>
                          </a:ln>
                          <a:solidFill>
                            <a:srgbClr val="000000"/>
                          </a:solidFill>
                          <a:effectLst/>
                        </a:rPr>
                        <a:t>Any grade</a:t>
                      </a:r>
                      <a:endParaRPr kumimoji="0" lang="en-US" sz="1600" b="1" i="0" u="none" strike="noStrike" kern="1200" cap="none" normalizeH="0" baseline="0" dirty="0" smtClean="0">
                        <a:ln>
                          <a:noFill/>
                        </a:ln>
                        <a:solidFill>
                          <a:srgbClr val="000000"/>
                        </a:solidFill>
                        <a:effectLst/>
                        <a:latin typeface="Arial" charset="0"/>
                        <a:ea typeface="Arial Unicode MS" pitchFamily="34" charset="-128"/>
                        <a:cs typeface="Arial Unicode MS" pitchFamily="34" charset="-128"/>
                      </a:endParaRPr>
                    </a:p>
                  </a:txBody>
                  <a:tcPr anchor="ctr" horzOverflow="overflow">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marL="0" marR="0" lvl="0" indent="0" algn="ctr" defTabSz="914400" rtl="0" eaLnBrk="0" fontAlgn="base" latinLnBrk="0" hangingPunct="0">
                        <a:lnSpc>
                          <a:spcPct val="100000"/>
                        </a:lnSpc>
                        <a:spcBef>
                          <a:spcPts val="0"/>
                        </a:spcBef>
                        <a:spcAft>
                          <a:spcPct val="0"/>
                        </a:spcAft>
                        <a:buClr>
                          <a:srgbClr val="6699FF"/>
                        </a:buClr>
                        <a:buSzPct val="80000"/>
                        <a:buFont typeface="Wingdings" pitchFamily="2" charset="2"/>
                        <a:buNone/>
                        <a:tabLst/>
                      </a:pPr>
                      <a:r>
                        <a:rPr kumimoji="0" lang="en-US" sz="1600" b="1" u="none" strike="noStrike" kern="1200" cap="none" normalizeH="0" baseline="0" dirty="0" smtClean="0">
                          <a:ln>
                            <a:noFill/>
                          </a:ln>
                          <a:solidFill>
                            <a:srgbClr val="000000"/>
                          </a:solidFill>
                          <a:effectLst/>
                        </a:rPr>
                        <a:t>Grade </a:t>
                      </a:r>
                    </a:p>
                    <a:p>
                      <a:pPr marL="0" marR="0" lvl="0" indent="0" algn="ctr" defTabSz="914400" rtl="0" eaLnBrk="0" fontAlgn="base" latinLnBrk="0" hangingPunct="0">
                        <a:lnSpc>
                          <a:spcPct val="100000"/>
                        </a:lnSpc>
                        <a:spcBef>
                          <a:spcPts val="0"/>
                        </a:spcBef>
                        <a:spcAft>
                          <a:spcPct val="0"/>
                        </a:spcAft>
                        <a:buClr>
                          <a:srgbClr val="6699FF"/>
                        </a:buClr>
                        <a:buSzPct val="80000"/>
                        <a:buFont typeface="Wingdings" pitchFamily="2" charset="2"/>
                        <a:buNone/>
                        <a:tabLst/>
                      </a:pPr>
                      <a:r>
                        <a:rPr kumimoji="0" lang="en-US" sz="1600" b="1" u="none" strike="noStrike" kern="1200" cap="none" normalizeH="0" baseline="0" dirty="0" smtClean="0">
                          <a:ln>
                            <a:noFill/>
                          </a:ln>
                          <a:solidFill>
                            <a:srgbClr val="000000"/>
                          </a:solidFill>
                          <a:effectLst/>
                        </a:rPr>
                        <a:t>3/4</a:t>
                      </a:r>
                      <a:endParaRPr kumimoji="0" lang="en-US" sz="1600" b="1" i="0" u="none" strike="noStrike" kern="1200" cap="none" normalizeH="0" baseline="30000" dirty="0" smtClean="0">
                        <a:ln>
                          <a:noFill/>
                        </a:ln>
                        <a:solidFill>
                          <a:srgbClr val="000000"/>
                        </a:solidFill>
                        <a:effectLst/>
                        <a:latin typeface="Arial" charset="0"/>
                        <a:ea typeface="Arial Unicode MS" pitchFamily="34" charset="-128"/>
                        <a:cs typeface="Arial Unicode MS" pitchFamily="34" charset="-128"/>
                      </a:endParaRPr>
                    </a:p>
                  </a:txBody>
                  <a:tcPr anchor="ctr" horzOverflow="overflow">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marL="0" marR="0" lvl="0" indent="0" algn="ctr" defTabSz="914400" rtl="0" eaLnBrk="0" fontAlgn="base" latinLnBrk="0" hangingPunct="0">
                        <a:lnSpc>
                          <a:spcPct val="100000"/>
                        </a:lnSpc>
                        <a:spcBef>
                          <a:spcPts val="0"/>
                        </a:spcBef>
                        <a:spcAft>
                          <a:spcPct val="0"/>
                        </a:spcAft>
                        <a:buClr>
                          <a:srgbClr val="6699FF"/>
                        </a:buClr>
                        <a:buSzPct val="80000"/>
                        <a:buFont typeface="Wingdings" pitchFamily="2" charset="2"/>
                        <a:buNone/>
                        <a:tabLst/>
                      </a:pPr>
                      <a:r>
                        <a:rPr kumimoji="0" lang="en-US" sz="1600" b="1" u="none" strike="noStrike" kern="1200" cap="none" normalizeH="0" baseline="0" dirty="0" smtClean="0">
                          <a:ln>
                            <a:noFill/>
                          </a:ln>
                          <a:solidFill>
                            <a:srgbClr val="000000"/>
                          </a:solidFill>
                          <a:effectLst/>
                        </a:rPr>
                        <a:t>Grade </a:t>
                      </a:r>
                    </a:p>
                    <a:p>
                      <a:pPr marL="0" marR="0" lvl="0" indent="0" algn="ctr" defTabSz="914400" rtl="0" eaLnBrk="0" fontAlgn="base" latinLnBrk="0" hangingPunct="0">
                        <a:lnSpc>
                          <a:spcPct val="100000"/>
                        </a:lnSpc>
                        <a:spcBef>
                          <a:spcPts val="0"/>
                        </a:spcBef>
                        <a:spcAft>
                          <a:spcPct val="0"/>
                        </a:spcAft>
                        <a:buClr>
                          <a:srgbClr val="6699FF"/>
                        </a:buClr>
                        <a:buSzPct val="80000"/>
                        <a:buFont typeface="Wingdings" pitchFamily="2" charset="2"/>
                        <a:buNone/>
                        <a:tabLst/>
                      </a:pPr>
                      <a:r>
                        <a:rPr kumimoji="0" lang="en-US" sz="1600" b="1" u="none" strike="noStrike" kern="1200" cap="none" normalizeH="0" baseline="0" dirty="0" smtClean="0">
                          <a:ln>
                            <a:noFill/>
                          </a:ln>
                          <a:solidFill>
                            <a:srgbClr val="000000"/>
                          </a:solidFill>
                          <a:effectLst/>
                        </a:rPr>
                        <a:t>5</a:t>
                      </a:r>
                      <a:endParaRPr kumimoji="0" lang="en-US" sz="1600" b="1" i="0" u="none" strike="noStrike" kern="1200" cap="none" normalizeH="0" baseline="30000" dirty="0" smtClean="0">
                        <a:ln>
                          <a:noFill/>
                        </a:ln>
                        <a:solidFill>
                          <a:srgbClr val="000000"/>
                        </a:solidFill>
                        <a:effectLst/>
                        <a:latin typeface="Arial" charset="0"/>
                        <a:ea typeface="Arial Unicode MS" pitchFamily="34" charset="-128"/>
                        <a:cs typeface="Arial Unicode MS" pitchFamily="34" charset="-128"/>
                      </a:endParaRPr>
                    </a:p>
                  </a:txBody>
                  <a:tcPr anchor="ctr" horzOverflow="overflow">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marL="0" marR="0" lvl="0" indent="0" algn="ctr" defTabSz="914400" rtl="0" eaLnBrk="0" fontAlgn="base" latinLnBrk="0" hangingPunct="0">
                        <a:lnSpc>
                          <a:spcPct val="100000"/>
                        </a:lnSpc>
                        <a:spcBef>
                          <a:spcPts val="0"/>
                        </a:spcBef>
                        <a:spcAft>
                          <a:spcPct val="0"/>
                        </a:spcAft>
                        <a:buClr>
                          <a:srgbClr val="6699FF"/>
                        </a:buClr>
                        <a:buSzPct val="80000"/>
                        <a:buFont typeface="Wingdings" pitchFamily="2" charset="2"/>
                        <a:buNone/>
                        <a:tabLst/>
                      </a:pPr>
                      <a:r>
                        <a:rPr kumimoji="0" lang="en-US" sz="1600" b="1" u="none" strike="noStrike" kern="1200" cap="none" normalizeH="0" baseline="0" dirty="0" smtClean="0">
                          <a:ln>
                            <a:noFill/>
                          </a:ln>
                          <a:solidFill>
                            <a:srgbClr val="000000"/>
                          </a:solidFill>
                          <a:effectLst/>
                        </a:rPr>
                        <a:t>Any grade</a:t>
                      </a:r>
                      <a:endParaRPr kumimoji="0" lang="en-US" sz="1600" b="1" i="0" u="none" strike="noStrike" kern="1200" cap="none" normalizeH="0" baseline="0" dirty="0" smtClean="0">
                        <a:ln>
                          <a:noFill/>
                        </a:ln>
                        <a:solidFill>
                          <a:srgbClr val="000000"/>
                        </a:solidFill>
                        <a:effectLst/>
                        <a:latin typeface="Arial" charset="0"/>
                        <a:ea typeface="Arial Unicode MS" pitchFamily="34" charset="-128"/>
                        <a:cs typeface="Arial Unicode MS" pitchFamily="34" charset="-128"/>
                      </a:endParaRPr>
                    </a:p>
                  </a:txBody>
                  <a:tcPr anchor="ctr" horzOverflow="overflow">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marL="0" marR="0" lvl="0" indent="0" algn="ctr" defTabSz="914400" rtl="0" eaLnBrk="0" fontAlgn="base" latinLnBrk="0" hangingPunct="0">
                        <a:lnSpc>
                          <a:spcPct val="100000"/>
                        </a:lnSpc>
                        <a:spcBef>
                          <a:spcPts val="0"/>
                        </a:spcBef>
                        <a:spcAft>
                          <a:spcPct val="0"/>
                        </a:spcAft>
                        <a:buClr>
                          <a:srgbClr val="6699FF"/>
                        </a:buClr>
                        <a:buSzPct val="80000"/>
                        <a:buFont typeface="Wingdings" pitchFamily="2" charset="2"/>
                        <a:buNone/>
                        <a:tabLst/>
                      </a:pPr>
                      <a:r>
                        <a:rPr kumimoji="0" lang="en-US" sz="1600" b="1" u="none" strike="noStrike" kern="1200" cap="none" normalizeH="0" baseline="0" dirty="0" smtClean="0">
                          <a:ln>
                            <a:noFill/>
                          </a:ln>
                          <a:solidFill>
                            <a:srgbClr val="000000"/>
                          </a:solidFill>
                          <a:effectLst/>
                        </a:rPr>
                        <a:t>Grade </a:t>
                      </a:r>
                    </a:p>
                    <a:p>
                      <a:pPr marL="0" marR="0" lvl="0" indent="0" algn="ctr" defTabSz="914400" rtl="0" eaLnBrk="0" fontAlgn="base" latinLnBrk="0" hangingPunct="0">
                        <a:lnSpc>
                          <a:spcPct val="100000"/>
                        </a:lnSpc>
                        <a:spcBef>
                          <a:spcPts val="0"/>
                        </a:spcBef>
                        <a:spcAft>
                          <a:spcPct val="0"/>
                        </a:spcAft>
                        <a:buClr>
                          <a:srgbClr val="6699FF"/>
                        </a:buClr>
                        <a:buSzPct val="80000"/>
                        <a:buFont typeface="Wingdings" pitchFamily="2" charset="2"/>
                        <a:buNone/>
                        <a:tabLst/>
                      </a:pPr>
                      <a:r>
                        <a:rPr kumimoji="0" lang="en-US" sz="1600" b="1" u="none" strike="noStrike" kern="1200" cap="none" normalizeH="0" baseline="0" dirty="0" smtClean="0">
                          <a:ln>
                            <a:noFill/>
                          </a:ln>
                          <a:solidFill>
                            <a:srgbClr val="000000"/>
                          </a:solidFill>
                          <a:effectLst/>
                        </a:rPr>
                        <a:t>3/4</a:t>
                      </a:r>
                      <a:endParaRPr kumimoji="0" lang="en-US" sz="1600" b="1" i="0" u="none" strike="noStrike" kern="1200" cap="none" normalizeH="0" baseline="30000" dirty="0" smtClean="0">
                        <a:ln>
                          <a:noFill/>
                        </a:ln>
                        <a:solidFill>
                          <a:srgbClr val="000000"/>
                        </a:solidFill>
                        <a:effectLst/>
                        <a:latin typeface="Arial" charset="0"/>
                        <a:ea typeface="Arial Unicode MS" pitchFamily="34" charset="-128"/>
                        <a:cs typeface="Arial Unicode MS" pitchFamily="34" charset="-128"/>
                      </a:endParaRPr>
                    </a:p>
                  </a:txBody>
                  <a:tcPr anchor="ctr" horzOverflow="overflow">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marL="0" marR="0" lvl="0" indent="0" algn="ctr" defTabSz="914400" rtl="0" eaLnBrk="0" fontAlgn="base" latinLnBrk="0" hangingPunct="0">
                        <a:lnSpc>
                          <a:spcPct val="100000"/>
                        </a:lnSpc>
                        <a:spcBef>
                          <a:spcPts val="0"/>
                        </a:spcBef>
                        <a:spcAft>
                          <a:spcPct val="0"/>
                        </a:spcAft>
                        <a:buClr>
                          <a:srgbClr val="6699FF"/>
                        </a:buClr>
                        <a:buSzPct val="80000"/>
                        <a:buFont typeface="Wingdings" pitchFamily="2" charset="2"/>
                        <a:buNone/>
                        <a:tabLst/>
                      </a:pPr>
                      <a:r>
                        <a:rPr kumimoji="0" lang="en-US" sz="1600" b="1" u="none" strike="noStrike" kern="1200" cap="none" normalizeH="0" baseline="0" dirty="0" smtClean="0">
                          <a:ln>
                            <a:noFill/>
                          </a:ln>
                          <a:solidFill>
                            <a:srgbClr val="000000"/>
                          </a:solidFill>
                          <a:effectLst/>
                        </a:rPr>
                        <a:t>Grade </a:t>
                      </a:r>
                    </a:p>
                    <a:p>
                      <a:pPr marL="0" marR="0" lvl="0" indent="0" algn="ctr" defTabSz="914400" rtl="0" eaLnBrk="0" fontAlgn="base" latinLnBrk="0" hangingPunct="0">
                        <a:lnSpc>
                          <a:spcPct val="100000"/>
                        </a:lnSpc>
                        <a:spcBef>
                          <a:spcPts val="0"/>
                        </a:spcBef>
                        <a:spcAft>
                          <a:spcPct val="0"/>
                        </a:spcAft>
                        <a:buClr>
                          <a:srgbClr val="6699FF"/>
                        </a:buClr>
                        <a:buSzPct val="80000"/>
                        <a:buFont typeface="Wingdings" pitchFamily="2" charset="2"/>
                        <a:buNone/>
                        <a:tabLst/>
                      </a:pPr>
                      <a:r>
                        <a:rPr kumimoji="0" lang="en-US" sz="1600" b="1" u="none" strike="noStrike" kern="1200" cap="none" normalizeH="0" baseline="0" dirty="0" smtClean="0">
                          <a:ln>
                            <a:noFill/>
                          </a:ln>
                          <a:solidFill>
                            <a:srgbClr val="000000"/>
                          </a:solidFill>
                          <a:effectLst/>
                        </a:rPr>
                        <a:t>5</a:t>
                      </a:r>
                      <a:endParaRPr kumimoji="0" lang="en-US" sz="1600" b="1" i="0" u="none" strike="noStrike" kern="1200" cap="none" normalizeH="0" baseline="30000" dirty="0" smtClean="0">
                        <a:ln>
                          <a:noFill/>
                        </a:ln>
                        <a:solidFill>
                          <a:srgbClr val="000000"/>
                        </a:solidFill>
                        <a:effectLst/>
                        <a:latin typeface="Arial" charset="0"/>
                        <a:ea typeface="Arial Unicode MS" pitchFamily="34" charset="-128"/>
                        <a:cs typeface="Arial Unicode MS" pitchFamily="34" charset="-128"/>
                      </a:endParaRPr>
                    </a:p>
                  </a:txBody>
                  <a:tcPr anchor="ctr" horzOverflow="overflow">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r>
              <a:tr h="335307">
                <a:tc>
                  <a:txBody>
                    <a:body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US" sz="1600" b="1" u="none" strike="noStrike" kern="1200" cap="none" normalizeH="0" baseline="0" dirty="0" smtClean="0">
                          <a:ln>
                            <a:noFill/>
                          </a:ln>
                          <a:effectLst/>
                        </a:rPr>
                        <a:t>Any ischemic event</a:t>
                      </a:r>
                      <a:endParaRPr kumimoji="0" lang="en-US" sz="1600" b="1" i="0" u="none" strike="noStrike" kern="1200" cap="none" normalizeH="0" baseline="0" dirty="0" smtClean="0">
                        <a:ln>
                          <a:noFill/>
                        </a:ln>
                        <a:solidFill>
                          <a:schemeClr val="tx1"/>
                        </a:solidFill>
                        <a:effectLst/>
                        <a:latin typeface="Arial" charset="0"/>
                        <a:ea typeface="Arial Unicode MS" pitchFamily="34" charset="-128"/>
                        <a:cs typeface="Arial Unicode MS" pitchFamily="34" charset="-128"/>
                      </a:endParaRPr>
                    </a:p>
                  </a:txBody>
                  <a:tcPr anchor="ctr" horzOverflow="overflow">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defRPr/>
                      </a:pPr>
                      <a:r>
                        <a:rPr lang="en-US" sz="1600" b="1" dirty="0" smtClean="0"/>
                        <a:t>12 (5)</a:t>
                      </a:r>
                      <a:endParaRPr kumimoji="0" lang="en-US" sz="1600" b="1" i="0" u="none" strike="noStrike" kern="1200" cap="none" normalizeH="0" baseline="0" dirty="0" smtClean="0">
                        <a:ln>
                          <a:noFill/>
                        </a:ln>
                        <a:solidFill>
                          <a:schemeClr val="tx1"/>
                        </a:solidFill>
                        <a:effectLst/>
                        <a:latin typeface="Arial" charset="0"/>
                        <a:ea typeface="Arial Unicode MS" pitchFamily="34" charset="-128"/>
                        <a:cs typeface="Arial Unicode MS" pitchFamily="34" charset="-128"/>
                      </a:endParaRPr>
                    </a:p>
                  </a:txBody>
                  <a:tcPr anchor="ctr" horzOverflow="overflow">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defRPr/>
                      </a:pPr>
                      <a:r>
                        <a:rPr lang="en-US" sz="1600" b="1" dirty="0" smtClean="0"/>
                        <a:t>7 (3)</a:t>
                      </a:r>
                      <a:endParaRPr kumimoji="0" lang="en-US" sz="1600" b="1" i="0" u="none" strike="noStrike" kern="1200" cap="none" normalizeH="0" baseline="0" dirty="0" smtClean="0">
                        <a:ln>
                          <a:noFill/>
                        </a:ln>
                        <a:solidFill>
                          <a:schemeClr val="tx1"/>
                        </a:solidFill>
                        <a:effectLst/>
                        <a:latin typeface="Arial" charset="0"/>
                        <a:ea typeface="Arial Unicode MS" pitchFamily="34" charset="-128"/>
                        <a:cs typeface="Arial Unicode MS" pitchFamily="34" charset="-128"/>
                      </a:endParaRPr>
                    </a:p>
                  </a:txBody>
                  <a:tcPr anchor="ctr" horzOverflow="overflow">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defRPr/>
                      </a:pPr>
                      <a:r>
                        <a:rPr lang="en-US" sz="1600" b="1" dirty="0" smtClean="0"/>
                        <a:t>2 (1)</a:t>
                      </a:r>
                      <a:endParaRPr kumimoji="0" lang="en-US" sz="1600" b="1" i="0" u="none" strike="noStrike" kern="1200" cap="none" normalizeH="0" baseline="0" dirty="0" smtClean="0">
                        <a:ln>
                          <a:noFill/>
                        </a:ln>
                        <a:solidFill>
                          <a:schemeClr val="tx1"/>
                        </a:solidFill>
                        <a:effectLst/>
                        <a:latin typeface="Arial" charset="0"/>
                        <a:ea typeface="Arial Unicode MS" pitchFamily="34" charset="-128"/>
                        <a:cs typeface="Arial Unicode MS" pitchFamily="34" charset="-128"/>
                      </a:endParaRPr>
                    </a:p>
                  </a:txBody>
                  <a:tcPr anchor="ctr" horzOverflow="overflow">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smtClean="0"/>
                        <a:t>6 (2) </a:t>
                      </a:r>
                      <a:endParaRPr kumimoji="0" lang="en-US" sz="1600" b="1" i="0" u="none" strike="noStrike" kern="1200" cap="none" normalizeH="0" baseline="0" dirty="0">
                        <a:ln>
                          <a:noFill/>
                        </a:ln>
                        <a:solidFill>
                          <a:schemeClr val="tx1"/>
                        </a:solidFill>
                        <a:effectLst/>
                        <a:latin typeface="Arial" charset="0"/>
                        <a:ea typeface="Arial Unicode MS" pitchFamily="34" charset="-128"/>
                        <a:cs typeface="Arial Unicode MS" pitchFamily="34" charset="-128"/>
                      </a:endParaRPr>
                    </a:p>
                  </a:txBody>
                  <a:tcPr anchor="ctr" horzOverflow="overflow">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smtClean="0"/>
                        <a:t>3 (1) </a:t>
                      </a:r>
                      <a:endParaRPr kumimoji="0" lang="en-US" sz="1600" b="1" i="0" u="none" strike="noStrike" kern="1200" cap="none" normalizeH="0" baseline="0" dirty="0" smtClean="0">
                        <a:ln>
                          <a:noFill/>
                        </a:ln>
                        <a:solidFill>
                          <a:schemeClr val="tx1"/>
                        </a:solidFill>
                        <a:effectLst/>
                        <a:latin typeface="Arial" charset="0"/>
                        <a:ea typeface="Arial Unicode MS" pitchFamily="34" charset="-128"/>
                        <a:cs typeface="Arial Unicode MS" pitchFamily="34" charset="-128"/>
                      </a:endParaRPr>
                    </a:p>
                  </a:txBody>
                  <a:tcPr anchor="ctr" horzOverflow="overflow">
                    <a:lnT w="12700" cap="flat" cmpd="sng" algn="ctr">
                      <a:solidFill>
                        <a:schemeClr val="tx1"/>
                      </a:solidFill>
                      <a:prstDash val="solid"/>
                      <a:round/>
                      <a:headEnd type="none" w="med" len="med"/>
                      <a:tailEnd type="none" w="med" len="med"/>
                    </a:lnT>
                  </a:tcPr>
                </a:tc>
                <a:tc>
                  <a:txBody>
                    <a:bodyPr/>
                    <a:lstStyle/>
                    <a:p>
                      <a:pPr algn="ctr"/>
                      <a:r>
                        <a:rPr lang="en-US" sz="1600" b="1" dirty="0" smtClean="0"/>
                        <a:t>1 (&lt;1)</a:t>
                      </a:r>
                      <a:endParaRPr kumimoji="0" lang="en-US" sz="1600" b="1" i="0" u="none" strike="noStrike" kern="1200" cap="none" normalizeH="0" baseline="0" dirty="0">
                        <a:ln>
                          <a:noFill/>
                        </a:ln>
                        <a:solidFill>
                          <a:schemeClr val="tx1"/>
                        </a:solidFill>
                        <a:effectLst/>
                        <a:latin typeface="Arial" charset="0"/>
                        <a:ea typeface="Arial Unicode MS" pitchFamily="34" charset="-128"/>
                        <a:cs typeface="Arial Unicode MS" pitchFamily="34" charset="-128"/>
                      </a:endParaRPr>
                    </a:p>
                  </a:txBody>
                  <a:tcPr anchor="ctr" horzOverflow="overflow">
                    <a:lnT w="12700" cap="flat" cmpd="sng" algn="ctr">
                      <a:solidFill>
                        <a:schemeClr val="tx1"/>
                      </a:solidFill>
                      <a:prstDash val="solid"/>
                      <a:round/>
                      <a:headEnd type="none" w="med" len="med"/>
                      <a:tailEnd type="none" w="med" len="med"/>
                    </a:lnT>
                  </a:tcPr>
                </a:tc>
              </a:tr>
              <a:tr h="335307">
                <a:tc>
                  <a:txBody>
                    <a:bodyPr/>
                    <a:lstStyle/>
                    <a:p>
                      <a:pPr marL="0" marR="0" lvl="1" indent="0" algn="l" defTabSz="914400" rtl="0" eaLnBrk="1" fontAlgn="base" latinLnBrk="0" hangingPunct="1">
                        <a:lnSpc>
                          <a:spcPct val="100000"/>
                        </a:lnSpc>
                        <a:spcBef>
                          <a:spcPts val="0"/>
                        </a:spcBef>
                        <a:spcAft>
                          <a:spcPct val="0"/>
                        </a:spcAft>
                        <a:buClrTx/>
                        <a:buSzTx/>
                        <a:buFontTx/>
                        <a:buNone/>
                        <a:tabLst/>
                      </a:pPr>
                      <a:r>
                        <a:rPr kumimoji="0" lang="en-US" sz="1600" b="1" u="none" strike="noStrike" kern="1200" cap="none" normalizeH="0" baseline="0" dirty="0" smtClean="0">
                          <a:ln>
                            <a:noFill/>
                          </a:ln>
                          <a:effectLst/>
                        </a:rPr>
                        <a:t>  </a:t>
                      </a:r>
                      <a:r>
                        <a:rPr kumimoji="0" lang="en-US" sz="1600" b="1" u="none" strike="noStrike" kern="1200" cap="none" normalizeH="0" baseline="0" dirty="0" err="1" smtClean="0">
                          <a:ln>
                            <a:noFill/>
                          </a:ln>
                          <a:effectLst/>
                        </a:rPr>
                        <a:t>Cardiovascular</a:t>
                      </a:r>
                      <a:r>
                        <a:rPr kumimoji="0" lang="en-US" sz="1600" b="1" u="none" strike="noStrike" kern="1200" cap="none" normalizeH="0" baseline="30000" dirty="0" err="1" smtClean="0">
                          <a:ln>
                            <a:noFill/>
                          </a:ln>
                          <a:effectLst/>
                        </a:rPr>
                        <a:t>a</a:t>
                      </a:r>
                      <a:endParaRPr kumimoji="0" lang="en-US" sz="1600" b="1" i="0" u="none" strike="noStrike" kern="1200" cap="none" normalizeH="0" baseline="30000" dirty="0" smtClean="0">
                        <a:ln>
                          <a:noFill/>
                        </a:ln>
                        <a:solidFill>
                          <a:schemeClr val="tx1"/>
                        </a:solidFill>
                        <a:effectLst/>
                        <a:latin typeface="Arial" charset="0"/>
                        <a:ea typeface="Arial Unicode MS" pitchFamily="34" charset="-128"/>
                        <a:cs typeface="Arial Unicode MS" pitchFamily="34" charset="-128"/>
                      </a:endParaRPr>
                    </a:p>
                  </a:txBody>
                  <a:tcPr anchor="ctr" horzOverflow="overflow"/>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smtClean="0"/>
                        <a:t> 10 (4) </a:t>
                      </a:r>
                      <a:endParaRPr kumimoji="0" lang="en-US" sz="1600" b="1" i="0" u="none" strike="noStrike" kern="1200" cap="none" normalizeH="0" baseline="0" dirty="0">
                        <a:ln>
                          <a:noFill/>
                        </a:ln>
                        <a:solidFill>
                          <a:schemeClr val="tx1"/>
                        </a:solidFill>
                        <a:effectLst/>
                        <a:latin typeface="Arial" charset="0"/>
                        <a:ea typeface="Arial Unicode MS" pitchFamily="34" charset="-128"/>
                        <a:cs typeface="Arial Unicode MS" pitchFamily="34" charset="-128"/>
                      </a:endParaRPr>
                    </a:p>
                  </a:txBody>
                  <a:tcPr anchor="ctr" horzOverflow="overflow"/>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smtClean="0"/>
                        <a:t>5 (2)</a:t>
                      </a:r>
                      <a:endParaRPr kumimoji="0" lang="en-US" sz="1600" b="1" i="0" u="none" strike="noStrike" kern="1200" cap="none" normalizeH="0" baseline="0" dirty="0">
                        <a:ln>
                          <a:noFill/>
                        </a:ln>
                        <a:solidFill>
                          <a:schemeClr val="tx1"/>
                        </a:solidFill>
                        <a:effectLst/>
                        <a:latin typeface="Arial" charset="0"/>
                        <a:ea typeface="Arial Unicode MS" pitchFamily="34" charset="-128"/>
                        <a:cs typeface="Arial Unicode MS" pitchFamily="34" charset="-128"/>
                      </a:endParaRPr>
                    </a:p>
                  </a:txBody>
                  <a:tcPr anchor="ctr" horzOverflow="overflow"/>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smtClean="0"/>
                        <a:t>2 (1) </a:t>
                      </a:r>
                      <a:endParaRPr kumimoji="0" lang="en-US" sz="1600" b="1" i="0" u="none" strike="noStrike" kern="1200" cap="none" normalizeH="0" baseline="0" dirty="0">
                        <a:ln>
                          <a:noFill/>
                        </a:ln>
                        <a:solidFill>
                          <a:schemeClr val="tx1"/>
                        </a:solidFill>
                        <a:effectLst/>
                        <a:latin typeface="Arial" charset="0"/>
                        <a:ea typeface="Arial Unicode MS" pitchFamily="34" charset="-128"/>
                        <a:cs typeface="Arial Unicode MS" pitchFamily="34" charset="-128"/>
                      </a:endParaRPr>
                    </a:p>
                  </a:txBody>
                  <a:tcPr anchor="ctr" horzOverflow="overflow">
                    <a:lnR w="1270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smtClean="0"/>
                        <a:t>4 (2) </a:t>
                      </a:r>
                      <a:endParaRPr kumimoji="0" lang="en-US" sz="1600" b="1" i="0" u="none" strike="noStrike" kern="1200" cap="none" normalizeH="0" baseline="0" dirty="0">
                        <a:ln>
                          <a:noFill/>
                        </a:ln>
                        <a:solidFill>
                          <a:schemeClr val="tx1"/>
                        </a:solidFill>
                        <a:effectLst/>
                        <a:latin typeface="Arial" charset="0"/>
                        <a:ea typeface="Arial Unicode MS" pitchFamily="34" charset="-128"/>
                        <a:cs typeface="Arial Unicode MS" pitchFamily="34" charset="-128"/>
                      </a:endParaRPr>
                    </a:p>
                  </a:txBody>
                  <a:tcPr anchor="ctr" horzOverflow="overflow">
                    <a:lnL w="12700" cap="flat" cmpd="sng" algn="ctr">
                      <a:solidFill>
                        <a:schemeClr val="tx1"/>
                      </a:solidFill>
                      <a:prstDash val="solid"/>
                      <a:round/>
                      <a:headEnd type="none" w="med" len="med"/>
                      <a:tailEnd type="none" w="med" len="med"/>
                    </a:ln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smtClean="0"/>
                        <a:t>2 (1) </a:t>
                      </a:r>
                      <a:endParaRPr kumimoji="0" lang="en-US" sz="1600" b="1" i="0" u="none" strike="noStrike" kern="1200" cap="none" normalizeH="0" baseline="0" dirty="0">
                        <a:ln>
                          <a:noFill/>
                        </a:ln>
                        <a:solidFill>
                          <a:schemeClr val="tx1"/>
                        </a:solidFill>
                        <a:effectLst/>
                        <a:latin typeface="Arial" charset="0"/>
                        <a:ea typeface="Arial Unicode MS" pitchFamily="34" charset="-128"/>
                        <a:cs typeface="Arial Unicode MS" pitchFamily="34" charset="-128"/>
                      </a:endParaRPr>
                    </a:p>
                  </a:txBody>
                  <a:tcPr anchor="ctr" horzOverflow="overflow"/>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smtClean="0"/>
                        <a:t>1 (&lt;1)</a:t>
                      </a:r>
                      <a:endParaRPr kumimoji="0" lang="en-US" sz="1600" b="1" i="0" u="none" strike="noStrike" kern="1200" cap="none" normalizeH="0" baseline="0" dirty="0">
                        <a:ln>
                          <a:noFill/>
                        </a:ln>
                        <a:solidFill>
                          <a:schemeClr val="tx1"/>
                        </a:solidFill>
                        <a:effectLst/>
                        <a:latin typeface="Arial" charset="0"/>
                        <a:ea typeface="Arial Unicode MS" pitchFamily="34" charset="-128"/>
                        <a:cs typeface="Arial Unicode MS" pitchFamily="34" charset="-128"/>
                      </a:endParaRPr>
                    </a:p>
                  </a:txBody>
                  <a:tcPr anchor="ctr" horzOverflow="overflow"/>
                </a:tc>
              </a:tr>
              <a:tr h="335307">
                <a:tc>
                  <a:txBody>
                    <a:bodyPr/>
                    <a:lstStyle/>
                    <a:p>
                      <a:pPr marL="177800" marR="0" lvl="1" indent="-177800" algn="l" defTabSz="914400" rtl="0" eaLnBrk="1" fontAlgn="base" latinLnBrk="0" hangingPunct="1">
                        <a:lnSpc>
                          <a:spcPct val="100000"/>
                        </a:lnSpc>
                        <a:spcBef>
                          <a:spcPts val="0"/>
                        </a:spcBef>
                        <a:spcAft>
                          <a:spcPct val="0"/>
                        </a:spcAft>
                        <a:buClrTx/>
                        <a:buSzTx/>
                        <a:buFontTx/>
                        <a:buNone/>
                        <a:tabLst/>
                      </a:pPr>
                      <a:r>
                        <a:rPr kumimoji="0" lang="en-US" sz="1600" b="1" u="none" strike="noStrike" kern="1200" cap="none" normalizeH="0" baseline="0" dirty="0" smtClean="0">
                          <a:ln>
                            <a:noFill/>
                          </a:ln>
                          <a:effectLst/>
                        </a:rPr>
                        <a:t>  Transient ischemic attack</a:t>
                      </a:r>
                      <a:endParaRPr kumimoji="0" lang="en-US" sz="1600" b="1" i="0" u="none" strike="noStrike" kern="1200" cap="none" normalizeH="0" baseline="30000" dirty="0" smtClean="0">
                        <a:ln>
                          <a:noFill/>
                        </a:ln>
                        <a:solidFill>
                          <a:schemeClr val="tx1"/>
                        </a:solidFill>
                        <a:effectLst/>
                        <a:latin typeface="Arial" charset="0"/>
                        <a:ea typeface="Arial Unicode MS" pitchFamily="34" charset="-128"/>
                        <a:cs typeface="Arial Unicode MS" pitchFamily="34" charset="-128"/>
                      </a:endParaRPr>
                    </a:p>
                  </a:txBody>
                  <a:tcPr anchor="ctr" horzOverflow="overflow"/>
                </a:tc>
                <a:tc>
                  <a:txBody>
                    <a:bodyPr/>
                    <a:lstStyle/>
                    <a:p>
                      <a:pPr marL="0" marR="0" lvl="0" indent="0" algn="ctr" defTabSz="914400" rtl="0" eaLnBrk="0" fontAlgn="base" latinLnBrk="0" hangingPunct="0">
                        <a:lnSpc>
                          <a:spcPct val="100000"/>
                        </a:lnSpc>
                        <a:spcBef>
                          <a:spcPts val="0"/>
                        </a:spcBef>
                        <a:spcAft>
                          <a:spcPct val="0"/>
                        </a:spcAft>
                        <a:buClr>
                          <a:srgbClr val="6699FF"/>
                        </a:buClr>
                        <a:buSzPct val="80000"/>
                        <a:buFont typeface="Wingdings" pitchFamily="2" charset="2"/>
                        <a:buNone/>
                        <a:tabLst/>
                        <a:defRPr/>
                      </a:pPr>
                      <a:r>
                        <a:rPr kumimoji="0" lang="en-US" sz="1600" b="1" u="none" strike="noStrike" kern="1200" cap="none" normalizeH="0" baseline="0" dirty="0" smtClean="0">
                          <a:ln>
                            <a:noFill/>
                          </a:ln>
                          <a:effectLst/>
                        </a:rPr>
                        <a:t>2 </a:t>
                      </a:r>
                      <a:r>
                        <a:rPr lang="en-US" sz="1600" b="1" dirty="0" smtClean="0"/>
                        <a:t>(1)</a:t>
                      </a:r>
                      <a:endParaRPr kumimoji="0" lang="en-US" sz="1600" b="1" i="0" u="none" strike="noStrike" kern="1200" cap="none" normalizeH="0" baseline="0" dirty="0" smtClean="0">
                        <a:ln>
                          <a:noFill/>
                        </a:ln>
                        <a:solidFill>
                          <a:schemeClr val="tx1"/>
                        </a:solidFill>
                        <a:effectLst/>
                        <a:latin typeface="Arial" charset="0"/>
                        <a:ea typeface="Arial Unicode MS" pitchFamily="34" charset="-128"/>
                        <a:cs typeface="Arial Unicode MS" pitchFamily="34" charset="-128"/>
                      </a:endParaRPr>
                    </a:p>
                  </a:txBody>
                  <a:tcPr anchor="ctr" horzOverflow="overflow"/>
                </a:tc>
                <a:tc>
                  <a:txBody>
                    <a:bodyPr/>
                    <a:lstStyle/>
                    <a:p>
                      <a:pPr marL="0" marR="0" lvl="0" indent="0" algn="ctr" defTabSz="914400" rtl="0" eaLnBrk="0" fontAlgn="base" latinLnBrk="0" hangingPunct="0">
                        <a:lnSpc>
                          <a:spcPct val="100000"/>
                        </a:lnSpc>
                        <a:spcBef>
                          <a:spcPts val="0"/>
                        </a:spcBef>
                        <a:spcAft>
                          <a:spcPct val="0"/>
                        </a:spcAft>
                        <a:buClr>
                          <a:srgbClr val="6699FF"/>
                        </a:buClr>
                        <a:buSzPct val="80000"/>
                        <a:buFont typeface="Wingdings" pitchFamily="2" charset="2"/>
                        <a:buNone/>
                        <a:tabLst/>
                        <a:defRPr/>
                      </a:pPr>
                      <a:r>
                        <a:rPr kumimoji="0" lang="en-US" sz="1600" b="1" u="none" strike="noStrike" kern="1200" cap="none" normalizeH="0" baseline="0" dirty="0" smtClean="0">
                          <a:ln>
                            <a:noFill/>
                          </a:ln>
                          <a:effectLst/>
                        </a:rPr>
                        <a:t>2 </a:t>
                      </a:r>
                      <a:r>
                        <a:rPr lang="en-US" sz="1600" b="1" dirty="0" smtClean="0"/>
                        <a:t>(1)</a:t>
                      </a:r>
                      <a:endParaRPr kumimoji="0" lang="en-US" sz="1600" b="1" i="0" u="none" strike="noStrike" kern="1200" cap="none" normalizeH="0" baseline="0" dirty="0" smtClean="0">
                        <a:ln>
                          <a:noFill/>
                        </a:ln>
                        <a:solidFill>
                          <a:schemeClr val="tx1"/>
                        </a:solidFill>
                        <a:effectLst/>
                        <a:latin typeface="Arial" charset="0"/>
                        <a:ea typeface="Arial Unicode MS" pitchFamily="34" charset="-128"/>
                        <a:cs typeface="Arial Unicode MS" pitchFamily="34" charset="-128"/>
                      </a:endParaRPr>
                    </a:p>
                  </a:txBody>
                  <a:tcPr anchor="ctr" horzOverflow="overflow"/>
                </a:tc>
                <a:tc>
                  <a:txBody>
                    <a:bodyPr/>
                    <a:lstStyle/>
                    <a:p>
                      <a:pPr marL="0" marR="0" lvl="0" indent="0" algn="ctr" defTabSz="914400" rtl="0" eaLnBrk="0" fontAlgn="base" latinLnBrk="0" hangingPunct="0">
                        <a:lnSpc>
                          <a:spcPct val="100000"/>
                        </a:lnSpc>
                        <a:spcBef>
                          <a:spcPts val="0"/>
                        </a:spcBef>
                        <a:spcAft>
                          <a:spcPct val="0"/>
                        </a:spcAft>
                        <a:buClr>
                          <a:srgbClr val="6699FF"/>
                        </a:buClr>
                        <a:buSzPct val="80000"/>
                        <a:buFont typeface="Wingdings" pitchFamily="2" charset="2"/>
                        <a:buNone/>
                        <a:tabLst/>
                        <a:defRPr/>
                      </a:pPr>
                      <a:r>
                        <a:rPr kumimoji="0" lang="en-US" sz="1600" b="1" u="none" strike="noStrike" kern="1200" cap="none" normalizeH="0" baseline="0" dirty="0" smtClean="0">
                          <a:ln>
                            <a:noFill/>
                          </a:ln>
                          <a:effectLst/>
                        </a:rPr>
                        <a:t>0</a:t>
                      </a:r>
                      <a:endParaRPr kumimoji="0" lang="en-US" sz="1600" b="1" i="0" u="none" strike="noStrike" kern="1200" cap="none" normalizeH="0" baseline="0" dirty="0" smtClean="0">
                        <a:ln>
                          <a:noFill/>
                        </a:ln>
                        <a:solidFill>
                          <a:schemeClr val="tx1"/>
                        </a:solidFill>
                        <a:effectLst/>
                        <a:latin typeface="Arial" charset="0"/>
                        <a:ea typeface="Arial Unicode MS" pitchFamily="34" charset="-128"/>
                        <a:cs typeface="Arial Unicode MS" pitchFamily="34" charset="-128"/>
                      </a:endParaRPr>
                    </a:p>
                  </a:txBody>
                  <a:tcPr anchor="ctr" horzOverflow="overflow">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0" lang="en-US" sz="1600" b="1" u="none" strike="noStrike" kern="1200" cap="none" normalizeH="0" baseline="0" dirty="0" smtClean="0">
                          <a:ln>
                            <a:noFill/>
                          </a:ln>
                          <a:effectLst/>
                        </a:rPr>
                        <a:t>0</a:t>
                      </a:r>
                      <a:endParaRPr kumimoji="0" lang="en-US" sz="1600" b="1" i="0" u="none" strike="noStrike" kern="1200" cap="none" normalizeH="0" baseline="0" dirty="0" smtClean="0">
                        <a:ln>
                          <a:noFill/>
                        </a:ln>
                        <a:solidFill>
                          <a:schemeClr val="tx1"/>
                        </a:solidFill>
                        <a:effectLst/>
                        <a:latin typeface="Arial" charset="0"/>
                        <a:ea typeface="Arial Unicode MS" pitchFamily="34" charset="-128"/>
                        <a:cs typeface="Arial Unicode MS" pitchFamily="34" charset="-128"/>
                      </a:endParaRPr>
                    </a:p>
                  </a:txBody>
                  <a:tcPr anchor="ctr" horzOverflow="overflow">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0" lang="en-US" sz="1600" b="1" u="none" strike="noStrike" kern="1200" cap="none" normalizeH="0" baseline="0" dirty="0" smtClean="0">
                          <a:ln>
                            <a:noFill/>
                          </a:ln>
                          <a:effectLst/>
                        </a:rPr>
                        <a:t>0</a:t>
                      </a:r>
                      <a:endParaRPr kumimoji="0" lang="en-US" sz="1600" b="1" i="0" u="none" strike="noStrike" kern="1200" cap="none" normalizeH="0" baseline="0" dirty="0" smtClean="0">
                        <a:ln>
                          <a:noFill/>
                        </a:ln>
                        <a:solidFill>
                          <a:schemeClr val="tx1"/>
                        </a:solidFill>
                        <a:effectLst/>
                        <a:latin typeface="Arial" charset="0"/>
                        <a:ea typeface="Arial Unicode MS" pitchFamily="34" charset="-128"/>
                        <a:cs typeface="Arial Unicode MS" pitchFamily="34" charset="-128"/>
                      </a:endParaRPr>
                    </a:p>
                  </a:txBody>
                  <a:tcPr anchor="ctr" horzOverflow="overflow"/>
                </a:tc>
                <a:tc>
                  <a:txBody>
                    <a:bodyP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0" lang="en-US" sz="1600" b="1" u="none" strike="noStrike" kern="1200" cap="none" normalizeH="0" baseline="0" dirty="0" smtClean="0">
                          <a:ln>
                            <a:noFill/>
                          </a:ln>
                          <a:effectLst/>
                        </a:rPr>
                        <a:t>0</a:t>
                      </a:r>
                      <a:endParaRPr kumimoji="0" lang="en-US" sz="1600" b="1" i="0" u="none" strike="noStrike" kern="1200" cap="none" normalizeH="0" baseline="0" dirty="0" smtClean="0">
                        <a:ln>
                          <a:noFill/>
                        </a:ln>
                        <a:solidFill>
                          <a:schemeClr val="tx1"/>
                        </a:solidFill>
                        <a:effectLst/>
                        <a:latin typeface="Arial" charset="0"/>
                        <a:ea typeface="Arial Unicode MS" pitchFamily="34" charset="-128"/>
                        <a:cs typeface="Arial Unicode MS" pitchFamily="34" charset="-128"/>
                      </a:endParaRPr>
                    </a:p>
                  </a:txBody>
                  <a:tcPr anchor="ctr" horzOverflow="overflow"/>
                </a:tc>
              </a:tr>
              <a:tr h="335307">
                <a:tc>
                  <a:txBody>
                    <a:bodyPr/>
                    <a:lstStyle/>
                    <a:p>
                      <a:pPr marL="177800" marR="0" lvl="1" indent="-177800" algn="l" defTabSz="914400" rtl="0" eaLnBrk="1" fontAlgn="base" latinLnBrk="0" hangingPunct="1">
                        <a:lnSpc>
                          <a:spcPct val="100000"/>
                        </a:lnSpc>
                        <a:spcBef>
                          <a:spcPts val="0"/>
                        </a:spcBef>
                        <a:spcAft>
                          <a:spcPct val="0"/>
                        </a:spcAft>
                        <a:buClrTx/>
                        <a:buSzTx/>
                        <a:buFontTx/>
                        <a:buNone/>
                        <a:tabLst/>
                      </a:pPr>
                      <a:r>
                        <a:rPr kumimoji="0" lang="en-US" sz="1600" b="1" u="none" strike="noStrike" kern="1200" cap="none" normalizeH="0" baseline="0" dirty="0" smtClean="0">
                          <a:ln>
                            <a:noFill/>
                          </a:ln>
                          <a:effectLst/>
                        </a:rPr>
                        <a:t>  Peripheral arterial occlusive disease</a:t>
                      </a:r>
                      <a:endParaRPr kumimoji="0" lang="en-US" sz="1600" b="1" i="0" u="none" strike="noStrike" kern="1200" cap="none" normalizeH="0" baseline="30000" dirty="0" smtClean="0">
                        <a:ln>
                          <a:noFill/>
                        </a:ln>
                        <a:solidFill>
                          <a:schemeClr val="tx1"/>
                        </a:solidFill>
                        <a:effectLst/>
                        <a:latin typeface="Arial" charset="0"/>
                        <a:ea typeface="Arial Unicode MS" pitchFamily="34" charset="-128"/>
                        <a:cs typeface="Arial Unicode MS" pitchFamily="34" charset="-128"/>
                      </a:endParaRPr>
                    </a:p>
                  </a:txBody>
                  <a:tcPr anchor="ctr" horzOverflow="overflow">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ts val="0"/>
                        </a:spcBef>
                        <a:spcAft>
                          <a:spcPct val="0"/>
                        </a:spcAft>
                        <a:buClr>
                          <a:srgbClr val="6699FF"/>
                        </a:buClr>
                        <a:buSzPct val="80000"/>
                        <a:buFont typeface="Wingdings" pitchFamily="2" charset="2"/>
                        <a:buNone/>
                        <a:tabLst/>
                        <a:defRPr/>
                      </a:pPr>
                      <a:r>
                        <a:rPr kumimoji="0" lang="en-US" sz="1600" b="1" u="none" strike="noStrike" kern="1200" cap="none" normalizeH="0" baseline="0" dirty="0" smtClean="0">
                          <a:ln>
                            <a:noFill/>
                          </a:ln>
                          <a:effectLst/>
                        </a:rPr>
                        <a:t>0</a:t>
                      </a:r>
                      <a:endParaRPr kumimoji="0" lang="en-US" sz="1600" b="1" i="0" u="none" strike="noStrike" kern="1200" cap="none" normalizeH="0" baseline="0" dirty="0" smtClean="0">
                        <a:ln>
                          <a:noFill/>
                        </a:ln>
                        <a:solidFill>
                          <a:schemeClr val="tx1"/>
                        </a:solidFill>
                        <a:effectLst/>
                        <a:latin typeface="Arial" charset="0"/>
                        <a:ea typeface="Arial Unicode MS" pitchFamily="34" charset="-128"/>
                        <a:cs typeface="Arial Unicode MS" pitchFamily="34" charset="-128"/>
                      </a:endParaRPr>
                    </a:p>
                  </a:txBody>
                  <a:tcPr anchor="ctr" horzOverflow="overflow">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ts val="0"/>
                        </a:spcBef>
                        <a:spcAft>
                          <a:spcPct val="0"/>
                        </a:spcAft>
                        <a:buClr>
                          <a:srgbClr val="6699FF"/>
                        </a:buClr>
                        <a:buSzPct val="80000"/>
                        <a:buFont typeface="Wingdings" pitchFamily="2" charset="2"/>
                        <a:buNone/>
                        <a:tabLst/>
                        <a:defRPr/>
                      </a:pPr>
                      <a:r>
                        <a:rPr kumimoji="0" lang="en-US" sz="1600" b="1" u="none" strike="noStrike" kern="1200" cap="none" normalizeH="0" baseline="0" dirty="0" smtClean="0">
                          <a:ln>
                            <a:noFill/>
                          </a:ln>
                          <a:effectLst/>
                        </a:rPr>
                        <a:t>0</a:t>
                      </a:r>
                      <a:endParaRPr kumimoji="0" lang="en-US" sz="1600" b="1" i="0" u="none" strike="noStrike" kern="1200" cap="none" normalizeH="0" baseline="0" dirty="0" smtClean="0">
                        <a:ln>
                          <a:noFill/>
                        </a:ln>
                        <a:solidFill>
                          <a:schemeClr val="tx1"/>
                        </a:solidFill>
                        <a:effectLst/>
                        <a:latin typeface="Arial" charset="0"/>
                        <a:ea typeface="Arial Unicode MS" pitchFamily="34" charset="-128"/>
                        <a:cs typeface="Arial Unicode MS" pitchFamily="34" charset="-128"/>
                      </a:endParaRPr>
                    </a:p>
                  </a:txBody>
                  <a:tcPr anchor="ctr" horzOverflow="overflow">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ts val="0"/>
                        </a:spcBef>
                        <a:spcAft>
                          <a:spcPct val="0"/>
                        </a:spcAft>
                        <a:buClr>
                          <a:srgbClr val="6699FF"/>
                        </a:buClr>
                        <a:buSzPct val="80000"/>
                        <a:buFont typeface="Wingdings" pitchFamily="2" charset="2"/>
                        <a:buNone/>
                        <a:tabLst/>
                        <a:defRPr/>
                      </a:pPr>
                      <a:r>
                        <a:rPr kumimoji="0" lang="en-US" sz="1600" b="1" u="none" strike="noStrike" kern="1200" cap="none" normalizeH="0" baseline="0" dirty="0" smtClean="0">
                          <a:ln>
                            <a:noFill/>
                          </a:ln>
                          <a:effectLst/>
                        </a:rPr>
                        <a:t>0</a:t>
                      </a:r>
                      <a:endParaRPr kumimoji="0" lang="en-US" sz="1600" b="1" i="0" u="none" strike="noStrike" kern="1200" cap="none" normalizeH="0" baseline="0" dirty="0" smtClean="0">
                        <a:ln>
                          <a:noFill/>
                        </a:ln>
                        <a:solidFill>
                          <a:schemeClr val="tx1"/>
                        </a:solidFill>
                        <a:effectLst/>
                        <a:latin typeface="Arial" charset="0"/>
                        <a:ea typeface="Arial Unicode MS" pitchFamily="34" charset="-128"/>
                        <a:cs typeface="Arial Unicode MS" pitchFamily="34" charset="-128"/>
                      </a:endParaRPr>
                    </a:p>
                  </a:txBody>
                  <a:tcPr anchor="ctr" horzOverflow="overflow">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defRPr/>
                      </a:pPr>
                      <a:r>
                        <a:rPr lang="en-US" sz="1600" b="1" dirty="0" smtClean="0"/>
                        <a:t>2 (1) </a:t>
                      </a:r>
                      <a:endParaRPr kumimoji="0" lang="en-US" sz="1600" b="1" i="0" u="none" strike="noStrike" kern="1200" cap="none" normalizeH="0" baseline="0" dirty="0" smtClean="0">
                        <a:ln>
                          <a:noFill/>
                        </a:ln>
                        <a:solidFill>
                          <a:schemeClr val="tx1"/>
                        </a:solidFill>
                        <a:effectLst/>
                        <a:latin typeface="Arial" charset="0"/>
                        <a:ea typeface="Arial Unicode MS" pitchFamily="34" charset="-128"/>
                        <a:cs typeface="Arial Unicode MS" pitchFamily="34" charset="-128"/>
                      </a:endParaRPr>
                    </a:p>
                  </a:txBody>
                  <a:tcPr anchor="ctr" horzOverflow="overflow">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defRPr/>
                      </a:pPr>
                      <a:r>
                        <a:rPr lang="en-US" sz="1600" b="1" dirty="0" smtClean="0"/>
                        <a:t>1 (&lt;1) </a:t>
                      </a:r>
                      <a:endParaRPr kumimoji="0" lang="en-US" sz="1600" b="1" i="0" u="none" strike="noStrike" kern="1200" cap="none" normalizeH="0" baseline="0" dirty="0" smtClean="0">
                        <a:ln>
                          <a:noFill/>
                        </a:ln>
                        <a:solidFill>
                          <a:schemeClr val="tx1"/>
                        </a:solidFill>
                        <a:effectLst/>
                        <a:latin typeface="Arial" charset="0"/>
                        <a:ea typeface="Arial Unicode MS" pitchFamily="34" charset="-128"/>
                        <a:cs typeface="Arial Unicode MS" pitchFamily="34" charset="-128"/>
                      </a:endParaRPr>
                    </a:p>
                  </a:txBody>
                  <a:tcPr anchor="ctr" horzOverflow="overflow">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0" lang="en-US" sz="1600" b="1" u="none" strike="noStrike" kern="1200" cap="none" normalizeH="0" baseline="0" dirty="0" smtClean="0">
                          <a:ln>
                            <a:noFill/>
                          </a:ln>
                          <a:effectLst/>
                        </a:rPr>
                        <a:t>0</a:t>
                      </a:r>
                      <a:endParaRPr kumimoji="0" lang="en-US" sz="1600" b="1" i="0" u="none" strike="noStrike" kern="1200" cap="none" normalizeH="0" baseline="0" dirty="0" smtClean="0">
                        <a:ln>
                          <a:noFill/>
                        </a:ln>
                        <a:solidFill>
                          <a:schemeClr val="tx1"/>
                        </a:solidFill>
                        <a:effectLst/>
                        <a:latin typeface="Arial" charset="0"/>
                        <a:ea typeface="Arial Unicode MS" pitchFamily="34" charset="-128"/>
                        <a:cs typeface="Arial Unicode MS" pitchFamily="34" charset="-128"/>
                      </a:endParaRPr>
                    </a:p>
                  </a:txBody>
                  <a:tcPr anchor="ctr" horzOverflow="overflow">
                    <a:lnB w="12700" cap="flat" cmpd="sng" algn="ctr">
                      <a:solidFill>
                        <a:schemeClr val="tx1"/>
                      </a:solidFill>
                      <a:prstDash val="solid"/>
                      <a:round/>
                      <a:headEnd type="none" w="med" len="med"/>
                      <a:tailEnd type="none" w="med" len="med"/>
                    </a:lnB>
                  </a:tcPr>
                </a:tc>
              </a:tr>
            </a:tbl>
          </a:graphicData>
        </a:graphic>
      </p:graphicFrame>
      <p:sp>
        <p:nvSpPr>
          <p:cNvPr id="7" name="Title 1"/>
          <p:cNvSpPr txBox="1">
            <a:spLocks/>
          </p:cNvSpPr>
          <p:nvPr/>
        </p:nvSpPr>
        <p:spPr bwMode="auto">
          <a:xfrm>
            <a:off x="250825" y="402264"/>
            <a:ext cx="8642350" cy="1042988"/>
          </a:xfrm>
          <a:prstGeom prst="rect">
            <a:avLst/>
          </a:prstGeom>
          <a:noFill/>
          <a:ln w="9525">
            <a:noFill/>
            <a:miter lim="800000"/>
            <a:headEnd/>
            <a:tailEnd/>
          </a:ln>
        </p:spPr>
        <p:txBody>
          <a:bodyPr vert="horz" wrap="square" lIns="0" tIns="46038" rIns="92075" bIns="46038" numCol="1" anchor="ctr" anchorCtr="0" compatLnSpc="1">
            <a:prstTxWarp prst="textNoShape">
              <a:avLst/>
            </a:prstTxWarp>
          </a:bodyPr>
          <a:lstStyle>
            <a:lvl1pPr algn="l" rtl="0" eaLnBrk="0" fontAlgn="base" hangingPunct="0">
              <a:spcBef>
                <a:spcPct val="0"/>
              </a:spcBef>
              <a:spcAft>
                <a:spcPct val="0"/>
              </a:spcAft>
              <a:defRPr sz="3400" b="1">
                <a:solidFill>
                  <a:schemeClr val="tx2"/>
                </a:solidFill>
                <a:latin typeface="+mj-lt"/>
                <a:ea typeface="+mj-ea"/>
                <a:cs typeface="+mj-cs"/>
              </a:defRPr>
            </a:lvl1pPr>
            <a:lvl2pPr algn="l" rtl="0" eaLnBrk="0" fontAlgn="base" hangingPunct="0">
              <a:spcBef>
                <a:spcPct val="0"/>
              </a:spcBef>
              <a:spcAft>
                <a:spcPct val="0"/>
              </a:spcAft>
              <a:defRPr sz="3400" b="1">
                <a:solidFill>
                  <a:schemeClr val="tx2"/>
                </a:solidFill>
                <a:latin typeface="Arial Narrow" pitchFamily="34" charset="0"/>
                <a:cs typeface="Arial" charset="0"/>
              </a:defRPr>
            </a:lvl2pPr>
            <a:lvl3pPr algn="l" rtl="0" eaLnBrk="0" fontAlgn="base" hangingPunct="0">
              <a:spcBef>
                <a:spcPct val="0"/>
              </a:spcBef>
              <a:spcAft>
                <a:spcPct val="0"/>
              </a:spcAft>
              <a:defRPr sz="3400" b="1">
                <a:solidFill>
                  <a:schemeClr val="tx2"/>
                </a:solidFill>
                <a:latin typeface="Arial Narrow" pitchFamily="34" charset="0"/>
                <a:cs typeface="Arial" charset="0"/>
              </a:defRPr>
            </a:lvl3pPr>
            <a:lvl4pPr algn="l" rtl="0" eaLnBrk="0" fontAlgn="base" hangingPunct="0">
              <a:spcBef>
                <a:spcPct val="0"/>
              </a:spcBef>
              <a:spcAft>
                <a:spcPct val="0"/>
              </a:spcAft>
              <a:defRPr sz="3400" b="1">
                <a:solidFill>
                  <a:schemeClr val="tx2"/>
                </a:solidFill>
                <a:latin typeface="Arial Narrow" pitchFamily="34" charset="0"/>
                <a:cs typeface="Arial" charset="0"/>
              </a:defRPr>
            </a:lvl4pPr>
            <a:lvl5pPr algn="l" rtl="0" eaLnBrk="0" fontAlgn="base" hangingPunct="0">
              <a:spcBef>
                <a:spcPct val="0"/>
              </a:spcBef>
              <a:spcAft>
                <a:spcPct val="0"/>
              </a:spcAft>
              <a:defRPr sz="3400" b="1">
                <a:solidFill>
                  <a:schemeClr val="tx2"/>
                </a:solidFill>
                <a:latin typeface="Arial Narrow" pitchFamily="34" charset="0"/>
                <a:cs typeface="Arial" charset="0"/>
              </a:defRPr>
            </a:lvl5pPr>
            <a:lvl6pPr marL="457200" algn="l" rtl="0" fontAlgn="base">
              <a:spcBef>
                <a:spcPct val="0"/>
              </a:spcBef>
              <a:spcAft>
                <a:spcPct val="0"/>
              </a:spcAft>
              <a:defRPr sz="3400" b="1">
                <a:solidFill>
                  <a:schemeClr val="tx2"/>
                </a:solidFill>
                <a:latin typeface="Arial Narrow" pitchFamily="34" charset="0"/>
                <a:cs typeface="Arial" charset="0"/>
              </a:defRPr>
            </a:lvl6pPr>
            <a:lvl7pPr marL="914400" algn="l" rtl="0" fontAlgn="base">
              <a:spcBef>
                <a:spcPct val="0"/>
              </a:spcBef>
              <a:spcAft>
                <a:spcPct val="0"/>
              </a:spcAft>
              <a:defRPr sz="3400" b="1">
                <a:solidFill>
                  <a:schemeClr val="tx2"/>
                </a:solidFill>
                <a:latin typeface="Arial Narrow" pitchFamily="34" charset="0"/>
                <a:cs typeface="Arial" charset="0"/>
              </a:defRPr>
            </a:lvl7pPr>
            <a:lvl8pPr marL="1371600" algn="l" rtl="0" fontAlgn="base">
              <a:spcBef>
                <a:spcPct val="0"/>
              </a:spcBef>
              <a:spcAft>
                <a:spcPct val="0"/>
              </a:spcAft>
              <a:defRPr sz="3400" b="1">
                <a:solidFill>
                  <a:schemeClr val="tx2"/>
                </a:solidFill>
                <a:latin typeface="Arial Narrow" pitchFamily="34" charset="0"/>
                <a:cs typeface="Arial" charset="0"/>
              </a:defRPr>
            </a:lvl8pPr>
            <a:lvl9pPr marL="1828800" algn="l" rtl="0" fontAlgn="base">
              <a:spcBef>
                <a:spcPct val="0"/>
              </a:spcBef>
              <a:spcAft>
                <a:spcPct val="0"/>
              </a:spcAft>
              <a:defRPr sz="3400" b="1">
                <a:solidFill>
                  <a:schemeClr val="tx2"/>
                </a:solidFill>
                <a:latin typeface="Arial Narrow" pitchFamily="34" charset="0"/>
                <a:cs typeface="Arial" charset="0"/>
              </a:defRPr>
            </a:lvl9pPr>
          </a:lstStyle>
          <a:p>
            <a:pPr algn="ctr" eaLnBrk="1" hangingPunct="1">
              <a:lnSpc>
                <a:spcPct val="85000"/>
              </a:lnSpc>
            </a:pPr>
            <a:r>
              <a:rPr lang="en-US" kern="0" dirty="0">
                <a:solidFill>
                  <a:srgbClr val="F09828"/>
                </a:solidFill>
                <a:latin typeface="+mn-lt"/>
              </a:rPr>
              <a:t>Arterial Ischemic Events Regardless of Relationship </a:t>
            </a:r>
            <a:r>
              <a:rPr lang="en-US" kern="0" dirty="0" smtClean="0">
                <a:solidFill>
                  <a:srgbClr val="F09828"/>
                </a:solidFill>
                <a:latin typeface="+mn-lt"/>
              </a:rPr>
              <a:t>to </a:t>
            </a:r>
            <a:r>
              <a:rPr lang="en-US" kern="0" dirty="0">
                <a:solidFill>
                  <a:srgbClr val="F09828"/>
                </a:solidFill>
                <a:latin typeface="+mn-lt"/>
              </a:rPr>
              <a:t>Study Therapy</a:t>
            </a:r>
          </a:p>
        </p:txBody>
      </p:sp>
      <p:sp>
        <p:nvSpPr>
          <p:cNvPr id="9" name="Content Placeholder 24"/>
          <p:cNvSpPr txBox="1">
            <a:spLocks/>
          </p:cNvSpPr>
          <p:nvPr/>
        </p:nvSpPr>
        <p:spPr>
          <a:xfrm>
            <a:off x="454024" y="5025221"/>
            <a:ext cx="8368131" cy="392113"/>
          </a:xfrm>
          <a:prstGeom prst="rect">
            <a:avLst/>
          </a:prstGeom>
        </p:spPr>
        <p:txBody>
          <a:bodyPr/>
          <a:lstStyle/>
          <a:p>
            <a:pPr marL="342900" lvl="1" indent="-342900" eaLnBrk="0" hangingPunct="0">
              <a:spcBef>
                <a:spcPts val="600"/>
              </a:spcBef>
              <a:spcAft>
                <a:spcPts val="600"/>
              </a:spcAft>
              <a:buClr>
                <a:srgbClr val="F09828"/>
              </a:buClr>
              <a:buSzPct val="90000"/>
              <a:buFont typeface="Arial" panose="020B0604020202020204" pitchFamily="34" charset="0"/>
              <a:buChar char="•"/>
              <a:defRPr/>
            </a:pPr>
            <a:r>
              <a:rPr lang="en-US" b="1" kern="0" dirty="0">
                <a:latin typeface="+mn-lt"/>
                <a:cs typeface="Arial" pitchFamily="34" charset="0"/>
              </a:rPr>
              <a:t>7 of 10 cardiovascular ischemic events occurred within 1 year of dasatinib initiation</a:t>
            </a:r>
          </a:p>
          <a:p>
            <a:pPr marL="342900" lvl="1" indent="-342900" eaLnBrk="0" hangingPunct="0">
              <a:spcBef>
                <a:spcPts val="600"/>
              </a:spcBef>
              <a:spcAft>
                <a:spcPts val="600"/>
              </a:spcAft>
              <a:buClr>
                <a:srgbClr val="F09828"/>
              </a:buClr>
              <a:buSzPct val="90000"/>
              <a:buFont typeface="Arial" panose="020B0604020202020204" pitchFamily="34" charset="0"/>
              <a:buChar char="•"/>
              <a:defRPr/>
            </a:pPr>
            <a:r>
              <a:rPr lang="en-US" b="1" kern="0" dirty="0">
                <a:latin typeface="+mn-lt"/>
                <a:cs typeface="Arial" pitchFamily="34" charset="0"/>
              </a:rPr>
              <a:t>Most dasatinib patients restarted therapy without a recurrent event</a:t>
            </a:r>
          </a:p>
        </p:txBody>
      </p:sp>
      <p:sp>
        <p:nvSpPr>
          <p:cNvPr id="6" name="TextBox 5"/>
          <p:cNvSpPr txBox="1"/>
          <p:nvPr/>
        </p:nvSpPr>
        <p:spPr>
          <a:xfrm>
            <a:off x="368392" y="6164567"/>
            <a:ext cx="8965134" cy="230832"/>
          </a:xfrm>
          <a:prstGeom prst="rect">
            <a:avLst/>
          </a:prstGeom>
          <a:noFill/>
        </p:spPr>
        <p:txBody>
          <a:bodyPr wrap="square" rtlCol="0" anchor="b" anchorCtr="0">
            <a:spAutoFit/>
          </a:bodyPr>
          <a:lstStyle/>
          <a:p>
            <a:pPr marL="0" lvl="1">
              <a:lnSpc>
                <a:spcPct val="90000"/>
              </a:lnSpc>
              <a:spcBef>
                <a:spcPts val="400"/>
              </a:spcBef>
            </a:pPr>
            <a:r>
              <a:rPr lang="en-US" sz="1000" baseline="30000" dirty="0" err="1" smtClean="0"/>
              <a:t>a</a:t>
            </a:r>
            <a:r>
              <a:rPr lang="en-US" sz="1000" dirty="0" err="1" smtClean="0"/>
              <a:t>Includes</a:t>
            </a:r>
            <a:r>
              <a:rPr lang="en-US" sz="1000" dirty="0" smtClean="0"/>
              <a:t> </a:t>
            </a:r>
            <a:r>
              <a:rPr lang="en-US" sz="1000" dirty="0"/>
              <a:t>myocardial infarction, angina pectoris, coronary artery disease, and acute coronary </a:t>
            </a:r>
            <a:r>
              <a:rPr lang="en-US" sz="1000" dirty="0" smtClean="0"/>
              <a:t>syndrome</a:t>
            </a:r>
            <a:endParaRPr lang="en-US" sz="1000" dirty="0"/>
          </a:p>
        </p:txBody>
      </p:sp>
      <p:sp>
        <p:nvSpPr>
          <p:cNvPr id="8" name="Rectangle 7"/>
          <p:cNvSpPr/>
          <p:nvPr/>
        </p:nvSpPr>
        <p:spPr>
          <a:xfrm>
            <a:off x="349714" y="6429384"/>
            <a:ext cx="3501984" cy="276999"/>
          </a:xfrm>
          <a:prstGeom prst="rect">
            <a:avLst/>
          </a:prstGeom>
        </p:spPr>
        <p:txBody>
          <a:bodyPr wrap="none">
            <a:spAutoFit/>
          </a:bodyPr>
          <a:lstStyle/>
          <a:p>
            <a:r>
              <a:rPr lang="en-US" sz="1200" b="1" dirty="0" smtClean="0">
                <a:solidFill>
                  <a:srgbClr val="FFFFFF"/>
                </a:solidFill>
              </a:rPr>
              <a:t>Cortes</a:t>
            </a:r>
            <a:r>
              <a:rPr lang="en-US" sz="1200" b="1" dirty="0" smtClean="0">
                <a:solidFill>
                  <a:srgbClr val="FFFFFF"/>
                </a:solidFill>
                <a:cs typeface="Arial" charset="0"/>
              </a:rPr>
              <a:t> J, </a:t>
            </a:r>
            <a:r>
              <a:rPr lang="en-US" sz="1200" b="1" dirty="0" smtClean="0">
                <a:solidFill>
                  <a:srgbClr val="FFFFFF"/>
                </a:solidFill>
                <a:cs typeface="Arial" charset="0"/>
              </a:rPr>
              <a:t>et al. </a:t>
            </a:r>
            <a:r>
              <a:rPr lang="en-US" sz="1200" b="1" i="1" dirty="0" smtClean="0">
                <a:solidFill>
                  <a:srgbClr val="FFFFFF"/>
                </a:solidFill>
                <a:cs typeface="Arial" charset="0"/>
              </a:rPr>
              <a:t>Blood</a:t>
            </a:r>
            <a:r>
              <a:rPr lang="en-US" sz="1200" b="1" i="1" dirty="0">
                <a:solidFill>
                  <a:srgbClr val="FFFFFF"/>
                </a:solidFill>
                <a:cs typeface="Arial" charset="0"/>
              </a:rPr>
              <a:t>. </a:t>
            </a:r>
            <a:r>
              <a:rPr lang="en-US" sz="1200" b="1" dirty="0">
                <a:solidFill>
                  <a:srgbClr val="FFFFFF"/>
                </a:solidFill>
                <a:cs typeface="Arial" charset="0"/>
              </a:rPr>
              <a:t>2014;124: Abstract </a:t>
            </a:r>
            <a:r>
              <a:rPr lang="en-US" sz="1200" b="1" dirty="0" smtClean="0">
                <a:solidFill>
                  <a:srgbClr val="FFFFFF"/>
                </a:solidFill>
              </a:rPr>
              <a:t>15</a:t>
            </a:r>
            <a:r>
              <a:rPr lang="en-US" sz="1200" b="1" dirty="0" smtClean="0">
                <a:solidFill>
                  <a:srgbClr val="FFFFFF"/>
                </a:solidFill>
                <a:cs typeface="Arial" charset="0"/>
              </a:rPr>
              <a:t>2</a:t>
            </a:r>
            <a:r>
              <a:rPr lang="en-US" sz="1200" b="1" dirty="0" smtClean="0">
                <a:solidFill>
                  <a:srgbClr val="FFFFFF"/>
                </a:solidFill>
                <a:cs typeface="Arial" charset="0"/>
              </a:rPr>
              <a:t>.</a:t>
            </a:r>
            <a:endParaRPr lang="en-US" sz="1200" b="1" dirty="0">
              <a:solidFill>
                <a:srgbClr val="FFFFFF"/>
              </a:solidFill>
              <a:cs typeface="Arial" charset="0"/>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txBox="1">
            <a:spLocks/>
          </p:cNvSpPr>
          <p:nvPr/>
        </p:nvSpPr>
        <p:spPr bwMode="auto">
          <a:xfrm>
            <a:off x="250825" y="303803"/>
            <a:ext cx="8642350" cy="1042988"/>
          </a:xfrm>
          <a:prstGeom prst="rect">
            <a:avLst/>
          </a:prstGeom>
          <a:noFill/>
          <a:ln w="9525">
            <a:noFill/>
            <a:miter lim="800000"/>
            <a:headEnd/>
            <a:tailEnd/>
          </a:ln>
        </p:spPr>
        <p:txBody>
          <a:bodyPr vert="horz" wrap="square" lIns="0" tIns="46038" rIns="92075" bIns="46038" numCol="1" anchor="ctr" anchorCtr="0" compatLnSpc="1">
            <a:prstTxWarp prst="textNoShape">
              <a:avLst/>
            </a:prstTxWarp>
          </a:bodyPr>
          <a:lstStyle>
            <a:lvl1pPr algn="l" rtl="0" eaLnBrk="0" fontAlgn="base" hangingPunct="0">
              <a:spcBef>
                <a:spcPct val="0"/>
              </a:spcBef>
              <a:spcAft>
                <a:spcPct val="0"/>
              </a:spcAft>
              <a:defRPr sz="3400" b="1">
                <a:solidFill>
                  <a:schemeClr val="tx2"/>
                </a:solidFill>
                <a:latin typeface="+mj-lt"/>
                <a:ea typeface="+mj-ea"/>
                <a:cs typeface="+mj-cs"/>
              </a:defRPr>
            </a:lvl1pPr>
            <a:lvl2pPr algn="l" rtl="0" eaLnBrk="0" fontAlgn="base" hangingPunct="0">
              <a:spcBef>
                <a:spcPct val="0"/>
              </a:spcBef>
              <a:spcAft>
                <a:spcPct val="0"/>
              </a:spcAft>
              <a:defRPr sz="3400" b="1">
                <a:solidFill>
                  <a:schemeClr val="tx2"/>
                </a:solidFill>
                <a:latin typeface="Arial Narrow" pitchFamily="34" charset="0"/>
                <a:cs typeface="Arial" charset="0"/>
              </a:defRPr>
            </a:lvl2pPr>
            <a:lvl3pPr algn="l" rtl="0" eaLnBrk="0" fontAlgn="base" hangingPunct="0">
              <a:spcBef>
                <a:spcPct val="0"/>
              </a:spcBef>
              <a:spcAft>
                <a:spcPct val="0"/>
              </a:spcAft>
              <a:defRPr sz="3400" b="1">
                <a:solidFill>
                  <a:schemeClr val="tx2"/>
                </a:solidFill>
                <a:latin typeface="Arial Narrow" pitchFamily="34" charset="0"/>
                <a:cs typeface="Arial" charset="0"/>
              </a:defRPr>
            </a:lvl3pPr>
            <a:lvl4pPr algn="l" rtl="0" eaLnBrk="0" fontAlgn="base" hangingPunct="0">
              <a:spcBef>
                <a:spcPct val="0"/>
              </a:spcBef>
              <a:spcAft>
                <a:spcPct val="0"/>
              </a:spcAft>
              <a:defRPr sz="3400" b="1">
                <a:solidFill>
                  <a:schemeClr val="tx2"/>
                </a:solidFill>
                <a:latin typeface="Arial Narrow" pitchFamily="34" charset="0"/>
                <a:cs typeface="Arial" charset="0"/>
              </a:defRPr>
            </a:lvl4pPr>
            <a:lvl5pPr algn="l" rtl="0" eaLnBrk="0" fontAlgn="base" hangingPunct="0">
              <a:spcBef>
                <a:spcPct val="0"/>
              </a:spcBef>
              <a:spcAft>
                <a:spcPct val="0"/>
              </a:spcAft>
              <a:defRPr sz="3400" b="1">
                <a:solidFill>
                  <a:schemeClr val="tx2"/>
                </a:solidFill>
                <a:latin typeface="Arial Narrow" pitchFamily="34" charset="0"/>
                <a:cs typeface="Arial" charset="0"/>
              </a:defRPr>
            </a:lvl5pPr>
            <a:lvl6pPr marL="457200" algn="l" rtl="0" fontAlgn="base">
              <a:spcBef>
                <a:spcPct val="0"/>
              </a:spcBef>
              <a:spcAft>
                <a:spcPct val="0"/>
              </a:spcAft>
              <a:defRPr sz="3400" b="1">
                <a:solidFill>
                  <a:schemeClr val="tx2"/>
                </a:solidFill>
                <a:latin typeface="Arial Narrow" pitchFamily="34" charset="0"/>
                <a:cs typeface="Arial" charset="0"/>
              </a:defRPr>
            </a:lvl6pPr>
            <a:lvl7pPr marL="914400" algn="l" rtl="0" fontAlgn="base">
              <a:spcBef>
                <a:spcPct val="0"/>
              </a:spcBef>
              <a:spcAft>
                <a:spcPct val="0"/>
              </a:spcAft>
              <a:defRPr sz="3400" b="1">
                <a:solidFill>
                  <a:schemeClr val="tx2"/>
                </a:solidFill>
                <a:latin typeface="Arial Narrow" pitchFamily="34" charset="0"/>
                <a:cs typeface="Arial" charset="0"/>
              </a:defRPr>
            </a:lvl7pPr>
            <a:lvl8pPr marL="1371600" algn="l" rtl="0" fontAlgn="base">
              <a:spcBef>
                <a:spcPct val="0"/>
              </a:spcBef>
              <a:spcAft>
                <a:spcPct val="0"/>
              </a:spcAft>
              <a:defRPr sz="3400" b="1">
                <a:solidFill>
                  <a:schemeClr val="tx2"/>
                </a:solidFill>
                <a:latin typeface="Arial Narrow" pitchFamily="34" charset="0"/>
                <a:cs typeface="Arial" charset="0"/>
              </a:defRPr>
            </a:lvl8pPr>
            <a:lvl9pPr marL="1828800" algn="l" rtl="0" fontAlgn="base">
              <a:spcBef>
                <a:spcPct val="0"/>
              </a:spcBef>
              <a:spcAft>
                <a:spcPct val="0"/>
              </a:spcAft>
              <a:defRPr sz="3400" b="1">
                <a:solidFill>
                  <a:schemeClr val="tx2"/>
                </a:solidFill>
                <a:latin typeface="Arial Narrow" pitchFamily="34" charset="0"/>
                <a:cs typeface="Arial" charset="0"/>
              </a:defRPr>
            </a:lvl9pPr>
          </a:lstStyle>
          <a:p>
            <a:pPr algn="ctr" eaLnBrk="1" hangingPunct="1"/>
            <a:r>
              <a:rPr lang="en-US" sz="3600" kern="0" dirty="0" smtClean="0">
                <a:solidFill>
                  <a:srgbClr val="F09828"/>
                </a:solidFill>
                <a:latin typeface="+mn-lt"/>
              </a:rPr>
              <a:t>Conclusions</a:t>
            </a:r>
            <a:endParaRPr lang="en-US" sz="3600" kern="0" baseline="30000" dirty="0" smtClean="0">
              <a:solidFill>
                <a:srgbClr val="F09828"/>
              </a:solidFill>
              <a:latin typeface="+mn-lt"/>
            </a:endParaRPr>
          </a:p>
        </p:txBody>
      </p:sp>
      <p:sp>
        <p:nvSpPr>
          <p:cNvPr id="6" name="Rectangle 3"/>
          <p:cNvSpPr txBox="1">
            <a:spLocks noChangeArrowheads="1"/>
          </p:cNvSpPr>
          <p:nvPr/>
        </p:nvSpPr>
        <p:spPr bwMode="auto">
          <a:xfrm>
            <a:off x="454025" y="1105534"/>
            <a:ext cx="8237538" cy="35972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42900" indent="-342900" algn="l" rtl="0" eaLnBrk="0" fontAlgn="base" hangingPunct="0">
              <a:spcBef>
                <a:spcPct val="0"/>
              </a:spcBef>
              <a:spcAft>
                <a:spcPct val="20000"/>
              </a:spcAft>
              <a:buClr>
                <a:srgbClr val="FFFF00"/>
              </a:buClr>
              <a:buSzPct val="90000"/>
              <a:buFont typeface="Wingdings" pitchFamily="2" charset="2"/>
              <a:buChar char="n"/>
              <a:defRPr sz="2200" b="1">
                <a:solidFill>
                  <a:schemeClr val="tx1"/>
                </a:solidFill>
                <a:latin typeface="+mn-lt"/>
                <a:ea typeface="+mn-ea"/>
                <a:cs typeface="+mn-cs"/>
              </a:defRPr>
            </a:lvl1pPr>
            <a:lvl2pPr marL="685800" indent="-341313" algn="l" rtl="0" eaLnBrk="0" fontAlgn="base" hangingPunct="0">
              <a:spcBef>
                <a:spcPct val="0"/>
              </a:spcBef>
              <a:spcAft>
                <a:spcPct val="20000"/>
              </a:spcAft>
              <a:buClr>
                <a:schemeClr val="tx1"/>
              </a:buClr>
              <a:buChar char="–"/>
              <a:defRPr sz="2200" b="1">
                <a:solidFill>
                  <a:schemeClr val="tx1"/>
                </a:solidFill>
                <a:latin typeface="+mn-lt"/>
                <a:cs typeface="+mn-cs"/>
              </a:defRPr>
            </a:lvl2pPr>
            <a:lvl3pPr marL="1036638" indent="-349250" algn="l" rtl="0" eaLnBrk="0" fontAlgn="base" hangingPunct="0">
              <a:spcBef>
                <a:spcPct val="0"/>
              </a:spcBef>
              <a:spcAft>
                <a:spcPct val="20000"/>
              </a:spcAft>
              <a:buClr>
                <a:srgbClr val="FFFF00"/>
              </a:buClr>
              <a:buFont typeface="Arial" charset="0"/>
              <a:buChar char="●"/>
              <a:defRPr sz="2200" b="1">
                <a:solidFill>
                  <a:schemeClr val="tx1"/>
                </a:solidFill>
                <a:latin typeface="+mn-lt"/>
                <a:cs typeface="+mn-cs"/>
              </a:defRPr>
            </a:lvl3pPr>
            <a:lvl4pPr marL="1393825" indent="-355600" algn="l" rtl="0" eaLnBrk="0" fontAlgn="base" hangingPunct="0">
              <a:spcBef>
                <a:spcPct val="0"/>
              </a:spcBef>
              <a:spcAft>
                <a:spcPct val="20000"/>
              </a:spcAft>
              <a:buClr>
                <a:schemeClr val="tx1"/>
              </a:buClr>
              <a:buChar char="–"/>
              <a:defRPr sz="2200" b="1">
                <a:solidFill>
                  <a:schemeClr val="tx1"/>
                </a:solidFill>
                <a:latin typeface="+mn-lt"/>
                <a:cs typeface="+mn-cs"/>
              </a:defRPr>
            </a:lvl4pPr>
            <a:lvl5pPr marL="1981200" indent="-585788" algn="r" rtl="0" eaLnBrk="0" fontAlgn="base" hangingPunct="0">
              <a:spcBef>
                <a:spcPct val="0"/>
              </a:spcBef>
              <a:spcAft>
                <a:spcPct val="20000"/>
              </a:spcAft>
              <a:defRPr sz="1200" b="1">
                <a:solidFill>
                  <a:schemeClr val="tx1"/>
                </a:solidFill>
                <a:latin typeface="+mn-lt"/>
                <a:cs typeface="+mn-cs"/>
              </a:defRPr>
            </a:lvl5pPr>
            <a:lvl6pPr marL="2438400" indent="-585788" algn="r" rtl="0" fontAlgn="base">
              <a:spcBef>
                <a:spcPct val="0"/>
              </a:spcBef>
              <a:spcAft>
                <a:spcPct val="20000"/>
              </a:spcAft>
              <a:defRPr sz="1200" b="1">
                <a:solidFill>
                  <a:schemeClr val="tx1"/>
                </a:solidFill>
                <a:latin typeface="+mn-lt"/>
                <a:cs typeface="+mn-cs"/>
              </a:defRPr>
            </a:lvl6pPr>
            <a:lvl7pPr marL="2895600" indent="-585788" algn="r" rtl="0" fontAlgn="base">
              <a:spcBef>
                <a:spcPct val="0"/>
              </a:spcBef>
              <a:spcAft>
                <a:spcPct val="20000"/>
              </a:spcAft>
              <a:defRPr sz="1200" b="1">
                <a:solidFill>
                  <a:schemeClr val="tx1"/>
                </a:solidFill>
                <a:latin typeface="+mn-lt"/>
                <a:cs typeface="+mn-cs"/>
              </a:defRPr>
            </a:lvl7pPr>
            <a:lvl8pPr marL="3352800" indent="-585788" algn="r" rtl="0" fontAlgn="base">
              <a:spcBef>
                <a:spcPct val="0"/>
              </a:spcBef>
              <a:spcAft>
                <a:spcPct val="20000"/>
              </a:spcAft>
              <a:defRPr sz="1200" b="1">
                <a:solidFill>
                  <a:schemeClr val="tx1"/>
                </a:solidFill>
                <a:latin typeface="+mn-lt"/>
                <a:cs typeface="+mn-cs"/>
              </a:defRPr>
            </a:lvl8pPr>
            <a:lvl9pPr marL="3810000" indent="-585788" algn="r" rtl="0" fontAlgn="base">
              <a:spcBef>
                <a:spcPct val="0"/>
              </a:spcBef>
              <a:spcAft>
                <a:spcPct val="20000"/>
              </a:spcAft>
              <a:defRPr sz="1200" b="1">
                <a:solidFill>
                  <a:schemeClr val="tx1"/>
                </a:solidFill>
                <a:latin typeface="+mn-lt"/>
                <a:cs typeface="+mn-cs"/>
              </a:defRPr>
            </a:lvl9pPr>
          </a:lstStyle>
          <a:p>
            <a:pPr marL="342900" lvl="1" indent="-342900">
              <a:lnSpc>
                <a:spcPct val="90000"/>
              </a:lnSpc>
              <a:spcBef>
                <a:spcPts val="380"/>
              </a:spcBef>
              <a:spcAft>
                <a:spcPts val="600"/>
              </a:spcAft>
              <a:buClr>
                <a:srgbClr val="F09828"/>
              </a:buClr>
              <a:buSzPct val="90000"/>
              <a:buFont typeface="Arial" panose="020B0604020202020204" pitchFamily="34" charset="0"/>
              <a:buChar char="•"/>
            </a:pPr>
            <a:r>
              <a:rPr lang="en-US" sz="2000" kern="0" dirty="0">
                <a:cs typeface="Arial" pitchFamily="34" charset="0"/>
              </a:rPr>
              <a:t>DASISION final 5-year study results </a:t>
            </a:r>
            <a:r>
              <a:rPr lang="en-US" sz="2000" kern="0" dirty="0" smtClean="0">
                <a:cs typeface="Arial" pitchFamily="34" charset="0"/>
              </a:rPr>
              <a:t>confirm that, </a:t>
            </a:r>
            <a:r>
              <a:rPr lang="en-US" sz="2000" kern="0" dirty="0">
                <a:cs typeface="Arial" pitchFamily="34" charset="0"/>
              </a:rPr>
              <a:t>compared </a:t>
            </a:r>
            <a:r>
              <a:rPr lang="en-US" sz="2000" kern="0" dirty="0" smtClean="0">
                <a:cs typeface="Arial" pitchFamily="34" charset="0"/>
              </a:rPr>
              <a:t>with  imatinib</a:t>
            </a:r>
            <a:r>
              <a:rPr lang="en-US" sz="2000" kern="0" dirty="0">
                <a:cs typeface="Arial" pitchFamily="34" charset="0"/>
              </a:rPr>
              <a:t>, patients treated with </a:t>
            </a:r>
            <a:r>
              <a:rPr lang="en-US" sz="2000" kern="0" dirty="0" err="1">
                <a:cs typeface="Arial" pitchFamily="34" charset="0"/>
              </a:rPr>
              <a:t>dasatinib</a:t>
            </a:r>
            <a:r>
              <a:rPr lang="en-US" sz="2000" kern="0" dirty="0">
                <a:cs typeface="Arial" pitchFamily="34" charset="0"/>
              </a:rPr>
              <a:t> </a:t>
            </a:r>
            <a:r>
              <a:rPr lang="en-US" sz="2000" kern="0" dirty="0" smtClean="0">
                <a:cs typeface="Arial" pitchFamily="34" charset="0"/>
              </a:rPr>
              <a:t>had:</a:t>
            </a:r>
            <a:endParaRPr lang="en-US" sz="1800" kern="0" dirty="0">
              <a:cs typeface="Arial" pitchFamily="34" charset="0"/>
            </a:endParaRPr>
          </a:p>
          <a:p>
            <a:pPr marL="693738" lvl="2" indent="-342900">
              <a:lnSpc>
                <a:spcPct val="90000"/>
              </a:lnSpc>
              <a:spcBef>
                <a:spcPts val="380"/>
              </a:spcBef>
              <a:spcAft>
                <a:spcPts val="600"/>
              </a:spcAft>
              <a:buClr>
                <a:srgbClr val="F09828"/>
              </a:buClr>
              <a:buSzPct val="90000"/>
              <a:buFont typeface="Arial" panose="020B0604020202020204" pitchFamily="34" charset="0"/>
              <a:buChar char="‒"/>
            </a:pPr>
            <a:r>
              <a:rPr lang="en-US" sz="1800" kern="0" dirty="0" smtClean="0">
                <a:cs typeface="Arial" pitchFamily="34" charset="0"/>
              </a:rPr>
              <a:t>Faster </a:t>
            </a:r>
            <a:r>
              <a:rPr lang="en-US" sz="1800" kern="0" dirty="0">
                <a:cs typeface="Arial" pitchFamily="34" charset="0"/>
              </a:rPr>
              <a:t>times to response </a:t>
            </a:r>
            <a:endParaRPr lang="en-US" sz="1800" kern="0" dirty="0" smtClean="0">
              <a:cs typeface="Arial" pitchFamily="34" charset="0"/>
            </a:endParaRPr>
          </a:p>
          <a:p>
            <a:pPr marL="693738" lvl="2" indent="-342900">
              <a:lnSpc>
                <a:spcPct val="90000"/>
              </a:lnSpc>
              <a:spcBef>
                <a:spcPts val="380"/>
              </a:spcBef>
              <a:spcAft>
                <a:spcPts val="600"/>
              </a:spcAft>
              <a:buClr>
                <a:srgbClr val="F09828"/>
              </a:buClr>
              <a:buSzPct val="90000"/>
              <a:buFont typeface="Arial" panose="020B0604020202020204" pitchFamily="34" charset="0"/>
              <a:buChar char="‒"/>
            </a:pPr>
            <a:r>
              <a:rPr lang="en-US" sz="1800" kern="0" dirty="0" smtClean="0">
                <a:cs typeface="Arial" pitchFamily="34" charset="0"/>
              </a:rPr>
              <a:t>Higher </a:t>
            </a:r>
            <a:r>
              <a:rPr lang="en-US" sz="1800" kern="0" dirty="0">
                <a:cs typeface="Arial" pitchFamily="34" charset="0"/>
              </a:rPr>
              <a:t>cumulative rates of molecular </a:t>
            </a:r>
            <a:r>
              <a:rPr lang="en-US" sz="1800" kern="0" dirty="0" smtClean="0">
                <a:cs typeface="Arial" pitchFamily="34" charset="0"/>
              </a:rPr>
              <a:t>responses</a:t>
            </a:r>
          </a:p>
          <a:p>
            <a:pPr marL="693738" lvl="2" indent="-342900">
              <a:lnSpc>
                <a:spcPct val="90000"/>
              </a:lnSpc>
              <a:spcBef>
                <a:spcPts val="380"/>
              </a:spcBef>
              <a:spcAft>
                <a:spcPts val="600"/>
              </a:spcAft>
              <a:buClr>
                <a:srgbClr val="F09828"/>
              </a:buClr>
              <a:buSzPct val="90000"/>
              <a:buFont typeface="Arial" panose="020B0604020202020204" pitchFamily="34" charset="0"/>
              <a:buChar char="‒"/>
            </a:pPr>
            <a:r>
              <a:rPr lang="en-US" sz="1800" kern="0" dirty="0" smtClean="0">
                <a:cs typeface="Arial" pitchFamily="34" charset="0"/>
              </a:rPr>
              <a:t>Fewer </a:t>
            </a:r>
            <a:r>
              <a:rPr lang="en-US" sz="1800" kern="0" dirty="0">
                <a:cs typeface="Arial" pitchFamily="34" charset="0"/>
              </a:rPr>
              <a:t>transformations to AP/BP</a:t>
            </a:r>
          </a:p>
          <a:p>
            <a:pPr marL="342900" lvl="1" indent="-342900">
              <a:lnSpc>
                <a:spcPct val="90000"/>
              </a:lnSpc>
              <a:spcBef>
                <a:spcPts val="380"/>
              </a:spcBef>
              <a:spcAft>
                <a:spcPts val="600"/>
              </a:spcAft>
              <a:buClr>
                <a:srgbClr val="F09828"/>
              </a:buClr>
              <a:buSzPct val="90000"/>
              <a:buFont typeface="Arial" panose="020B0604020202020204" pitchFamily="34" charset="0"/>
              <a:buChar char="•"/>
            </a:pPr>
            <a:r>
              <a:rPr lang="en-US" sz="2000" kern="0" dirty="0">
                <a:cs typeface="Arial" pitchFamily="34" charset="0"/>
              </a:rPr>
              <a:t>PFS and OS rates </a:t>
            </a:r>
            <a:r>
              <a:rPr lang="en-US" sz="2000" kern="0" dirty="0" smtClean="0">
                <a:cs typeface="Arial" pitchFamily="34" charset="0"/>
              </a:rPr>
              <a:t>were similar </a:t>
            </a:r>
            <a:r>
              <a:rPr lang="en-US" sz="2000" kern="0" dirty="0">
                <a:cs typeface="Arial" pitchFamily="34" charset="0"/>
              </a:rPr>
              <a:t>between treatment arms</a:t>
            </a:r>
          </a:p>
          <a:p>
            <a:pPr marL="635000" lvl="1" indent="-292100">
              <a:lnSpc>
                <a:spcPct val="90000"/>
              </a:lnSpc>
              <a:spcBef>
                <a:spcPts val="380"/>
              </a:spcBef>
              <a:spcAft>
                <a:spcPts val="600"/>
              </a:spcAft>
              <a:buClr>
                <a:srgbClr val="F09828"/>
              </a:buClr>
              <a:buSzPct val="90000"/>
              <a:buFont typeface="Arial" panose="020B0604020202020204" pitchFamily="34" charset="0"/>
              <a:buChar char="‒"/>
            </a:pPr>
            <a:r>
              <a:rPr lang="en-US" sz="1800" kern="0" dirty="0">
                <a:cs typeface="Arial" pitchFamily="34" charset="0"/>
              </a:rPr>
              <a:t>Given </a:t>
            </a:r>
            <a:r>
              <a:rPr lang="en-US" sz="1800" kern="0" dirty="0" smtClean="0">
                <a:cs typeface="Arial" pitchFamily="34" charset="0"/>
              </a:rPr>
              <a:t>OS </a:t>
            </a:r>
            <a:r>
              <a:rPr lang="en-US" sz="1800" kern="0" dirty="0">
                <a:cs typeface="Arial" pitchFamily="34" charset="0"/>
              </a:rPr>
              <a:t>rates </a:t>
            </a:r>
            <a:r>
              <a:rPr lang="en-US" sz="1800" kern="0" dirty="0" smtClean="0">
                <a:cs typeface="Arial" pitchFamily="34" charset="0"/>
              </a:rPr>
              <a:t>of ~90</a:t>
            </a:r>
            <a:r>
              <a:rPr lang="en-US" sz="1800" kern="0" dirty="0">
                <a:cs typeface="Arial" pitchFamily="34" charset="0"/>
              </a:rPr>
              <a:t>% at 5 years in DASISION, a larger population </a:t>
            </a:r>
            <a:r>
              <a:rPr lang="en-US" sz="1800" kern="0" dirty="0" smtClean="0">
                <a:cs typeface="Arial" pitchFamily="34" charset="0"/>
              </a:rPr>
              <a:t>over a longer period of time would </a:t>
            </a:r>
            <a:r>
              <a:rPr lang="en-US" sz="1800" kern="0" dirty="0">
                <a:cs typeface="Arial" pitchFamily="34" charset="0"/>
              </a:rPr>
              <a:t>likely be required to show a survival difference </a:t>
            </a:r>
            <a:r>
              <a:rPr lang="en-US" sz="1800" kern="0" dirty="0" smtClean="0">
                <a:cs typeface="Arial" pitchFamily="34" charset="0"/>
              </a:rPr>
              <a:t>between </a:t>
            </a:r>
            <a:r>
              <a:rPr lang="en-US" sz="1800" kern="0" dirty="0">
                <a:cs typeface="Arial" pitchFamily="34" charset="0"/>
              </a:rPr>
              <a:t>dasatinib and imatinib</a:t>
            </a:r>
          </a:p>
          <a:p>
            <a:pPr marL="342900" lvl="1" indent="-342900">
              <a:lnSpc>
                <a:spcPct val="90000"/>
              </a:lnSpc>
              <a:spcBef>
                <a:spcPts val="380"/>
              </a:spcBef>
              <a:spcAft>
                <a:spcPts val="600"/>
              </a:spcAft>
              <a:buClr>
                <a:srgbClr val="F09828"/>
              </a:buClr>
              <a:buSzPct val="90000"/>
              <a:buFont typeface="Arial" panose="020B0604020202020204" pitchFamily="34" charset="0"/>
              <a:buChar char="•"/>
            </a:pPr>
            <a:r>
              <a:rPr lang="en-US" sz="2000" kern="0" dirty="0">
                <a:cs typeface="Arial" pitchFamily="34" charset="0"/>
              </a:rPr>
              <a:t>Achievement of BCR-ABL ≤10% at 3 months is associated with significantly higher PFS and OS by 5 years</a:t>
            </a:r>
          </a:p>
          <a:p>
            <a:pPr marL="342900" lvl="1" indent="-342900">
              <a:lnSpc>
                <a:spcPct val="90000"/>
              </a:lnSpc>
              <a:spcBef>
                <a:spcPts val="380"/>
              </a:spcBef>
              <a:spcAft>
                <a:spcPts val="600"/>
              </a:spcAft>
              <a:buClr>
                <a:srgbClr val="F09828"/>
              </a:buClr>
              <a:buSzPct val="90000"/>
              <a:buFont typeface="Arial" panose="020B0604020202020204" pitchFamily="34" charset="0"/>
              <a:buChar char="•"/>
            </a:pPr>
            <a:r>
              <a:rPr lang="en-US" sz="2000" kern="0" dirty="0">
                <a:cs typeface="Arial" pitchFamily="34" charset="0"/>
              </a:rPr>
              <a:t>Safety profile remains consistent, with no new safety signals identified</a:t>
            </a:r>
          </a:p>
          <a:p>
            <a:pPr marL="635000" lvl="1" indent="-292100">
              <a:lnSpc>
                <a:spcPct val="90000"/>
              </a:lnSpc>
              <a:spcBef>
                <a:spcPts val="380"/>
              </a:spcBef>
              <a:spcAft>
                <a:spcPts val="600"/>
              </a:spcAft>
              <a:buClr>
                <a:srgbClr val="F09828"/>
              </a:buClr>
              <a:buSzPct val="90000"/>
              <a:buFont typeface="Arial" panose="020B0604020202020204" pitchFamily="34" charset="0"/>
              <a:buChar char="‒"/>
            </a:pPr>
            <a:r>
              <a:rPr lang="en-US" sz="1800" kern="0" dirty="0">
                <a:cs typeface="Arial" pitchFamily="34" charset="0"/>
              </a:rPr>
              <a:t>Pleural effusion occurred throughout 5 years but did not impair </a:t>
            </a:r>
            <a:r>
              <a:rPr lang="en-US" sz="1800" kern="0" dirty="0" smtClean="0">
                <a:cs typeface="Arial" pitchFamily="34" charset="0"/>
              </a:rPr>
              <a:t>the   ability </a:t>
            </a:r>
            <a:r>
              <a:rPr lang="en-US" sz="1800" kern="0" dirty="0">
                <a:cs typeface="Arial" pitchFamily="34" charset="0"/>
              </a:rPr>
              <a:t>of patients to obtain a response </a:t>
            </a:r>
          </a:p>
          <a:p>
            <a:pPr marL="635000" lvl="1" indent="-292100">
              <a:lnSpc>
                <a:spcPct val="90000"/>
              </a:lnSpc>
              <a:spcBef>
                <a:spcPts val="380"/>
              </a:spcBef>
              <a:spcAft>
                <a:spcPts val="600"/>
              </a:spcAft>
              <a:buClr>
                <a:srgbClr val="F09828"/>
              </a:buClr>
              <a:buSzPct val="90000"/>
              <a:buFont typeface="Arial" panose="020B0604020202020204" pitchFamily="34" charset="0"/>
              <a:buChar char="‒"/>
            </a:pPr>
            <a:r>
              <a:rPr lang="en-US" sz="1800" kern="0" dirty="0">
                <a:cs typeface="Arial" pitchFamily="34" charset="0"/>
              </a:rPr>
              <a:t>Arterial ischemic events were </a:t>
            </a:r>
            <a:r>
              <a:rPr lang="en-US" sz="1800" kern="0" dirty="0" smtClean="0">
                <a:cs typeface="Arial" pitchFamily="34" charset="0"/>
              </a:rPr>
              <a:t>uncommon</a:t>
            </a:r>
            <a:endParaRPr lang="en-US" sz="1800" kern="0" dirty="0">
              <a:cs typeface="Arial" pitchFamily="34" charset="0"/>
            </a:endParaRPr>
          </a:p>
        </p:txBody>
      </p:sp>
      <p:sp>
        <p:nvSpPr>
          <p:cNvPr id="4" name="Rectangle 3"/>
          <p:cNvSpPr/>
          <p:nvPr/>
        </p:nvSpPr>
        <p:spPr>
          <a:xfrm>
            <a:off x="349714" y="6429384"/>
            <a:ext cx="3501984" cy="276999"/>
          </a:xfrm>
          <a:prstGeom prst="rect">
            <a:avLst/>
          </a:prstGeom>
        </p:spPr>
        <p:txBody>
          <a:bodyPr wrap="none">
            <a:spAutoFit/>
          </a:bodyPr>
          <a:lstStyle/>
          <a:p>
            <a:r>
              <a:rPr lang="en-US" sz="1200" b="1" dirty="0" smtClean="0">
                <a:solidFill>
                  <a:srgbClr val="FFFFFF"/>
                </a:solidFill>
              </a:rPr>
              <a:t>Cortes</a:t>
            </a:r>
            <a:r>
              <a:rPr lang="en-US" sz="1200" b="1" dirty="0" smtClean="0">
                <a:solidFill>
                  <a:srgbClr val="FFFFFF"/>
                </a:solidFill>
                <a:cs typeface="Arial" charset="0"/>
              </a:rPr>
              <a:t> J, </a:t>
            </a:r>
            <a:r>
              <a:rPr lang="en-US" sz="1200" b="1" dirty="0" smtClean="0">
                <a:solidFill>
                  <a:srgbClr val="FFFFFF"/>
                </a:solidFill>
                <a:cs typeface="Arial" charset="0"/>
              </a:rPr>
              <a:t>et al. </a:t>
            </a:r>
            <a:r>
              <a:rPr lang="en-US" sz="1200" b="1" i="1" dirty="0" smtClean="0">
                <a:solidFill>
                  <a:srgbClr val="FFFFFF"/>
                </a:solidFill>
                <a:cs typeface="Arial" charset="0"/>
              </a:rPr>
              <a:t>Blood</a:t>
            </a:r>
            <a:r>
              <a:rPr lang="en-US" sz="1200" b="1" i="1" dirty="0">
                <a:solidFill>
                  <a:srgbClr val="FFFFFF"/>
                </a:solidFill>
                <a:cs typeface="Arial" charset="0"/>
              </a:rPr>
              <a:t>. </a:t>
            </a:r>
            <a:r>
              <a:rPr lang="en-US" sz="1200" b="1" dirty="0">
                <a:solidFill>
                  <a:srgbClr val="FFFFFF"/>
                </a:solidFill>
                <a:cs typeface="Arial" charset="0"/>
              </a:rPr>
              <a:t>2014;124: Abstract </a:t>
            </a:r>
            <a:r>
              <a:rPr lang="en-US" sz="1200" b="1" dirty="0" smtClean="0">
                <a:solidFill>
                  <a:srgbClr val="FFFFFF"/>
                </a:solidFill>
              </a:rPr>
              <a:t>15</a:t>
            </a:r>
            <a:r>
              <a:rPr lang="en-US" sz="1200" b="1" dirty="0" smtClean="0">
                <a:solidFill>
                  <a:srgbClr val="FFFFFF"/>
                </a:solidFill>
                <a:cs typeface="Arial" charset="0"/>
              </a:rPr>
              <a:t>2</a:t>
            </a:r>
            <a:r>
              <a:rPr lang="en-US" sz="1200" b="1" dirty="0" smtClean="0">
                <a:solidFill>
                  <a:srgbClr val="FFFFFF"/>
                </a:solidFill>
                <a:cs typeface="Arial" charset="0"/>
              </a:rPr>
              <a:t>.</a:t>
            </a:r>
            <a:endParaRPr lang="en-US" sz="1200" b="1" dirty="0">
              <a:solidFill>
                <a:srgbClr val="FFFFFF"/>
              </a:solidFill>
              <a:cs typeface="Arial"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GB" dirty="0" smtClean="0"/>
              <a:t>Introduction</a:t>
            </a:r>
            <a:endParaRPr lang="en-US" dirty="0" smtClean="0"/>
          </a:p>
        </p:txBody>
      </p:sp>
      <p:sp>
        <p:nvSpPr>
          <p:cNvPr id="8195" name="Rectangle 3"/>
          <p:cNvSpPr>
            <a:spLocks noGrp="1" noChangeArrowheads="1"/>
          </p:cNvSpPr>
          <p:nvPr>
            <p:ph idx="1"/>
          </p:nvPr>
        </p:nvSpPr>
        <p:spPr>
          <a:xfrm>
            <a:off x="454025" y="1249473"/>
            <a:ext cx="8277786" cy="3597275"/>
          </a:xfrm>
        </p:spPr>
        <p:txBody>
          <a:bodyPr/>
          <a:lstStyle/>
          <a:p>
            <a:pPr marL="342900" lvl="1" indent="-342900">
              <a:spcBef>
                <a:spcPts val="600"/>
              </a:spcBef>
              <a:spcAft>
                <a:spcPts val="600"/>
              </a:spcAft>
              <a:buSzPct val="90000"/>
              <a:buFont typeface="Arial" panose="020B0604020202020204" pitchFamily="34" charset="0"/>
              <a:buChar char="•"/>
            </a:pPr>
            <a:r>
              <a:rPr lang="en-US" sz="1800" dirty="0">
                <a:cs typeface="Arial" pitchFamily="34" charset="0"/>
              </a:rPr>
              <a:t>The second-generation </a:t>
            </a:r>
            <a:r>
              <a:rPr lang="en-US" sz="1800" dirty="0" smtClean="0">
                <a:cs typeface="Arial" pitchFamily="34" charset="0"/>
              </a:rPr>
              <a:t>TKI dasatinib </a:t>
            </a:r>
            <a:r>
              <a:rPr lang="en-US" sz="1800" dirty="0">
                <a:cs typeface="Arial" pitchFamily="34" charset="0"/>
              </a:rPr>
              <a:t>is a standard first-line therapy for patients with CML-CP</a:t>
            </a:r>
            <a:r>
              <a:rPr lang="en-US" sz="1800" baseline="30000" dirty="0">
                <a:cs typeface="Arial" pitchFamily="34" charset="0"/>
              </a:rPr>
              <a:t>1</a:t>
            </a:r>
          </a:p>
          <a:p>
            <a:pPr marL="342900" lvl="1" indent="-342900">
              <a:spcBef>
                <a:spcPts val="600"/>
              </a:spcBef>
              <a:spcAft>
                <a:spcPts val="600"/>
              </a:spcAft>
              <a:buSzPct val="90000"/>
              <a:buFont typeface="Arial" panose="020B0604020202020204" pitchFamily="34" charset="0"/>
              <a:buChar char="•"/>
            </a:pPr>
            <a:r>
              <a:rPr lang="en-US" sz="1800" dirty="0">
                <a:cs typeface="Arial" pitchFamily="34" charset="0"/>
              </a:rPr>
              <a:t>Patients with newly diagnosed CML-CP treated with dasatinib at </a:t>
            </a:r>
            <a:br>
              <a:rPr lang="en-US" sz="1800" dirty="0">
                <a:cs typeface="Arial" pitchFamily="34" charset="0"/>
              </a:rPr>
            </a:br>
            <a:r>
              <a:rPr lang="en-US" sz="1800" dirty="0">
                <a:cs typeface="Arial" pitchFamily="34" charset="0"/>
              </a:rPr>
              <a:t>100 mg QD in DASISION (compared with imatinib) demonstrated</a:t>
            </a:r>
            <a:r>
              <a:rPr lang="en-US" sz="1800" baseline="30000" dirty="0">
                <a:cs typeface="Arial" pitchFamily="34" charset="0"/>
              </a:rPr>
              <a:t>1-4</a:t>
            </a:r>
            <a:r>
              <a:rPr lang="en-US" sz="1800" dirty="0">
                <a:cs typeface="Arial" pitchFamily="34" charset="0"/>
              </a:rPr>
              <a:t> </a:t>
            </a:r>
          </a:p>
          <a:p>
            <a:pPr marL="635000" lvl="1" indent="-292100">
              <a:spcBef>
                <a:spcPts val="600"/>
              </a:spcBef>
              <a:spcAft>
                <a:spcPts val="600"/>
              </a:spcAft>
            </a:pPr>
            <a:r>
              <a:rPr lang="en-US" sz="1800" dirty="0">
                <a:cs typeface="Arial" pitchFamily="34" charset="0"/>
              </a:rPr>
              <a:t>Improved rates of confirmed complete cytogenetic response</a:t>
            </a:r>
          </a:p>
          <a:p>
            <a:pPr marL="635000" lvl="1" indent="-292100">
              <a:spcBef>
                <a:spcPts val="600"/>
              </a:spcBef>
              <a:spcAft>
                <a:spcPts val="600"/>
              </a:spcAft>
            </a:pPr>
            <a:r>
              <a:rPr lang="en-US" sz="1800" dirty="0">
                <a:cs typeface="Arial" pitchFamily="34" charset="0"/>
              </a:rPr>
              <a:t>Faster rates of molecular response</a:t>
            </a:r>
          </a:p>
          <a:p>
            <a:pPr marL="635000" lvl="1" indent="-292100">
              <a:spcBef>
                <a:spcPts val="600"/>
              </a:spcBef>
              <a:spcAft>
                <a:spcPts val="600"/>
              </a:spcAft>
            </a:pPr>
            <a:r>
              <a:rPr lang="en-US" sz="1800" dirty="0">
                <a:cs typeface="Arial" pitchFamily="34" charset="0"/>
              </a:rPr>
              <a:t>An acceptable safety profile</a:t>
            </a:r>
          </a:p>
          <a:p>
            <a:pPr marL="342900" lvl="1" indent="-342900">
              <a:spcBef>
                <a:spcPts val="600"/>
              </a:spcBef>
              <a:spcAft>
                <a:spcPts val="600"/>
              </a:spcAft>
              <a:buSzPct val="90000"/>
              <a:buFont typeface="Arial" panose="020B0604020202020204" pitchFamily="34" charset="0"/>
              <a:buChar char="•"/>
            </a:pPr>
            <a:r>
              <a:rPr lang="en-US" sz="1800" dirty="0">
                <a:cs typeface="Arial" pitchFamily="34" charset="0"/>
              </a:rPr>
              <a:t>Final analysis from DASISION evaluating long-term efficacy and safety outcomes are presented</a:t>
            </a:r>
          </a:p>
          <a:p>
            <a:pPr marL="635000" lvl="1" indent="-292100">
              <a:spcBef>
                <a:spcPts val="600"/>
              </a:spcBef>
              <a:spcAft>
                <a:spcPts val="600"/>
              </a:spcAft>
            </a:pPr>
            <a:r>
              <a:rPr lang="en-US" sz="1800" dirty="0">
                <a:cs typeface="Arial" pitchFamily="34" charset="0"/>
              </a:rPr>
              <a:t>Minimum of 5 years of follow-up since randomization</a:t>
            </a:r>
          </a:p>
          <a:p>
            <a:pPr marL="635000" lvl="1" indent="-292100">
              <a:spcBef>
                <a:spcPts val="600"/>
              </a:spcBef>
              <a:spcAft>
                <a:spcPts val="600"/>
              </a:spcAft>
            </a:pPr>
            <a:r>
              <a:rPr lang="en-US" sz="1800" dirty="0" smtClean="0">
                <a:cs typeface="Arial" pitchFamily="34" charset="0"/>
              </a:rPr>
              <a:t>Last patient first visit: 24-Nov-2008</a:t>
            </a:r>
            <a:endParaRPr lang="en-US" sz="1800" dirty="0">
              <a:cs typeface="Arial" pitchFamily="34" charset="0"/>
            </a:endParaRPr>
          </a:p>
        </p:txBody>
      </p:sp>
      <p:sp>
        <p:nvSpPr>
          <p:cNvPr id="8" name="TextBox 7"/>
          <p:cNvSpPr txBox="1"/>
          <p:nvPr/>
        </p:nvSpPr>
        <p:spPr>
          <a:xfrm>
            <a:off x="364497" y="5700781"/>
            <a:ext cx="8294872" cy="646331"/>
          </a:xfrm>
          <a:prstGeom prst="rect">
            <a:avLst/>
          </a:prstGeom>
          <a:noFill/>
        </p:spPr>
        <p:txBody>
          <a:bodyPr wrap="square" rtlCol="0" anchor="b" anchorCtr="0">
            <a:spAutoFit/>
          </a:bodyPr>
          <a:lstStyle/>
          <a:p>
            <a:pPr marL="0" lvl="1">
              <a:lnSpc>
                <a:spcPct val="90000"/>
              </a:lnSpc>
              <a:spcBef>
                <a:spcPts val="400"/>
              </a:spcBef>
            </a:pPr>
            <a:r>
              <a:rPr lang="en-US" sz="1000" dirty="0"/>
              <a:t>CML-CP, chronic phase chronic myeloid leukemia; DASISION (CA180-056): NCT00481247.</a:t>
            </a:r>
            <a:br>
              <a:rPr lang="en-US" sz="1000" dirty="0"/>
            </a:br>
            <a:r>
              <a:rPr lang="en-US" sz="1000" dirty="0"/>
              <a:t>1. </a:t>
            </a:r>
            <a:r>
              <a:rPr lang="en-US" sz="1000" dirty="0" smtClean="0"/>
              <a:t>SPRYCEL (</a:t>
            </a:r>
            <a:r>
              <a:rPr lang="en-US" sz="1000" dirty="0" err="1" smtClean="0"/>
              <a:t>dasatinib</a:t>
            </a:r>
            <a:r>
              <a:rPr lang="en-US" sz="1000" dirty="0" smtClean="0"/>
              <a:t>) [prescribing information]</a:t>
            </a:r>
            <a:r>
              <a:rPr lang="en-US" sz="1000" dirty="0"/>
              <a:t>. Princeton, New Jersey:  Bristol-Myers Squibb </a:t>
            </a:r>
            <a:r>
              <a:rPr lang="en-US" sz="1000" dirty="0" smtClean="0"/>
              <a:t>Company; 2013. www.sprycel.com/index.aspx2</a:t>
            </a:r>
            <a:r>
              <a:rPr lang="en-US" sz="1000" dirty="0"/>
              <a:t>. Accessed December 8, </a:t>
            </a:r>
            <a:r>
              <a:rPr lang="en-US" sz="1000" dirty="0" smtClean="0"/>
              <a:t>2014. 2. </a:t>
            </a:r>
            <a:r>
              <a:rPr lang="en-US" sz="1000" dirty="0" err="1" smtClean="0"/>
              <a:t>Kantarjian</a:t>
            </a:r>
            <a:r>
              <a:rPr lang="en-US" sz="1000" dirty="0" smtClean="0"/>
              <a:t> H, </a:t>
            </a:r>
            <a:r>
              <a:rPr lang="en-US" sz="1000" i="1" dirty="0" smtClean="0"/>
              <a:t>et al. N </a:t>
            </a:r>
            <a:r>
              <a:rPr lang="en-US" sz="1000" i="1" dirty="0" err="1" smtClean="0"/>
              <a:t>Engl</a:t>
            </a:r>
            <a:r>
              <a:rPr lang="en-US" sz="1000" i="1" dirty="0" smtClean="0"/>
              <a:t> J Med.</a:t>
            </a:r>
            <a:r>
              <a:rPr lang="en-US" sz="1000" dirty="0" smtClean="0"/>
              <a:t> 2010;362:2260-2270. 3. </a:t>
            </a:r>
            <a:r>
              <a:rPr lang="en-US" sz="1000" dirty="0" err="1" smtClean="0"/>
              <a:t>Kantarjian</a:t>
            </a:r>
            <a:r>
              <a:rPr lang="en-US" sz="1000" dirty="0" smtClean="0"/>
              <a:t> HM, et al. </a:t>
            </a:r>
            <a:r>
              <a:rPr lang="en-US" sz="1000" i="1" dirty="0" smtClean="0"/>
              <a:t>Blood.</a:t>
            </a:r>
            <a:r>
              <a:rPr lang="en-US" sz="1000" dirty="0" smtClean="0"/>
              <a:t> 2012;119(5):1123-1129. 4</a:t>
            </a:r>
            <a:r>
              <a:rPr lang="en-US" sz="1000" dirty="0" smtClean="0"/>
              <a:t>. </a:t>
            </a:r>
            <a:r>
              <a:rPr lang="fr-FR" sz="1000" dirty="0" smtClean="0"/>
              <a:t>Jabbour E, et al. </a:t>
            </a:r>
            <a:r>
              <a:rPr lang="fr-FR" sz="1000" i="1" dirty="0" smtClean="0"/>
              <a:t>Blood.</a:t>
            </a:r>
            <a:r>
              <a:rPr lang="fr-FR" sz="1000" dirty="0" smtClean="0"/>
              <a:t> 2014;123(4):494-500.</a:t>
            </a:r>
            <a:endParaRPr lang="en-US" sz="1000" dirty="0"/>
          </a:p>
        </p:txBody>
      </p:sp>
      <p:sp>
        <p:nvSpPr>
          <p:cNvPr id="5" name="Rectangle 4"/>
          <p:cNvSpPr/>
          <p:nvPr/>
        </p:nvSpPr>
        <p:spPr>
          <a:xfrm>
            <a:off x="349714" y="6429384"/>
            <a:ext cx="3501984" cy="276999"/>
          </a:xfrm>
          <a:prstGeom prst="rect">
            <a:avLst/>
          </a:prstGeom>
        </p:spPr>
        <p:txBody>
          <a:bodyPr wrap="none">
            <a:spAutoFit/>
          </a:bodyPr>
          <a:lstStyle/>
          <a:p>
            <a:r>
              <a:rPr lang="en-US" sz="1200" b="1" dirty="0" smtClean="0">
                <a:solidFill>
                  <a:srgbClr val="FFFFFF"/>
                </a:solidFill>
              </a:rPr>
              <a:t>Cortes</a:t>
            </a:r>
            <a:r>
              <a:rPr lang="en-US" sz="1200" b="1" dirty="0" smtClean="0">
                <a:solidFill>
                  <a:srgbClr val="FFFFFF"/>
                </a:solidFill>
                <a:cs typeface="Arial" charset="0"/>
              </a:rPr>
              <a:t> J, </a:t>
            </a:r>
            <a:r>
              <a:rPr lang="en-US" sz="1200" b="1" dirty="0" smtClean="0">
                <a:solidFill>
                  <a:srgbClr val="FFFFFF"/>
                </a:solidFill>
                <a:cs typeface="Arial" charset="0"/>
              </a:rPr>
              <a:t>et al. </a:t>
            </a:r>
            <a:r>
              <a:rPr lang="en-US" sz="1200" b="1" i="1" dirty="0" smtClean="0">
                <a:solidFill>
                  <a:srgbClr val="FFFFFF"/>
                </a:solidFill>
                <a:cs typeface="Arial" charset="0"/>
              </a:rPr>
              <a:t>Blood</a:t>
            </a:r>
            <a:r>
              <a:rPr lang="en-US" sz="1200" b="1" i="1" dirty="0">
                <a:solidFill>
                  <a:srgbClr val="FFFFFF"/>
                </a:solidFill>
                <a:cs typeface="Arial" charset="0"/>
              </a:rPr>
              <a:t>. </a:t>
            </a:r>
            <a:r>
              <a:rPr lang="en-US" sz="1200" b="1" dirty="0">
                <a:solidFill>
                  <a:srgbClr val="FFFFFF"/>
                </a:solidFill>
                <a:cs typeface="Arial" charset="0"/>
              </a:rPr>
              <a:t>2014;124: Abstract </a:t>
            </a:r>
            <a:r>
              <a:rPr lang="en-US" sz="1200" b="1" dirty="0" smtClean="0">
                <a:solidFill>
                  <a:srgbClr val="FFFFFF"/>
                </a:solidFill>
              </a:rPr>
              <a:t>15</a:t>
            </a:r>
            <a:r>
              <a:rPr lang="en-US" sz="1200" b="1" dirty="0" smtClean="0">
                <a:solidFill>
                  <a:srgbClr val="FFFFFF"/>
                </a:solidFill>
                <a:cs typeface="Arial" charset="0"/>
              </a:rPr>
              <a:t>2</a:t>
            </a:r>
            <a:r>
              <a:rPr lang="en-US" sz="1200" b="1" dirty="0" smtClean="0">
                <a:solidFill>
                  <a:srgbClr val="FFFFFF"/>
                </a:solidFill>
                <a:cs typeface="Arial" charset="0"/>
              </a:rPr>
              <a:t>.</a:t>
            </a:r>
            <a:endParaRPr lang="en-US" sz="1200" b="1" dirty="0">
              <a:solidFill>
                <a:srgbClr val="FFFFFF"/>
              </a:solidFill>
              <a:cs typeface="Arial"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20" name="Content Placeholder 2"/>
          <p:cNvSpPr>
            <a:spLocks noGrp="1"/>
          </p:cNvSpPr>
          <p:nvPr>
            <p:ph idx="1"/>
          </p:nvPr>
        </p:nvSpPr>
        <p:spPr>
          <a:xfrm>
            <a:off x="454025" y="4269472"/>
            <a:ext cx="8439150" cy="1448937"/>
          </a:xfrm>
        </p:spPr>
        <p:txBody>
          <a:bodyPr/>
          <a:lstStyle/>
          <a:p>
            <a:pPr marL="342900" lvl="1" indent="-342900">
              <a:spcAft>
                <a:spcPts val="1800"/>
              </a:spcAft>
              <a:buSzPct val="90000"/>
              <a:buFont typeface="Arial" panose="020B0604020202020204" pitchFamily="34" charset="0"/>
              <a:buChar char="•"/>
            </a:pPr>
            <a:r>
              <a:rPr lang="en-US" sz="2000" dirty="0" smtClean="0"/>
              <a:t>Database lock of 24-Mar-2014</a:t>
            </a:r>
          </a:p>
          <a:p>
            <a:pPr>
              <a:buFont typeface="Arial" panose="020B0604020202020204" pitchFamily="34" charset="0"/>
              <a:buChar char="•"/>
            </a:pPr>
            <a:r>
              <a:rPr lang="en-US" sz="2000" dirty="0" smtClean="0"/>
              <a:t>Primary end point: </a:t>
            </a:r>
            <a:r>
              <a:rPr lang="en-US" sz="2000" dirty="0" smtClean="0"/>
              <a:t>Confirmed </a:t>
            </a:r>
            <a:r>
              <a:rPr lang="en-US" sz="2000" dirty="0" smtClean="0"/>
              <a:t>CCyR by 12 months</a:t>
            </a:r>
          </a:p>
          <a:p>
            <a:pPr marL="635000" lvl="1" indent="-292100">
              <a:spcBef>
                <a:spcPts val="600"/>
              </a:spcBef>
              <a:spcAft>
                <a:spcPts val="600"/>
              </a:spcAft>
              <a:buFont typeface="Arial" panose="020B0604020202020204" pitchFamily="34" charset="0"/>
              <a:buChar char="‒"/>
            </a:pPr>
            <a:r>
              <a:rPr lang="en-US" sz="1800" dirty="0">
                <a:cs typeface="Arial" pitchFamily="34" charset="0"/>
              </a:rPr>
              <a:t>77% </a:t>
            </a:r>
            <a:r>
              <a:rPr lang="en-US" sz="1800" dirty="0" err="1">
                <a:cs typeface="Arial" pitchFamily="34" charset="0"/>
              </a:rPr>
              <a:t>dasatinib</a:t>
            </a:r>
            <a:r>
              <a:rPr lang="en-US" sz="1800" dirty="0">
                <a:cs typeface="Arial" pitchFamily="34" charset="0"/>
              </a:rPr>
              <a:t> </a:t>
            </a:r>
            <a:r>
              <a:rPr lang="en-US" sz="1800" dirty="0" smtClean="0">
                <a:cs typeface="Arial" pitchFamily="34" charset="0"/>
              </a:rPr>
              <a:t>vs </a:t>
            </a:r>
            <a:r>
              <a:rPr lang="en-US" sz="1800" dirty="0">
                <a:cs typeface="Arial" pitchFamily="34" charset="0"/>
              </a:rPr>
              <a:t>66% imatinib (</a:t>
            </a:r>
            <a:r>
              <a:rPr lang="en-US" sz="1800" i="1" dirty="0" smtClean="0">
                <a:cs typeface="Arial" pitchFamily="34" charset="0"/>
              </a:rPr>
              <a:t>P </a:t>
            </a:r>
            <a:r>
              <a:rPr lang="en-US" sz="1800" dirty="0" smtClean="0">
                <a:cs typeface="Arial" pitchFamily="34" charset="0"/>
              </a:rPr>
              <a:t>= .</a:t>
            </a:r>
            <a:r>
              <a:rPr lang="en-US" sz="1800" dirty="0" smtClean="0">
                <a:cs typeface="Arial" pitchFamily="34" charset="0"/>
              </a:rPr>
              <a:t>007)</a:t>
            </a:r>
            <a:r>
              <a:rPr lang="en-US" sz="1800" baseline="30000" dirty="0" smtClean="0">
                <a:cs typeface="Arial" pitchFamily="34" charset="0"/>
              </a:rPr>
              <a:t>1</a:t>
            </a:r>
            <a:endParaRPr lang="en-US" sz="1800" baseline="30000" dirty="0">
              <a:cs typeface="Arial" pitchFamily="34" charset="0"/>
            </a:endParaRPr>
          </a:p>
        </p:txBody>
      </p:sp>
      <p:sp>
        <p:nvSpPr>
          <p:cNvPr id="9218" name="Title 1"/>
          <p:cNvSpPr>
            <a:spLocks noGrp="1"/>
          </p:cNvSpPr>
          <p:nvPr>
            <p:ph type="title"/>
          </p:nvPr>
        </p:nvSpPr>
        <p:spPr>
          <a:xfrm>
            <a:off x="250825" y="301625"/>
            <a:ext cx="8642350" cy="1042988"/>
          </a:xfrm>
        </p:spPr>
        <p:txBody>
          <a:bodyPr/>
          <a:lstStyle/>
          <a:p>
            <a:r>
              <a:rPr lang="en-US" dirty="0" smtClean="0"/>
              <a:t>DASISION (CA180-056) Study Design</a:t>
            </a:r>
          </a:p>
        </p:txBody>
      </p:sp>
      <p:grpSp>
        <p:nvGrpSpPr>
          <p:cNvPr id="2" name="Group 4"/>
          <p:cNvGrpSpPr>
            <a:grpSpLocks/>
          </p:cNvGrpSpPr>
          <p:nvPr/>
        </p:nvGrpSpPr>
        <p:grpSpPr bwMode="auto">
          <a:xfrm>
            <a:off x="231775" y="1581722"/>
            <a:ext cx="8680450" cy="2705100"/>
            <a:chOff x="85916" y="1768217"/>
            <a:chExt cx="8680259" cy="2705988"/>
          </a:xfrm>
        </p:grpSpPr>
        <p:sp>
          <p:nvSpPr>
            <p:cNvPr id="9222" name="Line 5"/>
            <p:cNvSpPr>
              <a:spLocks noChangeShapeType="1"/>
            </p:cNvSpPr>
            <p:nvPr/>
          </p:nvSpPr>
          <p:spPr bwMode="auto">
            <a:xfrm>
              <a:off x="7131490" y="2882296"/>
              <a:ext cx="1634685" cy="0"/>
            </a:xfrm>
            <a:prstGeom prst="line">
              <a:avLst/>
            </a:prstGeom>
            <a:noFill/>
            <a:ln w="57150">
              <a:solidFill>
                <a:schemeClr val="tx1"/>
              </a:solidFill>
              <a:round/>
              <a:headEnd/>
              <a:tailEnd type="triangle" w="lg" len="lg"/>
            </a:ln>
          </p:spPr>
          <p:txBody>
            <a:bodyPr lIns="90000" tIns="46800" rIns="90000" bIns="46800">
              <a:spAutoFit/>
            </a:bodyPr>
            <a:lstStyle/>
            <a:p>
              <a:endParaRPr lang="en-US" dirty="0"/>
            </a:p>
          </p:txBody>
        </p:sp>
        <p:grpSp>
          <p:nvGrpSpPr>
            <p:cNvPr id="3" name="Group 15"/>
            <p:cNvGrpSpPr>
              <a:grpSpLocks/>
            </p:cNvGrpSpPr>
            <p:nvPr/>
          </p:nvGrpSpPr>
          <p:grpSpPr bwMode="auto">
            <a:xfrm>
              <a:off x="85916" y="1768217"/>
              <a:ext cx="8375071" cy="2705988"/>
              <a:chOff x="85916" y="1768217"/>
              <a:chExt cx="8375071" cy="2705988"/>
            </a:xfrm>
          </p:grpSpPr>
          <p:sp>
            <p:nvSpPr>
              <p:cNvPr id="9224" name="Line 30"/>
              <p:cNvSpPr>
                <a:spLocks noChangeShapeType="1"/>
              </p:cNvSpPr>
              <p:nvPr/>
            </p:nvSpPr>
            <p:spPr bwMode="auto">
              <a:xfrm>
                <a:off x="2516528" y="2998787"/>
                <a:ext cx="710859" cy="569913"/>
              </a:xfrm>
              <a:prstGeom prst="line">
                <a:avLst/>
              </a:prstGeom>
              <a:noFill/>
              <a:ln w="28575">
                <a:solidFill>
                  <a:schemeClr val="tx1"/>
                </a:solidFill>
                <a:round/>
                <a:headEnd/>
                <a:tailEnd type="triangle" w="lg" len="lg"/>
              </a:ln>
            </p:spPr>
            <p:txBody>
              <a:bodyPr/>
              <a:lstStyle/>
              <a:p>
                <a:endParaRPr lang="en-US" dirty="0"/>
              </a:p>
            </p:txBody>
          </p:sp>
          <p:sp>
            <p:nvSpPr>
              <p:cNvPr id="9225" name="Line 31"/>
              <p:cNvSpPr>
                <a:spLocks noChangeShapeType="1"/>
              </p:cNvSpPr>
              <p:nvPr/>
            </p:nvSpPr>
            <p:spPr bwMode="auto">
              <a:xfrm flipV="1">
                <a:off x="2516528" y="2324099"/>
                <a:ext cx="710859" cy="674688"/>
              </a:xfrm>
              <a:prstGeom prst="line">
                <a:avLst/>
              </a:prstGeom>
              <a:noFill/>
              <a:ln w="28575">
                <a:solidFill>
                  <a:schemeClr val="tx1"/>
                </a:solidFill>
                <a:round/>
                <a:headEnd/>
                <a:tailEnd type="triangle" w="lg" len="lg"/>
              </a:ln>
            </p:spPr>
            <p:txBody>
              <a:bodyPr/>
              <a:lstStyle/>
              <a:p>
                <a:endParaRPr lang="en-US" dirty="0"/>
              </a:p>
            </p:txBody>
          </p:sp>
          <p:sp>
            <p:nvSpPr>
              <p:cNvPr id="9226" name="Text Box 7"/>
              <p:cNvSpPr txBox="1">
                <a:spLocks noChangeArrowheads="1"/>
              </p:cNvSpPr>
              <p:nvPr/>
            </p:nvSpPr>
            <p:spPr bwMode="auto">
              <a:xfrm>
                <a:off x="7125096" y="2518105"/>
                <a:ext cx="1335891" cy="710300"/>
              </a:xfrm>
              <a:prstGeom prst="rect">
                <a:avLst/>
              </a:prstGeom>
              <a:noFill/>
              <a:ln w="9525">
                <a:noFill/>
                <a:miter lim="800000"/>
                <a:headEnd/>
                <a:tailEnd/>
              </a:ln>
            </p:spPr>
            <p:txBody>
              <a:bodyPr wrap="none" lIns="90000" tIns="46800" rIns="90000" bIns="46800">
                <a:spAutoFit/>
              </a:bodyPr>
              <a:lstStyle/>
              <a:p>
                <a:pPr algn="ctr" eaLnBrk="0" hangingPunct="0">
                  <a:spcBef>
                    <a:spcPct val="50000"/>
                  </a:spcBef>
                </a:pPr>
                <a:r>
                  <a:rPr lang="en-US" sz="1600" b="1" dirty="0" smtClean="0">
                    <a:solidFill>
                      <a:srgbClr val="FFFFFF"/>
                    </a:solidFill>
                    <a:ea typeface="Arial Unicode MS" pitchFamily="34" charset="-128"/>
                    <a:cs typeface="Arial Unicode MS" pitchFamily="34" charset="-128"/>
                  </a:rPr>
                  <a:t>5-year</a:t>
                </a:r>
                <a:endParaRPr lang="en-US" sz="1600" b="1" dirty="0">
                  <a:solidFill>
                    <a:srgbClr val="FFFFFF"/>
                  </a:solidFill>
                  <a:ea typeface="Arial Unicode MS" pitchFamily="34" charset="-128"/>
                  <a:cs typeface="Arial Unicode MS" pitchFamily="34" charset="-128"/>
                </a:endParaRPr>
              </a:p>
              <a:p>
                <a:pPr algn="ctr" eaLnBrk="0" hangingPunct="0">
                  <a:spcBef>
                    <a:spcPct val="50000"/>
                  </a:spcBef>
                </a:pPr>
                <a:r>
                  <a:rPr lang="en-US" sz="1600" b="1" dirty="0" smtClean="0">
                    <a:solidFill>
                      <a:srgbClr val="FFFFFF"/>
                    </a:solidFill>
                    <a:ea typeface="Arial Unicode MS" pitchFamily="34" charset="-128"/>
                    <a:cs typeface="Arial Unicode MS" pitchFamily="34" charset="-128"/>
                  </a:rPr>
                  <a:t>final results</a:t>
                </a:r>
                <a:endParaRPr lang="en-US" sz="1600" b="1" dirty="0">
                  <a:solidFill>
                    <a:srgbClr val="FFFFFF"/>
                  </a:solidFill>
                  <a:ea typeface="Arial Unicode MS" pitchFamily="34" charset="-128"/>
                  <a:cs typeface="Arial Unicode MS" pitchFamily="34" charset="-128"/>
                </a:endParaRPr>
              </a:p>
            </p:txBody>
          </p:sp>
          <p:sp>
            <p:nvSpPr>
              <p:cNvPr id="9227" name="Text Box 13"/>
              <p:cNvSpPr txBox="1">
                <a:spLocks noChangeArrowheads="1"/>
              </p:cNvSpPr>
              <p:nvPr/>
            </p:nvSpPr>
            <p:spPr bwMode="auto">
              <a:xfrm>
                <a:off x="2594400" y="2774764"/>
                <a:ext cx="1880046" cy="338700"/>
              </a:xfrm>
              <a:prstGeom prst="rect">
                <a:avLst/>
              </a:prstGeom>
              <a:noFill/>
              <a:ln w="9525">
                <a:noFill/>
                <a:miter lim="800000"/>
                <a:headEnd/>
                <a:tailEnd/>
              </a:ln>
            </p:spPr>
            <p:txBody>
              <a:bodyPr>
                <a:spAutoFit/>
              </a:bodyPr>
              <a:lstStyle/>
              <a:p>
                <a:pPr algn="ctr">
                  <a:spcBef>
                    <a:spcPct val="20000"/>
                  </a:spcBef>
                </a:pPr>
                <a:r>
                  <a:rPr lang="en-US" sz="1600" b="1" dirty="0" err="1" smtClean="0">
                    <a:solidFill>
                      <a:srgbClr val="FFFFFF"/>
                    </a:solidFill>
                    <a:ea typeface="Arial Unicode MS" pitchFamily="34" charset="-128"/>
                    <a:cs typeface="Arial Unicode MS" pitchFamily="34" charset="-128"/>
                  </a:rPr>
                  <a:t>Randomized</a:t>
                </a:r>
                <a:r>
                  <a:rPr lang="en-US" sz="1600" b="1" baseline="30000" dirty="0" err="1" smtClean="0">
                    <a:solidFill>
                      <a:srgbClr val="FFFFFF"/>
                    </a:solidFill>
                    <a:ea typeface="Arial Unicode MS" pitchFamily="34" charset="-128"/>
                    <a:cs typeface="Arial Unicode MS" pitchFamily="34" charset="-128"/>
                  </a:rPr>
                  <a:t>a</a:t>
                </a:r>
                <a:endParaRPr lang="en-US" sz="1600" b="1" baseline="30000" dirty="0">
                  <a:solidFill>
                    <a:srgbClr val="FFFFFF"/>
                  </a:solidFill>
                  <a:ea typeface="Arial Unicode MS" pitchFamily="34" charset="-128"/>
                  <a:cs typeface="Arial Unicode MS" pitchFamily="34" charset="-128"/>
                </a:endParaRPr>
              </a:p>
            </p:txBody>
          </p:sp>
          <p:grpSp>
            <p:nvGrpSpPr>
              <p:cNvPr id="4" name="Group 35"/>
              <p:cNvGrpSpPr>
                <a:grpSpLocks/>
              </p:cNvGrpSpPr>
              <p:nvPr/>
            </p:nvGrpSpPr>
            <p:grpSpPr bwMode="auto">
              <a:xfrm>
                <a:off x="3328988" y="2054225"/>
                <a:ext cx="3802062" cy="1749425"/>
                <a:chOff x="2097" y="1025"/>
                <a:chExt cx="2395" cy="1102"/>
              </a:xfrm>
            </p:grpSpPr>
            <p:sp>
              <p:nvSpPr>
                <p:cNvPr id="9231" name="Rectangle 9"/>
                <p:cNvSpPr>
                  <a:spLocks noChangeArrowheads="1"/>
                </p:cNvSpPr>
                <p:nvPr/>
              </p:nvSpPr>
              <p:spPr bwMode="invGray">
                <a:xfrm>
                  <a:off x="2097" y="1787"/>
                  <a:ext cx="2391" cy="340"/>
                </a:xfrm>
                <a:prstGeom prst="rect">
                  <a:avLst/>
                </a:prstGeom>
                <a:solidFill>
                  <a:srgbClr val="FFCC00"/>
                </a:solidFill>
                <a:ln w="28575" algn="ctr">
                  <a:noFill/>
                  <a:miter lim="800000"/>
                  <a:headEnd/>
                  <a:tailEnd/>
                </a:ln>
              </p:spPr>
              <p:txBody>
                <a:bodyPr lIns="36000" tIns="46800" rIns="36000" bIns="46800" anchor="ctr"/>
                <a:lstStyle/>
                <a:p>
                  <a:pPr indent="82550" algn="ctr" eaLnBrk="0" hangingPunct="0">
                    <a:spcBef>
                      <a:spcPct val="50000"/>
                    </a:spcBef>
                  </a:pPr>
                  <a:r>
                    <a:rPr lang="en-US" sz="2000" b="1" dirty="0">
                      <a:solidFill>
                        <a:srgbClr val="000066"/>
                      </a:solidFill>
                      <a:ea typeface="Arial Unicode MS" pitchFamily="34" charset="-128"/>
                      <a:cs typeface="Arial Unicode MS" pitchFamily="34" charset="-128"/>
                    </a:rPr>
                    <a:t>Imatinib 400 mg QD (</a:t>
                  </a:r>
                  <a:r>
                    <a:rPr lang="en-US" sz="2000" b="1" dirty="0" smtClean="0">
                      <a:solidFill>
                        <a:srgbClr val="000066"/>
                      </a:solidFill>
                      <a:ea typeface="Arial Unicode MS" pitchFamily="34" charset="-128"/>
                      <a:cs typeface="Arial Unicode MS" pitchFamily="34" charset="-128"/>
                    </a:rPr>
                    <a:t>n = 260</a:t>
                  </a:r>
                  <a:r>
                    <a:rPr lang="en-US" sz="2000" b="1" dirty="0">
                      <a:solidFill>
                        <a:srgbClr val="000066"/>
                      </a:solidFill>
                      <a:ea typeface="Arial Unicode MS" pitchFamily="34" charset="-128"/>
                      <a:cs typeface="Arial Unicode MS" pitchFamily="34" charset="-128"/>
                    </a:rPr>
                    <a:t>)</a:t>
                  </a:r>
                </a:p>
              </p:txBody>
            </p:sp>
            <p:sp>
              <p:nvSpPr>
                <p:cNvPr id="9232" name="Rectangle 10"/>
                <p:cNvSpPr>
                  <a:spLocks noChangeArrowheads="1"/>
                </p:cNvSpPr>
                <p:nvPr/>
              </p:nvSpPr>
              <p:spPr bwMode="invGray">
                <a:xfrm>
                  <a:off x="2097" y="1025"/>
                  <a:ext cx="2395" cy="340"/>
                </a:xfrm>
                <a:prstGeom prst="rect">
                  <a:avLst/>
                </a:prstGeom>
                <a:solidFill>
                  <a:schemeClr val="accent1"/>
                </a:solidFill>
                <a:ln w="28575" algn="ctr">
                  <a:noFill/>
                  <a:miter lim="800000"/>
                  <a:headEnd/>
                  <a:tailEnd/>
                </a:ln>
              </p:spPr>
              <p:txBody>
                <a:bodyPr wrap="none" lIns="36000" tIns="46800" rIns="36000" bIns="46800" anchor="ctr"/>
                <a:lstStyle/>
                <a:p>
                  <a:pPr indent="82550" algn="ctr" eaLnBrk="0" hangingPunct="0">
                    <a:spcBef>
                      <a:spcPct val="50000"/>
                    </a:spcBef>
                  </a:pPr>
                  <a:r>
                    <a:rPr lang="en-US" sz="2000" b="1" dirty="0">
                      <a:solidFill>
                        <a:srgbClr val="000066"/>
                      </a:solidFill>
                      <a:ea typeface="Arial Unicode MS" pitchFamily="34" charset="-128"/>
                      <a:cs typeface="Arial Unicode MS" pitchFamily="34" charset="-128"/>
                    </a:rPr>
                    <a:t>Dasatinib 100 mg QD (</a:t>
                  </a:r>
                  <a:r>
                    <a:rPr lang="en-US" sz="2000" b="1" dirty="0" smtClean="0">
                      <a:solidFill>
                        <a:srgbClr val="000066"/>
                      </a:solidFill>
                      <a:ea typeface="Arial Unicode MS" pitchFamily="34" charset="-128"/>
                      <a:cs typeface="Arial Unicode MS" pitchFamily="34" charset="-128"/>
                    </a:rPr>
                    <a:t>n = 259</a:t>
                  </a:r>
                  <a:r>
                    <a:rPr lang="en-US" sz="2000" b="1" dirty="0">
                      <a:solidFill>
                        <a:srgbClr val="000066"/>
                      </a:solidFill>
                      <a:ea typeface="Arial Unicode MS" pitchFamily="34" charset="-128"/>
                      <a:cs typeface="Arial Unicode MS" pitchFamily="34" charset="-128"/>
                    </a:rPr>
                    <a:t>)</a:t>
                  </a:r>
                </a:p>
              </p:txBody>
            </p:sp>
          </p:grpSp>
          <p:sp>
            <p:nvSpPr>
              <p:cNvPr id="9229" name="Text Box 8"/>
              <p:cNvSpPr txBox="1">
                <a:spLocks noChangeArrowheads="1"/>
              </p:cNvSpPr>
              <p:nvPr/>
            </p:nvSpPr>
            <p:spPr bwMode="auto">
              <a:xfrm>
                <a:off x="332129" y="1768217"/>
                <a:ext cx="2184400" cy="2433499"/>
              </a:xfrm>
              <a:prstGeom prst="rect">
                <a:avLst/>
              </a:prstGeom>
              <a:solidFill>
                <a:srgbClr val="A7D971"/>
              </a:solidFill>
              <a:ln w="28575">
                <a:noFill/>
                <a:miter lim="800000"/>
                <a:headEnd/>
                <a:tailEnd/>
              </a:ln>
            </p:spPr>
            <p:txBody>
              <a:bodyPr tIns="82800" bIns="82800">
                <a:spAutoFit/>
              </a:bodyPr>
              <a:lstStyle/>
              <a:p>
                <a:pPr marL="177800" indent="-120650" eaLnBrk="0" hangingPunct="0">
                  <a:spcAft>
                    <a:spcPct val="40000"/>
                  </a:spcAft>
                  <a:buFont typeface="Wingdings" pitchFamily="2" charset="2"/>
                  <a:buChar char="§"/>
                </a:pPr>
                <a:r>
                  <a:rPr lang="en-GB" sz="1600" b="1" dirty="0" smtClean="0">
                    <a:solidFill>
                      <a:srgbClr val="000066"/>
                    </a:solidFill>
                    <a:ea typeface="Arial Unicode MS" pitchFamily="34" charset="-128"/>
                    <a:cs typeface="Arial Unicode MS" pitchFamily="34" charset="-128"/>
                  </a:rPr>
                  <a:t>Treatment-naïve </a:t>
                </a:r>
                <a:r>
                  <a:rPr lang="en-GB" sz="1600" b="1" dirty="0">
                    <a:solidFill>
                      <a:srgbClr val="000066"/>
                    </a:solidFill>
                    <a:ea typeface="Arial Unicode MS" pitchFamily="34" charset="-128"/>
                    <a:cs typeface="Arial Unicode MS" pitchFamily="34" charset="-128"/>
                  </a:rPr>
                  <a:t>CML-CP patients (</a:t>
                </a:r>
                <a:r>
                  <a:rPr lang="en-GB" sz="1600" b="1" dirty="0" smtClean="0">
                    <a:solidFill>
                      <a:srgbClr val="000066"/>
                    </a:solidFill>
                    <a:ea typeface="Arial Unicode MS" pitchFamily="34" charset="-128"/>
                    <a:cs typeface="Arial Unicode MS" pitchFamily="34" charset="-128"/>
                  </a:rPr>
                  <a:t>N = 519</a:t>
                </a:r>
                <a:r>
                  <a:rPr lang="en-GB" sz="1600" b="1" dirty="0">
                    <a:solidFill>
                      <a:srgbClr val="000066"/>
                    </a:solidFill>
                    <a:ea typeface="Arial Unicode MS" pitchFamily="34" charset="-128"/>
                    <a:cs typeface="Arial Unicode MS" pitchFamily="34" charset="-128"/>
                  </a:rPr>
                  <a:t>)</a:t>
                </a:r>
              </a:p>
              <a:p>
                <a:pPr marL="177800" indent="-120650" eaLnBrk="0" hangingPunct="0">
                  <a:spcAft>
                    <a:spcPct val="40000"/>
                  </a:spcAft>
                  <a:buFont typeface="Wingdings" pitchFamily="2" charset="2"/>
                  <a:buChar char="§"/>
                </a:pPr>
                <a:r>
                  <a:rPr lang="en-GB" sz="1600" b="1" dirty="0">
                    <a:solidFill>
                      <a:srgbClr val="000066"/>
                    </a:solidFill>
                    <a:ea typeface="Arial Unicode MS" pitchFamily="34" charset="-128"/>
                    <a:cs typeface="Arial Unicode MS" pitchFamily="34" charset="-128"/>
                  </a:rPr>
                  <a:t>108 </a:t>
                </a:r>
                <a:r>
                  <a:rPr lang="en-GB" sz="1600" b="1" dirty="0" smtClean="0">
                    <a:solidFill>
                      <a:srgbClr val="000066"/>
                    </a:solidFill>
                    <a:ea typeface="Arial Unicode MS" pitchFamily="34" charset="-128"/>
                    <a:cs typeface="Arial Unicode MS" pitchFamily="34" charset="-128"/>
                  </a:rPr>
                  <a:t>centers</a:t>
                </a:r>
                <a:endParaRPr lang="en-GB" sz="1600" b="1" dirty="0">
                  <a:solidFill>
                    <a:srgbClr val="000066"/>
                  </a:solidFill>
                  <a:ea typeface="Arial Unicode MS" pitchFamily="34" charset="-128"/>
                  <a:cs typeface="Arial Unicode MS" pitchFamily="34" charset="-128"/>
                </a:endParaRPr>
              </a:p>
              <a:p>
                <a:pPr marL="177800" indent="-120650" eaLnBrk="0" hangingPunct="0">
                  <a:spcAft>
                    <a:spcPct val="40000"/>
                  </a:spcAft>
                  <a:buFont typeface="Wingdings" pitchFamily="2" charset="2"/>
                  <a:buChar char="§"/>
                </a:pPr>
                <a:r>
                  <a:rPr lang="en-GB" sz="1600" b="1" dirty="0">
                    <a:solidFill>
                      <a:srgbClr val="000066"/>
                    </a:solidFill>
                    <a:ea typeface="Arial Unicode MS" pitchFamily="34" charset="-128"/>
                    <a:cs typeface="Arial Unicode MS" pitchFamily="34" charset="-128"/>
                  </a:rPr>
                  <a:t>26 </a:t>
                </a:r>
                <a:r>
                  <a:rPr lang="en-GB" sz="1600" b="1" dirty="0" smtClean="0">
                    <a:solidFill>
                      <a:srgbClr val="000066"/>
                    </a:solidFill>
                    <a:ea typeface="Arial Unicode MS" pitchFamily="34" charset="-128"/>
                    <a:cs typeface="Arial Unicode MS" pitchFamily="34" charset="-128"/>
                  </a:rPr>
                  <a:t>countries</a:t>
                </a:r>
                <a:endParaRPr lang="en-GB" sz="1600" b="1" dirty="0">
                  <a:solidFill>
                    <a:srgbClr val="000066"/>
                  </a:solidFill>
                  <a:ea typeface="Arial Unicode MS" pitchFamily="34" charset="-128"/>
                  <a:cs typeface="Arial Unicode MS" pitchFamily="34" charset="-128"/>
                </a:endParaRPr>
              </a:p>
              <a:p>
                <a:pPr marL="177800" indent="-120650" eaLnBrk="0" hangingPunct="0">
                  <a:spcAft>
                    <a:spcPct val="40000"/>
                  </a:spcAft>
                  <a:buFont typeface="Wingdings" pitchFamily="2" charset="2"/>
                  <a:buChar char="§"/>
                </a:pPr>
                <a:r>
                  <a:rPr lang="en-GB" sz="1600" b="1" dirty="0">
                    <a:solidFill>
                      <a:srgbClr val="000066"/>
                    </a:solidFill>
                    <a:ea typeface="Arial Unicode MS" pitchFamily="34" charset="-128"/>
                    <a:cs typeface="Arial Unicode MS" pitchFamily="34" charset="-128"/>
                  </a:rPr>
                  <a:t>Enrollment: September 2007–December 2008</a:t>
                </a:r>
                <a:endParaRPr lang="en-US" sz="1600" b="1" dirty="0">
                  <a:solidFill>
                    <a:srgbClr val="000066"/>
                  </a:solidFill>
                  <a:ea typeface="Arial Unicode MS" pitchFamily="34" charset="-128"/>
                  <a:cs typeface="Arial Unicode MS" pitchFamily="34" charset="-128"/>
                </a:endParaRPr>
              </a:p>
            </p:txBody>
          </p:sp>
          <p:sp>
            <p:nvSpPr>
              <p:cNvPr id="9230" name="Text Box 13"/>
              <p:cNvSpPr txBox="1">
                <a:spLocks noChangeArrowheads="1"/>
              </p:cNvSpPr>
              <p:nvPr/>
            </p:nvSpPr>
            <p:spPr bwMode="auto">
              <a:xfrm>
                <a:off x="85916" y="4197206"/>
                <a:ext cx="4159721" cy="276999"/>
              </a:xfrm>
              <a:prstGeom prst="rect">
                <a:avLst/>
              </a:prstGeom>
              <a:noFill/>
              <a:ln w="9525">
                <a:noFill/>
                <a:miter lim="800000"/>
                <a:headEnd/>
                <a:tailEnd/>
              </a:ln>
            </p:spPr>
            <p:txBody>
              <a:bodyPr>
                <a:spAutoFit/>
              </a:bodyPr>
              <a:lstStyle/>
              <a:p>
                <a:pPr>
                  <a:spcBef>
                    <a:spcPct val="20000"/>
                  </a:spcBef>
                </a:pPr>
                <a:endParaRPr lang="en-US" sz="1200" b="1" dirty="0">
                  <a:solidFill>
                    <a:srgbClr val="FFFFFF"/>
                  </a:solidFill>
                  <a:latin typeface="Arial Narrow" pitchFamily="34" charset="0"/>
                  <a:ea typeface="Arial Unicode MS" pitchFamily="34" charset="-128"/>
                  <a:cs typeface="Arial Unicode MS" pitchFamily="34" charset="-128"/>
                </a:endParaRPr>
              </a:p>
            </p:txBody>
          </p:sp>
        </p:grpSp>
      </p:grpSp>
      <p:sp>
        <p:nvSpPr>
          <p:cNvPr id="19" name="TextBox 18"/>
          <p:cNvSpPr txBox="1"/>
          <p:nvPr/>
        </p:nvSpPr>
        <p:spPr>
          <a:xfrm>
            <a:off x="358775" y="5716588"/>
            <a:ext cx="8965134" cy="420628"/>
          </a:xfrm>
          <a:prstGeom prst="rect">
            <a:avLst/>
          </a:prstGeom>
          <a:noFill/>
        </p:spPr>
        <p:txBody>
          <a:bodyPr wrap="square" rtlCol="0" anchor="b" anchorCtr="0">
            <a:spAutoFit/>
          </a:bodyPr>
          <a:lstStyle/>
          <a:p>
            <a:pPr marL="0" lvl="1">
              <a:lnSpc>
                <a:spcPct val="90000"/>
              </a:lnSpc>
              <a:spcBef>
                <a:spcPts val="400"/>
              </a:spcBef>
            </a:pPr>
            <a:r>
              <a:rPr lang="en-US" sz="1000" baseline="30000" dirty="0" err="1" smtClean="0"/>
              <a:t>a</a:t>
            </a:r>
            <a:r>
              <a:rPr lang="en-US" sz="1000" dirty="0" err="1" smtClean="0"/>
              <a:t>Stratified</a:t>
            </a:r>
            <a:r>
              <a:rPr lang="en-US" sz="1000" dirty="0" smtClean="0"/>
              <a:t> </a:t>
            </a:r>
            <a:r>
              <a:rPr lang="en-US" sz="1000" dirty="0" smtClean="0"/>
              <a:t>by EURO (</a:t>
            </a:r>
            <a:r>
              <a:rPr lang="en-US" sz="1000" dirty="0" err="1" smtClean="0"/>
              <a:t>Hasford</a:t>
            </a:r>
            <a:r>
              <a:rPr lang="en-US" sz="1000" dirty="0" smtClean="0"/>
              <a:t>) risk score.</a:t>
            </a:r>
          </a:p>
          <a:p>
            <a:pPr marL="0" lvl="1">
              <a:lnSpc>
                <a:spcPct val="90000"/>
              </a:lnSpc>
              <a:spcBef>
                <a:spcPts val="400"/>
              </a:spcBef>
            </a:pPr>
            <a:r>
              <a:rPr lang="en-US" sz="1000" dirty="0" smtClean="0"/>
              <a:t>1</a:t>
            </a:r>
            <a:r>
              <a:rPr lang="en-US" sz="1000" dirty="0"/>
              <a:t>. </a:t>
            </a:r>
            <a:r>
              <a:rPr lang="en-US" sz="1000" dirty="0" err="1"/>
              <a:t>Kantarjian</a:t>
            </a:r>
            <a:r>
              <a:rPr lang="en-US" sz="1000" dirty="0"/>
              <a:t> </a:t>
            </a:r>
            <a:r>
              <a:rPr lang="en-US" sz="1000" dirty="0" smtClean="0"/>
              <a:t>H, </a:t>
            </a:r>
            <a:r>
              <a:rPr lang="en-US" sz="1000" dirty="0"/>
              <a:t>et al. </a:t>
            </a:r>
            <a:r>
              <a:rPr lang="en-US" sz="1000" i="1" dirty="0"/>
              <a:t>N </a:t>
            </a:r>
            <a:r>
              <a:rPr lang="en-US" sz="1000" i="1" dirty="0" err="1"/>
              <a:t>Engl</a:t>
            </a:r>
            <a:r>
              <a:rPr lang="en-US" sz="1000" i="1" dirty="0"/>
              <a:t> J </a:t>
            </a:r>
            <a:r>
              <a:rPr lang="en-US" sz="1000" i="1" dirty="0" smtClean="0"/>
              <a:t>Med. </a:t>
            </a:r>
            <a:r>
              <a:rPr lang="en-US" sz="1000" dirty="0" smtClean="0"/>
              <a:t>2010;362:2260-2270</a:t>
            </a:r>
            <a:r>
              <a:rPr lang="en-US" sz="1000" dirty="0"/>
              <a:t>.</a:t>
            </a:r>
          </a:p>
        </p:txBody>
      </p:sp>
      <p:sp>
        <p:nvSpPr>
          <p:cNvPr id="17" name="Rectangle 16"/>
          <p:cNvSpPr/>
          <p:nvPr/>
        </p:nvSpPr>
        <p:spPr>
          <a:xfrm>
            <a:off x="349714" y="6429384"/>
            <a:ext cx="3501984" cy="276999"/>
          </a:xfrm>
          <a:prstGeom prst="rect">
            <a:avLst/>
          </a:prstGeom>
        </p:spPr>
        <p:txBody>
          <a:bodyPr wrap="none">
            <a:spAutoFit/>
          </a:bodyPr>
          <a:lstStyle/>
          <a:p>
            <a:r>
              <a:rPr lang="en-US" sz="1200" b="1" dirty="0" smtClean="0">
                <a:solidFill>
                  <a:srgbClr val="FFFFFF"/>
                </a:solidFill>
              </a:rPr>
              <a:t>Cortes</a:t>
            </a:r>
            <a:r>
              <a:rPr lang="en-US" sz="1200" b="1" dirty="0" smtClean="0">
                <a:solidFill>
                  <a:srgbClr val="FFFFFF"/>
                </a:solidFill>
                <a:cs typeface="Arial" charset="0"/>
              </a:rPr>
              <a:t> J, </a:t>
            </a:r>
            <a:r>
              <a:rPr lang="en-US" sz="1200" b="1" dirty="0" smtClean="0">
                <a:solidFill>
                  <a:srgbClr val="FFFFFF"/>
                </a:solidFill>
                <a:cs typeface="Arial" charset="0"/>
              </a:rPr>
              <a:t>et al. </a:t>
            </a:r>
            <a:r>
              <a:rPr lang="en-US" sz="1200" b="1" i="1" dirty="0" smtClean="0">
                <a:solidFill>
                  <a:srgbClr val="FFFFFF"/>
                </a:solidFill>
                <a:cs typeface="Arial" charset="0"/>
              </a:rPr>
              <a:t>Blood</a:t>
            </a:r>
            <a:r>
              <a:rPr lang="en-US" sz="1200" b="1" i="1" dirty="0">
                <a:solidFill>
                  <a:srgbClr val="FFFFFF"/>
                </a:solidFill>
                <a:cs typeface="Arial" charset="0"/>
              </a:rPr>
              <a:t>. </a:t>
            </a:r>
            <a:r>
              <a:rPr lang="en-US" sz="1200" b="1" dirty="0">
                <a:solidFill>
                  <a:srgbClr val="FFFFFF"/>
                </a:solidFill>
                <a:cs typeface="Arial" charset="0"/>
              </a:rPr>
              <a:t>2014;124: Abstract </a:t>
            </a:r>
            <a:r>
              <a:rPr lang="en-US" sz="1200" b="1" dirty="0" smtClean="0">
                <a:solidFill>
                  <a:srgbClr val="FFFFFF"/>
                </a:solidFill>
              </a:rPr>
              <a:t>15</a:t>
            </a:r>
            <a:r>
              <a:rPr lang="en-US" sz="1200" b="1" dirty="0" smtClean="0">
                <a:solidFill>
                  <a:srgbClr val="FFFFFF"/>
                </a:solidFill>
                <a:cs typeface="Arial" charset="0"/>
              </a:rPr>
              <a:t>2</a:t>
            </a:r>
            <a:r>
              <a:rPr lang="en-US" sz="1200" b="1" dirty="0" smtClean="0">
                <a:solidFill>
                  <a:srgbClr val="FFFFFF"/>
                </a:solidFill>
                <a:cs typeface="Arial" charset="0"/>
              </a:rPr>
              <a:t>.</a:t>
            </a:r>
            <a:endParaRPr lang="en-US" sz="1200" b="1" dirty="0">
              <a:solidFill>
                <a:srgbClr val="FFFFFF"/>
              </a:solidFill>
              <a:cs typeface="Arial" charset="0"/>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Title 1"/>
          <p:cNvSpPr>
            <a:spLocks noGrp="1"/>
          </p:cNvSpPr>
          <p:nvPr>
            <p:ph type="title"/>
          </p:nvPr>
        </p:nvSpPr>
        <p:spPr>
          <a:xfrm>
            <a:off x="250825" y="290741"/>
            <a:ext cx="8642350" cy="1042988"/>
          </a:xfrm>
        </p:spPr>
        <p:txBody>
          <a:bodyPr/>
          <a:lstStyle/>
          <a:p>
            <a:pPr eaLnBrk="1" hangingPunct="1"/>
            <a:r>
              <a:rPr lang="en-US" sz="3600" dirty="0" smtClean="0"/>
              <a:t>Methods</a:t>
            </a:r>
          </a:p>
        </p:txBody>
      </p:sp>
      <p:sp>
        <p:nvSpPr>
          <p:cNvPr id="10243" name="Content Placeholder 2"/>
          <p:cNvSpPr>
            <a:spLocks noGrp="1"/>
          </p:cNvSpPr>
          <p:nvPr>
            <p:ph idx="1"/>
          </p:nvPr>
        </p:nvSpPr>
        <p:spPr>
          <a:xfrm>
            <a:off x="454025" y="1150580"/>
            <a:ext cx="8237538" cy="4679950"/>
          </a:xfrm>
        </p:spPr>
        <p:txBody>
          <a:bodyPr/>
          <a:lstStyle/>
          <a:p>
            <a:pPr marL="342900" lvl="1" indent="-342900">
              <a:spcBef>
                <a:spcPts val="600"/>
              </a:spcBef>
              <a:spcAft>
                <a:spcPts val="600"/>
              </a:spcAft>
              <a:buSzPct val="90000"/>
              <a:buFont typeface="Arial" panose="020B0604020202020204" pitchFamily="34" charset="0"/>
              <a:buChar char="•"/>
            </a:pPr>
            <a:r>
              <a:rPr lang="en-US" sz="1800" dirty="0">
                <a:solidFill>
                  <a:schemeClr val="tx2"/>
                </a:solidFill>
                <a:cs typeface="Arial" pitchFamily="34" charset="0"/>
              </a:rPr>
              <a:t>Treatment failure</a:t>
            </a:r>
            <a:r>
              <a:rPr lang="en-US" sz="1800" dirty="0">
                <a:cs typeface="Arial" pitchFamily="34" charset="0"/>
              </a:rPr>
              <a:t>: </a:t>
            </a:r>
            <a:r>
              <a:rPr lang="en-US" sz="1800" dirty="0" smtClean="0">
                <a:cs typeface="Arial" pitchFamily="34" charset="0"/>
              </a:rPr>
              <a:t>No </a:t>
            </a:r>
            <a:r>
              <a:rPr lang="en-US" sz="1800" dirty="0">
                <a:cs typeface="Arial" pitchFamily="34" charset="0"/>
              </a:rPr>
              <a:t>hematologic response at 3 months, no </a:t>
            </a:r>
            <a:r>
              <a:rPr lang="en-US" sz="1800" dirty="0" smtClean="0">
                <a:cs typeface="Arial" pitchFamily="34" charset="0"/>
              </a:rPr>
              <a:t>CHR or cytogenetic </a:t>
            </a:r>
            <a:r>
              <a:rPr lang="en-US" sz="1800" dirty="0">
                <a:cs typeface="Arial" pitchFamily="34" charset="0"/>
              </a:rPr>
              <a:t>response at 6 months, no </a:t>
            </a:r>
            <a:r>
              <a:rPr lang="en-US" sz="1800" dirty="0" err="1">
                <a:cs typeface="Arial" pitchFamily="34" charset="0"/>
              </a:rPr>
              <a:t>PCyR</a:t>
            </a:r>
            <a:r>
              <a:rPr lang="en-US" sz="1800" dirty="0">
                <a:cs typeface="Arial" pitchFamily="34" charset="0"/>
              </a:rPr>
              <a:t> at 12 months</a:t>
            </a:r>
            <a:r>
              <a:rPr lang="en-US" sz="1800" dirty="0" smtClean="0">
                <a:cs typeface="Arial" pitchFamily="34" charset="0"/>
              </a:rPr>
              <a:t>,</a:t>
            </a:r>
            <a:br>
              <a:rPr lang="en-US" sz="1800" dirty="0" smtClean="0">
                <a:cs typeface="Arial" pitchFamily="34" charset="0"/>
              </a:rPr>
            </a:br>
            <a:r>
              <a:rPr lang="en-US" sz="1800" dirty="0" smtClean="0">
                <a:cs typeface="Arial" pitchFamily="34" charset="0"/>
              </a:rPr>
              <a:t>no </a:t>
            </a:r>
            <a:r>
              <a:rPr lang="en-US" sz="1800" dirty="0">
                <a:cs typeface="Arial" pitchFamily="34" charset="0"/>
              </a:rPr>
              <a:t>CCyR at 18 months, or progression at any </a:t>
            </a:r>
            <a:r>
              <a:rPr lang="en-US" sz="1800" dirty="0" smtClean="0">
                <a:cs typeface="Arial" pitchFamily="34" charset="0"/>
              </a:rPr>
              <a:t>time</a:t>
            </a:r>
            <a:r>
              <a:rPr lang="en-US" sz="1800" baseline="30000" dirty="0" smtClean="0">
                <a:cs typeface="Arial" pitchFamily="34" charset="0"/>
              </a:rPr>
              <a:t>1</a:t>
            </a:r>
            <a:endParaRPr lang="en-US" sz="1800" baseline="30000" dirty="0">
              <a:cs typeface="Arial" pitchFamily="34" charset="0"/>
            </a:endParaRPr>
          </a:p>
          <a:p>
            <a:pPr marL="342900" lvl="1" indent="-342900">
              <a:spcBef>
                <a:spcPts val="600"/>
              </a:spcBef>
              <a:spcAft>
                <a:spcPts val="600"/>
              </a:spcAft>
              <a:buSzPct val="90000"/>
              <a:buFont typeface="Arial" panose="020B0604020202020204" pitchFamily="34" charset="0"/>
              <a:buChar char="•"/>
            </a:pPr>
            <a:r>
              <a:rPr lang="en-US" sz="1800" dirty="0">
                <a:solidFill>
                  <a:schemeClr val="tx2"/>
                </a:solidFill>
                <a:cs typeface="Arial" pitchFamily="34" charset="0"/>
              </a:rPr>
              <a:t>Progression</a:t>
            </a:r>
            <a:r>
              <a:rPr lang="en-US" sz="1800" dirty="0">
                <a:cs typeface="Arial" pitchFamily="34" charset="0"/>
              </a:rPr>
              <a:t>: </a:t>
            </a:r>
            <a:r>
              <a:rPr lang="en-US" sz="1800" dirty="0" smtClean="0">
                <a:cs typeface="Arial" pitchFamily="34" charset="0"/>
              </a:rPr>
              <a:t>Doubling </a:t>
            </a:r>
            <a:r>
              <a:rPr lang="en-US" sz="1800" dirty="0">
                <a:cs typeface="Arial" pitchFamily="34" charset="0"/>
              </a:rPr>
              <a:t>of white blood cell count, loss of CHR, increase in Ph+ metaphases </a:t>
            </a:r>
            <a:r>
              <a:rPr lang="en-US" sz="1800" dirty="0" smtClean="0">
                <a:cs typeface="Arial" pitchFamily="34" charset="0"/>
              </a:rPr>
              <a:t>&gt;</a:t>
            </a:r>
            <a:r>
              <a:rPr lang="en-US" sz="1800" dirty="0">
                <a:cs typeface="Arial" pitchFamily="34" charset="0"/>
              </a:rPr>
              <a:t>35%, transformation to </a:t>
            </a:r>
            <a:r>
              <a:rPr lang="en-US" sz="1800" dirty="0" smtClean="0">
                <a:cs typeface="Arial" pitchFamily="34" charset="0"/>
              </a:rPr>
              <a:t>AP/BP, or </a:t>
            </a:r>
            <a:r>
              <a:rPr lang="en-US" sz="1800" dirty="0">
                <a:cs typeface="Arial" pitchFamily="34" charset="0"/>
              </a:rPr>
              <a:t>death from any cause </a:t>
            </a:r>
          </a:p>
          <a:p>
            <a:pPr marL="342900" lvl="1" indent="-342900">
              <a:spcBef>
                <a:spcPts val="600"/>
              </a:spcBef>
              <a:spcAft>
                <a:spcPts val="600"/>
              </a:spcAft>
              <a:buSzPct val="90000"/>
              <a:buFont typeface="Arial" panose="020B0604020202020204" pitchFamily="34" charset="0"/>
              <a:buChar char="•"/>
            </a:pPr>
            <a:r>
              <a:rPr lang="en-US" sz="1800" dirty="0">
                <a:cs typeface="Arial" pitchFamily="34" charset="0"/>
              </a:rPr>
              <a:t>Progression and survival data </a:t>
            </a:r>
            <a:r>
              <a:rPr lang="en-US" sz="1800" dirty="0" smtClean="0">
                <a:cs typeface="Arial" pitchFamily="34" charset="0"/>
              </a:rPr>
              <a:t>collected </a:t>
            </a:r>
            <a:r>
              <a:rPr lang="en-US" sz="1800" dirty="0">
                <a:cs typeface="Arial" pitchFamily="34" charset="0"/>
              </a:rPr>
              <a:t>at least annually after discontinuation in patients who agreed to continued follow-up</a:t>
            </a:r>
          </a:p>
          <a:p>
            <a:pPr marL="342900" lvl="1" indent="-342900">
              <a:spcBef>
                <a:spcPts val="600"/>
              </a:spcBef>
              <a:spcAft>
                <a:spcPts val="600"/>
              </a:spcAft>
              <a:buSzPct val="90000"/>
              <a:buFont typeface="Arial" panose="020B0604020202020204" pitchFamily="34" charset="0"/>
              <a:buChar char="•"/>
            </a:pPr>
            <a:r>
              <a:rPr lang="en-US" sz="1800" dirty="0">
                <a:cs typeface="Arial" pitchFamily="34" charset="0"/>
              </a:rPr>
              <a:t>Retrospective exploratory landmark analyses are presented</a:t>
            </a:r>
          </a:p>
          <a:p>
            <a:pPr marL="342900" lvl="1" indent="-342900">
              <a:spcBef>
                <a:spcPts val="600"/>
              </a:spcBef>
              <a:spcAft>
                <a:spcPts val="600"/>
              </a:spcAft>
              <a:buSzPct val="90000"/>
              <a:buFont typeface="Arial" panose="020B0604020202020204" pitchFamily="34" charset="0"/>
              <a:buChar char="•"/>
            </a:pPr>
            <a:r>
              <a:rPr lang="en-US" sz="1800" dirty="0">
                <a:cs typeface="Arial" pitchFamily="34" charset="0"/>
              </a:rPr>
              <a:t>Mutations were assessed at discontinuation of study treatment for any </a:t>
            </a:r>
            <a:r>
              <a:rPr lang="en-US" sz="1800" dirty="0" smtClean="0">
                <a:cs typeface="Arial" pitchFamily="34" charset="0"/>
              </a:rPr>
              <a:t>reason in patients that </a:t>
            </a:r>
            <a:r>
              <a:rPr lang="en-US" sz="1800" dirty="0" smtClean="0"/>
              <a:t>had sufficient BCR-ABL </a:t>
            </a:r>
            <a:r>
              <a:rPr lang="en-US" sz="1800" dirty="0" err="1" smtClean="0"/>
              <a:t>cDNA</a:t>
            </a:r>
            <a:r>
              <a:rPr lang="en-US" sz="1800" dirty="0" smtClean="0"/>
              <a:t> for amplification</a:t>
            </a:r>
            <a:endParaRPr lang="en-US" sz="1800" dirty="0">
              <a:cs typeface="Arial" pitchFamily="34" charset="0"/>
            </a:endParaRPr>
          </a:p>
          <a:p>
            <a:pPr marL="342900" lvl="1" indent="-342900">
              <a:spcBef>
                <a:spcPts val="600"/>
              </a:spcBef>
              <a:spcAft>
                <a:spcPts val="600"/>
              </a:spcAft>
              <a:buSzPct val="90000"/>
              <a:buFont typeface="Arial" panose="020B0604020202020204" pitchFamily="34" charset="0"/>
              <a:buChar char="•"/>
            </a:pPr>
            <a:r>
              <a:rPr lang="en-US" sz="1800" i="1" dirty="0">
                <a:cs typeface="Arial" pitchFamily="34" charset="0"/>
              </a:rPr>
              <a:t>P</a:t>
            </a:r>
            <a:r>
              <a:rPr lang="en-US" sz="1800" dirty="0">
                <a:cs typeface="Arial" pitchFamily="34" charset="0"/>
              </a:rPr>
              <a:t> </a:t>
            </a:r>
            <a:r>
              <a:rPr lang="en-US" sz="1800" dirty="0" smtClean="0">
                <a:cs typeface="Arial" pitchFamily="34" charset="0"/>
              </a:rPr>
              <a:t>values </a:t>
            </a:r>
            <a:r>
              <a:rPr lang="en-US" sz="1800" dirty="0">
                <a:cs typeface="Arial" pitchFamily="34" charset="0"/>
              </a:rPr>
              <a:t>for secondary analyses are descriptive and not </a:t>
            </a:r>
            <a:r>
              <a:rPr lang="en-US" sz="1800" dirty="0" smtClean="0">
                <a:cs typeface="Arial" pitchFamily="34" charset="0"/>
              </a:rPr>
              <a:t>adjusted</a:t>
            </a:r>
            <a:br>
              <a:rPr lang="en-US" sz="1800" dirty="0" smtClean="0">
                <a:cs typeface="Arial" pitchFamily="34" charset="0"/>
              </a:rPr>
            </a:br>
            <a:r>
              <a:rPr lang="en-US" sz="1800" dirty="0" smtClean="0">
                <a:cs typeface="Arial" pitchFamily="34" charset="0"/>
              </a:rPr>
              <a:t>for </a:t>
            </a:r>
            <a:r>
              <a:rPr lang="en-US" sz="1800" dirty="0">
                <a:cs typeface="Arial" pitchFamily="34" charset="0"/>
              </a:rPr>
              <a:t>multiple comparisons</a:t>
            </a:r>
          </a:p>
        </p:txBody>
      </p:sp>
      <p:sp>
        <p:nvSpPr>
          <p:cNvPr id="6" name="TextBox 5"/>
          <p:cNvSpPr txBox="1"/>
          <p:nvPr/>
        </p:nvSpPr>
        <p:spPr>
          <a:xfrm>
            <a:off x="363593" y="6043996"/>
            <a:ext cx="8965134" cy="369332"/>
          </a:xfrm>
          <a:prstGeom prst="rect">
            <a:avLst/>
          </a:prstGeom>
          <a:noFill/>
        </p:spPr>
        <p:txBody>
          <a:bodyPr wrap="square" rtlCol="0" anchor="b" anchorCtr="0">
            <a:spAutoFit/>
          </a:bodyPr>
          <a:lstStyle/>
          <a:p>
            <a:pPr marL="0" lvl="1">
              <a:lnSpc>
                <a:spcPct val="90000"/>
              </a:lnSpc>
              <a:spcBef>
                <a:spcPts val="400"/>
              </a:spcBef>
            </a:pPr>
            <a:r>
              <a:rPr lang="en-US" sz="1000" dirty="0"/>
              <a:t>AP/BP, accelerated phase/blast phase; CHR, complete hematologic response; </a:t>
            </a:r>
            <a:r>
              <a:rPr lang="en-US" sz="1000" dirty="0" err="1"/>
              <a:t>PCyR</a:t>
            </a:r>
            <a:r>
              <a:rPr lang="en-US" sz="1000" dirty="0"/>
              <a:t>, partial cytogenetic </a:t>
            </a:r>
            <a:r>
              <a:rPr lang="en-US" sz="1000" dirty="0" smtClean="0"/>
              <a:t>response</a:t>
            </a:r>
            <a:r>
              <a:rPr lang="en-US" sz="1000" dirty="0" smtClean="0"/>
              <a:t/>
            </a:r>
            <a:br>
              <a:rPr lang="en-US" sz="1000" dirty="0" smtClean="0"/>
            </a:br>
            <a:r>
              <a:rPr lang="en-US" sz="1000" dirty="0" smtClean="0"/>
              <a:t>1</a:t>
            </a:r>
            <a:r>
              <a:rPr lang="en-US" sz="1000" dirty="0" smtClean="0"/>
              <a:t>. </a:t>
            </a:r>
            <a:r>
              <a:rPr lang="en-US" sz="1000" dirty="0" err="1" smtClean="0"/>
              <a:t>Baccarani</a:t>
            </a:r>
            <a:r>
              <a:rPr lang="en-US" sz="1000" dirty="0" smtClean="0"/>
              <a:t> M, </a:t>
            </a:r>
            <a:r>
              <a:rPr lang="en-US" sz="1000" dirty="0" smtClean="0"/>
              <a:t>et al. </a:t>
            </a:r>
            <a:r>
              <a:rPr lang="en-US" sz="1000" i="1" dirty="0" smtClean="0"/>
              <a:t>Blood. </a:t>
            </a:r>
            <a:r>
              <a:rPr lang="en-US" sz="1000" dirty="0" smtClean="0"/>
              <a:t>2006;108:1809-1820</a:t>
            </a:r>
            <a:r>
              <a:rPr lang="en-US" sz="1000" dirty="0" smtClean="0"/>
              <a:t>.</a:t>
            </a:r>
            <a:endParaRPr lang="en-US" sz="1000" dirty="0"/>
          </a:p>
        </p:txBody>
      </p:sp>
      <p:sp>
        <p:nvSpPr>
          <p:cNvPr id="5" name="Rectangle 4"/>
          <p:cNvSpPr/>
          <p:nvPr/>
        </p:nvSpPr>
        <p:spPr>
          <a:xfrm>
            <a:off x="349714" y="6429384"/>
            <a:ext cx="3501984" cy="276999"/>
          </a:xfrm>
          <a:prstGeom prst="rect">
            <a:avLst/>
          </a:prstGeom>
        </p:spPr>
        <p:txBody>
          <a:bodyPr wrap="none">
            <a:spAutoFit/>
          </a:bodyPr>
          <a:lstStyle/>
          <a:p>
            <a:r>
              <a:rPr lang="en-US" sz="1200" b="1" dirty="0" smtClean="0">
                <a:solidFill>
                  <a:srgbClr val="FFFFFF"/>
                </a:solidFill>
              </a:rPr>
              <a:t>Cortes</a:t>
            </a:r>
            <a:r>
              <a:rPr lang="en-US" sz="1200" b="1" dirty="0" smtClean="0">
                <a:solidFill>
                  <a:srgbClr val="FFFFFF"/>
                </a:solidFill>
                <a:cs typeface="Arial" charset="0"/>
              </a:rPr>
              <a:t> J, </a:t>
            </a:r>
            <a:r>
              <a:rPr lang="en-US" sz="1200" b="1" dirty="0" smtClean="0">
                <a:solidFill>
                  <a:srgbClr val="FFFFFF"/>
                </a:solidFill>
                <a:cs typeface="Arial" charset="0"/>
              </a:rPr>
              <a:t>et al. </a:t>
            </a:r>
            <a:r>
              <a:rPr lang="en-US" sz="1200" b="1" i="1" dirty="0" smtClean="0">
                <a:solidFill>
                  <a:srgbClr val="FFFFFF"/>
                </a:solidFill>
                <a:cs typeface="Arial" charset="0"/>
              </a:rPr>
              <a:t>Blood</a:t>
            </a:r>
            <a:r>
              <a:rPr lang="en-US" sz="1200" b="1" i="1" dirty="0">
                <a:solidFill>
                  <a:srgbClr val="FFFFFF"/>
                </a:solidFill>
                <a:cs typeface="Arial" charset="0"/>
              </a:rPr>
              <a:t>. </a:t>
            </a:r>
            <a:r>
              <a:rPr lang="en-US" sz="1200" b="1" dirty="0">
                <a:solidFill>
                  <a:srgbClr val="FFFFFF"/>
                </a:solidFill>
                <a:cs typeface="Arial" charset="0"/>
              </a:rPr>
              <a:t>2014;124: Abstract </a:t>
            </a:r>
            <a:r>
              <a:rPr lang="en-US" sz="1200" b="1" dirty="0" smtClean="0">
                <a:solidFill>
                  <a:srgbClr val="FFFFFF"/>
                </a:solidFill>
              </a:rPr>
              <a:t>15</a:t>
            </a:r>
            <a:r>
              <a:rPr lang="en-US" sz="1200" b="1" dirty="0" smtClean="0">
                <a:solidFill>
                  <a:srgbClr val="FFFFFF"/>
                </a:solidFill>
                <a:cs typeface="Arial" charset="0"/>
              </a:rPr>
              <a:t>2</a:t>
            </a:r>
            <a:r>
              <a:rPr lang="en-US" sz="1200" b="1" dirty="0" smtClean="0">
                <a:solidFill>
                  <a:srgbClr val="FFFFFF"/>
                </a:solidFill>
                <a:cs typeface="Arial" charset="0"/>
              </a:rPr>
              <a:t>.</a:t>
            </a:r>
            <a:endParaRPr lang="en-US" sz="1200" b="1" dirty="0">
              <a:solidFill>
                <a:srgbClr val="FFFFFF"/>
              </a:solidFill>
              <a:cs typeface="Arial" charset="0"/>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Title 1"/>
          <p:cNvSpPr>
            <a:spLocks noGrp="1"/>
          </p:cNvSpPr>
          <p:nvPr>
            <p:ph type="title"/>
          </p:nvPr>
        </p:nvSpPr>
        <p:spPr>
          <a:xfrm>
            <a:off x="250825" y="295028"/>
            <a:ext cx="8642350" cy="1042988"/>
          </a:xfrm>
        </p:spPr>
        <p:txBody>
          <a:bodyPr/>
          <a:lstStyle/>
          <a:p>
            <a:pPr eaLnBrk="1" hangingPunct="1"/>
            <a:r>
              <a:rPr lang="en-US" dirty="0" smtClean="0"/>
              <a:t>Patient </a:t>
            </a:r>
            <a:r>
              <a:rPr lang="en-US" dirty="0" smtClean="0"/>
              <a:t>Disposition at </a:t>
            </a:r>
            <a:r>
              <a:rPr lang="en-US" dirty="0" smtClean="0"/>
              <a:t>5 Years</a:t>
            </a:r>
          </a:p>
        </p:txBody>
      </p:sp>
      <p:graphicFrame>
        <p:nvGraphicFramePr>
          <p:cNvPr id="8" name="Table 7"/>
          <p:cNvGraphicFramePr>
            <a:graphicFrameLocks noGrp="1"/>
          </p:cNvGraphicFramePr>
          <p:nvPr>
            <p:extLst>
              <p:ext uri="{D42A27DB-BD31-4B8C-83A1-F6EECF244321}">
                <p14:modId xmlns:p14="http://schemas.microsoft.com/office/powerpoint/2010/main" val="2660711334"/>
              </p:ext>
            </p:extLst>
          </p:nvPr>
        </p:nvGraphicFramePr>
        <p:xfrm>
          <a:off x="343461" y="1886488"/>
          <a:ext cx="8415337" cy="3659023"/>
        </p:xfrm>
        <a:graphic>
          <a:graphicData uri="http://schemas.openxmlformats.org/drawingml/2006/table">
            <a:tbl>
              <a:tblPr firstRow="1" bandRow="1">
                <a:tableStyleId>{C083E6E3-FA7D-4D7B-A595-EF9225AFEA82}</a:tableStyleId>
              </a:tblPr>
              <a:tblGrid>
                <a:gridCol w="3583551"/>
                <a:gridCol w="2496968"/>
                <a:gridCol w="2334818"/>
              </a:tblGrid>
              <a:tr h="278902">
                <a:tc rowSpan="2">
                  <a:txBody>
                    <a:bodyPr/>
                    <a:lstStyle/>
                    <a:p>
                      <a:endParaRPr lang="en-US" sz="1600" b="1" dirty="0">
                        <a:solidFill>
                          <a:srgbClr val="000000"/>
                        </a:solidFill>
                      </a:endParaRPr>
                    </a:p>
                  </a:txBody>
                  <a:tcPr>
                    <a:lnL>
                      <a:noFill/>
                    </a:lnL>
                    <a:lnR>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gridSpan="2">
                  <a:txBody>
                    <a:bodyPr/>
                    <a:lstStyle/>
                    <a:p>
                      <a:pPr algn="ctr"/>
                      <a:r>
                        <a:rPr lang="en-US" sz="2000" b="1" dirty="0" smtClean="0">
                          <a:solidFill>
                            <a:srgbClr val="000000"/>
                          </a:solidFill>
                        </a:rPr>
                        <a:t>Treated </a:t>
                      </a:r>
                      <a:r>
                        <a:rPr lang="en-US" sz="2000" b="1" dirty="0" smtClean="0">
                          <a:solidFill>
                            <a:srgbClr val="000000"/>
                          </a:solidFill>
                        </a:rPr>
                        <a:t>patients</a:t>
                      </a:r>
                      <a:r>
                        <a:rPr lang="en-US" sz="2000" b="1" dirty="0" smtClean="0">
                          <a:solidFill>
                            <a:srgbClr val="000000"/>
                          </a:solidFill>
                        </a:rPr>
                        <a:t>, </a:t>
                      </a:r>
                      <a:r>
                        <a:rPr lang="en-US" sz="2000" b="1" i="0" dirty="0" smtClean="0">
                          <a:solidFill>
                            <a:srgbClr val="000000"/>
                          </a:solidFill>
                        </a:rPr>
                        <a:t>n</a:t>
                      </a:r>
                      <a:r>
                        <a:rPr lang="en-US" sz="2000" b="1" dirty="0" smtClean="0">
                          <a:solidFill>
                            <a:srgbClr val="000000"/>
                          </a:solidFill>
                        </a:rPr>
                        <a:t> (%)</a:t>
                      </a:r>
                      <a:endParaRPr lang="en-US" sz="2000" b="1" dirty="0">
                        <a:solidFill>
                          <a:srgbClr val="000000"/>
                        </a:solidFill>
                      </a:endParaRPr>
                    </a:p>
                  </a:txBody>
                  <a:tcPr>
                    <a:lnL>
                      <a:noFill/>
                    </a:lnL>
                    <a:lnR>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hMerge="1">
                  <a:txBody>
                    <a:bodyPr/>
                    <a:lstStyle/>
                    <a:p>
                      <a:endParaRPr lang="en-US"/>
                    </a:p>
                  </a:txBody>
                  <a:tcPr/>
                </a:tc>
              </a:tr>
              <a:tr h="481740">
                <a:tc vMerge="1">
                  <a:txBody>
                    <a:bodyPr/>
                    <a:lstStyle/>
                    <a:p>
                      <a:endParaRPr lang="en-US" sz="1600" dirty="0"/>
                    </a:p>
                  </a:txBody>
                  <a:tcPr/>
                </a:tc>
                <a:tc>
                  <a:txBody>
                    <a:bodyPr/>
                    <a:lstStyle/>
                    <a:p>
                      <a:pPr algn="ctr"/>
                      <a:r>
                        <a:rPr lang="en-US" sz="1600" b="1" dirty="0" smtClean="0">
                          <a:solidFill>
                            <a:srgbClr val="000000"/>
                          </a:solidFill>
                        </a:rPr>
                        <a:t>Dasatinib</a:t>
                      </a:r>
                      <a:r>
                        <a:rPr lang="en-US" sz="1600" b="1" baseline="0" dirty="0" smtClean="0">
                          <a:solidFill>
                            <a:srgbClr val="000000"/>
                          </a:solidFill>
                        </a:rPr>
                        <a:t> </a:t>
                      </a:r>
                      <a:r>
                        <a:rPr lang="en-US" sz="1600" b="1" dirty="0" smtClean="0">
                          <a:solidFill>
                            <a:srgbClr val="000000"/>
                          </a:solidFill>
                        </a:rPr>
                        <a:t>100 mg QD</a:t>
                      </a:r>
                      <a:r>
                        <a:rPr lang="en-US" sz="1600" b="1" baseline="0" dirty="0" smtClean="0">
                          <a:solidFill>
                            <a:srgbClr val="000000"/>
                          </a:solidFill>
                        </a:rPr>
                        <a:t> </a:t>
                      </a:r>
                      <a:r>
                        <a:rPr lang="en-US" sz="1600" b="1" baseline="0" dirty="0" smtClean="0">
                          <a:solidFill>
                            <a:srgbClr val="000000"/>
                          </a:solidFill>
                        </a:rPr>
                        <a:t/>
                      </a:r>
                      <a:br>
                        <a:rPr lang="en-US" sz="1600" b="1" baseline="0" dirty="0" smtClean="0">
                          <a:solidFill>
                            <a:srgbClr val="000000"/>
                          </a:solidFill>
                        </a:rPr>
                      </a:br>
                      <a:r>
                        <a:rPr lang="en-US" sz="1600" b="1" dirty="0" smtClean="0">
                          <a:solidFill>
                            <a:srgbClr val="000000"/>
                          </a:solidFill>
                        </a:rPr>
                        <a:t>(</a:t>
                      </a:r>
                      <a:r>
                        <a:rPr lang="en-US" sz="1600" b="1" i="0" dirty="0" smtClean="0">
                          <a:solidFill>
                            <a:srgbClr val="000000"/>
                          </a:solidFill>
                        </a:rPr>
                        <a:t>n </a:t>
                      </a:r>
                      <a:r>
                        <a:rPr lang="en-US" sz="1600" b="1" dirty="0" smtClean="0">
                          <a:solidFill>
                            <a:srgbClr val="000000"/>
                          </a:solidFill>
                        </a:rPr>
                        <a:t>= 258</a:t>
                      </a:r>
                      <a:r>
                        <a:rPr lang="en-US" sz="1600" b="1" dirty="0" smtClean="0">
                          <a:solidFill>
                            <a:srgbClr val="000000"/>
                          </a:solidFill>
                        </a:rPr>
                        <a:t>)</a:t>
                      </a:r>
                      <a:endParaRPr lang="en-US" sz="1600" b="1" dirty="0">
                        <a:solidFill>
                          <a:srgbClr val="000000"/>
                        </a:solidFill>
                      </a:endParaRPr>
                    </a:p>
                  </a:txBody>
                  <a:tcPr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p>
                      <a:pPr algn="ctr"/>
                      <a:r>
                        <a:rPr lang="en-US" sz="1600" b="1" dirty="0" smtClean="0">
                          <a:solidFill>
                            <a:srgbClr val="000000"/>
                          </a:solidFill>
                        </a:rPr>
                        <a:t>Imatinib 400 mg QD</a:t>
                      </a:r>
                      <a:r>
                        <a:rPr lang="en-US" sz="1600" b="1" baseline="0" dirty="0" smtClean="0">
                          <a:solidFill>
                            <a:srgbClr val="000000"/>
                          </a:solidFill>
                        </a:rPr>
                        <a:t> </a:t>
                      </a:r>
                      <a:r>
                        <a:rPr lang="en-US" sz="1600" b="1" baseline="0" dirty="0" smtClean="0">
                          <a:solidFill>
                            <a:srgbClr val="000000"/>
                          </a:solidFill>
                        </a:rPr>
                        <a:t/>
                      </a:r>
                      <a:br>
                        <a:rPr lang="en-US" sz="1600" b="1" baseline="0" dirty="0" smtClean="0">
                          <a:solidFill>
                            <a:srgbClr val="000000"/>
                          </a:solidFill>
                        </a:rPr>
                      </a:br>
                      <a:r>
                        <a:rPr lang="en-US" sz="1600" b="1" dirty="0" smtClean="0">
                          <a:solidFill>
                            <a:srgbClr val="000000"/>
                          </a:solidFill>
                        </a:rPr>
                        <a:t>(</a:t>
                      </a:r>
                      <a:r>
                        <a:rPr lang="en-US" sz="1600" b="1" i="0" dirty="0" smtClean="0">
                          <a:solidFill>
                            <a:srgbClr val="000000"/>
                          </a:solidFill>
                        </a:rPr>
                        <a:t>n </a:t>
                      </a:r>
                      <a:r>
                        <a:rPr lang="en-US" sz="1600" b="1" dirty="0" smtClean="0">
                          <a:solidFill>
                            <a:srgbClr val="000000"/>
                          </a:solidFill>
                        </a:rPr>
                        <a:t>= 258</a:t>
                      </a:r>
                      <a:r>
                        <a:rPr lang="en-US" sz="1600" b="1" dirty="0" smtClean="0">
                          <a:solidFill>
                            <a:srgbClr val="000000"/>
                          </a:solidFill>
                        </a:rPr>
                        <a:t>)</a:t>
                      </a:r>
                      <a:endParaRPr lang="en-US" sz="1600" b="1" dirty="0">
                        <a:solidFill>
                          <a:srgbClr val="000000"/>
                        </a:solidFill>
                      </a:endParaRPr>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r>
              <a:tr h="278902">
                <a:tc>
                  <a:txBody>
                    <a:bodyPr/>
                    <a:lstStyle/>
                    <a:p>
                      <a:pPr marL="0" indent="0" algn="l"/>
                      <a:r>
                        <a:rPr lang="en-US" sz="1600" b="1" dirty="0" smtClean="0"/>
                        <a:t>On initial therapy at study end</a:t>
                      </a:r>
                      <a:endParaRPr lang="en-US" sz="1600" b="1" baseline="30000" dirty="0"/>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lang="en-US" sz="1600" b="1" dirty="0" smtClean="0"/>
                        <a:t>158 (61)</a:t>
                      </a:r>
                      <a:endParaRPr lang="en-US" sz="1600" b="1" dirty="0">
                        <a:solidFill>
                          <a:schemeClr val="tx1"/>
                        </a:solidFill>
                      </a:endParaRPr>
                    </a:p>
                  </a:txBody>
                  <a:tcPr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lang="en-US" sz="1600" b="1" dirty="0" smtClean="0"/>
                        <a:t>162 (63)</a:t>
                      </a:r>
                      <a:endParaRPr lang="en-US" sz="1600" b="1" dirty="0">
                        <a:solidFill>
                          <a:schemeClr val="tx1"/>
                        </a:solidFill>
                      </a:endParaRPr>
                    </a:p>
                  </a:txBody>
                  <a:tcPr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r>
              <a:tr h="278902">
                <a:tc>
                  <a:txBody>
                    <a:bodyPr/>
                    <a:lstStyle/>
                    <a:p>
                      <a:pPr algn="l">
                        <a:spcBef>
                          <a:spcPts val="600"/>
                        </a:spcBef>
                      </a:pPr>
                      <a:r>
                        <a:rPr lang="en-US" sz="1600" b="1" dirty="0" smtClean="0"/>
                        <a:t>Discontinued</a:t>
                      </a:r>
                      <a:endParaRPr lang="en-US" sz="1600" b="1" dirty="0"/>
                    </a:p>
                  </a:txBody>
                  <a:tcPr>
                    <a:lnL>
                      <a:noFill/>
                    </a:lnL>
                    <a:lnR>
                      <a:noFill/>
                    </a:lnR>
                    <a:lnT>
                      <a:noFill/>
                    </a:lnT>
                    <a:lnB>
                      <a:noFill/>
                    </a:lnB>
                    <a:lnTlToBr w="12700" cmpd="sng">
                      <a:noFill/>
                      <a:prstDash val="solid"/>
                    </a:lnTlToBr>
                    <a:lnBlToTr w="12700" cmpd="sng">
                      <a:noFill/>
                      <a:prstDash val="solid"/>
                    </a:lnBlToTr>
                    <a:solidFill>
                      <a:schemeClr val="accent4">
                        <a:alpha val="20000"/>
                      </a:schemeClr>
                    </a:solidFill>
                  </a:tcPr>
                </a:tc>
                <a:tc>
                  <a:txBody>
                    <a:bodyPr/>
                    <a:lstStyle/>
                    <a:p>
                      <a:pPr marL="0" marR="0" indent="0" algn="ctr" defTabSz="914400" rtl="0" eaLnBrk="1" fontAlgn="auto" latinLnBrk="0" hangingPunct="1">
                        <a:lnSpc>
                          <a:spcPct val="100000"/>
                        </a:lnSpc>
                        <a:spcBef>
                          <a:spcPts val="600"/>
                        </a:spcBef>
                        <a:spcAft>
                          <a:spcPts val="0"/>
                        </a:spcAft>
                        <a:buClrTx/>
                        <a:buSzTx/>
                        <a:buFontTx/>
                        <a:buNone/>
                        <a:tabLst/>
                        <a:defRPr/>
                      </a:pPr>
                      <a:endParaRPr lang="en-US" sz="1600" b="1" baseline="30000" dirty="0" smtClean="0">
                        <a:solidFill>
                          <a:schemeClr val="tx1"/>
                        </a:solidFill>
                      </a:endParaRPr>
                    </a:p>
                  </a:txBody>
                  <a:tcPr anchor="b">
                    <a:lnL>
                      <a:noFill/>
                    </a:lnL>
                    <a:lnR>
                      <a:noFill/>
                    </a:lnR>
                    <a:lnT>
                      <a:noFill/>
                    </a:lnT>
                    <a:lnB>
                      <a:noFill/>
                    </a:lnB>
                    <a:lnTlToBr w="12700" cmpd="sng">
                      <a:noFill/>
                      <a:prstDash val="solid"/>
                    </a:lnTlToBr>
                    <a:lnBlToTr w="12700" cmpd="sng">
                      <a:noFill/>
                      <a:prstDash val="solid"/>
                    </a:lnBlToTr>
                    <a:solidFill>
                      <a:schemeClr val="accent4">
                        <a:alpha val="20000"/>
                      </a:schemeClr>
                    </a:solidFill>
                  </a:tcPr>
                </a:tc>
                <a:tc>
                  <a:txBody>
                    <a:bodyPr/>
                    <a:lstStyle/>
                    <a:p>
                      <a:pPr algn="ctr">
                        <a:spcBef>
                          <a:spcPts val="600"/>
                        </a:spcBef>
                        <a:spcAft>
                          <a:spcPts val="0"/>
                        </a:spcAft>
                      </a:pPr>
                      <a:endParaRPr lang="en-US" sz="1600" b="1" baseline="30000" dirty="0">
                        <a:solidFill>
                          <a:schemeClr val="tx1"/>
                        </a:solidFill>
                      </a:endParaRPr>
                    </a:p>
                  </a:txBody>
                  <a:tcPr anchor="b">
                    <a:lnL>
                      <a:noFill/>
                    </a:lnL>
                    <a:lnR>
                      <a:noFill/>
                    </a:lnR>
                    <a:lnT>
                      <a:noFill/>
                    </a:lnT>
                    <a:lnB>
                      <a:noFill/>
                    </a:lnB>
                    <a:lnTlToBr w="12700" cmpd="sng">
                      <a:noFill/>
                      <a:prstDash val="solid"/>
                    </a:lnTlToBr>
                    <a:lnBlToTr w="12700" cmpd="sng">
                      <a:noFill/>
                      <a:prstDash val="solid"/>
                    </a:lnBlToTr>
                    <a:solidFill>
                      <a:schemeClr val="accent4">
                        <a:alpha val="20000"/>
                      </a:schemeClr>
                    </a:solidFill>
                  </a:tcPr>
                </a:tc>
              </a:tr>
              <a:tr h="339789">
                <a:tc>
                  <a:txBody>
                    <a:bodyPr/>
                    <a:lstStyle/>
                    <a:p>
                      <a:pPr marL="231775" marR="0" indent="0" algn="l" defTabSz="914400" rtl="0" eaLnBrk="1" fontAlgn="auto" latinLnBrk="0" hangingPunct="1">
                        <a:lnSpc>
                          <a:spcPct val="100000"/>
                        </a:lnSpc>
                        <a:spcBef>
                          <a:spcPts val="600"/>
                        </a:spcBef>
                        <a:spcAft>
                          <a:spcPts val="0"/>
                        </a:spcAft>
                        <a:buClrTx/>
                        <a:buSzTx/>
                        <a:buFontTx/>
                        <a:buNone/>
                        <a:tabLst/>
                        <a:defRPr/>
                      </a:pPr>
                      <a:r>
                        <a:rPr lang="en-US" sz="1600" b="1" dirty="0" smtClean="0"/>
                        <a:t>Progression or</a:t>
                      </a:r>
                      <a:r>
                        <a:rPr lang="en-US" sz="1600" b="1" baseline="0" dirty="0" smtClean="0"/>
                        <a:t> treatment failure</a:t>
                      </a:r>
                      <a:endParaRPr lang="en-US" sz="1600" b="1" dirty="0" smtClean="0"/>
                    </a:p>
                  </a:txBody>
                  <a:tcPr anchor="ctr">
                    <a:lnL>
                      <a:noFill/>
                    </a:lnL>
                    <a:lnR>
                      <a:noFill/>
                    </a:lnR>
                    <a:lnT>
                      <a:noFill/>
                    </a:lnT>
                    <a:lnB>
                      <a:noFill/>
                    </a:lnB>
                    <a:lnTlToBr w="12700" cmpd="sng">
                      <a:noFill/>
                      <a:prstDash val="solid"/>
                    </a:lnTlToBr>
                    <a:lnBlToTr w="12700" cmpd="sng">
                      <a:noFill/>
                      <a:prstDash val="solid"/>
                    </a:lnBlToTr>
                    <a:solidFill>
                      <a:schemeClr val="accent4">
                        <a:alpha val="20000"/>
                      </a:schemeClr>
                    </a:solidFill>
                  </a:tcPr>
                </a:tc>
                <a:tc>
                  <a:txBody>
                    <a:bodyPr/>
                    <a:lstStyle/>
                    <a:p>
                      <a:pPr marL="0" marR="0" indent="0" algn="ctr" defTabSz="914400" rtl="0" eaLnBrk="1" fontAlgn="auto" latinLnBrk="0" hangingPunct="1">
                        <a:lnSpc>
                          <a:spcPct val="100000"/>
                        </a:lnSpc>
                        <a:spcBef>
                          <a:spcPts val="600"/>
                        </a:spcBef>
                        <a:spcAft>
                          <a:spcPts val="0"/>
                        </a:spcAft>
                        <a:buClrTx/>
                        <a:buSzTx/>
                        <a:buFontTx/>
                        <a:buNone/>
                        <a:tabLst/>
                        <a:defRPr/>
                      </a:pPr>
                      <a:r>
                        <a:rPr lang="en-US" sz="1600" b="1" kern="1200" dirty="0" smtClean="0">
                          <a:solidFill>
                            <a:schemeClr val="tx1"/>
                          </a:solidFill>
                          <a:latin typeface="+mn-lt"/>
                          <a:ea typeface="+mn-ea"/>
                          <a:cs typeface="+mn-cs"/>
                        </a:rPr>
                        <a:t>28 (11)</a:t>
                      </a:r>
                    </a:p>
                  </a:txBody>
                  <a:tcPr anchor="ctr">
                    <a:lnL>
                      <a:noFill/>
                    </a:lnL>
                    <a:lnR>
                      <a:noFill/>
                    </a:lnR>
                    <a:lnT>
                      <a:noFill/>
                    </a:lnT>
                    <a:lnB>
                      <a:noFill/>
                    </a:lnB>
                    <a:lnTlToBr w="12700" cmpd="sng">
                      <a:noFill/>
                      <a:prstDash val="solid"/>
                    </a:lnTlToBr>
                    <a:lnBlToTr w="12700" cmpd="sng">
                      <a:noFill/>
                      <a:prstDash val="solid"/>
                    </a:lnBlToTr>
                    <a:solidFill>
                      <a:schemeClr val="accent4">
                        <a:alpha val="20000"/>
                      </a:schemeClr>
                    </a:solidFill>
                  </a:tcPr>
                </a:tc>
                <a:tc>
                  <a:txBody>
                    <a:bodyPr/>
                    <a:lstStyle/>
                    <a:p>
                      <a:pPr marL="0" marR="0" indent="0" algn="ctr" defTabSz="914400" rtl="0" eaLnBrk="1" fontAlgn="auto" latinLnBrk="0" hangingPunct="1">
                        <a:lnSpc>
                          <a:spcPct val="100000"/>
                        </a:lnSpc>
                        <a:spcBef>
                          <a:spcPts val="600"/>
                        </a:spcBef>
                        <a:spcAft>
                          <a:spcPts val="0"/>
                        </a:spcAft>
                        <a:buClrTx/>
                        <a:buSzTx/>
                        <a:buFontTx/>
                        <a:buNone/>
                        <a:tabLst/>
                        <a:defRPr/>
                      </a:pPr>
                      <a:r>
                        <a:rPr lang="en-US" sz="1600" b="1" kern="1200" dirty="0" smtClean="0">
                          <a:solidFill>
                            <a:schemeClr val="tx1"/>
                          </a:solidFill>
                          <a:latin typeface="+mn-lt"/>
                          <a:ea typeface="+mn-ea"/>
                          <a:cs typeface="+mn-cs"/>
                        </a:rPr>
                        <a:t>36 (14)</a:t>
                      </a:r>
                    </a:p>
                  </a:txBody>
                  <a:tcPr anchor="ctr">
                    <a:lnL>
                      <a:noFill/>
                    </a:lnL>
                    <a:lnR>
                      <a:noFill/>
                    </a:lnR>
                    <a:lnT>
                      <a:noFill/>
                    </a:lnT>
                    <a:lnB>
                      <a:noFill/>
                    </a:lnB>
                    <a:lnTlToBr w="12700" cmpd="sng">
                      <a:noFill/>
                      <a:prstDash val="solid"/>
                    </a:lnTlToBr>
                    <a:lnBlToTr w="12700" cmpd="sng">
                      <a:noFill/>
                      <a:prstDash val="solid"/>
                    </a:lnBlToTr>
                    <a:solidFill>
                      <a:schemeClr val="accent4">
                        <a:alpha val="20000"/>
                      </a:schemeClr>
                    </a:solidFill>
                  </a:tcPr>
                </a:tc>
              </a:tr>
              <a:tr h="465965">
                <a:tc>
                  <a:txBody>
                    <a:bodyPr/>
                    <a:lstStyle/>
                    <a:p>
                      <a:pPr marL="0" marR="0" indent="231775" algn="l" defTabSz="914400" rtl="0" eaLnBrk="1" fontAlgn="auto" latinLnBrk="0" hangingPunct="1">
                        <a:lnSpc>
                          <a:spcPct val="100000"/>
                        </a:lnSpc>
                        <a:spcBef>
                          <a:spcPts val="600"/>
                        </a:spcBef>
                        <a:spcAft>
                          <a:spcPts val="0"/>
                        </a:spcAft>
                        <a:buClrTx/>
                        <a:buSzTx/>
                        <a:buFontTx/>
                        <a:buNone/>
                        <a:tabLst/>
                        <a:defRPr/>
                      </a:pPr>
                      <a:r>
                        <a:rPr lang="en-US" sz="1600" b="1" dirty="0" smtClean="0"/>
                        <a:t>AE related</a:t>
                      </a:r>
                      <a:r>
                        <a:rPr lang="en-US" sz="1600" b="1" baseline="0" dirty="0" smtClean="0"/>
                        <a:t> to study </a:t>
                      </a:r>
                      <a:r>
                        <a:rPr lang="en-US" sz="1600" b="1" baseline="0" dirty="0" err="1" smtClean="0"/>
                        <a:t>treatment</a:t>
                      </a:r>
                      <a:r>
                        <a:rPr lang="en-US" sz="1600" b="1" baseline="30000" dirty="0" err="1" smtClean="0"/>
                        <a:t>a</a:t>
                      </a:r>
                      <a:endParaRPr lang="en-US" sz="1600" b="1" baseline="30000" dirty="0" smtClean="0"/>
                    </a:p>
                  </a:txBody>
                  <a:tcPr anchor="ctr">
                    <a:lnL>
                      <a:noFill/>
                    </a:lnL>
                    <a:lnR>
                      <a:noFill/>
                    </a:lnR>
                    <a:lnT>
                      <a:noFill/>
                    </a:lnT>
                    <a:lnB>
                      <a:noFill/>
                    </a:lnB>
                    <a:lnTlToBr w="12700" cmpd="sng">
                      <a:noFill/>
                      <a:prstDash val="solid"/>
                    </a:lnTlToBr>
                    <a:lnBlToTr w="12700" cmpd="sng">
                      <a:noFill/>
                      <a:prstDash val="solid"/>
                    </a:lnBlToTr>
                    <a:solidFill>
                      <a:schemeClr val="accent4">
                        <a:alpha val="20000"/>
                      </a:schemeClr>
                    </a:solidFill>
                  </a:tcPr>
                </a:tc>
                <a:tc>
                  <a:txBody>
                    <a:bodyPr/>
                    <a:lstStyle/>
                    <a:p>
                      <a:pPr marL="0" marR="0" indent="0" algn="ctr" defTabSz="914400" rtl="0" eaLnBrk="1" fontAlgn="auto" latinLnBrk="0" hangingPunct="1">
                        <a:lnSpc>
                          <a:spcPct val="100000"/>
                        </a:lnSpc>
                        <a:spcBef>
                          <a:spcPts val="600"/>
                        </a:spcBef>
                        <a:spcAft>
                          <a:spcPts val="0"/>
                        </a:spcAft>
                        <a:buClrTx/>
                        <a:buSzTx/>
                        <a:buFontTx/>
                        <a:buNone/>
                        <a:tabLst/>
                        <a:defRPr/>
                      </a:pPr>
                      <a:r>
                        <a:rPr lang="en-US" sz="1600" b="1" kern="1200" dirty="0" smtClean="0">
                          <a:solidFill>
                            <a:schemeClr val="tx1"/>
                          </a:solidFill>
                          <a:latin typeface="+mn-lt"/>
                          <a:ea typeface="+mn-ea"/>
                          <a:cs typeface="+mn-cs"/>
                        </a:rPr>
                        <a:t>42 (16)</a:t>
                      </a:r>
                    </a:p>
                  </a:txBody>
                  <a:tcPr anchor="ctr">
                    <a:lnL>
                      <a:noFill/>
                    </a:lnL>
                    <a:lnR>
                      <a:noFill/>
                    </a:lnR>
                    <a:lnT>
                      <a:noFill/>
                    </a:lnT>
                    <a:lnB>
                      <a:noFill/>
                    </a:lnB>
                    <a:lnTlToBr w="12700" cmpd="sng">
                      <a:noFill/>
                      <a:prstDash val="solid"/>
                    </a:lnTlToBr>
                    <a:lnBlToTr w="12700" cmpd="sng">
                      <a:noFill/>
                      <a:prstDash val="solid"/>
                    </a:lnBlToTr>
                    <a:solidFill>
                      <a:schemeClr val="accent4">
                        <a:alpha val="20000"/>
                      </a:schemeClr>
                    </a:solidFill>
                  </a:tcPr>
                </a:tc>
                <a:tc>
                  <a:txBody>
                    <a:bodyPr/>
                    <a:lstStyle/>
                    <a:p>
                      <a:pPr algn="ctr">
                        <a:spcBef>
                          <a:spcPts val="600"/>
                        </a:spcBef>
                        <a:spcAft>
                          <a:spcPts val="0"/>
                        </a:spcAft>
                      </a:pPr>
                      <a:r>
                        <a:rPr lang="en-US" sz="1600" b="1" kern="1200" dirty="0" smtClean="0">
                          <a:solidFill>
                            <a:schemeClr val="tx1"/>
                          </a:solidFill>
                          <a:latin typeface="+mn-lt"/>
                          <a:ea typeface="+mn-ea"/>
                          <a:cs typeface="+mn-cs"/>
                        </a:rPr>
                        <a:t>17 (7)</a:t>
                      </a:r>
                      <a:endParaRPr lang="en-US" sz="1600" b="1" kern="1200" dirty="0">
                        <a:solidFill>
                          <a:schemeClr val="tx1"/>
                        </a:solidFill>
                        <a:latin typeface="+mn-lt"/>
                        <a:ea typeface="+mn-ea"/>
                        <a:cs typeface="+mn-cs"/>
                      </a:endParaRPr>
                    </a:p>
                  </a:txBody>
                  <a:tcPr anchor="ctr">
                    <a:lnL>
                      <a:noFill/>
                    </a:lnL>
                    <a:lnR>
                      <a:noFill/>
                    </a:lnR>
                    <a:lnT>
                      <a:noFill/>
                    </a:lnT>
                    <a:lnB>
                      <a:noFill/>
                    </a:lnB>
                    <a:lnTlToBr w="12700" cmpd="sng">
                      <a:noFill/>
                      <a:prstDash val="solid"/>
                    </a:lnTlToBr>
                    <a:lnBlToTr w="12700" cmpd="sng">
                      <a:noFill/>
                      <a:prstDash val="solid"/>
                    </a:lnBlToTr>
                    <a:solidFill>
                      <a:schemeClr val="accent4">
                        <a:alpha val="20000"/>
                      </a:schemeClr>
                    </a:solidFill>
                  </a:tcPr>
                </a:tc>
              </a:tr>
              <a:tr h="351213">
                <a:tc>
                  <a:txBody>
                    <a:bodyPr/>
                    <a:lstStyle/>
                    <a:p>
                      <a:pPr marL="0" marR="0" indent="231775" algn="l" defTabSz="914400" rtl="0" eaLnBrk="1" fontAlgn="auto" latinLnBrk="0" hangingPunct="1">
                        <a:lnSpc>
                          <a:spcPct val="100000"/>
                        </a:lnSpc>
                        <a:spcBef>
                          <a:spcPts val="600"/>
                        </a:spcBef>
                        <a:spcAft>
                          <a:spcPts val="0"/>
                        </a:spcAft>
                        <a:buClrTx/>
                        <a:buSzTx/>
                        <a:buFontTx/>
                        <a:buNone/>
                        <a:tabLst/>
                        <a:defRPr/>
                      </a:pPr>
                      <a:r>
                        <a:rPr lang="en-US" sz="1600" b="1" dirty="0" smtClean="0"/>
                        <a:t>AE</a:t>
                      </a:r>
                      <a:r>
                        <a:rPr lang="en-US" sz="1600" b="1" baseline="0" dirty="0" smtClean="0"/>
                        <a:t> unrelated to study </a:t>
                      </a:r>
                      <a:r>
                        <a:rPr lang="en-US" sz="1600" b="1" baseline="0" dirty="0" err="1" smtClean="0"/>
                        <a:t>treatment</a:t>
                      </a:r>
                      <a:r>
                        <a:rPr lang="en-US" sz="1600" b="1" baseline="30000" dirty="0" err="1" smtClean="0"/>
                        <a:t>a</a:t>
                      </a:r>
                      <a:endParaRPr lang="en-US" sz="1600" b="1" baseline="30000" dirty="0" smtClean="0"/>
                    </a:p>
                  </a:txBody>
                  <a:tcPr>
                    <a:lnL>
                      <a:noFill/>
                    </a:lnL>
                    <a:lnR>
                      <a:noFill/>
                    </a:lnR>
                    <a:lnT>
                      <a:noFill/>
                    </a:lnT>
                    <a:lnB>
                      <a:noFill/>
                    </a:lnB>
                    <a:lnTlToBr w="12700" cmpd="sng">
                      <a:noFill/>
                      <a:prstDash val="solid"/>
                    </a:lnTlToBr>
                    <a:lnBlToTr w="12700" cmpd="sng">
                      <a:noFill/>
                      <a:prstDash val="solid"/>
                    </a:lnBlToTr>
                    <a:solidFill>
                      <a:schemeClr val="accent4">
                        <a:alpha val="20000"/>
                      </a:schemeClr>
                    </a:solidFill>
                  </a:tcPr>
                </a:tc>
                <a:tc>
                  <a:txBody>
                    <a:bodyPr/>
                    <a:lstStyle/>
                    <a:p>
                      <a:pPr marL="0" marR="0" indent="0" algn="ctr" defTabSz="914400" rtl="0" eaLnBrk="1" fontAlgn="auto" latinLnBrk="0" hangingPunct="1">
                        <a:lnSpc>
                          <a:spcPct val="100000"/>
                        </a:lnSpc>
                        <a:spcBef>
                          <a:spcPts val="600"/>
                        </a:spcBef>
                        <a:spcAft>
                          <a:spcPts val="0"/>
                        </a:spcAft>
                        <a:buClrTx/>
                        <a:buSzTx/>
                        <a:buFontTx/>
                        <a:buNone/>
                        <a:tabLst/>
                        <a:defRPr/>
                      </a:pPr>
                      <a:r>
                        <a:rPr lang="en-US" sz="1600" b="1" kern="1200" dirty="0" smtClean="0">
                          <a:solidFill>
                            <a:schemeClr val="tx1"/>
                          </a:solidFill>
                          <a:latin typeface="+mn-lt"/>
                          <a:ea typeface="+mn-ea"/>
                          <a:cs typeface="+mn-cs"/>
                        </a:rPr>
                        <a:t>12 (5)</a:t>
                      </a:r>
                    </a:p>
                  </a:txBody>
                  <a:tcPr anchor="b">
                    <a:lnL>
                      <a:noFill/>
                    </a:lnL>
                    <a:lnR>
                      <a:noFill/>
                    </a:lnR>
                    <a:lnT>
                      <a:noFill/>
                    </a:lnT>
                    <a:lnB>
                      <a:noFill/>
                    </a:lnB>
                    <a:lnTlToBr w="12700" cmpd="sng">
                      <a:noFill/>
                      <a:prstDash val="solid"/>
                    </a:lnTlToBr>
                    <a:lnBlToTr w="12700" cmpd="sng">
                      <a:noFill/>
                      <a:prstDash val="solid"/>
                    </a:lnBlToTr>
                    <a:solidFill>
                      <a:schemeClr val="accent4">
                        <a:alpha val="20000"/>
                      </a:schemeClr>
                    </a:solidFill>
                  </a:tcPr>
                </a:tc>
                <a:tc>
                  <a:txBody>
                    <a:bodyPr/>
                    <a:lstStyle/>
                    <a:p>
                      <a:pPr marL="0" marR="0" indent="0" algn="ctr" defTabSz="914400" rtl="0" eaLnBrk="1" fontAlgn="auto" latinLnBrk="0" hangingPunct="1">
                        <a:lnSpc>
                          <a:spcPct val="100000"/>
                        </a:lnSpc>
                        <a:spcBef>
                          <a:spcPts val="600"/>
                        </a:spcBef>
                        <a:spcAft>
                          <a:spcPts val="0"/>
                        </a:spcAft>
                        <a:buClrTx/>
                        <a:buSzTx/>
                        <a:buFontTx/>
                        <a:buNone/>
                        <a:tabLst/>
                        <a:defRPr/>
                      </a:pPr>
                      <a:r>
                        <a:rPr lang="en-US" sz="1600" b="1" kern="1200" dirty="0" smtClean="0">
                          <a:solidFill>
                            <a:schemeClr val="tx1"/>
                          </a:solidFill>
                          <a:latin typeface="+mn-lt"/>
                          <a:ea typeface="+mn-ea"/>
                          <a:cs typeface="+mn-cs"/>
                        </a:rPr>
                        <a:t>4 (2)</a:t>
                      </a:r>
                    </a:p>
                  </a:txBody>
                  <a:tcPr anchor="b">
                    <a:lnL>
                      <a:noFill/>
                    </a:lnL>
                    <a:lnR>
                      <a:noFill/>
                    </a:lnR>
                    <a:lnT>
                      <a:noFill/>
                    </a:lnT>
                    <a:lnB>
                      <a:noFill/>
                    </a:lnB>
                    <a:lnTlToBr w="12700" cmpd="sng">
                      <a:noFill/>
                      <a:prstDash val="solid"/>
                    </a:lnTlToBr>
                    <a:lnBlToTr w="12700" cmpd="sng">
                      <a:noFill/>
                      <a:prstDash val="solid"/>
                    </a:lnBlToTr>
                    <a:solidFill>
                      <a:schemeClr val="accent4">
                        <a:alpha val="20000"/>
                      </a:schemeClr>
                    </a:solidFill>
                  </a:tcPr>
                </a:tc>
              </a:tr>
              <a:tr h="442895">
                <a:tc>
                  <a:txBody>
                    <a:bodyPr/>
                    <a:lstStyle/>
                    <a:p>
                      <a:pPr marL="0" marR="0" indent="231775" algn="l" defTabSz="914400" rtl="0" eaLnBrk="1" fontAlgn="auto" latinLnBrk="0" hangingPunct="1">
                        <a:lnSpc>
                          <a:spcPct val="100000"/>
                        </a:lnSpc>
                        <a:spcBef>
                          <a:spcPts val="600"/>
                        </a:spcBef>
                        <a:spcAft>
                          <a:spcPts val="0"/>
                        </a:spcAft>
                        <a:buClrTx/>
                        <a:buSzTx/>
                        <a:buFontTx/>
                        <a:buNone/>
                        <a:tabLst/>
                        <a:defRPr/>
                      </a:pPr>
                      <a:r>
                        <a:rPr lang="en-US" sz="1600" b="1" baseline="0" dirty="0" smtClean="0"/>
                        <a:t>Poor/</a:t>
                      </a:r>
                      <a:r>
                        <a:rPr lang="en-US" sz="1600" b="1" baseline="0" dirty="0" err="1" smtClean="0"/>
                        <a:t>nonadherence</a:t>
                      </a:r>
                      <a:endParaRPr lang="en-US" sz="1600" b="1" baseline="30000" dirty="0" smtClean="0"/>
                    </a:p>
                  </a:txBody>
                  <a:tcPr anchor="ctr">
                    <a:lnL>
                      <a:noFill/>
                    </a:lnL>
                    <a:lnR>
                      <a:noFill/>
                    </a:lnR>
                    <a:lnT>
                      <a:noFill/>
                    </a:lnT>
                    <a:lnB>
                      <a:noFill/>
                    </a:lnB>
                    <a:lnTlToBr w="12700" cmpd="sng">
                      <a:noFill/>
                      <a:prstDash val="solid"/>
                    </a:lnTlToBr>
                    <a:lnBlToTr w="12700" cmpd="sng">
                      <a:noFill/>
                      <a:prstDash val="solid"/>
                    </a:lnBlToTr>
                    <a:solidFill>
                      <a:schemeClr val="accent4">
                        <a:alpha val="20000"/>
                      </a:schemeClr>
                    </a:solidFill>
                  </a:tcPr>
                </a:tc>
                <a:tc>
                  <a:txBody>
                    <a:bodyPr/>
                    <a:lstStyle/>
                    <a:p>
                      <a:pPr marL="0" marR="0" lvl="0" indent="0" algn="ctr" defTabSz="914400" rtl="0" eaLnBrk="1" fontAlgn="auto" latinLnBrk="0" hangingPunct="1">
                        <a:lnSpc>
                          <a:spcPct val="100000"/>
                        </a:lnSpc>
                        <a:spcBef>
                          <a:spcPts val="600"/>
                        </a:spcBef>
                        <a:spcAft>
                          <a:spcPts val="0"/>
                        </a:spcAft>
                        <a:buClrTx/>
                        <a:buSzTx/>
                        <a:buFontTx/>
                        <a:buNone/>
                        <a:tabLst/>
                        <a:defRPr/>
                      </a:pPr>
                      <a:r>
                        <a:rPr lang="en-US" sz="1600" b="1" kern="1200" dirty="0" smtClean="0">
                          <a:solidFill>
                            <a:schemeClr val="tx1"/>
                          </a:solidFill>
                          <a:latin typeface="+mn-lt"/>
                          <a:ea typeface="+mn-ea"/>
                          <a:cs typeface="+mn-cs"/>
                        </a:rPr>
                        <a:t>1 (&lt;1)</a:t>
                      </a:r>
                    </a:p>
                  </a:txBody>
                  <a:tcPr anchor="ctr">
                    <a:lnL>
                      <a:noFill/>
                    </a:lnL>
                    <a:lnR>
                      <a:noFill/>
                    </a:lnR>
                    <a:lnT>
                      <a:noFill/>
                    </a:lnT>
                    <a:lnB>
                      <a:noFill/>
                    </a:lnB>
                    <a:lnTlToBr w="12700" cmpd="sng">
                      <a:noFill/>
                      <a:prstDash val="solid"/>
                    </a:lnTlToBr>
                    <a:lnBlToTr w="12700" cmpd="sng">
                      <a:noFill/>
                      <a:prstDash val="solid"/>
                    </a:lnBlToTr>
                    <a:solidFill>
                      <a:schemeClr val="accent4">
                        <a:alpha val="20000"/>
                      </a:schemeClr>
                    </a:solidFill>
                  </a:tcPr>
                </a:tc>
                <a:tc>
                  <a:txBody>
                    <a:bodyPr/>
                    <a:lstStyle/>
                    <a:p>
                      <a:pPr marL="0" marR="0" lvl="0" indent="0" algn="ctr" defTabSz="914400" rtl="0" eaLnBrk="1" fontAlgn="auto" latinLnBrk="0" hangingPunct="1">
                        <a:lnSpc>
                          <a:spcPct val="100000"/>
                        </a:lnSpc>
                        <a:spcBef>
                          <a:spcPts val="600"/>
                        </a:spcBef>
                        <a:spcAft>
                          <a:spcPts val="0"/>
                        </a:spcAft>
                        <a:buClrTx/>
                        <a:buSzTx/>
                        <a:buFontTx/>
                        <a:buNone/>
                        <a:tabLst/>
                        <a:defRPr/>
                      </a:pPr>
                      <a:r>
                        <a:rPr lang="en-US" sz="1600" b="1" kern="1200" dirty="0" smtClean="0">
                          <a:solidFill>
                            <a:schemeClr val="tx1"/>
                          </a:solidFill>
                          <a:latin typeface="+mn-lt"/>
                          <a:ea typeface="+mn-ea"/>
                          <a:cs typeface="+mn-cs"/>
                        </a:rPr>
                        <a:t>7 (3)</a:t>
                      </a:r>
                    </a:p>
                  </a:txBody>
                  <a:tcPr anchor="ctr">
                    <a:lnL>
                      <a:noFill/>
                    </a:lnL>
                    <a:lnR>
                      <a:noFill/>
                    </a:lnR>
                    <a:lnT>
                      <a:noFill/>
                    </a:lnT>
                    <a:lnB>
                      <a:noFill/>
                    </a:lnB>
                    <a:lnTlToBr w="12700" cmpd="sng">
                      <a:noFill/>
                      <a:prstDash val="solid"/>
                    </a:lnTlToBr>
                    <a:lnBlToTr w="12700" cmpd="sng">
                      <a:noFill/>
                      <a:prstDash val="solid"/>
                    </a:lnBlToTr>
                    <a:solidFill>
                      <a:schemeClr val="accent4">
                        <a:alpha val="20000"/>
                      </a:schemeClr>
                    </a:solidFill>
                  </a:tcPr>
                </a:tc>
              </a:tr>
              <a:tr h="413241">
                <a:tc>
                  <a:txBody>
                    <a:bodyPr/>
                    <a:lstStyle/>
                    <a:p>
                      <a:pPr marL="0" marR="0" indent="231775" algn="l" defTabSz="914400" rtl="0" eaLnBrk="1" fontAlgn="auto" latinLnBrk="0" hangingPunct="1">
                        <a:lnSpc>
                          <a:spcPct val="100000"/>
                        </a:lnSpc>
                        <a:spcBef>
                          <a:spcPts val="600"/>
                        </a:spcBef>
                        <a:spcAft>
                          <a:spcPts val="0"/>
                        </a:spcAft>
                        <a:buClrTx/>
                        <a:buSzTx/>
                        <a:buFontTx/>
                        <a:buNone/>
                        <a:tabLst/>
                        <a:defRPr/>
                      </a:pPr>
                      <a:r>
                        <a:rPr lang="en-US" sz="1600" b="1" baseline="0" dirty="0" smtClean="0"/>
                        <a:t>Other</a:t>
                      </a:r>
                    </a:p>
                  </a:txBody>
                  <a:tcPr anchor="ctr">
                    <a:lnL>
                      <a:noFill/>
                    </a:lnL>
                    <a:lnR>
                      <a:noFill/>
                    </a:lnR>
                    <a:lnT>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alpha val="20000"/>
                      </a:schemeClr>
                    </a:solidFill>
                  </a:tcPr>
                </a:tc>
                <a:tc>
                  <a:txBody>
                    <a:bodyPr/>
                    <a:lstStyle/>
                    <a:p>
                      <a:pPr marL="0" marR="0" indent="0" algn="ctr" defTabSz="914400" rtl="0" eaLnBrk="1" fontAlgn="auto" latinLnBrk="0" hangingPunct="1">
                        <a:lnSpc>
                          <a:spcPct val="100000"/>
                        </a:lnSpc>
                        <a:spcBef>
                          <a:spcPts val="600"/>
                        </a:spcBef>
                        <a:spcAft>
                          <a:spcPts val="0"/>
                        </a:spcAft>
                        <a:buClrTx/>
                        <a:buSzTx/>
                        <a:buFontTx/>
                        <a:buNone/>
                        <a:tabLst/>
                        <a:defRPr/>
                      </a:pPr>
                      <a:r>
                        <a:rPr lang="en-US" sz="1600" b="1" dirty="0" smtClean="0">
                          <a:solidFill>
                            <a:schemeClr val="tx1"/>
                          </a:solidFill>
                        </a:rPr>
                        <a:t>17 (</a:t>
                      </a:r>
                      <a:r>
                        <a:rPr lang="en-US" sz="1600" b="1" dirty="0" smtClean="0">
                          <a:solidFill>
                            <a:schemeClr val="tx1"/>
                          </a:solidFill>
                        </a:rPr>
                        <a:t>7)</a:t>
                      </a:r>
                      <a:r>
                        <a:rPr lang="en-US" sz="1600" b="1" baseline="30000" dirty="0" smtClean="0">
                          <a:solidFill>
                            <a:schemeClr val="tx1"/>
                          </a:solidFill>
                        </a:rPr>
                        <a:t>b</a:t>
                      </a:r>
                      <a:endParaRPr lang="en-US" sz="1600" b="1" baseline="30000" dirty="0" smtClean="0">
                        <a:solidFill>
                          <a:schemeClr val="tx1"/>
                        </a:solidFill>
                      </a:endParaRPr>
                    </a:p>
                  </a:txBody>
                  <a:tcPr anchor="ctr">
                    <a:lnL>
                      <a:noFill/>
                    </a:lnL>
                    <a:lnR>
                      <a:noFill/>
                    </a:lnR>
                    <a:lnT>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alpha val="20000"/>
                      </a:schemeClr>
                    </a:solidFill>
                  </a:tcPr>
                </a:tc>
                <a:tc>
                  <a:txBody>
                    <a:bodyPr/>
                    <a:lstStyle/>
                    <a:p>
                      <a:pPr marL="0" marR="0" indent="0" algn="ctr" defTabSz="914400" rtl="0" eaLnBrk="1" fontAlgn="auto" latinLnBrk="0" hangingPunct="1">
                        <a:lnSpc>
                          <a:spcPct val="100000"/>
                        </a:lnSpc>
                        <a:spcBef>
                          <a:spcPts val="600"/>
                        </a:spcBef>
                        <a:spcAft>
                          <a:spcPts val="0"/>
                        </a:spcAft>
                        <a:buClrTx/>
                        <a:buSzTx/>
                        <a:buFontTx/>
                        <a:buNone/>
                        <a:tabLst/>
                        <a:defRPr/>
                      </a:pPr>
                      <a:r>
                        <a:rPr lang="en-US" sz="1600" b="1" dirty="0" smtClean="0">
                          <a:solidFill>
                            <a:schemeClr val="tx1"/>
                          </a:solidFill>
                        </a:rPr>
                        <a:t>31 (</a:t>
                      </a:r>
                      <a:r>
                        <a:rPr lang="en-US" sz="1600" b="1" dirty="0" smtClean="0">
                          <a:solidFill>
                            <a:schemeClr val="tx1"/>
                          </a:solidFill>
                        </a:rPr>
                        <a:t>12)</a:t>
                      </a:r>
                      <a:r>
                        <a:rPr lang="en-US" sz="1600" b="1" baseline="30000" dirty="0" smtClean="0">
                          <a:solidFill>
                            <a:schemeClr val="tx1"/>
                          </a:solidFill>
                        </a:rPr>
                        <a:t>c</a:t>
                      </a:r>
                      <a:endParaRPr lang="en-US" sz="1600" b="1" baseline="30000" dirty="0" smtClean="0">
                        <a:solidFill>
                          <a:schemeClr val="tx1"/>
                        </a:solidFill>
                      </a:endParaRPr>
                    </a:p>
                  </a:txBody>
                  <a:tcPr anchor="ctr">
                    <a:lnL>
                      <a:noFill/>
                    </a:lnL>
                    <a:lnR>
                      <a:noFill/>
                    </a:lnR>
                    <a:lnT>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alpha val="20000"/>
                      </a:schemeClr>
                    </a:solidFill>
                  </a:tcPr>
                </a:tc>
              </a:tr>
            </a:tbl>
          </a:graphicData>
        </a:graphic>
      </p:graphicFrame>
      <p:sp>
        <p:nvSpPr>
          <p:cNvPr id="9" name="Content Placeholder 2"/>
          <p:cNvSpPr txBox="1">
            <a:spLocks/>
          </p:cNvSpPr>
          <p:nvPr/>
        </p:nvSpPr>
        <p:spPr>
          <a:xfrm>
            <a:off x="454025" y="1047464"/>
            <a:ext cx="8237538" cy="644855"/>
          </a:xfrm>
          <a:prstGeom prst="rect">
            <a:avLst/>
          </a:prstGeom>
        </p:spPr>
        <p:txBody>
          <a:bodyPr/>
          <a:lstStyle>
            <a:lvl1pPr marL="342900" indent="-342900" algn="l" rtl="0" eaLnBrk="0" fontAlgn="base" hangingPunct="0">
              <a:spcBef>
                <a:spcPct val="0"/>
              </a:spcBef>
              <a:spcAft>
                <a:spcPct val="20000"/>
              </a:spcAft>
              <a:buClr>
                <a:srgbClr val="FFFF00"/>
              </a:buClr>
              <a:buSzPct val="90000"/>
              <a:buFont typeface="Wingdings" pitchFamily="2" charset="2"/>
              <a:buChar char="n"/>
              <a:defRPr sz="2200" b="1">
                <a:solidFill>
                  <a:schemeClr val="tx1"/>
                </a:solidFill>
                <a:latin typeface="+mn-lt"/>
                <a:ea typeface="+mn-ea"/>
                <a:cs typeface="+mn-cs"/>
              </a:defRPr>
            </a:lvl1pPr>
            <a:lvl2pPr marL="685800" indent="-341313" algn="l" rtl="0" eaLnBrk="0" fontAlgn="base" hangingPunct="0">
              <a:spcBef>
                <a:spcPct val="0"/>
              </a:spcBef>
              <a:spcAft>
                <a:spcPct val="20000"/>
              </a:spcAft>
              <a:buClr>
                <a:schemeClr val="tx1"/>
              </a:buClr>
              <a:buChar char="–"/>
              <a:defRPr sz="2200" b="1">
                <a:solidFill>
                  <a:schemeClr val="tx1"/>
                </a:solidFill>
                <a:latin typeface="+mn-lt"/>
                <a:cs typeface="+mn-cs"/>
              </a:defRPr>
            </a:lvl2pPr>
            <a:lvl3pPr marL="1036638" indent="-349250" algn="l" rtl="0" eaLnBrk="0" fontAlgn="base" hangingPunct="0">
              <a:spcBef>
                <a:spcPct val="0"/>
              </a:spcBef>
              <a:spcAft>
                <a:spcPct val="20000"/>
              </a:spcAft>
              <a:buClr>
                <a:srgbClr val="FFFF00"/>
              </a:buClr>
              <a:buFont typeface="Arial" charset="0"/>
              <a:buChar char="●"/>
              <a:defRPr sz="2200" b="1">
                <a:solidFill>
                  <a:schemeClr val="tx1"/>
                </a:solidFill>
                <a:latin typeface="+mn-lt"/>
                <a:cs typeface="+mn-cs"/>
              </a:defRPr>
            </a:lvl3pPr>
            <a:lvl4pPr marL="1393825" indent="-355600" algn="l" rtl="0" eaLnBrk="0" fontAlgn="base" hangingPunct="0">
              <a:spcBef>
                <a:spcPct val="0"/>
              </a:spcBef>
              <a:spcAft>
                <a:spcPct val="20000"/>
              </a:spcAft>
              <a:buClr>
                <a:schemeClr val="tx1"/>
              </a:buClr>
              <a:buChar char="–"/>
              <a:defRPr sz="2200" b="1">
                <a:solidFill>
                  <a:schemeClr val="tx1"/>
                </a:solidFill>
                <a:latin typeface="+mn-lt"/>
                <a:cs typeface="+mn-cs"/>
              </a:defRPr>
            </a:lvl4pPr>
            <a:lvl5pPr marL="1981200" indent="-585788" algn="r" rtl="0" eaLnBrk="0" fontAlgn="base" hangingPunct="0">
              <a:spcBef>
                <a:spcPct val="0"/>
              </a:spcBef>
              <a:spcAft>
                <a:spcPct val="20000"/>
              </a:spcAft>
              <a:defRPr sz="1200" b="1">
                <a:solidFill>
                  <a:schemeClr val="tx1"/>
                </a:solidFill>
                <a:latin typeface="+mn-lt"/>
                <a:cs typeface="+mn-cs"/>
              </a:defRPr>
            </a:lvl5pPr>
            <a:lvl6pPr marL="2438400" indent="-585788" algn="r" rtl="0" fontAlgn="base">
              <a:spcBef>
                <a:spcPct val="0"/>
              </a:spcBef>
              <a:spcAft>
                <a:spcPct val="20000"/>
              </a:spcAft>
              <a:defRPr sz="1200" b="1">
                <a:solidFill>
                  <a:schemeClr val="tx1"/>
                </a:solidFill>
                <a:latin typeface="+mn-lt"/>
                <a:cs typeface="+mn-cs"/>
              </a:defRPr>
            </a:lvl6pPr>
            <a:lvl7pPr marL="2895600" indent="-585788" algn="r" rtl="0" fontAlgn="base">
              <a:spcBef>
                <a:spcPct val="0"/>
              </a:spcBef>
              <a:spcAft>
                <a:spcPct val="20000"/>
              </a:spcAft>
              <a:defRPr sz="1200" b="1">
                <a:solidFill>
                  <a:schemeClr val="tx1"/>
                </a:solidFill>
                <a:latin typeface="+mn-lt"/>
                <a:cs typeface="+mn-cs"/>
              </a:defRPr>
            </a:lvl7pPr>
            <a:lvl8pPr marL="3352800" indent="-585788" algn="r" rtl="0" fontAlgn="base">
              <a:spcBef>
                <a:spcPct val="0"/>
              </a:spcBef>
              <a:spcAft>
                <a:spcPct val="20000"/>
              </a:spcAft>
              <a:defRPr sz="1200" b="1">
                <a:solidFill>
                  <a:schemeClr val="tx1"/>
                </a:solidFill>
                <a:latin typeface="+mn-lt"/>
                <a:cs typeface="+mn-cs"/>
              </a:defRPr>
            </a:lvl8pPr>
            <a:lvl9pPr marL="3810000" indent="-585788" algn="r" rtl="0" fontAlgn="base">
              <a:spcBef>
                <a:spcPct val="0"/>
              </a:spcBef>
              <a:spcAft>
                <a:spcPct val="20000"/>
              </a:spcAft>
              <a:defRPr sz="1200" b="1">
                <a:solidFill>
                  <a:schemeClr val="tx1"/>
                </a:solidFill>
                <a:latin typeface="+mn-lt"/>
                <a:cs typeface="+mn-cs"/>
              </a:defRPr>
            </a:lvl9pPr>
          </a:lstStyle>
          <a:p>
            <a:pPr marL="292100" lvl="1" indent="-292100">
              <a:spcBef>
                <a:spcPts val="600"/>
              </a:spcBef>
              <a:spcAft>
                <a:spcPts val="600"/>
              </a:spcAft>
              <a:buClr>
                <a:srgbClr val="F09828"/>
              </a:buClr>
              <a:buSzPct val="90000"/>
              <a:buFont typeface="Arial" panose="020B0604020202020204" pitchFamily="34" charset="0"/>
              <a:buChar char="•"/>
            </a:pPr>
            <a:r>
              <a:rPr lang="en-US" sz="1800" kern="0" dirty="0">
                <a:cs typeface="Arial" pitchFamily="34" charset="0"/>
              </a:rPr>
              <a:t>At 5 years (study end), patients were transitioned to off-study therapy or remained on study therapy until local drug access was available</a:t>
            </a:r>
          </a:p>
        </p:txBody>
      </p:sp>
      <p:sp>
        <p:nvSpPr>
          <p:cNvPr id="7" name="TextBox 6"/>
          <p:cNvSpPr txBox="1"/>
          <p:nvPr/>
        </p:nvSpPr>
        <p:spPr>
          <a:xfrm>
            <a:off x="223942" y="5658645"/>
            <a:ext cx="8597329" cy="707886"/>
          </a:xfrm>
          <a:prstGeom prst="rect">
            <a:avLst/>
          </a:prstGeom>
          <a:noFill/>
        </p:spPr>
        <p:txBody>
          <a:bodyPr wrap="square" rtlCol="0" anchor="b" anchorCtr="0">
            <a:spAutoFit/>
          </a:bodyPr>
          <a:lstStyle/>
          <a:p>
            <a:pPr marL="63500" indent="-114300">
              <a:defRPr/>
            </a:pPr>
            <a:r>
              <a:rPr lang="en-US" sz="1000" baseline="30000" dirty="0" err="1" smtClean="0">
                <a:solidFill>
                  <a:srgbClr val="FFFFFF"/>
                </a:solidFill>
              </a:rPr>
              <a:t>a</a:t>
            </a:r>
            <a:r>
              <a:rPr lang="en-US" sz="1000" dirty="0" err="1" smtClean="0">
                <a:solidFill>
                  <a:srgbClr val="FFFFFF"/>
                </a:solidFill>
              </a:rPr>
              <a:t>As</a:t>
            </a:r>
            <a:r>
              <a:rPr lang="en-US" sz="1000" dirty="0" smtClean="0">
                <a:solidFill>
                  <a:srgbClr val="FFFFFF"/>
                </a:solidFill>
              </a:rPr>
              <a:t> </a:t>
            </a:r>
            <a:r>
              <a:rPr lang="en-US" sz="1000" dirty="0">
                <a:solidFill>
                  <a:srgbClr val="FFFFFF"/>
                </a:solidFill>
              </a:rPr>
              <a:t>defined by </a:t>
            </a:r>
            <a:r>
              <a:rPr lang="en-US" sz="1000" dirty="0" smtClean="0">
                <a:solidFill>
                  <a:srgbClr val="FFFFFF"/>
                </a:solidFill>
              </a:rPr>
              <a:t>investigator. </a:t>
            </a:r>
            <a:r>
              <a:rPr lang="en-US" sz="1000" baseline="30000" dirty="0" smtClean="0">
                <a:solidFill>
                  <a:srgbClr val="FFFFFF"/>
                </a:solidFill>
              </a:rPr>
              <a:t>b </a:t>
            </a:r>
            <a:r>
              <a:rPr lang="en-US" sz="1000" dirty="0">
                <a:solidFill>
                  <a:srgbClr val="FFFFFF"/>
                </a:solidFill>
              </a:rPr>
              <a:t>Includes withdrawal of consent and patient request (4 each), insufficient molecular response (3), pregnancy (2), and lost to follow-up, loss of </a:t>
            </a:r>
            <a:r>
              <a:rPr lang="en-US" sz="1000" dirty="0" err="1">
                <a:solidFill>
                  <a:srgbClr val="FFFFFF"/>
                </a:solidFill>
              </a:rPr>
              <a:t>CCyR</a:t>
            </a:r>
            <a:r>
              <a:rPr lang="en-US" sz="1000" dirty="0">
                <a:solidFill>
                  <a:srgbClr val="FFFFFF"/>
                </a:solidFill>
              </a:rPr>
              <a:t>, increased BCR-ABL, and relocation to the US (1 each</a:t>
            </a:r>
            <a:r>
              <a:rPr lang="en-US" sz="1000" dirty="0" smtClean="0">
                <a:solidFill>
                  <a:srgbClr val="FFFFFF"/>
                </a:solidFill>
              </a:rPr>
              <a:t>).</a:t>
            </a:r>
            <a:r>
              <a:rPr lang="en-US" sz="1000" baseline="30000" dirty="0" smtClean="0">
                <a:solidFill>
                  <a:srgbClr val="FFFFFF"/>
                </a:solidFill>
              </a:rPr>
              <a:t>c </a:t>
            </a:r>
            <a:r>
              <a:rPr lang="en-US" sz="1000" dirty="0">
                <a:solidFill>
                  <a:srgbClr val="FFFFFF"/>
                </a:solidFill>
              </a:rPr>
              <a:t>Includes patient request (10), no molecular response/loss of molecular response (4), withdrawal of consent and suboptimal response (3 each), lost </a:t>
            </a:r>
            <a:r>
              <a:rPr lang="en-US" sz="1000" dirty="0" smtClean="0">
                <a:solidFill>
                  <a:srgbClr val="FFFFFF"/>
                </a:solidFill>
              </a:rPr>
              <a:t>to follow-up</a:t>
            </a:r>
            <a:r>
              <a:rPr lang="en-US" sz="1000" dirty="0">
                <a:solidFill>
                  <a:srgbClr val="FFFFFF"/>
                </a:solidFill>
              </a:rPr>
              <a:t>, insufficient cytogenetic response, and investigator request (2 each), and pregnancy, recurrence of blasts in bone marrow, no CMR, no </a:t>
            </a:r>
            <a:r>
              <a:rPr lang="en-US" sz="1000" dirty="0" smtClean="0">
                <a:solidFill>
                  <a:srgbClr val="FFFFFF"/>
                </a:solidFill>
              </a:rPr>
              <a:t>MMR, and </a:t>
            </a:r>
            <a:r>
              <a:rPr lang="en-US" sz="1000" dirty="0">
                <a:solidFill>
                  <a:srgbClr val="FFFFFF"/>
                </a:solidFill>
              </a:rPr>
              <a:t>appearance of mutation (1 each</a:t>
            </a:r>
            <a:r>
              <a:rPr lang="en-US" sz="1000" dirty="0" smtClean="0">
                <a:solidFill>
                  <a:srgbClr val="FFFFFF"/>
                </a:solidFill>
              </a:rPr>
              <a:t>)</a:t>
            </a:r>
            <a:endParaRPr lang="en-US" sz="1000" dirty="0">
              <a:solidFill>
                <a:srgbClr val="FFFFFF"/>
              </a:solidFill>
            </a:endParaRPr>
          </a:p>
        </p:txBody>
      </p:sp>
      <p:sp>
        <p:nvSpPr>
          <p:cNvPr id="6" name="Rectangle 5"/>
          <p:cNvSpPr/>
          <p:nvPr/>
        </p:nvSpPr>
        <p:spPr>
          <a:xfrm>
            <a:off x="349714" y="6429384"/>
            <a:ext cx="3501984" cy="276999"/>
          </a:xfrm>
          <a:prstGeom prst="rect">
            <a:avLst/>
          </a:prstGeom>
        </p:spPr>
        <p:txBody>
          <a:bodyPr wrap="none">
            <a:spAutoFit/>
          </a:bodyPr>
          <a:lstStyle/>
          <a:p>
            <a:r>
              <a:rPr lang="en-US" sz="1200" b="1" dirty="0" smtClean="0">
                <a:solidFill>
                  <a:srgbClr val="FFFFFF"/>
                </a:solidFill>
              </a:rPr>
              <a:t>Cortes</a:t>
            </a:r>
            <a:r>
              <a:rPr lang="en-US" sz="1200" b="1" dirty="0" smtClean="0">
                <a:solidFill>
                  <a:srgbClr val="FFFFFF"/>
                </a:solidFill>
                <a:cs typeface="Arial" charset="0"/>
              </a:rPr>
              <a:t> J, </a:t>
            </a:r>
            <a:r>
              <a:rPr lang="en-US" sz="1200" b="1" dirty="0" smtClean="0">
                <a:solidFill>
                  <a:srgbClr val="FFFFFF"/>
                </a:solidFill>
                <a:cs typeface="Arial" charset="0"/>
              </a:rPr>
              <a:t>et al. </a:t>
            </a:r>
            <a:r>
              <a:rPr lang="en-US" sz="1200" b="1" i="1" dirty="0" smtClean="0">
                <a:solidFill>
                  <a:srgbClr val="FFFFFF"/>
                </a:solidFill>
                <a:cs typeface="Arial" charset="0"/>
              </a:rPr>
              <a:t>Blood</a:t>
            </a:r>
            <a:r>
              <a:rPr lang="en-US" sz="1200" b="1" i="1" dirty="0">
                <a:solidFill>
                  <a:srgbClr val="FFFFFF"/>
                </a:solidFill>
                <a:cs typeface="Arial" charset="0"/>
              </a:rPr>
              <a:t>. </a:t>
            </a:r>
            <a:r>
              <a:rPr lang="en-US" sz="1200" b="1" dirty="0">
                <a:solidFill>
                  <a:srgbClr val="FFFFFF"/>
                </a:solidFill>
                <a:cs typeface="Arial" charset="0"/>
              </a:rPr>
              <a:t>2014;124: Abstract </a:t>
            </a:r>
            <a:r>
              <a:rPr lang="en-US" sz="1200" b="1" dirty="0" smtClean="0">
                <a:solidFill>
                  <a:srgbClr val="FFFFFF"/>
                </a:solidFill>
              </a:rPr>
              <a:t>15</a:t>
            </a:r>
            <a:r>
              <a:rPr lang="en-US" sz="1200" b="1" dirty="0" smtClean="0">
                <a:solidFill>
                  <a:srgbClr val="FFFFFF"/>
                </a:solidFill>
                <a:cs typeface="Arial" charset="0"/>
              </a:rPr>
              <a:t>2</a:t>
            </a:r>
            <a:r>
              <a:rPr lang="en-US" sz="1200" b="1" dirty="0" smtClean="0">
                <a:solidFill>
                  <a:srgbClr val="FFFFFF"/>
                </a:solidFill>
                <a:cs typeface="Arial" charset="0"/>
              </a:rPr>
              <a:t>.</a:t>
            </a:r>
            <a:endParaRPr lang="en-US" sz="1200" b="1" dirty="0">
              <a:solidFill>
                <a:srgbClr val="FFFFFF"/>
              </a:solidFill>
              <a:cs typeface="Arial" charset="0"/>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4" name="Title 1"/>
          <p:cNvSpPr>
            <a:spLocks noGrp="1"/>
          </p:cNvSpPr>
          <p:nvPr>
            <p:ph type="title"/>
          </p:nvPr>
        </p:nvSpPr>
        <p:spPr>
          <a:xfrm>
            <a:off x="250825" y="316866"/>
            <a:ext cx="8642350" cy="1042988"/>
          </a:xfrm>
        </p:spPr>
        <p:txBody>
          <a:bodyPr/>
          <a:lstStyle/>
          <a:p>
            <a:r>
              <a:rPr lang="en-US" dirty="0" smtClean="0"/>
              <a:t>Cumulative MMR Rates Over Time</a:t>
            </a:r>
          </a:p>
        </p:txBody>
      </p:sp>
      <p:sp>
        <p:nvSpPr>
          <p:cNvPr id="60" name="TextBox 59"/>
          <p:cNvSpPr txBox="1"/>
          <p:nvPr/>
        </p:nvSpPr>
        <p:spPr>
          <a:xfrm>
            <a:off x="1346043" y="6048221"/>
            <a:ext cx="7198095" cy="306885"/>
          </a:xfrm>
          <a:prstGeom prst="rect">
            <a:avLst/>
          </a:prstGeom>
          <a:noFill/>
          <a:ln>
            <a:noFill/>
          </a:ln>
        </p:spPr>
        <p:txBody>
          <a:bodyPr wrap="square" lIns="60077" tIns="30038" rIns="60077" bIns="30038" rtlCol="0">
            <a:spAutoFit/>
          </a:bodyPr>
          <a:lstStyle/>
          <a:p>
            <a:pPr algn="ctr"/>
            <a:r>
              <a:rPr lang="en-US" sz="1600" b="1" dirty="0"/>
              <a:t>Months Since Randomization</a:t>
            </a:r>
          </a:p>
        </p:txBody>
      </p:sp>
      <p:sp>
        <p:nvSpPr>
          <p:cNvPr id="61" name="TextBox 60"/>
          <p:cNvSpPr txBox="1"/>
          <p:nvPr/>
        </p:nvSpPr>
        <p:spPr>
          <a:xfrm rot="16200000">
            <a:off x="-1315559" y="3565842"/>
            <a:ext cx="4006083" cy="306884"/>
          </a:xfrm>
          <a:prstGeom prst="rect">
            <a:avLst/>
          </a:prstGeom>
          <a:noFill/>
          <a:ln>
            <a:noFill/>
          </a:ln>
        </p:spPr>
        <p:txBody>
          <a:bodyPr wrap="square" lIns="60077" tIns="30038" rIns="60077" bIns="30038" rtlCol="0">
            <a:spAutoFit/>
          </a:bodyPr>
          <a:lstStyle/>
          <a:p>
            <a:pPr algn="ctr"/>
            <a:r>
              <a:rPr lang="en-US" sz="1600" b="1" dirty="0"/>
              <a:t>% With MMR</a:t>
            </a:r>
          </a:p>
        </p:txBody>
      </p:sp>
      <p:sp>
        <p:nvSpPr>
          <p:cNvPr id="70" name="Freeform 50"/>
          <p:cNvSpPr>
            <a:spLocks/>
          </p:cNvSpPr>
          <p:nvPr/>
        </p:nvSpPr>
        <p:spPr bwMode="auto">
          <a:xfrm>
            <a:off x="1413274" y="2721733"/>
            <a:ext cx="6978477" cy="2894338"/>
          </a:xfrm>
          <a:custGeom>
            <a:avLst/>
            <a:gdLst>
              <a:gd name="T0" fmla="*/ 135 w 3114"/>
              <a:gd name="T1" fmla="*/ 1250 h 1253"/>
              <a:gd name="T2" fmla="*/ 147 w 3114"/>
              <a:gd name="T3" fmla="*/ 1245 h 1253"/>
              <a:gd name="T4" fmla="*/ 152 w 3114"/>
              <a:gd name="T5" fmla="*/ 1206 h 1253"/>
              <a:gd name="T6" fmla="*/ 157 w 3114"/>
              <a:gd name="T7" fmla="*/ 1165 h 1253"/>
              <a:gd name="T8" fmla="*/ 161 w 3114"/>
              <a:gd name="T9" fmla="*/ 1144 h 1253"/>
              <a:gd name="T10" fmla="*/ 169 w 3114"/>
              <a:gd name="T11" fmla="*/ 1118 h 1253"/>
              <a:gd name="T12" fmla="*/ 282 w 3114"/>
              <a:gd name="T13" fmla="*/ 1104 h 1253"/>
              <a:gd name="T14" fmla="*/ 293 w 3114"/>
              <a:gd name="T15" fmla="*/ 1090 h 1253"/>
              <a:gd name="T16" fmla="*/ 300 w 3114"/>
              <a:gd name="T17" fmla="*/ 1022 h 1253"/>
              <a:gd name="T18" fmla="*/ 305 w 3114"/>
              <a:gd name="T19" fmla="*/ 975 h 1253"/>
              <a:gd name="T20" fmla="*/ 318 w 3114"/>
              <a:gd name="T21" fmla="*/ 927 h 1253"/>
              <a:gd name="T22" fmla="*/ 322 w 3114"/>
              <a:gd name="T23" fmla="*/ 849 h 1253"/>
              <a:gd name="T24" fmla="*/ 330 w 3114"/>
              <a:gd name="T25" fmla="*/ 819 h 1253"/>
              <a:gd name="T26" fmla="*/ 429 w 3114"/>
              <a:gd name="T27" fmla="*/ 809 h 1253"/>
              <a:gd name="T28" fmla="*/ 435 w 3114"/>
              <a:gd name="T29" fmla="*/ 780 h 1253"/>
              <a:gd name="T30" fmla="*/ 446 w 3114"/>
              <a:gd name="T31" fmla="*/ 765 h 1253"/>
              <a:gd name="T32" fmla="*/ 457 w 3114"/>
              <a:gd name="T33" fmla="*/ 722 h 1253"/>
              <a:gd name="T34" fmla="*/ 463 w 3114"/>
              <a:gd name="T35" fmla="*/ 690 h 1253"/>
              <a:gd name="T36" fmla="*/ 476 w 3114"/>
              <a:gd name="T37" fmla="*/ 659 h 1253"/>
              <a:gd name="T38" fmla="*/ 480 w 3114"/>
              <a:gd name="T39" fmla="*/ 628 h 1253"/>
              <a:gd name="T40" fmla="*/ 491 w 3114"/>
              <a:gd name="T41" fmla="*/ 622 h 1253"/>
              <a:gd name="T42" fmla="*/ 529 w 3114"/>
              <a:gd name="T43" fmla="*/ 605 h 1253"/>
              <a:gd name="T44" fmla="*/ 579 w 3114"/>
              <a:gd name="T45" fmla="*/ 598 h 1253"/>
              <a:gd name="T46" fmla="*/ 599 w 3114"/>
              <a:gd name="T47" fmla="*/ 574 h 1253"/>
              <a:gd name="T48" fmla="*/ 617 w 3114"/>
              <a:gd name="T49" fmla="*/ 564 h 1253"/>
              <a:gd name="T50" fmla="*/ 621 w 3114"/>
              <a:gd name="T51" fmla="*/ 512 h 1253"/>
              <a:gd name="T52" fmla="*/ 714 w 3114"/>
              <a:gd name="T53" fmla="*/ 492 h 1253"/>
              <a:gd name="T54" fmla="*/ 721 w 3114"/>
              <a:gd name="T55" fmla="*/ 475 h 1253"/>
              <a:gd name="T56" fmla="*/ 748 w 3114"/>
              <a:gd name="T57" fmla="*/ 461 h 1253"/>
              <a:gd name="T58" fmla="*/ 767 w 3114"/>
              <a:gd name="T59" fmla="*/ 445 h 1253"/>
              <a:gd name="T60" fmla="*/ 782 w 3114"/>
              <a:gd name="T61" fmla="*/ 439 h 1253"/>
              <a:gd name="T62" fmla="*/ 792 w 3114"/>
              <a:gd name="T63" fmla="*/ 410 h 1253"/>
              <a:gd name="T64" fmla="*/ 865 w 3114"/>
              <a:gd name="T65" fmla="*/ 391 h 1253"/>
              <a:gd name="T66" fmla="*/ 914 w 3114"/>
              <a:gd name="T67" fmla="*/ 384 h 1253"/>
              <a:gd name="T68" fmla="*/ 920 w 3114"/>
              <a:gd name="T69" fmla="*/ 359 h 1253"/>
              <a:gd name="T70" fmla="*/ 934 w 3114"/>
              <a:gd name="T71" fmla="*/ 349 h 1253"/>
              <a:gd name="T72" fmla="*/ 940 w 3114"/>
              <a:gd name="T73" fmla="*/ 320 h 1253"/>
              <a:gd name="T74" fmla="*/ 1008 w 3114"/>
              <a:gd name="T75" fmla="*/ 306 h 1253"/>
              <a:gd name="T76" fmla="*/ 1075 w 3114"/>
              <a:gd name="T77" fmla="*/ 299 h 1253"/>
              <a:gd name="T78" fmla="*/ 1087 w 3114"/>
              <a:gd name="T79" fmla="*/ 266 h 1253"/>
              <a:gd name="T80" fmla="*/ 1150 w 3114"/>
              <a:gd name="T81" fmla="*/ 248 h 1253"/>
              <a:gd name="T82" fmla="*/ 1231 w 3114"/>
              <a:gd name="T83" fmla="*/ 235 h 1253"/>
              <a:gd name="T84" fmla="*/ 1238 w 3114"/>
              <a:gd name="T85" fmla="*/ 217 h 1253"/>
              <a:gd name="T86" fmla="*/ 1432 w 3114"/>
              <a:gd name="T87" fmla="*/ 206 h 1253"/>
              <a:gd name="T88" fmla="*/ 1551 w 3114"/>
              <a:gd name="T89" fmla="*/ 183 h 1253"/>
              <a:gd name="T90" fmla="*/ 1720 w 3114"/>
              <a:gd name="T91" fmla="*/ 177 h 1253"/>
              <a:gd name="T92" fmla="*/ 1748 w 3114"/>
              <a:gd name="T93" fmla="*/ 164 h 1253"/>
              <a:gd name="T94" fmla="*/ 1853 w 3114"/>
              <a:gd name="T95" fmla="*/ 159 h 1253"/>
              <a:gd name="T96" fmla="*/ 1862 w 3114"/>
              <a:gd name="T97" fmla="*/ 146 h 1253"/>
              <a:gd name="T98" fmla="*/ 2144 w 3114"/>
              <a:gd name="T99" fmla="*/ 140 h 1253"/>
              <a:gd name="T100" fmla="*/ 2154 w 3114"/>
              <a:gd name="T101" fmla="*/ 128 h 1253"/>
              <a:gd name="T102" fmla="*/ 2165 w 3114"/>
              <a:gd name="T103" fmla="*/ 112 h 1253"/>
              <a:gd name="T104" fmla="*/ 2186 w 3114"/>
              <a:gd name="T105" fmla="*/ 99 h 1253"/>
              <a:gd name="T106" fmla="*/ 2209 w 3114"/>
              <a:gd name="T107" fmla="*/ 82 h 1253"/>
              <a:gd name="T108" fmla="*/ 2455 w 3114"/>
              <a:gd name="T109" fmla="*/ 75 h 1253"/>
              <a:gd name="T110" fmla="*/ 2474 w 3114"/>
              <a:gd name="T111" fmla="*/ 61 h 1253"/>
              <a:gd name="T112" fmla="*/ 2503 w 3114"/>
              <a:gd name="T113" fmla="*/ 57 h 1253"/>
              <a:gd name="T114" fmla="*/ 2578 w 3114"/>
              <a:gd name="T115" fmla="*/ 44 h 1253"/>
              <a:gd name="T116" fmla="*/ 2591 w 3114"/>
              <a:gd name="T117" fmla="*/ 37 h 1253"/>
              <a:gd name="T118" fmla="*/ 2782 w 3114"/>
              <a:gd name="T119" fmla="*/ 25 h 1253"/>
              <a:gd name="T120" fmla="*/ 2819 w 3114"/>
              <a:gd name="T121" fmla="*/ 16 h 1253"/>
              <a:gd name="T122" fmla="*/ 2873 w 3114"/>
              <a:gd name="T123" fmla="*/ 0 h 1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4" h="1253">
                <a:moveTo>
                  <a:pt x="0" y="1253"/>
                </a:moveTo>
                <a:lnTo>
                  <a:pt x="135" y="1253"/>
                </a:lnTo>
                <a:lnTo>
                  <a:pt x="135" y="1250"/>
                </a:lnTo>
                <a:lnTo>
                  <a:pt x="142" y="1250"/>
                </a:lnTo>
                <a:lnTo>
                  <a:pt x="142" y="1245"/>
                </a:lnTo>
                <a:lnTo>
                  <a:pt x="147" y="1245"/>
                </a:lnTo>
                <a:lnTo>
                  <a:pt x="147" y="1218"/>
                </a:lnTo>
                <a:lnTo>
                  <a:pt x="152" y="1218"/>
                </a:lnTo>
                <a:lnTo>
                  <a:pt x="152" y="1206"/>
                </a:lnTo>
                <a:lnTo>
                  <a:pt x="157" y="1206"/>
                </a:lnTo>
                <a:lnTo>
                  <a:pt x="157" y="1170"/>
                </a:lnTo>
                <a:lnTo>
                  <a:pt x="157" y="1165"/>
                </a:lnTo>
                <a:lnTo>
                  <a:pt x="161" y="1165"/>
                </a:lnTo>
                <a:lnTo>
                  <a:pt x="161" y="1153"/>
                </a:lnTo>
                <a:lnTo>
                  <a:pt x="161" y="1144"/>
                </a:lnTo>
                <a:lnTo>
                  <a:pt x="166" y="1144"/>
                </a:lnTo>
                <a:lnTo>
                  <a:pt x="166" y="1118"/>
                </a:lnTo>
                <a:lnTo>
                  <a:pt x="169" y="1118"/>
                </a:lnTo>
                <a:lnTo>
                  <a:pt x="169" y="1114"/>
                </a:lnTo>
                <a:lnTo>
                  <a:pt x="282" y="1114"/>
                </a:lnTo>
                <a:lnTo>
                  <a:pt x="282" y="1104"/>
                </a:lnTo>
                <a:lnTo>
                  <a:pt x="286" y="1104"/>
                </a:lnTo>
                <a:lnTo>
                  <a:pt x="286" y="1090"/>
                </a:lnTo>
                <a:lnTo>
                  <a:pt x="293" y="1090"/>
                </a:lnTo>
                <a:lnTo>
                  <a:pt x="293" y="1033"/>
                </a:lnTo>
                <a:lnTo>
                  <a:pt x="300" y="1033"/>
                </a:lnTo>
                <a:lnTo>
                  <a:pt x="300" y="1022"/>
                </a:lnTo>
                <a:lnTo>
                  <a:pt x="300" y="995"/>
                </a:lnTo>
                <a:lnTo>
                  <a:pt x="305" y="995"/>
                </a:lnTo>
                <a:lnTo>
                  <a:pt x="305" y="975"/>
                </a:lnTo>
                <a:lnTo>
                  <a:pt x="311" y="975"/>
                </a:lnTo>
                <a:lnTo>
                  <a:pt x="311" y="927"/>
                </a:lnTo>
                <a:lnTo>
                  <a:pt x="318" y="927"/>
                </a:lnTo>
                <a:lnTo>
                  <a:pt x="318" y="855"/>
                </a:lnTo>
                <a:lnTo>
                  <a:pt x="318" y="849"/>
                </a:lnTo>
                <a:lnTo>
                  <a:pt x="322" y="849"/>
                </a:lnTo>
                <a:lnTo>
                  <a:pt x="322" y="834"/>
                </a:lnTo>
                <a:lnTo>
                  <a:pt x="330" y="834"/>
                </a:lnTo>
                <a:lnTo>
                  <a:pt x="330" y="819"/>
                </a:lnTo>
                <a:lnTo>
                  <a:pt x="352" y="819"/>
                </a:lnTo>
                <a:lnTo>
                  <a:pt x="352" y="809"/>
                </a:lnTo>
                <a:lnTo>
                  <a:pt x="429" y="809"/>
                </a:lnTo>
                <a:lnTo>
                  <a:pt x="429" y="802"/>
                </a:lnTo>
                <a:lnTo>
                  <a:pt x="435" y="802"/>
                </a:lnTo>
                <a:lnTo>
                  <a:pt x="435" y="780"/>
                </a:lnTo>
                <a:lnTo>
                  <a:pt x="438" y="780"/>
                </a:lnTo>
                <a:lnTo>
                  <a:pt x="438" y="765"/>
                </a:lnTo>
                <a:lnTo>
                  <a:pt x="446" y="765"/>
                </a:lnTo>
                <a:lnTo>
                  <a:pt x="446" y="748"/>
                </a:lnTo>
                <a:lnTo>
                  <a:pt x="457" y="748"/>
                </a:lnTo>
                <a:lnTo>
                  <a:pt x="457" y="722"/>
                </a:lnTo>
                <a:lnTo>
                  <a:pt x="463" y="722"/>
                </a:lnTo>
                <a:lnTo>
                  <a:pt x="463" y="697"/>
                </a:lnTo>
                <a:lnTo>
                  <a:pt x="463" y="690"/>
                </a:lnTo>
                <a:lnTo>
                  <a:pt x="469" y="690"/>
                </a:lnTo>
                <a:lnTo>
                  <a:pt x="469" y="659"/>
                </a:lnTo>
                <a:lnTo>
                  <a:pt x="476" y="659"/>
                </a:lnTo>
                <a:lnTo>
                  <a:pt x="476" y="642"/>
                </a:lnTo>
                <a:lnTo>
                  <a:pt x="480" y="642"/>
                </a:lnTo>
                <a:lnTo>
                  <a:pt x="480" y="628"/>
                </a:lnTo>
                <a:lnTo>
                  <a:pt x="485" y="628"/>
                </a:lnTo>
                <a:lnTo>
                  <a:pt x="485" y="622"/>
                </a:lnTo>
                <a:lnTo>
                  <a:pt x="491" y="622"/>
                </a:lnTo>
                <a:lnTo>
                  <a:pt x="491" y="611"/>
                </a:lnTo>
                <a:lnTo>
                  <a:pt x="529" y="611"/>
                </a:lnTo>
                <a:lnTo>
                  <a:pt x="529" y="605"/>
                </a:lnTo>
                <a:lnTo>
                  <a:pt x="571" y="605"/>
                </a:lnTo>
                <a:lnTo>
                  <a:pt x="571" y="598"/>
                </a:lnTo>
                <a:lnTo>
                  <a:pt x="579" y="598"/>
                </a:lnTo>
                <a:lnTo>
                  <a:pt x="579" y="580"/>
                </a:lnTo>
                <a:lnTo>
                  <a:pt x="599" y="580"/>
                </a:lnTo>
                <a:lnTo>
                  <a:pt x="599" y="574"/>
                </a:lnTo>
                <a:lnTo>
                  <a:pt x="610" y="574"/>
                </a:lnTo>
                <a:lnTo>
                  <a:pt x="610" y="564"/>
                </a:lnTo>
                <a:lnTo>
                  <a:pt x="617" y="564"/>
                </a:lnTo>
                <a:lnTo>
                  <a:pt x="617" y="533"/>
                </a:lnTo>
                <a:lnTo>
                  <a:pt x="621" y="533"/>
                </a:lnTo>
                <a:lnTo>
                  <a:pt x="621" y="512"/>
                </a:lnTo>
                <a:lnTo>
                  <a:pt x="627" y="512"/>
                </a:lnTo>
                <a:lnTo>
                  <a:pt x="627" y="492"/>
                </a:lnTo>
                <a:lnTo>
                  <a:pt x="714" y="492"/>
                </a:lnTo>
                <a:lnTo>
                  <a:pt x="714" y="483"/>
                </a:lnTo>
                <a:lnTo>
                  <a:pt x="721" y="483"/>
                </a:lnTo>
                <a:lnTo>
                  <a:pt x="721" y="475"/>
                </a:lnTo>
                <a:lnTo>
                  <a:pt x="726" y="475"/>
                </a:lnTo>
                <a:lnTo>
                  <a:pt x="726" y="461"/>
                </a:lnTo>
                <a:lnTo>
                  <a:pt x="748" y="461"/>
                </a:lnTo>
                <a:lnTo>
                  <a:pt x="748" y="452"/>
                </a:lnTo>
                <a:lnTo>
                  <a:pt x="767" y="452"/>
                </a:lnTo>
                <a:lnTo>
                  <a:pt x="767" y="445"/>
                </a:lnTo>
                <a:lnTo>
                  <a:pt x="775" y="445"/>
                </a:lnTo>
                <a:lnTo>
                  <a:pt x="775" y="439"/>
                </a:lnTo>
                <a:lnTo>
                  <a:pt x="782" y="439"/>
                </a:lnTo>
                <a:lnTo>
                  <a:pt x="782" y="414"/>
                </a:lnTo>
                <a:lnTo>
                  <a:pt x="782" y="410"/>
                </a:lnTo>
                <a:lnTo>
                  <a:pt x="792" y="410"/>
                </a:lnTo>
                <a:lnTo>
                  <a:pt x="792" y="401"/>
                </a:lnTo>
                <a:lnTo>
                  <a:pt x="865" y="401"/>
                </a:lnTo>
                <a:lnTo>
                  <a:pt x="865" y="391"/>
                </a:lnTo>
                <a:lnTo>
                  <a:pt x="868" y="391"/>
                </a:lnTo>
                <a:lnTo>
                  <a:pt x="868" y="384"/>
                </a:lnTo>
                <a:lnTo>
                  <a:pt x="914" y="384"/>
                </a:lnTo>
                <a:lnTo>
                  <a:pt x="914" y="373"/>
                </a:lnTo>
                <a:lnTo>
                  <a:pt x="920" y="373"/>
                </a:lnTo>
                <a:lnTo>
                  <a:pt x="920" y="359"/>
                </a:lnTo>
                <a:lnTo>
                  <a:pt x="928" y="359"/>
                </a:lnTo>
                <a:lnTo>
                  <a:pt x="928" y="349"/>
                </a:lnTo>
                <a:lnTo>
                  <a:pt x="934" y="349"/>
                </a:lnTo>
                <a:lnTo>
                  <a:pt x="934" y="333"/>
                </a:lnTo>
                <a:lnTo>
                  <a:pt x="940" y="333"/>
                </a:lnTo>
                <a:lnTo>
                  <a:pt x="940" y="320"/>
                </a:lnTo>
                <a:lnTo>
                  <a:pt x="940" y="318"/>
                </a:lnTo>
                <a:lnTo>
                  <a:pt x="1008" y="318"/>
                </a:lnTo>
                <a:lnTo>
                  <a:pt x="1008" y="306"/>
                </a:lnTo>
                <a:lnTo>
                  <a:pt x="1050" y="306"/>
                </a:lnTo>
                <a:lnTo>
                  <a:pt x="1050" y="299"/>
                </a:lnTo>
                <a:lnTo>
                  <a:pt x="1075" y="299"/>
                </a:lnTo>
                <a:lnTo>
                  <a:pt x="1075" y="281"/>
                </a:lnTo>
                <a:lnTo>
                  <a:pt x="1087" y="281"/>
                </a:lnTo>
                <a:lnTo>
                  <a:pt x="1087" y="266"/>
                </a:lnTo>
                <a:lnTo>
                  <a:pt x="1094" y="266"/>
                </a:lnTo>
                <a:lnTo>
                  <a:pt x="1094" y="248"/>
                </a:lnTo>
                <a:lnTo>
                  <a:pt x="1150" y="248"/>
                </a:lnTo>
                <a:lnTo>
                  <a:pt x="1150" y="235"/>
                </a:lnTo>
                <a:lnTo>
                  <a:pt x="1225" y="235"/>
                </a:lnTo>
                <a:lnTo>
                  <a:pt x="1231" y="235"/>
                </a:lnTo>
                <a:lnTo>
                  <a:pt x="1231" y="228"/>
                </a:lnTo>
                <a:lnTo>
                  <a:pt x="1238" y="228"/>
                </a:lnTo>
                <a:lnTo>
                  <a:pt x="1238" y="217"/>
                </a:lnTo>
                <a:lnTo>
                  <a:pt x="1245" y="217"/>
                </a:lnTo>
                <a:lnTo>
                  <a:pt x="1245" y="206"/>
                </a:lnTo>
                <a:lnTo>
                  <a:pt x="1432" y="206"/>
                </a:lnTo>
                <a:lnTo>
                  <a:pt x="1432" y="190"/>
                </a:lnTo>
                <a:lnTo>
                  <a:pt x="1551" y="190"/>
                </a:lnTo>
                <a:lnTo>
                  <a:pt x="1551" y="183"/>
                </a:lnTo>
                <a:lnTo>
                  <a:pt x="1558" y="183"/>
                </a:lnTo>
                <a:lnTo>
                  <a:pt x="1558" y="177"/>
                </a:lnTo>
                <a:lnTo>
                  <a:pt x="1720" y="177"/>
                </a:lnTo>
                <a:lnTo>
                  <a:pt x="1720" y="171"/>
                </a:lnTo>
                <a:lnTo>
                  <a:pt x="1748" y="171"/>
                </a:lnTo>
                <a:lnTo>
                  <a:pt x="1748" y="164"/>
                </a:lnTo>
                <a:lnTo>
                  <a:pt x="1829" y="164"/>
                </a:lnTo>
                <a:lnTo>
                  <a:pt x="1829" y="159"/>
                </a:lnTo>
                <a:lnTo>
                  <a:pt x="1853" y="159"/>
                </a:lnTo>
                <a:lnTo>
                  <a:pt x="1853" y="153"/>
                </a:lnTo>
                <a:lnTo>
                  <a:pt x="1862" y="153"/>
                </a:lnTo>
                <a:lnTo>
                  <a:pt x="1862" y="146"/>
                </a:lnTo>
                <a:lnTo>
                  <a:pt x="2090" y="146"/>
                </a:lnTo>
                <a:lnTo>
                  <a:pt x="2090" y="140"/>
                </a:lnTo>
                <a:lnTo>
                  <a:pt x="2144" y="140"/>
                </a:lnTo>
                <a:lnTo>
                  <a:pt x="2150" y="140"/>
                </a:lnTo>
                <a:lnTo>
                  <a:pt x="2150" y="128"/>
                </a:lnTo>
                <a:lnTo>
                  <a:pt x="2154" y="128"/>
                </a:lnTo>
                <a:lnTo>
                  <a:pt x="2154" y="119"/>
                </a:lnTo>
                <a:lnTo>
                  <a:pt x="2165" y="119"/>
                </a:lnTo>
                <a:lnTo>
                  <a:pt x="2165" y="112"/>
                </a:lnTo>
                <a:lnTo>
                  <a:pt x="2180" y="112"/>
                </a:lnTo>
                <a:lnTo>
                  <a:pt x="2180" y="99"/>
                </a:lnTo>
                <a:lnTo>
                  <a:pt x="2186" y="99"/>
                </a:lnTo>
                <a:lnTo>
                  <a:pt x="2186" y="89"/>
                </a:lnTo>
                <a:lnTo>
                  <a:pt x="2209" y="89"/>
                </a:lnTo>
                <a:lnTo>
                  <a:pt x="2209" y="82"/>
                </a:lnTo>
                <a:lnTo>
                  <a:pt x="2319" y="82"/>
                </a:lnTo>
                <a:lnTo>
                  <a:pt x="2319" y="75"/>
                </a:lnTo>
                <a:lnTo>
                  <a:pt x="2455" y="75"/>
                </a:lnTo>
                <a:lnTo>
                  <a:pt x="2455" y="69"/>
                </a:lnTo>
                <a:lnTo>
                  <a:pt x="2474" y="69"/>
                </a:lnTo>
                <a:lnTo>
                  <a:pt x="2474" y="61"/>
                </a:lnTo>
                <a:lnTo>
                  <a:pt x="2485" y="61"/>
                </a:lnTo>
                <a:lnTo>
                  <a:pt x="2485" y="57"/>
                </a:lnTo>
                <a:lnTo>
                  <a:pt x="2503" y="57"/>
                </a:lnTo>
                <a:lnTo>
                  <a:pt x="2503" y="51"/>
                </a:lnTo>
                <a:lnTo>
                  <a:pt x="2578" y="51"/>
                </a:lnTo>
                <a:lnTo>
                  <a:pt x="2578" y="44"/>
                </a:lnTo>
                <a:lnTo>
                  <a:pt x="2585" y="44"/>
                </a:lnTo>
                <a:lnTo>
                  <a:pt x="2585" y="37"/>
                </a:lnTo>
                <a:lnTo>
                  <a:pt x="2591" y="37"/>
                </a:lnTo>
                <a:lnTo>
                  <a:pt x="2591" y="31"/>
                </a:lnTo>
                <a:lnTo>
                  <a:pt x="2782" y="31"/>
                </a:lnTo>
                <a:lnTo>
                  <a:pt x="2782" y="25"/>
                </a:lnTo>
                <a:lnTo>
                  <a:pt x="2791" y="25"/>
                </a:lnTo>
                <a:lnTo>
                  <a:pt x="2791" y="16"/>
                </a:lnTo>
                <a:lnTo>
                  <a:pt x="2819" y="16"/>
                </a:lnTo>
                <a:lnTo>
                  <a:pt x="2819" y="4"/>
                </a:lnTo>
                <a:lnTo>
                  <a:pt x="2873" y="4"/>
                </a:lnTo>
                <a:lnTo>
                  <a:pt x="2873" y="0"/>
                </a:lnTo>
                <a:lnTo>
                  <a:pt x="3114" y="0"/>
                </a:lnTo>
              </a:path>
            </a:pathLst>
          </a:custGeom>
          <a:noFill/>
          <a:ln w="28575" cap="flat">
            <a:solidFill>
              <a:srgbClr val="33CC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400" b="1" dirty="0"/>
          </a:p>
        </p:txBody>
      </p:sp>
      <p:sp>
        <p:nvSpPr>
          <p:cNvPr id="71" name="Freeform 51"/>
          <p:cNvSpPr>
            <a:spLocks/>
          </p:cNvSpPr>
          <p:nvPr/>
        </p:nvSpPr>
        <p:spPr bwMode="auto">
          <a:xfrm>
            <a:off x="1419998" y="3179099"/>
            <a:ext cx="6962791" cy="2423113"/>
          </a:xfrm>
          <a:custGeom>
            <a:avLst/>
            <a:gdLst>
              <a:gd name="T0" fmla="*/ 274 w 3107"/>
              <a:gd name="T1" fmla="*/ 1037 h 1049"/>
              <a:gd name="T2" fmla="*/ 296 w 3107"/>
              <a:gd name="T3" fmla="*/ 1003 h 1049"/>
              <a:gd name="T4" fmla="*/ 301 w 3107"/>
              <a:gd name="T5" fmla="*/ 983 h 1049"/>
              <a:gd name="T6" fmla="*/ 312 w 3107"/>
              <a:gd name="T7" fmla="*/ 979 h 1049"/>
              <a:gd name="T8" fmla="*/ 319 w 3107"/>
              <a:gd name="T9" fmla="*/ 933 h 1049"/>
              <a:gd name="T10" fmla="*/ 377 w 3107"/>
              <a:gd name="T11" fmla="*/ 928 h 1049"/>
              <a:gd name="T12" fmla="*/ 423 w 3107"/>
              <a:gd name="T13" fmla="*/ 909 h 1049"/>
              <a:gd name="T14" fmla="*/ 443 w 3107"/>
              <a:gd name="T15" fmla="*/ 885 h 1049"/>
              <a:gd name="T16" fmla="*/ 451 w 3107"/>
              <a:gd name="T17" fmla="*/ 855 h 1049"/>
              <a:gd name="T18" fmla="*/ 462 w 3107"/>
              <a:gd name="T19" fmla="*/ 831 h 1049"/>
              <a:gd name="T20" fmla="*/ 468 w 3107"/>
              <a:gd name="T21" fmla="*/ 787 h 1049"/>
              <a:gd name="T22" fmla="*/ 474 w 3107"/>
              <a:gd name="T23" fmla="*/ 774 h 1049"/>
              <a:gd name="T24" fmla="*/ 579 w 3107"/>
              <a:gd name="T25" fmla="*/ 750 h 1049"/>
              <a:gd name="T26" fmla="*/ 603 w 3107"/>
              <a:gd name="T27" fmla="*/ 731 h 1049"/>
              <a:gd name="T28" fmla="*/ 612 w 3107"/>
              <a:gd name="T29" fmla="*/ 689 h 1049"/>
              <a:gd name="T30" fmla="*/ 626 w 3107"/>
              <a:gd name="T31" fmla="*/ 638 h 1049"/>
              <a:gd name="T32" fmla="*/ 648 w 3107"/>
              <a:gd name="T33" fmla="*/ 594 h 1049"/>
              <a:gd name="T34" fmla="*/ 775 w 3107"/>
              <a:gd name="T35" fmla="*/ 548 h 1049"/>
              <a:gd name="T36" fmla="*/ 784 w 3107"/>
              <a:gd name="T37" fmla="*/ 518 h 1049"/>
              <a:gd name="T38" fmla="*/ 853 w 3107"/>
              <a:gd name="T39" fmla="*/ 511 h 1049"/>
              <a:gd name="T40" fmla="*/ 859 w 3107"/>
              <a:gd name="T41" fmla="*/ 502 h 1049"/>
              <a:gd name="T42" fmla="*/ 920 w 3107"/>
              <a:gd name="T43" fmla="*/ 487 h 1049"/>
              <a:gd name="T44" fmla="*/ 925 w 3107"/>
              <a:gd name="T45" fmla="*/ 475 h 1049"/>
              <a:gd name="T46" fmla="*/ 945 w 3107"/>
              <a:gd name="T47" fmla="*/ 468 h 1049"/>
              <a:gd name="T48" fmla="*/ 972 w 3107"/>
              <a:gd name="T49" fmla="*/ 438 h 1049"/>
              <a:gd name="T50" fmla="*/ 1078 w 3107"/>
              <a:gd name="T51" fmla="*/ 427 h 1049"/>
              <a:gd name="T52" fmla="*/ 1091 w 3107"/>
              <a:gd name="T53" fmla="*/ 390 h 1049"/>
              <a:gd name="T54" fmla="*/ 1105 w 3107"/>
              <a:gd name="T55" fmla="*/ 385 h 1049"/>
              <a:gd name="T56" fmla="*/ 1113 w 3107"/>
              <a:gd name="T57" fmla="*/ 359 h 1049"/>
              <a:gd name="T58" fmla="*/ 1219 w 3107"/>
              <a:gd name="T59" fmla="*/ 335 h 1049"/>
              <a:gd name="T60" fmla="*/ 1230 w 3107"/>
              <a:gd name="T61" fmla="*/ 326 h 1049"/>
              <a:gd name="T62" fmla="*/ 1246 w 3107"/>
              <a:gd name="T63" fmla="*/ 294 h 1049"/>
              <a:gd name="T64" fmla="*/ 1422 w 3107"/>
              <a:gd name="T65" fmla="*/ 288 h 1049"/>
              <a:gd name="T66" fmla="*/ 1458 w 3107"/>
              <a:gd name="T67" fmla="*/ 267 h 1049"/>
              <a:gd name="T68" fmla="*/ 1530 w 3107"/>
              <a:gd name="T69" fmla="*/ 261 h 1049"/>
              <a:gd name="T70" fmla="*/ 1544 w 3107"/>
              <a:gd name="T71" fmla="*/ 232 h 1049"/>
              <a:gd name="T72" fmla="*/ 1731 w 3107"/>
              <a:gd name="T73" fmla="*/ 217 h 1049"/>
              <a:gd name="T74" fmla="*/ 1740 w 3107"/>
              <a:gd name="T75" fmla="*/ 205 h 1049"/>
              <a:gd name="T76" fmla="*/ 1818 w 3107"/>
              <a:gd name="T77" fmla="*/ 188 h 1049"/>
              <a:gd name="T78" fmla="*/ 1846 w 3107"/>
              <a:gd name="T79" fmla="*/ 183 h 1049"/>
              <a:gd name="T80" fmla="*/ 1893 w 3107"/>
              <a:gd name="T81" fmla="*/ 151 h 1049"/>
              <a:gd name="T82" fmla="*/ 1904 w 3107"/>
              <a:gd name="T83" fmla="*/ 146 h 1049"/>
              <a:gd name="T84" fmla="*/ 2009 w 3107"/>
              <a:gd name="T85" fmla="*/ 135 h 1049"/>
              <a:gd name="T86" fmla="*/ 2115 w 3107"/>
              <a:gd name="T87" fmla="*/ 125 h 1049"/>
              <a:gd name="T88" fmla="*/ 2186 w 3107"/>
              <a:gd name="T89" fmla="*/ 108 h 1049"/>
              <a:gd name="T90" fmla="*/ 2366 w 3107"/>
              <a:gd name="T91" fmla="*/ 100 h 1049"/>
              <a:gd name="T92" fmla="*/ 2396 w 3107"/>
              <a:gd name="T93" fmla="*/ 87 h 1049"/>
              <a:gd name="T94" fmla="*/ 2436 w 3107"/>
              <a:gd name="T95" fmla="*/ 83 h 1049"/>
              <a:gd name="T96" fmla="*/ 2471 w 3107"/>
              <a:gd name="T97" fmla="*/ 61 h 1049"/>
              <a:gd name="T98" fmla="*/ 2605 w 3107"/>
              <a:gd name="T99" fmla="*/ 57 h 1049"/>
              <a:gd name="T100" fmla="*/ 2732 w 3107"/>
              <a:gd name="T101" fmla="*/ 44 h 1049"/>
              <a:gd name="T102" fmla="*/ 2809 w 3107"/>
              <a:gd name="T103" fmla="*/ 37 h 1049"/>
              <a:gd name="T104" fmla="*/ 2827 w 3107"/>
              <a:gd name="T105" fmla="*/ 20 h 1049"/>
              <a:gd name="T106" fmla="*/ 3046 w 3107"/>
              <a:gd name="T107" fmla="*/ 13 h 1049"/>
              <a:gd name="T108" fmla="*/ 3104 w 3107"/>
              <a:gd name="T109" fmla="*/ 8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07" h="1049">
                <a:moveTo>
                  <a:pt x="0" y="1049"/>
                </a:moveTo>
                <a:lnTo>
                  <a:pt x="274" y="1049"/>
                </a:lnTo>
                <a:lnTo>
                  <a:pt x="274" y="1037"/>
                </a:lnTo>
                <a:lnTo>
                  <a:pt x="288" y="1037"/>
                </a:lnTo>
                <a:lnTo>
                  <a:pt x="288" y="1003"/>
                </a:lnTo>
                <a:lnTo>
                  <a:pt x="296" y="1003"/>
                </a:lnTo>
                <a:lnTo>
                  <a:pt x="296" y="990"/>
                </a:lnTo>
                <a:lnTo>
                  <a:pt x="301" y="990"/>
                </a:lnTo>
                <a:lnTo>
                  <a:pt x="301" y="983"/>
                </a:lnTo>
                <a:lnTo>
                  <a:pt x="305" y="983"/>
                </a:lnTo>
                <a:lnTo>
                  <a:pt x="305" y="979"/>
                </a:lnTo>
                <a:lnTo>
                  <a:pt x="312" y="979"/>
                </a:lnTo>
                <a:lnTo>
                  <a:pt x="312" y="937"/>
                </a:lnTo>
                <a:lnTo>
                  <a:pt x="319" y="937"/>
                </a:lnTo>
                <a:lnTo>
                  <a:pt x="319" y="933"/>
                </a:lnTo>
                <a:lnTo>
                  <a:pt x="326" y="933"/>
                </a:lnTo>
                <a:lnTo>
                  <a:pt x="326" y="928"/>
                </a:lnTo>
                <a:lnTo>
                  <a:pt x="377" y="928"/>
                </a:lnTo>
                <a:lnTo>
                  <a:pt x="377" y="922"/>
                </a:lnTo>
                <a:lnTo>
                  <a:pt x="423" y="922"/>
                </a:lnTo>
                <a:lnTo>
                  <a:pt x="423" y="909"/>
                </a:lnTo>
                <a:lnTo>
                  <a:pt x="430" y="909"/>
                </a:lnTo>
                <a:lnTo>
                  <a:pt x="430" y="885"/>
                </a:lnTo>
                <a:lnTo>
                  <a:pt x="443" y="885"/>
                </a:lnTo>
                <a:lnTo>
                  <a:pt x="443" y="879"/>
                </a:lnTo>
                <a:lnTo>
                  <a:pt x="451" y="879"/>
                </a:lnTo>
                <a:lnTo>
                  <a:pt x="451" y="855"/>
                </a:lnTo>
                <a:lnTo>
                  <a:pt x="457" y="855"/>
                </a:lnTo>
                <a:lnTo>
                  <a:pt x="457" y="831"/>
                </a:lnTo>
                <a:lnTo>
                  <a:pt x="462" y="831"/>
                </a:lnTo>
                <a:lnTo>
                  <a:pt x="462" y="821"/>
                </a:lnTo>
                <a:lnTo>
                  <a:pt x="468" y="821"/>
                </a:lnTo>
                <a:lnTo>
                  <a:pt x="468" y="787"/>
                </a:lnTo>
                <a:lnTo>
                  <a:pt x="468" y="782"/>
                </a:lnTo>
                <a:lnTo>
                  <a:pt x="474" y="782"/>
                </a:lnTo>
                <a:lnTo>
                  <a:pt x="474" y="774"/>
                </a:lnTo>
                <a:lnTo>
                  <a:pt x="488" y="774"/>
                </a:lnTo>
                <a:lnTo>
                  <a:pt x="488" y="750"/>
                </a:lnTo>
                <a:lnTo>
                  <a:pt x="579" y="750"/>
                </a:lnTo>
                <a:lnTo>
                  <a:pt x="579" y="731"/>
                </a:lnTo>
                <a:lnTo>
                  <a:pt x="598" y="731"/>
                </a:lnTo>
                <a:lnTo>
                  <a:pt x="603" y="731"/>
                </a:lnTo>
                <a:lnTo>
                  <a:pt x="603" y="719"/>
                </a:lnTo>
                <a:lnTo>
                  <a:pt x="612" y="719"/>
                </a:lnTo>
                <a:lnTo>
                  <a:pt x="612" y="689"/>
                </a:lnTo>
                <a:lnTo>
                  <a:pt x="621" y="689"/>
                </a:lnTo>
                <a:lnTo>
                  <a:pt x="621" y="638"/>
                </a:lnTo>
                <a:lnTo>
                  <a:pt x="626" y="638"/>
                </a:lnTo>
                <a:lnTo>
                  <a:pt x="626" y="604"/>
                </a:lnTo>
                <a:lnTo>
                  <a:pt x="648" y="604"/>
                </a:lnTo>
                <a:lnTo>
                  <a:pt x="648" y="594"/>
                </a:lnTo>
                <a:lnTo>
                  <a:pt x="761" y="594"/>
                </a:lnTo>
                <a:lnTo>
                  <a:pt x="761" y="548"/>
                </a:lnTo>
                <a:lnTo>
                  <a:pt x="775" y="548"/>
                </a:lnTo>
                <a:lnTo>
                  <a:pt x="775" y="525"/>
                </a:lnTo>
                <a:lnTo>
                  <a:pt x="784" y="525"/>
                </a:lnTo>
                <a:lnTo>
                  <a:pt x="784" y="518"/>
                </a:lnTo>
                <a:lnTo>
                  <a:pt x="839" y="518"/>
                </a:lnTo>
                <a:lnTo>
                  <a:pt x="839" y="511"/>
                </a:lnTo>
                <a:lnTo>
                  <a:pt x="853" y="511"/>
                </a:lnTo>
                <a:lnTo>
                  <a:pt x="853" y="508"/>
                </a:lnTo>
                <a:lnTo>
                  <a:pt x="859" y="508"/>
                </a:lnTo>
                <a:lnTo>
                  <a:pt x="859" y="502"/>
                </a:lnTo>
                <a:lnTo>
                  <a:pt x="908" y="502"/>
                </a:lnTo>
                <a:lnTo>
                  <a:pt x="908" y="487"/>
                </a:lnTo>
                <a:lnTo>
                  <a:pt x="920" y="487"/>
                </a:lnTo>
                <a:lnTo>
                  <a:pt x="920" y="482"/>
                </a:lnTo>
                <a:lnTo>
                  <a:pt x="925" y="482"/>
                </a:lnTo>
                <a:lnTo>
                  <a:pt x="925" y="475"/>
                </a:lnTo>
                <a:lnTo>
                  <a:pt x="931" y="475"/>
                </a:lnTo>
                <a:lnTo>
                  <a:pt x="931" y="468"/>
                </a:lnTo>
                <a:lnTo>
                  <a:pt x="945" y="468"/>
                </a:lnTo>
                <a:lnTo>
                  <a:pt x="945" y="443"/>
                </a:lnTo>
                <a:lnTo>
                  <a:pt x="972" y="443"/>
                </a:lnTo>
                <a:lnTo>
                  <a:pt x="972" y="438"/>
                </a:lnTo>
                <a:lnTo>
                  <a:pt x="1030" y="438"/>
                </a:lnTo>
                <a:lnTo>
                  <a:pt x="1030" y="427"/>
                </a:lnTo>
                <a:lnTo>
                  <a:pt x="1078" y="427"/>
                </a:lnTo>
                <a:lnTo>
                  <a:pt x="1078" y="421"/>
                </a:lnTo>
                <a:lnTo>
                  <a:pt x="1091" y="421"/>
                </a:lnTo>
                <a:lnTo>
                  <a:pt x="1091" y="390"/>
                </a:lnTo>
                <a:lnTo>
                  <a:pt x="1095" y="390"/>
                </a:lnTo>
                <a:lnTo>
                  <a:pt x="1095" y="385"/>
                </a:lnTo>
                <a:lnTo>
                  <a:pt x="1105" y="385"/>
                </a:lnTo>
                <a:lnTo>
                  <a:pt x="1105" y="380"/>
                </a:lnTo>
                <a:lnTo>
                  <a:pt x="1113" y="380"/>
                </a:lnTo>
                <a:lnTo>
                  <a:pt x="1113" y="359"/>
                </a:lnTo>
                <a:lnTo>
                  <a:pt x="1113" y="358"/>
                </a:lnTo>
                <a:lnTo>
                  <a:pt x="1219" y="358"/>
                </a:lnTo>
                <a:lnTo>
                  <a:pt x="1219" y="335"/>
                </a:lnTo>
                <a:lnTo>
                  <a:pt x="1224" y="335"/>
                </a:lnTo>
                <a:lnTo>
                  <a:pt x="1224" y="326"/>
                </a:lnTo>
                <a:lnTo>
                  <a:pt x="1230" y="326"/>
                </a:lnTo>
                <a:lnTo>
                  <a:pt x="1230" y="321"/>
                </a:lnTo>
                <a:lnTo>
                  <a:pt x="1246" y="321"/>
                </a:lnTo>
                <a:lnTo>
                  <a:pt x="1246" y="294"/>
                </a:lnTo>
                <a:lnTo>
                  <a:pt x="1419" y="294"/>
                </a:lnTo>
                <a:lnTo>
                  <a:pt x="1419" y="288"/>
                </a:lnTo>
                <a:lnTo>
                  <a:pt x="1422" y="288"/>
                </a:lnTo>
                <a:lnTo>
                  <a:pt x="1422" y="281"/>
                </a:lnTo>
                <a:lnTo>
                  <a:pt x="1458" y="281"/>
                </a:lnTo>
                <a:lnTo>
                  <a:pt x="1458" y="267"/>
                </a:lnTo>
                <a:lnTo>
                  <a:pt x="1518" y="267"/>
                </a:lnTo>
                <a:lnTo>
                  <a:pt x="1518" y="261"/>
                </a:lnTo>
                <a:lnTo>
                  <a:pt x="1530" y="261"/>
                </a:lnTo>
                <a:lnTo>
                  <a:pt x="1530" y="246"/>
                </a:lnTo>
                <a:lnTo>
                  <a:pt x="1544" y="246"/>
                </a:lnTo>
                <a:lnTo>
                  <a:pt x="1544" y="232"/>
                </a:lnTo>
                <a:lnTo>
                  <a:pt x="1559" y="232"/>
                </a:lnTo>
                <a:lnTo>
                  <a:pt x="1559" y="217"/>
                </a:lnTo>
                <a:lnTo>
                  <a:pt x="1731" y="217"/>
                </a:lnTo>
                <a:lnTo>
                  <a:pt x="1735" y="217"/>
                </a:lnTo>
                <a:lnTo>
                  <a:pt x="1735" y="205"/>
                </a:lnTo>
                <a:lnTo>
                  <a:pt x="1740" y="205"/>
                </a:lnTo>
                <a:lnTo>
                  <a:pt x="1740" y="197"/>
                </a:lnTo>
                <a:lnTo>
                  <a:pt x="1818" y="197"/>
                </a:lnTo>
                <a:lnTo>
                  <a:pt x="1818" y="188"/>
                </a:lnTo>
                <a:lnTo>
                  <a:pt x="1826" y="188"/>
                </a:lnTo>
                <a:lnTo>
                  <a:pt x="1826" y="183"/>
                </a:lnTo>
                <a:lnTo>
                  <a:pt x="1846" y="183"/>
                </a:lnTo>
                <a:lnTo>
                  <a:pt x="1846" y="155"/>
                </a:lnTo>
                <a:lnTo>
                  <a:pt x="1893" y="155"/>
                </a:lnTo>
                <a:lnTo>
                  <a:pt x="1893" y="151"/>
                </a:lnTo>
                <a:lnTo>
                  <a:pt x="1898" y="151"/>
                </a:lnTo>
                <a:lnTo>
                  <a:pt x="1898" y="146"/>
                </a:lnTo>
                <a:lnTo>
                  <a:pt x="1904" y="146"/>
                </a:lnTo>
                <a:lnTo>
                  <a:pt x="1904" y="139"/>
                </a:lnTo>
                <a:lnTo>
                  <a:pt x="2009" y="139"/>
                </a:lnTo>
                <a:lnTo>
                  <a:pt x="2009" y="135"/>
                </a:lnTo>
                <a:lnTo>
                  <a:pt x="2108" y="135"/>
                </a:lnTo>
                <a:lnTo>
                  <a:pt x="2108" y="125"/>
                </a:lnTo>
                <a:lnTo>
                  <a:pt x="2115" y="125"/>
                </a:lnTo>
                <a:lnTo>
                  <a:pt x="2115" y="121"/>
                </a:lnTo>
                <a:lnTo>
                  <a:pt x="2186" y="121"/>
                </a:lnTo>
                <a:lnTo>
                  <a:pt x="2186" y="108"/>
                </a:lnTo>
                <a:lnTo>
                  <a:pt x="2297" y="108"/>
                </a:lnTo>
                <a:lnTo>
                  <a:pt x="2297" y="100"/>
                </a:lnTo>
                <a:lnTo>
                  <a:pt x="2366" y="100"/>
                </a:lnTo>
                <a:lnTo>
                  <a:pt x="2366" y="93"/>
                </a:lnTo>
                <a:lnTo>
                  <a:pt x="2396" y="93"/>
                </a:lnTo>
                <a:lnTo>
                  <a:pt x="2396" y="87"/>
                </a:lnTo>
                <a:lnTo>
                  <a:pt x="2425" y="87"/>
                </a:lnTo>
                <a:lnTo>
                  <a:pt x="2425" y="83"/>
                </a:lnTo>
                <a:lnTo>
                  <a:pt x="2436" y="83"/>
                </a:lnTo>
                <a:lnTo>
                  <a:pt x="2436" y="77"/>
                </a:lnTo>
                <a:lnTo>
                  <a:pt x="2471" y="77"/>
                </a:lnTo>
                <a:lnTo>
                  <a:pt x="2471" y="61"/>
                </a:lnTo>
                <a:lnTo>
                  <a:pt x="2494" y="61"/>
                </a:lnTo>
                <a:lnTo>
                  <a:pt x="2494" y="57"/>
                </a:lnTo>
                <a:lnTo>
                  <a:pt x="2605" y="57"/>
                </a:lnTo>
                <a:lnTo>
                  <a:pt x="2605" y="51"/>
                </a:lnTo>
                <a:lnTo>
                  <a:pt x="2732" y="51"/>
                </a:lnTo>
                <a:lnTo>
                  <a:pt x="2732" y="44"/>
                </a:lnTo>
                <a:lnTo>
                  <a:pt x="2766" y="44"/>
                </a:lnTo>
                <a:lnTo>
                  <a:pt x="2766" y="37"/>
                </a:lnTo>
                <a:lnTo>
                  <a:pt x="2809" y="37"/>
                </a:lnTo>
                <a:lnTo>
                  <a:pt x="2809" y="23"/>
                </a:lnTo>
                <a:lnTo>
                  <a:pt x="2827" y="23"/>
                </a:lnTo>
                <a:lnTo>
                  <a:pt x="2827" y="20"/>
                </a:lnTo>
                <a:lnTo>
                  <a:pt x="2841" y="20"/>
                </a:lnTo>
                <a:lnTo>
                  <a:pt x="2841" y="13"/>
                </a:lnTo>
                <a:lnTo>
                  <a:pt x="3046" y="13"/>
                </a:lnTo>
                <a:lnTo>
                  <a:pt x="3046" y="8"/>
                </a:lnTo>
                <a:lnTo>
                  <a:pt x="3103" y="8"/>
                </a:lnTo>
                <a:lnTo>
                  <a:pt x="3104" y="8"/>
                </a:lnTo>
                <a:lnTo>
                  <a:pt x="3107" y="8"/>
                </a:lnTo>
                <a:lnTo>
                  <a:pt x="3107" y="0"/>
                </a:lnTo>
              </a:path>
            </a:pathLst>
          </a:custGeom>
          <a:noFill/>
          <a:ln w="28575" cap="flat">
            <a:solidFill>
              <a:srgbClr val="FFCC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400" b="1" dirty="0"/>
          </a:p>
        </p:txBody>
      </p:sp>
      <p:grpSp>
        <p:nvGrpSpPr>
          <p:cNvPr id="9" name="Group 8"/>
          <p:cNvGrpSpPr/>
          <p:nvPr/>
        </p:nvGrpSpPr>
        <p:grpSpPr>
          <a:xfrm>
            <a:off x="1641856" y="1009351"/>
            <a:ext cx="3602175" cy="688920"/>
            <a:chOff x="1641856" y="920451"/>
            <a:chExt cx="3602175" cy="688920"/>
          </a:xfrm>
        </p:grpSpPr>
        <p:sp>
          <p:nvSpPr>
            <p:cNvPr id="62" name="Line 6"/>
            <p:cNvSpPr>
              <a:spLocks noChangeShapeType="1"/>
            </p:cNvSpPr>
            <p:nvPr/>
          </p:nvSpPr>
          <p:spPr bwMode="auto">
            <a:xfrm>
              <a:off x="1641856" y="1292549"/>
              <a:ext cx="614034" cy="0"/>
            </a:xfrm>
            <a:prstGeom prst="line">
              <a:avLst/>
            </a:prstGeom>
            <a:noFill/>
            <a:ln w="28575" cap="flat">
              <a:solidFill>
                <a:srgbClr val="33CC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b="1" dirty="0"/>
            </a:p>
          </p:txBody>
        </p:sp>
        <p:sp>
          <p:nvSpPr>
            <p:cNvPr id="63" name="Line 7"/>
            <p:cNvSpPr>
              <a:spLocks noChangeShapeType="1"/>
            </p:cNvSpPr>
            <p:nvPr/>
          </p:nvSpPr>
          <p:spPr bwMode="auto">
            <a:xfrm>
              <a:off x="1641856" y="1482027"/>
              <a:ext cx="614034" cy="0"/>
            </a:xfrm>
            <a:prstGeom prst="line">
              <a:avLst/>
            </a:prstGeom>
            <a:noFill/>
            <a:ln w="28575" cap="flat">
              <a:solidFill>
                <a:srgbClr val="FFCC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b="1" dirty="0"/>
            </a:p>
          </p:txBody>
        </p:sp>
        <p:sp>
          <p:nvSpPr>
            <p:cNvPr id="72" name="TextBox 71"/>
            <p:cNvSpPr txBox="1"/>
            <p:nvPr/>
          </p:nvSpPr>
          <p:spPr>
            <a:xfrm>
              <a:off x="2301735" y="1158963"/>
              <a:ext cx="1911882" cy="253830"/>
            </a:xfrm>
            <a:prstGeom prst="rect">
              <a:avLst/>
            </a:prstGeom>
            <a:noFill/>
            <a:ln>
              <a:noFill/>
            </a:ln>
          </p:spPr>
          <p:txBody>
            <a:bodyPr wrap="none" lIns="60077" tIns="30038" rIns="60077" bIns="30038" rtlCol="0" anchor="b" anchorCtr="0">
              <a:spAutoFit/>
            </a:bodyPr>
            <a:lstStyle/>
            <a:p>
              <a:r>
                <a:rPr lang="en-US" sz="1400" b="1" dirty="0"/>
                <a:t>Dasatinib 100 </a:t>
              </a:r>
              <a:r>
                <a:rPr lang="en-US" sz="1400" b="1" dirty="0" smtClean="0"/>
                <a:t>mg QD</a:t>
              </a:r>
              <a:endParaRPr lang="en-US" sz="1400" b="1" dirty="0"/>
            </a:p>
          </p:txBody>
        </p:sp>
        <p:sp>
          <p:nvSpPr>
            <p:cNvPr id="73" name="TextBox 72"/>
            <p:cNvSpPr txBox="1"/>
            <p:nvPr/>
          </p:nvSpPr>
          <p:spPr>
            <a:xfrm>
              <a:off x="4893761" y="920451"/>
              <a:ext cx="251171" cy="276106"/>
            </a:xfrm>
            <a:prstGeom prst="rect">
              <a:avLst/>
            </a:prstGeom>
            <a:noFill/>
            <a:ln>
              <a:noFill/>
            </a:ln>
          </p:spPr>
          <p:txBody>
            <a:bodyPr wrap="none" lIns="60077" tIns="30038" rIns="60077" bIns="30038" rtlCol="0" anchor="b" anchorCtr="0">
              <a:spAutoFit/>
            </a:bodyPr>
            <a:lstStyle/>
            <a:p>
              <a:pPr algn="ctr"/>
              <a:r>
                <a:rPr lang="en-US" sz="1400" b="1" u="sng" dirty="0"/>
                <a:t>N</a:t>
              </a:r>
            </a:p>
          </p:txBody>
        </p:sp>
        <p:sp>
          <p:nvSpPr>
            <p:cNvPr id="74" name="TextBox 73"/>
            <p:cNvSpPr txBox="1"/>
            <p:nvPr/>
          </p:nvSpPr>
          <p:spPr>
            <a:xfrm>
              <a:off x="2301735" y="1355541"/>
              <a:ext cx="1793260" cy="253830"/>
            </a:xfrm>
            <a:prstGeom prst="rect">
              <a:avLst/>
            </a:prstGeom>
            <a:noFill/>
            <a:ln>
              <a:noFill/>
            </a:ln>
          </p:spPr>
          <p:txBody>
            <a:bodyPr wrap="none" lIns="60077" tIns="30038" rIns="60077" bIns="30038" rtlCol="0" anchor="b" anchorCtr="0">
              <a:spAutoFit/>
            </a:bodyPr>
            <a:lstStyle/>
            <a:p>
              <a:r>
                <a:rPr lang="en-US" sz="1400" b="1" dirty="0"/>
                <a:t>Imatinib 400 mg </a:t>
              </a:r>
              <a:r>
                <a:rPr lang="en-US" sz="1400" b="1" dirty="0" smtClean="0"/>
                <a:t>QD</a:t>
              </a:r>
              <a:endParaRPr lang="en-US" sz="1400" b="1" dirty="0"/>
            </a:p>
          </p:txBody>
        </p:sp>
        <p:sp>
          <p:nvSpPr>
            <p:cNvPr id="75" name="TextBox 74"/>
            <p:cNvSpPr txBox="1"/>
            <p:nvPr/>
          </p:nvSpPr>
          <p:spPr>
            <a:xfrm>
              <a:off x="4824545" y="1340996"/>
              <a:ext cx="419486" cy="253830"/>
            </a:xfrm>
            <a:prstGeom prst="rect">
              <a:avLst/>
            </a:prstGeom>
            <a:noFill/>
            <a:ln>
              <a:noFill/>
            </a:ln>
          </p:spPr>
          <p:txBody>
            <a:bodyPr wrap="none" lIns="60077" tIns="30038" rIns="60077" bIns="30038" rtlCol="0" anchor="b" anchorCtr="0">
              <a:spAutoFit/>
            </a:bodyPr>
            <a:lstStyle/>
            <a:p>
              <a:pPr algn="ctr"/>
              <a:r>
                <a:rPr lang="en-US" sz="1400" b="1" dirty="0"/>
                <a:t>260</a:t>
              </a:r>
            </a:p>
          </p:txBody>
        </p:sp>
        <p:sp>
          <p:nvSpPr>
            <p:cNvPr id="76" name="TextBox 75"/>
            <p:cNvSpPr txBox="1"/>
            <p:nvPr/>
          </p:nvSpPr>
          <p:spPr>
            <a:xfrm>
              <a:off x="4824545" y="1153123"/>
              <a:ext cx="419486" cy="253830"/>
            </a:xfrm>
            <a:prstGeom prst="rect">
              <a:avLst/>
            </a:prstGeom>
            <a:noFill/>
            <a:ln>
              <a:noFill/>
            </a:ln>
          </p:spPr>
          <p:txBody>
            <a:bodyPr wrap="none" lIns="60077" tIns="30038" rIns="60077" bIns="30038" rtlCol="0" anchor="b" anchorCtr="0">
              <a:spAutoFit/>
            </a:bodyPr>
            <a:lstStyle/>
            <a:p>
              <a:pPr algn="ctr"/>
              <a:r>
                <a:rPr lang="en-US" sz="1400" b="1" dirty="0"/>
                <a:t>259</a:t>
              </a:r>
            </a:p>
          </p:txBody>
        </p:sp>
      </p:grpSp>
      <p:sp>
        <p:nvSpPr>
          <p:cNvPr id="140" name="TextBox 139"/>
          <p:cNvSpPr txBox="1"/>
          <p:nvPr/>
        </p:nvSpPr>
        <p:spPr>
          <a:xfrm>
            <a:off x="1671105" y="3192437"/>
            <a:ext cx="1136113" cy="276999"/>
          </a:xfrm>
          <a:prstGeom prst="rect">
            <a:avLst/>
          </a:prstGeom>
          <a:noFill/>
        </p:spPr>
        <p:txBody>
          <a:bodyPr wrap="square" lIns="45720" rIns="45720" rtlCol="0">
            <a:spAutoFit/>
          </a:bodyPr>
          <a:lstStyle>
            <a:defPPr>
              <a:defRPr lang="en-US"/>
            </a:defPPr>
            <a:lvl1pPr algn="r">
              <a:defRPr sz="900" b="1">
                <a:solidFill>
                  <a:srgbClr val="000000"/>
                </a:solidFill>
              </a:defRPr>
            </a:lvl1pPr>
          </a:lstStyle>
          <a:p>
            <a:r>
              <a:rPr lang="en-US" sz="1200" dirty="0">
                <a:solidFill>
                  <a:schemeClr val="tx1"/>
                </a:solidFill>
              </a:rPr>
              <a:t>By 1 year</a:t>
            </a:r>
          </a:p>
        </p:txBody>
      </p:sp>
      <p:sp>
        <p:nvSpPr>
          <p:cNvPr id="141" name="TextBox 140"/>
          <p:cNvSpPr txBox="1"/>
          <p:nvPr/>
        </p:nvSpPr>
        <p:spPr>
          <a:xfrm>
            <a:off x="2976290" y="2680326"/>
            <a:ext cx="1232888" cy="276999"/>
          </a:xfrm>
          <a:prstGeom prst="rect">
            <a:avLst/>
          </a:prstGeom>
          <a:noFill/>
        </p:spPr>
        <p:txBody>
          <a:bodyPr wrap="square" lIns="45720" rIns="45720" rtlCol="0">
            <a:spAutoFit/>
          </a:bodyPr>
          <a:lstStyle>
            <a:defPPr>
              <a:defRPr lang="en-US"/>
            </a:defPPr>
            <a:lvl1pPr algn="r">
              <a:defRPr sz="900" b="1">
                <a:solidFill>
                  <a:srgbClr val="000000"/>
                </a:solidFill>
              </a:defRPr>
            </a:lvl1pPr>
          </a:lstStyle>
          <a:p>
            <a:r>
              <a:rPr lang="en-US" sz="1200" dirty="0">
                <a:solidFill>
                  <a:schemeClr val="tx1"/>
                </a:solidFill>
              </a:rPr>
              <a:t>By 2 years</a:t>
            </a:r>
          </a:p>
        </p:txBody>
      </p:sp>
      <p:sp>
        <p:nvSpPr>
          <p:cNvPr id="142" name="TextBox 141"/>
          <p:cNvSpPr txBox="1"/>
          <p:nvPr/>
        </p:nvSpPr>
        <p:spPr>
          <a:xfrm>
            <a:off x="4364351" y="2413758"/>
            <a:ext cx="1232888" cy="276999"/>
          </a:xfrm>
          <a:prstGeom prst="rect">
            <a:avLst/>
          </a:prstGeom>
          <a:noFill/>
        </p:spPr>
        <p:txBody>
          <a:bodyPr wrap="square" lIns="45720" rIns="45720" rtlCol="0">
            <a:spAutoFit/>
          </a:bodyPr>
          <a:lstStyle>
            <a:defPPr>
              <a:defRPr lang="en-US"/>
            </a:defPPr>
            <a:lvl1pPr algn="r">
              <a:defRPr sz="900" b="1">
                <a:solidFill>
                  <a:srgbClr val="000000"/>
                </a:solidFill>
              </a:defRPr>
            </a:lvl1pPr>
          </a:lstStyle>
          <a:p>
            <a:r>
              <a:rPr lang="en-US" sz="1200" dirty="0">
                <a:solidFill>
                  <a:schemeClr val="tx1"/>
                </a:solidFill>
              </a:rPr>
              <a:t>By 3 years</a:t>
            </a:r>
          </a:p>
        </p:txBody>
      </p:sp>
      <p:sp>
        <p:nvSpPr>
          <p:cNvPr id="143" name="TextBox 142"/>
          <p:cNvSpPr txBox="1"/>
          <p:nvPr/>
        </p:nvSpPr>
        <p:spPr>
          <a:xfrm>
            <a:off x="5747028" y="2138723"/>
            <a:ext cx="1232888" cy="276999"/>
          </a:xfrm>
          <a:prstGeom prst="rect">
            <a:avLst/>
          </a:prstGeom>
          <a:noFill/>
        </p:spPr>
        <p:txBody>
          <a:bodyPr wrap="square" lIns="45720" rIns="45720" rtlCol="0">
            <a:spAutoFit/>
          </a:bodyPr>
          <a:lstStyle>
            <a:defPPr>
              <a:defRPr lang="en-US"/>
            </a:defPPr>
            <a:lvl1pPr algn="r">
              <a:defRPr sz="900" b="1">
                <a:solidFill>
                  <a:srgbClr val="000000"/>
                </a:solidFill>
              </a:defRPr>
            </a:lvl1pPr>
          </a:lstStyle>
          <a:p>
            <a:r>
              <a:rPr lang="en-US" sz="1200" dirty="0">
                <a:solidFill>
                  <a:schemeClr val="tx1"/>
                </a:solidFill>
              </a:rPr>
              <a:t>By 4 years</a:t>
            </a:r>
          </a:p>
        </p:txBody>
      </p:sp>
      <p:sp>
        <p:nvSpPr>
          <p:cNvPr id="144" name="TextBox 143"/>
          <p:cNvSpPr txBox="1"/>
          <p:nvPr/>
        </p:nvSpPr>
        <p:spPr>
          <a:xfrm>
            <a:off x="7146342" y="1931424"/>
            <a:ext cx="1232888" cy="276999"/>
          </a:xfrm>
          <a:prstGeom prst="rect">
            <a:avLst/>
          </a:prstGeom>
          <a:noFill/>
        </p:spPr>
        <p:txBody>
          <a:bodyPr wrap="square" lIns="45720" rIns="45720" rtlCol="0">
            <a:spAutoFit/>
          </a:bodyPr>
          <a:lstStyle>
            <a:defPPr>
              <a:defRPr lang="en-US"/>
            </a:defPPr>
            <a:lvl1pPr algn="r">
              <a:defRPr sz="900" b="1">
                <a:solidFill>
                  <a:srgbClr val="000000"/>
                </a:solidFill>
              </a:defRPr>
            </a:lvl1pPr>
          </a:lstStyle>
          <a:p>
            <a:r>
              <a:rPr lang="en-US" sz="1200" dirty="0">
                <a:solidFill>
                  <a:schemeClr val="tx1"/>
                </a:solidFill>
              </a:rPr>
              <a:t>By 5 years</a:t>
            </a:r>
          </a:p>
        </p:txBody>
      </p:sp>
      <p:sp>
        <p:nvSpPr>
          <p:cNvPr id="145" name="TextBox 144"/>
          <p:cNvSpPr txBox="1"/>
          <p:nvPr/>
        </p:nvSpPr>
        <p:spPr>
          <a:xfrm>
            <a:off x="2316378" y="4465799"/>
            <a:ext cx="490840" cy="254651"/>
          </a:xfrm>
          <a:prstGeom prst="rect">
            <a:avLst/>
          </a:prstGeom>
          <a:noFill/>
        </p:spPr>
        <p:txBody>
          <a:bodyPr wrap="square" lIns="45720" tIns="45720" rIns="45720" bIns="45720" rtlCol="0">
            <a:spAutoFit/>
          </a:bodyPr>
          <a:lstStyle/>
          <a:p>
            <a:pPr algn="r"/>
            <a:r>
              <a:rPr lang="en-US" sz="1200" b="1" dirty="0"/>
              <a:t>28%</a:t>
            </a:r>
          </a:p>
        </p:txBody>
      </p:sp>
      <p:sp>
        <p:nvSpPr>
          <p:cNvPr id="146" name="TextBox 145"/>
          <p:cNvSpPr txBox="1"/>
          <p:nvPr/>
        </p:nvSpPr>
        <p:spPr>
          <a:xfrm>
            <a:off x="3718338" y="3687907"/>
            <a:ext cx="490840" cy="254651"/>
          </a:xfrm>
          <a:prstGeom prst="rect">
            <a:avLst/>
          </a:prstGeom>
          <a:noFill/>
        </p:spPr>
        <p:txBody>
          <a:bodyPr wrap="square" lIns="45720" tIns="45720" rIns="45720" bIns="45720" rtlCol="0">
            <a:spAutoFit/>
          </a:bodyPr>
          <a:lstStyle/>
          <a:p>
            <a:pPr algn="r"/>
            <a:r>
              <a:rPr lang="en-US" sz="1200" b="1" dirty="0"/>
              <a:t>46%</a:t>
            </a:r>
          </a:p>
        </p:txBody>
      </p:sp>
      <p:sp>
        <p:nvSpPr>
          <p:cNvPr id="147" name="TextBox 146"/>
          <p:cNvSpPr txBox="1"/>
          <p:nvPr/>
        </p:nvSpPr>
        <p:spPr>
          <a:xfrm>
            <a:off x="5106399" y="3330918"/>
            <a:ext cx="490840" cy="254651"/>
          </a:xfrm>
          <a:prstGeom prst="rect">
            <a:avLst/>
          </a:prstGeom>
          <a:noFill/>
        </p:spPr>
        <p:txBody>
          <a:bodyPr wrap="square" lIns="45720" tIns="45720" rIns="45720" bIns="45720" rtlCol="0">
            <a:spAutoFit/>
          </a:bodyPr>
          <a:lstStyle/>
          <a:p>
            <a:pPr algn="r"/>
            <a:r>
              <a:rPr lang="en-US" sz="1200" b="1" dirty="0"/>
              <a:t>55%</a:t>
            </a:r>
          </a:p>
        </p:txBody>
      </p:sp>
      <p:sp>
        <p:nvSpPr>
          <p:cNvPr id="148" name="TextBox 147"/>
          <p:cNvSpPr txBox="1"/>
          <p:nvPr/>
        </p:nvSpPr>
        <p:spPr>
          <a:xfrm>
            <a:off x="6489076" y="3100633"/>
            <a:ext cx="490840" cy="254651"/>
          </a:xfrm>
          <a:prstGeom prst="rect">
            <a:avLst/>
          </a:prstGeom>
          <a:noFill/>
        </p:spPr>
        <p:txBody>
          <a:bodyPr wrap="square" lIns="45720" tIns="45720" rIns="45720" bIns="45720" rtlCol="0">
            <a:spAutoFit/>
          </a:bodyPr>
          <a:lstStyle/>
          <a:p>
            <a:pPr algn="r"/>
            <a:r>
              <a:rPr lang="en-US" sz="1200" b="1" dirty="0"/>
              <a:t>60%</a:t>
            </a:r>
          </a:p>
        </p:txBody>
      </p:sp>
      <p:sp>
        <p:nvSpPr>
          <p:cNvPr id="149" name="TextBox 148"/>
          <p:cNvSpPr txBox="1"/>
          <p:nvPr/>
        </p:nvSpPr>
        <p:spPr>
          <a:xfrm>
            <a:off x="7900579" y="2929716"/>
            <a:ext cx="490840" cy="254651"/>
          </a:xfrm>
          <a:prstGeom prst="rect">
            <a:avLst/>
          </a:prstGeom>
          <a:noFill/>
        </p:spPr>
        <p:txBody>
          <a:bodyPr wrap="square" lIns="45720" tIns="45720" rIns="45720" bIns="45720" rtlCol="0">
            <a:spAutoFit/>
          </a:bodyPr>
          <a:lstStyle/>
          <a:p>
            <a:pPr algn="r"/>
            <a:r>
              <a:rPr lang="en-US" sz="1200" b="1" dirty="0"/>
              <a:t>64%</a:t>
            </a:r>
          </a:p>
        </p:txBody>
      </p:sp>
      <p:sp>
        <p:nvSpPr>
          <p:cNvPr id="150" name="TextBox 149"/>
          <p:cNvSpPr txBox="1"/>
          <p:nvPr/>
        </p:nvSpPr>
        <p:spPr>
          <a:xfrm>
            <a:off x="1602906" y="3479177"/>
            <a:ext cx="1204312" cy="424418"/>
          </a:xfrm>
          <a:prstGeom prst="rect">
            <a:avLst/>
          </a:prstGeom>
          <a:noFill/>
        </p:spPr>
        <p:txBody>
          <a:bodyPr wrap="square" lIns="45720" tIns="45720" rIns="45720" bIns="45720" rtlCol="0">
            <a:spAutoFit/>
          </a:bodyPr>
          <a:lstStyle/>
          <a:p>
            <a:pPr algn="r"/>
            <a:r>
              <a:rPr lang="en-US" sz="1200" b="1" dirty="0" smtClean="0"/>
              <a:t> </a:t>
            </a:r>
          </a:p>
          <a:p>
            <a:pPr algn="r"/>
            <a:r>
              <a:rPr lang="en-US" sz="1200" b="1" dirty="0" smtClean="0"/>
              <a:t>46% </a:t>
            </a:r>
            <a:endParaRPr lang="en-US" sz="1200" b="1" dirty="0"/>
          </a:p>
        </p:txBody>
      </p:sp>
      <p:sp>
        <p:nvSpPr>
          <p:cNvPr id="151" name="TextBox 150"/>
          <p:cNvSpPr txBox="1"/>
          <p:nvPr/>
        </p:nvSpPr>
        <p:spPr>
          <a:xfrm>
            <a:off x="3105709" y="2959406"/>
            <a:ext cx="1103469" cy="276999"/>
          </a:xfrm>
          <a:prstGeom prst="rect">
            <a:avLst/>
          </a:prstGeom>
          <a:noFill/>
        </p:spPr>
        <p:txBody>
          <a:bodyPr wrap="square" lIns="45720" tIns="45720" rIns="45720" bIns="45720" rtlCol="0">
            <a:spAutoFit/>
          </a:bodyPr>
          <a:lstStyle/>
          <a:p>
            <a:pPr algn="r"/>
            <a:r>
              <a:rPr lang="en-US" sz="1200" b="1" dirty="0" smtClean="0"/>
              <a:t>64% </a:t>
            </a:r>
            <a:endParaRPr lang="en-US" sz="1200" b="1" dirty="0"/>
          </a:p>
        </p:txBody>
      </p:sp>
      <p:sp>
        <p:nvSpPr>
          <p:cNvPr id="152" name="TextBox 151"/>
          <p:cNvSpPr txBox="1"/>
          <p:nvPr/>
        </p:nvSpPr>
        <p:spPr>
          <a:xfrm>
            <a:off x="4485729" y="2649290"/>
            <a:ext cx="1111510" cy="424418"/>
          </a:xfrm>
          <a:prstGeom prst="rect">
            <a:avLst/>
          </a:prstGeom>
          <a:noFill/>
        </p:spPr>
        <p:txBody>
          <a:bodyPr wrap="square" lIns="45720" tIns="45720" rIns="45720" bIns="45720" rtlCol="0">
            <a:spAutoFit/>
          </a:bodyPr>
          <a:lstStyle/>
          <a:p>
            <a:pPr algn="r"/>
            <a:endParaRPr lang="en-US" sz="1200" b="1" dirty="0" smtClean="0"/>
          </a:p>
          <a:p>
            <a:pPr algn="r"/>
            <a:r>
              <a:rPr lang="en-US" sz="1200" b="1" dirty="0" smtClean="0"/>
              <a:t>67% </a:t>
            </a:r>
            <a:endParaRPr lang="en-US" sz="1200" b="1" dirty="0"/>
          </a:p>
        </p:txBody>
      </p:sp>
      <p:sp>
        <p:nvSpPr>
          <p:cNvPr id="153" name="TextBox 152"/>
          <p:cNvSpPr txBox="1"/>
          <p:nvPr/>
        </p:nvSpPr>
        <p:spPr>
          <a:xfrm>
            <a:off x="5749980" y="2560453"/>
            <a:ext cx="1229936" cy="254650"/>
          </a:xfrm>
          <a:prstGeom prst="rect">
            <a:avLst/>
          </a:prstGeom>
          <a:noFill/>
        </p:spPr>
        <p:txBody>
          <a:bodyPr wrap="square" lIns="45720" tIns="45720" rIns="45720" bIns="45720" rtlCol="0">
            <a:spAutoFit/>
          </a:bodyPr>
          <a:lstStyle/>
          <a:p>
            <a:pPr algn="r"/>
            <a:r>
              <a:rPr lang="en-US" sz="1200" b="1" dirty="0" smtClean="0"/>
              <a:t>73% </a:t>
            </a:r>
            <a:endParaRPr lang="en-US" sz="1200" b="1" dirty="0"/>
          </a:p>
        </p:txBody>
      </p:sp>
      <p:sp>
        <p:nvSpPr>
          <p:cNvPr id="154" name="TextBox 153"/>
          <p:cNvSpPr txBox="1"/>
          <p:nvPr/>
        </p:nvSpPr>
        <p:spPr>
          <a:xfrm>
            <a:off x="7186458" y="2285867"/>
            <a:ext cx="1192769" cy="424418"/>
          </a:xfrm>
          <a:prstGeom prst="rect">
            <a:avLst/>
          </a:prstGeom>
          <a:noFill/>
        </p:spPr>
        <p:txBody>
          <a:bodyPr wrap="square" lIns="45720" tIns="45720" rIns="45720" bIns="45720" rtlCol="0">
            <a:spAutoFit/>
          </a:bodyPr>
          <a:lstStyle/>
          <a:p>
            <a:pPr algn="r"/>
            <a:endParaRPr lang="en-US" sz="1200" b="1" dirty="0" smtClean="0"/>
          </a:p>
          <a:p>
            <a:pPr algn="r"/>
            <a:r>
              <a:rPr lang="en-US" sz="1200" b="1" dirty="0" smtClean="0"/>
              <a:t>76%</a:t>
            </a:r>
            <a:endParaRPr lang="en-US" sz="1200" b="1" dirty="0"/>
          </a:p>
        </p:txBody>
      </p:sp>
      <p:grpSp>
        <p:nvGrpSpPr>
          <p:cNvPr id="8" name="Group 7"/>
          <p:cNvGrpSpPr/>
          <p:nvPr/>
        </p:nvGrpSpPr>
        <p:grpSpPr>
          <a:xfrm>
            <a:off x="857112" y="1676211"/>
            <a:ext cx="7737460" cy="4388309"/>
            <a:chOff x="857112" y="1676211"/>
            <a:chExt cx="7737460" cy="4388309"/>
          </a:xfrm>
        </p:grpSpPr>
        <p:grpSp>
          <p:nvGrpSpPr>
            <p:cNvPr id="4" name="Group 57"/>
            <p:cNvGrpSpPr/>
            <p:nvPr/>
          </p:nvGrpSpPr>
          <p:grpSpPr>
            <a:xfrm>
              <a:off x="857112" y="1676211"/>
              <a:ext cx="7737460" cy="4388309"/>
              <a:chOff x="860146" y="1057876"/>
              <a:chExt cx="5481130" cy="3015872"/>
            </a:xfrm>
          </p:grpSpPr>
          <p:grpSp>
            <p:nvGrpSpPr>
              <p:cNvPr id="5" name="Group 18431"/>
              <p:cNvGrpSpPr/>
              <p:nvPr/>
            </p:nvGrpSpPr>
            <p:grpSpPr>
              <a:xfrm>
                <a:off x="1130111" y="3889975"/>
                <a:ext cx="5211165" cy="183773"/>
                <a:chOff x="1130111" y="3902675"/>
                <a:chExt cx="5211165" cy="183773"/>
              </a:xfrm>
            </p:grpSpPr>
            <p:sp>
              <p:nvSpPr>
                <p:cNvPr id="128" name="TextBox 127"/>
                <p:cNvSpPr txBox="1"/>
                <p:nvPr/>
              </p:nvSpPr>
              <p:spPr>
                <a:xfrm>
                  <a:off x="1130111" y="3902675"/>
                  <a:ext cx="274320" cy="183773"/>
                </a:xfrm>
                <a:prstGeom prst="rect">
                  <a:avLst/>
                </a:prstGeom>
                <a:noFill/>
                <a:ln>
                  <a:noFill/>
                </a:ln>
              </p:spPr>
              <p:txBody>
                <a:bodyPr wrap="none" lIns="60077" tIns="30038" rIns="60077" bIns="30038" rtlCol="0">
                  <a:noAutofit/>
                </a:bodyPr>
                <a:lstStyle/>
                <a:p>
                  <a:pPr algn="ctr"/>
                  <a:r>
                    <a:rPr lang="en-US" sz="1400" b="1" dirty="0"/>
                    <a:t>0</a:t>
                  </a:r>
                </a:p>
              </p:txBody>
            </p:sp>
            <p:sp>
              <p:nvSpPr>
                <p:cNvPr id="129" name="TextBox 128"/>
                <p:cNvSpPr txBox="1"/>
                <p:nvPr/>
              </p:nvSpPr>
              <p:spPr>
                <a:xfrm>
                  <a:off x="1623795" y="3902675"/>
                  <a:ext cx="274320" cy="183773"/>
                </a:xfrm>
                <a:prstGeom prst="rect">
                  <a:avLst/>
                </a:prstGeom>
                <a:noFill/>
                <a:ln>
                  <a:noFill/>
                </a:ln>
              </p:spPr>
              <p:txBody>
                <a:bodyPr wrap="none" lIns="60077" tIns="30038" rIns="60077" bIns="30038" rtlCol="0">
                  <a:noAutofit/>
                </a:bodyPr>
                <a:lstStyle/>
                <a:p>
                  <a:pPr algn="ctr"/>
                  <a:r>
                    <a:rPr lang="en-US" sz="1400" b="1" dirty="0"/>
                    <a:t>6</a:t>
                  </a:r>
                </a:p>
              </p:txBody>
            </p:sp>
            <p:sp>
              <p:nvSpPr>
                <p:cNvPr id="130" name="TextBox 129"/>
                <p:cNvSpPr txBox="1"/>
                <p:nvPr/>
              </p:nvSpPr>
              <p:spPr>
                <a:xfrm>
                  <a:off x="2117480" y="3902675"/>
                  <a:ext cx="274320" cy="183773"/>
                </a:xfrm>
                <a:prstGeom prst="rect">
                  <a:avLst/>
                </a:prstGeom>
                <a:noFill/>
                <a:ln>
                  <a:noFill/>
                </a:ln>
              </p:spPr>
              <p:txBody>
                <a:bodyPr wrap="none" lIns="60077" tIns="30038" rIns="60077" bIns="30038" rtlCol="0">
                  <a:noAutofit/>
                </a:bodyPr>
                <a:lstStyle/>
                <a:p>
                  <a:pPr algn="ctr"/>
                  <a:r>
                    <a:rPr lang="en-US" sz="1400" b="1" dirty="0"/>
                    <a:t>12</a:t>
                  </a:r>
                </a:p>
              </p:txBody>
            </p:sp>
            <p:sp>
              <p:nvSpPr>
                <p:cNvPr id="131" name="TextBox 130"/>
                <p:cNvSpPr txBox="1"/>
                <p:nvPr/>
              </p:nvSpPr>
              <p:spPr>
                <a:xfrm>
                  <a:off x="2611165" y="3902675"/>
                  <a:ext cx="274320" cy="183773"/>
                </a:xfrm>
                <a:prstGeom prst="rect">
                  <a:avLst/>
                </a:prstGeom>
                <a:noFill/>
                <a:ln>
                  <a:noFill/>
                </a:ln>
              </p:spPr>
              <p:txBody>
                <a:bodyPr wrap="none" lIns="60077" tIns="30038" rIns="60077" bIns="30038" rtlCol="0">
                  <a:noAutofit/>
                </a:bodyPr>
                <a:lstStyle/>
                <a:p>
                  <a:pPr algn="ctr"/>
                  <a:r>
                    <a:rPr lang="en-US" sz="1400" b="1" dirty="0"/>
                    <a:t>18</a:t>
                  </a:r>
                </a:p>
              </p:txBody>
            </p:sp>
            <p:sp>
              <p:nvSpPr>
                <p:cNvPr id="132" name="TextBox 131"/>
                <p:cNvSpPr txBox="1"/>
                <p:nvPr/>
              </p:nvSpPr>
              <p:spPr>
                <a:xfrm>
                  <a:off x="3104850" y="3902675"/>
                  <a:ext cx="274320" cy="183773"/>
                </a:xfrm>
                <a:prstGeom prst="rect">
                  <a:avLst/>
                </a:prstGeom>
                <a:noFill/>
                <a:ln>
                  <a:noFill/>
                </a:ln>
              </p:spPr>
              <p:txBody>
                <a:bodyPr wrap="none" lIns="60077" tIns="30038" rIns="60077" bIns="30038" rtlCol="0">
                  <a:noAutofit/>
                </a:bodyPr>
                <a:lstStyle/>
                <a:p>
                  <a:pPr algn="ctr"/>
                  <a:r>
                    <a:rPr lang="en-US" sz="1400" b="1" dirty="0"/>
                    <a:t>24</a:t>
                  </a:r>
                </a:p>
              </p:txBody>
            </p:sp>
            <p:sp>
              <p:nvSpPr>
                <p:cNvPr id="133" name="TextBox 132"/>
                <p:cNvSpPr txBox="1"/>
                <p:nvPr/>
              </p:nvSpPr>
              <p:spPr>
                <a:xfrm>
                  <a:off x="3598535" y="3902675"/>
                  <a:ext cx="274320" cy="183773"/>
                </a:xfrm>
                <a:prstGeom prst="rect">
                  <a:avLst/>
                </a:prstGeom>
                <a:noFill/>
                <a:ln>
                  <a:noFill/>
                </a:ln>
              </p:spPr>
              <p:txBody>
                <a:bodyPr wrap="none" lIns="60077" tIns="30038" rIns="60077" bIns="30038" rtlCol="0">
                  <a:noAutofit/>
                </a:bodyPr>
                <a:lstStyle/>
                <a:p>
                  <a:pPr algn="ctr"/>
                  <a:r>
                    <a:rPr lang="en-US" sz="1400" b="1" dirty="0"/>
                    <a:t>30</a:t>
                  </a:r>
                </a:p>
              </p:txBody>
            </p:sp>
            <p:sp>
              <p:nvSpPr>
                <p:cNvPr id="134" name="TextBox 133"/>
                <p:cNvSpPr txBox="1"/>
                <p:nvPr/>
              </p:nvSpPr>
              <p:spPr>
                <a:xfrm>
                  <a:off x="4092219" y="3902675"/>
                  <a:ext cx="274320" cy="183773"/>
                </a:xfrm>
                <a:prstGeom prst="rect">
                  <a:avLst/>
                </a:prstGeom>
                <a:noFill/>
                <a:ln>
                  <a:noFill/>
                </a:ln>
              </p:spPr>
              <p:txBody>
                <a:bodyPr wrap="none" lIns="60077" tIns="30038" rIns="60077" bIns="30038" rtlCol="0">
                  <a:noAutofit/>
                </a:bodyPr>
                <a:lstStyle/>
                <a:p>
                  <a:pPr algn="ctr"/>
                  <a:r>
                    <a:rPr lang="en-US" sz="1400" b="1" dirty="0"/>
                    <a:t>36</a:t>
                  </a:r>
                </a:p>
              </p:txBody>
            </p:sp>
            <p:sp>
              <p:nvSpPr>
                <p:cNvPr id="135" name="TextBox 134"/>
                <p:cNvSpPr txBox="1"/>
                <p:nvPr/>
              </p:nvSpPr>
              <p:spPr>
                <a:xfrm>
                  <a:off x="4585904" y="3902675"/>
                  <a:ext cx="274320" cy="183773"/>
                </a:xfrm>
                <a:prstGeom prst="rect">
                  <a:avLst/>
                </a:prstGeom>
                <a:noFill/>
                <a:ln>
                  <a:noFill/>
                </a:ln>
              </p:spPr>
              <p:txBody>
                <a:bodyPr wrap="none" lIns="60077" tIns="30038" rIns="60077" bIns="30038" rtlCol="0">
                  <a:noAutofit/>
                </a:bodyPr>
                <a:lstStyle/>
                <a:p>
                  <a:pPr algn="ctr"/>
                  <a:r>
                    <a:rPr lang="en-US" sz="1400" b="1" dirty="0"/>
                    <a:t>42</a:t>
                  </a:r>
                </a:p>
              </p:txBody>
            </p:sp>
            <p:sp>
              <p:nvSpPr>
                <p:cNvPr id="136" name="TextBox 135"/>
                <p:cNvSpPr txBox="1"/>
                <p:nvPr/>
              </p:nvSpPr>
              <p:spPr>
                <a:xfrm>
                  <a:off x="5079589" y="3902675"/>
                  <a:ext cx="274320" cy="183773"/>
                </a:xfrm>
                <a:prstGeom prst="rect">
                  <a:avLst/>
                </a:prstGeom>
                <a:noFill/>
                <a:ln>
                  <a:noFill/>
                </a:ln>
              </p:spPr>
              <p:txBody>
                <a:bodyPr wrap="none" lIns="60077" tIns="30038" rIns="60077" bIns="30038" rtlCol="0">
                  <a:noAutofit/>
                </a:bodyPr>
                <a:lstStyle/>
                <a:p>
                  <a:pPr algn="ctr"/>
                  <a:r>
                    <a:rPr lang="en-US" sz="1400" b="1" dirty="0"/>
                    <a:t>48</a:t>
                  </a:r>
                </a:p>
              </p:txBody>
            </p:sp>
            <p:sp>
              <p:nvSpPr>
                <p:cNvPr id="137" name="TextBox 136"/>
                <p:cNvSpPr txBox="1"/>
                <p:nvPr/>
              </p:nvSpPr>
              <p:spPr>
                <a:xfrm>
                  <a:off x="5573274" y="3902675"/>
                  <a:ext cx="274320" cy="183773"/>
                </a:xfrm>
                <a:prstGeom prst="rect">
                  <a:avLst/>
                </a:prstGeom>
                <a:noFill/>
                <a:ln>
                  <a:noFill/>
                </a:ln>
              </p:spPr>
              <p:txBody>
                <a:bodyPr wrap="none" lIns="60077" tIns="30038" rIns="60077" bIns="30038" rtlCol="0">
                  <a:noAutofit/>
                </a:bodyPr>
                <a:lstStyle/>
                <a:p>
                  <a:pPr algn="ctr"/>
                  <a:r>
                    <a:rPr lang="en-US" sz="1400" b="1" dirty="0"/>
                    <a:t>54</a:t>
                  </a:r>
                </a:p>
              </p:txBody>
            </p:sp>
            <p:sp>
              <p:nvSpPr>
                <p:cNvPr id="138" name="TextBox 137"/>
                <p:cNvSpPr txBox="1"/>
                <p:nvPr/>
              </p:nvSpPr>
              <p:spPr>
                <a:xfrm>
                  <a:off x="6066956" y="3902675"/>
                  <a:ext cx="274320" cy="183773"/>
                </a:xfrm>
                <a:prstGeom prst="rect">
                  <a:avLst/>
                </a:prstGeom>
                <a:noFill/>
                <a:ln>
                  <a:noFill/>
                </a:ln>
              </p:spPr>
              <p:txBody>
                <a:bodyPr wrap="none" lIns="60077" tIns="30038" rIns="60077" bIns="30038" rtlCol="0">
                  <a:noAutofit/>
                </a:bodyPr>
                <a:lstStyle/>
                <a:p>
                  <a:pPr algn="ctr"/>
                  <a:r>
                    <a:rPr lang="en-US" sz="1400" b="1" dirty="0"/>
                    <a:t>60</a:t>
                  </a:r>
                </a:p>
              </p:txBody>
            </p:sp>
          </p:grpSp>
          <p:grpSp>
            <p:nvGrpSpPr>
              <p:cNvPr id="6" name="Group 1"/>
              <p:cNvGrpSpPr/>
              <p:nvPr/>
            </p:nvGrpSpPr>
            <p:grpSpPr>
              <a:xfrm>
                <a:off x="860146" y="1057876"/>
                <a:ext cx="297162" cy="2796994"/>
                <a:chOff x="860146" y="1057876"/>
                <a:chExt cx="297162" cy="2796994"/>
              </a:xfrm>
            </p:grpSpPr>
            <p:sp>
              <p:nvSpPr>
                <p:cNvPr id="117" name="TextBox 116"/>
                <p:cNvSpPr txBox="1"/>
                <p:nvPr/>
              </p:nvSpPr>
              <p:spPr>
                <a:xfrm>
                  <a:off x="860146" y="1057876"/>
                  <a:ext cx="297159" cy="174445"/>
                </a:xfrm>
                <a:prstGeom prst="rect">
                  <a:avLst/>
                </a:prstGeom>
                <a:noFill/>
                <a:ln>
                  <a:noFill/>
                </a:ln>
              </p:spPr>
              <p:txBody>
                <a:bodyPr wrap="none" lIns="60077" tIns="30038" rIns="60077" bIns="30038" rtlCol="0">
                  <a:spAutoFit/>
                </a:bodyPr>
                <a:lstStyle/>
                <a:p>
                  <a:pPr algn="r"/>
                  <a:r>
                    <a:rPr lang="en-US" sz="1400" b="1" dirty="0"/>
                    <a:t>100</a:t>
                  </a:r>
                </a:p>
              </p:txBody>
            </p:sp>
            <p:sp>
              <p:nvSpPr>
                <p:cNvPr id="118" name="TextBox 117"/>
                <p:cNvSpPr txBox="1"/>
                <p:nvPr/>
              </p:nvSpPr>
              <p:spPr>
                <a:xfrm>
                  <a:off x="930552" y="1318225"/>
                  <a:ext cx="226755" cy="174445"/>
                </a:xfrm>
                <a:prstGeom prst="rect">
                  <a:avLst/>
                </a:prstGeom>
                <a:noFill/>
                <a:ln>
                  <a:noFill/>
                </a:ln>
              </p:spPr>
              <p:txBody>
                <a:bodyPr wrap="none" lIns="60077" tIns="30038" rIns="60077" bIns="30038" rtlCol="0">
                  <a:spAutoFit/>
                </a:bodyPr>
                <a:lstStyle/>
                <a:p>
                  <a:pPr algn="r"/>
                  <a:r>
                    <a:rPr lang="en-US" sz="1400" b="1" dirty="0"/>
                    <a:t>90</a:t>
                  </a:r>
                </a:p>
              </p:txBody>
            </p:sp>
            <p:sp>
              <p:nvSpPr>
                <p:cNvPr id="119" name="TextBox 118"/>
                <p:cNvSpPr txBox="1"/>
                <p:nvPr/>
              </p:nvSpPr>
              <p:spPr>
                <a:xfrm>
                  <a:off x="930552" y="1572225"/>
                  <a:ext cx="226755" cy="174445"/>
                </a:xfrm>
                <a:prstGeom prst="rect">
                  <a:avLst/>
                </a:prstGeom>
                <a:noFill/>
                <a:ln>
                  <a:noFill/>
                </a:ln>
              </p:spPr>
              <p:txBody>
                <a:bodyPr wrap="none" lIns="60077" tIns="30038" rIns="60077" bIns="30038" rtlCol="0">
                  <a:spAutoFit/>
                </a:bodyPr>
                <a:lstStyle/>
                <a:p>
                  <a:pPr algn="r"/>
                  <a:r>
                    <a:rPr lang="en-US" sz="1400" b="1" dirty="0"/>
                    <a:t>80</a:t>
                  </a:r>
                </a:p>
              </p:txBody>
            </p:sp>
            <p:sp>
              <p:nvSpPr>
                <p:cNvPr id="120" name="TextBox 119"/>
                <p:cNvSpPr txBox="1"/>
                <p:nvPr/>
              </p:nvSpPr>
              <p:spPr>
                <a:xfrm>
                  <a:off x="930552" y="1851625"/>
                  <a:ext cx="226755" cy="174445"/>
                </a:xfrm>
                <a:prstGeom prst="rect">
                  <a:avLst/>
                </a:prstGeom>
                <a:noFill/>
                <a:ln>
                  <a:noFill/>
                </a:ln>
              </p:spPr>
              <p:txBody>
                <a:bodyPr wrap="none" lIns="60077" tIns="30038" rIns="60077" bIns="30038" rtlCol="0">
                  <a:spAutoFit/>
                </a:bodyPr>
                <a:lstStyle/>
                <a:p>
                  <a:pPr algn="r"/>
                  <a:r>
                    <a:rPr lang="en-US" sz="1400" b="1" dirty="0"/>
                    <a:t>70</a:t>
                  </a:r>
                </a:p>
              </p:txBody>
            </p:sp>
            <p:sp>
              <p:nvSpPr>
                <p:cNvPr id="121" name="TextBox 120"/>
                <p:cNvSpPr txBox="1"/>
                <p:nvPr/>
              </p:nvSpPr>
              <p:spPr>
                <a:xfrm>
                  <a:off x="930552" y="2111975"/>
                  <a:ext cx="226755" cy="174445"/>
                </a:xfrm>
                <a:prstGeom prst="rect">
                  <a:avLst/>
                </a:prstGeom>
                <a:noFill/>
                <a:ln>
                  <a:noFill/>
                </a:ln>
              </p:spPr>
              <p:txBody>
                <a:bodyPr wrap="none" lIns="60077" tIns="30038" rIns="60077" bIns="30038" rtlCol="0">
                  <a:spAutoFit/>
                </a:bodyPr>
                <a:lstStyle/>
                <a:p>
                  <a:pPr algn="r"/>
                  <a:r>
                    <a:rPr lang="en-US" sz="1400" b="1" dirty="0"/>
                    <a:t>60</a:t>
                  </a:r>
                </a:p>
              </p:txBody>
            </p:sp>
            <p:sp>
              <p:nvSpPr>
                <p:cNvPr id="122" name="TextBox 121"/>
                <p:cNvSpPr txBox="1"/>
                <p:nvPr/>
              </p:nvSpPr>
              <p:spPr>
                <a:xfrm>
                  <a:off x="930552" y="2365975"/>
                  <a:ext cx="226755" cy="174445"/>
                </a:xfrm>
                <a:prstGeom prst="rect">
                  <a:avLst/>
                </a:prstGeom>
                <a:noFill/>
                <a:ln>
                  <a:noFill/>
                </a:ln>
              </p:spPr>
              <p:txBody>
                <a:bodyPr wrap="none" lIns="60077" tIns="30038" rIns="60077" bIns="30038" rtlCol="0">
                  <a:spAutoFit/>
                </a:bodyPr>
                <a:lstStyle/>
                <a:p>
                  <a:pPr algn="r"/>
                  <a:r>
                    <a:rPr lang="en-US" sz="1400" b="1" dirty="0"/>
                    <a:t>50</a:t>
                  </a:r>
                </a:p>
              </p:txBody>
            </p:sp>
            <p:sp>
              <p:nvSpPr>
                <p:cNvPr id="123" name="TextBox 122"/>
                <p:cNvSpPr txBox="1"/>
                <p:nvPr/>
              </p:nvSpPr>
              <p:spPr>
                <a:xfrm>
                  <a:off x="930552" y="2645375"/>
                  <a:ext cx="226755" cy="174445"/>
                </a:xfrm>
                <a:prstGeom prst="rect">
                  <a:avLst/>
                </a:prstGeom>
                <a:noFill/>
                <a:ln>
                  <a:noFill/>
                </a:ln>
              </p:spPr>
              <p:txBody>
                <a:bodyPr wrap="none" lIns="60077" tIns="30038" rIns="60077" bIns="30038" rtlCol="0">
                  <a:spAutoFit/>
                </a:bodyPr>
                <a:lstStyle/>
                <a:p>
                  <a:pPr algn="r"/>
                  <a:r>
                    <a:rPr lang="en-US" sz="1400" b="1" dirty="0"/>
                    <a:t>40</a:t>
                  </a:r>
                </a:p>
              </p:txBody>
            </p:sp>
            <p:sp>
              <p:nvSpPr>
                <p:cNvPr id="124" name="TextBox 123"/>
                <p:cNvSpPr txBox="1"/>
                <p:nvPr/>
              </p:nvSpPr>
              <p:spPr>
                <a:xfrm>
                  <a:off x="930552" y="2905725"/>
                  <a:ext cx="226755" cy="174445"/>
                </a:xfrm>
                <a:prstGeom prst="rect">
                  <a:avLst/>
                </a:prstGeom>
                <a:noFill/>
                <a:ln>
                  <a:noFill/>
                </a:ln>
              </p:spPr>
              <p:txBody>
                <a:bodyPr wrap="none" lIns="60077" tIns="30038" rIns="60077" bIns="30038" rtlCol="0">
                  <a:spAutoFit/>
                </a:bodyPr>
                <a:lstStyle/>
                <a:p>
                  <a:pPr algn="r"/>
                  <a:r>
                    <a:rPr lang="en-US" sz="1400" b="1" dirty="0"/>
                    <a:t>30</a:t>
                  </a:r>
                </a:p>
              </p:txBody>
            </p:sp>
            <p:sp>
              <p:nvSpPr>
                <p:cNvPr id="125" name="TextBox 124"/>
                <p:cNvSpPr txBox="1"/>
                <p:nvPr/>
              </p:nvSpPr>
              <p:spPr>
                <a:xfrm>
                  <a:off x="930552" y="3159725"/>
                  <a:ext cx="226755" cy="174445"/>
                </a:xfrm>
                <a:prstGeom prst="rect">
                  <a:avLst/>
                </a:prstGeom>
                <a:noFill/>
                <a:ln>
                  <a:noFill/>
                </a:ln>
              </p:spPr>
              <p:txBody>
                <a:bodyPr wrap="none" lIns="60077" tIns="30038" rIns="60077" bIns="30038" rtlCol="0">
                  <a:spAutoFit/>
                </a:bodyPr>
                <a:lstStyle/>
                <a:p>
                  <a:pPr algn="r"/>
                  <a:r>
                    <a:rPr lang="en-US" sz="1400" b="1" dirty="0"/>
                    <a:t>20</a:t>
                  </a:r>
                </a:p>
              </p:txBody>
            </p:sp>
            <p:sp>
              <p:nvSpPr>
                <p:cNvPr id="126" name="TextBox 125"/>
                <p:cNvSpPr txBox="1"/>
                <p:nvPr/>
              </p:nvSpPr>
              <p:spPr>
                <a:xfrm>
                  <a:off x="930552" y="3420075"/>
                  <a:ext cx="226755" cy="174445"/>
                </a:xfrm>
                <a:prstGeom prst="rect">
                  <a:avLst/>
                </a:prstGeom>
                <a:noFill/>
                <a:ln>
                  <a:noFill/>
                </a:ln>
              </p:spPr>
              <p:txBody>
                <a:bodyPr wrap="none" lIns="60077" tIns="30038" rIns="60077" bIns="30038" rtlCol="0">
                  <a:spAutoFit/>
                </a:bodyPr>
                <a:lstStyle/>
                <a:p>
                  <a:pPr algn="r"/>
                  <a:r>
                    <a:rPr lang="en-US" sz="1400" b="1" dirty="0"/>
                    <a:t>10</a:t>
                  </a:r>
                </a:p>
              </p:txBody>
            </p:sp>
            <p:sp>
              <p:nvSpPr>
                <p:cNvPr id="127" name="TextBox 126"/>
                <p:cNvSpPr txBox="1"/>
                <p:nvPr/>
              </p:nvSpPr>
              <p:spPr>
                <a:xfrm>
                  <a:off x="1000957" y="3680425"/>
                  <a:ext cx="156351" cy="174445"/>
                </a:xfrm>
                <a:prstGeom prst="rect">
                  <a:avLst/>
                </a:prstGeom>
                <a:noFill/>
                <a:ln>
                  <a:noFill/>
                </a:ln>
              </p:spPr>
              <p:txBody>
                <a:bodyPr wrap="none" lIns="60077" tIns="30038" rIns="60077" bIns="30038" rtlCol="0">
                  <a:spAutoFit/>
                </a:bodyPr>
                <a:lstStyle/>
                <a:p>
                  <a:pPr algn="r"/>
                  <a:r>
                    <a:rPr lang="en-US" sz="1400" b="1" dirty="0"/>
                    <a:t>0</a:t>
                  </a:r>
                </a:p>
              </p:txBody>
            </p:sp>
          </p:grpSp>
        </p:grpSp>
        <p:grpSp>
          <p:nvGrpSpPr>
            <p:cNvPr id="7" name="Group 54"/>
            <p:cNvGrpSpPr/>
            <p:nvPr/>
          </p:nvGrpSpPr>
          <p:grpSpPr>
            <a:xfrm>
              <a:off x="1265368" y="1807003"/>
              <a:ext cx="7278771" cy="3993862"/>
              <a:chOff x="1149350" y="1147763"/>
              <a:chExt cx="5156200" cy="2744788"/>
            </a:xfrm>
          </p:grpSpPr>
          <p:sp>
            <p:nvSpPr>
              <p:cNvPr id="82" name="Freeform 81"/>
              <p:cNvSpPr>
                <a:spLocks/>
              </p:cNvSpPr>
              <p:nvPr/>
            </p:nvSpPr>
            <p:spPr bwMode="auto">
              <a:xfrm>
                <a:off x="1206500" y="1150938"/>
                <a:ext cx="5099050" cy="2687638"/>
              </a:xfrm>
              <a:custGeom>
                <a:avLst/>
                <a:gdLst>
                  <a:gd name="T0" fmla="*/ 0 w 3212"/>
                  <a:gd name="T1" fmla="*/ 0 h 1693"/>
                  <a:gd name="T2" fmla="*/ 0 w 3212"/>
                  <a:gd name="T3" fmla="*/ 1693 h 1693"/>
                  <a:gd name="T4" fmla="*/ 3212 w 3212"/>
                  <a:gd name="T5" fmla="*/ 1693 h 1693"/>
                </a:gdLst>
                <a:ahLst/>
                <a:cxnLst>
                  <a:cxn ang="0">
                    <a:pos x="T0" y="T1"/>
                  </a:cxn>
                  <a:cxn ang="0">
                    <a:pos x="T2" y="T3"/>
                  </a:cxn>
                  <a:cxn ang="0">
                    <a:pos x="T4" y="T5"/>
                  </a:cxn>
                </a:cxnLst>
                <a:rect l="0" t="0" r="r" b="b"/>
                <a:pathLst>
                  <a:path w="3212" h="1693">
                    <a:moveTo>
                      <a:pt x="0" y="0"/>
                    </a:moveTo>
                    <a:lnTo>
                      <a:pt x="0" y="1693"/>
                    </a:lnTo>
                    <a:lnTo>
                      <a:pt x="3212" y="1693"/>
                    </a:lnTo>
                  </a:path>
                </a:pathLst>
              </a:cu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400" b="1" dirty="0"/>
              </a:p>
            </p:txBody>
          </p:sp>
          <p:sp>
            <p:nvSpPr>
              <p:cNvPr id="83" name="Line 8"/>
              <p:cNvSpPr>
                <a:spLocks noChangeShapeType="1"/>
              </p:cNvSpPr>
              <p:nvPr/>
            </p:nvSpPr>
            <p:spPr bwMode="auto">
              <a:xfrm>
                <a:off x="1149350" y="1147763"/>
                <a:ext cx="57150" cy="0"/>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b="1" dirty="0"/>
              </a:p>
            </p:txBody>
          </p:sp>
          <p:sp>
            <p:nvSpPr>
              <p:cNvPr id="84" name="Line 9"/>
              <p:cNvSpPr>
                <a:spLocks noChangeShapeType="1"/>
              </p:cNvSpPr>
              <p:nvPr/>
            </p:nvSpPr>
            <p:spPr bwMode="auto">
              <a:xfrm>
                <a:off x="1149350" y="1409700"/>
                <a:ext cx="57150" cy="0"/>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b="1" dirty="0"/>
              </a:p>
            </p:txBody>
          </p:sp>
          <p:sp>
            <p:nvSpPr>
              <p:cNvPr id="85" name="Line 10"/>
              <p:cNvSpPr>
                <a:spLocks noChangeShapeType="1"/>
              </p:cNvSpPr>
              <p:nvPr/>
            </p:nvSpPr>
            <p:spPr bwMode="auto">
              <a:xfrm>
                <a:off x="1149350" y="1673225"/>
                <a:ext cx="57150" cy="0"/>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b="1" dirty="0"/>
              </a:p>
            </p:txBody>
          </p:sp>
          <p:sp>
            <p:nvSpPr>
              <p:cNvPr id="86" name="Line 11"/>
              <p:cNvSpPr>
                <a:spLocks noChangeShapeType="1"/>
              </p:cNvSpPr>
              <p:nvPr/>
            </p:nvSpPr>
            <p:spPr bwMode="auto">
              <a:xfrm>
                <a:off x="1149350" y="1936750"/>
                <a:ext cx="57150" cy="0"/>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b="1" dirty="0"/>
              </a:p>
            </p:txBody>
          </p:sp>
          <p:sp>
            <p:nvSpPr>
              <p:cNvPr id="87" name="Line 12"/>
              <p:cNvSpPr>
                <a:spLocks noChangeShapeType="1"/>
              </p:cNvSpPr>
              <p:nvPr/>
            </p:nvSpPr>
            <p:spPr bwMode="auto">
              <a:xfrm>
                <a:off x="1149350" y="2198688"/>
                <a:ext cx="57150" cy="0"/>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b="1" dirty="0"/>
              </a:p>
            </p:txBody>
          </p:sp>
          <p:sp>
            <p:nvSpPr>
              <p:cNvPr id="88" name="Line 13"/>
              <p:cNvSpPr>
                <a:spLocks noChangeShapeType="1"/>
              </p:cNvSpPr>
              <p:nvPr/>
            </p:nvSpPr>
            <p:spPr bwMode="auto">
              <a:xfrm>
                <a:off x="1149350" y="2462213"/>
                <a:ext cx="57150" cy="0"/>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b="1" dirty="0"/>
              </a:p>
            </p:txBody>
          </p:sp>
          <p:sp>
            <p:nvSpPr>
              <p:cNvPr id="89" name="Line 14"/>
              <p:cNvSpPr>
                <a:spLocks noChangeShapeType="1"/>
              </p:cNvSpPr>
              <p:nvPr/>
            </p:nvSpPr>
            <p:spPr bwMode="auto">
              <a:xfrm>
                <a:off x="1149350" y="2724150"/>
                <a:ext cx="57150" cy="0"/>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b="1" dirty="0"/>
              </a:p>
            </p:txBody>
          </p:sp>
          <p:sp>
            <p:nvSpPr>
              <p:cNvPr id="90" name="Line 15"/>
              <p:cNvSpPr>
                <a:spLocks noChangeShapeType="1"/>
              </p:cNvSpPr>
              <p:nvPr/>
            </p:nvSpPr>
            <p:spPr bwMode="auto">
              <a:xfrm>
                <a:off x="1149350" y="2987675"/>
                <a:ext cx="57150" cy="0"/>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b="1" dirty="0"/>
              </a:p>
            </p:txBody>
          </p:sp>
          <p:sp>
            <p:nvSpPr>
              <p:cNvPr id="91" name="Line 16"/>
              <p:cNvSpPr>
                <a:spLocks noChangeShapeType="1"/>
              </p:cNvSpPr>
              <p:nvPr/>
            </p:nvSpPr>
            <p:spPr bwMode="auto">
              <a:xfrm>
                <a:off x="1149350" y="3251200"/>
                <a:ext cx="57150" cy="0"/>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b="1" dirty="0"/>
              </a:p>
            </p:txBody>
          </p:sp>
          <p:sp>
            <p:nvSpPr>
              <p:cNvPr id="92" name="Line 17"/>
              <p:cNvSpPr>
                <a:spLocks noChangeShapeType="1"/>
              </p:cNvSpPr>
              <p:nvPr/>
            </p:nvSpPr>
            <p:spPr bwMode="auto">
              <a:xfrm>
                <a:off x="1149350" y="3513138"/>
                <a:ext cx="57150" cy="0"/>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b="1" dirty="0"/>
              </a:p>
            </p:txBody>
          </p:sp>
          <p:sp>
            <p:nvSpPr>
              <p:cNvPr id="93" name="Line 18"/>
              <p:cNvSpPr>
                <a:spLocks noChangeShapeType="1"/>
              </p:cNvSpPr>
              <p:nvPr/>
            </p:nvSpPr>
            <p:spPr bwMode="auto">
              <a:xfrm>
                <a:off x="1149350" y="3768725"/>
                <a:ext cx="57150" cy="0"/>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b="1" dirty="0"/>
              </a:p>
            </p:txBody>
          </p:sp>
          <p:sp>
            <p:nvSpPr>
              <p:cNvPr id="94" name="Line 19"/>
              <p:cNvSpPr>
                <a:spLocks noChangeShapeType="1"/>
              </p:cNvSpPr>
              <p:nvPr/>
            </p:nvSpPr>
            <p:spPr bwMode="auto">
              <a:xfrm flipV="1">
                <a:off x="1262063" y="3840163"/>
                <a:ext cx="0" cy="52388"/>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b="1" dirty="0"/>
              </a:p>
            </p:txBody>
          </p:sp>
          <p:sp>
            <p:nvSpPr>
              <p:cNvPr id="95" name="Line 20"/>
              <p:cNvSpPr>
                <a:spLocks noChangeShapeType="1"/>
              </p:cNvSpPr>
              <p:nvPr/>
            </p:nvSpPr>
            <p:spPr bwMode="auto">
              <a:xfrm flipV="1">
                <a:off x="1509713" y="3840163"/>
                <a:ext cx="0" cy="52388"/>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b="1" dirty="0"/>
              </a:p>
            </p:txBody>
          </p:sp>
          <p:sp>
            <p:nvSpPr>
              <p:cNvPr id="96" name="Line 21"/>
              <p:cNvSpPr>
                <a:spLocks noChangeShapeType="1"/>
              </p:cNvSpPr>
              <p:nvPr/>
            </p:nvSpPr>
            <p:spPr bwMode="auto">
              <a:xfrm flipV="1">
                <a:off x="1755775" y="3840163"/>
                <a:ext cx="0" cy="52388"/>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b="1" dirty="0"/>
              </a:p>
            </p:txBody>
          </p:sp>
          <p:sp>
            <p:nvSpPr>
              <p:cNvPr id="97" name="Line 22"/>
              <p:cNvSpPr>
                <a:spLocks noChangeShapeType="1"/>
              </p:cNvSpPr>
              <p:nvPr/>
            </p:nvSpPr>
            <p:spPr bwMode="auto">
              <a:xfrm flipV="1">
                <a:off x="2001838" y="3840163"/>
                <a:ext cx="0" cy="52388"/>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b="1" dirty="0"/>
              </a:p>
            </p:txBody>
          </p:sp>
          <p:sp>
            <p:nvSpPr>
              <p:cNvPr id="98" name="Line 23"/>
              <p:cNvSpPr>
                <a:spLocks noChangeShapeType="1"/>
              </p:cNvSpPr>
              <p:nvPr/>
            </p:nvSpPr>
            <p:spPr bwMode="auto">
              <a:xfrm flipV="1">
                <a:off x="2249488" y="3840163"/>
                <a:ext cx="0" cy="52388"/>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b="1" dirty="0"/>
              </a:p>
            </p:txBody>
          </p:sp>
          <p:sp>
            <p:nvSpPr>
              <p:cNvPr id="99" name="Line 24"/>
              <p:cNvSpPr>
                <a:spLocks noChangeShapeType="1"/>
              </p:cNvSpPr>
              <p:nvPr/>
            </p:nvSpPr>
            <p:spPr bwMode="auto">
              <a:xfrm flipV="1">
                <a:off x="2495550" y="3840163"/>
                <a:ext cx="0" cy="52388"/>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b="1" dirty="0"/>
              </a:p>
            </p:txBody>
          </p:sp>
          <p:sp>
            <p:nvSpPr>
              <p:cNvPr id="100" name="Line 25"/>
              <p:cNvSpPr>
                <a:spLocks noChangeShapeType="1"/>
              </p:cNvSpPr>
              <p:nvPr/>
            </p:nvSpPr>
            <p:spPr bwMode="auto">
              <a:xfrm flipV="1">
                <a:off x="2744788" y="3840163"/>
                <a:ext cx="0" cy="52388"/>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b="1" dirty="0"/>
              </a:p>
            </p:txBody>
          </p:sp>
          <p:sp>
            <p:nvSpPr>
              <p:cNvPr id="101" name="Line 26"/>
              <p:cNvSpPr>
                <a:spLocks noChangeShapeType="1"/>
              </p:cNvSpPr>
              <p:nvPr/>
            </p:nvSpPr>
            <p:spPr bwMode="auto">
              <a:xfrm flipV="1">
                <a:off x="2990850" y="3840163"/>
                <a:ext cx="0" cy="52388"/>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b="1" dirty="0"/>
              </a:p>
            </p:txBody>
          </p:sp>
          <p:sp>
            <p:nvSpPr>
              <p:cNvPr id="102" name="Line 27"/>
              <p:cNvSpPr>
                <a:spLocks noChangeShapeType="1"/>
              </p:cNvSpPr>
              <p:nvPr/>
            </p:nvSpPr>
            <p:spPr bwMode="auto">
              <a:xfrm flipV="1">
                <a:off x="3238500" y="3840163"/>
                <a:ext cx="0" cy="52388"/>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b="1" dirty="0"/>
              </a:p>
            </p:txBody>
          </p:sp>
          <p:sp>
            <p:nvSpPr>
              <p:cNvPr id="103" name="Line 28"/>
              <p:cNvSpPr>
                <a:spLocks noChangeShapeType="1"/>
              </p:cNvSpPr>
              <p:nvPr/>
            </p:nvSpPr>
            <p:spPr bwMode="auto">
              <a:xfrm flipV="1">
                <a:off x="3484563" y="3840163"/>
                <a:ext cx="0" cy="52388"/>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b="1" dirty="0"/>
              </a:p>
            </p:txBody>
          </p:sp>
          <p:sp>
            <p:nvSpPr>
              <p:cNvPr id="104" name="Line 29"/>
              <p:cNvSpPr>
                <a:spLocks noChangeShapeType="1"/>
              </p:cNvSpPr>
              <p:nvPr/>
            </p:nvSpPr>
            <p:spPr bwMode="auto">
              <a:xfrm flipV="1">
                <a:off x="3730625" y="3840163"/>
                <a:ext cx="0" cy="52388"/>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b="1" dirty="0"/>
              </a:p>
            </p:txBody>
          </p:sp>
          <p:sp>
            <p:nvSpPr>
              <p:cNvPr id="105" name="Line 30"/>
              <p:cNvSpPr>
                <a:spLocks noChangeShapeType="1"/>
              </p:cNvSpPr>
              <p:nvPr/>
            </p:nvSpPr>
            <p:spPr bwMode="auto">
              <a:xfrm flipV="1">
                <a:off x="3978275" y="3840163"/>
                <a:ext cx="0" cy="52388"/>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b="1" dirty="0"/>
              </a:p>
            </p:txBody>
          </p:sp>
          <p:sp>
            <p:nvSpPr>
              <p:cNvPr id="106" name="Line 31"/>
              <p:cNvSpPr>
                <a:spLocks noChangeShapeType="1"/>
              </p:cNvSpPr>
              <p:nvPr/>
            </p:nvSpPr>
            <p:spPr bwMode="auto">
              <a:xfrm flipV="1">
                <a:off x="4224338" y="3840163"/>
                <a:ext cx="0" cy="52388"/>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b="1" dirty="0"/>
              </a:p>
            </p:txBody>
          </p:sp>
          <p:sp>
            <p:nvSpPr>
              <p:cNvPr id="107" name="Line 32"/>
              <p:cNvSpPr>
                <a:spLocks noChangeShapeType="1"/>
              </p:cNvSpPr>
              <p:nvPr/>
            </p:nvSpPr>
            <p:spPr bwMode="auto">
              <a:xfrm flipV="1">
                <a:off x="4473575" y="3840163"/>
                <a:ext cx="0" cy="52388"/>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b="1" dirty="0"/>
              </a:p>
            </p:txBody>
          </p:sp>
          <p:sp>
            <p:nvSpPr>
              <p:cNvPr id="108" name="Line 33"/>
              <p:cNvSpPr>
                <a:spLocks noChangeShapeType="1"/>
              </p:cNvSpPr>
              <p:nvPr/>
            </p:nvSpPr>
            <p:spPr bwMode="auto">
              <a:xfrm flipV="1">
                <a:off x="4719638" y="3840163"/>
                <a:ext cx="0" cy="52388"/>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b="1" dirty="0"/>
              </a:p>
            </p:txBody>
          </p:sp>
          <p:sp>
            <p:nvSpPr>
              <p:cNvPr id="109" name="Line 34"/>
              <p:cNvSpPr>
                <a:spLocks noChangeShapeType="1"/>
              </p:cNvSpPr>
              <p:nvPr/>
            </p:nvSpPr>
            <p:spPr bwMode="auto">
              <a:xfrm flipV="1">
                <a:off x="4967288" y="3840163"/>
                <a:ext cx="0" cy="52388"/>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b="1" dirty="0"/>
              </a:p>
            </p:txBody>
          </p:sp>
          <p:sp>
            <p:nvSpPr>
              <p:cNvPr id="110" name="Line 35"/>
              <p:cNvSpPr>
                <a:spLocks noChangeShapeType="1"/>
              </p:cNvSpPr>
              <p:nvPr/>
            </p:nvSpPr>
            <p:spPr bwMode="auto">
              <a:xfrm flipV="1">
                <a:off x="5213350" y="3840163"/>
                <a:ext cx="0" cy="52388"/>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b="1" dirty="0"/>
              </a:p>
            </p:txBody>
          </p:sp>
          <p:sp>
            <p:nvSpPr>
              <p:cNvPr id="111" name="Line 36"/>
              <p:cNvSpPr>
                <a:spLocks noChangeShapeType="1"/>
              </p:cNvSpPr>
              <p:nvPr/>
            </p:nvSpPr>
            <p:spPr bwMode="auto">
              <a:xfrm flipV="1">
                <a:off x="5459413" y="3840163"/>
                <a:ext cx="0" cy="52388"/>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b="1" dirty="0"/>
              </a:p>
            </p:txBody>
          </p:sp>
          <p:sp>
            <p:nvSpPr>
              <p:cNvPr id="112" name="Line 37"/>
              <p:cNvSpPr>
                <a:spLocks noChangeShapeType="1"/>
              </p:cNvSpPr>
              <p:nvPr/>
            </p:nvSpPr>
            <p:spPr bwMode="auto">
              <a:xfrm flipV="1">
                <a:off x="5707063" y="3840163"/>
                <a:ext cx="0" cy="52388"/>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b="1" dirty="0"/>
              </a:p>
            </p:txBody>
          </p:sp>
          <p:sp>
            <p:nvSpPr>
              <p:cNvPr id="113" name="Line 38"/>
              <p:cNvSpPr>
                <a:spLocks noChangeShapeType="1"/>
              </p:cNvSpPr>
              <p:nvPr/>
            </p:nvSpPr>
            <p:spPr bwMode="auto">
              <a:xfrm flipV="1">
                <a:off x="5953125" y="3840163"/>
                <a:ext cx="0" cy="52388"/>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b="1" dirty="0"/>
              </a:p>
            </p:txBody>
          </p:sp>
          <p:sp>
            <p:nvSpPr>
              <p:cNvPr id="114" name="Line 39"/>
              <p:cNvSpPr>
                <a:spLocks noChangeShapeType="1"/>
              </p:cNvSpPr>
              <p:nvPr/>
            </p:nvSpPr>
            <p:spPr bwMode="auto">
              <a:xfrm flipV="1">
                <a:off x="6202363" y="3840163"/>
                <a:ext cx="0" cy="52388"/>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b="1" dirty="0"/>
              </a:p>
            </p:txBody>
          </p:sp>
        </p:grpSp>
        <p:grpSp>
          <p:nvGrpSpPr>
            <p:cNvPr id="2" name="Group 1"/>
            <p:cNvGrpSpPr/>
            <p:nvPr/>
          </p:nvGrpSpPr>
          <p:grpSpPr>
            <a:xfrm>
              <a:off x="2822709" y="1820863"/>
              <a:ext cx="5571415" cy="3930383"/>
              <a:chOff x="2822709" y="1716247"/>
              <a:chExt cx="5571415" cy="4034999"/>
            </a:xfrm>
          </p:grpSpPr>
          <p:sp>
            <p:nvSpPr>
              <p:cNvPr id="159" name="Line 41"/>
              <p:cNvSpPr>
                <a:spLocks noChangeShapeType="1"/>
              </p:cNvSpPr>
              <p:nvPr/>
            </p:nvSpPr>
            <p:spPr bwMode="auto">
              <a:xfrm flipV="1">
                <a:off x="2822709" y="1716247"/>
                <a:ext cx="0" cy="4034999"/>
              </a:xfrm>
              <a:prstGeom prst="line">
                <a:avLst/>
              </a:prstGeom>
              <a:noFill/>
              <a:ln w="9525" cap="flat">
                <a:solidFill>
                  <a:schemeClr val="tx1"/>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b="1" dirty="0"/>
              </a:p>
            </p:txBody>
          </p:sp>
          <p:sp>
            <p:nvSpPr>
              <p:cNvPr id="160" name="Line 41"/>
              <p:cNvSpPr>
                <a:spLocks noChangeShapeType="1"/>
              </p:cNvSpPr>
              <p:nvPr/>
            </p:nvSpPr>
            <p:spPr bwMode="auto">
              <a:xfrm flipV="1">
                <a:off x="4216439" y="1716247"/>
                <a:ext cx="0" cy="4034999"/>
              </a:xfrm>
              <a:prstGeom prst="line">
                <a:avLst/>
              </a:prstGeom>
              <a:noFill/>
              <a:ln w="9525" cap="flat">
                <a:solidFill>
                  <a:schemeClr val="tx1"/>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b="1" dirty="0"/>
              </a:p>
            </p:txBody>
          </p:sp>
          <p:sp>
            <p:nvSpPr>
              <p:cNvPr id="161" name="Line 41"/>
              <p:cNvSpPr>
                <a:spLocks noChangeShapeType="1"/>
              </p:cNvSpPr>
              <p:nvPr/>
            </p:nvSpPr>
            <p:spPr bwMode="auto">
              <a:xfrm flipV="1">
                <a:off x="5603648" y="1716247"/>
                <a:ext cx="0" cy="4034999"/>
              </a:xfrm>
              <a:prstGeom prst="line">
                <a:avLst/>
              </a:prstGeom>
              <a:noFill/>
              <a:ln w="9525" cap="flat">
                <a:solidFill>
                  <a:schemeClr val="tx1"/>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b="1" dirty="0"/>
              </a:p>
            </p:txBody>
          </p:sp>
          <p:sp>
            <p:nvSpPr>
              <p:cNvPr id="162" name="Line 41"/>
              <p:cNvSpPr>
                <a:spLocks noChangeShapeType="1"/>
              </p:cNvSpPr>
              <p:nvPr/>
            </p:nvSpPr>
            <p:spPr bwMode="auto">
              <a:xfrm flipV="1">
                <a:off x="6999537" y="1716247"/>
                <a:ext cx="0" cy="4034999"/>
              </a:xfrm>
              <a:prstGeom prst="line">
                <a:avLst/>
              </a:prstGeom>
              <a:noFill/>
              <a:ln w="9525" cap="flat">
                <a:solidFill>
                  <a:schemeClr val="tx1"/>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b="1" dirty="0"/>
              </a:p>
            </p:txBody>
          </p:sp>
          <p:sp>
            <p:nvSpPr>
              <p:cNvPr id="163" name="Line 41"/>
              <p:cNvSpPr>
                <a:spLocks noChangeShapeType="1"/>
              </p:cNvSpPr>
              <p:nvPr/>
            </p:nvSpPr>
            <p:spPr bwMode="auto">
              <a:xfrm flipV="1">
                <a:off x="8394124" y="1716247"/>
                <a:ext cx="0" cy="4034999"/>
              </a:xfrm>
              <a:prstGeom prst="line">
                <a:avLst/>
              </a:prstGeom>
              <a:noFill/>
              <a:ln w="9525" cap="flat">
                <a:solidFill>
                  <a:schemeClr val="tx1"/>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b="1" dirty="0"/>
              </a:p>
            </p:txBody>
          </p:sp>
        </p:grpSp>
      </p:grpSp>
      <p:sp>
        <p:nvSpPr>
          <p:cNvPr id="156" name="Rounded Rectangle 155"/>
          <p:cNvSpPr/>
          <p:nvPr/>
        </p:nvSpPr>
        <p:spPr bwMode="auto">
          <a:xfrm>
            <a:off x="6999537" y="1816925"/>
            <a:ext cx="1401412" cy="1682464"/>
          </a:xfrm>
          <a:prstGeom prst="roundRect">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charset="0"/>
            </a:endParaRPr>
          </a:p>
        </p:txBody>
      </p:sp>
      <p:sp>
        <p:nvSpPr>
          <p:cNvPr id="115" name="TextBox 114"/>
          <p:cNvSpPr txBox="1"/>
          <p:nvPr/>
        </p:nvSpPr>
        <p:spPr>
          <a:xfrm>
            <a:off x="7186458" y="2160163"/>
            <a:ext cx="1192769" cy="276999"/>
          </a:xfrm>
          <a:prstGeom prst="rect">
            <a:avLst/>
          </a:prstGeom>
          <a:noFill/>
        </p:spPr>
        <p:txBody>
          <a:bodyPr wrap="square" lIns="45720" tIns="45720" rIns="45720" bIns="45720" rtlCol="0">
            <a:spAutoFit/>
          </a:bodyPr>
          <a:lstStyle/>
          <a:p>
            <a:pPr algn="r"/>
            <a:r>
              <a:rPr lang="en-US" sz="1200" b="1" i="1" dirty="0" smtClean="0"/>
              <a:t>P </a:t>
            </a:r>
            <a:r>
              <a:rPr lang="en-US" sz="1200" b="1" dirty="0" smtClean="0"/>
              <a:t>= .0022</a:t>
            </a:r>
            <a:endParaRPr lang="en-US" sz="1200" b="1" dirty="0" smtClean="0"/>
          </a:p>
        </p:txBody>
      </p:sp>
      <p:sp>
        <p:nvSpPr>
          <p:cNvPr id="116" name="Rectangle 115"/>
          <p:cNvSpPr/>
          <p:nvPr/>
        </p:nvSpPr>
        <p:spPr>
          <a:xfrm>
            <a:off x="349714" y="6429384"/>
            <a:ext cx="3501984" cy="276999"/>
          </a:xfrm>
          <a:prstGeom prst="rect">
            <a:avLst/>
          </a:prstGeom>
        </p:spPr>
        <p:txBody>
          <a:bodyPr wrap="none">
            <a:spAutoFit/>
          </a:bodyPr>
          <a:lstStyle/>
          <a:p>
            <a:r>
              <a:rPr lang="en-US" sz="1200" b="1" dirty="0" smtClean="0">
                <a:solidFill>
                  <a:srgbClr val="FFFFFF"/>
                </a:solidFill>
              </a:rPr>
              <a:t>Cortes</a:t>
            </a:r>
            <a:r>
              <a:rPr lang="en-US" sz="1200" b="1" dirty="0" smtClean="0">
                <a:solidFill>
                  <a:srgbClr val="FFFFFF"/>
                </a:solidFill>
                <a:cs typeface="Arial" charset="0"/>
              </a:rPr>
              <a:t> J, </a:t>
            </a:r>
            <a:r>
              <a:rPr lang="en-US" sz="1200" b="1" dirty="0" smtClean="0">
                <a:solidFill>
                  <a:srgbClr val="FFFFFF"/>
                </a:solidFill>
                <a:cs typeface="Arial" charset="0"/>
              </a:rPr>
              <a:t>et al. </a:t>
            </a:r>
            <a:r>
              <a:rPr lang="en-US" sz="1200" b="1" i="1" dirty="0" smtClean="0">
                <a:solidFill>
                  <a:srgbClr val="FFFFFF"/>
                </a:solidFill>
                <a:cs typeface="Arial" charset="0"/>
              </a:rPr>
              <a:t>Blood</a:t>
            </a:r>
            <a:r>
              <a:rPr lang="en-US" sz="1200" b="1" i="1" dirty="0">
                <a:solidFill>
                  <a:srgbClr val="FFFFFF"/>
                </a:solidFill>
                <a:cs typeface="Arial" charset="0"/>
              </a:rPr>
              <a:t>. </a:t>
            </a:r>
            <a:r>
              <a:rPr lang="en-US" sz="1200" b="1" dirty="0">
                <a:solidFill>
                  <a:srgbClr val="FFFFFF"/>
                </a:solidFill>
                <a:cs typeface="Arial" charset="0"/>
              </a:rPr>
              <a:t>2014;124: Abstract </a:t>
            </a:r>
            <a:r>
              <a:rPr lang="en-US" sz="1200" b="1" dirty="0" smtClean="0">
                <a:solidFill>
                  <a:srgbClr val="FFFFFF"/>
                </a:solidFill>
              </a:rPr>
              <a:t>15</a:t>
            </a:r>
            <a:r>
              <a:rPr lang="en-US" sz="1200" b="1" dirty="0" smtClean="0">
                <a:solidFill>
                  <a:srgbClr val="FFFFFF"/>
                </a:solidFill>
                <a:cs typeface="Arial" charset="0"/>
              </a:rPr>
              <a:t>2</a:t>
            </a:r>
            <a:r>
              <a:rPr lang="en-US" sz="1200" b="1" dirty="0" smtClean="0">
                <a:solidFill>
                  <a:srgbClr val="FFFFFF"/>
                </a:solidFill>
                <a:cs typeface="Arial" charset="0"/>
              </a:rPr>
              <a:t>.</a:t>
            </a:r>
            <a:endParaRPr lang="en-US" sz="1200" b="1" dirty="0">
              <a:solidFill>
                <a:srgbClr val="FFFFFF"/>
              </a:solidFill>
              <a:cs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11" name="Group 110"/>
          <p:cNvGrpSpPr/>
          <p:nvPr/>
        </p:nvGrpSpPr>
        <p:grpSpPr>
          <a:xfrm>
            <a:off x="857112" y="1676211"/>
            <a:ext cx="7737460" cy="4388309"/>
            <a:chOff x="857112" y="1676211"/>
            <a:chExt cx="7737460" cy="4388309"/>
          </a:xfrm>
        </p:grpSpPr>
        <p:grpSp>
          <p:nvGrpSpPr>
            <p:cNvPr id="112" name="Group 57"/>
            <p:cNvGrpSpPr/>
            <p:nvPr/>
          </p:nvGrpSpPr>
          <p:grpSpPr>
            <a:xfrm>
              <a:off x="857112" y="1676211"/>
              <a:ext cx="7737460" cy="4388309"/>
              <a:chOff x="860146" y="1057876"/>
              <a:chExt cx="5481130" cy="3015872"/>
            </a:xfrm>
          </p:grpSpPr>
          <p:grpSp>
            <p:nvGrpSpPr>
              <p:cNvPr id="154" name="Group 18431"/>
              <p:cNvGrpSpPr/>
              <p:nvPr/>
            </p:nvGrpSpPr>
            <p:grpSpPr>
              <a:xfrm>
                <a:off x="1130111" y="3889975"/>
                <a:ext cx="5211165" cy="183773"/>
                <a:chOff x="1130111" y="3902675"/>
                <a:chExt cx="5211165" cy="183773"/>
              </a:xfrm>
            </p:grpSpPr>
            <p:sp>
              <p:nvSpPr>
                <p:cNvPr id="250" name="TextBox 249"/>
                <p:cNvSpPr txBox="1"/>
                <p:nvPr/>
              </p:nvSpPr>
              <p:spPr>
                <a:xfrm>
                  <a:off x="1130111" y="3902675"/>
                  <a:ext cx="274320" cy="183773"/>
                </a:xfrm>
                <a:prstGeom prst="rect">
                  <a:avLst/>
                </a:prstGeom>
                <a:noFill/>
                <a:ln>
                  <a:noFill/>
                </a:ln>
              </p:spPr>
              <p:txBody>
                <a:bodyPr wrap="none" lIns="60077" tIns="30038" rIns="60077" bIns="30038" rtlCol="0">
                  <a:noAutofit/>
                </a:bodyPr>
                <a:lstStyle/>
                <a:p>
                  <a:pPr algn="ctr"/>
                  <a:r>
                    <a:rPr lang="en-US" sz="1400" b="1" dirty="0"/>
                    <a:t>0</a:t>
                  </a:r>
                </a:p>
              </p:txBody>
            </p:sp>
            <p:sp>
              <p:nvSpPr>
                <p:cNvPr id="251" name="TextBox 250"/>
                <p:cNvSpPr txBox="1"/>
                <p:nvPr/>
              </p:nvSpPr>
              <p:spPr>
                <a:xfrm>
                  <a:off x="1623795" y="3902675"/>
                  <a:ext cx="274320" cy="183773"/>
                </a:xfrm>
                <a:prstGeom prst="rect">
                  <a:avLst/>
                </a:prstGeom>
                <a:noFill/>
                <a:ln>
                  <a:noFill/>
                </a:ln>
              </p:spPr>
              <p:txBody>
                <a:bodyPr wrap="none" lIns="60077" tIns="30038" rIns="60077" bIns="30038" rtlCol="0">
                  <a:noAutofit/>
                </a:bodyPr>
                <a:lstStyle/>
                <a:p>
                  <a:pPr algn="ctr"/>
                  <a:r>
                    <a:rPr lang="en-US" sz="1400" b="1" dirty="0"/>
                    <a:t>6</a:t>
                  </a:r>
                </a:p>
              </p:txBody>
            </p:sp>
            <p:sp>
              <p:nvSpPr>
                <p:cNvPr id="252" name="TextBox 251"/>
                <p:cNvSpPr txBox="1"/>
                <p:nvPr/>
              </p:nvSpPr>
              <p:spPr>
                <a:xfrm>
                  <a:off x="2117480" y="3902675"/>
                  <a:ext cx="274320" cy="183773"/>
                </a:xfrm>
                <a:prstGeom prst="rect">
                  <a:avLst/>
                </a:prstGeom>
                <a:noFill/>
                <a:ln>
                  <a:noFill/>
                </a:ln>
              </p:spPr>
              <p:txBody>
                <a:bodyPr wrap="none" lIns="60077" tIns="30038" rIns="60077" bIns="30038" rtlCol="0">
                  <a:noAutofit/>
                </a:bodyPr>
                <a:lstStyle/>
                <a:p>
                  <a:pPr algn="ctr"/>
                  <a:r>
                    <a:rPr lang="en-US" sz="1400" b="1" dirty="0"/>
                    <a:t>12</a:t>
                  </a:r>
                </a:p>
              </p:txBody>
            </p:sp>
            <p:sp>
              <p:nvSpPr>
                <p:cNvPr id="253" name="TextBox 252"/>
                <p:cNvSpPr txBox="1"/>
                <p:nvPr/>
              </p:nvSpPr>
              <p:spPr>
                <a:xfrm>
                  <a:off x="2611165" y="3902675"/>
                  <a:ext cx="274320" cy="183773"/>
                </a:xfrm>
                <a:prstGeom prst="rect">
                  <a:avLst/>
                </a:prstGeom>
                <a:noFill/>
                <a:ln>
                  <a:noFill/>
                </a:ln>
              </p:spPr>
              <p:txBody>
                <a:bodyPr wrap="none" lIns="60077" tIns="30038" rIns="60077" bIns="30038" rtlCol="0">
                  <a:noAutofit/>
                </a:bodyPr>
                <a:lstStyle/>
                <a:p>
                  <a:pPr algn="ctr"/>
                  <a:r>
                    <a:rPr lang="en-US" sz="1400" b="1" dirty="0"/>
                    <a:t>18</a:t>
                  </a:r>
                </a:p>
              </p:txBody>
            </p:sp>
            <p:sp>
              <p:nvSpPr>
                <p:cNvPr id="254" name="TextBox 253"/>
                <p:cNvSpPr txBox="1"/>
                <p:nvPr/>
              </p:nvSpPr>
              <p:spPr>
                <a:xfrm>
                  <a:off x="3104850" y="3902675"/>
                  <a:ext cx="274320" cy="183773"/>
                </a:xfrm>
                <a:prstGeom prst="rect">
                  <a:avLst/>
                </a:prstGeom>
                <a:noFill/>
                <a:ln>
                  <a:noFill/>
                </a:ln>
              </p:spPr>
              <p:txBody>
                <a:bodyPr wrap="none" lIns="60077" tIns="30038" rIns="60077" bIns="30038" rtlCol="0">
                  <a:noAutofit/>
                </a:bodyPr>
                <a:lstStyle/>
                <a:p>
                  <a:pPr algn="ctr"/>
                  <a:r>
                    <a:rPr lang="en-US" sz="1400" b="1" dirty="0"/>
                    <a:t>24</a:t>
                  </a:r>
                </a:p>
              </p:txBody>
            </p:sp>
            <p:sp>
              <p:nvSpPr>
                <p:cNvPr id="255" name="TextBox 254"/>
                <p:cNvSpPr txBox="1"/>
                <p:nvPr/>
              </p:nvSpPr>
              <p:spPr>
                <a:xfrm>
                  <a:off x="3598535" y="3902675"/>
                  <a:ext cx="274320" cy="183773"/>
                </a:xfrm>
                <a:prstGeom prst="rect">
                  <a:avLst/>
                </a:prstGeom>
                <a:noFill/>
                <a:ln>
                  <a:noFill/>
                </a:ln>
              </p:spPr>
              <p:txBody>
                <a:bodyPr wrap="none" lIns="60077" tIns="30038" rIns="60077" bIns="30038" rtlCol="0">
                  <a:noAutofit/>
                </a:bodyPr>
                <a:lstStyle/>
                <a:p>
                  <a:pPr algn="ctr"/>
                  <a:r>
                    <a:rPr lang="en-US" sz="1400" b="1" dirty="0"/>
                    <a:t>30</a:t>
                  </a:r>
                </a:p>
              </p:txBody>
            </p:sp>
            <p:sp>
              <p:nvSpPr>
                <p:cNvPr id="256" name="TextBox 255"/>
                <p:cNvSpPr txBox="1"/>
                <p:nvPr/>
              </p:nvSpPr>
              <p:spPr>
                <a:xfrm>
                  <a:off x="4092219" y="3902675"/>
                  <a:ext cx="274320" cy="183773"/>
                </a:xfrm>
                <a:prstGeom prst="rect">
                  <a:avLst/>
                </a:prstGeom>
                <a:noFill/>
                <a:ln>
                  <a:noFill/>
                </a:ln>
              </p:spPr>
              <p:txBody>
                <a:bodyPr wrap="none" lIns="60077" tIns="30038" rIns="60077" bIns="30038" rtlCol="0">
                  <a:noAutofit/>
                </a:bodyPr>
                <a:lstStyle/>
                <a:p>
                  <a:pPr algn="ctr"/>
                  <a:r>
                    <a:rPr lang="en-US" sz="1400" b="1" dirty="0"/>
                    <a:t>36</a:t>
                  </a:r>
                </a:p>
              </p:txBody>
            </p:sp>
            <p:sp>
              <p:nvSpPr>
                <p:cNvPr id="257" name="TextBox 256"/>
                <p:cNvSpPr txBox="1"/>
                <p:nvPr/>
              </p:nvSpPr>
              <p:spPr>
                <a:xfrm>
                  <a:off x="4585904" y="3902675"/>
                  <a:ext cx="274320" cy="183773"/>
                </a:xfrm>
                <a:prstGeom prst="rect">
                  <a:avLst/>
                </a:prstGeom>
                <a:noFill/>
                <a:ln>
                  <a:noFill/>
                </a:ln>
              </p:spPr>
              <p:txBody>
                <a:bodyPr wrap="none" lIns="60077" tIns="30038" rIns="60077" bIns="30038" rtlCol="0">
                  <a:noAutofit/>
                </a:bodyPr>
                <a:lstStyle/>
                <a:p>
                  <a:pPr algn="ctr"/>
                  <a:r>
                    <a:rPr lang="en-US" sz="1400" b="1" dirty="0"/>
                    <a:t>42</a:t>
                  </a:r>
                </a:p>
              </p:txBody>
            </p:sp>
            <p:sp>
              <p:nvSpPr>
                <p:cNvPr id="258" name="TextBox 257"/>
                <p:cNvSpPr txBox="1"/>
                <p:nvPr/>
              </p:nvSpPr>
              <p:spPr>
                <a:xfrm>
                  <a:off x="5079589" y="3902675"/>
                  <a:ext cx="274320" cy="183773"/>
                </a:xfrm>
                <a:prstGeom prst="rect">
                  <a:avLst/>
                </a:prstGeom>
                <a:noFill/>
                <a:ln>
                  <a:noFill/>
                </a:ln>
              </p:spPr>
              <p:txBody>
                <a:bodyPr wrap="none" lIns="60077" tIns="30038" rIns="60077" bIns="30038" rtlCol="0">
                  <a:noAutofit/>
                </a:bodyPr>
                <a:lstStyle/>
                <a:p>
                  <a:pPr algn="ctr"/>
                  <a:r>
                    <a:rPr lang="en-US" sz="1400" b="1" dirty="0"/>
                    <a:t>48</a:t>
                  </a:r>
                </a:p>
              </p:txBody>
            </p:sp>
            <p:sp>
              <p:nvSpPr>
                <p:cNvPr id="259" name="TextBox 258"/>
                <p:cNvSpPr txBox="1"/>
                <p:nvPr/>
              </p:nvSpPr>
              <p:spPr>
                <a:xfrm>
                  <a:off x="5573274" y="3902675"/>
                  <a:ext cx="274320" cy="183773"/>
                </a:xfrm>
                <a:prstGeom prst="rect">
                  <a:avLst/>
                </a:prstGeom>
                <a:noFill/>
                <a:ln>
                  <a:noFill/>
                </a:ln>
              </p:spPr>
              <p:txBody>
                <a:bodyPr wrap="none" lIns="60077" tIns="30038" rIns="60077" bIns="30038" rtlCol="0">
                  <a:noAutofit/>
                </a:bodyPr>
                <a:lstStyle/>
                <a:p>
                  <a:pPr algn="ctr"/>
                  <a:r>
                    <a:rPr lang="en-US" sz="1400" b="1" dirty="0"/>
                    <a:t>54</a:t>
                  </a:r>
                </a:p>
              </p:txBody>
            </p:sp>
            <p:sp>
              <p:nvSpPr>
                <p:cNvPr id="260" name="TextBox 259"/>
                <p:cNvSpPr txBox="1"/>
                <p:nvPr/>
              </p:nvSpPr>
              <p:spPr>
                <a:xfrm>
                  <a:off x="6066956" y="3902675"/>
                  <a:ext cx="274320" cy="183773"/>
                </a:xfrm>
                <a:prstGeom prst="rect">
                  <a:avLst/>
                </a:prstGeom>
                <a:noFill/>
                <a:ln>
                  <a:noFill/>
                </a:ln>
              </p:spPr>
              <p:txBody>
                <a:bodyPr wrap="none" lIns="60077" tIns="30038" rIns="60077" bIns="30038" rtlCol="0">
                  <a:noAutofit/>
                </a:bodyPr>
                <a:lstStyle/>
                <a:p>
                  <a:pPr algn="ctr"/>
                  <a:r>
                    <a:rPr lang="en-US" sz="1400" b="1" dirty="0"/>
                    <a:t>60</a:t>
                  </a:r>
                </a:p>
              </p:txBody>
            </p:sp>
          </p:grpSp>
          <p:grpSp>
            <p:nvGrpSpPr>
              <p:cNvPr id="155" name="Group 1"/>
              <p:cNvGrpSpPr/>
              <p:nvPr/>
            </p:nvGrpSpPr>
            <p:grpSpPr>
              <a:xfrm>
                <a:off x="860146" y="1057876"/>
                <a:ext cx="297162" cy="2796994"/>
                <a:chOff x="860146" y="1057876"/>
                <a:chExt cx="297162" cy="2796994"/>
              </a:xfrm>
            </p:grpSpPr>
            <p:sp>
              <p:nvSpPr>
                <p:cNvPr id="170" name="TextBox 169"/>
                <p:cNvSpPr txBox="1"/>
                <p:nvPr/>
              </p:nvSpPr>
              <p:spPr>
                <a:xfrm>
                  <a:off x="860146" y="1057876"/>
                  <a:ext cx="297159" cy="174445"/>
                </a:xfrm>
                <a:prstGeom prst="rect">
                  <a:avLst/>
                </a:prstGeom>
                <a:noFill/>
                <a:ln>
                  <a:noFill/>
                </a:ln>
              </p:spPr>
              <p:txBody>
                <a:bodyPr wrap="none" lIns="60077" tIns="30038" rIns="60077" bIns="30038" rtlCol="0">
                  <a:spAutoFit/>
                </a:bodyPr>
                <a:lstStyle/>
                <a:p>
                  <a:pPr algn="r"/>
                  <a:r>
                    <a:rPr lang="en-US" sz="1400" b="1" dirty="0"/>
                    <a:t>100</a:t>
                  </a:r>
                </a:p>
              </p:txBody>
            </p:sp>
            <p:sp>
              <p:nvSpPr>
                <p:cNvPr id="171" name="TextBox 170"/>
                <p:cNvSpPr txBox="1"/>
                <p:nvPr/>
              </p:nvSpPr>
              <p:spPr>
                <a:xfrm>
                  <a:off x="930552" y="1318225"/>
                  <a:ext cx="226755" cy="174445"/>
                </a:xfrm>
                <a:prstGeom prst="rect">
                  <a:avLst/>
                </a:prstGeom>
                <a:noFill/>
                <a:ln>
                  <a:noFill/>
                </a:ln>
              </p:spPr>
              <p:txBody>
                <a:bodyPr wrap="none" lIns="60077" tIns="30038" rIns="60077" bIns="30038" rtlCol="0">
                  <a:spAutoFit/>
                </a:bodyPr>
                <a:lstStyle/>
                <a:p>
                  <a:pPr algn="r"/>
                  <a:r>
                    <a:rPr lang="en-US" sz="1400" b="1" dirty="0"/>
                    <a:t>90</a:t>
                  </a:r>
                </a:p>
              </p:txBody>
            </p:sp>
            <p:sp>
              <p:nvSpPr>
                <p:cNvPr id="174" name="TextBox 173"/>
                <p:cNvSpPr txBox="1"/>
                <p:nvPr/>
              </p:nvSpPr>
              <p:spPr>
                <a:xfrm>
                  <a:off x="930552" y="1572225"/>
                  <a:ext cx="226755" cy="174445"/>
                </a:xfrm>
                <a:prstGeom prst="rect">
                  <a:avLst/>
                </a:prstGeom>
                <a:noFill/>
                <a:ln>
                  <a:noFill/>
                </a:ln>
              </p:spPr>
              <p:txBody>
                <a:bodyPr wrap="none" lIns="60077" tIns="30038" rIns="60077" bIns="30038" rtlCol="0">
                  <a:spAutoFit/>
                </a:bodyPr>
                <a:lstStyle/>
                <a:p>
                  <a:pPr algn="r"/>
                  <a:r>
                    <a:rPr lang="en-US" sz="1400" b="1" dirty="0"/>
                    <a:t>80</a:t>
                  </a:r>
                </a:p>
              </p:txBody>
            </p:sp>
            <p:sp>
              <p:nvSpPr>
                <p:cNvPr id="175" name="TextBox 174"/>
                <p:cNvSpPr txBox="1"/>
                <p:nvPr/>
              </p:nvSpPr>
              <p:spPr>
                <a:xfrm>
                  <a:off x="930552" y="1851625"/>
                  <a:ext cx="226755" cy="174445"/>
                </a:xfrm>
                <a:prstGeom prst="rect">
                  <a:avLst/>
                </a:prstGeom>
                <a:noFill/>
                <a:ln>
                  <a:noFill/>
                </a:ln>
              </p:spPr>
              <p:txBody>
                <a:bodyPr wrap="none" lIns="60077" tIns="30038" rIns="60077" bIns="30038" rtlCol="0">
                  <a:spAutoFit/>
                </a:bodyPr>
                <a:lstStyle/>
                <a:p>
                  <a:pPr algn="r"/>
                  <a:r>
                    <a:rPr lang="en-US" sz="1400" b="1" dirty="0"/>
                    <a:t>70</a:t>
                  </a:r>
                </a:p>
              </p:txBody>
            </p:sp>
            <p:sp>
              <p:nvSpPr>
                <p:cNvPr id="176" name="TextBox 175"/>
                <p:cNvSpPr txBox="1"/>
                <p:nvPr/>
              </p:nvSpPr>
              <p:spPr>
                <a:xfrm>
                  <a:off x="930552" y="2111975"/>
                  <a:ext cx="226755" cy="174445"/>
                </a:xfrm>
                <a:prstGeom prst="rect">
                  <a:avLst/>
                </a:prstGeom>
                <a:noFill/>
                <a:ln>
                  <a:noFill/>
                </a:ln>
              </p:spPr>
              <p:txBody>
                <a:bodyPr wrap="none" lIns="60077" tIns="30038" rIns="60077" bIns="30038" rtlCol="0">
                  <a:spAutoFit/>
                </a:bodyPr>
                <a:lstStyle/>
                <a:p>
                  <a:pPr algn="r"/>
                  <a:r>
                    <a:rPr lang="en-US" sz="1400" b="1" dirty="0"/>
                    <a:t>60</a:t>
                  </a:r>
                </a:p>
              </p:txBody>
            </p:sp>
            <p:sp>
              <p:nvSpPr>
                <p:cNvPr id="177" name="TextBox 176"/>
                <p:cNvSpPr txBox="1"/>
                <p:nvPr/>
              </p:nvSpPr>
              <p:spPr>
                <a:xfrm>
                  <a:off x="930552" y="2365975"/>
                  <a:ext cx="226755" cy="174445"/>
                </a:xfrm>
                <a:prstGeom prst="rect">
                  <a:avLst/>
                </a:prstGeom>
                <a:noFill/>
                <a:ln>
                  <a:noFill/>
                </a:ln>
              </p:spPr>
              <p:txBody>
                <a:bodyPr wrap="none" lIns="60077" tIns="30038" rIns="60077" bIns="30038" rtlCol="0">
                  <a:spAutoFit/>
                </a:bodyPr>
                <a:lstStyle/>
                <a:p>
                  <a:pPr algn="r"/>
                  <a:r>
                    <a:rPr lang="en-US" sz="1400" b="1" dirty="0"/>
                    <a:t>50</a:t>
                  </a:r>
                </a:p>
              </p:txBody>
            </p:sp>
            <p:sp>
              <p:nvSpPr>
                <p:cNvPr id="185" name="TextBox 184"/>
                <p:cNvSpPr txBox="1"/>
                <p:nvPr/>
              </p:nvSpPr>
              <p:spPr>
                <a:xfrm>
                  <a:off x="930552" y="2645375"/>
                  <a:ext cx="226755" cy="174445"/>
                </a:xfrm>
                <a:prstGeom prst="rect">
                  <a:avLst/>
                </a:prstGeom>
                <a:noFill/>
                <a:ln>
                  <a:noFill/>
                </a:ln>
              </p:spPr>
              <p:txBody>
                <a:bodyPr wrap="none" lIns="60077" tIns="30038" rIns="60077" bIns="30038" rtlCol="0">
                  <a:spAutoFit/>
                </a:bodyPr>
                <a:lstStyle/>
                <a:p>
                  <a:pPr algn="r"/>
                  <a:r>
                    <a:rPr lang="en-US" sz="1400" b="1" dirty="0"/>
                    <a:t>40</a:t>
                  </a:r>
                </a:p>
              </p:txBody>
            </p:sp>
            <p:sp>
              <p:nvSpPr>
                <p:cNvPr id="224" name="TextBox 223"/>
                <p:cNvSpPr txBox="1"/>
                <p:nvPr/>
              </p:nvSpPr>
              <p:spPr>
                <a:xfrm>
                  <a:off x="930552" y="2905725"/>
                  <a:ext cx="226755" cy="174445"/>
                </a:xfrm>
                <a:prstGeom prst="rect">
                  <a:avLst/>
                </a:prstGeom>
                <a:noFill/>
                <a:ln>
                  <a:noFill/>
                </a:ln>
              </p:spPr>
              <p:txBody>
                <a:bodyPr wrap="none" lIns="60077" tIns="30038" rIns="60077" bIns="30038" rtlCol="0">
                  <a:spAutoFit/>
                </a:bodyPr>
                <a:lstStyle/>
                <a:p>
                  <a:pPr algn="r"/>
                  <a:r>
                    <a:rPr lang="en-US" sz="1400" b="1" dirty="0"/>
                    <a:t>30</a:t>
                  </a:r>
                </a:p>
              </p:txBody>
            </p:sp>
            <p:sp>
              <p:nvSpPr>
                <p:cNvPr id="225" name="TextBox 224"/>
                <p:cNvSpPr txBox="1"/>
                <p:nvPr/>
              </p:nvSpPr>
              <p:spPr>
                <a:xfrm>
                  <a:off x="930552" y="3159725"/>
                  <a:ext cx="226755" cy="174445"/>
                </a:xfrm>
                <a:prstGeom prst="rect">
                  <a:avLst/>
                </a:prstGeom>
                <a:noFill/>
                <a:ln>
                  <a:noFill/>
                </a:ln>
              </p:spPr>
              <p:txBody>
                <a:bodyPr wrap="none" lIns="60077" tIns="30038" rIns="60077" bIns="30038" rtlCol="0">
                  <a:spAutoFit/>
                </a:bodyPr>
                <a:lstStyle/>
                <a:p>
                  <a:pPr algn="r"/>
                  <a:r>
                    <a:rPr lang="en-US" sz="1400" b="1" dirty="0"/>
                    <a:t>20</a:t>
                  </a:r>
                </a:p>
              </p:txBody>
            </p:sp>
            <p:sp>
              <p:nvSpPr>
                <p:cNvPr id="248" name="TextBox 247"/>
                <p:cNvSpPr txBox="1"/>
                <p:nvPr/>
              </p:nvSpPr>
              <p:spPr>
                <a:xfrm>
                  <a:off x="930552" y="3420075"/>
                  <a:ext cx="226755" cy="174445"/>
                </a:xfrm>
                <a:prstGeom prst="rect">
                  <a:avLst/>
                </a:prstGeom>
                <a:noFill/>
                <a:ln>
                  <a:noFill/>
                </a:ln>
              </p:spPr>
              <p:txBody>
                <a:bodyPr wrap="none" lIns="60077" tIns="30038" rIns="60077" bIns="30038" rtlCol="0">
                  <a:spAutoFit/>
                </a:bodyPr>
                <a:lstStyle/>
                <a:p>
                  <a:pPr algn="r"/>
                  <a:r>
                    <a:rPr lang="en-US" sz="1400" b="1" dirty="0"/>
                    <a:t>10</a:t>
                  </a:r>
                </a:p>
              </p:txBody>
            </p:sp>
            <p:sp>
              <p:nvSpPr>
                <p:cNvPr id="249" name="TextBox 248"/>
                <p:cNvSpPr txBox="1"/>
                <p:nvPr/>
              </p:nvSpPr>
              <p:spPr>
                <a:xfrm>
                  <a:off x="1000957" y="3680425"/>
                  <a:ext cx="156351" cy="174445"/>
                </a:xfrm>
                <a:prstGeom prst="rect">
                  <a:avLst/>
                </a:prstGeom>
                <a:noFill/>
                <a:ln>
                  <a:noFill/>
                </a:ln>
              </p:spPr>
              <p:txBody>
                <a:bodyPr wrap="none" lIns="60077" tIns="30038" rIns="60077" bIns="30038" rtlCol="0">
                  <a:spAutoFit/>
                </a:bodyPr>
                <a:lstStyle/>
                <a:p>
                  <a:pPr algn="r"/>
                  <a:r>
                    <a:rPr lang="en-US" sz="1400" b="1" dirty="0"/>
                    <a:t>0</a:t>
                  </a:r>
                </a:p>
              </p:txBody>
            </p:sp>
          </p:grpSp>
        </p:grpSp>
        <p:grpSp>
          <p:nvGrpSpPr>
            <p:cNvPr id="113" name="Group 54"/>
            <p:cNvGrpSpPr/>
            <p:nvPr/>
          </p:nvGrpSpPr>
          <p:grpSpPr>
            <a:xfrm>
              <a:off x="1265368" y="1807003"/>
              <a:ext cx="7278771" cy="3993862"/>
              <a:chOff x="1149350" y="1147763"/>
              <a:chExt cx="5156200" cy="2744788"/>
            </a:xfrm>
          </p:grpSpPr>
          <p:sp>
            <p:nvSpPr>
              <p:cNvPr id="120" name="Freeform 119"/>
              <p:cNvSpPr>
                <a:spLocks/>
              </p:cNvSpPr>
              <p:nvPr/>
            </p:nvSpPr>
            <p:spPr bwMode="auto">
              <a:xfrm>
                <a:off x="1206500" y="1150938"/>
                <a:ext cx="5099050" cy="2687638"/>
              </a:xfrm>
              <a:custGeom>
                <a:avLst/>
                <a:gdLst>
                  <a:gd name="T0" fmla="*/ 0 w 3212"/>
                  <a:gd name="T1" fmla="*/ 0 h 1693"/>
                  <a:gd name="T2" fmla="*/ 0 w 3212"/>
                  <a:gd name="T3" fmla="*/ 1693 h 1693"/>
                  <a:gd name="T4" fmla="*/ 3212 w 3212"/>
                  <a:gd name="T5" fmla="*/ 1693 h 1693"/>
                </a:gdLst>
                <a:ahLst/>
                <a:cxnLst>
                  <a:cxn ang="0">
                    <a:pos x="T0" y="T1"/>
                  </a:cxn>
                  <a:cxn ang="0">
                    <a:pos x="T2" y="T3"/>
                  </a:cxn>
                  <a:cxn ang="0">
                    <a:pos x="T4" y="T5"/>
                  </a:cxn>
                </a:cxnLst>
                <a:rect l="0" t="0" r="r" b="b"/>
                <a:pathLst>
                  <a:path w="3212" h="1693">
                    <a:moveTo>
                      <a:pt x="0" y="0"/>
                    </a:moveTo>
                    <a:lnTo>
                      <a:pt x="0" y="1693"/>
                    </a:lnTo>
                    <a:lnTo>
                      <a:pt x="3212" y="1693"/>
                    </a:lnTo>
                  </a:path>
                </a:pathLst>
              </a:cu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400" b="1" dirty="0"/>
              </a:p>
            </p:txBody>
          </p:sp>
          <p:sp>
            <p:nvSpPr>
              <p:cNvPr id="121" name="Line 8"/>
              <p:cNvSpPr>
                <a:spLocks noChangeShapeType="1"/>
              </p:cNvSpPr>
              <p:nvPr/>
            </p:nvSpPr>
            <p:spPr bwMode="auto">
              <a:xfrm>
                <a:off x="1149350" y="1147763"/>
                <a:ext cx="57150" cy="0"/>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b="1" dirty="0"/>
              </a:p>
            </p:txBody>
          </p:sp>
          <p:sp>
            <p:nvSpPr>
              <p:cNvPr id="122" name="Line 9"/>
              <p:cNvSpPr>
                <a:spLocks noChangeShapeType="1"/>
              </p:cNvSpPr>
              <p:nvPr/>
            </p:nvSpPr>
            <p:spPr bwMode="auto">
              <a:xfrm>
                <a:off x="1149350" y="1409700"/>
                <a:ext cx="57150" cy="0"/>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b="1" dirty="0"/>
              </a:p>
            </p:txBody>
          </p:sp>
          <p:sp>
            <p:nvSpPr>
              <p:cNvPr id="123" name="Line 10"/>
              <p:cNvSpPr>
                <a:spLocks noChangeShapeType="1"/>
              </p:cNvSpPr>
              <p:nvPr/>
            </p:nvSpPr>
            <p:spPr bwMode="auto">
              <a:xfrm>
                <a:off x="1149350" y="1673225"/>
                <a:ext cx="57150" cy="0"/>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b="1" dirty="0"/>
              </a:p>
            </p:txBody>
          </p:sp>
          <p:sp>
            <p:nvSpPr>
              <p:cNvPr id="124" name="Line 11"/>
              <p:cNvSpPr>
                <a:spLocks noChangeShapeType="1"/>
              </p:cNvSpPr>
              <p:nvPr/>
            </p:nvSpPr>
            <p:spPr bwMode="auto">
              <a:xfrm>
                <a:off x="1149350" y="1936750"/>
                <a:ext cx="57150" cy="0"/>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b="1" dirty="0"/>
              </a:p>
            </p:txBody>
          </p:sp>
          <p:sp>
            <p:nvSpPr>
              <p:cNvPr id="125" name="Line 12"/>
              <p:cNvSpPr>
                <a:spLocks noChangeShapeType="1"/>
              </p:cNvSpPr>
              <p:nvPr/>
            </p:nvSpPr>
            <p:spPr bwMode="auto">
              <a:xfrm>
                <a:off x="1149350" y="2198688"/>
                <a:ext cx="57150" cy="0"/>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b="1" dirty="0"/>
              </a:p>
            </p:txBody>
          </p:sp>
          <p:sp>
            <p:nvSpPr>
              <p:cNvPr id="126" name="Line 13"/>
              <p:cNvSpPr>
                <a:spLocks noChangeShapeType="1"/>
              </p:cNvSpPr>
              <p:nvPr/>
            </p:nvSpPr>
            <p:spPr bwMode="auto">
              <a:xfrm>
                <a:off x="1149350" y="2462213"/>
                <a:ext cx="57150" cy="0"/>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b="1" dirty="0"/>
              </a:p>
            </p:txBody>
          </p:sp>
          <p:sp>
            <p:nvSpPr>
              <p:cNvPr id="127" name="Line 14"/>
              <p:cNvSpPr>
                <a:spLocks noChangeShapeType="1"/>
              </p:cNvSpPr>
              <p:nvPr/>
            </p:nvSpPr>
            <p:spPr bwMode="auto">
              <a:xfrm>
                <a:off x="1149350" y="2724150"/>
                <a:ext cx="57150" cy="0"/>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b="1" dirty="0"/>
              </a:p>
            </p:txBody>
          </p:sp>
          <p:sp>
            <p:nvSpPr>
              <p:cNvPr id="128" name="Line 15"/>
              <p:cNvSpPr>
                <a:spLocks noChangeShapeType="1"/>
              </p:cNvSpPr>
              <p:nvPr/>
            </p:nvSpPr>
            <p:spPr bwMode="auto">
              <a:xfrm>
                <a:off x="1149350" y="2987675"/>
                <a:ext cx="57150" cy="0"/>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b="1" dirty="0"/>
              </a:p>
            </p:txBody>
          </p:sp>
          <p:sp>
            <p:nvSpPr>
              <p:cNvPr id="129" name="Line 16"/>
              <p:cNvSpPr>
                <a:spLocks noChangeShapeType="1"/>
              </p:cNvSpPr>
              <p:nvPr/>
            </p:nvSpPr>
            <p:spPr bwMode="auto">
              <a:xfrm>
                <a:off x="1149350" y="3251200"/>
                <a:ext cx="57150" cy="0"/>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b="1" dirty="0"/>
              </a:p>
            </p:txBody>
          </p:sp>
          <p:sp>
            <p:nvSpPr>
              <p:cNvPr id="130" name="Line 17"/>
              <p:cNvSpPr>
                <a:spLocks noChangeShapeType="1"/>
              </p:cNvSpPr>
              <p:nvPr/>
            </p:nvSpPr>
            <p:spPr bwMode="auto">
              <a:xfrm>
                <a:off x="1149350" y="3513138"/>
                <a:ext cx="57150" cy="0"/>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b="1" dirty="0"/>
              </a:p>
            </p:txBody>
          </p:sp>
          <p:sp>
            <p:nvSpPr>
              <p:cNvPr id="131" name="Line 18"/>
              <p:cNvSpPr>
                <a:spLocks noChangeShapeType="1"/>
              </p:cNvSpPr>
              <p:nvPr/>
            </p:nvSpPr>
            <p:spPr bwMode="auto">
              <a:xfrm>
                <a:off x="1149350" y="3768725"/>
                <a:ext cx="57150" cy="0"/>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b="1" dirty="0"/>
              </a:p>
            </p:txBody>
          </p:sp>
          <p:sp>
            <p:nvSpPr>
              <p:cNvPr id="132" name="Line 19"/>
              <p:cNvSpPr>
                <a:spLocks noChangeShapeType="1"/>
              </p:cNvSpPr>
              <p:nvPr/>
            </p:nvSpPr>
            <p:spPr bwMode="auto">
              <a:xfrm flipV="1">
                <a:off x="1262063" y="3840163"/>
                <a:ext cx="0" cy="52388"/>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b="1" dirty="0"/>
              </a:p>
            </p:txBody>
          </p:sp>
          <p:sp>
            <p:nvSpPr>
              <p:cNvPr id="133" name="Line 20"/>
              <p:cNvSpPr>
                <a:spLocks noChangeShapeType="1"/>
              </p:cNvSpPr>
              <p:nvPr/>
            </p:nvSpPr>
            <p:spPr bwMode="auto">
              <a:xfrm flipV="1">
                <a:off x="1509713" y="3840163"/>
                <a:ext cx="0" cy="52388"/>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b="1" dirty="0"/>
              </a:p>
            </p:txBody>
          </p:sp>
          <p:sp>
            <p:nvSpPr>
              <p:cNvPr id="134" name="Line 21"/>
              <p:cNvSpPr>
                <a:spLocks noChangeShapeType="1"/>
              </p:cNvSpPr>
              <p:nvPr/>
            </p:nvSpPr>
            <p:spPr bwMode="auto">
              <a:xfrm flipV="1">
                <a:off x="1755775" y="3840163"/>
                <a:ext cx="0" cy="52388"/>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b="1" dirty="0"/>
              </a:p>
            </p:txBody>
          </p:sp>
          <p:sp>
            <p:nvSpPr>
              <p:cNvPr id="135" name="Line 22"/>
              <p:cNvSpPr>
                <a:spLocks noChangeShapeType="1"/>
              </p:cNvSpPr>
              <p:nvPr/>
            </p:nvSpPr>
            <p:spPr bwMode="auto">
              <a:xfrm flipV="1">
                <a:off x="2001838" y="3840163"/>
                <a:ext cx="0" cy="52388"/>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b="1" dirty="0"/>
              </a:p>
            </p:txBody>
          </p:sp>
          <p:sp>
            <p:nvSpPr>
              <p:cNvPr id="136" name="Line 23"/>
              <p:cNvSpPr>
                <a:spLocks noChangeShapeType="1"/>
              </p:cNvSpPr>
              <p:nvPr/>
            </p:nvSpPr>
            <p:spPr bwMode="auto">
              <a:xfrm flipV="1">
                <a:off x="2249488" y="3840163"/>
                <a:ext cx="0" cy="52388"/>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b="1" dirty="0"/>
              </a:p>
            </p:txBody>
          </p:sp>
          <p:sp>
            <p:nvSpPr>
              <p:cNvPr id="137" name="Line 24"/>
              <p:cNvSpPr>
                <a:spLocks noChangeShapeType="1"/>
              </p:cNvSpPr>
              <p:nvPr/>
            </p:nvSpPr>
            <p:spPr bwMode="auto">
              <a:xfrm flipV="1">
                <a:off x="2495550" y="3840163"/>
                <a:ext cx="0" cy="52388"/>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b="1" dirty="0"/>
              </a:p>
            </p:txBody>
          </p:sp>
          <p:sp>
            <p:nvSpPr>
              <p:cNvPr id="138" name="Line 25"/>
              <p:cNvSpPr>
                <a:spLocks noChangeShapeType="1"/>
              </p:cNvSpPr>
              <p:nvPr/>
            </p:nvSpPr>
            <p:spPr bwMode="auto">
              <a:xfrm flipV="1">
                <a:off x="2744788" y="3840163"/>
                <a:ext cx="0" cy="52388"/>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b="1" dirty="0"/>
              </a:p>
            </p:txBody>
          </p:sp>
          <p:sp>
            <p:nvSpPr>
              <p:cNvPr id="140" name="Line 26"/>
              <p:cNvSpPr>
                <a:spLocks noChangeShapeType="1"/>
              </p:cNvSpPr>
              <p:nvPr/>
            </p:nvSpPr>
            <p:spPr bwMode="auto">
              <a:xfrm flipV="1">
                <a:off x="2990850" y="3840163"/>
                <a:ext cx="0" cy="52388"/>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b="1" dirty="0"/>
              </a:p>
            </p:txBody>
          </p:sp>
          <p:sp>
            <p:nvSpPr>
              <p:cNvPr id="141" name="Line 27"/>
              <p:cNvSpPr>
                <a:spLocks noChangeShapeType="1"/>
              </p:cNvSpPr>
              <p:nvPr/>
            </p:nvSpPr>
            <p:spPr bwMode="auto">
              <a:xfrm flipV="1">
                <a:off x="3238500" y="3840163"/>
                <a:ext cx="0" cy="52388"/>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b="1" dirty="0"/>
              </a:p>
            </p:txBody>
          </p:sp>
          <p:sp>
            <p:nvSpPr>
              <p:cNvPr id="142" name="Line 28"/>
              <p:cNvSpPr>
                <a:spLocks noChangeShapeType="1"/>
              </p:cNvSpPr>
              <p:nvPr/>
            </p:nvSpPr>
            <p:spPr bwMode="auto">
              <a:xfrm flipV="1">
                <a:off x="3484563" y="3840163"/>
                <a:ext cx="0" cy="52388"/>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b="1" dirty="0"/>
              </a:p>
            </p:txBody>
          </p:sp>
          <p:sp>
            <p:nvSpPr>
              <p:cNvPr id="143" name="Line 29"/>
              <p:cNvSpPr>
                <a:spLocks noChangeShapeType="1"/>
              </p:cNvSpPr>
              <p:nvPr/>
            </p:nvSpPr>
            <p:spPr bwMode="auto">
              <a:xfrm flipV="1">
                <a:off x="3730625" y="3840163"/>
                <a:ext cx="0" cy="52388"/>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b="1" dirty="0"/>
              </a:p>
            </p:txBody>
          </p:sp>
          <p:sp>
            <p:nvSpPr>
              <p:cNvPr id="144" name="Line 30"/>
              <p:cNvSpPr>
                <a:spLocks noChangeShapeType="1"/>
              </p:cNvSpPr>
              <p:nvPr/>
            </p:nvSpPr>
            <p:spPr bwMode="auto">
              <a:xfrm flipV="1">
                <a:off x="3978275" y="3840163"/>
                <a:ext cx="0" cy="52388"/>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b="1" dirty="0"/>
              </a:p>
            </p:txBody>
          </p:sp>
          <p:sp>
            <p:nvSpPr>
              <p:cNvPr id="145" name="Line 31"/>
              <p:cNvSpPr>
                <a:spLocks noChangeShapeType="1"/>
              </p:cNvSpPr>
              <p:nvPr/>
            </p:nvSpPr>
            <p:spPr bwMode="auto">
              <a:xfrm flipV="1">
                <a:off x="4224338" y="3840163"/>
                <a:ext cx="0" cy="52388"/>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b="1" dirty="0"/>
              </a:p>
            </p:txBody>
          </p:sp>
          <p:sp>
            <p:nvSpPr>
              <p:cNvPr id="146" name="Line 32"/>
              <p:cNvSpPr>
                <a:spLocks noChangeShapeType="1"/>
              </p:cNvSpPr>
              <p:nvPr/>
            </p:nvSpPr>
            <p:spPr bwMode="auto">
              <a:xfrm flipV="1">
                <a:off x="4473575" y="3840163"/>
                <a:ext cx="0" cy="52388"/>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b="1" dirty="0"/>
              </a:p>
            </p:txBody>
          </p:sp>
          <p:sp>
            <p:nvSpPr>
              <p:cNvPr id="147" name="Line 33"/>
              <p:cNvSpPr>
                <a:spLocks noChangeShapeType="1"/>
              </p:cNvSpPr>
              <p:nvPr/>
            </p:nvSpPr>
            <p:spPr bwMode="auto">
              <a:xfrm flipV="1">
                <a:off x="4719638" y="3840163"/>
                <a:ext cx="0" cy="52388"/>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b="1" dirty="0"/>
              </a:p>
            </p:txBody>
          </p:sp>
          <p:sp>
            <p:nvSpPr>
              <p:cNvPr id="148" name="Line 34"/>
              <p:cNvSpPr>
                <a:spLocks noChangeShapeType="1"/>
              </p:cNvSpPr>
              <p:nvPr/>
            </p:nvSpPr>
            <p:spPr bwMode="auto">
              <a:xfrm flipV="1">
                <a:off x="4967288" y="3840163"/>
                <a:ext cx="0" cy="52388"/>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b="1" dirty="0"/>
              </a:p>
            </p:txBody>
          </p:sp>
          <p:sp>
            <p:nvSpPr>
              <p:cNvPr id="149" name="Line 35"/>
              <p:cNvSpPr>
                <a:spLocks noChangeShapeType="1"/>
              </p:cNvSpPr>
              <p:nvPr/>
            </p:nvSpPr>
            <p:spPr bwMode="auto">
              <a:xfrm flipV="1">
                <a:off x="5213350" y="3840163"/>
                <a:ext cx="0" cy="52388"/>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b="1" dirty="0"/>
              </a:p>
            </p:txBody>
          </p:sp>
          <p:sp>
            <p:nvSpPr>
              <p:cNvPr id="150" name="Line 36"/>
              <p:cNvSpPr>
                <a:spLocks noChangeShapeType="1"/>
              </p:cNvSpPr>
              <p:nvPr/>
            </p:nvSpPr>
            <p:spPr bwMode="auto">
              <a:xfrm flipV="1">
                <a:off x="5459413" y="3840163"/>
                <a:ext cx="0" cy="52388"/>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b="1" dirty="0"/>
              </a:p>
            </p:txBody>
          </p:sp>
          <p:sp>
            <p:nvSpPr>
              <p:cNvPr id="151" name="Line 37"/>
              <p:cNvSpPr>
                <a:spLocks noChangeShapeType="1"/>
              </p:cNvSpPr>
              <p:nvPr/>
            </p:nvSpPr>
            <p:spPr bwMode="auto">
              <a:xfrm flipV="1">
                <a:off x="5707063" y="3840163"/>
                <a:ext cx="0" cy="52388"/>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b="1" dirty="0"/>
              </a:p>
            </p:txBody>
          </p:sp>
          <p:sp>
            <p:nvSpPr>
              <p:cNvPr id="152" name="Line 38"/>
              <p:cNvSpPr>
                <a:spLocks noChangeShapeType="1"/>
              </p:cNvSpPr>
              <p:nvPr/>
            </p:nvSpPr>
            <p:spPr bwMode="auto">
              <a:xfrm flipV="1">
                <a:off x="5953125" y="3840163"/>
                <a:ext cx="0" cy="52388"/>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b="1" dirty="0"/>
              </a:p>
            </p:txBody>
          </p:sp>
          <p:sp>
            <p:nvSpPr>
              <p:cNvPr id="153" name="Line 39"/>
              <p:cNvSpPr>
                <a:spLocks noChangeShapeType="1"/>
              </p:cNvSpPr>
              <p:nvPr/>
            </p:nvSpPr>
            <p:spPr bwMode="auto">
              <a:xfrm flipV="1">
                <a:off x="6202363" y="3840163"/>
                <a:ext cx="0" cy="52388"/>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b="1" dirty="0"/>
              </a:p>
            </p:txBody>
          </p:sp>
        </p:grpSp>
        <p:grpSp>
          <p:nvGrpSpPr>
            <p:cNvPr id="114" name="Group 113"/>
            <p:cNvGrpSpPr/>
            <p:nvPr/>
          </p:nvGrpSpPr>
          <p:grpSpPr>
            <a:xfrm>
              <a:off x="2822709" y="1820863"/>
              <a:ext cx="5571415" cy="3930383"/>
              <a:chOff x="2822709" y="1716247"/>
              <a:chExt cx="5571415" cy="4034999"/>
            </a:xfrm>
          </p:grpSpPr>
          <p:sp>
            <p:nvSpPr>
              <p:cNvPr id="115" name="Line 41"/>
              <p:cNvSpPr>
                <a:spLocks noChangeShapeType="1"/>
              </p:cNvSpPr>
              <p:nvPr/>
            </p:nvSpPr>
            <p:spPr bwMode="auto">
              <a:xfrm flipV="1">
                <a:off x="2822709" y="1716247"/>
                <a:ext cx="0" cy="4034999"/>
              </a:xfrm>
              <a:prstGeom prst="line">
                <a:avLst/>
              </a:prstGeom>
              <a:noFill/>
              <a:ln w="9525" cap="flat">
                <a:solidFill>
                  <a:schemeClr val="tx1"/>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b="1" dirty="0"/>
              </a:p>
            </p:txBody>
          </p:sp>
          <p:sp>
            <p:nvSpPr>
              <p:cNvPr id="116" name="Line 41"/>
              <p:cNvSpPr>
                <a:spLocks noChangeShapeType="1"/>
              </p:cNvSpPr>
              <p:nvPr/>
            </p:nvSpPr>
            <p:spPr bwMode="auto">
              <a:xfrm flipV="1">
                <a:off x="4216439" y="1716247"/>
                <a:ext cx="0" cy="4034999"/>
              </a:xfrm>
              <a:prstGeom prst="line">
                <a:avLst/>
              </a:prstGeom>
              <a:noFill/>
              <a:ln w="9525" cap="flat">
                <a:solidFill>
                  <a:schemeClr val="tx1"/>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b="1" dirty="0"/>
              </a:p>
            </p:txBody>
          </p:sp>
          <p:sp>
            <p:nvSpPr>
              <p:cNvPr id="117" name="Line 41"/>
              <p:cNvSpPr>
                <a:spLocks noChangeShapeType="1"/>
              </p:cNvSpPr>
              <p:nvPr/>
            </p:nvSpPr>
            <p:spPr bwMode="auto">
              <a:xfrm flipV="1">
                <a:off x="5603648" y="1716247"/>
                <a:ext cx="0" cy="4034999"/>
              </a:xfrm>
              <a:prstGeom prst="line">
                <a:avLst/>
              </a:prstGeom>
              <a:noFill/>
              <a:ln w="9525" cap="flat">
                <a:solidFill>
                  <a:schemeClr val="tx1"/>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b="1" dirty="0"/>
              </a:p>
            </p:txBody>
          </p:sp>
          <p:sp>
            <p:nvSpPr>
              <p:cNvPr id="118" name="Line 41"/>
              <p:cNvSpPr>
                <a:spLocks noChangeShapeType="1"/>
              </p:cNvSpPr>
              <p:nvPr/>
            </p:nvSpPr>
            <p:spPr bwMode="auto">
              <a:xfrm flipV="1">
                <a:off x="6999537" y="1716247"/>
                <a:ext cx="0" cy="4034999"/>
              </a:xfrm>
              <a:prstGeom prst="line">
                <a:avLst/>
              </a:prstGeom>
              <a:noFill/>
              <a:ln w="9525" cap="flat">
                <a:solidFill>
                  <a:schemeClr val="tx1"/>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b="1" dirty="0"/>
              </a:p>
            </p:txBody>
          </p:sp>
          <p:sp>
            <p:nvSpPr>
              <p:cNvPr id="119" name="Line 41"/>
              <p:cNvSpPr>
                <a:spLocks noChangeShapeType="1"/>
              </p:cNvSpPr>
              <p:nvPr/>
            </p:nvSpPr>
            <p:spPr bwMode="auto">
              <a:xfrm flipV="1">
                <a:off x="8394124" y="1716247"/>
                <a:ext cx="0" cy="4034999"/>
              </a:xfrm>
              <a:prstGeom prst="line">
                <a:avLst/>
              </a:prstGeom>
              <a:noFill/>
              <a:ln w="9525" cap="flat">
                <a:solidFill>
                  <a:schemeClr val="tx1"/>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b="1" dirty="0"/>
              </a:p>
            </p:txBody>
          </p:sp>
        </p:grpSp>
      </p:grpSp>
      <p:sp>
        <p:nvSpPr>
          <p:cNvPr id="12294" name="Title 1"/>
          <p:cNvSpPr>
            <a:spLocks noGrp="1"/>
          </p:cNvSpPr>
          <p:nvPr>
            <p:ph type="title"/>
          </p:nvPr>
        </p:nvSpPr>
        <p:spPr>
          <a:xfrm>
            <a:off x="250825" y="303803"/>
            <a:ext cx="8642350" cy="1042988"/>
          </a:xfrm>
        </p:spPr>
        <p:txBody>
          <a:bodyPr/>
          <a:lstStyle/>
          <a:p>
            <a:r>
              <a:rPr lang="en-US" dirty="0" smtClean="0"/>
              <a:t>Cumulative MR</a:t>
            </a:r>
            <a:r>
              <a:rPr lang="en-US" baseline="30000" dirty="0" smtClean="0"/>
              <a:t>4.5 </a:t>
            </a:r>
            <a:r>
              <a:rPr lang="en-US" dirty="0" smtClean="0"/>
              <a:t>Rates Over Time</a:t>
            </a:r>
          </a:p>
        </p:txBody>
      </p:sp>
      <p:sp>
        <p:nvSpPr>
          <p:cNvPr id="139" name="TextBox 138"/>
          <p:cNvSpPr txBox="1"/>
          <p:nvPr/>
        </p:nvSpPr>
        <p:spPr>
          <a:xfrm>
            <a:off x="1538092" y="4676374"/>
            <a:ext cx="1271668" cy="279161"/>
          </a:xfrm>
          <a:prstGeom prst="rect">
            <a:avLst/>
          </a:prstGeom>
          <a:noFill/>
        </p:spPr>
        <p:txBody>
          <a:bodyPr wrap="square" lIns="45720" rIns="45720" rtlCol="0">
            <a:spAutoFit/>
          </a:bodyPr>
          <a:lstStyle/>
          <a:p>
            <a:pPr algn="r"/>
            <a:r>
              <a:rPr lang="en-US" sz="1200" b="1" dirty="0"/>
              <a:t>By 1 </a:t>
            </a:r>
            <a:r>
              <a:rPr lang="en-US" sz="1200" b="1" dirty="0" smtClean="0"/>
              <a:t>year</a:t>
            </a:r>
            <a:endParaRPr lang="en-US" sz="1200" b="1" dirty="0"/>
          </a:p>
        </p:txBody>
      </p:sp>
      <p:sp>
        <p:nvSpPr>
          <p:cNvPr id="156" name="TextBox 155"/>
          <p:cNvSpPr txBox="1"/>
          <p:nvPr/>
        </p:nvSpPr>
        <p:spPr>
          <a:xfrm>
            <a:off x="2957526" y="4189969"/>
            <a:ext cx="1258943" cy="279161"/>
          </a:xfrm>
          <a:prstGeom prst="rect">
            <a:avLst/>
          </a:prstGeom>
          <a:noFill/>
        </p:spPr>
        <p:txBody>
          <a:bodyPr wrap="square" lIns="45720" rIns="45720" rtlCol="0">
            <a:spAutoFit/>
          </a:bodyPr>
          <a:lstStyle>
            <a:defPPr>
              <a:defRPr lang="en-US"/>
            </a:defPPr>
            <a:lvl1pPr algn="r">
              <a:defRPr sz="900" b="1">
                <a:solidFill>
                  <a:srgbClr val="000000"/>
                </a:solidFill>
              </a:defRPr>
            </a:lvl1pPr>
          </a:lstStyle>
          <a:p>
            <a:r>
              <a:rPr lang="en-US" sz="1200" dirty="0">
                <a:solidFill>
                  <a:schemeClr val="tx1"/>
                </a:solidFill>
              </a:rPr>
              <a:t>By 2 years</a:t>
            </a:r>
          </a:p>
        </p:txBody>
      </p:sp>
      <p:sp>
        <p:nvSpPr>
          <p:cNvPr id="157" name="TextBox 156"/>
          <p:cNvSpPr txBox="1"/>
          <p:nvPr/>
        </p:nvSpPr>
        <p:spPr>
          <a:xfrm>
            <a:off x="4343609" y="3904406"/>
            <a:ext cx="1258943" cy="279161"/>
          </a:xfrm>
          <a:prstGeom prst="rect">
            <a:avLst/>
          </a:prstGeom>
          <a:noFill/>
        </p:spPr>
        <p:txBody>
          <a:bodyPr wrap="square" lIns="45720" rIns="45720" rtlCol="0">
            <a:spAutoFit/>
          </a:bodyPr>
          <a:lstStyle>
            <a:defPPr>
              <a:defRPr lang="en-US"/>
            </a:defPPr>
            <a:lvl1pPr algn="r">
              <a:defRPr sz="900" b="1">
                <a:solidFill>
                  <a:srgbClr val="000000"/>
                </a:solidFill>
              </a:defRPr>
            </a:lvl1pPr>
          </a:lstStyle>
          <a:p>
            <a:r>
              <a:rPr lang="en-US" sz="1200" dirty="0">
                <a:solidFill>
                  <a:schemeClr val="tx1"/>
                </a:solidFill>
              </a:rPr>
              <a:t>By 3 years</a:t>
            </a:r>
          </a:p>
        </p:txBody>
      </p:sp>
      <p:sp>
        <p:nvSpPr>
          <p:cNvPr id="158" name="TextBox 157"/>
          <p:cNvSpPr txBox="1"/>
          <p:nvPr/>
        </p:nvSpPr>
        <p:spPr>
          <a:xfrm>
            <a:off x="5727905" y="3359694"/>
            <a:ext cx="1258943" cy="279161"/>
          </a:xfrm>
          <a:prstGeom prst="rect">
            <a:avLst/>
          </a:prstGeom>
          <a:noFill/>
        </p:spPr>
        <p:txBody>
          <a:bodyPr wrap="square" lIns="45720" rIns="45720" rtlCol="0">
            <a:spAutoFit/>
          </a:bodyPr>
          <a:lstStyle>
            <a:defPPr>
              <a:defRPr lang="en-US"/>
            </a:defPPr>
            <a:lvl1pPr algn="r">
              <a:defRPr sz="900" b="1">
                <a:solidFill>
                  <a:srgbClr val="000000"/>
                </a:solidFill>
              </a:defRPr>
            </a:lvl1pPr>
          </a:lstStyle>
          <a:p>
            <a:r>
              <a:rPr lang="en-US" sz="1200" dirty="0">
                <a:solidFill>
                  <a:schemeClr val="tx1"/>
                </a:solidFill>
              </a:rPr>
              <a:t>By 4 years</a:t>
            </a:r>
          </a:p>
        </p:txBody>
      </p:sp>
      <p:sp>
        <p:nvSpPr>
          <p:cNvPr id="159" name="TextBox 158"/>
          <p:cNvSpPr txBox="1"/>
          <p:nvPr/>
        </p:nvSpPr>
        <p:spPr>
          <a:xfrm>
            <a:off x="7134227" y="2944733"/>
            <a:ext cx="1258943" cy="279161"/>
          </a:xfrm>
          <a:prstGeom prst="rect">
            <a:avLst/>
          </a:prstGeom>
          <a:noFill/>
        </p:spPr>
        <p:txBody>
          <a:bodyPr wrap="square" lIns="45720" rIns="45720" rtlCol="0">
            <a:spAutoFit/>
          </a:bodyPr>
          <a:lstStyle>
            <a:defPPr>
              <a:defRPr lang="en-US"/>
            </a:defPPr>
            <a:lvl1pPr algn="r">
              <a:defRPr sz="900" b="1">
                <a:solidFill>
                  <a:srgbClr val="000000"/>
                </a:solidFill>
              </a:defRPr>
            </a:lvl1pPr>
          </a:lstStyle>
          <a:p>
            <a:r>
              <a:rPr lang="en-US" sz="1200" dirty="0">
                <a:solidFill>
                  <a:schemeClr val="tx1"/>
                </a:solidFill>
              </a:rPr>
              <a:t>By 5 years</a:t>
            </a:r>
          </a:p>
        </p:txBody>
      </p:sp>
      <p:sp>
        <p:nvSpPr>
          <p:cNvPr id="160" name="TextBox 159"/>
          <p:cNvSpPr txBox="1"/>
          <p:nvPr/>
        </p:nvSpPr>
        <p:spPr>
          <a:xfrm>
            <a:off x="2827508" y="5460399"/>
            <a:ext cx="704615" cy="279161"/>
          </a:xfrm>
          <a:prstGeom prst="rect">
            <a:avLst/>
          </a:prstGeom>
          <a:noFill/>
        </p:spPr>
        <p:txBody>
          <a:bodyPr wrap="square" lIns="45720" rIns="45720" rtlCol="0">
            <a:spAutoFit/>
          </a:bodyPr>
          <a:lstStyle/>
          <a:p>
            <a:r>
              <a:rPr lang="en-US" sz="1200" b="1" dirty="0"/>
              <a:t>3%</a:t>
            </a:r>
          </a:p>
        </p:txBody>
      </p:sp>
      <p:sp>
        <p:nvSpPr>
          <p:cNvPr id="161" name="TextBox 160"/>
          <p:cNvSpPr txBox="1"/>
          <p:nvPr/>
        </p:nvSpPr>
        <p:spPr>
          <a:xfrm>
            <a:off x="3696858" y="5043082"/>
            <a:ext cx="519611" cy="279161"/>
          </a:xfrm>
          <a:prstGeom prst="rect">
            <a:avLst/>
          </a:prstGeom>
          <a:noFill/>
        </p:spPr>
        <p:txBody>
          <a:bodyPr wrap="square" lIns="45720" rIns="45720" rtlCol="0">
            <a:spAutoFit/>
          </a:bodyPr>
          <a:lstStyle/>
          <a:p>
            <a:pPr algn="r"/>
            <a:r>
              <a:rPr lang="en-US" sz="1200" b="1" dirty="0"/>
              <a:t>8%</a:t>
            </a:r>
          </a:p>
        </p:txBody>
      </p:sp>
      <p:sp>
        <p:nvSpPr>
          <p:cNvPr id="162" name="TextBox 161"/>
          <p:cNvSpPr txBox="1"/>
          <p:nvPr/>
        </p:nvSpPr>
        <p:spPr>
          <a:xfrm>
            <a:off x="4946631" y="4831399"/>
            <a:ext cx="655921" cy="279161"/>
          </a:xfrm>
          <a:prstGeom prst="rect">
            <a:avLst/>
          </a:prstGeom>
          <a:noFill/>
        </p:spPr>
        <p:txBody>
          <a:bodyPr wrap="square" lIns="45720" rIns="45720" rtlCol="0">
            <a:spAutoFit/>
          </a:bodyPr>
          <a:lstStyle/>
          <a:p>
            <a:pPr algn="r"/>
            <a:r>
              <a:rPr lang="en-US" sz="1200" b="1" dirty="0"/>
              <a:t>13%</a:t>
            </a:r>
          </a:p>
        </p:txBody>
      </p:sp>
      <p:sp>
        <p:nvSpPr>
          <p:cNvPr id="163" name="TextBox 162"/>
          <p:cNvSpPr txBox="1"/>
          <p:nvPr/>
        </p:nvSpPr>
        <p:spPr>
          <a:xfrm>
            <a:off x="6330927" y="4580447"/>
            <a:ext cx="655921" cy="279161"/>
          </a:xfrm>
          <a:prstGeom prst="rect">
            <a:avLst/>
          </a:prstGeom>
          <a:noFill/>
        </p:spPr>
        <p:txBody>
          <a:bodyPr wrap="square" lIns="45720" rIns="45720" rtlCol="0">
            <a:spAutoFit/>
          </a:bodyPr>
          <a:lstStyle/>
          <a:p>
            <a:pPr algn="r"/>
            <a:r>
              <a:rPr lang="en-US" sz="1200" b="1" dirty="0"/>
              <a:t>23%</a:t>
            </a:r>
          </a:p>
        </p:txBody>
      </p:sp>
      <p:sp>
        <p:nvSpPr>
          <p:cNvPr id="164" name="TextBox 163"/>
          <p:cNvSpPr txBox="1"/>
          <p:nvPr/>
        </p:nvSpPr>
        <p:spPr>
          <a:xfrm>
            <a:off x="7737249" y="4088297"/>
            <a:ext cx="655921" cy="279161"/>
          </a:xfrm>
          <a:prstGeom prst="rect">
            <a:avLst/>
          </a:prstGeom>
          <a:noFill/>
        </p:spPr>
        <p:txBody>
          <a:bodyPr wrap="square" lIns="45720" rIns="45720" rtlCol="0">
            <a:spAutoFit/>
          </a:bodyPr>
          <a:lstStyle/>
          <a:p>
            <a:pPr algn="r"/>
            <a:r>
              <a:rPr lang="en-US" sz="1200" b="1" dirty="0"/>
              <a:t>33%</a:t>
            </a:r>
          </a:p>
        </p:txBody>
      </p:sp>
      <p:sp>
        <p:nvSpPr>
          <p:cNvPr id="165" name="TextBox 164"/>
          <p:cNvSpPr txBox="1"/>
          <p:nvPr/>
        </p:nvSpPr>
        <p:spPr>
          <a:xfrm>
            <a:off x="1780089" y="4955693"/>
            <a:ext cx="1029671" cy="461665"/>
          </a:xfrm>
          <a:prstGeom prst="rect">
            <a:avLst/>
          </a:prstGeom>
          <a:noFill/>
        </p:spPr>
        <p:txBody>
          <a:bodyPr wrap="square" lIns="45720" rIns="45720" rtlCol="0">
            <a:spAutoFit/>
          </a:bodyPr>
          <a:lstStyle/>
          <a:p>
            <a:pPr algn="r"/>
            <a:r>
              <a:rPr lang="en-US" sz="1200" b="1" dirty="0" smtClean="0"/>
              <a:t> </a:t>
            </a:r>
          </a:p>
          <a:p>
            <a:pPr algn="r"/>
            <a:r>
              <a:rPr lang="en-US" sz="1200" b="1" dirty="0" smtClean="0"/>
              <a:t>5%</a:t>
            </a:r>
            <a:endParaRPr lang="en-US" sz="1200" b="1" dirty="0"/>
          </a:p>
        </p:txBody>
      </p:sp>
      <p:sp>
        <p:nvSpPr>
          <p:cNvPr id="166" name="TextBox 165"/>
          <p:cNvSpPr txBox="1"/>
          <p:nvPr/>
        </p:nvSpPr>
        <p:spPr>
          <a:xfrm>
            <a:off x="3107281" y="4658241"/>
            <a:ext cx="1109188" cy="276999"/>
          </a:xfrm>
          <a:prstGeom prst="rect">
            <a:avLst/>
          </a:prstGeom>
          <a:noFill/>
        </p:spPr>
        <p:txBody>
          <a:bodyPr wrap="square" lIns="45720" rIns="45720" rtlCol="0">
            <a:spAutoFit/>
          </a:bodyPr>
          <a:lstStyle/>
          <a:p>
            <a:pPr algn="r"/>
            <a:r>
              <a:rPr lang="en-US" sz="1200" b="1" dirty="0" smtClean="0"/>
              <a:t>19%</a:t>
            </a:r>
            <a:endParaRPr lang="en-US" sz="1200" b="1" dirty="0"/>
          </a:p>
        </p:txBody>
      </p:sp>
      <p:sp>
        <p:nvSpPr>
          <p:cNvPr id="167" name="TextBox 166"/>
          <p:cNvSpPr txBox="1"/>
          <p:nvPr/>
        </p:nvSpPr>
        <p:spPr>
          <a:xfrm>
            <a:off x="4447931" y="4432061"/>
            <a:ext cx="1154621" cy="276999"/>
          </a:xfrm>
          <a:prstGeom prst="rect">
            <a:avLst/>
          </a:prstGeom>
          <a:noFill/>
        </p:spPr>
        <p:txBody>
          <a:bodyPr wrap="square" lIns="45720" rIns="45720" rtlCol="0">
            <a:spAutoFit/>
          </a:bodyPr>
          <a:lstStyle/>
          <a:p>
            <a:pPr algn="r"/>
            <a:r>
              <a:rPr lang="en-US" sz="1200" b="1" dirty="0" smtClean="0"/>
              <a:t>24%</a:t>
            </a:r>
            <a:endParaRPr lang="en-US" sz="1200" b="1" dirty="0"/>
          </a:p>
        </p:txBody>
      </p:sp>
      <p:sp>
        <p:nvSpPr>
          <p:cNvPr id="168" name="TextBox 167"/>
          <p:cNvSpPr txBox="1"/>
          <p:nvPr/>
        </p:nvSpPr>
        <p:spPr>
          <a:xfrm>
            <a:off x="5877305" y="4135670"/>
            <a:ext cx="1109543" cy="276999"/>
          </a:xfrm>
          <a:prstGeom prst="rect">
            <a:avLst/>
          </a:prstGeom>
          <a:noFill/>
        </p:spPr>
        <p:txBody>
          <a:bodyPr wrap="square" lIns="45720" rIns="45720" rtlCol="0">
            <a:spAutoFit/>
          </a:bodyPr>
          <a:lstStyle/>
          <a:p>
            <a:pPr algn="r"/>
            <a:r>
              <a:rPr lang="en-US" sz="1200" b="1" dirty="0" smtClean="0"/>
              <a:t>34%</a:t>
            </a:r>
            <a:endParaRPr lang="en-US" sz="1200" b="1" dirty="0"/>
          </a:p>
        </p:txBody>
      </p:sp>
      <p:sp>
        <p:nvSpPr>
          <p:cNvPr id="169" name="TextBox 168"/>
          <p:cNvSpPr txBox="1"/>
          <p:nvPr/>
        </p:nvSpPr>
        <p:spPr>
          <a:xfrm>
            <a:off x="7302242" y="3667664"/>
            <a:ext cx="1090928" cy="276999"/>
          </a:xfrm>
          <a:prstGeom prst="rect">
            <a:avLst/>
          </a:prstGeom>
          <a:noFill/>
        </p:spPr>
        <p:txBody>
          <a:bodyPr wrap="square" lIns="45720" rIns="45720" rtlCol="0">
            <a:spAutoFit/>
          </a:bodyPr>
          <a:lstStyle/>
          <a:p>
            <a:pPr algn="r"/>
            <a:r>
              <a:rPr lang="en-US" sz="1200" b="1" dirty="0" smtClean="0"/>
              <a:t>42%</a:t>
            </a:r>
            <a:endParaRPr lang="en-US" sz="1200" b="1" dirty="0"/>
          </a:p>
        </p:txBody>
      </p:sp>
      <p:sp>
        <p:nvSpPr>
          <p:cNvPr id="178" name="Freeform 40"/>
          <p:cNvSpPr>
            <a:spLocks/>
          </p:cNvSpPr>
          <p:nvPr/>
        </p:nvSpPr>
        <p:spPr bwMode="auto">
          <a:xfrm>
            <a:off x="2818596" y="2597773"/>
            <a:ext cx="0" cy="3078188"/>
          </a:xfrm>
          <a:custGeom>
            <a:avLst/>
            <a:gdLst>
              <a:gd name="T0" fmla="*/ 1242 h 1242"/>
              <a:gd name="T1" fmla="*/ 0 h 1242"/>
              <a:gd name="T2" fmla="*/ 1242 h 1242"/>
            </a:gdLst>
            <a:ahLst/>
            <a:cxnLst>
              <a:cxn ang="0">
                <a:pos x="0" y="T0"/>
              </a:cxn>
              <a:cxn ang="0">
                <a:pos x="0" y="T1"/>
              </a:cxn>
              <a:cxn ang="0">
                <a:pos x="0" y="T2"/>
              </a:cxn>
            </a:cxnLst>
            <a:rect l="0" t="0" r="r" b="b"/>
            <a:pathLst>
              <a:path h="1242">
                <a:moveTo>
                  <a:pt x="0" y="1242"/>
                </a:moveTo>
                <a:lnTo>
                  <a:pt x="0" y="0"/>
                </a:lnTo>
                <a:lnTo>
                  <a:pt x="0" y="1242"/>
                </a:lnTo>
                <a:close/>
              </a:path>
            </a:pathLst>
          </a:custGeom>
          <a:no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b="1" dirty="0"/>
          </a:p>
        </p:txBody>
      </p:sp>
      <p:sp>
        <p:nvSpPr>
          <p:cNvPr id="179" name="Freeform 42"/>
          <p:cNvSpPr>
            <a:spLocks/>
          </p:cNvSpPr>
          <p:nvPr/>
        </p:nvSpPr>
        <p:spPr bwMode="auto">
          <a:xfrm>
            <a:off x="4214575" y="2280536"/>
            <a:ext cx="0" cy="3395424"/>
          </a:xfrm>
          <a:custGeom>
            <a:avLst/>
            <a:gdLst>
              <a:gd name="T0" fmla="*/ 1370 h 1370"/>
              <a:gd name="T1" fmla="*/ 0 h 1370"/>
              <a:gd name="T2" fmla="*/ 1370 h 1370"/>
            </a:gdLst>
            <a:ahLst/>
            <a:cxnLst>
              <a:cxn ang="0">
                <a:pos x="0" y="T0"/>
              </a:cxn>
              <a:cxn ang="0">
                <a:pos x="0" y="T1"/>
              </a:cxn>
              <a:cxn ang="0">
                <a:pos x="0" y="T2"/>
              </a:cxn>
            </a:cxnLst>
            <a:rect l="0" t="0" r="r" b="b"/>
            <a:pathLst>
              <a:path h="1370">
                <a:moveTo>
                  <a:pt x="0" y="1370"/>
                </a:moveTo>
                <a:lnTo>
                  <a:pt x="0" y="0"/>
                </a:lnTo>
                <a:lnTo>
                  <a:pt x="0" y="1370"/>
                </a:lnTo>
                <a:close/>
              </a:path>
            </a:pathLst>
          </a:custGeom>
          <a:no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b="1" dirty="0"/>
          </a:p>
        </p:txBody>
      </p:sp>
      <p:sp>
        <p:nvSpPr>
          <p:cNvPr id="180" name="Freeform 44"/>
          <p:cNvSpPr>
            <a:spLocks/>
          </p:cNvSpPr>
          <p:nvPr/>
        </p:nvSpPr>
        <p:spPr bwMode="auto">
          <a:xfrm>
            <a:off x="5608314" y="2017825"/>
            <a:ext cx="0" cy="3658136"/>
          </a:xfrm>
          <a:custGeom>
            <a:avLst/>
            <a:gdLst>
              <a:gd name="T0" fmla="*/ 1476 h 1476"/>
              <a:gd name="T1" fmla="*/ 0 h 1476"/>
              <a:gd name="T2" fmla="*/ 1476 h 1476"/>
            </a:gdLst>
            <a:ahLst/>
            <a:cxnLst>
              <a:cxn ang="0">
                <a:pos x="0" y="T0"/>
              </a:cxn>
              <a:cxn ang="0">
                <a:pos x="0" y="T1"/>
              </a:cxn>
              <a:cxn ang="0">
                <a:pos x="0" y="T2"/>
              </a:cxn>
            </a:cxnLst>
            <a:rect l="0" t="0" r="r" b="b"/>
            <a:pathLst>
              <a:path h="1476">
                <a:moveTo>
                  <a:pt x="0" y="1476"/>
                </a:moveTo>
                <a:lnTo>
                  <a:pt x="0" y="0"/>
                </a:lnTo>
                <a:lnTo>
                  <a:pt x="0" y="1476"/>
                </a:lnTo>
                <a:close/>
              </a:path>
            </a:pathLst>
          </a:custGeom>
          <a:no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b="1" dirty="0"/>
          </a:p>
        </p:txBody>
      </p:sp>
      <p:sp>
        <p:nvSpPr>
          <p:cNvPr id="181" name="Freeform 46"/>
          <p:cNvSpPr>
            <a:spLocks/>
          </p:cNvSpPr>
          <p:nvPr/>
        </p:nvSpPr>
        <p:spPr bwMode="auto">
          <a:xfrm>
            <a:off x="7004294" y="1826988"/>
            <a:ext cx="0" cy="3848973"/>
          </a:xfrm>
          <a:custGeom>
            <a:avLst/>
            <a:gdLst>
              <a:gd name="T0" fmla="*/ 1553 h 1553"/>
              <a:gd name="T1" fmla="*/ 0 h 1553"/>
              <a:gd name="T2" fmla="*/ 1553 h 1553"/>
            </a:gdLst>
            <a:ahLst/>
            <a:cxnLst>
              <a:cxn ang="0">
                <a:pos x="0" y="T0"/>
              </a:cxn>
              <a:cxn ang="0">
                <a:pos x="0" y="T1"/>
              </a:cxn>
              <a:cxn ang="0">
                <a:pos x="0" y="T2"/>
              </a:cxn>
            </a:cxnLst>
            <a:rect l="0" t="0" r="r" b="b"/>
            <a:pathLst>
              <a:path h="1553">
                <a:moveTo>
                  <a:pt x="0" y="1553"/>
                </a:moveTo>
                <a:lnTo>
                  <a:pt x="0" y="0"/>
                </a:lnTo>
                <a:lnTo>
                  <a:pt x="0" y="1553"/>
                </a:lnTo>
                <a:close/>
              </a:path>
            </a:pathLst>
          </a:custGeom>
          <a:no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b="1" dirty="0"/>
          </a:p>
        </p:txBody>
      </p:sp>
      <p:sp>
        <p:nvSpPr>
          <p:cNvPr id="182" name="Freeform 48"/>
          <p:cNvSpPr>
            <a:spLocks/>
          </p:cNvSpPr>
          <p:nvPr/>
        </p:nvSpPr>
        <p:spPr bwMode="auto">
          <a:xfrm>
            <a:off x="8402514" y="1826988"/>
            <a:ext cx="0" cy="3848973"/>
          </a:xfrm>
          <a:custGeom>
            <a:avLst/>
            <a:gdLst>
              <a:gd name="T0" fmla="*/ 1553 h 1553"/>
              <a:gd name="T1" fmla="*/ 0 h 1553"/>
              <a:gd name="T2" fmla="*/ 1553 h 1553"/>
            </a:gdLst>
            <a:ahLst/>
            <a:cxnLst>
              <a:cxn ang="0">
                <a:pos x="0" y="T0"/>
              </a:cxn>
              <a:cxn ang="0">
                <a:pos x="0" y="T1"/>
              </a:cxn>
              <a:cxn ang="0">
                <a:pos x="0" y="T2"/>
              </a:cxn>
            </a:cxnLst>
            <a:rect l="0" t="0" r="r" b="b"/>
            <a:pathLst>
              <a:path h="1553">
                <a:moveTo>
                  <a:pt x="0" y="1553"/>
                </a:moveTo>
                <a:lnTo>
                  <a:pt x="0" y="0"/>
                </a:lnTo>
                <a:lnTo>
                  <a:pt x="0" y="1553"/>
                </a:lnTo>
                <a:close/>
              </a:path>
            </a:pathLst>
          </a:custGeom>
          <a:no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b="1" dirty="0"/>
          </a:p>
        </p:txBody>
      </p:sp>
      <p:sp>
        <p:nvSpPr>
          <p:cNvPr id="183" name="Freeform 50"/>
          <p:cNvSpPr>
            <a:spLocks/>
          </p:cNvSpPr>
          <p:nvPr/>
        </p:nvSpPr>
        <p:spPr bwMode="auto">
          <a:xfrm>
            <a:off x="1411413" y="4001193"/>
            <a:ext cx="6991102" cy="1602316"/>
          </a:xfrm>
          <a:custGeom>
            <a:avLst/>
            <a:gdLst>
              <a:gd name="T0" fmla="*/ 295 w 3120"/>
              <a:gd name="T1" fmla="*/ 688 h 693"/>
              <a:gd name="T2" fmla="*/ 315 w 3120"/>
              <a:gd name="T3" fmla="*/ 682 h 693"/>
              <a:gd name="T4" fmla="*/ 343 w 3120"/>
              <a:gd name="T5" fmla="*/ 666 h 693"/>
              <a:gd name="T6" fmla="*/ 465 w 3120"/>
              <a:gd name="T7" fmla="*/ 661 h 693"/>
              <a:gd name="T8" fmla="*/ 501 w 3120"/>
              <a:gd name="T9" fmla="*/ 653 h 693"/>
              <a:gd name="T10" fmla="*/ 545 w 3120"/>
              <a:gd name="T11" fmla="*/ 641 h 693"/>
              <a:gd name="T12" fmla="*/ 639 w 3120"/>
              <a:gd name="T13" fmla="*/ 631 h 693"/>
              <a:gd name="T14" fmla="*/ 667 w 3120"/>
              <a:gd name="T15" fmla="*/ 615 h 693"/>
              <a:gd name="T16" fmla="*/ 728 w 3120"/>
              <a:gd name="T17" fmla="*/ 597 h 693"/>
              <a:gd name="T18" fmla="*/ 771 w 3120"/>
              <a:gd name="T19" fmla="*/ 585 h 693"/>
              <a:gd name="T20" fmla="*/ 785 w 3120"/>
              <a:gd name="T21" fmla="*/ 575 h 693"/>
              <a:gd name="T22" fmla="*/ 868 w 3120"/>
              <a:gd name="T23" fmla="*/ 547 h 693"/>
              <a:gd name="T24" fmla="*/ 921 w 3120"/>
              <a:gd name="T25" fmla="*/ 538 h 693"/>
              <a:gd name="T26" fmla="*/ 929 w 3120"/>
              <a:gd name="T27" fmla="*/ 509 h 693"/>
              <a:gd name="T28" fmla="*/ 1007 w 3120"/>
              <a:gd name="T29" fmla="*/ 496 h 693"/>
              <a:gd name="T30" fmla="*/ 1012 w 3120"/>
              <a:gd name="T31" fmla="*/ 483 h 693"/>
              <a:gd name="T32" fmla="*/ 1084 w 3120"/>
              <a:gd name="T33" fmla="*/ 472 h 693"/>
              <a:gd name="T34" fmla="*/ 1095 w 3120"/>
              <a:gd name="T35" fmla="*/ 457 h 693"/>
              <a:gd name="T36" fmla="*/ 1145 w 3120"/>
              <a:gd name="T37" fmla="*/ 450 h 693"/>
              <a:gd name="T38" fmla="*/ 1151 w 3120"/>
              <a:gd name="T39" fmla="*/ 439 h 693"/>
              <a:gd name="T40" fmla="*/ 1182 w 3120"/>
              <a:gd name="T41" fmla="*/ 426 h 693"/>
              <a:gd name="T42" fmla="*/ 1190 w 3120"/>
              <a:gd name="T43" fmla="*/ 416 h 693"/>
              <a:gd name="T44" fmla="*/ 1240 w 3120"/>
              <a:gd name="T45" fmla="*/ 409 h 693"/>
              <a:gd name="T46" fmla="*/ 1250 w 3120"/>
              <a:gd name="T47" fmla="*/ 396 h 693"/>
              <a:gd name="T48" fmla="*/ 1294 w 3120"/>
              <a:gd name="T49" fmla="*/ 393 h 693"/>
              <a:gd name="T50" fmla="*/ 1300 w 3120"/>
              <a:gd name="T51" fmla="*/ 383 h 693"/>
              <a:gd name="T52" fmla="*/ 1538 w 3120"/>
              <a:gd name="T53" fmla="*/ 379 h 693"/>
              <a:gd name="T54" fmla="*/ 1544 w 3120"/>
              <a:gd name="T55" fmla="*/ 368 h 693"/>
              <a:gd name="T56" fmla="*/ 1568 w 3120"/>
              <a:gd name="T57" fmla="*/ 359 h 693"/>
              <a:gd name="T58" fmla="*/ 1713 w 3120"/>
              <a:gd name="T59" fmla="*/ 351 h 693"/>
              <a:gd name="T60" fmla="*/ 1738 w 3120"/>
              <a:gd name="T61" fmla="*/ 338 h 693"/>
              <a:gd name="T62" fmla="*/ 1864 w 3120"/>
              <a:gd name="T63" fmla="*/ 335 h 693"/>
              <a:gd name="T64" fmla="*/ 1870 w 3120"/>
              <a:gd name="T65" fmla="*/ 315 h 693"/>
              <a:gd name="T66" fmla="*/ 1893 w 3120"/>
              <a:gd name="T67" fmla="*/ 310 h 693"/>
              <a:gd name="T68" fmla="*/ 1901 w 3120"/>
              <a:gd name="T69" fmla="*/ 302 h 693"/>
              <a:gd name="T70" fmla="*/ 2027 w 3120"/>
              <a:gd name="T71" fmla="*/ 297 h 693"/>
              <a:gd name="T72" fmla="*/ 2127 w 3120"/>
              <a:gd name="T73" fmla="*/ 278 h 693"/>
              <a:gd name="T74" fmla="*/ 2152 w 3120"/>
              <a:gd name="T75" fmla="*/ 273 h 693"/>
              <a:gd name="T76" fmla="*/ 2166 w 3120"/>
              <a:gd name="T77" fmla="*/ 246 h 693"/>
              <a:gd name="T78" fmla="*/ 2197 w 3120"/>
              <a:gd name="T79" fmla="*/ 239 h 693"/>
              <a:gd name="T80" fmla="*/ 2202 w 3120"/>
              <a:gd name="T81" fmla="*/ 217 h 693"/>
              <a:gd name="T82" fmla="*/ 2340 w 3120"/>
              <a:gd name="T83" fmla="*/ 200 h 693"/>
              <a:gd name="T84" fmla="*/ 2348 w 3120"/>
              <a:gd name="T85" fmla="*/ 196 h 693"/>
              <a:gd name="T86" fmla="*/ 2448 w 3120"/>
              <a:gd name="T87" fmla="*/ 186 h 693"/>
              <a:gd name="T88" fmla="*/ 2454 w 3120"/>
              <a:gd name="T89" fmla="*/ 169 h 693"/>
              <a:gd name="T90" fmla="*/ 2484 w 3120"/>
              <a:gd name="T91" fmla="*/ 149 h 693"/>
              <a:gd name="T92" fmla="*/ 2493 w 3120"/>
              <a:gd name="T93" fmla="*/ 135 h 693"/>
              <a:gd name="T94" fmla="*/ 2575 w 3120"/>
              <a:gd name="T95" fmla="*/ 131 h 693"/>
              <a:gd name="T96" fmla="*/ 2584 w 3120"/>
              <a:gd name="T97" fmla="*/ 109 h 693"/>
              <a:gd name="T98" fmla="*/ 2659 w 3120"/>
              <a:gd name="T99" fmla="*/ 106 h 693"/>
              <a:gd name="T100" fmla="*/ 2752 w 3120"/>
              <a:gd name="T101" fmla="*/ 77 h 693"/>
              <a:gd name="T102" fmla="*/ 2786 w 3120"/>
              <a:gd name="T103" fmla="*/ 54 h 693"/>
              <a:gd name="T104" fmla="*/ 2800 w 3120"/>
              <a:gd name="T105" fmla="*/ 31 h 693"/>
              <a:gd name="T106" fmla="*/ 2816 w 3120"/>
              <a:gd name="T107" fmla="*/ 25 h 693"/>
              <a:gd name="T108" fmla="*/ 2858 w 3120"/>
              <a:gd name="T109" fmla="*/ 15 h 693"/>
              <a:gd name="T110" fmla="*/ 2980 w 3120"/>
              <a:gd name="T111" fmla="*/ 4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20" h="693">
                <a:moveTo>
                  <a:pt x="0" y="693"/>
                </a:moveTo>
                <a:lnTo>
                  <a:pt x="295" y="693"/>
                </a:lnTo>
                <a:lnTo>
                  <a:pt x="295" y="688"/>
                </a:lnTo>
                <a:lnTo>
                  <a:pt x="304" y="688"/>
                </a:lnTo>
                <a:lnTo>
                  <a:pt x="304" y="682"/>
                </a:lnTo>
                <a:lnTo>
                  <a:pt x="315" y="682"/>
                </a:lnTo>
                <a:lnTo>
                  <a:pt x="315" y="675"/>
                </a:lnTo>
                <a:lnTo>
                  <a:pt x="343" y="675"/>
                </a:lnTo>
                <a:lnTo>
                  <a:pt x="343" y="666"/>
                </a:lnTo>
                <a:lnTo>
                  <a:pt x="437" y="666"/>
                </a:lnTo>
                <a:lnTo>
                  <a:pt x="437" y="661"/>
                </a:lnTo>
                <a:lnTo>
                  <a:pt x="465" y="661"/>
                </a:lnTo>
                <a:lnTo>
                  <a:pt x="481" y="661"/>
                </a:lnTo>
                <a:lnTo>
                  <a:pt x="481" y="653"/>
                </a:lnTo>
                <a:lnTo>
                  <a:pt x="501" y="653"/>
                </a:lnTo>
                <a:lnTo>
                  <a:pt x="501" y="648"/>
                </a:lnTo>
                <a:lnTo>
                  <a:pt x="545" y="648"/>
                </a:lnTo>
                <a:lnTo>
                  <a:pt x="545" y="641"/>
                </a:lnTo>
                <a:lnTo>
                  <a:pt x="633" y="641"/>
                </a:lnTo>
                <a:lnTo>
                  <a:pt x="633" y="631"/>
                </a:lnTo>
                <a:lnTo>
                  <a:pt x="639" y="631"/>
                </a:lnTo>
                <a:lnTo>
                  <a:pt x="639" y="621"/>
                </a:lnTo>
                <a:lnTo>
                  <a:pt x="667" y="621"/>
                </a:lnTo>
                <a:lnTo>
                  <a:pt x="667" y="615"/>
                </a:lnTo>
                <a:lnTo>
                  <a:pt x="722" y="615"/>
                </a:lnTo>
                <a:lnTo>
                  <a:pt x="722" y="597"/>
                </a:lnTo>
                <a:lnTo>
                  <a:pt x="728" y="597"/>
                </a:lnTo>
                <a:lnTo>
                  <a:pt x="728" y="591"/>
                </a:lnTo>
                <a:lnTo>
                  <a:pt x="771" y="591"/>
                </a:lnTo>
                <a:lnTo>
                  <a:pt x="771" y="585"/>
                </a:lnTo>
                <a:lnTo>
                  <a:pt x="778" y="585"/>
                </a:lnTo>
                <a:lnTo>
                  <a:pt x="778" y="575"/>
                </a:lnTo>
                <a:lnTo>
                  <a:pt x="785" y="575"/>
                </a:lnTo>
                <a:lnTo>
                  <a:pt x="785" y="567"/>
                </a:lnTo>
                <a:lnTo>
                  <a:pt x="868" y="567"/>
                </a:lnTo>
                <a:lnTo>
                  <a:pt x="868" y="547"/>
                </a:lnTo>
                <a:lnTo>
                  <a:pt x="876" y="547"/>
                </a:lnTo>
                <a:lnTo>
                  <a:pt x="876" y="538"/>
                </a:lnTo>
                <a:lnTo>
                  <a:pt x="921" y="538"/>
                </a:lnTo>
                <a:lnTo>
                  <a:pt x="921" y="531"/>
                </a:lnTo>
                <a:lnTo>
                  <a:pt x="929" y="531"/>
                </a:lnTo>
                <a:lnTo>
                  <a:pt x="929" y="509"/>
                </a:lnTo>
                <a:lnTo>
                  <a:pt x="935" y="509"/>
                </a:lnTo>
                <a:lnTo>
                  <a:pt x="935" y="496"/>
                </a:lnTo>
                <a:lnTo>
                  <a:pt x="1007" y="496"/>
                </a:lnTo>
                <a:lnTo>
                  <a:pt x="1007" y="487"/>
                </a:lnTo>
                <a:lnTo>
                  <a:pt x="1012" y="487"/>
                </a:lnTo>
                <a:lnTo>
                  <a:pt x="1012" y="483"/>
                </a:lnTo>
                <a:lnTo>
                  <a:pt x="1078" y="483"/>
                </a:lnTo>
                <a:lnTo>
                  <a:pt x="1078" y="472"/>
                </a:lnTo>
                <a:lnTo>
                  <a:pt x="1084" y="472"/>
                </a:lnTo>
                <a:lnTo>
                  <a:pt x="1084" y="466"/>
                </a:lnTo>
                <a:lnTo>
                  <a:pt x="1095" y="466"/>
                </a:lnTo>
                <a:lnTo>
                  <a:pt x="1095" y="457"/>
                </a:lnTo>
                <a:lnTo>
                  <a:pt x="1118" y="457"/>
                </a:lnTo>
                <a:lnTo>
                  <a:pt x="1118" y="450"/>
                </a:lnTo>
                <a:lnTo>
                  <a:pt x="1145" y="450"/>
                </a:lnTo>
                <a:lnTo>
                  <a:pt x="1145" y="445"/>
                </a:lnTo>
                <a:lnTo>
                  <a:pt x="1151" y="445"/>
                </a:lnTo>
                <a:lnTo>
                  <a:pt x="1151" y="439"/>
                </a:lnTo>
                <a:lnTo>
                  <a:pt x="1175" y="439"/>
                </a:lnTo>
                <a:lnTo>
                  <a:pt x="1175" y="426"/>
                </a:lnTo>
                <a:lnTo>
                  <a:pt x="1182" y="426"/>
                </a:lnTo>
                <a:lnTo>
                  <a:pt x="1182" y="422"/>
                </a:lnTo>
                <a:lnTo>
                  <a:pt x="1190" y="422"/>
                </a:lnTo>
                <a:lnTo>
                  <a:pt x="1190" y="416"/>
                </a:lnTo>
                <a:lnTo>
                  <a:pt x="1229" y="416"/>
                </a:lnTo>
                <a:lnTo>
                  <a:pt x="1229" y="409"/>
                </a:lnTo>
                <a:lnTo>
                  <a:pt x="1240" y="409"/>
                </a:lnTo>
                <a:lnTo>
                  <a:pt x="1240" y="405"/>
                </a:lnTo>
                <a:lnTo>
                  <a:pt x="1250" y="405"/>
                </a:lnTo>
                <a:lnTo>
                  <a:pt x="1250" y="396"/>
                </a:lnTo>
                <a:lnTo>
                  <a:pt x="1256" y="396"/>
                </a:lnTo>
                <a:lnTo>
                  <a:pt x="1256" y="393"/>
                </a:lnTo>
                <a:lnTo>
                  <a:pt x="1294" y="393"/>
                </a:lnTo>
                <a:lnTo>
                  <a:pt x="1294" y="388"/>
                </a:lnTo>
                <a:lnTo>
                  <a:pt x="1300" y="388"/>
                </a:lnTo>
                <a:lnTo>
                  <a:pt x="1300" y="383"/>
                </a:lnTo>
                <a:lnTo>
                  <a:pt x="1522" y="383"/>
                </a:lnTo>
                <a:lnTo>
                  <a:pt x="1522" y="379"/>
                </a:lnTo>
                <a:lnTo>
                  <a:pt x="1538" y="379"/>
                </a:lnTo>
                <a:lnTo>
                  <a:pt x="1538" y="374"/>
                </a:lnTo>
                <a:lnTo>
                  <a:pt x="1544" y="374"/>
                </a:lnTo>
                <a:lnTo>
                  <a:pt x="1544" y="368"/>
                </a:lnTo>
                <a:lnTo>
                  <a:pt x="1563" y="368"/>
                </a:lnTo>
                <a:lnTo>
                  <a:pt x="1563" y="359"/>
                </a:lnTo>
                <a:lnTo>
                  <a:pt x="1568" y="359"/>
                </a:lnTo>
                <a:lnTo>
                  <a:pt x="1568" y="351"/>
                </a:lnTo>
                <a:lnTo>
                  <a:pt x="1709" y="351"/>
                </a:lnTo>
                <a:lnTo>
                  <a:pt x="1713" y="351"/>
                </a:lnTo>
                <a:lnTo>
                  <a:pt x="1713" y="345"/>
                </a:lnTo>
                <a:lnTo>
                  <a:pt x="1738" y="345"/>
                </a:lnTo>
                <a:lnTo>
                  <a:pt x="1738" y="338"/>
                </a:lnTo>
                <a:lnTo>
                  <a:pt x="1787" y="338"/>
                </a:lnTo>
                <a:lnTo>
                  <a:pt x="1787" y="335"/>
                </a:lnTo>
                <a:lnTo>
                  <a:pt x="1864" y="335"/>
                </a:lnTo>
                <a:lnTo>
                  <a:pt x="1864" y="327"/>
                </a:lnTo>
                <a:lnTo>
                  <a:pt x="1870" y="327"/>
                </a:lnTo>
                <a:lnTo>
                  <a:pt x="1870" y="315"/>
                </a:lnTo>
                <a:lnTo>
                  <a:pt x="1873" y="315"/>
                </a:lnTo>
                <a:lnTo>
                  <a:pt x="1873" y="310"/>
                </a:lnTo>
                <a:lnTo>
                  <a:pt x="1893" y="310"/>
                </a:lnTo>
                <a:lnTo>
                  <a:pt x="1893" y="305"/>
                </a:lnTo>
                <a:lnTo>
                  <a:pt x="1901" y="305"/>
                </a:lnTo>
                <a:lnTo>
                  <a:pt x="1901" y="302"/>
                </a:lnTo>
                <a:lnTo>
                  <a:pt x="2001" y="302"/>
                </a:lnTo>
                <a:lnTo>
                  <a:pt x="2001" y="297"/>
                </a:lnTo>
                <a:lnTo>
                  <a:pt x="2027" y="297"/>
                </a:lnTo>
                <a:lnTo>
                  <a:pt x="2027" y="288"/>
                </a:lnTo>
                <a:lnTo>
                  <a:pt x="2127" y="288"/>
                </a:lnTo>
                <a:lnTo>
                  <a:pt x="2127" y="278"/>
                </a:lnTo>
                <a:lnTo>
                  <a:pt x="2144" y="278"/>
                </a:lnTo>
                <a:lnTo>
                  <a:pt x="2144" y="273"/>
                </a:lnTo>
                <a:lnTo>
                  <a:pt x="2152" y="273"/>
                </a:lnTo>
                <a:lnTo>
                  <a:pt x="2152" y="253"/>
                </a:lnTo>
                <a:lnTo>
                  <a:pt x="2166" y="253"/>
                </a:lnTo>
                <a:lnTo>
                  <a:pt x="2166" y="246"/>
                </a:lnTo>
                <a:lnTo>
                  <a:pt x="2172" y="246"/>
                </a:lnTo>
                <a:lnTo>
                  <a:pt x="2172" y="239"/>
                </a:lnTo>
                <a:lnTo>
                  <a:pt x="2197" y="239"/>
                </a:lnTo>
                <a:lnTo>
                  <a:pt x="2197" y="227"/>
                </a:lnTo>
                <a:lnTo>
                  <a:pt x="2202" y="227"/>
                </a:lnTo>
                <a:lnTo>
                  <a:pt x="2202" y="217"/>
                </a:lnTo>
                <a:lnTo>
                  <a:pt x="2294" y="217"/>
                </a:lnTo>
                <a:lnTo>
                  <a:pt x="2294" y="200"/>
                </a:lnTo>
                <a:lnTo>
                  <a:pt x="2340" y="200"/>
                </a:lnTo>
                <a:lnTo>
                  <a:pt x="2343" y="200"/>
                </a:lnTo>
                <a:lnTo>
                  <a:pt x="2343" y="196"/>
                </a:lnTo>
                <a:lnTo>
                  <a:pt x="2348" y="196"/>
                </a:lnTo>
                <a:lnTo>
                  <a:pt x="2348" y="192"/>
                </a:lnTo>
                <a:lnTo>
                  <a:pt x="2448" y="192"/>
                </a:lnTo>
                <a:lnTo>
                  <a:pt x="2448" y="186"/>
                </a:lnTo>
                <a:lnTo>
                  <a:pt x="2454" y="186"/>
                </a:lnTo>
                <a:lnTo>
                  <a:pt x="2454" y="175"/>
                </a:lnTo>
                <a:lnTo>
                  <a:pt x="2454" y="169"/>
                </a:lnTo>
                <a:lnTo>
                  <a:pt x="2462" y="169"/>
                </a:lnTo>
                <a:lnTo>
                  <a:pt x="2462" y="149"/>
                </a:lnTo>
                <a:lnTo>
                  <a:pt x="2484" y="149"/>
                </a:lnTo>
                <a:lnTo>
                  <a:pt x="2484" y="140"/>
                </a:lnTo>
                <a:lnTo>
                  <a:pt x="2493" y="140"/>
                </a:lnTo>
                <a:lnTo>
                  <a:pt x="2493" y="135"/>
                </a:lnTo>
                <a:lnTo>
                  <a:pt x="2565" y="135"/>
                </a:lnTo>
                <a:lnTo>
                  <a:pt x="2565" y="131"/>
                </a:lnTo>
                <a:lnTo>
                  <a:pt x="2575" y="131"/>
                </a:lnTo>
                <a:lnTo>
                  <a:pt x="2575" y="125"/>
                </a:lnTo>
                <a:lnTo>
                  <a:pt x="2584" y="125"/>
                </a:lnTo>
                <a:lnTo>
                  <a:pt x="2584" y="109"/>
                </a:lnTo>
                <a:lnTo>
                  <a:pt x="2655" y="109"/>
                </a:lnTo>
                <a:lnTo>
                  <a:pt x="2655" y="106"/>
                </a:lnTo>
                <a:lnTo>
                  <a:pt x="2659" y="106"/>
                </a:lnTo>
                <a:lnTo>
                  <a:pt x="2659" y="102"/>
                </a:lnTo>
                <a:lnTo>
                  <a:pt x="2752" y="102"/>
                </a:lnTo>
                <a:lnTo>
                  <a:pt x="2752" y="77"/>
                </a:lnTo>
                <a:lnTo>
                  <a:pt x="2767" y="77"/>
                </a:lnTo>
                <a:lnTo>
                  <a:pt x="2767" y="54"/>
                </a:lnTo>
                <a:lnTo>
                  <a:pt x="2786" y="54"/>
                </a:lnTo>
                <a:lnTo>
                  <a:pt x="2786" y="40"/>
                </a:lnTo>
                <a:lnTo>
                  <a:pt x="2800" y="40"/>
                </a:lnTo>
                <a:lnTo>
                  <a:pt x="2800" y="31"/>
                </a:lnTo>
                <a:lnTo>
                  <a:pt x="2806" y="31"/>
                </a:lnTo>
                <a:lnTo>
                  <a:pt x="2806" y="25"/>
                </a:lnTo>
                <a:lnTo>
                  <a:pt x="2816" y="25"/>
                </a:lnTo>
                <a:lnTo>
                  <a:pt x="2816" y="21"/>
                </a:lnTo>
                <a:lnTo>
                  <a:pt x="2858" y="21"/>
                </a:lnTo>
                <a:lnTo>
                  <a:pt x="2858" y="15"/>
                </a:lnTo>
                <a:lnTo>
                  <a:pt x="2866" y="15"/>
                </a:lnTo>
                <a:lnTo>
                  <a:pt x="2866" y="4"/>
                </a:lnTo>
                <a:lnTo>
                  <a:pt x="2980" y="4"/>
                </a:lnTo>
                <a:lnTo>
                  <a:pt x="2980" y="0"/>
                </a:lnTo>
                <a:lnTo>
                  <a:pt x="3120" y="0"/>
                </a:lnTo>
              </a:path>
            </a:pathLst>
          </a:custGeom>
          <a:noFill/>
          <a:ln w="28575" cap="flat">
            <a:solidFill>
              <a:srgbClr val="33CCFF"/>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1400" b="1" dirty="0"/>
          </a:p>
        </p:txBody>
      </p:sp>
      <p:sp>
        <p:nvSpPr>
          <p:cNvPr id="184" name="Freeform 51"/>
          <p:cNvSpPr>
            <a:spLocks/>
          </p:cNvSpPr>
          <p:nvPr/>
        </p:nvSpPr>
        <p:spPr bwMode="auto">
          <a:xfrm>
            <a:off x="1411413" y="4359908"/>
            <a:ext cx="6973176" cy="1248558"/>
          </a:xfrm>
          <a:custGeom>
            <a:avLst/>
            <a:gdLst>
              <a:gd name="T0" fmla="*/ 446 w 3112"/>
              <a:gd name="T1" fmla="*/ 540 h 540"/>
              <a:gd name="T2" fmla="*/ 470 w 3112"/>
              <a:gd name="T3" fmla="*/ 528 h 540"/>
              <a:gd name="T4" fmla="*/ 616 w 3112"/>
              <a:gd name="T5" fmla="*/ 523 h 540"/>
              <a:gd name="T6" fmla="*/ 752 w 3112"/>
              <a:gd name="T7" fmla="*/ 491 h 540"/>
              <a:gd name="T8" fmla="*/ 791 w 3112"/>
              <a:gd name="T9" fmla="*/ 483 h 540"/>
              <a:gd name="T10" fmla="*/ 943 w 3112"/>
              <a:gd name="T11" fmla="*/ 476 h 540"/>
              <a:gd name="T12" fmla="*/ 1035 w 3112"/>
              <a:gd name="T13" fmla="*/ 459 h 540"/>
              <a:gd name="T14" fmla="*/ 1067 w 3112"/>
              <a:gd name="T15" fmla="*/ 452 h 540"/>
              <a:gd name="T16" fmla="*/ 1093 w 3112"/>
              <a:gd name="T17" fmla="*/ 439 h 540"/>
              <a:gd name="T18" fmla="*/ 1233 w 3112"/>
              <a:gd name="T19" fmla="*/ 413 h 540"/>
              <a:gd name="T20" fmla="*/ 1530 w 3112"/>
              <a:gd name="T21" fmla="*/ 393 h 540"/>
              <a:gd name="T22" fmla="*/ 1602 w 3112"/>
              <a:gd name="T23" fmla="*/ 376 h 540"/>
              <a:gd name="T24" fmla="*/ 1709 w 3112"/>
              <a:gd name="T25" fmla="*/ 369 h 540"/>
              <a:gd name="T26" fmla="*/ 1770 w 3112"/>
              <a:gd name="T27" fmla="*/ 361 h 540"/>
              <a:gd name="T28" fmla="*/ 1862 w 3112"/>
              <a:gd name="T29" fmla="*/ 348 h 540"/>
              <a:gd name="T30" fmla="*/ 1912 w 3112"/>
              <a:gd name="T31" fmla="*/ 336 h 540"/>
              <a:gd name="T32" fmla="*/ 2158 w 3112"/>
              <a:gd name="T33" fmla="*/ 322 h 540"/>
              <a:gd name="T34" fmla="*/ 2182 w 3112"/>
              <a:gd name="T35" fmla="*/ 307 h 540"/>
              <a:gd name="T36" fmla="*/ 2327 w 3112"/>
              <a:gd name="T37" fmla="*/ 278 h 540"/>
              <a:gd name="T38" fmla="*/ 2385 w 3112"/>
              <a:gd name="T39" fmla="*/ 265 h 540"/>
              <a:gd name="T40" fmla="*/ 2453 w 3112"/>
              <a:gd name="T41" fmla="*/ 260 h 540"/>
              <a:gd name="T42" fmla="*/ 2462 w 3112"/>
              <a:gd name="T43" fmla="*/ 253 h 540"/>
              <a:gd name="T44" fmla="*/ 2468 w 3112"/>
              <a:gd name="T45" fmla="*/ 246 h 540"/>
              <a:gd name="T46" fmla="*/ 2481 w 3112"/>
              <a:gd name="T47" fmla="*/ 210 h 540"/>
              <a:gd name="T48" fmla="*/ 2492 w 3112"/>
              <a:gd name="T49" fmla="*/ 196 h 540"/>
              <a:gd name="T50" fmla="*/ 2515 w 3112"/>
              <a:gd name="T51" fmla="*/ 170 h 540"/>
              <a:gd name="T52" fmla="*/ 2575 w 3112"/>
              <a:gd name="T53" fmla="*/ 160 h 540"/>
              <a:gd name="T54" fmla="*/ 2600 w 3112"/>
              <a:gd name="T55" fmla="*/ 149 h 540"/>
              <a:gd name="T56" fmla="*/ 2609 w 3112"/>
              <a:gd name="T57" fmla="*/ 145 h 540"/>
              <a:gd name="T58" fmla="*/ 2614 w 3112"/>
              <a:gd name="T59" fmla="*/ 139 h 540"/>
              <a:gd name="T60" fmla="*/ 2708 w 3112"/>
              <a:gd name="T61" fmla="*/ 133 h 540"/>
              <a:gd name="T62" fmla="*/ 2712 w 3112"/>
              <a:gd name="T63" fmla="*/ 119 h 540"/>
              <a:gd name="T64" fmla="*/ 2736 w 3112"/>
              <a:gd name="T65" fmla="*/ 103 h 540"/>
              <a:gd name="T66" fmla="*/ 2766 w 3112"/>
              <a:gd name="T67" fmla="*/ 64 h 540"/>
              <a:gd name="T68" fmla="*/ 2792 w 3112"/>
              <a:gd name="T69" fmla="*/ 58 h 540"/>
              <a:gd name="T70" fmla="*/ 2803 w 3112"/>
              <a:gd name="T71" fmla="*/ 44 h 540"/>
              <a:gd name="T72" fmla="*/ 2841 w 3112"/>
              <a:gd name="T73" fmla="*/ 37 h 540"/>
              <a:gd name="T74" fmla="*/ 2861 w 3112"/>
              <a:gd name="T75" fmla="*/ 30 h 540"/>
              <a:gd name="T76" fmla="*/ 2880 w 3112"/>
              <a:gd name="T77" fmla="*/ 25 h 540"/>
              <a:gd name="T78" fmla="*/ 3070 w 3112"/>
              <a:gd name="T79" fmla="*/ 15 h 540"/>
              <a:gd name="T80" fmla="*/ 3088 w 3112"/>
              <a:gd name="T81" fmla="*/ 10 h 540"/>
              <a:gd name="T82" fmla="*/ 3112 w 3112"/>
              <a:gd name="T83" fmla="*/ 0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12" h="540">
                <a:moveTo>
                  <a:pt x="0" y="540"/>
                </a:moveTo>
                <a:lnTo>
                  <a:pt x="446" y="540"/>
                </a:lnTo>
                <a:lnTo>
                  <a:pt x="446" y="528"/>
                </a:lnTo>
                <a:lnTo>
                  <a:pt x="470" y="528"/>
                </a:lnTo>
                <a:lnTo>
                  <a:pt x="470" y="523"/>
                </a:lnTo>
                <a:lnTo>
                  <a:pt x="616" y="523"/>
                </a:lnTo>
                <a:lnTo>
                  <a:pt x="616" y="491"/>
                </a:lnTo>
                <a:lnTo>
                  <a:pt x="752" y="491"/>
                </a:lnTo>
                <a:lnTo>
                  <a:pt x="752" y="483"/>
                </a:lnTo>
                <a:lnTo>
                  <a:pt x="791" y="483"/>
                </a:lnTo>
                <a:lnTo>
                  <a:pt x="791" y="476"/>
                </a:lnTo>
                <a:lnTo>
                  <a:pt x="943" y="476"/>
                </a:lnTo>
                <a:lnTo>
                  <a:pt x="943" y="459"/>
                </a:lnTo>
                <a:lnTo>
                  <a:pt x="1035" y="459"/>
                </a:lnTo>
                <a:lnTo>
                  <a:pt x="1035" y="452"/>
                </a:lnTo>
                <a:lnTo>
                  <a:pt x="1067" y="452"/>
                </a:lnTo>
                <a:lnTo>
                  <a:pt x="1067" y="439"/>
                </a:lnTo>
                <a:lnTo>
                  <a:pt x="1093" y="439"/>
                </a:lnTo>
                <a:lnTo>
                  <a:pt x="1093" y="413"/>
                </a:lnTo>
                <a:lnTo>
                  <a:pt x="1233" y="413"/>
                </a:lnTo>
                <a:lnTo>
                  <a:pt x="1233" y="393"/>
                </a:lnTo>
                <a:lnTo>
                  <a:pt x="1530" y="393"/>
                </a:lnTo>
                <a:lnTo>
                  <a:pt x="1530" y="376"/>
                </a:lnTo>
                <a:lnTo>
                  <a:pt x="1602" y="376"/>
                </a:lnTo>
                <a:lnTo>
                  <a:pt x="1602" y="369"/>
                </a:lnTo>
                <a:lnTo>
                  <a:pt x="1709" y="369"/>
                </a:lnTo>
                <a:lnTo>
                  <a:pt x="1709" y="361"/>
                </a:lnTo>
                <a:lnTo>
                  <a:pt x="1770" y="361"/>
                </a:lnTo>
                <a:lnTo>
                  <a:pt x="1770" y="348"/>
                </a:lnTo>
                <a:lnTo>
                  <a:pt x="1862" y="348"/>
                </a:lnTo>
                <a:lnTo>
                  <a:pt x="1862" y="336"/>
                </a:lnTo>
                <a:lnTo>
                  <a:pt x="1912" y="336"/>
                </a:lnTo>
                <a:lnTo>
                  <a:pt x="1912" y="322"/>
                </a:lnTo>
                <a:lnTo>
                  <a:pt x="2158" y="322"/>
                </a:lnTo>
                <a:lnTo>
                  <a:pt x="2158" y="307"/>
                </a:lnTo>
                <a:lnTo>
                  <a:pt x="2182" y="307"/>
                </a:lnTo>
                <a:lnTo>
                  <a:pt x="2182" y="278"/>
                </a:lnTo>
                <a:lnTo>
                  <a:pt x="2327" y="278"/>
                </a:lnTo>
                <a:lnTo>
                  <a:pt x="2327" y="265"/>
                </a:lnTo>
                <a:lnTo>
                  <a:pt x="2385" y="265"/>
                </a:lnTo>
                <a:lnTo>
                  <a:pt x="2385" y="260"/>
                </a:lnTo>
                <a:lnTo>
                  <a:pt x="2453" y="260"/>
                </a:lnTo>
                <a:lnTo>
                  <a:pt x="2453" y="253"/>
                </a:lnTo>
                <a:lnTo>
                  <a:pt x="2462" y="253"/>
                </a:lnTo>
                <a:lnTo>
                  <a:pt x="2462" y="246"/>
                </a:lnTo>
                <a:lnTo>
                  <a:pt x="2468" y="246"/>
                </a:lnTo>
                <a:lnTo>
                  <a:pt x="2468" y="210"/>
                </a:lnTo>
                <a:lnTo>
                  <a:pt x="2481" y="210"/>
                </a:lnTo>
                <a:lnTo>
                  <a:pt x="2481" y="196"/>
                </a:lnTo>
                <a:lnTo>
                  <a:pt x="2492" y="196"/>
                </a:lnTo>
                <a:lnTo>
                  <a:pt x="2492" y="170"/>
                </a:lnTo>
                <a:lnTo>
                  <a:pt x="2515" y="170"/>
                </a:lnTo>
                <a:lnTo>
                  <a:pt x="2515" y="160"/>
                </a:lnTo>
                <a:lnTo>
                  <a:pt x="2575" y="160"/>
                </a:lnTo>
                <a:lnTo>
                  <a:pt x="2575" y="149"/>
                </a:lnTo>
                <a:lnTo>
                  <a:pt x="2600" y="149"/>
                </a:lnTo>
                <a:lnTo>
                  <a:pt x="2600" y="145"/>
                </a:lnTo>
                <a:lnTo>
                  <a:pt x="2609" y="145"/>
                </a:lnTo>
                <a:lnTo>
                  <a:pt x="2609" y="139"/>
                </a:lnTo>
                <a:lnTo>
                  <a:pt x="2614" y="139"/>
                </a:lnTo>
                <a:lnTo>
                  <a:pt x="2614" y="133"/>
                </a:lnTo>
                <a:lnTo>
                  <a:pt x="2708" y="133"/>
                </a:lnTo>
                <a:lnTo>
                  <a:pt x="2712" y="133"/>
                </a:lnTo>
                <a:lnTo>
                  <a:pt x="2712" y="119"/>
                </a:lnTo>
                <a:lnTo>
                  <a:pt x="2736" y="119"/>
                </a:lnTo>
                <a:lnTo>
                  <a:pt x="2736" y="103"/>
                </a:lnTo>
                <a:lnTo>
                  <a:pt x="2766" y="103"/>
                </a:lnTo>
                <a:lnTo>
                  <a:pt x="2766" y="64"/>
                </a:lnTo>
                <a:lnTo>
                  <a:pt x="2792" y="64"/>
                </a:lnTo>
                <a:lnTo>
                  <a:pt x="2792" y="58"/>
                </a:lnTo>
                <a:lnTo>
                  <a:pt x="2803" y="58"/>
                </a:lnTo>
                <a:lnTo>
                  <a:pt x="2803" y="44"/>
                </a:lnTo>
                <a:lnTo>
                  <a:pt x="2841" y="44"/>
                </a:lnTo>
                <a:lnTo>
                  <a:pt x="2841" y="37"/>
                </a:lnTo>
                <a:lnTo>
                  <a:pt x="2861" y="37"/>
                </a:lnTo>
                <a:lnTo>
                  <a:pt x="2861" y="30"/>
                </a:lnTo>
                <a:lnTo>
                  <a:pt x="2880" y="30"/>
                </a:lnTo>
                <a:lnTo>
                  <a:pt x="2880" y="25"/>
                </a:lnTo>
                <a:lnTo>
                  <a:pt x="3070" y="25"/>
                </a:lnTo>
                <a:lnTo>
                  <a:pt x="3070" y="15"/>
                </a:lnTo>
                <a:lnTo>
                  <a:pt x="3088" y="15"/>
                </a:lnTo>
                <a:lnTo>
                  <a:pt x="3088" y="10"/>
                </a:lnTo>
                <a:lnTo>
                  <a:pt x="3112" y="10"/>
                </a:lnTo>
                <a:lnTo>
                  <a:pt x="3112" y="0"/>
                </a:lnTo>
              </a:path>
            </a:pathLst>
          </a:custGeom>
          <a:noFill/>
          <a:ln w="28575" cap="flat">
            <a:solidFill>
              <a:srgbClr val="FFCC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400" b="1" dirty="0"/>
          </a:p>
        </p:txBody>
      </p:sp>
      <p:sp>
        <p:nvSpPr>
          <p:cNvPr id="98" name="Rounded Rectangle 97"/>
          <p:cNvSpPr/>
          <p:nvPr/>
        </p:nvSpPr>
        <p:spPr bwMode="auto">
          <a:xfrm>
            <a:off x="6999537" y="2826327"/>
            <a:ext cx="1401412" cy="1956066"/>
          </a:xfrm>
          <a:prstGeom prst="roundRect">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charset="0"/>
            </a:endParaRPr>
          </a:p>
        </p:txBody>
      </p:sp>
      <p:sp>
        <p:nvSpPr>
          <p:cNvPr id="99" name="TextBox 98"/>
          <p:cNvSpPr txBox="1"/>
          <p:nvPr/>
        </p:nvSpPr>
        <p:spPr>
          <a:xfrm>
            <a:off x="7200401" y="3180786"/>
            <a:ext cx="1192769" cy="276999"/>
          </a:xfrm>
          <a:prstGeom prst="rect">
            <a:avLst/>
          </a:prstGeom>
          <a:noFill/>
        </p:spPr>
        <p:txBody>
          <a:bodyPr wrap="square" lIns="45720" tIns="45720" rIns="45720" bIns="45720" rtlCol="0">
            <a:spAutoFit/>
          </a:bodyPr>
          <a:lstStyle/>
          <a:p>
            <a:pPr algn="r"/>
            <a:r>
              <a:rPr lang="en-US" sz="1200" b="1" i="1" dirty="0"/>
              <a:t>P </a:t>
            </a:r>
            <a:r>
              <a:rPr lang="en-US" sz="1200" b="1" dirty="0" smtClean="0"/>
              <a:t>= .</a:t>
            </a:r>
            <a:r>
              <a:rPr lang="en-US" sz="1200" b="1" dirty="0"/>
              <a:t>0251</a:t>
            </a:r>
            <a:endParaRPr lang="en-US" sz="1200" b="1" dirty="0" smtClean="0"/>
          </a:p>
        </p:txBody>
      </p:sp>
      <p:sp>
        <p:nvSpPr>
          <p:cNvPr id="108" name="TextBox 107"/>
          <p:cNvSpPr txBox="1"/>
          <p:nvPr/>
        </p:nvSpPr>
        <p:spPr>
          <a:xfrm>
            <a:off x="341978" y="6279983"/>
            <a:ext cx="8965134" cy="230832"/>
          </a:xfrm>
          <a:prstGeom prst="rect">
            <a:avLst/>
          </a:prstGeom>
          <a:noFill/>
        </p:spPr>
        <p:txBody>
          <a:bodyPr wrap="square" rtlCol="0" anchor="b" anchorCtr="0">
            <a:spAutoFit/>
          </a:bodyPr>
          <a:lstStyle/>
          <a:p>
            <a:pPr marL="0" lvl="1">
              <a:lnSpc>
                <a:spcPct val="90000"/>
              </a:lnSpc>
              <a:spcBef>
                <a:spcPts val="400"/>
              </a:spcBef>
            </a:pPr>
            <a:r>
              <a:rPr lang="en-US" sz="1000" dirty="0" smtClean="0"/>
              <a:t>MR</a:t>
            </a:r>
            <a:r>
              <a:rPr lang="en-US" sz="1000" baseline="30000" dirty="0" smtClean="0"/>
              <a:t>4.5</a:t>
            </a:r>
            <a:r>
              <a:rPr lang="en-US" sz="1000" dirty="0" smtClean="0"/>
              <a:t>, BCR-ABL (IS) ≤0.0032% (for subjects with B2a2 and B3A2 transcripts</a:t>
            </a:r>
            <a:r>
              <a:rPr lang="en-US" sz="1000" dirty="0" smtClean="0"/>
              <a:t>) </a:t>
            </a:r>
            <a:endParaRPr lang="en-US" sz="1000" dirty="0" smtClean="0"/>
          </a:p>
        </p:txBody>
      </p:sp>
      <p:sp>
        <p:nvSpPr>
          <p:cNvPr id="109" name="TextBox 108"/>
          <p:cNvSpPr txBox="1"/>
          <p:nvPr/>
        </p:nvSpPr>
        <p:spPr>
          <a:xfrm>
            <a:off x="1346043" y="6048221"/>
            <a:ext cx="7198095" cy="306885"/>
          </a:xfrm>
          <a:prstGeom prst="rect">
            <a:avLst/>
          </a:prstGeom>
          <a:noFill/>
          <a:ln>
            <a:noFill/>
          </a:ln>
        </p:spPr>
        <p:txBody>
          <a:bodyPr wrap="square" lIns="60077" tIns="30038" rIns="60077" bIns="30038" rtlCol="0">
            <a:spAutoFit/>
          </a:bodyPr>
          <a:lstStyle/>
          <a:p>
            <a:pPr algn="ctr"/>
            <a:r>
              <a:rPr lang="en-US" sz="1600" b="1" dirty="0"/>
              <a:t>Months Since Randomization</a:t>
            </a:r>
          </a:p>
        </p:txBody>
      </p:sp>
      <p:sp>
        <p:nvSpPr>
          <p:cNvPr id="110" name="TextBox 109"/>
          <p:cNvSpPr txBox="1"/>
          <p:nvPr/>
        </p:nvSpPr>
        <p:spPr>
          <a:xfrm rot="16200000">
            <a:off x="-1315559" y="3565842"/>
            <a:ext cx="4006083" cy="306884"/>
          </a:xfrm>
          <a:prstGeom prst="rect">
            <a:avLst/>
          </a:prstGeom>
          <a:noFill/>
          <a:ln>
            <a:noFill/>
          </a:ln>
        </p:spPr>
        <p:txBody>
          <a:bodyPr wrap="square" lIns="60077" tIns="30038" rIns="60077" bIns="30038" rtlCol="0">
            <a:spAutoFit/>
          </a:bodyPr>
          <a:lstStyle/>
          <a:p>
            <a:pPr algn="ctr"/>
            <a:r>
              <a:rPr lang="en-US" sz="1600" b="1" dirty="0"/>
              <a:t>% With MR</a:t>
            </a:r>
            <a:r>
              <a:rPr lang="en-US" sz="1600" b="1" baseline="30000" dirty="0"/>
              <a:t>4.5</a:t>
            </a:r>
          </a:p>
        </p:txBody>
      </p:sp>
      <p:grpSp>
        <p:nvGrpSpPr>
          <p:cNvPr id="261" name="Group 260"/>
          <p:cNvGrpSpPr/>
          <p:nvPr/>
        </p:nvGrpSpPr>
        <p:grpSpPr>
          <a:xfrm>
            <a:off x="1641856" y="1009351"/>
            <a:ext cx="3602175" cy="688920"/>
            <a:chOff x="1641856" y="920451"/>
            <a:chExt cx="3602175" cy="688920"/>
          </a:xfrm>
        </p:grpSpPr>
        <p:sp>
          <p:nvSpPr>
            <p:cNvPr id="262" name="Line 6"/>
            <p:cNvSpPr>
              <a:spLocks noChangeShapeType="1"/>
            </p:cNvSpPr>
            <p:nvPr/>
          </p:nvSpPr>
          <p:spPr bwMode="auto">
            <a:xfrm>
              <a:off x="1641856" y="1292549"/>
              <a:ext cx="614034" cy="0"/>
            </a:xfrm>
            <a:prstGeom prst="line">
              <a:avLst/>
            </a:prstGeom>
            <a:noFill/>
            <a:ln w="28575" cap="flat">
              <a:solidFill>
                <a:srgbClr val="33CC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b="1" dirty="0"/>
            </a:p>
          </p:txBody>
        </p:sp>
        <p:sp>
          <p:nvSpPr>
            <p:cNvPr id="263" name="Line 7"/>
            <p:cNvSpPr>
              <a:spLocks noChangeShapeType="1"/>
            </p:cNvSpPr>
            <p:nvPr/>
          </p:nvSpPr>
          <p:spPr bwMode="auto">
            <a:xfrm>
              <a:off x="1641856" y="1482027"/>
              <a:ext cx="614034" cy="0"/>
            </a:xfrm>
            <a:prstGeom prst="line">
              <a:avLst/>
            </a:prstGeom>
            <a:noFill/>
            <a:ln w="28575" cap="flat">
              <a:solidFill>
                <a:srgbClr val="FFCC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b="1" dirty="0"/>
            </a:p>
          </p:txBody>
        </p:sp>
        <p:sp>
          <p:nvSpPr>
            <p:cNvPr id="264" name="TextBox 263"/>
            <p:cNvSpPr txBox="1"/>
            <p:nvPr/>
          </p:nvSpPr>
          <p:spPr>
            <a:xfrm>
              <a:off x="2301735" y="1158963"/>
              <a:ext cx="1911882" cy="253830"/>
            </a:xfrm>
            <a:prstGeom prst="rect">
              <a:avLst/>
            </a:prstGeom>
            <a:noFill/>
            <a:ln>
              <a:noFill/>
            </a:ln>
          </p:spPr>
          <p:txBody>
            <a:bodyPr wrap="none" lIns="60077" tIns="30038" rIns="60077" bIns="30038" rtlCol="0" anchor="b" anchorCtr="0">
              <a:spAutoFit/>
            </a:bodyPr>
            <a:lstStyle/>
            <a:p>
              <a:r>
                <a:rPr lang="en-US" sz="1400" b="1" dirty="0"/>
                <a:t>Dasatinib 100 </a:t>
              </a:r>
              <a:r>
                <a:rPr lang="en-US" sz="1400" b="1" dirty="0" smtClean="0"/>
                <a:t>mg QD</a:t>
              </a:r>
              <a:endParaRPr lang="en-US" sz="1400" b="1" dirty="0"/>
            </a:p>
          </p:txBody>
        </p:sp>
        <p:sp>
          <p:nvSpPr>
            <p:cNvPr id="265" name="TextBox 264"/>
            <p:cNvSpPr txBox="1"/>
            <p:nvPr/>
          </p:nvSpPr>
          <p:spPr>
            <a:xfrm>
              <a:off x="4893761" y="920451"/>
              <a:ext cx="251171" cy="276106"/>
            </a:xfrm>
            <a:prstGeom prst="rect">
              <a:avLst/>
            </a:prstGeom>
            <a:noFill/>
            <a:ln>
              <a:noFill/>
            </a:ln>
          </p:spPr>
          <p:txBody>
            <a:bodyPr wrap="none" lIns="60077" tIns="30038" rIns="60077" bIns="30038" rtlCol="0" anchor="b" anchorCtr="0">
              <a:spAutoFit/>
            </a:bodyPr>
            <a:lstStyle/>
            <a:p>
              <a:pPr algn="ctr"/>
              <a:r>
                <a:rPr lang="en-US" sz="1400" b="1" u="sng" dirty="0"/>
                <a:t>N</a:t>
              </a:r>
            </a:p>
          </p:txBody>
        </p:sp>
        <p:sp>
          <p:nvSpPr>
            <p:cNvPr id="266" name="TextBox 265"/>
            <p:cNvSpPr txBox="1"/>
            <p:nvPr/>
          </p:nvSpPr>
          <p:spPr>
            <a:xfrm>
              <a:off x="2301735" y="1355541"/>
              <a:ext cx="1793260" cy="253830"/>
            </a:xfrm>
            <a:prstGeom prst="rect">
              <a:avLst/>
            </a:prstGeom>
            <a:noFill/>
            <a:ln>
              <a:noFill/>
            </a:ln>
          </p:spPr>
          <p:txBody>
            <a:bodyPr wrap="none" lIns="60077" tIns="30038" rIns="60077" bIns="30038" rtlCol="0" anchor="b" anchorCtr="0">
              <a:spAutoFit/>
            </a:bodyPr>
            <a:lstStyle/>
            <a:p>
              <a:r>
                <a:rPr lang="en-US" sz="1400" b="1" dirty="0"/>
                <a:t>Imatinib 400 mg </a:t>
              </a:r>
              <a:r>
                <a:rPr lang="en-US" sz="1400" b="1" dirty="0" smtClean="0"/>
                <a:t>QD</a:t>
              </a:r>
              <a:endParaRPr lang="en-US" sz="1400" b="1" dirty="0"/>
            </a:p>
          </p:txBody>
        </p:sp>
        <p:sp>
          <p:nvSpPr>
            <p:cNvPr id="267" name="TextBox 266"/>
            <p:cNvSpPr txBox="1"/>
            <p:nvPr/>
          </p:nvSpPr>
          <p:spPr>
            <a:xfrm>
              <a:off x="4824545" y="1340996"/>
              <a:ext cx="419486" cy="253830"/>
            </a:xfrm>
            <a:prstGeom prst="rect">
              <a:avLst/>
            </a:prstGeom>
            <a:noFill/>
            <a:ln>
              <a:noFill/>
            </a:ln>
          </p:spPr>
          <p:txBody>
            <a:bodyPr wrap="none" lIns="60077" tIns="30038" rIns="60077" bIns="30038" rtlCol="0" anchor="b" anchorCtr="0">
              <a:spAutoFit/>
            </a:bodyPr>
            <a:lstStyle/>
            <a:p>
              <a:pPr algn="ctr"/>
              <a:r>
                <a:rPr lang="en-US" sz="1400" b="1" dirty="0"/>
                <a:t>260</a:t>
              </a:r>
            </a:p>
          </p:txBody>
        </p:sp>
        <p:sp>
          <p:nvSpPr>
            <p:cNvPr id="268" name="TextBox 267"/>
            <p:cNvSpPr txBox="1"/>
            <p:nvPr/>
          </p:nvSpPr>
          <p:spPr>
            <a:xfrm>
              <a:off x="4824545" y="1153123"/>
              <a:ext cx="419486" cy="253830"/>
            </a:xfrm>
            <a:prstGeom prst="rect">
              <a:avLst/>
            </a:prstGeom>
            <a:noFill/>
            <a:ln>
              <a:noFill/>
            </a:ln>
          </p:spPr>
          <p:txBody>
            <a:bodyPr wrap="none" lIns="60077" tIns="30038" rIns="60077" bIns="30038" rtlCol="0" anchor="b" anchorCtr="0">
              <a:spAutoFit/>
            </a:bodyPr>
            <a:lstStyle/>
            <a:p>
              <a:pPr algn="ctr"/>
              <a:r>
                <a:rPr lang="en-US" sz="1400" b="1" dirty="0"/>
                <a:t>259</a:t>
              </a:r>
            </a:p>
          </p:txBody>
        </p:sp>
      </p:grpSp>
      <p:sp>
        <p:nvSpPr>
          <p:cNvPr id="104" name="Rectangle 103"/>
          <p:cNvSpPr/>
          <p:nvPr/>
        </p:nvSpPr>
        <p:spPr>
          <a:xfrm>
            <a:off x="349714" y="6429384"/>
            <a:ext cx="3501984" cy="276999"/>
          </a:xfrm>
          <a:prstGeom prst="rect">
            <a:avLst/>
          </a:prstGeom>
        </p:spPr>
        <p:txBody>
          <a:bodyPr wrap="none">
            <a:spAutoFit/>
          </a:bodyPr>
          <a:lstStyle/>
          <a:p>
            <a:r>
              <a:rPr lang="en-US" sz="1200" b="1" dirty="0" smtClean="0">
                <a:solidFill>
                  <a:srgbClr val="FFFFFF"/>
                </a:solidFill>
              </a:rPr>
              <a:t>Cortes</a:t>
            </a:r>
            <a:r>
              <a:rPr lang="en-US" sz="1200" b="1" dirty="0" smtClean="0">
                <a:solidFill>
                  <a:srgbClr val="FFFFFF"/>
                </a:solidFill>
                <a:cs typeface="Arial" charset="0"/>
              </a:rPr>
              <a:t> J, </a:t>
            </a:r>
            <a:r>
              <a:rPr lang="en-US" sz="1200" b="1" dirty="0" smtClean="0">
                <a:solidFill>
                  <a:srgbClr val="FFFFFF"/>
                </a:solidFill>
                <a:cs typeface="Arial" charset="0"/>
              </a:rPr>
              <a:t>et al. </a:t>
            </a:r>
            <a:r>
              <a:rPr lang="en-US" sz="1200" b="1" i="1" dirty="0" smtClean="0">
                <a:solidFill>
                  <a:srgbClr val="FFFFFF"/>
                </a:solidFill>
                <a:cs typeface="Arial" charset="0"/>
              </a:rPr>
              <a:t>Blood</a:t>
            </a:r>
            <a:r>
              <a:rPr lang="en-US" sz="1200" b="1" i="1" dirty="0">
                <a:solidFill>
                  <a:srgbClr val="FFFFFF"/>
                </a:solidFill>
                <a:cs typeface="Arial" charset="0"/>
              </a:rPr>
              <a:t>. </a:t>
            </a:r>
            <a:r>
              <a:rPr lang="en-US" sz="1200" b="1" dirty="0">
                <a:solidFill>
                  <a:srgbClr val="FFFFFF"/>
                </a:solidFill>
                <a:cs typeface="Arial" charset="0"/>
              </a:rPr>
              <a:t>2014;124: Abstract </a:t>
            </a:r>
            <a:r>
              <a:rPr lang="en-US" sz="1200" b="1" dirty="0" smtClean="0">
                <a:solidFill>
                  <a:srgbClr val="FFFFFF"/>
                </a:solidFill>
              </a:rPr>
              <a:t>15</a:t>
            </a:r>
            <a:r>
              <a:rPr lang="en-US" sz="1200" b="1" dirty="0" smtClean="0">
                <a:solidFill>
                  <a:srgbClr val="FFFFFF"/>
                </a:solidFill>
                <a:cs typeface="Arial" charset="0"/>
              </a:rPr>
              <a:t>2</a:t>
            </a:r>
            <a:r>
              <a:rPr lang="en-US" sz="1200" b="1" dirty="0" smtClean="0">
                <a:solidFill>
                  <a:srgbClr val="FFFFFF"/>
                </a:solidFill>
                <a:cs typeface="Arial" charset="0"/>
              </a:rPr>
              <a:t>.</a:t>
            </a:r>
            <a:endParaRPr lang="en-US" sz="1200" b="1" dirty="0">
              <a:solidFill>
                <a:srgbClr val="FFFFFF"/>
              </a:solidFill>
              <a:cs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Title 1"/>
          <p:cNvSpPr>
            <a:spLocks noGrp="1"/>
          </p:cNvSpPr>
          <p:nvPr>
            <p:ph type="title"/>
          </p:nvPr>
        </p:nvSpPr>
        <p:spPr>
          <a:xfrm>
            <a:off x="250825" y="421370"/>
            <a:ext cx="8642350" cy="1042988"/>
          </a:xfrm>
        </p:spPr>
        <p:txBody>
          <a:bodyPr/>
          <a:lstStyle/>
          <a:p>
            <a:pPr eaLnBrk="1" hangingPunct="1">
              <a:lnSpc>
                <a:spcPct val="85000"/>
              </a:lnSpc>
            </a:pPr>
            <a:r>
              <a:rPr lang="en-US" dirty="0" smtClean="0"/>
              <a:t>Overall Survival and </a:t>
            </a:r>
            <a:br>
              <a:rPr lang="en-US" dirty="0" smtClean="0"/>
            </a:br>
            <a:r>
              <a:rPr lang="en-US" dirty="0" smtClean="0"/>
              <a:t>Progression-Free Survival</a:t>
            </a:r>
            <a:endParaRPr lang="en-US" dirty="0" smtClean="0"/>
          </a:p>
        </p:txBody>
      </p:sp>
      <p:graphicFrame>
        <p:nvGraphicFramePr>
          <p:cNvPr id="4" name="Group 137"/>
          <p:cNvGraphicFramePr>
            <a:graphicFrameLocks noGrp="1"/>
          </p:cNvGraphicFramePr>
          <p:nvPr>
            <p:extLst>
              <p:ext uri="{D42A27DB-BD31-4B8C-83A1-F6EECF244321}">
                <p14:modId xmlns:p14="http://schemas.microsoft.com/office/powerpoint/2010/main" val="122132271"/>
              </p:ext>
            </p:extLst>
          </p:nvPr>
        </p:nvGraphicFramePr>
        <p:xfrm>
          <a:off x="276224" y="1526272"/>
          <a:ext cx="8551863" cy="2834640"/>
        </p:xfrm>
        <a:graphic>
          <a:graphicData uri="http://schemas.openxmlformats.org/drawingml/2006/table">
            <a:tbl>
              <a:tblPr firstRow="1" bandRow="1">
                <a:tableStyleId>{C083E6E3-FA7D-4D7B-A595-EF9225AFEA82}</a:tableStyleId>
              </a:tblPr>
              <a:tblGrid>
                <a:gridCol w="3520929"/>
                <a:gridCol w="1676978"/>
                <a:gridCol w="1676978"/>
                <a:gridCol w="1676978"/>
              </a:tblGrid>
              <a:tr h="914400">
                <a:tc>
                  <a:txBody>
                    <a:bodyPr/>
                    <a:lstStyle/>
                    <a:p>
                      <a:pPr marL="0" marR="0" lvl="0" indent="0" algn="l" defTabSz="914400" rtl="0" eaLnBrk="0" fontAlgn="base" latinLnBrk="0" hangingPunct="0">
                        <a:lnSpc>
                          <a:spcPct val="90000"/>
                        </a:lnSpc>
                        <a:spcBef>
                          <a:spcPct val="0"/>
                        </a:spcBef>
                        <a:spcAft>
                          <a:spcPts val="0"/>
                        </a:spcAft>
                        <a:buClr>
                          <a:srgbClr val="FFFF00"/>
                        </a:buClr>
                        <a:buSzPct val="90000"/>
                        <a:buFont typeface="Wingdings" pitchFamily="2" charset="2"/>
                        <a:buNone/>
                        <a:tabLst/>
                      </a:pPr>
                      <a:endParaRPr kumimoji="0" lang="en-US" sz="1800" b="1" i="0" u="none" strike="noStrike" cap="none" normalizeH="0" baseline="0" dirty="0" smtClean="0">
                        <a:ln>
                          <a:noFill/>
                        </a:ln>
                        <a:solidFill>
                          <a:srgbClr val="000000"/>
                        </a:solidFill>
                        <a:effectLst/>
                        <a:latin typeface="Arial" charset="0"/>
                      </a:endParaRPr>
                    </a:p>
                  </a:txBody>
                  <a:tcPr anchor="ctr" horzOverflow="overflow">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99CCFF"/>
                    </a:solidFill>
                  </a:tcPr>
                </a:tc>
                <a:tc>
                  <a:txBody>
                    <a:bodyPr/>
                    <a:lstStyle/>
                    <a:p>
                      <a:pPr marL="0" marR="0" lvl="0" indent="0" algn="ctr" defTabSz="914400" rtl="0" eaLnBrk="0" fontAlgn="base" latinLnBrk="0" hangingPunct="0">
                        <a:lnSpc>
                          <a:spcPct val="90000"/>
                        </a:lnSpc>
                        <a:spcBef>
                          <a:spcPct val="0"/>
                        </a:spcBef>
                        <a:spcAft>
                          <a:spcPts val="0"/>
                        </a:spcAft>
                        <a:buClr>
                          <a:srgbClr val="FFFF00"/>
                        </a:buClr>
                        <a:buSzPct val="90000"/>
                        <a:buFont typeface="Wingdings" pitchFamily="2" charset="2"/>
                        <a:buNone/>
                        <a:tabLst/>
                      </a:pPr>
                      <a:r>
                        <a:rPr kumimoji="0" lang="en-US" sz="1800" b="1" u="none" strike="noStrike" cap="none" normalizeH="0" baseline="0" dirty="0" err="1" smtClean="0">
                          <a:ln>
                            <a:noFill/>
                          </a:ln>
                          <a:solidFill>
                            <a:srgbClr val="000000"/>
                          </a:solidFill>
                          <a:effectLst/>
                        </a:rPr>
                        <a:t>Dasatinib</a:t>
                      </a:r>
                      <a:r>
                        <a:rPr kumimoji="0" lang="en-US" sz="1800" b="1" u="none" strike="noStrike" cap="none" normalizeH="0" baseline="0" dirty="0" smtClean="0">
                          <a:ln>
                            <a:noFill/>
                          </a:ln>
                          <a:solidFill>
                            <a:srgbClr val="000000"/>
                          </a:solidFill>
                          <a:effectLst/>
                        </a:rPr>
                        <a:t/>
                      </a:r>
                      <a:br>
                        <a:rPr kumimoji="0" lang="en-US" sz="1800" b="1" u="none" strike="noStrike" cap="none" normalizeH="0" baseline="0" dirty="0" smtClean="0">
                          <a:ln>
                            <a:noFill/>
                          </a:ln>
                          <a:solidFill>
                            <a:srgbClr val="000000"/>
                          </a:solidFill>
                          <a:effectLst/>
                        </a:rPr>
                      </a:br>
                      <a:r>
                        <a:rPr kumimoji="0" lang="en-US" sz="1800" b="1" u="none" strike="noStrike" cap="none" normalizeH="0" baseline="0" dirty="0" smtClean="0">
                          <a:ln>
                            <a:noFill/>
                          </a:ln>
                          <a:solidFill>
                            <a:srgbClr val="000000"/>
                          </a:solidFill>
                          <a:effectLst/>
                        </a:rPr>
                        <a:t>100 mg QD</a:t>
                      </a:r>
                      <a:br>
                        <a:rPr kumimoji="0" lang="en-US" sz="1800" b="1" u="none" strike="noStrike" cap="none" normalizeH="0" baseline="0" dirty="0" smtClean="0">
                          <a:ln>
                            <a:noFill/>
                          </a:ln>
                          <a:solidFill>
                            <a:srgbClr val="000000"/>
                          </a:solidFill>
                          <a:effectLst/>
                        </a:rPr>
                      </a:br>
                      <a:r>
                        <a:rPr kumimoji="0" lang="en-US" sz="1800" b="1" u="none" strike="noStrike" cap="none" normalizeH="0" baseline="0" dirty="0" smtClean="0">
                          <a:ln>
                            <a:noFill/>
                          </a:ln>
                          <a:solidFill>
                            <a:srgbClr val="000000"/>
                          </a:solidFill>
                          <a:effectLst/>
                        </a:rPr>
                        <a:t>(</a:t>
                      </a:r>
                      <a:r>
                        <a:rPr kumimoji="0" lang="en-US" sz="1800" b="1" u="none" strike="noStrike" cap="none" normalizeH="0" baseline="0" dirty="0" smtClean="0">
                          <a:ln>
                            <a:noFill/>
                          </a:ln>
                          <a:solidFill>
                            <a:srgbClr val="000000"/>
                          </a:solidFill>
                          <a:effectLst/>
                        </a:rPr>
                        <a:t>n = 259</a:t>
                      </a:r>
                      <a:r>
                        <a:rPr kumimoji="0" lang="en-US" sz="1800" b="1" u="none" strike="noStrike" cap="none" normalizeH="0" baseline="0" dirty="0" smtClean="0">
                          <a:ln>
                            <a:noFill/>
                          </a:ln>
                          <a:solidFill>
                            <a:srgbClr val="000000"/>
                          </a:solidFill>
                          <a:effectLst/>
                        </a:rPr>
                        <a:t>)</a:t>
                      </a:r>
                      <a:endParaRPr kumimoji="0" lang="en-US" sz="1800" b="1" i="0" u="none" strike="noStrike" cap="none" normalizeH="0" baseline="0" dirty="0" smtClean="0">
                        <a:ln>
                          <a:noFill/>
                        </a:ln>
                        <a:solidFill>
                          <a:srgbClr val="000000"/>
                        </a:solidFill>
                        <a:effectLst/>
                        <a:latin typeface="Arial" charset="0"/>
                      </a:endParaRPr>
                    </a:p>
                  </a:txBody>
                  <a:tcPr anchor="ctr" horzOverflow="overflow">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99CCFF"/>
                    </a:solidFill>
                  </a:tcPr>
                </a:tc>
                <a:tc>
                  <a:txBody>
                    <a:bodyPr/>
                    <a:lstStyle/>
                    <a:p>
                      <a:pPr marL="0" marR="0" lvl="0" indent="0" algn="ctr" defTabSz="914400" rtl="0" eaLnBrk="0" fontAlgn="base" latinLnBrk="0" hangingPunct="0">
                        <a:lnSpc>
                          <a:spcPct val="90000"/>
                        </a:lnSpc>
                        <a:spcBef>
                          <a:spcPct val="0"/>
                        </a:spcBef>
                        <a:spcAft>
                          <a:spcPts val="0"/>
                        </a:spcAft>
                        <a:buClr>
                          <a:srgbClr val="FFFF00"/>
                        </a:buClr>
                        <a:buSzPct val="90000"/>
                        <a:buFont typeface="Wingdings" pitchFamily="2" charset="2"/>
                        <a:buNone/>
                        <a:tabLst/>
                      </a:pPr>
                      <a:r>
                        <a:rPr kumimoji="0" lang="en-US" sz="1800" b="1" u="none" strike="noStrike" cap="none" normalizeH="0" baseline="0" dirty="0" err="1" smtClean="0">
                          <a:ln>
                            <a:noFill/>
                          </a:ln>
                          <a:solidFill>
                            <a:srgbClr val="000000"/>
                          </a:solidFill>
                          <a:effectLst/>
                        </a:rPr>
                        <a:t>Imatinib</a:t>
                      </a:r>
                      <a:r>
                        <a:rPr kumimoji="0" lang="en-US" sz="1800" b="1" u="none" strike="noStrike" cap="none" normalizeH="0" baseline="0" dirty="0" smtClean="0">
                          <a:ln>
                            <a:noFill/>
                          </a:ln>
                          <a:solidFill>
                            <a:srgbClr val="000000"/>
                          </a:solidFill>
                          <a:effectLst/>
                        </a:rPr>
                        <a:t/>
                      </a:r>
                      <a:br>
                        <a:rPr kumimoji="0" lang="en-US" sz="1800" b="1" u="none" strike="noStrike" cap="none" normalizeH="0" baseline="0" dirty="0" smtClean="0">
                          <a:ln>
                            <a:noFill/>
                          </a:ln>
                          <a:solidFill>
                            <a:srgbClr val="000000"/>
                          </a:solidFill>
                          <a:effectLst/>
                        </a:rPr>
                      </a:br>
                      <a:r>
                        <a:rPr kumimoji="0" lang="en-US" sz="1800" b="1" u="none" strike="noStrike" cap="none" normalizeH="0" baseline="0" dirty="0" smtClean="0">
                          <a:ln>
                            <a:noFill/>
                          </a:ln>
                          <a:solidFill>
                            <a:srgbClr val="000000"/>
                          </a:solidFill>
                          <a:effectLst/>
                        </a:rPr>
                        <a:t>400 mg QD</a:t>
                      </a:r>
                      <a:br>
                        <a:rPr kumimoji="0" lang="en-US" sz="1800" b="1" u="none" strike="noStrike" cap="none" normalizeH="0" baseline="0" dirty="0" smtClean="0">
                          <a:ln>
                            <a:noFill/>
                          </a:ln>
                          <a:solidFill>
                            <a:srgbClr val="000000"/>
                          </a:solidFill>
                          <a:effectLst/>
                        </a:rPr>
                      </a:br>
                      <a:r>
                        <a:rPr kumimoji="0" lang="en-US" sz="1800" b="1" u="none" strike="noStrike" cap="none" normalizeH="0" baseline="0" dirty="0" smtClean="0">
                          <a:ln>
                            <a:noFill/>
                          </a:ln>
                          <a:solidFill>
                            <a:srgbClr val="000000"/>
                          </a:solidFill>
                          <a:effectLst/>
                        </a:rPr>
                        <a:t>(</a:t>
                      </a:r>
                      <a:r>
                        <a:rPr kumimoji="0" lang="en-US" sz="1800" b="1" u="none" strike="noStrike" cap="none" normalizeH="0" baseline="0" dirty="0" smtClean="0">
                          <a:ln>
                            <a:noFill/>
                          </a:ln>
                          <a:solidFill>
                            <a:srgbClr val="000000"/>
                          </a:solidFill>
                          <a:effectLst/>
                        </a:rPr>
                        <a:t>n = 260</a:t>
                      </a:r>
                      <a:r>
                        <a:rPr kumimoji="0" lang="en-US" sz="1800" b="1" u="none" strike="noStrike" cap="none" normalizeH="0" baseline="0" dirty="0" smtClean="0">
                          <a:ln>
                            <a:noFill/>
                          </a:ln>
                          <a:solidFill>
                            <a:srgbClr val="000000"/>
                          </a:solidFill>
                          <a:effectLst/>
                        </a:rPr>
                        <a:t>)</a:t>
                      </a:r>
                      <a:endParaRPr kumimoji="0" lang="en-US" sz="1800" b="1" i="0" u="none" strike="noStrike" cap="none" normalizeH="0" baseline="0" dirty="0" smtClean="0">
                        <a:ln>
                          <a:noFill/>
                        </a:ln>
                        <a:solidFill>
                          <a:srgbClr val="000000"/>
                        </a:solidFill>
                        <a:effectLst/>
                        <a:latin typeface="Arial" charset="0"/>
                      </a:endParaRPr>
                    </a:p>
                  </a:txBody>
                  <a:tcPr anchor="ctr" horzOverflow="overflow">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99CCFF"/>
                    </a:solidFill>
                  </a:tcPr>
                </a:tc>
                <a:tc>
                  <a:txBody>
                    <a:bodyPr/>
                    <a:lstStyle/>
                    <a:p>
                      <a:pPr marL="0" marR="0" lvl="0" indent="0" algn="ctr" defTabSz="914400" rtl="0" eaLnBrk="0" fontAlgn="base" latinLnBrk="0" hangingPunct="0">
                        <a:lnSpc>
                          <a:spcPct val="90000"/>
                        </a:lnSpc>
                        <a:spcBef>
                          <a:spcPct val="0"/>
                        </a:spcBef>
                        <a:spcAft>
                          <a:spcPts val="0"/>
                        </a:spcAft>
                        <a:buClr>
                          <a:srgbClr val="FFFF00"/>
                        </a:buClr>
                        <a:buSzPct val="90000"/>
                        <a:buFont typeface="Wingdings" pitchFamily="2" charset="2"/>
                        <a:buNone/>
                        <a:tabLst/>
                      </a:pPr>
                      <a:r>
                        <a:rPr kumimoji="0" lang="en-US" sz="1800" b="1" u="none" strike="noStrike" cap="none" normalizeH="0" baseline="0" dirty="0" smtClean="0">
                          <a:ln>
                            <a:noFill/>
                          </a:ln>
                          <a:solidFill>
                            <a:srgbClr val="000000"/>
                          </a:solidFill>
                          <a:effectLst/>
                        </a:rPr>
                        <a:t>Hazard </a:t>
                      </a:r>
                      <a:br>
                        <a:rPr kumimoji="0" lang="en-US" sz="1800" b="1" u="none" strike="noStrike" cap="none" normalizeH="0" baseline="0" dirty="0" smtClean="0">
                          <a:ln>
                            <a:noFill/>
                          </a:ln>
                          <a:solidFill>
                            <a:srgbClr val="000000"/>
                          </a:solidFill>
                          <a:effectLst/>
                        </a:rPr>
                      </a:br>
                      <a:r>
                        <a:rPr kumimoji="0" lang="en-US" sz="1800" b="1" u="none" strike="noStrike" cap="none" normalizeH="0" baseline="0" dirty="0" smtClean="0">
                          <a:ln>
                            <a:noFill/>
                          </a:ln>
                          <a:solidFill>
                            <a:srgbClr val="000000"/>
                          </a:solidFill>
                          <a:effectLst/>
                        </a:rPr>
                        <a:t>ratio</a:t>
                      </a:r>
                      <a:br>
                        <a:rPr kumimoji="0" lang="en-US" sz="1800" b="1" u="none" strike="noStrike" cap="none" normalizeH="0" baseline="0" dirty="0" smtClean="0">
                          <a:ln>
                            <a:noFill/>
                          </a:ln>
                          <a:solidFill>
                            <a:srgbClr val="000000"/>
                          </a:solidFill>
                          <a:effectLst/>
                        </a:rPr>
                      </a:br>
                      <a:r>
                        <a:rPr kumimoji="0" lang="en-US" sz="1800" b="1" u="none" strike="noStrike" cap="none" normalizeH="0" baseline="0" dirty="0" smtClean="0">
                          <a:ln>
                            <a:noFill/>
                          </a:ln>
                          <a:solidFill>
                            <a:srgbClr val="000000"/>
                          </a:solidFill>
                          <a:effectLst/>
                        </a:rPr>
                        <a:t>(95% CI)</a:t>
                      </a:r>
                      <a:endParaRPr kumimoji="0" lang="en-US" sz="1800" b="1" i="0" u="none" strike="noStrike" cap="none" normalizeH="0" baseline="0" dirty="0" smtClean="0">
                        <a:ln>
                          <a:noFill/>
                        </a:ln>
                        <a:solidFill>
                          <a:srgbClr val="000000"/>
                        </a:solidFill>
                        <a:effectLst/>
                        <a:latin typeface="Arial" charset="0"/>
                      </a:endParaRPr>
                    </a:p>
                  </a:txBody>
                  <a:tcPr anchor="ctr" horzOverflow="overflow">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99CCFF"/>
                    </a:solidFill>
                  </a:tcPr>
                </a:tc>
              </a:tr>
              <a:tr h="640080">
                <a:tc>
                  <a:txBody>
                    <a:bodyPr/>
                    <a:lstStyle/>
                    <a:p>
                      <a:pPr marL="0" marR="0" lvl="0" indent="0" algn="l" defTabSz="914400" rtl="0" eaLnBrk="0" fontAlgn="base" latinLnBrk="0" hangingPunct="0">
                        <a:lnSpc>
                          <a:spcPct val="90000"/>
                        </a:lnSpc>
                        <a:spcBef>
                          <a:spcPct val="0"/>
                        </a:spcBef>
                        <a:spcAft>
                          <a:spcPts val="0"/>
                        </a:spcAft>
                        <a:buClr>
                          <a:srgbClr val="FFFF00"/>
                        </a:buClr>
                        <a:buSzPct val="90000"/>
                        <a:buFont typeface="Wingdings" pitchFamily="2" charset="2"/>
                        <a:buNone/>
                        <a:tabLst/>
                      </a:pPr>
                      <a:r>
                        <a:rPr kumimoji="0" lang="en-US" sz="1800" b="1" u="none" strike="noStrike" cap="none" normalizeH="0" baseline="0" dirty="0" smtClean="0">
                          <a:ln>
                            <a:noFill/>
                          </a:ln>
                          <a:effectLst/>
                        </a:rPr>
                        <a:t>Total number of deaths, n</a:t>
                      </a:r>
                      <a:endParaRPr kumimoji="0" lang="en-US" sz="1800" b="1" i="1" u="none" strike="noStrike" cap="none" normalizeH="0" baseline="0" dirty="0" smtClean="0">
                        <a:ln>
                          <a:noFill/>
                        </a:ln>
                        <a:solidFill>
                          <a:schemeClr val="tx1"/>
                        </a:solidFill>
                        <a:effectLst/>
                        <a:latin typeface="Arial" charset="0"/>
                      </a:endParaRPr>
                    </a:p>
                  </a:txBody>
                  <a:tcPr anchor="ctr" horzOverflow="overflow">
                    <a:lnT w="12700" cap="flat" cmpd="sng" algn="ctr">
                      <a:noFill/>
                      <a:prstDash val="solid"/>
                      <a:round/>
                      <a:headEnd type="none" w="med" len="med"/>
                      <a:tailEnd type="none" w="med" len="med"/>
                    </a:lnT>
                  </a:tcPr>
                </a:tc>
                <a:tc>
                  <a:txBody>
                    <a:bodyPr/>
                    <a:lstStyle/>
                    <a:p>
                      <a:pPr marL="0" marR="0" lvl="0" indent="0" algn="ctr" defTabSz="914400" rtl="0" eaLnBrk="0" fontAlgn="ctr" latinLnBrk="0" hangingPunct="0">
                        <a:lnSpc>
                          <a:spcPct val="90000"/>
                        </a:lnSpc>
                        <a:spcBef>
                          <a:spcPct val="0"/>
                        </a:spcBef>
                        <a:spcAft>
                          <a:spcPts val="0"/>
                        </a:spcAft>
                        <a:buClr>
                          <a:srgbClr val="FFFF00"/>
                        </a:buClr>
                        <a:buSzPct val="90000"/>
                        <a:buFont typeface="Wingdings" pitchFamily="2" charset="2"/>
                        <a:buNone/>
                        <a:tabLst/>
                      </a:pPr>
                      <a:r>
                        <a:rPr kumimoji="0" lang="en-US" sz="1800" b="1" u="none" strike="noStrike" cap="none" normalizeH="0" baseline="0" dirty="0" smtClean="0">
                          <a:ln>
                            <a:noFill/>
                          </a:ln>
                          <a:effectLst/>
                        </a:rPr>
                        <a:t>26 </a:t>
                      </a:r>
                      <a:endParaRPr kumimoji="0" lang="en-US" sz="1800" b="1" i="0" u="none" strike="noStrike" cap="none" normalizeH="0" baseline="0" dirty="0" smtClean="0">
                        <a:ln>
                          <a:noFill/>
                        </a:ln>
                        <a:solidFill>
                          <a:schemeClr val="tx1"/>
                        </a:solidFill>
                        <a:effectLst/>
                        <a:latin typeface="Arial" charset="0"/>
                      </a:endParaRPr>
                    </a:p>
                  </a:txBody>
                  <a:tcPr anchor="ctr" horzOverflow="overflow">
                    <a:lnT w="12700" cap="flat" cmpd="sng" algn="ctr">
                      <a:noFill/>
                      <a:prstDash val="solid"/>
                      <a:round/>
                      <a:headEnd type="none" w="med" len="med"/>
                      <a:tailEnd type="none" w="med" len="med"/>
                    </a:lnT>
                  </a:tcPr>
                </a:tc>
                <a:tc>
                  <a:txBody>
                    <a:bodyPr/>
                    <a:lstStyle/>
                    <a:p>
                      <a:pPr marL="0" marR="0" lvl="0" indent="0" algn="ctr" defTabSz="914400" rtl="0" eaLnBrk="0" fontAlgn="ctr" latinLnBrk="0" hangingPunct="0">
                        <a:lnSpc>
                          <a:spcPct val="90000"/>
                        </a:lnSpc>
                        <a:spcBef>
                          <a:spcPct val="0"/>
                        </a:spcBef>
                        <a:spcAft>
                          <a:spcPts val="0"/>
                        </a:spcAft>
                        <a:buClr>
                          <a:srgbClr val="FFFF00"/>
                        </a:buClr>
                        <a:buSzPct val="90000"/>
                        <a:buFont typeface="Wingdings" pitchFamily="2" charset="2"/>
                        <a:buNone/>
                        <a:tabLst/>
                      </a:pPr>
                      <a:r>
                        <a:rPr kumimoji="0" lang="en-US" sz="1800" b="1" u="none" strike="noStrike" cap="none" normalizeH="0" baseline="0" dirty="0" smtClean="0">
                          <a:ln>
                            <a:noFill/>
                          </a:ln>
                          <a:effectLst/>
                        </a:rPr>
                        <a:t>26</a:t>
                      </a:r>
                      <a:endParaRPr kumimoji="0" lang="en-US" sz="1800" b="1" i="0" u="none" strike="noStrike" cap="none" normalizeH="0" baseline="0" dirty="0" smtClean="0">
                        <a:ln>
                          <a:noFill/>
                        </a:ln>
                        <a:solidFill>
                          <a:schemeClr val="tx1"/>
                        </a:solidFill>
                        <a:effectLst/>
                        <a:latin typeface="Arial" charset="0"/>
                      </a:endParaRPr>
                    </a:p>
                  </a:txBody>
                  <a:tcPr anchor="ctr" horzOverflow="overflow">
                    <a:lnT w="12700" cap="flat" cmpd="sng" algn="ctr">
                      <a:noFill/>
                      <a:prstDash val="solid"/>
                      <a:round/>
                      <a:headEnd type="none" w="med" len="med"/>
                      <a:tailEnd type="none" w="med" len="med"/>
                    </a:lnT>
                  </a:tcPr>
                </a:tc>
                <a:tc>
                  <a:txBody>
                    <a:bodyPr/>
                    <a:lstStyle/>
                    <a:p>
                      <a:pPr marL="0" marR="0" lvl="0" indent="0" algn="ctr" defTabSz="914400" rtl="0" eaLnBrk="0" fontAlgn="ctr" latinLnBrk="0" hangingPunct="0">
                        <a:lnSpc>
                          <a:spcPct val="90000"/>
                        </a:lnSpc>
                        <a:spcBef>
                          <a:spcPct val="0"/>
                        </a:spcBef>
                        <a:spcAft>
                          <a:spcPts val="0"/>
                        </a:spcAft>
                        <a:buClr>
                          <a:srgbClr val="FFFF00"/>
                        </a:buClr>
                        <a:buSzPct val="90000"/>
                        <a:buFont typeface="Wingdings" pitchFamily="2" charset="2"/>
                        <a:buNone/>
                        <a:tabLst/>
                      </a:pPr>
                      <a:r>
                        <a:rPr kumimoji="0" lang="en-US" sz="1800" b="1" u="none" strike="noStrike" cap="none" normalizeH="0" baseline="0" dirty="0" smtClean="0">
                          <a:ln>
                            <a:noFill/>
                          </a:ln>
                          <a:effectLst/>
                        </a:rPr>
                        <a:t>–</a:t>
                      </a:r>
                      <a:endParaRPr kumimoji="0" lang="en-US" sz="1800" b="1" i="0" u="none" strike="noStrike" cap="none" normalizeH="0" baseline="0" dirty="0" smtClean="0">
                        <a:ln>
                          <a:noFill/>
                        </a:ln>
                        <a:solidFill>
                          <a:schemeClr val="tx1"/>
                        </a:solidFill>
                        <a:effectLst/>
                        <a:latin typeface="Arial" charset="0"/>
                      </a:endParaRPr>
                    </a:p>
                  </a:txBody>
                  <a:tcPr anchor="ctr" horzOverflow="overflow">
                    <a:lnT w="12700" cap="flat" cmpd="sng" algn="ctr">
                      <a:noFill/>
                      <a:prstDash val="solid"/>
                      <a:round/>
                      <a:headEnd type="none" w="med" len="med"/>
                      <a:tailEnd type="none" w="med" len="med"/>
                    </a:lnT>
                  </a:tcPr>
                </a:tc>
              </a:tr>
              <a:tr h="640080">
                <a:tc>
                  <a:txBody>
                    <a:bodyPr/>
                    <a:lstStyle/>
                    <a:p>
                      <a:pPr marL="0" marR="0" lvl="0" indent="0" algn="l" defTabSz="914400" rtl="0" eaLnBrk="0" fontAlgn="base" latinLnBrk="0" hangingPunct="0">
                        <a:lnSpc>
                          <a:spcPct val="90000"/>
                        </a:lnSpc>
                        <a:spcBef>
                          <a:spcPct val="0"/>
                        </a:spcBef>
                        <a:spcAft>
                          <a:spcPts val="0"/>
                        </a:spcAft>
                        <a:buClr>
                          <a:srgbClr val="FFFF00"/>
                        </a:buClr>
                        <a:buSzPct val="90000"/>
                        <a:buFont typeface="Wingdings" pitchFamily="2" charset="2"/>
                        <a:buNone/>
                        <a:tabLst/>
                      </a:pPr>
                      <a:r>
                        <a:rPr kumimoji="0" lang="en-US" sz="1800" b="1" u="none" strike="noStrike" cap="none" normalizeH="0" baseline="0" dirty="0" smtClean="0">
                          <a:ln>
                            <a:noFill/>
                          </a:ln>
                          <a:effectLst/>
                        </a:rPr>
                        <a:t>Estimated 5-year OS, % </a:t>
                      </a:r>
                    </a:p>
                    <a:p>
                      <a:pPr marL="0" marR="0" lvl="0" indent="0" algn="l" defTabSz="914400" rtl="0" eaLnBrk="0" fontAlgn="base" latinLnBrk="0" hangingPunct="0">
                        <a:lnSpc>
                          <a:spcPct val="90000"/>
                        </a:lnSpc>
                        <a:spcBef>
                          <a:spcPct val="0"/>
                        </a:spcBef>
                        <a:spcAft>
                          <a:spcPts val="0"/>
                        </a:spcAft>
                        <a:buClr>
                          <a:srgbClr val="FFFF00"/>
                        </a:buClr>
                        <a:buSzPct val="90000"/>
                        <a:buFont typeface="Wingdings" pitchFamily="2" charset="2"/>
                        <a:buNone/>
                        <a:tabLst/>
                      </a:pPr>
                      <a:r>
                        <a:rPr kumimoji="0" lang="en-US" sz="1800" b="1" u="none" strike="noStrike" cap="none" normalizeH="0" baseline="0" dirty="0" smtClean="0">
                          <a:ln>
                            <a:noFill/>
                          </a:ln>
                          <a:effectLst/>
                        </a:rPr>
                        <a:t>(95% CI)</a:t>
                      </a:r>
                      <a:endParaRPr kumimoji="0" lang="en-US" sz="1800" b="1" i="0" u="none" strike="noStrike" cap="none" normalizeH="0" baseline="0" dirty="0" smtClean="0">
                        <a:ln>
                          <a:noFill/>
                        </a:ln>
                        <a:solidFill>
                          <a:schemeClr val="tx1"/>
                        </a:solidFill>
                        <a:effectLst/>
                        <a:latin typeface="Arial" charset="0"/>
                      </a:endParaRPr>
                    </a:p>
                  </a:txBody>
                  <a:tcPr anchor="ctr" horzOverflow="overflow"/>
                </a:tc>
                <a:tc>
                  <a:txBody>
                    <a:bodyPr/>
                    <a:lstStyle/>
                    <a:p>
                      <a:pPr marL="0" marR="0" lvl="0" indent="0" algn="ctr" defTabSz="914400" rtl="0" eaLnBrk="0" fontAlgn="ctr" latinLnBrk="0" hangingPunct="0">
                        <a:lnSpc>
                          <a:spcPct val="90000"/>
                        </a:lnSpc>
                        <a:spcBef>
                          <a:spcPct val="0"/>
                        </a:spcBef>
                        <a:spcAft>
                          <a:spcPts val="0"/>
                        </a:spcAft>
                        <a:buClr>
                          <a:srgbClr val="FFFF00"/>
                        </a:buClr>
                        <a:buSzPct val="90000"/>
                        <a:buFont typeface="Wingdings" pitchFamily="2" charset="2"/>
                        <a:buNone/>
                        <a:tabLst/>
                        <a:defRPr/>
                      </a:pPr>
                      <a:r>
                        <a:rPr kumimoji="0" lang="en-US" sz="1800" b="1" u="none" strike="noStrike" cap="none" normalizeH="0" baseline="0" dirty="0" smtClean="0">
                          <a:ln>
                            <a:noFill/>
                          </a:ln>
                          <a:effectLst/>
                        </a:rPr>
                        <a:t>91</a:t>
                      </a:r>
                    </a:p>
                    <a:p>
                      <a:pPr marL="0" marR="0" lvl="0" indent="0" algn="ctr" defTabSz="914400" rtl="0" eaLnBrk="0" fontAlgn="ctr" latinLnBrk="0" hangingPunct="0">
                        <a:lnSpc>
                          <a:spcPct val="90000"/>
                        </a:lnSpc>
                        <a:spcBef>
                          <a:spcPct val="0"/>
                        </a:spcBef>
                        <a:spcAft>
                          <a:spcPts val="0"/>
                        </a:spcAft>
                        <a:buClr>
                          <a:srgbClr val="FFFF00"/>
                        </a:buClr>
                        <a:buSzPct val="90000"/>
                        <a:buFont typeface="Wingdings" pitchFamily="2" charset="2"/>
                        <a:buNone/>
                        <a:tabLst/>
                        <a:defRPr/>
                      </a:pPr>
                      <a:r>
                        <a:rPr lang="en-US" sz="1800" b="1" dirty="0" smtClean="0"/>
                        <a:t>(87–94)</a:t>
                      </a:r>
                      <a:endParaRPr kumimoji="0" lang="en-US" sz="1800" b="1" i="0" u="none" strike="noStrike" cap="none" normalizeH="0" baseline="0" dirty="0" smtClean="0">
                        <a:ln>
                          <a:noFill/>
                        </a:ln>
                        <a:solidFill>
                          <a:schemeClr val="tx1"/>
                        </a:solidFill>
                        <a:effectLst/>
                        <a:latin typeface="Arial" charset="0"/>
                      </a:endParaRPr>
                    </a:p>
                  </a:txBody>
                  <a:tcPr anchor="ctr" horzOverflow="overflow"/>
                </a:tc>
                <a:tc>
                  <a:txBody>
                    <a:bodyPr/>
                    <a:lstStyle/>
                    <a:p>
                      <a:pPr marL="0" marR="0" lvl="0" indent="0" algn="ctr" defTabSz="914400" rtl="0" eaLnBrk="0" fontAlgn="ctr" latinLnBrk="0" hangingPunct="0">
                        <a:lnSpc>
                          <a:spcPct val="90000"/>
                        </a:lnSpc>
                        <a:spcBef>
                          <a:spcPct val="0"/>
                        </a:spcBef>
                        <a:spcAft>
                          <a:spcPts val="0"/>
                        </a:spcAft>
                        <a:buClr>
                          <a:srgbClr val="FFFF00"/>
                        </a:buClr>
                        <a:buSzPct val="90000"/>
                        <a:buFont typeface="Wingdings" pitchFamily="2" charset="2"/>
                        <a:buNone/>
                        <a:tabLst/>
                        <a:defRPr/>
                      </a:pPr>
                      <a:r>
                        <a:rPr kumimoji="0" lang="en-US" sz="1800" b="1" u="none" strike="noStrike" cap="none" normalizeH="0" baseline="0" dirty="0" smtClean="0">
                          <a:ln>
                            <a:noFill/>
                          </a:ln>
                          <a:effectLst/>
                        </a:rPr>
                        <a:t>90</a:t>
                      </a:r>
                    </a:p>
                    <a:p>
                      <a:pPr marL="0" marR="0" lvl="0" indent="0" algn="ctr" defTabSz="914400" rtl="0" eaLnBrk="0" fontAlgn="ctr" latinLnBrk="0" hangingPunct="0">
                        <a:lnSpc>
                          <a:spcPct val="90000"/>
                        </a:lnSpc>
                        <a:spcBef>
                          <a:spcPct val="0"/>
                        </a:spcBef>
                        <a:spcAft>
                          <a:spcPts val="0"/>
                        </a:spcAft>
                        <a:buClr>
                          <a:srgbClr val="FFFF00"/>
                        </a:buClr>
                        <a:buSzPct val="90000"/>
                        <a:buFont typeface="Wingdings" pitchFamily="2" charset="2"/>
                        <a:buNone/>
                        <a:tabLst/>
                        <a:defRPr/>
                      </a:pPr>
                      <a:r>
                        <a:rPr kumimoji="0" lang="en-US" sz="1800" b="1" u="none" strike="noStrike" cap="none" normalizeH="0" baseline="0" dirty="0" smtClean="0">
                          <a:ln>
                            <a:noFill/>
                          </a:ln>
                          <a:effectLst/>
                        </a:rPr>
                        <a:t>(</a:t>
                      </a:r>
                      <a:r>
                        <a:rPr lang="en-US" sz="1800" b="1" dirty="0" smtClean="0"/>
                        <a:t>85–93) </a:t>
                      </a:r>
                      <a:endParaRPr kumimoji="0" lang="en-US" sz="1800" b="1" i="0" u="none" strike="noStrike" cap="none" normalizeH="0" baseline="0" dirty="0" smtClean="0">
                        <a:ln>
                          <a:noFill/>
                        </a:ln>
                        <a:solidFill>
                          <a:schemeClr val="tx1"/>
                        </a:solidFill>
                        <a:effectLst/>
                        <a:latin typeface="Arial" charset="0"/>
                      </a:endParaRPr>
                    </a:p>
                  </a:txBody>
                  <a:tcPr anchor="ctr" horzOverflow="overflow"/>
                </a:tc>
                <a:tc>
                  <a:txBody>
                    <a:bodyPr/>
                    <a:lstStyle/>
                    <a:p>
                      <a:pPr marL="0" marR="0" lvl="0" indent="0" algn="ctr" defTabSz="914400" rtl="0" eaLnBrk="0" fontAlgn="ctr" latinLnBrk="0" hangingPunct="0">
                        <a:lnSpc>
                          <a:spcPct val="90000"/>
                        </a:lnSpc>
                        <a:spcBef>
                          <a:spcPct val="0"/>
                        </a:spcBef>
                        <a:spcAft>
                          <a:spcPts val="0"/>
                        </a:spcAft>
                        <a:buClr>
                          <a:srgbClr val="FFFF00"/>
                        </a:buClr>
                        <a:buSzPct val="90000"/>
                        <a:buFont typeface="Wingdings" pitchFamily="2" charset="2"/>
                        <a:buNone/>
                        <a:tabLst/>
                      </a:pPr>
                      <a:r>
                        <a:rPr lang="en-US" sz="1800" b="1" dirty="0" smtClean="0"/>
                        <a:t>1.01 </a:t>
                      </a:r>
                      <a:br>
                        <a:rPr lang="en-US" sz="1800" b="1" dirty="0" smtClean="0"/>
                      </a:br>
                      <a:r>
                        <a:rPr lang="en-US" sz="1800" b="1" dirty="0" smtClean="0"/>
                        <a:t>(0.58–1.73)</a:t>
                      </a:r>
                      <a:endParaRPr kumimoji="0" lang="en-US" sz="1800" b="1" i="0" u="none" strike="noStrike" cap="none" normalizeH="0" baseline="0" dirty="0" smtClean="0">
                        <a:ln>
                          <a:noFill/>
                        </a:ln>
                        <a:solidFill>
                          <a:schemeClr val="tx1"/>
                        </a:solidFill>
                        <a:effectLst/>
                        <a:latin typeface="Arial" charset="0"/>
                      </a:endParaRPr>
                    </a:p>
                  </a:txBody>
                  <a:tcPr anchor="ctr" horzOverflow="overflow"/>
                </a:tc>
              </a:tr>
              <a:tr h="640080">
                <a:tc>
                  <a:txBody>
                    <a:bodyPr/>
                    <a:lstStyle/>
                    <a:p>
                      <a:pPr marL="0" marR="0" lvl="0" indent="0" algn="l" defTabSz="914400" rtl="0" eaLnBrk="0" fontAlgn="base" latinLnBrk="0" hangingPunct="0">
                        <a:lnSpc>
                          <a:spcPct val="90000"/>
                        </a:lnSpc>
                        <a:spcBef>
                          <a:spcPct val="0"/>
                        </a:spcBef>
                        <a:spcAft>
                          <a:spcPts val="0"/>
                        </a:spcAft>
                        <a:buClr>
                          <a:srgbClr val="FFFF00"/>
                        </a:buClr>
                        <a:buSzPct val="90000"/>
                        <a:buFont typeface="Wingdings" pitchFamily="2" charset="2"/>
                        <a:buNone/>
                        <a:tabLst/>
                      </a:pPr>
                      <a:r>
                        <a:rPr kumimoji="0" lang="en-US" sz="1800" b="1" u="none" strike="noStrike" cap="none" normalizeH="0" baseline="0" dirty="0" smtClean="0">
                          <a:ln>
                            <a:noFill/>
                          </a:ln>
                          <a:effectLst/>
                        </a:rPr>
                        <a:t>Estimated 5-year PFS, % </a:t>
                      </a:r>
                      <a:br>
                        <a:rPr kumimoji="0" lang="en-US" sz="1800" b="1" u="none" strike="noStrike" cap="none" normalizeH="0" baseline="0" dirty="0" smtClean="0">
                          <a:ln>
                            <a:noFill/>
                          </a:ln>
                          <a:effectLst/>
                        </a:rPr>
                      </a:br>
                      <a:r>
                        <a:rPr kumimoji="0" lang="en-US" sz="1800" b="1" u="none" strike="noStrike" cap="none" normalizeH="0" baseline="0" dirty="0" smtClean="0">
                          <a:ln>
                            <a:noFill/>
                          </a:ln>
                          <a:effectLst/>
                        </a:rPr>
                        <a:t>(95% CI)</a:t>
                      </a:r>
                      <a:endParaRPr kumimoji="0" lang="en-US" sz="1800" b="1" i="0" u="none" strike="noStrike" cap="none" normalizeH="0" baseline="0" dirty="0" smtClean="0">
                        <a:ln>
                          <a:noFill/>
                        </a:ln>
                        <a:solidFill>
                          <a:schemeClr val="tx1"/>
                        </a:solidFill>
                        <a:effectLst/>
                        <a:latin typeface="Arial" charset="0"/>
                      </a:endParaRPr>
                    </a:p>
                  </a:txBody>
                  <a:tcPr anchor="ctr" horzOverflow="overflow">
                    <a:lnB w="38100" cap="flat" cmpd="sng" algn="ctr">
                      <a:solidFill>
                        <a:schemeClr val="tx1"/>
                      </a:solidFill>
                      <a:prstDash val="solid"/>
                      <a:round/>
                      <a:headEnd type="none" w="med" len="med"/>
                      <a:tailEnd type="none" w="med" len="med"/>
                    </a:lnB>
                  </a:tcPr>
                </a:tc>
                <a:tc>
                  <a:txBody>
                    <a:bodyPr/>
                    <a:lstStyle/>
                    <a:p>
                      <a:pPr marL="0" marR="0" lvl="0" indent="0" algn="ctr" defTabSz="914400" rtl="0" eaLnBrk="0" fontAlgn="ctr" latinLnBrk="0" hangingPunct="0">
                        <a:lnSpc>
                          <a:spcPct val="90000"/>
                        </a:lnSpc>
                        <a:spcBef>
                          <a:spcPct val="0"/>
                        </a:spcBef>
                        <a:spcAft>
                          <a:spcPts val="0"/>
                        </a:spcAft>
                        <a:buClr>
                          <a:srgbClr val="FFFF00"/>
                        </a:buClr>
                        <a:buSzPct val="90000"/>
                        <a:buFont typeface="Wingdings" pitchFamily="2" charset="2"/>
                        <a:buNone/>
                        <a:tabLst/>
                        <a:defRPr/>
                      </a:pPr>
                      <a:r>
                        <a:rPr kumimoji="0" lang="en-US" sz="1800" b="1" u="none" strike="noStrike" cap="none" normalizeH="0" baseline="0" dirty="0" smtClean="0">
                          <a:ln>
                            <a:noFill/>
                          </a:ln>
                          <a:effectLst/>
                        </a:rPr>
                        <a:t>85</a:t>
                      </a:r>
                    </a:p>
                    <a:p>
                      <a:pPr marL="0" marR="0" lvl="0" indent="0" algn="ctr" defTabSz="914400" rtl="0" eaLnBrk="0" fontAlgn="ctr" latinLnBrk="0" hangingPunct="0">
                        <a:lnSpc>
                          <a:spcPct val="90000"/>
                        </a:lnSpc>
                        <a:spcBef>
                          <a:spcPct val="0"/>
                        </a:spcBef>
                        <a:spcAft>
                          <a:spcPts val="0"/>
                        </a:spcAft>
                        <a:buClr>
                          <a:srgbClr val="FFFF00"/>
                        </a:buClr>
                        <a:buSzPct val="90000"/>
                        <a:buFont typeface="Wingdings" pitchFamily="2" charset="2"/>
                        <a:buNone/>
                        <a:tabLst/>
                        <a:defRPr/>
                      </a:pPr>
                      <a:r>
                        <a:rPr kumimoji="0" lang="en-US" sz="1800" b="1" u="none" strike="noStrike" cap="none" normalizeH="0" baseline="0" dirty="0" smtClean="0">
                          <a:ln>
                            <a:noFill/>
                          </a:ln>
                          <a:effectLst/>
                        </a:rPr>
                        <a:t>(80–89)</a:t>
                      </a:r>
                      <a:endParaRPr kumimoji="0" lang="en-US" sz="1800" b="1" i="0" u="none" strike="noStrike" cap="none" normalizeH="0" baseline="0" dirty="0" smtClean="0">
                        <a:ln>
                          <a:noFill/>
                        </a:ln>
                        <a:solidFill>
                          <a:schemeClr val="tx1"/>
                        </a:solidFill>
                        <a:effectLst/>
                        <a:latin typeface="Arial" charset="0"/>
                      </a:endParaRPr>
                    </a:p>
                  </a:txBody>
                  <a:tcPr anchor="ctr" horzOverflow="overflow">
                    <a:lnB w="38100" cap="flat" cmpd="sng" algn="ctr">
                      <a:solidFill>
                        <a:schemeClr val="tx1"/>
                      </a:solidFill>
                      <a:prstDash val="solid"/>
                      <a:round/>
                      <a:headEnd type="none" w="med" len="med"/>
                      <a:tailEnd type="none" w="med" len="med"/>
                    </a:lnB>
                  </a:tcPr>
                </a:tc>
                <a:tc>
                  <a:txBody>
                    <a:bodyPr/>
                    <a:lstStyle/>
                    <a:p>
                      <a:pPr marL="0" marR="0" lvl="0" indent="0" algn="ctr" defTabSz="914400" rtl="0" eaLnBrk="0" fontAlgn="ctr" latinLnBrk="0" hangingPunct="0">
                        <a:lnSpc>
                          <a:spcPct val="90000"/>
                        </a:lnSpc>
                        <a:spcBef>
                          <a:spcPct val="0"/>
                        </a:spcBef>
                        <a:spcAft>
                          <a:spcPts val="0"/>
                        </a:spcAft>
                        <a:buClr>
                          <a:srgbClr val="FFFF00"/>
                        </a:buClr>
                        <a:buSzPct val="90000"/>
                        <a:buFont typeface="Wingdings" pitchFamily="2" charset="2"/>
                        <a:buNone/>
                        <a:tabLst/>
                        <a:defRPr/>
                      </a:pPr>
                      <a:r>
                        <a:rPr kumimoji="0" lang="en-US" sz="1800" b="1" u="none" strike="noStrike" cap="none" normalizeH="0" baseline="0" dirty="0" smtClean="0">
                          <a:ln>
                            <a:noFill/>
                          </a:ln>
                          <a:effectLst/>
                        </a:rPr>
                        <a:t>86</a:t>
                      </a:r>
                    </a:p>
                    <a:p>
                      <a:pPr marL="0" marR="0" lvl="0" indent="0" algn="ctr" defTabSz="914400" rtl="0" eaLnBrk="0" fontAlgn="ctr" latinLnBrk="0" hangingPunct="0">
                        <a:lnSpc>
                          <a:spcPct val="90000"/>
                        </a:lnSpc>
                        <a:spcBef>
                          <a:spcPct val="0"/>
                        </a:spcBef>
                        <a:spcAft>
                          <a:spcPts val="0"/>
                        </a:spcAft>
                        <a:buClr>
                          <a:srgbClr val="FFFF00"/>
                        </a:buClr>
                        <a:buSzPct val="90000"/>
                        <a:buFont typeface="Wingdings" pitchFamily="2" charset="2"/>
                        <a:buNone/>
                        <a:tabLst/>
                        <a:defRPr/>
                      </a:pPr>
                      <a:r>
                        <a:rPr kumimoji="0" lang="en-US" sz="1800" b="1" u="none" strike="noStrike" cap="none" normalizeH="0" baseline="0" dirty="0" smtClean="0">
                          <a:ln>
                            <a:noFill/>
                          </a:ln>
                          <a:effectLst/>
                        </a:rPr>
                        <a:t>(80–89)</a:t>
                      </a:r>
                      <a:endParaRPr kumimoji="0" lang="en-US" sz="1800" b="1" i="0" u="none" strike="noStrike" cap="none" normalizeH="0" baseline="0" dirty="0" smtClean="0">
                        <a:ln>
                          <a:noFill/>
                        </a:ln>
                        <a:solidFill>
                          <a:schemeClr val="tx1"/>
                        </a:solidFill>
                        <a:effectLst/>
                        <a:latin typeface="Arial" charset="0"/>
                      </a:endParaRPr>
                    </a:p>
                  </a:txBody>
                  <a:tcPr anchor="ctr" horzOverflow="overflow">
                    <a:lnB w="38100" cap="flat" cmpd="sng" algn="ctr">
                      <a:solidFill>
                        <a:schemeClr val="tx1"/>
                      </a:solidFill>
                      <a:prstDash val="solid"/>
                      <a:round/>
                      <a:headEnd type="none" w="med" len="med"/>
                      <a:tailEnd type="none" w="med" len="med"/>
                    </a:lnB>
                  </a:tcPr>
                </a:tc>
                <a:tc>
                  <a:txBody>
                    <a:bodyPr/>
                    <a:lstStyle/>
                    <a:p>
                      <a:pPr marL="0" marR="0" lvl="0" indent="0" algn="ctr" defTabSz="914400" rtl="0" eaLnBrk="0" fontAlgn="ctr" latinLnBrk="0" hangingPunct="0">
                        <a:lnSpc>
                          <a:spcPct val="90000"/>
                        </a:lnSpc>
                        <a:spcBef>
                          <a:spcPct val="0"/>
                        </a:spcBef>
                        <a:spcAft>
                          <a:spcPts val="0"/>
                        </a:spcAft>
                        <a:buClr>
                          <a:srgbClr val="FFFF00"/>
                        </a:buClr>
                        <a:buSzPct val="90000"/>
                        <a:buFont typeface="Wingdings" pitchFamily="2" charset="2"/>
                        <a:buNone/>
                        <a:tabLst/>
                      </a:pPr>
                      <a:r>
                        <a:rPr lang="en-US" sz="1800" b="1" dirty="0" smtClean="0"/>
                        <a:t>1.06 </a:t>
                      </a:r>
                      <a:br>
                        <a:rPr lang="en-US" sz="1800" b="1" dirty="0" smtClean="0"/>
                      </a:br>
                      <a:r>
                        <a:rPr lang="en-US" sz="1800" b="1" dirty="0" smtClean="0"/>
                        <a:t>(0.68–1.66)</a:t>
                      </a:r>
                      <a:endParaRPr kumimoji="0" lang="en-US" sz="1800" b="1" i="0" u="none" strike="noStrike" cap="none" normalizeH="0" baseline="0" dirty="0" smtClean="0">
                        <a:ln>
                          <a:noFill/>
                        </a:ln>
                        <a:solidFill>
                          <a:schemeClr val="tx1"/>
                        </a:solidFill>
                        <a:effectLst/>
                        <a:latin typeface="Arial" charset="0"/>
                        <a:cs typeface="Arial" charset="0"/>
                      </a:endParaRPr>
                    </a:p>
                  </a:txBody>
                  <a:tcPr anchor="ctr" horzOverflow="overflow">
                    <a:lnB w="38100" cap="flat" cmpd="sng" algn="ctr">
                      <a:solidFill>
                        <a:schemeClr val="tx1"/>
                      </a:solidFill>
                      <a:prstDash val="solid"/>
                      <a:round/>
                      <a:headEnd type="none" w="med" len="med"/>
                      <a:tailEnd type="none" w="med" len="med"/>
                    </a:lnB>
                  </a:tcPr>
                </a:tc>
              </a:tr>
            </a:tbl>
          </a:graphicData>
        </a:graphic>
      </p:graphicFrame>
      <p:sp>
        <p:nvSpPr>
          <p:cNvPr id="8" name="Content Placeholder 2"/>
          <p:cNvSpPr txBox="1">
            <a:spLocks/>
          </p:cNvSpPr>
          <p:nvPr/>
        </p:nvSpPr>
        <p:spPr>
          <a:xfrm>
            <a:off x="362584" y="4561969"/>
            <a:ext cx="8350250" cy="1643350"/>
          </a:xfrm>
          <a:prstGeom prst="rect">
            <a:avLst/>
          </a:prstGeom>
        </p:spPr>
        <p:txBody>
          <a:bodyPr/>
          <a:lstStyle>
            <a:lvl1pPr marL="342900" indent="-342900" algn="l" rtl="0" eaLnBrk="0" fontAlgn="base" hangingPunct="0">
              <a:spcBef>
                <a:spcPct val="0"/>
              </a:spcBef>
              <a:spcAft>
                <a:spcPct val="20000"/>
              </a:spcAft>
              <a:buClr>
                <a:srgbClr val="FFFF00"/>
              </a:buClr>
              <a:buSzPct val="90000"/>
              <a:buFont typeface="Wingdings" pitchFamily="2" charset="2"/>
              <a:buChar char="n"/>
              <a:defRPr sz="2200" b="1">
                <a:solidFill>
                  <a:schemeClr val="tx1"/>
                </a:solidFill>
                <a:latin typeface="+mn-lt"/>
                <a:ea typeface="+mn-ea"/>
                <a:cs typeface="+mn-cs"/>
              </a:defRPr>
            </a:lvl1pPr>
            <a:lvl2pPr marL="685800" indent="-341313" algn="l" rtl="0" eaLnBrk="0" fontAlgn="base" hangingPunct="0">
              <a:spcBef>
                <a:spcPct val="0"/>
              </a:spcBef>
              <a:spcAft>
                <a:spcPct val="20000"/>
              </a:spcAft>
              <a:buClr>
                <a:schemeClr val="tx1"/>
              </a:buClr>
              <a:buChar char="–"/>
              <a:defRPr sz="2200" b="1">
                <a:solidFill>
                  <a:schemeClr val="tx1"/>
                </a:solidFill>
                <a:latin typeface="+mn-lt"/>
                <a:cs typeface="+mn-cs"/>
              </a:defRPr>
            </a:lvl2pPr>
            <a:lvl3pPr marL="1036638" indent="-349250" algn="l" rtl="0" eaLnBrk="0" fontAlgn="base" hangingPunct="0">
              <a:spcBef>
                <a:spcPct val="0"/>
              </a:spcBef>
              <a:spcAft>
                <a:spcPct val="20000"/>
              </a:spcAft>
              <a:buClr>
                <a:srgbClr val="FFFF00"/>
              </a:buClr>
              <a:buFont typeface="Arial" charset="0"/>
              <a:buChar char="●"/>
              <a:defRPr sz="2200" b="1">
                <a:solidFill>
                  <a:schemeClr val="tx1"/>
                </a:solidFill>
                <a:latin typeface="+mn-lt"/>
                <a:cs typeface="+mn-cs"/>
              </a:defRPr>
            </a:lvl3pPr>
            <a:lvl4pPr marL="1393825" indent="-355600" algn="l" rtl="0" eaLnBrk="0" fontAlgn="base" hangingPunct="0">
              <a:spcBef>
                <a:spcPct val="0"/>
              </a:spcBef>
              <a:spcAft>
                <a:spcPct val="20000"/>
              </a:spcAft>
              <a:buClr>
                <a:schemeClr val="tx1"/>
              </a:buClr>
              <a:buChar char="–"/>
              <a:defRPr sz="2200" b="1">
                <a:solidFill>
                  <a:schemeClr val="tx1"/>
                </a:solidFill>
                <a:latin typeface="+mn-lt"/>
                <a:cs typeface="+mn-cs"/>
              </a:defRPr>
            </a:lvl4pPr>
            <a:lvl5pPr marL="1981200" indent="-585788" algn="r" rtl="0" eaLnBrk="0" fontAlgn="base" hangingPunct="0">
              <a:spcBef>
                <a:spcPct val="0"/>
              </a:spcBef>
              <a:spcAft>
                <a:spcPct val="20000"/>
              </a:spcAft>
              <a:defRPr sz="1200" b="1">
                <a:solidFill>
                  <a:schemeClr val="tx1"/>
                </a:solidFill>
                <a:latin typeface="+mn-lt"/>
                <a:cs typeface="+mn-cs"/>
              </a:defRPr>
            </a:lvl5pPr>
            <a:lvl6pPr marL="2438400" indent="-585788" algn="r" rtl="0" fontAlgn="base">
              <a:spcBef>
                <a:spcPct val="0"/>
              </a:spcBef>
              <a:spcAft>
                <a:spcPct val="20000"/>
              </a:spcAft>
              <a:defRPr sz="1200" b="1">
                <a:solidFill>
                  <a:schemeClr val="tx1"/>
                </a:solidFill>
                <a:latin typeface="+mn-lt"/>
                <a:cs typeface="+mn-cs"/>
              </a:defRPr>
            </a:lvl6pPr>
            <a:lvl7pPr marL="2895600" indent="-585788" algn="r" rtl="0" fontAlgn="base">
              <a:spcBef>
                <a:spcPct val="0"/>
              </a:spcBef>
              <a:spcAft>
                <a:spcPct val="20000"/>
              </a:spcAft>
              <a:defRPr sz="1200" b="1">
                <a:solidFill>
                  <a:schemeClr val="tx1"/>
                </a:solidFill>
                <a:latin typeface="+mn-lt"/>
                <a:cs typeface="+mn-cs"/>
              </a:defRPr>
            </a:lvl7pPr>
            <a:lvl8pPr marL="3352800" indent="-585788" algn="r" rtl="0" fontAlgn="base">
              <a:spcBef>
                <a:spcPct val="0"/>
              </a:spcBef>
              <a:spcAft>
                <a:spcPct val="20000"/>
              </a:spcAft>
              <a:defRPr sz="1200" b="1">
                <a:solidFill>
                  <a:schemeClr val="tx1"/>
                </a:solidFill>
                <a:latin typeface="+mn-lt"/>
                <a:cs typeface="+mn-cs"/>
              </a:defRPr>
            </a:lvl8pPr>
            <a:lvl9pPr marL="3810000" indent="-585788" algn="r" rtl="0" fontAlgn="base">
              <a:spcBef>
                <a:spcPct val="0"/>
              </a:spcBef>
              <a:spcAft>
                <a:spcPct val="20000"/>
              </a:spcAft>
              <a:defRPr sz="1200" b="1">
                <a:solidFill>
                  <a:schemeClr val="tx1"/>
                </a:solidFill>
                <a:latin typeface="+mn-lt"/>
                <a:cs typeface="+mn-cs"/>
              </a:defRPr>
            </a:lvl9pPr>
          </a:lstStyle>
          <a:p>
            <a:pPr marL="292100" lvl="1" indent="-292100">
              <a:spcBef>
                <a:spcPts val="600"/>
              </a:spcBef>
              <a:spcAft>
                <a:spcPts val="600"/>
              </a:spcAft>
              <a:buClr>
                <a:srgbClr val="F09828"/>
              </a:buClr>
              <a:buSzPct val="90000"/>
              <a:buFont typeface="Arial" panose="020B0604020202020204" pitchFamily="34" charset="0"/>
              <a:buChar char="•"/>
            </a:pPr>
            <a:r>
              <a:rPr lang="en-US" sz="1400" kern="0" dirty="0">
                <a:cs typeface="Arial" pitchFamily="34" charset="0"/>
              </a:rPr>
              <a:t>Causes of death were cardiovascular disease (2 dasatinib, 1 imatinib); disease progression </a:t>
            </a:r>
            <a:r>
              <a:rPr lang="en-US" sz="1400" kern="0" dirty="0" smtClean="0">
                <a:cs typeface="Arial" pitchFamily="34" charset="0"/>
              </a:rPr>
              <a:t/>
            </a:r>
            <a:br>
              <a:rPr lang="en-US" sz="1400" kern="0" dirty="0" smtClean="0">
                <a:cs typeface="Arial" pitchFamily="34" charset="0"/>
              </a:rPr>
            </a:br>
            <a:r>
              <a:rPr lang="en-US" sz="1400" kern="0" dirty="0" smtClean="0">
                <a:cs typeface="Arial" pitchFamily="34" charset="0"/>
              </a:rPr>
              <a:t>(</a:t>
            </a:r>
            <a:r>
              <a:rPr lang="en-US" sz="1400" kern="0" dirty="0">
                <a:cs typeface="Arial" pitchFamily="34" charset="0"/>
              </a:rPr>
              <a:t>9 dasatinib, 17 imatinib); infection (11 </a:t>
            </a:r>
            <a:r>
              <a:rPr lang="en-US" sz="1400" kern="0" dirty="0" smtClean="0">
                <a:cs typeface="Arial" pitchFamily="34" charset="0"/>
              </a:rPr>
              <a:t>dasatinib, 1 </a:t>
            </a:r>
            <a:r>
              <a:rPr lang="en-US" sz="1400" kern="0" dirty="0">
                <a:cs typeface="Arial" pitchFamily="34" charset="0"/>
              </a:rPr>
              <a:t>imatinib); other malignancy, septic shock and cardiac </a:t>
            </a:r>
            <a:r>
              <a:rPr lang="en-US" sz="1400" kern="0" dirty="0" smtClean="0">
                <a:cs typeface="Arial" pitchFamily="34" charset="0"/>
              </a:rPr>
              <a:t>failure, multi-organ </a:t>
            </a:r>
            <a:r>
              <a:rPr lang="en-US" sz="1400" kern="0" dirty="0">
                <a:cs typeface="Arial" pitchFamily="34" charset="0"/>
              </a:rPr>
              <a:t>failure, and whole body swelling (1 each dasatinib); stem cell transplantation complications and unknown (2 each imatinib); severe chest pain, clinical deterioration and decrease in performance </a:t>
            </a:r>
            <a:r>
              <a:rPr lang="en-US" sz="1400" kern="0" dirty="0" smtClean="0">
                <a:cs typeface="Arial" pitchFamily="34" charset="0"/>
              </a:rPr>
              <a:t>status, and </a:t>
            </a:r>
            <a:r>
              <a:rPr lang="en-US" sz="1400" kern="0" dirty="0">
                <a:cs typeface="Arial" pitchFamily="34" charset="0"/>
              </a:rPr>
              <a:t>fatal bleeding (1 each imatinib)</a:t>
            </a:r>
          </a:p>
        </p:txBody>
      </p:sp>
      <p:sp>
        <p:nvSpPr>
          <p:cNvPr id="6" name="TextBox 5"/>
          <p:cNvSpPr txBox="1"/>
          <p:nvPr/>
        </p:nvSpPr>
        <p:spPr>
          <a:xfrm>
            <a:off x="336459" y="5882307"/>
            <a:ext cx="8520158" cy="369332"/>
          </a:xfrm>
          <a:prstGeom prst="rect">
            <a:avLst/>
          </a:prstGeom>
          <a:noFill/>
        </p:spPr>
        <p:txBody>
          <a:bodyPr wrap="square" rtlCol="0" anchor="b" anchorCtr="0">
            <a:spAutoFit/>
          </a:bodyPr>
          <a:lstStyle/>
          <a:p>
            <a:pPr marL="0" lvl="1">
              <a:lnSpc>
                <a:spcPct val="90000"/>
              </a:lnSpc>
              <a:spcBef>
                <a:spcPts val="400"/>
              </a:spcBef>
            </a:pPr>
            <a:r>
              <a:rPr lang="en-US" sz="1000" dirty="0" smtClean="0"/>
              <a:t>On-study </a:t>
            </a:r>
            <a:r>
              <a:rPr lang="en-US" sz="1000" dirty="0"/>
              <a:t>treatment and in follow-up after discontinuation of randomized treatment. </a:t>
            </a:r>
            <a:r>
              <a:rPr lang="en-US" sz="1000" dirty="0" smtClean="0"/>
              <a:t>CI</a:t>
            </a:r>
            <a:r>
              <a:rPr lang="en-US" sz="1000" dirty="0"/>
              <a:t>, confidence interval; OS, overall survival; PFS, progression-free </a:t>
            </a:r>
            <a:r>
              <a:rPr lang="en-US" sz="1000" dirty="0" smtClean="0"/>
              <a:t>survival</a:t>
            </a:r>
            <a:endParaRPr lang="en-US" sz="1000" dirty="0"/>
          </a:p>
        </p:txBody>
      </p:sp>
      <p:sp>
        <p:nvSpPr>
          <p:cNvPr id="7" name="Rectangle 6"/>
          <p:cNvSpPr/>
          <p:nvPr/>
        </p:nvSpPr>
        <p:spPr>
          <a:xfrm>
            <a:off x="349714" y="6429384"/>
            <a:ext cx="3501984" cy="276999"/>
          </a:xfrm>
          <a:prstGeom prst="rect">
            <a:avLst/>
          </a:prstGeom>
        </p:spPr>
        <p:txBody>
          <a:bodyPr wrap="none">
            <a:spAutoFit/>
          </a:bodyPr>
          <a:lstStyle/>
          <a:p>
            <a:r>
              <a:rPr lang="en-US" sz="1200" b="1" dirty="0" smtClean="0">
                <a:solidFill>
                  <a:srgbClr val="FFFFFF"/>
                </a:solidFill>
              </a:rPr>
              <a:t>Cortes</a:t>
            </a:r>
            <a:r>
              <a:rPr lang="en-US" sz="1200" b="1" dirty="0" smtClean="0">
                <a:solidFill>
                  <a:srgbClr val="FFFFFF"/>
                </a:solidFill>
                <a:cs typeface="Arial" charset="0"/>
              </a:rPr>
              <a:t> J, </a:t>
            </a:r>
            <a:r>
              <a:rPr lang="en-US" sz="1200" b="1" dirty="0" smtClean="0">
                <a:solidFill>
                  <a:srgbClr val="FFFFFF"/>
                </a:solidFill>
                <a:cs typeface="Arial" charset="0"/>
              </a:rPr>
              <a:t>et al. </a:t>
            </a:r>
            <a:r>
              <a:rPr lang="en-US" sz="1200" b="1" i="1" dirty="0" smtClean="0">
                <a:solidFill>
                  <a:srgbClr val="FFFFFF"/>
                </a:solidFill>
                <a:cs typeface="Arial" charset="0"/>
              </a:rPr>
              <a:t>Blood</a:t>
            </a:r>
            <a:r>
              <a:rPr lang="en-US" sz="1200" b="1" i="1" dirty="0">
                <a:solidFill>
                  <a:srgbClr val="FFFFFF"/>
                </a:solidFill>
                <a:cs typeface="Arial" charset="0"/>
              </a:rPr>
              <a:t>. </a:t>
            </a:r>
            <a:r>
              <a:rPr lang="en-US" sz="1200" b="1" dirty="0">
                <a:solidFill>
                  <a:srgbClr val="FFFFFF"/>
                </a:solidFill>
                <a:cs typeface="Arial" charset="0"/>
              </a:rPr>
              <a:t>2014;124: Abstract </a:t>
            </a:r>
            <a:r>
              <a:rPr lang="en-US" sz="1200" b="1" dirty="0" smtClean="0">
                <a:solidFill>
                  <a:srgbClr val="FFFFFF"/>
                </a:solidFill>
              </a:rPr>
              <a:t>15</a:t>
            </a:r>
            <a:r>
              <a:rPr lang="en-US" sz="1200" b="1" dirty="0" smtClean="0">
                <a:solidFill>
                  <a:srgbClr val="FFFFFF"/>
                </a:solidFill>
                <a:cs typeface="Arial" charset="0"/>
              </a:rPr>
              <a:t>2</a:t>
            </a:r>
            <a:r>
              <a:rPr lang="en-US" sz="1200" b="1" dirty="0" smtClean="0">
                <a:solidFill>
                  <a:srgbClr val="FFFFFF"/>
                </a:solidFill>
                <a:cs typeface="Arial" charset="0"/>
              </a:rPr>
              <a:t>.</a:t>
            </a:r>
            <a:endParaRPr lang="en-US" sz="1200" b="1" dirty="0">
              <a:solidFill>
                <a:srgbClr val="FFFFFF"/>
              </a:solidFill>
              <a:cs typeface="Arial" charset="0"/>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Group 137"/>
          <p:cNvGraphicFramePr>
            <a:graphicFrameLocks noGrp="1"/>
          </p:cNvGraphicFramePr>
          <p:nvPr>
            <p:extLst>
              <p:ext uri="{D42A27DB-BD31-4B8C-83A1-F6EECF244321}">
                <p14:modId xmlns:p14="http://schemas.microsoft.com/office/powerpoint/2010/main" val="201306920"/>
              </p:ext>
            </p:extLst>
          </p:nvPr>
        </p:nvGraphicFramePr>
        <p:xfrm>
          <a:off x="276226" y="1765597"/>
          <a:ext cx="8547734" cy="4385811"/>
        </p:xfrm>
        <a:graphic>
          <a:graphicData uri="http://schemas.openxmlformats.org/drawingml/2006/table">
            <a:tbl>
              <a:tblPr firstRow="1" bandRow="1">
                <a:tableStyleId>{C083E6E3-FA7D-4D7B-A595-EF9225AFEA82}</a:tableStyleId>
              </a:tblPr>
              <a:tblGrid>
                <a:gridCol w="2665422"/>
                <a:gridCol w="1470578"/>
                <a:gridCol w="1470578"/>
                <a:gridCol w="1470578"/>
                <a:gridCol w="1470578"/>
              </a:tblGrid>
              <a:tr h="1196130">
                <a:tc>
                  <a:txBody>
                    <a:bodyPr/>
                    <a:lstStyle/>
                    <a:p>
                      <a:pPr marL="0" marR="0" lvl="0" indent="0" algn="l" defTabSz="914400" rtl="0" eaLnBrk="0" fontAlgn="base" latinLnBrk="0" hangingPunct="0">
                        <a:lnSpc>
                          <a:spcPct val="100000"/>
                        </a:lnSpc>
                        <a:spcBef>
                          <a:spcPct val="0"/>
                        </a:spcBef>
                        <a:spcAft>
                          <a:spcPct val="20000"/>
                        </a:spcAft>
                        <a:buClr>
                          <a:srgbClr val="FFFF00"/>
                        </a:buClr>
                        <a:buSzPct val="90000"/>
                        <a:buFont typeface="Wingdings" pitchFamily="2" charset="2"/>
                        <a:buNone/>
                        <a:tabLst/>
                      </a:pPr>
                      <a:endParaRPr kumimoji="0" lang="en-US" sz="2400" b="1" i="0" u="none" strike="noStrike" cap="none" normalizeH="0" baseline="0" dirty="0" smtClean="0">
                        <a:ln>
                          <a:noFill/>
                        </a:ln>
                        <a:solidFill>
                          <a:srgbClr val="000000"/>
                        </a:solidFill>
                        <a:effectLst/>
                        <a:latin typeface="Arial" charset="0"/>
                      </a:endParaRPr>
                    </a:p>
                  </a:txBody>
                  <a:tcPr anchor="ctr" horzOverflow="overflow">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99CCFF"/>
                    </a:solidFill>
                  </a:tcPr>
                </a:tc>
                <a:tc gridSpan="2">
                  <a:txBody>
                    <a:bodyPr/>
                    <a:lstStyle/>
                    <a:p>
                      <a:pPr marL="0" marR="0" lvl="0" indent="0" algn="ctr" defTabSz="914400" rtl="0" eaLnBrk="0" fontAlgn="base" latinLnBrk="0" hangingPunct="0">
                        <a:lnSpc>
                          <a:spcPct val="100000"/>
                        </a:lnSpc>
                        <a:spcBef>
                          <a:spcPct val="0"/>
                        </a:spcBef>
                        <a:spcAft>
                          <a:spcPct val="20000"/>
                        </a:spcAft>
                        <a:buClr>
                          <a:srgbClr val="FFFF00"/>
                        </a:buClr>
                        <a:buSzPct val="90000"/>
                        <a:buFont typeface="Wingdings" pitchFamily="2" charset="2"/>
                        <a:buNone/>
                        <a:tabLst/>
                      </a:pPr>
                      <a:r>
                        <a:rPr kumimoji="0" lang="en-US" sz="2400" b="1" u="none" strike="noStrike" cap="none" normalizeH="0" baseline="0" dirty="0" err="1" smtClean="0">
                          <a:ln>
                            <a:noFill/>
                          </a:ln>
                          <a:solidFill>
                            <a:srgbClr val="000000"/>
                          </a:solidFill>
                          <a:effectLst/>
                        </a:rPr>
                        <a:t>Dasatinib</a:t>
                      </a:r>
                      <a:r>
                        <a:rPr kumimoji="0" lang="en-US" sz="2400" b="1" u="none" strike="noStrike" cap="none" normalizeH="0" baseline="0" dirty="0" smtClean="0">
                          <a:ln>
                            <a:noFill/>
                          </a:ln>
                          <a:solidFill>
                            <a:srgbClr val="000000"/>
                          </a:solidFill>
                          <a:effectLst/>
                        </a:rPr>
                        <a:t> 100 mg QD (</a:t>
                      </a:r>
                      <a:r>
                        <a:rPr kumimoji="0" lang="en-US" sz="2400" b="1" u="none" strike="noStrike" cap="none" normalizeH="0" baseline="0" dirty="0" smtClean="0">
                          <a:ln>
                            <a:noFill/>
                          </a:ln>
                          <a:solidFill>
                            <a:srgbClr val="000000"/>
                          </a:solidFill>
                          <a:effectLst/>
                        </a:rPr>
                        <a:t>n = 259</a:t>
                      </a:r>
                      <a:r>
                        <a:rPr kumimoji="0" lang="en-US" sz="2400" b="1" u="none" strike="noStrike" cap="none" normalizeH="0" baseline="0" dirty="0" smtClean="0">
                          <a:ln>
                            <a:noFill/>
                          </a:ln>
                          <a:solidFill>
                            <a:srgbClr val="000000"/>
                          </a:solidFill>
                          <a:effectLst/>
                        </a:rPr>
                        <a:t>)</a:t>
                      </a:r>
                      <a:endParaRPr kumimoji="0" lang="en-US" sz="2400" b="1" i="0" u="none" strike="noStrike" cap="none" normalizeH="0" baseline="0" dirty="0" smtClean="0">
                        <a:ln>
                          <a:noFill/>
                        </a:ln>
                        <a:solidFill>
                          <a:srgbClr val="000000"/>
                        </a:solidFill>
                        <a:effectLst/>
                        <a:latin typeface="Arial" charset="0"/>
                      </a:endParaRPr>
                    </a:p>
                  </a:txBody>
                  <a:tcPr anchor="ctr" horzOverflow="overflow">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99CCFF"/>
                    </a:solidFill>
                  </a:tcPr>
                </a:tc>
                <a:tc hMerge="1">
                  <a:txBody>
                    <a:bodyPr/>
                    <a:lstStyle/>
                    <a:p>
                      <a:pPr marL="0" marR="0" lvl="0" indent="0" algn="ctr" defTabSz="914400" rtl="0" eaLnBrk="0" fontAlgn="base" latinLnBrk="0" hangingPunct="0">
                        <a:lnSpc>
                          <a:spcPct val="100000"/>
                        </a:lnSpc>
                        <a:spcBef>
                          <a:spcPct val="0"/>
                        </a:spcBef>
                        <a:spcAft>
                          <a:spcPct val="20000"/>
                        </a:spcAft>
                        <a:buClr>
                          <a:srgbClr val="FFFF00"/>
                        </a:buClr>
                        <a:buSzPct val="90000"/>
                        <a:buFont typeface="Wingdings" pitchFamily="2" charset="2"/>
                        <a:buNone/>
                        <a:tabLst/>
                      </a:pPr>
                      <a:endParaRPr kumimoji="0" lang="en-US" sz="1800" b="1" i="0" u="none" strike="noStrike" cap="none" normalizeH="0" baseline="0" dirty="0" smtClean="0">
                        <a:ln>
                          <a:noFill/>
                        </a:ln>
                        <a:solidFill>
                          <a:srgbClr val="FFFF00"/>
                        </a:solidFill>
                        <a:effectLst/>
                        <a:latin typeface="Arial" charset="0"/>
                      </a:endParaRPr>
                    </a:p>
                  </a:txBody>
                  <a:tcPr marL="45720" marR="45720" marT="45722" marB="45722" anchor="ctr" horzOverflow="overflow">
                    <a:lnL>
                      <a:noFill/>
                    </a:lnL>
                    <a:lnR>
                      <a:noFill/>
                    </a:lnR>
                    <a:lnT cap="flat">
                      <a:noFill/>
                    </a:lnT>
                    <a:lnB w="28575" cap="flat" cmpd="sng" algn="ctr">
                      <a:solidFill>
                        <a:schemeClr val="accent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0"/>
                        </a:spcBef>
                        <a:spcAft>
                          <a:spcPct val="20000"/>
                        </a:spcAft>
                        <a:buClr>
                          <a:srgbClr val="FFFF00"/>
                        </a:buClr>
                        <a:buSzPct val="90000"/>
                        <a:buFont typeface="Wingdings" pitchFamily="2" charset="2"/>
                        <a:buNone/>
                        <a:tabLst/>
                      </a:pPr>
                      <a:r>
                        <a:rPr kumimoji="0" lang="en-US" sz="2400" b="1" u="none" strike="noStrike" cap="none" normalizeH="0" baseline="0" dirty="0" err="1" smtClean="0">
                          <a:ln>
                            <a:noFill/>
                          </a:ln>
                          <a:solidFill>
                            <a:srgbClr val="000000"/>
                          </a:solidFill>
                          <a:effectLst/>
                        </a:rPr>
                        <a:t>Imatinib</a:t>
                      </a:r>
                      <a:r>
                        <a:rPr kumimoji="0" lang="en-US" sz="2400" b="1" u="none" strike="noStrike" cap="none" normalizeH="0" baseline="0" dirty="0" smtClean="0">
                          <a:ln>
                            <a:noFill/>
                          </a:ln>
                          <a:solidFill>
                            <a:srgbClr val="000000"/>
                          </a:solidFill>
                          <a:effectLst/>
                        </a:rPr>
                        <a:t> 400 mg QD (</a:t>
                      </a:r>
                      <a:r>
                        <a:rPr kumimoji="0" lang="en-US" sz="2400" b="1" u="none" strike="noStrike" cap="none" normalizeH="0" baseline="0" dirty="0" smtClean="0">
                          <a:ln>
                            <a:noFill/>
                          </a:ln>
                          <a:solidFill>
                            <a:srgbClr val="000000"/>
                          </a:solidFill>
                          <a:effectLst/>
                        </a:rPr>
                        <a:t>n = 260</a:t>
                      </a:r>
                      <a:r>
                        <a:rPr kumimoji="0" lang="en-US" sz="2400" b="1" u="none" strike="noStrike" cap="none" normalizeH="0" baseline="0" dirty="0" smtClean="0">
                          <a:ln>
                            <a:noFill/>
                          </a:ln>
                          <a:solidFill>
                            <a:srgbClr val="000000"/>
                          </a:solidFill>
                          <a:effectLst/>
                        </a:rPr>
                        <a:t>)</a:t>
                      </a:r>
                      <a:endParaRPr kumimoji="0" lang="en-US" sz="2400" b="1" i="0" u="none" strike="noStrike" cap="none" normalizeH="0" baseline="0" dirty="0" smtClean="0">
                        <a:ln>
                          <a:noFill/>
                        </a:ln>
                        <a:solidFill>
                          <a:srgbClr val="000000"/>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99CCFF"/>
                    </a:solidFill>
                  </a:tcPr>
                </a:tc>
                <a:tc hMerge="1">
                  <a:txBody>
                    <a:bodyPr/>
                    <a:lstStyle/>
                    <a:p>
                      <a:pPr marL="0" marR="0" lvl="0" indent="0" algn="ctr" defTabSz="914400" rtl="0" eaLnBrk="0" fontAlgn="base" latinLnBrk="0" hangingPunct="0">
                        <a:lnSpc>
                          <a:spcPct val="100000"/>
                        </a:lnSpc>
                        <a:spcBef>
                          <a:spcPct val="0"/>
                        </a:spcBef>
                        <a:spcAft>
                          <a:spcPct val="20000"/>
                        </a:spcAft>
                        <a:buClr>
                          <a:srgbClr val="FFFF00"/>
                        </a:buClr>
                        <a:buSzPct val="90000"/>
                        <a:buFont typeface="Wingdings" pitchFamily="2" charset="2"/>
                        <a:buNone/>
                        <a:tabLst/>
                      </a:pPr>
                      <a:endParaRPr kumimoji="0" lang="en-US" sz="1800" b="1" i="0" u="none" strike="noStrike" cap="none" normalizeH="0" baseline="0" dirty="0" smtClean="0">
                        <a:ln>
                          <a:noFill/>
                        </a:ln>
                        <a:solidFill>
                          <a:srgbClr val="FFFF00"/>
                        </a:solidFill>
                        <a:effectLst/>
                        <a:latin typeface="Arial" charset="0"/>
                      </a:endParaRPr>
                    </a:p>
                  </a:txBody>
                  <a:tcPr marL="45720" marR="45720" marT="45722" marB="45722" anchor="ctr" horzOverflow="overflow">
                    <a:lnL>
                      <a:noFill/>
                    </a:lnL>
                    <a:lnR cap="flat">
                      <a:noFill/>
                    </a:lnR>
                    <a:lnT cap="flat">
                      <a:noFill/>
                    </a:lnT>
                    <a:lnB w="28575" cap="flat" cmpd="sng" algn="ctr">
                      <a:solidFill>
                        <a:schemeClr val="accent1"/>
                      </a:solidFill>
                      <a:prstDash val="solid"/>
                      <a:round/>
                      <a:headEnd type="none" w="med" len="med"/>
                      <a:tailEnd type="none" w="med" len="med"/>
                    </a:lnB>
                    <a:lnTlToBr>
                      <a:noFill/>
                    </a:lnTlToBr>
                    <a:lnBlToTr>
                      <a:noFill/>
                    </a:lnBlToTr>
                    <a:noFill/>
                  </a:tcPr>
                </a:tc>
              </a:tr>
              <a:tr h="1196130">
                <a:tc>
                  <a:txBody>
                    <a:bodyPr/>
                    <a:lstStyle/>
                    <a:p>
                      <a:pPr marL="0" marR="0" lvl="0" indent="0" algn="l" defTabSz="914400" rtl="0" eaLnBrk="0" fontAlgn="base" latinLnBrk="0" hangingPunct="0">
                        <a:lnSpc>
                          <a:spcPct val="100000"/>
                        </a:lnSpc>
                        <a:spcBef>
                          <a:spcPct val="0"/>
                        </a:spcBef>
                        <a:spcAft>
                          <a:spcPct val="20000"/>
                        </a:spcAft>
                        <a:buClr>
                          <a:srgbClr val="FFFF00"/>
                        </a:buClr>
                        <a:buSzPct val="90000"/>
                        <a:buFont typeface="Wingdings" pitchFamily="2" charset="2"/>
                        <a:buNone/>
                        <a:tabLst/>
                      </a:pPr>
                      <a:r>
                        <a:rPr kumimoji="0" lang="en-US" sz="2400" b="1" u="none" strike="noStrike" cap="none" normalizeH="0" baseline="0" dirty="0" smtClean="0">
                          <a:ln>
                            <a:noFill/>
                          </a:ln>
                          <a:effectLst/>
                        </a:rPr>
                        <a:t>BCR-ABL at 3 </a:t>
                      </a:r>
                      <a:r>
                        <a:rPr kumimoji="0" lang="en-US" sz="2400" b="1" u="none" strike="noStrike" cap="none" normalizeH="0" baseline="0" dirty="0" smtClean="0">
                          <a:ln>
                            <a:noFill/>
                          </a:ln>
                          <a:effectLst/>
                        </a:rPr>
                        <a:t>months</a:t>
                      </a:r>
                      <a:endParaRPr kumimoji="0" lang="en-US" sz="2400" b="1" i="0" u="none" strike="noStrike" cap="none" normalizeH="0" baseline="0" dirty="0" smtClean="0">
                        <a:ln>
                          <a:noFill/>
                        </a:ln>
                        <a:solidFill>
                          <a:schemeClr val="tx1"/>
                        </a:solidFill>
                        <a:effectLst/>
                        <a:latin typeface="Arial" charset="0"/>
                      </a:endParaRPr>
                    </a:p>
                  </a:txBody>
                  <a:tcPr anchor="ctr" horzOverflow="overflow">
                    <a:lnT w="12700" cap="flat" cmpd="sng" algn="ctr">
                      <a:noFill/>
                      <a:prstDash val="solid"/>
                      <a:round/>
                      <a:headEnd type="none" w="med" len="med"/>
                      <a:tailEnd type="none" w="med" len="med"/>
                    </a:lnT>
                  </a:tcPr>
                </a:tc>
                <a:tc>
                  <a:txBody>
                    <a:bodyPr/>
                    <a:lstStyle/>
                    <a:p>
                      <a:pPr marL="0" marR="0" lvl="0" indent="0" algn="ctr" defTabSz="914400" rtl="0" eaLnBrk="0" fontAlgn="ctr" latinLnBrk="0" hangingPunct="0">
                        <a:lnSpc>
                          <a:spcPct val="100000"/>
                        </a:lnSpc>
                        <a:spcBef>
                          <a:spcPct val="0"/>
                        </a:spcBef>
                        <a:spcAft>
                          <a:spcPct val="0"/>
                        </a:spcAft>
                        <a:buClr>
                          <a:srgbClr val="FFFF00"/>
                        </a:buClr>
                        <a:buSzPct val="90000"/>
                        <a:buFont typeface="Wingdings" pitchFamily="2" charset="2"/>
                        <a:buNone/>
                        <a:tabLst/>
                        <a:defRPr/>
                      </a:pPr>
                      <a:r>
                        <a:rPr kumimoji="0" lang="en-US" sz="2400" b="1" u="none" strike="noStrike" cap="none" normalizeH="0" baseline="0" dirty="0" smtClean="0">
                          <a:ln>
                            <a:noFill/>
                          </a:ln>
                          <a:effectLst/>
                        </a:rPr>
                        <a:t>≤10%</a:t>
                      </a:r>
                    </a:p>
                    <a:p>
                      <a:pPr marL="0" marR="0" lvl="0" indent="0" algn="ctr" defTabSz="914400" rtl="0" eaLnBrk="0" fontAlgn="ctr" latinLnBrk="0" hangingPunct="0">
                        <a:lnSpc>
                          <a:spcPct val="100000"/>
                        </a:lnSpc>
                        <a:spcBef>
                          <a:spcPct val="0"/>
                        </a:spcBef>
                        <a:spcAft>
                          <a:spcPct val="0"/>
                        </a:spcAft>
                        <a:buClr>
                          <a:srgbClr val="FFFF00"/>
                        </a:buClr>
                        <a:buSzPct val="90000"/>
                        <a:buFont typeface="Wingdings" pitchFamily="2" charset="2"/>
                        <a:buNone/>
                        <a:tabLst/>
                        <a:defRPr/>
                      </a:pPr>
                      <a:r>
                        <a:rPr kumimoji="0" lang="en-US" sz="2400" b="1" u="none" strike="noStrike" kern="1200" cap="none" normalizeH="0" baseline="0" dirty="0" smtClean="0">
                          <a:ln>
                            <a:noFill/>
                          </a:ln>
                          <a:effectLst/>
                        </a:rPr>
                        <a:t>(84%)</a:t>
                      </a:r>
                      <a:endParaRPr kumimoji="0" lang="en-US" sz="2400" b="1" i="0" u="none" strike="noStrike" kern="1200" cap="none" normalizeH="0" baseline="0" dirty="0" smtClean="0">
                        <a:ln>
                          <a:noFill/>
                        </a:ln>
                        <a:solidFill>
                          <a:schemeClr val="tx1"/>
                        </a:solidFill>
                        <a:effectLst/>
                        <a:latin typeface="Arial" charset="0"/>
                        <a:ea typeface="Arial Unicode MS" pitchFamily="34" charset="-128"/>
                        <a:cs typeface="Arial Unicode MS" pitchFamily="34" charset="-128"/>
                      </a:endParaRPr>
                    </a:p>
                  </a:txBody>
                  <a:tcPr marL="45720" marR="45720" anchor="ctr" horzOverflow="overflow">
                    <a:lnT w="12700" cap="flat" cmpd="sng" algn="ctr">
                      <a:noFill/>
                      <a:prstDash val="solid"/>
                      <a:round/>
                      <a:headEnd type="none" w="med" len="med"/>
                      <a:tailEnd type="none" w="med" len="med"/>
                    </a:lnT>
                  </a:tcPr>
                </a:tc>
                <a:tc>
                  <a:txBody>
                    <a:bodyPr/>
                    <a:lstStyle/>
                    <a:p>
                      <a:pPr marL="0" marR="0" lvl="0" indent="0" algn="ctr" defTabSz="914400" rtl="0" eaLnBrk="0" fontAlgn="ctr" latinLnBrk="0" hangingPunct="0">
                        <a:lnSpc>
                          <a:spcPct val="100000"/>
                        </a:lnSpc>
                        <a:spcBef>
                          <a:spcPct val="0"/>
                        </a:spcBef>
                        <a:spcAft>
                          <a:spcPct val="0"/>
                        </a:spcAft>
                        <a:buClr>
                          <a:srgbClr val="FFFF00"/>
                        </a:buClr>
                        <a:buSzPct val="90000"/>
                        <a:buFont typeface="Wingdings" pitchFamily="2" charset="2"/>
                        <a:buNone/>
                        <a:tabLst/>
                        <a:defRPr/>
                      </a:pPr>
                      <a:r>
                        <a:rPr kumimoji="0" lang="en-US" sz="2400" b="1" u="none" strike="noStrike" cap="none" normalizeH="0" baseline="0" dirty="0" smtClean="0">
                          <a:ln>
                            <a:noFill/>
                          </a:ln>
                          <a:effectLst/>
                        </a:rPr>
                        <a:t>&gt;10%</a:t>
                      </a:r>
                    </a:p>
                    <a:p>
                      <a:pPr marL="0" marR="0" lvl="0" indent="0" algn="ctr" defTabSz="914400" rtl="0" eaLnBrk="0" fontAlgn="ctr" latinLnBrk="0" hangingPunct="0">
                        <a:lnSpc>
                          <a:spcPct val="100000"/>
                        </a:lnSpc>
                        <a:spcBef>
                          <a:spcPct val="0"/>
                        </a:spcBef>
                        <a:spcAft>
                          <a:spcPct val="0"/>
                        </a:spcAft>
                        <a:buClr>
                          <a:srgbClr val="FFFF00"/>
                        </a:buClr>
                        <a:buSzPct val="90000"/>
                        <a:buFont typeface="Wingdings" pitchFamily="2" charset="2"/>
                        <a:buNone/>
                        <a:tabLst/>
                        <a:defRPr/>
                      </a:pPr>
                      <a:r>
                        <a:rPr kumimoji="0" lang="en-US" sz="2400" b="1" u="none" strike="noStrike" kern="1200" cap="none" normalizeH="0" baseline="0" dirty="0" smtClean="0">
                          <a:ln>
                            <a:noFill/>
                          </a:ln>
                          <a:effectLst/>
                        </a:rPr>
                        <a:t>(16%)</a:t>
                      </a:r>
                      <a:endParaRPr kumimoji="0" lang="en-US" sz="2400" b="1" i="0" u="none" strike="noStrike" cap="none" normalizeH="0" baseline="0" dirty="0" smtClean="0">
                        <a:ln>
                          <a:noFill/>
                        </a:ln>
                        <a:solidFill>
                          <a:schemeClr val="tx1"/>
                        </a:solidFill>
                        <a:effectLst/>
                        <a:latin typeface="Arial" charset="0"/>
                      </a:endParaRPr>
                    </a:p>
                  </a:txBody>
                  <a:tcPr marL="45720" marR="45720" anchor="ctr" horzOverflow="overflow">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marR="0" lvl="0" indent="0" algn="ctr" defTabSz="914400" rtl="0" eaLnBrk="0" fontAlgn="ctr" latinLnBrk="0" hangingPunct="0">
                        <a:lnSpc>
                          <a:spcPct val="100000"/>
                        </a:lnSpc>
                        <a:spcBef>
                          <a:spcPct val="0"/>
                        </a:spcBef>
                        <a:spcAft>
                          <a:spcPct val="0"/>
                        </a:spcAft>
                        <a:buClr>
                          <a:srgbClr val="FFFF00"/>
                        </a:buClr>
                        <a:buSzPct val="90000"/>
                        <a:buFont typeface="Wingdings" pitchFamily="2" charset="2"/>
                        <a:buNone/>
                        <a:tabLst/>
                        <a:defRPr/>
                      </a:pPr>
                      <a:r>
                        <a:rPr kumimoji="0" lang="en-US" sz="2400" b="1" u="none" strike="noStrike" cap="none" normalizeH="0" baseline="0" dirty="0" smtClean="0">
                          <a:ln>
                            <a:noFill/>
                          </a:ln>
                          <a:effectLst/>
                        </a:rPr>
                        <a:t>≤10%</a:t>
                      </a:r>
                    </a:p>
                    <a:p>
                      <a:pPr marL="0" marR="0" lvl="0" indent="0" algn="ctr" defTabSz="914400" rtl="0" eaLnBrk="0" fontAlgn="ctr" latinLnBrk="0" hangingPunct="0">
                        <a:lnSpc>
                          <a:spcPct val="100000"/>
                        </a:lnSpc>
                        <a:spcBef>
                          <a:spcPct val="0"/>
                        </a:spcBef>
                        <a:spcAft>
                          <a:spcPct val="0"/>
                        </a:spcAft>
                        <a:buClr>
                          <a:srgbClr val="FFFF00"/>
                        </a:buClr>
                        <a:buSzPct val="90000"/>
                        <a:buFont typeface="Wingdings" pitchFamily="2" charset="2"/>
                        <a:buNone/>
                        <a:tabLst/>
                        <a:defRPr/>
                      </a:pPr>
                      <a:r>
                        <a:rPr kumimoji="0" lang="en-US" sz="2400" b="1" u="none" strike="noStrike" kern="1200" cap="none" normalizeH="0" baseline="0" dirty="0" smtClean="0">
                          <a:ln>
                            <a:noFill/>
                          </a:ln>
                          <a:effectLst/>
                        </a:rPr>
                        <a:t> (64%)</a:t>
                      </a:r>
                      <a:endParaRPr kumimoji="0" lang="en-US" sz="2400" b="1" i="0" u="none" strike="noStrike" cap="none" normalizeH="0" baseline="0" dirty="0" smtClean="0">
                        <a:ln>
                          <a:noFill/>
                        </a:ln>
                        <a:solidFill>
                          <a:schemeClr val="tx1"/>
                        </a:solidFill>
                        <a:effectLst/>
                        <a:latin typeface="Arial" charset="0"/>
                      </a:endParaRPr>
                    </a:p>
                  </a:txBody>
                  <a:tcPr marL="45720" marR="45720" anchor="ctr" horzOverflow="overflow">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tc>
                  <a:txBody>
                    <a:bodyPr/>
                    <a:lstStyle/>
                    <a:p>
                      <a:pPr marL="0" marR="0" lvl="0" indent="0" algn="ctr" defTabSz="914400" rtl="0" eaLnBrk="0" fontAlgn="ctr" latinLnBrk="0" hangingPunct="0">
                        <a:lnSpc>
                          <a:spcPct val="100000"/>
                        </a:lnSpc>
                        <a:spcBef>
                          <a:spcPct val="0"/>
                        </a:spcBef>
                        <a:spcAft>
                          <a:spcPct val="0"/>
                        </a:spcAft>
                        <a:buClr>
                          <a:srgbClr val="FFFF00"/>
                        </a:buClr>
                        <a:buSzPct val="90000"/>
                        <a:buFont typeface="Wingdings" pitchFamily="2" charset="2"/>
                        <a:buNone/>
                        <a:tabLst/>
                        <a:defRPr/>
                      </a:pPr>
                      <a:r>
                        <a:rPr kumimoji="0" lang="en-US" sz="2400" b="1" u="none" strike="noStrike" cap="none" normalizeH="0" baseline="0" dirty="0" smtClean="0">
                          <a:ln>
                            <a:noFill/>
                          </a:ln>
                          <a:effectLst/>
                        </a:rPr>
                        <a:t>&gt;10%</a:t>
                      </a:r>
                    </a:p>
                    <a:p>
                      <a:pPr marL="0" marR="0" lvl="0" indent="0" algn="ctr" defTabSz="914400" rtl="0" eaLnBrk="0" fontAlgn="ctr" latinLnBrk="0" hangingPunct="0">
                        <a:lnSpc>
                          <a:spcPct val="100000"/>
                        </a:lnSpc>
                        <a:spcBef>
                          <a:spcPct val="0"/>
                        </a:spcBef>
                        <a:spcAft>
                          <a:spcPct val="0"/>
                        </a:spcAft>
                        <a:buClr>
                          <a:srgbClr val="FFFF00"/>
                        </a:buClr>
                        <a:buSzPct val="90000"/>
                        <a:buFont typeface="Wingdings" pitchFamily="2" charset="2"/>
                        <a:buNone/>
                        <a:tabLst/>
                        <a:defRPr/>
                      </a:pPr>
                      <a:r>
                        <a:rPr kumimoji="0" lang="en-US" sz="2400" b="1" u="none" strike="noStrike" kern="1200" cap="none" normalizeH="0" baseline="0" dirty="0" smtClean="0">
                          <a:ln>
                            <a:noFill/>
                          </a:ln>
                          <a:effectLst/>
                        </a:rPr>
                        <a:t> (36%)</a:t>
                      </a:r>
                      <a:endParaRPr kumimoji="0" lang="en-US" sz="2400" b="1" i="0" u="none" strike="noStrike" cap="none" normalizeH="0" baseline="0" dirty="0" smtClean="0">
                        <a:ln>
                          <a:noFill/>
                        </a:ln>
                        <a:solidFill>
                          <a:schemeClr val="tx1"/>
                        </a:solidFill>
                        <a:effectLst/>
                        <a:latin typeface="Arial" charset="0"/>
                      </a:endParaRPr>
                    </a:p>
                  </a:txBody>
                  <a:tcPr marL="45720" marR="45720" anchor="ctr" horzOverflow="overflow">
                    <a:lnT w="12700" cap="flat" cmpd="sng" algn="ctr">
                      <a:noFill/>
                      <a:prstDash val="solid"/>
                      <a:round/>
                      <a:headEnd type="none" w="med" len="med"/>
                      <a:tailEnd type="none" w="med" len="med"/>
                    </a:lnT>
                  </a:tcPr>
                </a:tc>
              </a:tr>
              <a:tr h="664517">
                <a:tc>
                  <a:txBody>
                    <a:bodyPr/>
                    <a:lstStyle/>
                    <a:p>
                      <a:pPr marL="0" marR="0" lvl="0" indent="0" algn="l" defTabSz="914400" rtl="0" eaLnBrk="0" fontAlgn="base" latinLnBrk="0" hangingPunct="0">
                        <a:lnSpc>
                          <a:spcPct val="100000"/>
                        </a:lnSpc>
                        <a:spcBef>
                          <a:spcPct val="0"/>
                        </a:spcBef>
                        <a:spcAft>
                          <a:spcPts val="0"/>
                        </a:spcAft>
                        <a:buClr>
                          <a:srgbClr val="FFFF00"/>
                        </a:buClr>
                        <a:buSzPct val="90000"/>
                        <a:buFont typeface="Wingdings" pitchFamily="2" charset="2"/>
                        <a:buNone/>
                        <a:tabLst/>
                      </a:pPr>
                      <a:r>
                        <a:rPr kumimoji="0" lang="en-US" sz="2400" b="1" u="none" strike="noStrike" cap="none" normalizeH="0" baseline="0" dirty="0" smtClean="0">
                          <a:ln>
                            <a:noFill/>
                          </a:ln>
                          <a:effectLst/>
                        </a:rPr>
                        <a:t>CCyR, %</a:t>
                      </a:r>
                      <a:endParaRPr kumimoji="0" lang="en-US" sz="2400" b="1" i="0" u="none" strike="noStrike" cap="none" normalizeH="0" baseline="0" dirty="0" smtClean="0">
                        <a:ln>
                          <a:noFill/>
                        </a:ln>
                        <a:solidFill>
                          <a:schemeClr val="tx1"/>
                        </a:solidFill>
                        <a:effectLst/>
                        <a:latin typeface="Arial" charset="0"/>
                      </a:endParaRPr>
                    </a:p>
                  </a:txBody>
                  <a:tcPr anchor="ctr" horzOverflow="overflow"/>
                </a:tc>
                <a:tc>
                  <a:txBody>
                    <a:bodyPr/>
                    <a:lstStyle/>
                    <a:p>
                      <a:pPr marL="0" marR="0" lvl="0" indent="0" algn="ctr" defTabSz="914400" rtl="0" eaLnBrk="0" fontAlgn="ctr" latinLnBrk="0" hangingPunct="0">
                        <a:lnSpc>
                          <a:spcPct val="100000"/>
                        </a:lnSpc>
                        <a:spcBef>
                          <a:spcPct val="0"/>
                        </a:spcBef>
                        <a:spcAft>
                          <a:spcPct val="0"/>
                        </a:spcAft>
                        <a:buClr>
                          <a:srgbClr val="FFFF00"/>
                        </a:buClr>
                        <a:buSzPct val="90000"/>
                        <a:buFont typeface="Wingdings" pitchFamily="2" charset="2"/>
                        <a:buNone/>
                        <a:tabLst/>
                        <a:defRPr/>
                      </a:pPr>
                      <a:r>
                        <a:rPr kumimoji="0" lang="en-US" sz="2400" b="1" u="none" strike="noStrike" cap="none" normalizeH="0" baseline="0" dirty="0" smtClean="0">
                          <a:ln>
                            <a:noFill/>
                          </a:ln>
                          <a:effectLst/>
                        </a:rPr>
                        <a:t>94</a:t>
                      </a:r>
                      <a:endParaRPr kumimoji="0" lang="en-US" sz="2400" b="1" i="0" u="none" strike="noStrike" cap="none" normalizeH="0" baseline="0" dirty="0" smtClean="0">
                        <a:ln>
                          <a:noFill/>
                        </a:ln>
                        <a:solidFill>
                          <a:schemeClr val="tx1"/>
                        </a:solidFill>
                        <a:effectLst/>
                        <a:latin typeface="Arial" charset="0"/>
                      </a:endParaRPr>
                    </a:p>
                  </a:txBody>
                  <a:tcPr marL="45720" marR="45720" anchor="ctr" horzOverflow="overflow"/>
                </a:tc>
                <a:tc>
                  <a:txBody>
                    <a:bodyPr/>
                    <a:lstStyle/>
                    <a:p>
                      <a:pPr marL="0" marR="0" lvl="0" indent="0" algn="ctr" defTabSz="914400" rtl="0" eaLnBrk="0" fontAlgn="ctr" latinLnBrk="0" hangingPunct="0">
                        <a:lnSpc>
                          <a:spcPct val="100000"/>
                        </a:lnSpc>
                        <a:spcBef>
                          <a:spcPct val="0"/>
                        </a:spcBef>
                        <a:spcAft>
                          <a:spcPct val="0"/>
                        </a:spcAft>
                        <a:buClr>
                          <a:srgbClr val="FFFF00"/>
                        </a:buClr>
                        <a:buSzPct val="90000"/>
                        <a:buFont typeface="Wingdings" pitchFamily="2" charset="2"/>
                        <a:buNone/>
                        <a:tabLst/>
                        <a:defRPr/>
                      </a:pPr>
                      <a:r>
                        <a:rPr kumimoji="0" lang="en-US" sz="2400" b="1" u="none" strike="noStrike" kern="1200" cap="none" normalizeH="0" baseline="0" dirty="0" smtClean="0">
                          <a:ln>
                            <a:noFill/>
                          </a:ln>
                          <a:effectLst/>
                        </a:rPr>
                        <a:t>41</a:t>
                      </a:r>
                      <a:endParaRPr kumimoji="0" lang="en-US" sz="2400" b="1" i="0" u="none" strike="noStrike" kern="1200" cap="none" normalizeH="0" baseline="0" dirty="0" smtClean="0">
                        <a:ln>
                          <a:noFill/>
                        </a:ln>
                        <a:solidFill>
                          <a:schemeClr val="tx1"/>
                        </a:solidFill>
                        <a:effectLst/>
                        <a:latin typeface="Arial" charset="0"/>
                        <a:ea typeface="+mn-ea"/>
                        <a:cs typeface="+mn-cs"/>
                      </a:endParaRPr>
                    </a:p>
                  </a:txBody>
                  <a:tcPr marL="45720" marR="45720" anchor="ctr" horzOverflow="overflow">
                    <a:lnR w="12700" cap="flat" cmpd="sng" algn="ctr">
                      <a:solidFill>
                        <a:schemeClr val="tx1"/>
                      </a:solidFill>
                      <a:prstDash val="solid"/>
                      <a:round/>
                      <a:headEnd type="none" w="med" len="med"/>
                      <a:tailEnd type="none" w="med" len="med"/>
                    </a:lnR>
                  </a:tcPr>
                </a:tc>
                <a:tc>
                  <a:txBody>
                    <a:bodyPr/>
                    <a:lstStyle/>
                    <a:p>
                      <a:pPr marL="0" marR="0" lvl="0" indent="0" algn="ctr" defTabSz="914400" rtl="0" eaLnBrk="0" fontAlgn="ctr" latinLnBrk="0" hangingPunct="0">
                        <a:lnSpc>
                          <a:spcPct val="100000"/>
                        </a:lnSpc>
                        <a:spcBef>
                          <a:spcPct val="0"/>
                        </a:spcBef>
                        <a:spcAft>
                          <a:spcPct val="0"/>
                        </a:spcAft>
                        <a:buClr>
                          <a:srgbClr val="FFFF00"/>
                        </a:buClr>
                        <a:buSzPct val="90000"/>
                        <a:buFont typeface="Wingdings" pitchFamily="2" charset="2"/>
                        <a:buNone/>
                        <a:tabLst/>
                        <a:defRPr/>
                      </a:pPr>
                      <a:r>
                        <a:rPr kumimoji="0" lang="en-US" sz="2400" b="1" u="none" strike="noStrike" cap="none" normalizeH="0" baseline="0" dirty="0" smtClean="0">
                          <a:ln>
                            <a:noFill/>
                          </a:ln>
                          <a:effectLst/>
                        </a:rPr>
                        <a:t>92</a:t>
                      </a:r>
                      <a:endParaRPr kumimoji="0" lang="en-US" sz="2400" b="1" i="0" u="none" strike="noStrike" cap="none" normalizeH="0" baseline="0" dirty="0" smtClean="0">
                        <a:ln>
                          <a:noFill/>
                        </a:ln>
                        <a:solidFill>
                          <a:schemeClr val="tx1"/>
                        </a:solidFill>
                        <a:effectLst/>
                        <a:latin typeface="Arial" charset="0"/>
                      </a:endParaRPr>
                    </a:p>
                  </a:txBody>
                  <a:tcPr marL="45720" marR="45720" anchor="ctr" horzOverflow="overflow">
                    <a:lnL w="12700" cap="flat" cmpd="sng" algn="ctr">
                      <a:solidFill>
                        <a:schemeClr val="tx1"/>
                      </a:solidFill>
                      <a:prstDash val="solid"/>
                      <a:round/>
                      <a:headEnd type="none" w="med" len="med"/>
                      <a:tailEnd type="none" w="med" len="med"/>
                    </a:lnL>
                  </a:tcPr>
                </a:tc>
                <a:tc>
                  <a:txBody>
                    <a:bodyPr/>
                    <a:lstStyle/>
                    <a:p>
                      <a:pPr marL="0" marR="0" lvl="0" indent="0" algn="ctr" defTabSz="914400" rtl="0" eaLnBrk="0" fontAlgn="ctr" latinLnBrk="0" hangingPunct="0">
                        <a:lnSpc>
                          <a:spcPct val="100000"/>
                        </a:lnSpc>
                        <a:spcBef>
                          <a:spcPct val="0"/>
                        </a:spcBef>
                        <a:spcAft>
                          <a:spcPct val="0"/>
                        </a:spcAft>
                        <a:buClr>
                          <a:srgbClr val="FFFF00"/>
                        </a:buClr>
                        <a:buSzPct val="90000"/>
                        <a:buFont typeface="Wingdings" pitchFamily="2" charset="2"/>
                        <a:buNone/>
                        <a:tabLst/>
                        <a:defRPr/>
                      </a:pPr>
                      <a:r>
                        <a:rPr kumimoji="0" lang="en-US" sz="2400" b="1" u="none" strike="noStrike" cap="none" normalizeH="0" baseline="0" dirty="0" smtClean="0">
                          <a:ln>
                            <a:noFill/>
                          </a:ln>
                          <a:effectLst/>
                        </a:rPr>
                        <a:t>59</a:t>
                      </a:r>
                      <a:endParaRPr kumimoji="0" lang="en-US" sz="2400" b="1" i="0" u="none" strike="noStrike" cap="none" normalizeH="0" baseline="0" dirty="0" smtClean="0">
                        <a:ln>
                          <a:noFill/>
                        </a:ln>
                        <a:solidFill>
                          <a:schemeClr val="tx1"/>
                        </a:solidFill>
                        <a:effectLst/>
                        <a:latin typeface="Arial" charset="0"/>
                      </a:endParaRPr>
                    </a:p>
                  </a:txBody>
                  <a:tcPr marL="45720" marR="45720" anchor="ctr" horzOverflow="overflow"/>
                </a:tc>
              </a:tr>
              <a:tr h="664517">
                <a:tc>
                  <a:txBody>
                    <a:bodyPr/>
                    <a:lstStyle/>
                    <a:p>
                      <a:pPr marL="0" marR="0" lvl="0" indent="0" algn="l" defTabSz="914400" rtl="0" eaLnBrk="0" fontAlgn="base" latinLnBrk="0" hangingPunct="0">
                        <a:lnSpc>
                          <a:spcPct val="100000"/>
                        </a:lnSpc>
                        <a:spcBef>
                          <a:spcPct val="0"/>
                        </a:spcBef>
                        <a:spcAft>
                          <a:spcPts val="0"/>
                        </a:spcAft>
                        <a:buClr>
                          <a:srgbClr val="FFFF00"/>
                        </a:buClr>
                        <a:buSzPct val="90000"/>
                        <a:buFont typeface="Wingdings" pitchFamily="2" charset="2"/>
                        <a:buNone/>
                        <a:tabLst/>
                      </a:pPr>
                      <a:r>
                        <a:rPr kumimoji="0" lang="en-US" sz="2400" b="1" u="none" strike="noStrike" cap="none" normalizeH="0" baseline="0" dirty="0" smtClean="0">
                          <a:ln>
                            <a:noFill/>
                          </a:ln>
                          <a:effectLst/>
                        </a:rPr>
                        <a:t>MMR, %</a:t>
                      </a:r>
                      <a:endParaRPr kumimoji="0" lang="en-US" sz="2400" b="1" i="0" u="none" strike="noStrike" cap="none" normalizeH="0" baseline="0" dirty="0" smtClean="0">
                        <a:ln>
                          <a:noFill/>
                        </a:ln>
                        <a:solidFill>
                          <a:schemeClr val="tx1"/>
                        </a:solidFill>
                        <a:effectLst/>
                        <a:latin typeface="Arial" charset="0"/>
                      </a:endParaRPr>
                    </a:p>
                  </a:txBody>
                  <a:tcPr anchor="ctr" horzOverflow="overflow"/>
                </a:tc>
                <a:tc>
                  <a:txBody>
                    <a:bodyPr/>
                    <a:lstStyle/>
                    <a:p>
                      <a:pPr marL="0" marR="0" lvl="0" indent="0" algn="ctr" defTabSz="914400" rtl="0" eaLnBrk="0" fontAlgn="ctr" latinLnBrk="0" hangingPunct="0">
                        <a:lnSpc>
                          <a:spcPct val="100000"/>
                        </a:lnSpc>
                        <a:spcBef>
                          <a:spcPct val="0"/>
                        </a:spcBef>
                        <a:spcAft>
                          <a:spcPct val="0"/>
                        </a:spcAft>
                        <a:buClr>
                          <a:srgbClr val="FFFF00"/>
                        </a:buClr>
                        <a:buSzPct val="90000"/>
                        <a:buFont typeface="Wingdings" pitchFamily="2" charset="2"/>
                        <a:buNone/>
                        <a:tabLst/>
                        <a:defRPr/>
                      </a:pPr>
                      <a:r>
                        <a:rPr kumimoji="0" lang="en-US" sz="2400" b="1" u="none" strike="noStrike" cap="none" normalizeH="0" baseline="0" dirty="0" smtClean="0">
                          <a:ln>
                            <a:noFill/>
                          </a:ln>
                          <a:effectLst/>
                        </a:rPr>
                        <a:t>87</a:t>
                      </a:r>
                      <a:endParaRPr kumimoji="0" lang="en-US" sz="2400" b="1" i="0" u="none" strike="noStrike" cap="none" normalizeH="0" baseline="0" dirty="0" smtClean="0">
                        <a:ln>
                          <a:noFill/>
                        </a:ln>
                        <a:solidFill>
                          <a:schemeClr val="tx1"/>
                        </a:solidFill>
                        <a:effectLst/>
                        <a:latin typeface="Arial" charset="0"/>
                      </a:endParaRPr>
                    </a:p>
                  </a:txBody>
                  <a:tcPr marL="45720" marR="45720" anchor="ctr" horzOverflow="overflow"/>
                </a:tc>
                <a:tc>
                  <a:txBody>
                    <a:bodyPr/>
                    <a:lstStyle/>
                    <a:p>
                      <a:pPr marL="0" marR="0" lvl="0" indent="0" algn="ctr" defTabSz="914400" rtl="0" eaLnBrk="0" fontAlgn="ctr" latinLnBrk="0" hangingPunct="0">
                        <a:lnSpc>
                          <a:spcPct val="100000"/>
                        </a:lnSpc>
                        <a:spcBef>
                          <a:spcPct val="0"/>
                        </a:spcBef>
                        <a:spcAft>
                          <a:spcPct val="0"/>
                        </a:spcAft>
                        <a:buClr>
                          <a:srgbClr val="FFFF00"/>
                        </a:buClr>
                        <a:buSzPct val="90000"/>
                        <a:buFont typeface="Wingdings" pitchFamily="2" charset="2"/>
                        <a:buNone/>
                        <a:tabLst/>
                        <a:defRPr/>
                      </a:pPr>
                      <a:r>
                        <a:rPr kumimoji="0" lang="en-US" sz="2400" b="1" u="none" strike="noStrike" kern="1200" cap="none" normalizeH="0" baseline="0" dirty="0" smtClean="0">
                          <a:ln>
                            <a:noFill/>
                          </a:ln>
                          <a:effectLst/>
                        </a:rPr>
                        <a:t>38</a:t>
                      </a:r>
                      <a:endParaRPr kumimoji="0" lang="en-US" sz="2400" b="1" i="0" u="none" strike="noStrike" cap="none" normalizeH="0" baseline="0" dirty="0" smtClean="0">
                        <a:ln>
                          <a:noFill/>
                        </a:ln>
                        <a:solidFill>
                          <a:schemeClr val="tx1"/>
                        </a:solidFill>
                        <a:effectLst/>
                        <a:latin typeface="Arial" charset="0"/>
                      </a:endParaRPr>
                    </a:p>
                  </a:txBody>
                  <a:tcPr marL="45720" marR="45720" anchor="ctr" horzOverflow="overflow">
                    <a:lnR w="12700" cap="flat" cmpd="sng" algn="ctr">
                      <a:solidFill>
                        <a:schemeClr val="tx1"/>
                      </a:solidFill>
                      <a:prstDash val="solid"/>
                      <a:round/>
                      <a:headEnd type="none" w="med" len="med"/>
                      <a:tailEnd type="none" w="med" len="med"/>
                    </a:lnR>
                  </a:tcPr>
                </a:tc>
                <a:tc>
                  <a:txBody>
                    <a:bodyPr/>
                    <a:lstStyle/>
                    <a:p>
                      <a:pPr algn="ctr"/>
                      <a:r>
                        <a:rPr kumimoji="0" lang="en-US" sz="2400" b="1" u="none" strike="noStrike" kern="1200" cap="none" normalizeH="0" baseline="0" dirty="0" smtClean="0">
                          <a:ln>
                            <a:noFill/>
                          </a:ln>
                          <a:effectLst/>
                        </a:rPr>
                        <a:t>81</a:t>
                      </a:r>
                      <a:endParaRPr kumimoji="0" lang="en-US" sz="2400" b="1" i="0" u="none" strike="noStrike" kern="1200" cap="none" normalizeH="0" baseline="0" dirty="0" smtClean="0">
                        <a:ln>
                          <a:noFill/>
                        </a:ln>
                        <a:solidFill>
                          <a:schemeClr val="tx1"/>
                        </a:solidFill>
                        <a:effectLst/>
                        <a:latin typeface="Arial" charset="0"/>
                        <a:ea typeface="+mn-ea"/>
                        <a:cs typeface="+mn-cs"/>
                      </a:endParaRPr>
                    </a:p>
                  </a:txBody>
                  <a:tcPr marL="45720" marR="45720" anchor="ctr" horzOverflow="overflow">
                    <a:lnL w="12700" cap="flat" cmpd="sng" algn="ctr">
                      <a:solidFill>
                        <a:schemeClr val="tx1"/>
                      </a:solidFill>
                      <a:prstDash val="solid"/>
                      <a:round/>
                      <a:headEnd type="none" w="med" len="med"/>
                      <a:tailEnd type="none" w="med" len="med"/>
                    </a:lnL>
                  </a:tcPr>
                </a:tc>
                <a:tc>
                  <a:txBody>
                    <a:bodyPr/>
                    <a:lstStyle/>
                    <a:p>
                      <a:pPr marL="0" marR="0" lvl="0" indent="0" algn="ctr" defTabSz="914400" rtl="0" eaLnBrk="0" fontAlgn="ctr" latinLnBrk="0" hangingPunct="0">
                        <a:lnSpc>
                          <a:spcPct val="100000"/>
                        </a:lnSpc>
                        <a:spcBef>
                          <a:spcPct val="0"/>
                        </a:spcBef>
                        <a:spcAft>
                          <a:spcPct val="0"/>
                        </a:spcAft>
                        <a:buClr>
                          <a:srgbClr val="FFFF00"/>
                        </a:buClr>
                        <a:buSzPct val="90000"/>
                        <a:buFont typeface="Wingdings" pitchFamily="2" charset="2"/>
                        <a:buNone/>
                        <a:tabLst/>
                        <a:defRPr/>
                      </a:pPr>
                      <a:r>
                        <a:rPr kumimoji="0" lang="en-US" sz="2400" b="1" u="none" strike="noStrike" cap="none" normalizeH="0" baseline="0" dirty="0" smtClean="0">
                          <a:ln>
                            <a:noFill/>
                          </a:ln>
                          <a:effectLst/>
                        </a:rPr>
                        <a:t>41</a:t>
                      </a:r>
                      <a:endParaRPr kumimoji="0" lang="en-US" sz="2400" b="1" i="0" u="none" strike="noStrike" cap="none" normalizeH="0" baseline="0" dirty="0" smtClean="0">
                        <a:ln>
                          <a:noFill/>
                        </a:ln>
                        <a:solidFill>
                          <a:schemeClr val="tx1"/>
                        </a:solidFill>
                        <a:effectLst/>
                        <a:latin typeface="Arial" charset="0"/>
                      </a:endParaRPr>
                    </a:p>
                  </a:txBody>
                  <a:tcPr marL="45720" marR="45720" anchor="ctr" horzOverflow="overflow"/>
                </a:tc>
              </a:tr>
              <a:tr h="664517">
                <a:tc>
                  <a:txBody>
                    <a:bodyPr/>
                    <a:lstStyle/>
                    <a:p>
                      <a:pPr marL="0" marR="0" lvl="0" indent="0" algn="l" defTabSz="914400" rtl="0" eaLnBrk="0" fontAlgn="base" latinLnBrk="0" hangingPunct="0">
                        <a:lnSpc>
                          <a:spcPct val="100000"/>
                        </a:lnSpc>
                        <a:spcBef>
                          <a:spcPct val="0"/>
                        </a:spcBef>
                        <a:spcAft>
                          <a:spcPts val="0"/>
                        </a:spcAft>
                        <a:buClr>
                          <a:srgbClr val="FFFF00"/>
                        </a:buClr>
                        <a:buSzPct val="90000"/>
                        <a:buFont typeface="Wingdings" pitchFamily="2" charset="2"/>
                        <a:buNone/>
                        <a:tabLst/>
                      </a:pPr>
                      <a:r>
                        <a:rPr kumimoji="0" lang="en-US" sz="2400" b="1" u="none" strike="noStrike" cap="none" normalizeH="0" baseline="0" dirty="0" smtClean="0">
                          <a:ln>
                            <a:noFill/>
                          </a:ln>
                          <a:effectLst/>
                        </a:rPr>
                        <a:t>MR</a:t>
                      </a:r>
                      <a:r>
                        <a:rPr kumimoji="0" lang="en-US" sz="2400" b="1" u="none" strike="noStrike" cap="none" normalizeH="0" baseline="30000" dirty="0" smtClean="0">
                          <a:ln>
                            <a:noFill/>
                          </a:ln>
                          <a:effectLst/>
                        </a:rPr>
                        <a:t>4.5</a:t>
                      </a:r>
                      <a:r>
                        <a:rPr kumimoji="0" lang="en-US" sz="2400" b="1" u="none" strike="noStrike" cap="none" normalizeH="0" baseline="0" dirty="0" smtClean="0">
                          <a:ln>
                            <a:noFill/>
                          </a:ln>
                          <a:effectLst/>
                        </a:rPr>
                        <a:t>, %</a:t>
                      </a:r>
                      <a:endParaRPr kumimoji="0" lang="en-US" sz="2400" b="1" i="0" u="none" strike="noStrike" cap="none" normalizeH="0" baseline="0" dirty="0" smtClean="0">
                        <a:ln>
                          <a:noFill/>
                        </a:ln>
                        <a:solidFill>
                          <a:schemeClr val="tx1"/>
                        </a:solidFill>
                        <a:effectLst/>
                        <a:latin typeface="Arial" charset="0"/>
                      </a:endParaRPr>
                    </a:p>
                  </a:txBody>
                  <a:tcPr anchor="ctr" horzOverflow="overflow">
                    <a:lnB w="38100" cap="flat" cmpd="sng" algn="ctr">
                      <a:solidFill>
                        <a:schemeClr val="tx1"/>
                      </a:solidFill>
                      <a:prstDash val="solid"/>
                      <a:round/>
                      <a:headEnd type="none" w="med" len="med"/>
                      <a:tailEnd type="none" w="med" len="med"/>
                    </a:lnB>
                  </a:tcPr>
                </a:tc>
                <a:tc>
                  <a:txBody>
                    <a:bodyPr/>
                    <a:lstStyle/>
                    <a:p>
                      <a:pPr marL="0" marR="0" lvl="0" indent="0" algn="ctr" defTabSz="914400" rtl="0" eaLnBrk="0" fontAlgn="ctr" latinLnBrk="0" hangingPunct="0">
                        <a:lnSpc>
                          <a:spcPct val="100000"/>
                        </a:lnSpc>
                        <a:spcBef>
                          <a:spcPct val="0"/>
                        </a:spcBef>
                        <a:spcAft>
                          <a:spcPct val="0"/>
                        </a:spcAft>
                        <a:buClr>
                          <a:srgbClr val="FFFF00"/>
                        </a:buClr>
                        <a:buSzPct val="90000"/>
                        <a:buFont typeface="Wingdings" pitchFamily="2" charset="2"/>
                        <a:buNone/>
                        <a:tabLst/>
                        <a:defRPr/>
                      </a:pPr>
                      <a:r>
                        <a:rPr kumimoji="0" lang="en-US" sz="2400" b="1" u="none" strike="noStrike" cap="none" normalizeH="0" baseline="0" dirty="0" smtClean="0">
                          <a:ln>
                            <a:noFill/>
                          </a:ln>
                          <a:effectLst/>
                        </a:rPr>
                        <a:t>54</a:t>
                      </a:r>
                      <a:endParaRPr kumimoji="0" lang="en-US" sz="2400" b="1" i="0" u="none" strike="noStrike" cap="none" normalizeH="0" baseline="0" dirty="0" smtClean="0">
                        <a:ln>
                          <a:noFill/>
                        </a:ln>
                        <a:solidFill>
                          <a:schemeClr val="tx1"/>
                        </a:solidFill>
                        <a:effectLst/>
                        <a:latin typeface="Arial" charset="0"/>
                      </a:endParaRPr>
                    </a:p>
                  </a:txBody>
                  <a:tcPr marL="45720" marR="45720" anchor="ctr" horzOverflow="overflow">
                    <a:lnB w="38100" cap="flat" cmpd="sng" algn="ctr">
                      <a:solidFill>
                        <a:schemeClr val="tx1"/>
                      </a:solidFill>
                      <a:prstDash val="solid"/>
                      <a:round/>
                      <a:headEnd type="none" w="med" len="med"/>
                      <a:tailEnd type="none" w="med" len="med"/>
                    </a:lnB>
                  </a:tcPr>
                </a:tc>
                <a:tc>
                  <a:txBody>
                    <a:bodyPr/>
                    <a:lstStyle/>
                    <a:p>
                      <a:pPr marL="0" marR="0" lvl="0" indent="0" algn="ctr" defTabSz="914400" rtl="0" eaLnBrk="0" fontAlgn="ctr" latinLnBrk="0" hangingPunct="0">
                        <a:lnSpc>
                          <a:spcPct val="100000"/>
                        </a:lnSpc>
                        <a:spcBef>
                          <a:spcPct val="0"/>
                        </a:spcBef>
                        <a:spcAft>
                          <a:spcPct val="0"/>
                        </a:spcAft>
                        <a:buClr>
                          <a:srgbClr val="FFFF00"/>
                        </a:buClr>
                        <a:buSzPct val="90000"/>
                        <a:buFont typeface="Wingdings" pitchFamily="2" charset="2"/>
                        <a:buNone/>
                        <a:tabLst/>
                        <a:defRPr/>
                      </a:pPr>
                      <a:r>
                        <a:rPr kumimoji="0" lang="en-US" sz="2400" b="1" u="none" strike="noStrike" cap="none" normalizeH="0" baseline="0" dirty="0" smtClean="0">
                          <a:ln>
                            <a:noFill/>
                          </a:ln>
                          <a:effectLst/>
                        </a:rPr>
                        <a:t>5</a:t>
                      </a:r>
                      <a:endParaRPr kumimoji="0" lang="en-US" sz="2400" b="1" i="0" u="none" strike="noStrike" cap="none" normalizeH="0" baseline="0" dirty="0" smtClean="0">
                        <a:ln>
                          <a:noFill/>
                        </a:ln>
                        <a:solidFill>
                          <a:schemeClr val="tx1"/>
                        </a:solidFill>
                        <a:effectLst/>
                        <a:latin typeface="Arial" charset="0"/>
                      </a:endParaRPr>
                    </a:p>
                  </a:txBody>
                  <a:tcPr marL="45720" marR="45720" anchor="ctr" horzOverflow="overflow">
                    <a:lnR w="127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tc>
                  <a:txBody>
                    <a:bodyPr/>
                    <a:lstStyle/>
                    <a:p>
                      <a:pPr algn="ctr"/>
                      <a:r>
                        <a:rPr kumimoji="0" lang="en-US" sz="2400" b="1" u="none" strike="noStrike" kern="1200" cap="none" normalizeH="0" baseline="0" dirty="0" smtClean="0">
                          <a:ln>
                            <a:noFill/>
                          </a:ln>
                          <a:effectLst/>
                        </a:rPr>
                        <a:t>48</a:t>
                      </a:r>
                      <a:endParaRPr kumimoji="0" lang="en-US" sz="2400" b="1" i="0" u="none" strike="noStrike" kern="1200" cap="none" normalizeH="0" baseline="0" dirty="0" smtClean="0">
                        <a:ln>
                          <a:noFill/>
                        </a:ln>
                        <a:solidFill>
                          <a:schemeClr val="tx1"/>
                        </a:solidFill>
                        <a:effectLst/>
                        <a:latin typeface="Arial" charset="0"/>
                        <a:ea typeface="+mn-ea"/>
                        <a:cs typeface="+mn-cs"/>
                      </a:endParaRPr>
                    </a:p>
                  </a:txBody>
                  <a:tcPr marL="45720" marR="45720" anchor="ctr" horzOverflow="overflow">
                    <a:lnL w="127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marL="0" marR="0" lvl="0" indent="0" algn="ctr" defTabSz="914400" rtl="0" eaLnBrk="0" fontAlgn="ctr" latinLnBrk="0" hangingPunct="0">
                        <a:lnSpc>
                          <a:spcPct val="100000"/>
                        </a:lnSpc>
                        <a:spcBef>
                          <a:spcPct val="0"/>
                        </a:spcBef>
                        <a:spcAft>
                          <a:spcPct val="0"/>
                        </a:spcAft>
                        <a:buClr>
                          <a:srgbClr val="FFFF00"/>
                        </a:buClr>
                        <a:buSzPct val="90000"/>
                        <a:buFont typeface="Wingdings" pitchFamily="2" charset="2"/>
                        <a:buNone/>
                        <a:tabLst/>
                        <a:defRPr/>
                      </a:pPr>
                      <a:r>
                        <a:rPr kumimoji="0" lang="en-US" sz="2400" b="1" u="none" strike="noStrike" cap="none" normalizeH="0" baseline="0" dirty="0" smtClean="0">
                          <a:ln>
                            <a:noFill/>
                          </a:ln>
                          <a:effectLst/>
                        </a:rPr>
                        <a:t>12</a:t>
                      </a:r>
                      <a:endParaRPr kumimoji="0" lang="en-US" sz="2400" b="1" i="0" u="none" strike="noStrike" cap="none" normalizeH="0" baseline="0" dirty="0" smtClean="0">
                        <a:ln>
                          <a:noFill/>
                        </a:ln>
                        <a:solidFill>
                          <a:schemeClr val="tx1"/>
                        </a:solidFill>
                        <a:effectLst/>
                        <a:latin typeface="Arial" charset="0"/>
                      </a:endParaRPr>
                    </a:p>
                  </a:txBody>
                  <a:tcPr marL="45720" marR="45720" anchor="ctr" horzOverflow="overflow">
                    <a:lnB w="38100" cap="flat" cmpd="sng" algn="ctr">
                      <a:solidFill>
                        <a:schemeClr val="tx1"/>
                      </a:solidFill>
                      <a:prstDash val="solid"/>
                      <a:round/>
                      <a:headEnd type="none" w="med" len="med"/>
                      <a:tailEnd type="none" w="med" len="med"/>
                    </a:lnB>
                  </a:tcPr>
                </a:tc>
              </a:tr>
            </a:tbl>
          </a:graphicData>
        </a:graphic>
      </p:graphicFrame>
      <p:sp>
        <p:nvSpPr>
          <p:cNvPr id="5" name="Title 1"/>
          <p:cNvSpPr txBox="1">
            <a:spLocks/>
          </p:cNvSpPr>
          <p:nvPr/>
        </p:nvSpPr>
        <p:spPr bwMode="auto">
          <a:xfrm>
            <a:off x="237762" y="415327"/>
            <a:ext cx="8642350" cy="1042988"/>
          </a:xfrm>
          <a:prstGeom prst="rect">
            <a:avLst/>
          </a:prstGeom>
          <a:noFill/>
          <a:ln w="9525">
            <a:noFill/>
            <a:miter lim="800000"/>
            <a:headEnd/>
            <a:tailEnd/>
          </a:ln>
        </p:spPr>
        <p:txBody>
          <a:bodyPr vert="horz" wrap="square" lIns="0" tIns="46038" rIns="92075" bIns="46038" numCol="1" anchor="ctr" anchorCtr="0" compatLnSpc="1">
            <a:prstTxWarp prst="textNoShape">
              <a:avLst/>
            </a:prstTxWarp>
          </a:bodyPr>
          <a:lstStyle>
            <a:lvl1pPr algn="l" rtl="0" eaLnBrk="0" fontAlgn="base" hangingPunct="0">
              <a:spcBef>
                <a:spcPct val="0"/>
              </a:spcBef>
              <a:spcAft>
                <a:spcPct val="0"/>
              </a:spcAft>
              <a:defRPr sz="3400" b="1">
                <a:solidFill>
                  <a:schemeClr val="tx2"/>
                </a:solidFill>
                <a:latin typeface="+mj-lt"/>
                <a:ea typeface="+mj-ea"/>
                <a:cs typeface="+mj-cs"/>
              </a:defRPr>
            </a:lvl1pPr>
            <a:lvl2pPr algn="l" rtl="0" eaLnBrk="0" fontAlgn="base" hangingPunct="0">
              <a:spcBef>
                <a:spcPct val="0"/>
              </a:spcBef>
              <a:spcAft>
                <a:spcPct val="0"/>
              </a:spcAft>
              <a:defRPr sz="3400" b="1">
                <a:solidFill>
                  <a:schemeClr val="tx2"/>
                </a:solidFill>
                <a:latin typeface="Arial Narrow" pitchFamily="34" charset="0"/>
                <a:cs typeface="Arial" charset="0"/>
              </a:defRPr>
            </a:lvl2pPr>
            <a:lvl3pPr algn="l" rtl="0" eaLnBrk="0" fontAlgn="base" hangingPunct="0">
              <a:spcBef>
                <a:spcPct val="0"/>
              </a:spcBef>
              <a:spcAft>
                <a:spcPct val="0"/>
              </a:spcAft>
              <a:defRPr sz="3400" b="1">
                <a:solidFill>
                  <a:schemeClr val="tx2"/>
                </a:solidFill>
                <a:latin typeface="Arial Narrow" pitchFamily="34" charset="0"/>
                <a:cs typeface="Arial" charset="0"/>
              </a:defRPr>
            </a:lvl3pPr>
            <a:lvl4pPr algn="l" rtl="0" eaLnBrk="0" fontAlgn="base" hangingPunct="0">
              <a:spcBef>
                <a:spcPct val="0"/>
              </a:spcBef>
              <a:spcAft>
                <a:spcPct val="0"/>
              </a:spcAft>
              <a:defRPr sz="3400" b="1">
                <a:solidFill>
                  <a:schemeClr val="tx2"/>
                </a:solidFill>
                <a:latin typeface="Arial Narrow" pitchFamily="34" charset="0"/>
                <a:cs typeface="Arial" charset="0"/>
              </a:defRPr>
            </a:lvl4pPr>
            <a:lvl5pPr algn="l" rtl="0" eaLnBrk="0" fontAlgn="base" hangingPunct="0">
              <a:spcBef>
                <a:spcPct val="0"/>
              </a:spcBef>
              <a:spcAft>
                <a:spcPct val="0"/>
              </a:spcAft>
              <a:defRPr sz="3400" b="1">
                <a:solidFill>
                  <a:schemeClr val="tx2"/>
                </a:solidFill>
                <a:latin typeface="Arial Narrow" pitchFamily="34" charset="0"/>
                <a:cs typeface="Arial" charset="0"/>
              </a:defRPr>
            </a:lvl5pPr>
            <a:lvl6pPr marL="457200" algn="l" rtl="0" fontAlgn="base">
              <a:spcBef>
                <a:spcPct val="0"/>
              </a:spcBef>
              <a:spcAft>
                <a:spcPct val="0"/>
              </a:spcAft>
              <a:defRPr sz="3400" b="1">
                <a:solidFill>
                  <a:schemeClr val="tx2"/>
                </a:solidFill>
                <a:latin typeface="Arial Narrow" pitchFamily="34" charset="0"/>
                <a:cs typeface="Arial" charset="0"/>
              </a:defRPr>
            </a:lvl6pPr>
            <a:lvl7pPr marL="914400" algn="l" rtl="0" fontAlgn="base">
              <a:spcBef>
                <a:spcPct val="0"/>
              </a:spcBef>
              <a:spcAft>
                <a:spcPct val="0"/>
              </a:spcAft>
              <a:defRPr sz="3400" b="1">
                <a:solidFill>
                  <a:schemeClr val="tx2"/>
                </a:solidFill>
                <a:latin typeface="Arial Narrow" pitchFamily="34" charset="0"/>
                <a:cs typeface="Arial" charset="0"/>
              </a:defRPr>
            </a:lvl7pPr>
            <a:lvl8pPr marL="1371600" algn="l" rtl="0" fontAlgn="base">
              <a:spcBef>
                <a:spcPct val="0"/>
              </a:spcBef>
              <a:spcAft>
                <a:spcPct val="0"/>
              </a:spcAft>
              <a:defRPr sz="3400" b="1">
                <a:solidFill>
                  <a:schemeClr val="tx2"/>
                </a:solidFill>
                <a:latin typeface="Arial Narrow" pitchFamily="34" charset="0"/>
                <a:cs typeface="Arial" charset="0"/>
              </a:defRPr>
            </a:lvl8pPr>
            <a:lvl9pPr marL="1828800" algn="l" rtl="0" fontAlgn="base">
              <a:spcBef>
                <a:spcPct val="0"/>
              </a:spcBef>
              <a:spcAft>
                <a:spcPct val="0"/>
              </a:spcAft>
              <a:defRPr sz="3400" b="1">
                <a:solidFill>
                  <a:schemeClr val="tx2"/>
                </a:solidFill>
                <a:latin typeface="Arial Narrow" pitchFamily="34" charset="0"/>
                <a:cs typeface="Arial" charset="0"/>
              </a:defRPr>
            </a:lvl9pPr>
          </a:lstStyle>
          <a:p>
            <a:pPr algn="ctr" eaLnBrk="1" hangingPunct="1">
              <a:lnSpc>
                <a:spcPct val="85000"/>
              </a:lnSpc>
            </a:pPr>
            <a:r>
              <a:rPr lang="en-US" kern="0" dirty="0">
                <a:solidFill>
                  <a:srgbClr val="F09828"/>
                </a:solidFill>
                <a:latin typeface="+mn-lt"/>
              </a:rPr>
              <a:t>Best 5-Year Responses by Molecular </a:t>
            </a:r>
            <a:r>
              <a:rPr lang="en-US" kern="0" dirty="0" smtClean="0">
                <a:solidFill>
                  <a:srgbClr val="F09828"/>
                </a:solidFill>
                <a:latin typeface="+mn-lt"/>
              </a:rPr>
              <a:t>Response at </a:t>
            </a:r>
            <a:r>
              <a:rPr lang="en-US" kern="0" dirty="0">
                <a:solidFill>
                  <a:srgbClr val="F09828"/>
                </a:solidFill>
                <a:latin typeface="+mn-lt"/>
              </a:rPr>
              <a:t>3 Months</a:t>
            </a:r>
            <a:endParaRPr lang="en-US" kern="0" dirty="0" smtClean="0">
              <a:solidFill>
                <a:srgbClr val="F09828"/>
              </a:solidFill>
              <a:latin typeface="+mn-lt"/>
            </a:endParaRPr>
          </a:p>
        </p:txBody>
      </p:sp>
      <p:sp>
        <p:nvSpPr>
          <p:cNvPr id="6" name="Rounded Rectangle 5"/>
          <p:cNvSpPr/>
          <p:nvPr/>
        </p:nvSpPr>
        <p:spPr bwMode="auto">
          <a:xfrm>
            <a:off x="237177" y="2961563"/>
            <a:ext cx="8642350" cy="1247521"/>
          </a:xfrm>
          <a:prstGeom prst="roundRect">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charset="0"/>
            </a:endParaRPr>
          </a:p>
        </p:txBody>
      </p:sp>
      <p:sp>
        <p:nvSpPr>
          <p:cNvPr id="7" name="Rectangle 6"/>
          <p:cNvSpPr/>
          <p:nvPr/>
        </p:nvSpPr>
        <p:spPr>
          <a:xfrm>
            <a:off x="349714" y="6429384"/>
            <a:ext cx="3501984" cy="276999"/>
          </a:xfrm>
          <a:prstGeom prst="rect">
            <a:avLst/>
          </a:prstGeom>
        </p:spPr>
        <p:txBody>
          <a:bodyPr wrap="none">
            <a:spAutoFit/>
          </a:bodyPr>
          <a:lstStyle/>
          <a:p>
            <a:r>
              <a:rPr lang="en-US" sz="1200" b="1" dirty="0" smtClean="0">
                <a:solidFill>
                  <a:srgbClr val="FFFFFF"/>
                </a:solidFill>
              </a:rPr>
              <a:t>Cortes</a:t>
            </a:r>
            <a:r>
              <a:rPr lang="en-US" sz="1200" b="1" dirty="0" smtClean="0">
                <a:solidFill>
                  <a:srgbClr val="FFFFFF"/>
                </a:solidFill>
                <a:cs typeface="Arial" charset="0"/>
              </a:rPr>
              <a:t> J, </a:t>
            </a:r>
            <a:r>
              <a:rPr lang="en-US" sz="1200" b="1" dirty="0" smtClean="0">
                <a:solidFill>
                  <a:srgbClr val="FFFFFF"/>
                </a:solidFill>
                <a:cs typeface="Arial" charset="0"/>
              </a:rPr>
              <a:t>et al. </a:t>
            </a:r>
            <a:r>
              <a:rPr lang="en-US" sz="1200" b="1" i="1" dirty="0" smtClean="0">
                <a:solidFill>
                  <a:srgbClr val="FFFFFF"/>
                </a:solidFill>
                <a:cs typeface="Arial" charset="0"/>
              </a:rPr>
              <a:t>Blood</a:t>
            </a:r>
            <a:r>
              <a:rPr lang="en-US" sz="1200" b="1" i="1" dirty="0">
                <a:solidFill>
                  <a:srgbClr val="FFFFFF"/>
                </a:solidFill>
                <a:cs typeface="Arial" charset="0"/>
              </a:rPr>
              <a:t>. </a:t>
            </a:r>
            <a:r>
              <a:rPr lang="en-US" sz="1200" b="1" dirty="0">
                <a:solidFill>
                  <a:srgbClr val="FFFFFF"/>
                </a:solidFill>
                <a:cs typeface="Arial" charset="0"/>
              </a:rPr>
              <a:t>2014;124: Abstract </a:t>
            </a:r>
            <a:r>
              <a:rPr lang="en-US" sz="1200" b="1" dirty="0" smtClean="0">
                <a:solidFill>
                  <a:srgbClr val="FFFFFF"/>
                </a:solidFill>
              </a:rPr>
              <a:t>15</a:t>
            </a:r>
            <a:r>
              <a:rPr lang="en-US" sz="1200" b="1" dirty="0" smtClean="0">
                <a:solidFill>
                  <a:srgbClr val="FFFFFF"/>
                </a:solidFill>
                <a:cs typeface="Arial" charset="0"/>
              </a:rPr>
              <a:t>2</a:t>
            </a:r>
            <a:r>
              <a:rPr lang="en-US" sz="1200" b="1" dirty="0" smtClean="0">
                <a:solidFill>
                  <a:srgbClr val="FFFFFF"/>
                </a:solidFill>
                <a:cs typeface="Arial" charset="0"/>
              </a:rPr>
              <a:t>.</a:t>
            </a:r>
            <a:endParaRPr lang="en-US" sz="1200" b="1" dirty="0">
              <a:solidFill>
                <a:srgbClr val="FFFFFF"/>
              </a:solidFill>
              <a:cs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5_Dark Blue">
  <a:themeElements>
    <a:clrScheme name="2_Dark Blue 9">
      <a:dk1>
        <a:srgbClr val="FF99FF"/>
      </a:dk1>
      <a:lt1>
        <a:srgbClr val="FFFFFF"/>
      </a:lt1>
      <a:dk2>
        <a:srgbClr val="000066"/>
      </a:dk2>
      <a:lt2>
        <a:srgbClr val="FFFF00"/>
      </a:lt2>
      <a:accent1>
        <a:srgbClr val="33CCFF"/>
      </a:accent1>
      <a:accent2>
        <a:srgbClr val="FFCC00"/>
      </a:accent2>
      <a:accent3>
        <a:srgbClr val="AAAAB8"/>
      </a:accent3>
      <a:accent4>
        <a:srgbClr val="DADADA"/>
      </a:accent4>
      <a:accent5>
        <a:srgbClr val="ADE2FF"/>
      </a:accent5>
      <a:accent6>
        <a:srgbClr val="E7B900"/>
      </a:accent6>
      <a:hlink>
        <a:srgbClr val="33CC33"/>
      </a:hlink>
      <a:folHlink>
        <a:srgbClr val="FF9900"/>
      </a:folHlink>
    </a:clrScheme>
    <a:fontScheme name="2_Dark Blue">
      <a:majorFont>
        <a:latin typeface="Arial Narrow"/>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2_Dark Blu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Dark Blu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2_Dark Blu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Dark Blu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Dark Blu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Dark Blu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2_Dark Blu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Dark Blue 8">
        <a:dk1>
          <a:srgbClr val="FF99FF"/>
        </a:dk1>
        <a:lt1>
          <a:srgbClr val="FFFFFF"/>
        </a:lt1>
        <a:dk2>
          <a:srgbClr val="000066"/>
        </a:dk2>
        <a:lt2>
          <a:srgbClr val="FFFF00"/>
        </a:lt2>
        <a:accent1>
          <a:srgbClr val="33CCFF"/>
        </a:accent1>
        <a:accent2>
          <a:srgbClr val="FFCC00"/>
        </a:accent2>
        <a:accent3>
          <a:srgbClr val="AAAAB8"/>
        </a:accent3>
        <a:accent4>
          <a:srgbClr val="DADADA"/>
        </a:accent4>
        <a:accent5>
          <a:srgbClr val="ADE2FF"/>
        </a:accent5>
        <a:accent6>
          <a:srgbClr val="E7B900"/>
        </a:accent6>
        <a:hlink>
          <a:srgbClr val="33CC33"/>
        </a:hlink>
        <a:folHlink>
          <a:srgbClr val="FF6600"/>
        </a:folHlink>
      </a:clrScheme>
      <a:clrMap bg1="dk2" tx1="lt1" bg2="dk1" tx2="lt2" accent1="accent1" accent2="accent2" accent3="accent3" accent4="accent4" accent5="accent5" accent6="accent6" hlink="hlink" folHlink="folHlink"/>
    </a:extraClrScheme>
    <a:extraClrScheme>
      <a:clrScheme name="2_Dark Blue 9">
        <a:dk1>
          <a:srgbClr val="FF99FF"/>
        </a:dk1>
        <a:lt1>
          <a:srgbClr val="FFFFFF"/>
        </a:lt1>
        <a:dk2>
          <a:srgbClr val="000066"/>
        </a:dk2>
        <a:lt2>
          <a:srgbClr val="FFFF00"/>
        </a:lt2>
        <a:accent1>
          <a:srgbClr val="33CCFF"/>
        </a:accent1>
        <a:accent2>
          <a:srgbClr val="FFCC00"/>
        </a:accent2>
        <a:accent3>
          <a:srgbClr val="AAAAB8"/>
        </a:accent3>
        <a:accent4>
          <a:srgbClr val="DADADA"/>
        </a:accent4>
        <a:accent5>
          <a:srgbClr val="ADE2FF"/>
        </a:accent5>
        <a:accent6>
          <a:srgbClr val="E7B900"/>
        </a:accent6>
        <a:hlink>
          <a:srgbClr val="33CC33"/>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11876</TotalTime>
  <Words>2826</Words>
  <Application>Microsoft Office PowerPoint</Application>
  <PresentationFormat>On-screen Show (4:3)</PresentationFormat>
  <Paragraphs>531</Paragraphs>
  <Slides>17</Slides>
  <Notes>17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19" baseType="lpstr">
      <vt:lpstr>5_Dark Blue</vt:lpstr>
      <vt:lpstr>Worksheet</vt:lpstr>
      <vt:lpstr>Final Study Results of the Phase III Dasatinib Versus Imatinib in Newly Diagnosed Chronic Myeloid Leukemia in Chronic Phase (CML-CP) Trial (DASISION, CA180-056)</vt:lpstr>
      <vt:lpstr>Introduction</vt:lpstr>
      <vt:lpstr>DASISION (CA180-056) Study Design</vt:lpstr>
      <vt:lpstr>Methods</vt:lpstr>
      <vt:lpstr>Patient Disposition at 5 Years</vt:lpstr>
      <vt:lpstr>Cumulative MMR Rates Over Time</vt:lpstr>
      <vt:lpstr>Cumulative MR4.5 Rates Over Time</vt:lpstr>
      <vt:lpstr>Overall Survival and  Progression-Free Survival</vt:lpstr>
      <vt:lpstr>PowerPoint Presentation</vt:lpstr>
      <vt:lpstr>PowerPoint Presentation</vt:lpstr>
      <vt:lpstr>PowerPoint Presentation</vt:lpstr>
      <vt:lpstr>PowerPoint Presentation</vt:lpstr>
      <vt:lpstr>BCR-ABL Mutations at Time of Discontinuation</vt:lpstr>
      <vt:lpstr>PowerPoint Presentation</vt:lpstr>
      <vt:lpstr>PowerPoint Presentation</vt:lpstr>
      <vt:lpstr>PowerPoint Presentation</vt:lpstr>
      <vt:lpstr>PowerPoint Presentation</vt:lpstr>
    </vt:vector>
  </TitlesOfParts>
  <Company>KnowledgePoint360</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Four-Year (Yr) Follow-Up of Patients (Pts) With Newly Diagnosed Chronic Myeloid Leukemia in Chronic Phase (CML-CP) Receiving Dasatinib or Imatinib: Efficacy Based on Early Response</dc:title>
  <dc:creator>Dwyer, Samantha</dc:creator>
  <cp:lastModifiedBy>Christi Gray</cp:lastModifiedBy>
  <cp:revision>1837</cp:revision>
  <dcterms:created xsi:type="dcterms:W3CDTF">2012-08-08T21:08:18Z</dcterms:created>
  <dcterms:modified xsi:type="dcterms:W3CDTF">2014-12-10T01:18:41Z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