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28"/>
  </p:notesMasterIdLst>
  <p:handoutMasterIdLst>
    <p:handoutMasterId r:id="rId29"/>
  </p:handoutMasterIdLst>
  <p:sldIdLst>
    <p:sldId id="1947" r:id="rId2"/>
    <p:sldId id="1964" r:id="rId3"/>
    <p:sldId id="2109" r:id="rId4"/>
    <p:sldId id="2108" r:id="rId5"/>
    <p:sldId id="1983" r:id="rId6"/>
    <p:sldId id="2053" r:id="rId7"/>
    <p:sldId id="1988" r:id="rId8"/>
    <p:sldId id="1982" r:id="rId9"/>
    <p:sldId id="2100" r:id="rId10"/>
    <p:sldId id="2055" r:id="rId11"/>
    <p:sldId id="2079" r:id="rId12"/>
    <p:sldId id="2042" r:id="rId13"/>
    <p:sldId id="2081" r:id="rId14"/>
    <p:sldId id="2084" r:id="rId15"/>
    <p:sldId id="2092" r:id="rId16"/>
    <p:sldId id="2110" r:id="rId17"/>
    <p:sldId id="2111" r:id="rId18"/>
    <p:sldId id="2090" r:id="rId19"/>
    <p:sldId id="2114" r:id="rId20"/>
    <p:sldId id="2113" r:id="rId21"/>
    <p:sldId id="2115" r:id="rId22"/>
    <p:sldId id="2105" r:id="rId23"/>
    <p:sldId id="2023" r:id="rId24"/>
    <p:sldId id="2116" r:id="rId25"/>
    <p:sldId id="2119" r:id="rId26"/>
    <p:sldId id="2120" r:id="rId27"/>
  </p:sldIdLst>
  <p:sldSz cx="9144000" cy="6858000" type="screen4x3"/>
  <p:notesSz cx="92837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5" clrIdx="1"/>
  <p:cmAuthor id="2" name="John Togneri" initials="JT" lastIdx="1" clrIdx="2"/>
  <p:cmAuthor id="3" name="Ide, Susan" initials="IS" lastIdx="6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99CCFF"/>
    <a:srgbClr val="F09828"/>
    <a:srgbClr val="FFFFFF"/>
    <a:srgbClr val="F79646"/>
    <a:srgbClr val="FF9900"/>
    <a:srgbClr val="FF3399"/>
    <a:srgbClr val="FF0066"/>
    <a:srgbClr val="FF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74" autoAdjust="0"/>
    <p:restoredTop sz="95770" autoAdjust="0"/>
  </p:normalViewPr>
  <p:slideViewPr>
    <p:cSldViewPr snapToGrid="0">
      <p:cViewPr>
        <p:scale>
          <a:sx n="64" d="100"/>
          <a:sy n="64" d="100"/>
        </p:scale>
        <p:origin x="-1722" y="-186"/>
      </p:cViewPr>
      <p:guideLst>
        <p:guide orient="horz" pos="4178"/>
        <p:guide orient="horz" pos="528"/>
        <p:guide orient="horz" pos="1398"/>
        <p:guide pos="351"/>
        <p:guide pos="54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25" d="100"/>
        <a:sy n="125" d="100"/>
      </p:scale>
      <p:origin x="0" y="6096"/>
    </p:cViewPr>
  </p:sorterViewPr>
  <p:notesViewPr>
    <p:cSldViewPr snapToGrid="0">
      <p:cViewPr>
        <p:scale>
          <a:sx n="100" d="100"/>
          <a:sy n="100" d="100"/>
        </p:scale>
        <p:origin x="-870" y="216"/>
      </p:cViewPr>
      <p:guideLst>
        <p:guide orient="horz" pos="2146"/>
        <p:guide orient="horz" pos="1951"/>
        <p:guide orient="horz" pos="4270"/>
        <p:guide orient="horz" pos="608"/>
        <p:guide orient="horz" pos="1806"/>
        <p:guide pos="2925"/>
        <p:guide pos="8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</c:dPt>
          <c:dPt>
            <c:idx val="5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</c:spPr>
          </c:dPt>
          <c:dPt>
            <c:idx val="9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</c:spPr>
          </c:dPt>
          <c:dPt>
            <c:idx val="10"/>
            <c:invertIfNegative val="0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</c:spPr>
          </c:dPt>
          <c:dPt>
            <c:idx val="11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</c:spPr>
          </c:dPt>
          <c:dPt>
            <c:idx val="12"/>
            <c:invertIfNegative val="0"/>
            <c:bubble3D val="0"/>
            <c:spPr>
              <a:solidFill>
                <a:schemeClr val="bg2">
                  <a:lumMod val="20000"/>
                  <a:lumOff val="80000"/>
                </a:schemeClr>
              </a:solidFill>
            </c:spPr>
          </c:dPt>
          <c:dPt>
            <c:idx val="14"/>
            <c:invertIfNegative val="0"/>
            <c:bubble3D val="0"/>
            <c:spPr>
              <a:solidFill>
                <a:schemeClr val="bg2">
                  <a:lumMod val="20000"/>
                  <a:lumOff val="80000"/>
                </a:schemeClr>
              </a:solidFill>
            </c:spPr>
          </c:dPt>
          <c:dPt>
            <c:idx val="16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</c:spPr>
          </c:dPt>
          <c:dPt>
            <c:idx val="19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</c:dPt>
          <c:dPt>
            <c:idx val="22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</c:spPr>
          </c:dPt>
          <c:dPt>
            <c:idx val="25"/>
            <c:invertIfNegative val="0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</c:spPr>
          </c:dPt>
          <c:dPt>
            <c:idx val="26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7"/>
            <c:invertIfNegative val="0"/>
            <c:bubble3D val="0"/>
            <c:spPr>
              <a:solidFill>
                <a:schemeClr val="bg2">
                  <a:lumMod val="20000"/>
                  <a:lumOff val="80000"/>
                </a:schemeClr>
              </a:solidFill>
            </c:spPr>
          </c:dPt>
          <c:dPt>
            <c:idx val="28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</c:spPr>
          </c:dPt>
          <c:dPt>
            <c:idx val="29"/>
            <c:invertIfNegative val="0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</c:spPr>
          </c:dPt>
          <c:dPt>
            <c:idx val="31"/>
            <c:invertIfNegative val="0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</c:spPr>
          </c:dPt>
          <c:dPt>
            <c:idx val="32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</c:dPt>
          <c:dPt>
            <c:idx val="33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34"/>
            <c:invertIfNegative val="0"/>
            <c:bubble3D val="0"/>
            <c:spPr>
              <a:solidFill>
                <a:schemeClr val="bg2">
                  <a:lumMod val="20000"/>
                  <a:lumOff val="80000"/>
                </a:schemeClr>
              </a:solidFill>
            </c:spPr>
          </c:dPt>
          <c:dPt>
            <c:idx val="35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36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</c:spPr>
          </c:dPt>
          <c:dPt>
            <c:idx val="37"/>
            <c:invertIfNegative val="0"/>
            <c:bubble3D val="0"/>
            <c:spPr>
              <a:solidFill>
                <a:schemeClr val="bg2">
                  <a:lumMod val="20000"/>
                  <a:lumOff val="80000"/>
                </a:schemeClr>
              </a:solidFill>
            </c:spPr>
          </c:dPt>
          <c:cat>
            <c:numRef>
              <c:f>Sheet1!$A$2:$A$39</c:f>
              <c:numCache>
                <c:formatCode>General</c:formatCode>
                <c:ptCount val="38"/>
              </c:numCache>
            </c:num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-100</c:v>
                </c:pt>
                <c:pt idx="1">
                  <c:v>-100</c:v>
                </c:pt>
                <c:pt idx="2">
                  <c:v>-100</c:v>
                </c:pt>
                <c:pt idx="3">
                  <c:v>-100</c:v>
                </c:pt>
                <c:pt idx="4">
                  <c:v>-100</c:v>
                </c:pt>
                <c:pt idx="5">
                  <c:v>-100</c:v>
                </c:pt>
                <c:pt idx="6">
                  <c:v>-100</c:v>
                </c:pt>
                <c:pt idx="7">
                  <c:v>-100</c:v>
                </c:pt>
                <c:pt idx="8">
                  <c:v>-100</c:v>
                </c:pt>
                <c:pt idx="9">
                  <c:v>-100</c:v>
                </c:pt>
                <c:pt idx="10">
                  <c:v>-100</c:v>
                </c:pt>
                <c:pt idx="11">
                  <c:v>-100</c:v>
                </c:pt>
                <c:pt idx="12">
                  <c:v>-100</c:v>
                </c:pt>
                <c:pt idx="13">
                  <c:v>-100</c:v>
                </c:pt>
                <c:pt idx="14">
                  <c:v>-100</c:v>
                </c:pt>
                <c:pt idx="15">
                  <c:v>-100</c:v>
                </c:pt>
                <c:pt idx="16">
                  <c:v>-100</c:v>
                </c:pt>
                <c:pt idx="17">
                  <c:v>-100</c:v>
                </c:pt>
                <c:pt idx="18">
                  <c:v>-100</c:v>
                </c:pt>
                <c:pt idx="19">
                  <c:v>-100</c:v>
                </c:pt>
                <c:pt idx="20">
                  <c:v>-100</c:v>
                </c:pt>
                <c:pt idx="21">
                  <c:v>-100</c:v>
                </c:pt>
                <c:pt idx="22">
                  <c:v>-80</c:v>
                </c:pt>
                <c:pt idx="23">
                  <c:v>-69</c:v>
                </c:pt>
                <c:pt idx="24">
                  <c:v>-68</c:v>
                </c:pt>
                <c:pt idx="25">
                  <c:v>-65</c:v>
                </c:pt>
                <c:pt idx="26">
                  <c:v>-56</c:v>
                </c:pt>
                <c:pt idx="27">
                  <c:v>-56</c:v>
                </c:pt>
                <c:pt idx="28">
                  <c:v>-55</c:v>
                </c:pt>
                <c:pt idx="29">
                  <c:v>-53</c:v>
                </c:pt>
                <c:pt idx="30">
                  <c:v>-50</c:v>
                </c:pt>
                <c:pt idx="31">
                  <c:v>-48</c:v>
                </c:pt>
                <c:pt idx="32">
                  <c:v>-46</c:v>
                </c:pt>
                <c:pt idx="33">
                  <c:v>-29</c:v>
                </c:pt>
                <c:pt idx="34">
                  <c:v>-26</c:v>
                </c:pt>
                <c:pt idx="35">
                  <c:v>-26</c:v>
                </c:pt>
                <c:pt idx="36">
                  <c:v>-8</c:v>
                </c:pt>
                <c:pt idx="37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5384320"/>
        <c:axId val="35386112"/>
      </c:barChart>
      <c:catAx>
        <c:axId val="3538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35386112"/>
        <c:crosses val="autoZero"/>
        <c:auto val="1"/>
        <c:lblAlgn val="ctr"/>
        <c:lblOffset val="100"/>
        <c:noMultiLvlLbl val="0"/>
      </c:catAx>
      <c:valAx>
        <c:axId val="35386112"/>
        <c:scaling>
          <c:orientation val="minMax"/>
          <c:min val="-100"/>
        </c:scaling>
        <c:delete val="0"/>
        <c:axPos val="l"/>
        <c:numFmt formatCode="General" sourceLinked="1"/>
        <c:majorTickMark val="out"/>
        <c:minorTickMark val="none"/>
        <c:tickLblPos val="nextTo"/>
        <c:crossAx val="353843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Pt>
            <c:idx val="12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5"/>
            <c:invertIfNegative val="0"/>
            <c:bubble3D val="0"/>
          </c:dPt>
          <c:dPt>
            <c:idx val="26"/>
            <c:invertIfNegative val="0"/>
            <c:bubble3D val="0"/>
          </c:dPt>
          <c:dPt>
            <c:idx val="27"/>
            <c:invertIfNegative val="0"/>
            <c:bubble3D val="0"/>
          </c:dPt>
          <c:dPt>
            <c:idx val="28"/>
            <c:invertIfNegative val="0"/>
            <c:bubble3D val="0"/>
          </c:dPt>
          <c:dPt>
            <c:idx val="29"/>
            <c:invertIfNegative val="0"/>
            <c:bubble3D val="0"/>
          </c:dPt>
          <c:dPt>
            <c:idx val="31"/>
            <c:invertIfNegative val="0"/>
            <c:bubble3D val="0"/>
          </c:dPt>
          <c:dPt>
            <c:idx val="32"/>
            <c:invertIfNegative val="0"/>
            <c:bubble3D val="0"/>
          </c:dPt>
          <c:dPt>
            <c:idx val="33"/>
            <c:invertIfNegative val="0"/>
            <c:bubble3D val="0"/>
          </c:dPt>
          <c:dPt>
            <c:idx val="34"/>
            <c:invertIfNegative val="0"/>
            <c:bubble3D val="0"/>
          </c:dPt>
          <c:dPt>
            <c:idx val="35"/>
            <c:invertIfNegative val="0"/>
            <c:bubble3D val="0"/>
          </c:dPt>
          <c:dPt>
            <c:idx val="36"/>
            <c:invertIfNegative val="0"/>
            <c:bubble3D val="0"/>
          </c:dPt>
          <c:dPt>
            <c:idx val="37"/>
            <c:invertIfNegative val="0"/>
            <c:bubble3D val="0"/>
          </c:dPt>
          <c:cat>
            <c:numRef>
              <c:f>Sheet1!$A$2:$A$24</c:f>
              <c:numCache>
                <c:formatCode>General</c:formatCode>
                <c:ptCount val="23"/>
              </c:numCache>
            </c:num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-100</c:v>
                </c:pt>
                <c:pt idx="1">
                  <c:v>-100</c:v>
                </c:pt>
                <c:pt idx="2">
                  <c:v>-100</c:v>
                </c:pt>
                <c:pt idx="3">
                  <c:v>-100</c:v>
                </c:pt>
                <c:pt idx="4">
                  <c:v>-100</c:v>
                </c:pt>
                <c:pt idx="5">
                  <c:v>-100</c:v>
                </c:pt>
                <c:pt idx="6">
                  <c:v>-100</c:v>
                </c:pt>
                <c:pt idx="7">
                  <c:v>-100</c:v>
                </c:pt>
                <c:pt idx="8">
                  <c:v>-100</c:v>
                </c:pt>
                <c:pt idx="9">
                  <c:v>-100</c:v>
                </c:pt>
                <c:pt idx="10">
                  <c:v>-100</c:v>
                </c:pt>
                <c:pt idx="11">
                  <c:v>-100</c:v>
                </c:pt>
                <c:pt idx="12">
                  <c:v>-92</c:v>
                </c:pt>
                <c:pt idx="13">
                  <c:v>-83</c:v>
                </c:pt>
                <c:pt idx="14">
                  <c:v>-72</c:v>
                </c:pt>
                <c:pt idx="15">
                  <c:v>-65</c:v>
                </c:pt>
                <c:pt idx="16">
                  <c:v>-56</c:v>
                </c:pt>
                <c:pt idx="17">
                  <c:v>-50</c:v>
                </c:pt>
                <c:pt idx="18">
                  <c:v>-47</c:v>
                </c:pt>
                <c:pt idx="19">
                  <c:v>-42</c:v>
                </c:pt>
                <c:pt idx="20">
                  <c:v>-42</c:v>
                </c:pt>
                <c:pt idx="21">
                  <c:v>-21</c:v>
                </c:pt>
                <c:pt idx="2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5472896"/>
        <c:axId val="35474432"/>
      </c:barChart>
      <c:catAx>
        <c:axId val="3547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35474432"/>
        <c:crosses val="autoZero"/>
        <c:auto val="1"/>
        <c:lblAlgn val="ctr"/>
        <c:lblOffset val="100"/>
        <c:noMultiLvlLbl val="0"/>
      </c:catAx>
      <c:valAx>
        <c:axId val="35474432"/>
        <c:scaling>
          <c:orientation val="minMax"/>
          <c:min val="-100"/>
        </c:scaling>
        <c:delete val="0"/>
        <c:axPos val="l"/>
        <c:numFmt formatCode="General" sourceLinked="1"/>
        <c:majorTickMark val="out"/>
        <c:minorTickMark val="none"/>
        <c:tickLblPos val="nextTo"/>
        <c:crossAx val="354728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Pt>
            <c:idx val="12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5"/>
            <c:invertIfNegative val="0"/>
            <c:bubble3D val="0"/>
          </c:dPt>
          <c:dPt>
            <c:idx val="26"/>
            <c:invertIfNegative val="0"/>
            <c:bubble3D val="0"/>
          </c:dPt>
          <c:dPt>
            <c:idx val="27"/>
            <c:invertIfNegative val="0"/>
            <c:bubble3D val="0"/>
          </c:dPt>
          <c:dPt>
            <c:idx val="28"/>
            <c:invertIfNegative val="0"/>
            <c:bubble3D val="0"/>
          </c:dPt>
          <c:dPt>
            <c:idx val="29"/>
            <c:invertIfNegative val="0"/>
            <c:bubble3D val="0"/>
          </c:dPt>
          <c:dPt>
            <c:idx val="31"/>
            <c:invertIfNegative val="0"/>
            <c:bubble3D val="0"/>
          </c:dPt>
          <c:dPt>
            <c:idx val="32"/>
            <c:invertIfNegative val="0"/>
            <c:bubble3D val="0"/>
          </c:dPt>
          <c:dPt>
            <c:idx val="33"/>
            <c:invertIfNegative val="0"/>
            <c:bubble3D val="0"/>
          </c:dPt>
          <c:dPt>
            <c:idx val="34"/>
            <c:invertIfNegative val="0"/>
            <c:bubble3D val="0"/>
          </c:dPt>
          <c:dPt>
            <c:idx val="35"/>
            <c:invertIfNegative val="0"/>
            <c:bubble3D val="0"/>
          </c:dPt>
          <c:dPt>
            <c:idx val="36"/>
            <c:invertIfNegative val="0"/>
            <c:bubble3D val="0"/>
          </c:dPt>
          <c:dPt>
            <c:idx val="37"/>
            <c:invertIfNegative val="0"/>
            <c:bubble3D val="0"/>
          </c:dPt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-78</c:v>
                </c:pt>
                <c:pt idx="1">
                  <c:v>-77</c:v>
                </c:pt>
                <c:pt idx="2">
                  <c:v>-71</c:v>
                </c:pt>
                <c:pt idx="3">
                  <c:v>-68</c:v>
                </c:pt>
                <c:pt idx="4">
                  <c:v>-68</c:v>
                </c:pt>
                <c:pt idx="5">
                  <c:v>-55</c:v>
                </c:pt>
                <c:pt idx="6">
                  <c:v>-51</c:v>
                </c:pt>
                <c:pt idx="7">
                  <c:v>-46</c:v>
                </c:pt>
                <c:pt idx="8">
                  <c:v>-42</c:v>
                </c:pt>
                <c:pt idx="9">
                  <c:v>-40</c:v>
                </c:pt>
                <c:pt idx="10">
                  <c:v>-40</c:v>
                </c:pt>
                <c:pt idx="11">
                  <c:v>-39</c:v>
                </c:pt>
                <c:pt idx="12">
                  <c:v>-39</c:v>
                </c:pt>
                <c:pt idx="13">
                  <c:v>-38</c:v>
                </c:pt>
                <c:pt idx="14">
                  <c:v>-36</c:v>
                </c:pt>
                <c:pt idx="15">
                  <c:v>-31</c:v>
                </c:pt>
                <c:pt idx="16">
                  <c:v>-26</c:v>
                </c:pt>
                <c:pt idx="17">
                  <c:v>-24</c:v>
                </c:pt>
                <c:pt idx="18">
                  <c:v>-22</c:v>
                </c:pt>
                <c:pt idx="19">
                  <c:v>-21</c:v>
                </c:pt>
                <c:pt idx="20">
                  <c:v>-9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4581120"/>
        <c:axId val="34582912"/>
      </c:barChart>
      <c:catAx>
        <c:axId val="3458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34582912"/>
        <c:crosses val="autoZero"/>
        <c:auto val="1"/>
        <c:lblAlgn val="ctr"/>
        <c:lblOffset val="100"/>
        <c:noMultiLvlLbl val="0"/>
      </c:catAx>
      <c:valAx>
        <c:axId val="34582912"/>
        <c:scaling>
          <c:orientation val="minMax"/>
          <c:min val="-100"/>
        </c:scaling>
        <c:delete val="0"/>
        <c:axPos val="l"/>
        <c:numFmt formatCode="General" sourceLinked="1"/>
        <c:majorTickMark val="out"/>
        <c:minorTickMark val="none"/>
        <c:tickLblPos val="nextTo"/>
        <c:crossAx val="345811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Allele Burden, %</c:v>
                </c:pt>
              </c:strCache>
            </c:strRef>
          </c:tx>
          <c:marker>
            <c:symbol val="triangle"/>
            <c:size val="7"/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60</c:v>
                </c:pt>
                <c:pt idx="8">
                  <c:v>72</c:v>
                </c:pt>
                <c:pt idx="9">
                  <c:v>84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66.92</c:v>
                </c:pt>
                <c:pt idx="1">
                  <c:v>32.28</c:v>
                </c:pt>
                <c:pt idx="2">
                  <c:v>45.76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circle"/>
            <c:size val="7"/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60</c:v>
                </c:pt>
                <c:pt idx="8">
                  <c:v>72</c:v>
                </c:pt>
                <c:pt idx="9">
                  <c:v>84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94.16</c:v>
                </c:pt>
                <c:pt idx="1">
                  <c:v>93.08</c:v>
                </c:pt>
                <c:pt idx="3">
                  <c:v>92.24</c:v>
                </c:pt>
                <c:pt idx="4">
                  <c:v>86.49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marker>
            <c:symbol val="circle"/>
            <c:size val="7"/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60</c:v>
                </c:pt>
                <c:pt idx="8">
                  <c:v>72</c:v>
                </c:pt>
                <c:pt idx="9">
                  <c:v>84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74.290000000000006</c:v>
                </c:pt>
                <c:pt idx="1">
                  <c:v>57.44</c:v>
                </c:pt>
                <c:pt idx="3">
                  <c:v>28.58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triangle"/>
            <c:size val="7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60</c:v>
                </c:pt>
                <c:pt idx="8">
                  <c:v>72</c:v>
                </c:pt>
                <c:pt idx="9">
                  <c:v>84</c:v>
                </c:pt>
              </c:numCache>
            </c:numRef>
          </c:xVal>
          <c:yVal>
            <c:numRef>
              <c:f>Sheet1!$E$2:$E$11</c:f>
              <c:numCache>
                <c:formatCode>General</c:formatCode>
                <c:ptCount val="10"/>
                <c:pt idx="0">
                  <c:v>60.77</c:v>
                </c:pt>
                <c:pt idx="1">
                  <c:v>58.88</c:v>
                </c:pt>
                <c:pt idx="3">
                  <c:v>73.89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marker>
            <c:symbol val="circle"/>
            <c:size val="7"/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60</c:v>
                </c:pt>
                <c:pt idx="8">
                  <c:v>72</c:v>
                </c:pt>
                <c:pt idx="9">
                  <c:v>84</c:v>
                </c:pt>
              </c:numCache>
            </c:numRef>
          </c:xVal>
          <c:yVal>
            <c:numRef>
              <c:f>Sheet1!$F$2:$F$11</c:f>
              <c:numCache>
                <c:formatCode>General</c:formatCode>
                <c:ptCount val="10"/>
                <c:pt idx="0">
                  <c:v>91.31</c:v>
                </c:pt>
                <c:pt idx="1">
                  <c:v>89.169999999999973</c:v>
                </c:pt>
                <c:pt idx="3">
                  <c:v>76.55</c:v>
                </c:pt>
                <c:pt idx="4">
                  <c:v>82.48</c:v>
                </c:pt>
                <c:pt idx="5">
                  <c:v>78.81</c:v>
                </c:pt>
                <c:pt idx="6">
                  <c:v>80.209999999999994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xVal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60</c:v>
                </c:pt>
                <c:pt idx="8">
                  <c:v>72</c:v>
                </c:pt>
                <c:pt idx="9">
                  <c:v>84</c:v>
                </c:pt>
              </c:numCache>
            </c:numRef>
          </c:xVal>
          <c:yVal>
            <c:numRef>
              <c:f>Sheet1!$G$2:$G$11</c:f>
              <c:numCache>
                <c:formatCode>General</c:formatCode>
                <c:ptCount val="10"/>
                <c:pt idx="0">
                  <c:v>46.06</c:v>
                </c:pt>
                <c:pt idx="1">
                  <c:v>39.72</c:v>
                </c:pt>
                <c:pt idx="3">
                  <c:v>38.11</c:v>
                </c:pt>
                <c:pt idx="4">
                  <c:v>43.42</c:v>
                </c:pt>
                <c:pt idx="5">
                  <c:v>41.67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Column6</c:v>
                </c:pt>
              </c:strCache>
            </c:strRef>
          </c:tx>
          <c:marker>
            <c:symbol val="circle"/>
            <c:size val="7"/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60</c:v>
                </c:pt>
                <c:pt idx="8">
                  <c:v>72</c:v>
                </c:pt>
                <c:pt idx="9">
                  <c:v>84</c:v>
                </c:pt>
              </c:numCache>
            </c:numRef>
          </c:xVal>
          <c:yVal>
            <c:numRef>
              <c:f>Sheet1!$H$2:$H$11</c:f>
              <c:numCache>
                <c:formatCode>General</c:formatCode>
                <c:ptCount val="10"/>
                <c:pt idx="0">
                  <c:v>47.94</c:v>
                </c:pt>
                <c:pt idx="1">
                  <c:v>48.03</c:v>
                </c:pt>
                <c:pt idx="3">
                  <c:v>49.64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Column7</c:v>
                </c:pt>
              </c:strCache>
            </c:strRef>
          </c:tx>
          <c:marker>
            <c:symbol val="circle"/>
            <c:size val="7"/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60</c:v>
                </c:pt>
                <c:pt idx="8">
                  <c:v>72</c:v>
                </c:pt>
                <c:pt idx="9">
                  <c:v>84</c:v>
                </c:pt>
              </c:numCache>
            </c:numRef>
          </c:xVal>
          <c:yVal>
            <c:numRef>
              <c:f>Sheet1!$I$2:$I$11</c:f>
              <c:numCache>
                <c:formatCode>General</c:formatCode>
                <c:ptCount val="10"/>
                <c:pt idx="0">
                  <c:v>44.02</c:v>
                </c:pt>
                <c:pt idx="1">
                  <c:v>39.9</c:v>
                </c:pt>
                <c:pt idx="3">
                  <c:v>42.65</c:v>
                </c:pt>
                <c:pt idx="5">
                  <c:v>42.41</c:v>
                </c:pt>
              </c:numCache>
            </c:numRef>
          </c:yVal>
          <c:smooth val="0"/>
        </c:ser>
        <c:ser>
          <c:idx val="9"/>
          <c:order val="8"/>
          <c:tx>
            <c:strRef>
              <c:f>Sheet1!$J$1</c:f>
              <c:strCache>
                <c:ptCount val="1"/>
                <c:pt idx="0">
                  <c:v>Column8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60</c:v>
                </c:pt>
                <c:pt idx="8">
                  <c:v>72</c:v>
                </c:pt>
                <c:pt idx="9">
                  <c:v>84</c:v>
                </c:pt>
              </c:numCache>
            </c:numRef>
          </c:xVal>
          <c:yVal>
            <c:numRef>
              <c:f>Sheet1!$J$2:$J$11</c:f>
              <c:numCache>
                <c:formatCode>General</c:formatCode>
                <c:ptCount val="10"/>
                <c:pt idx="0">
                  <c:v>92.669999999999973</c:v>
                </c:pt>
                <c:pt idx="1">
                  <c:v>90.34</c:v>
                </c:pt>
              </c:numCache>
            </c:numRef>
          </c:yVal>
          <c:smooth val="0"/>
        </c:ser>
        <c:ser>
          <c:idx val="10"/>
          <c:order val="9"/>
          <c:tx>
            <c:strRef>
              <c:f>Sheet1!$K$1</c:f>
              <c:strCache>
                <c:ptCount val="1"/>
                <c:pt idx="0">
                  <c:v>Column9</c:v>
                </c:pt>
              </c:strCache>
            </c:strRef>
          </c:tx>
          <c:marker>
            <c:symbol val="circle"/>
            <c:size val="7"/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60</c:v>
                </c:pt>
                <c:pt idx="8">
                  <c:v>72</c:v>
                </c:pt>
                <c:pt idx="9">
                  <c:v>84</c:v>
                </c:pt>
              </c:numCache>
            </c:numRef>
          </c:xVal>
          <c:yVal>
            <c:numRef>
              <c:f>Sheet1!$K$2:$K$11</c:f>
              <c:numCache>
                <c:formatCode>General</c:formatCode>
                <c:ptCount val="10"/>
                <c:pt idx="0">
                  <c:v>51.26</c:v>
                </c:pt>
                <c:pt idx="1">
                  <c:v>48.42</c:v>
                </c:pt>
                <c:pt idx="3">
                  <c:v>32.72</c:v>
                </c:pt>
                <c:pt idx="4">
                  <c:v>44.38</c:v>
                </c:pt>
                <c:pt idx="5">
                  <c:v>41.15</c:v>
                </c:pt>
                <c:pt idx="6">
                  <c:v>38.630000000000003</c:v>
                </c:pt>
              </c:numCache>
            </c:numRef>
          </c:yVal>
          <c:smooth val="0"/>
        </c:ser>
        <c:ser>
          <c:idx val="11"/>
          <c:order val="10"/>
          <c:tx>
            <c:strRef>
              <c:f>Sheet1!$L$1</c:f>
              <c:strCache>
                <c:ptCount val="1"/>
                <c:pt idx="0">
                  <c:v>Column10</c:v>
                </c:pt>
              </c:strCache>
            </c:strRef>
          </c:tx>
          <c:marker>
            <c:symbol val="circle"/>
            <c:size val="7"/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60</c:v>
                </c:pt>
                <c:pt idx="8">
                  <c:v>72</c:v>
                </c:pt>
                <c:pt idx="9">
                  <c:v>84</c:v>
                </c:pt>
              </c:numCache>
            </c:numRef>
          </c:xVal>
          <c:yVal>
            <c:numRef>
              <c:f>Sheet1!$L$2:$L$11</c:f>
              <c:numCache>
                <c:formatCode>General</c:formatCode>
                <c:ptCount val="10"/>
                <c:pt idx="0">
                  <c:v>87.29</c:v>
                </c:pt>
                <c:pt idx="1">
                  <c:v>84.66</c:v>
                </c:pt>
                <c:pt idx="3">
                  <c:v>75.61</c:v>
                </c:pt>
                <c:pt idx="5">
                  <c:v>69.98</c:v>
                </c:pt>
                <c:pt idx="6">
                  <c:v>69.48</c:v>
                </c:pt>
              </c:numCache>
            </c:numRef>
          </c:yVal>
          <c:smooth val="0"/>
        </c:ser>
        <c:ser>
          <c:idx val="12"/>
          <c:order val="11"/>
          <c:tx>
            <c:strRef>
              <c:f>Sheet1!$M$1</c:f>
              <c:strCache>
                <c:ptCount val="1"/>
                <c:pt idx="0">
                  <c:v>Column11</c:v>
                </c:pt>
              </c:strCache>
            </c:strRef>
          </c:tx>
          <c:marker>
            <c:symbol val="circle"/>
            <c:size val="7"/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60</c:v>
                </c:pt>
                <c:pt idx="8">
                  <c:v>72</c:v>
                </c:pt>
                <c:pt idx="9">
                  <c:v>84</c:v>
                </c:pt>
              </c:numCache>
            </c:numRef>
          </c:xVal>
          <c:yVal>
            <c:numRef>
              <c:f>Sheet1!$M$2:$M$11</c:f>
              <c:numCache>
                <c:formatCode>General</c:formatCode>
                <c:ptCount val="10"/>
                <c:pt idx="0">
                  <c:v>94.73</c:v>
                </c:pt>
                <c:pt idx="1">
                  <c:v>82.24</c:v>
                </c:pt>
                <c:pt idx="4">
                  <c:v>80.27</c:v>
                </c:pt>
                <c:pt idx="5">
                  <c:v>78.55</c:v>
                </c:pt>
              </c:numCache>
            </c:numRef>
          </c:yVal>
          <c:smooth val="0"/>
        </c:ser>
        <c:ser>
          <c:idx val="13"/>
          <c:order val="12"/>
          <c:tx>
            <c:strRef>
              <c:f>Sheet1!$N$1</c:f>
              <c:strCache>
                <c:ptCount val="1"/>
                <c:pt idx="0">
                  <c:v>Column12</c:v>
                </c:pt>
              </c:strCache>
            </c:strRef>
          </c:tx>
          <c:marker>
            <c:symbol val="triangle"/>
            <c:size val="7"/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60</c:v>
                </c:pt>
                <c:pt idx="8">
                  <c:v>72</c:v>
                </c:pt>
                <c:pt idx="9">
                  <c:v>84</c:v>
                </c:pt>
              </c:numCache>
            </c:numRef>
          </c:xVal>
          <c:yVal>
            <c:numRef>
              <c:f>Sheet1!$N$2:$N$11</c:f>
              <c:numCache>
                <c:formatCode>General</c:formatCode>
                <c:ptCount val="10"/>
                <c:pt idx="0">
                  <c:v>95</c:v>
                </c:pt>
                <c:pt idx="1">
                  <c:v>91.31</c:v>
                </c:pt>
                <c:pt idx="3">
                  <c:v>92.29</c:v>
                </c:pt>
                <c:pt idx="4">
                  <c:v>93.25</c:v>
                </c:pt>
                <c:pt idx="5">
                  <c:v>92.95</c:v>
                </c:pt>
                <c:pt idx="6">
                  <c:v>89.55</c:v>
                </c:pt>
              </c:numCache>
            </c:numRef>
          </c:yVal>
          <c:smooth val="0"/>
        </c:ser>
        <c:ser>
          <c:idx val="14"/>
          <c:order val="13"/>
          <c:tx>
            <c:strRef>
              <c:f>Sheet1!$O$1</c:f>
              <c:strCache>
                <c:ptCount val="1"/>
                <c:pt idx="0">
                  <c:v>Column13</c:v>
                </c:pt>
              </c:strCache>
            </c:strRef>
          </c:tx>
          <c:xVal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60</c:v>
                </c:pt>
                <c:pt idx="8">
                  <c:v>72</c:v>
                </c:pt>
                <c:pt idx="9">
                  <c:v>84</c:v>
                </c:pt>
              </c:numCache>
            </c:numRef>
          </c:xVal>
          <c:yVal>
            <c:numRef>
              <c:f>Sheet1!$O$2:$O$11</c:f>
              <c:numCache>
                <c:formatCode>General</c:formatCode>
                <c:ptCount val="10"/>
                <c:pt idx="0">
                  <c:v>71.81</c:v>
                </c:pt>
                <c:pt idx="1">
                  <c:v>62.23</c:v>
                </c:pt>
                <c:pt idx="3">
                  <c:v>48.07</c:v>
                </c:pt>
                <c:pt idx="4">
                  <c:v>34.97</c:v>
                </c:pt>
                <c:pt idx="5">
                  <c:v>35.159999999999997</c:v>
                </c:pt>
              </c:numCache>
            </c:numRef>
          </c:yVal>
          <c:smooth val="0"/>
        </c:ser>
        <c:ser>
          <c:idx val="8"/>
          <c:order val="14"/>
          <c:tx>
            <c:strRef>
              <c:f>Sheet1!$P$1</c:f>
              <c:strCache>
                <c:ptCount val="1"/>
                <c:pt idx="0">
                  <c:v>Column14</c:v>
                </c:pt>
              </c:strCache>
            </c:strRef>
          </c:tx>
          <c:xVal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60</c:v>
                </c:pt>
                <c:pt idx="8">
                  <c:v>72</c:v>
                </c:pt>
                <c:pt idx="9">
                  <c:v>84</c:v>
                </c:pt>
              </c:numCache>
            </c:numRef>
          </c:xVal>
          <c:yVal>
            <c:numRef>
              <c:f>Sheet1!$P$2:$P$11</c:f>
              <c:numCache>
                <c:formatCode>General</c:formatCode>
                <c:ptCount val="10"/>
                <c:pt idx="0">
                  <c:v>79.2</c:v>
                </c:pt>
                <c:pt idx="1">
                  <c:v>74.38</c:v>
                </c:pt>
                <c:pt idx="3">
                  <c:v>56.36</c:v>
                </c:pt>
                <c:pt idx="4">
                  <c:v>47.49</c:v>
                </c:pt>
              </c:numCache>
            </c:numRef>
          </c:yVal>
          <c:smooth val="0"/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Column15</c:v>
                </c:pt>
              </c:strCache>
            </c:strRef>
          </c:tx>
          <c:xVal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60</c:v>
                </c:pt>
                <c:pt idx="8">
                  <c:v>72</c:v>
                </c:pt>
                <c:pt idx="9">
                  <c:v>84</c:v>
                </c:pt>
              </c:numCache>
            </c:numRef>
          </c:xVal>
          <c:yVal>
            <c:numRef>
              <c:f>Sheet1!$Q$2:$Q$11</c:f>
              <c:numCache>
                <c:formatCode>General</c:formatCode>
                <c:ptCount val="10"/>
                <c:pt idx="0">
                  <c:v>93.86</c:v>
                </c:pt>
                <c:pt idx="1">
                  <c:v>83.89</c:v>
                </c:pt>
                <c:pt idx="3">
                  <c:v>77.11</c:v>
                </c:pt>
                <c:pt idx="4">
                  <c:v>71.010000000000005</c:v>
                </c:pt>
                <c:pt idx="5">
                  <c:v>67.53</c:v>
                </c:pt>
                <c:pt idx="6">
                  <c:v>60.63</c:v>
                </c:pt>
              </c:numCache>
            </c:numRef>
          </c:yVal>
          <c:smooth val="0"/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Column16</c:v>
                </c:pt>
              </c:strCache>
            </c:strRef>
          </c:tx>
          <c:xVal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60</c:v>
                </c:pt>
                <c:pt idx="8">
                  <c:v>72</c:v>
                </c:pt>
                <c:pt idx="9">
                  <c:v>84</c:v>
                </c:pt>
              </c:numCache>
            </c:numRef>
          </c:xVal>
          <c:yVal>
            <c:numRef>
              <c:f>Sheet1!$R$2:$R$11</c:f>
              <c:numCache>
                <c:formatCode>General</c:formatCode>
                <c:ptCount val="10"/>
                <c:pt idx="0">
                  <c:v>92.42</c:v>
                </c:pt>
                <c:pt idx="1">
                  <c:v>92.02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633216"/>
        <c:axId val="34635136"/>
      </c:scatterChart>
      <c:valAx>
        <c:axId val="34633216"/>
        <c:scaling>
          <c:orientation val="minMax"/>
          <c:max val="48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Week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4635136"/>
        <c:crosses val="autoZero"/>
        <c:crossBetween val="midCat"/>
        <c:majorUnit val="12"/>
      </c:valAx>
      <c:valAx>
        <c:axId val="346351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Allele Burden, </a:t>
                </a:r>
                <a:r>
                  <a:rPr lang="en-US" dirty="0" smtClean="0"/>
                  <a:t>%</a:t>
                </a:r>
                <a:r>
                  <a:rPr lang="en-US" baseline="30000" dirty="0" smtClean="0"/>
                  <a:t>a</a:t>
                </a:r>
                <a:endParaRPr lang="en-US" baseline="300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4633216"/>
        <c:crosses val="autoZero"/>
        <c:crossBetween val="midCat"/>
      </c:valAx>
    </c:plotArea>
    <c:plotVisOnly val="1"/>
    <c:dispBlanksAs val="span"/>
    <c:showDLblsOverMax val="0"/>
  </c:chart>
  <c:txPr>
    <a:bodyPr/>
    <a:lstStyle/>
    <a:p>
      <a:pPr>
        <a:defRPr sz="16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IL-18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Sheet1!$F$6:$F$8</c:f>
                <c:numCache>
                  <c:formatCode>General</c:formatCode>
                  <c:ptCount val="3"/>
                  <c:pt idx="0">
                    <c:v>0</c:v>
                  </c:pt>
                  <c:pt idx="1">
                    <c:v>0.08</c:v>
                  </c:pt>
                  <c:pt idx="2">
                    <c:v>4.9999999999999899E-2</c:v>
                  </c:pt>
                </c:numCache>
              </c:numRef>
            </c:plus>
            <c:minus>
              <c:numRef>
                <c:f>Sheet1!$E$6:$E$8</c:f>
                <c:numCache>
                  <c:formatCode>General</c:formatCode>
                  <c:ptCount val="3"/>
                  <c:pt idx="0">
                    <c:v>0</c:v>
                  </c:pt>
                  <c:pt idx="1">
                    <c:v>7.0000000000000104E-2</c:v>
                  </c:pt>
                  <c:pt idx="2">
                    <c:v>6.0000000000000102E-2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4</c:v>
                </c:pt>
                <c:pt idx="2">
                  <c:v>24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0.68</c:v>
                </c:pt>
                <c:pt idx="2">
                  <c:v>0.53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259968"/>
        <c:axId val="44274432"/>
      </c:scatterChart>
      <c:valAx>
        <c:axId val="44259968"/>
        <c:scaling>
          <c:orientation val="minMax"/>
          <c:max val="24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Week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4274432"/>
        <c:crosses val="autoZero"/>
        <c:crossBetween val="midCat"/>
        <c:majorUnit val="4"/>
      </c:valAx>
      <c:valAx>
        <c:axId val="44274432"/>
        <c:scaling>
          <c:orientation val="minMax"/>
          <c:max val="1"/>
          <c:min val="0.2"/>
        </c:scaling>
        <c:delete val="0"/>
        <c:axPos val="l"/>
        <c:numFmt formatCode="General" sourceLinked="1"/>
        <c:majorTickMark val="out"/>
        <c:minorTickMark val="none"/>
        <c:tickLblPos val="nextTo"/>
        <c:crossAx val="44259968"/>
        <c:crosses val="autoZero"/>
        <c:crossBetween val="midCat"/>
        <c:majorUnit val="0.1"/>
      </c:valAx>
    </c:plotArea>
    <c:plotVisOnly val="1"/>
    <c:dispBlanksAs val="gap"/>
    <c:showDLblsOverMax val="0"/>
  </c:chart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MMP9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Sheet1!$H$6:$H$8</c:f>
                <c:numCache>
                  <c:formatCode>General</c:formatCode>
                  <c:ptCount val="3"/>
                  <c:pt idx="0">
                    <c:v>0</c:v>
                  </c:pt>
                  <c:pt idx="1">
                    <c:v>9.0000000000000094E-2</c:v>
                  </c:pt>
                  <c:pt idx="2">
                    <c:v>0.11</c:v>
                  </c:pt>
                </c:numCache>
              </c:numRef>
            </c:plus>
            <c:minus>
              <c:numRef>
                <c:f>Sheet1!$G$6:$G$8</c:f>
                <c:numCache>
                  <c:formatCode>General</c:formatCode>
                  <c:ptCount val="3"/>
                  <c:pt idx="0">
                    <c:v>0</c:v>
                  </c:pt>
                  <c:pt idx="1">
                    <c:v>0.09</c:v>
                  </c:pt>
                  <c:pt idx="2">
                    <c:v>0.11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4</c:v>
                </c:pt>
                <c:pt idx="2">
                  <c:v>24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0.59</c:v>
                </c:pt>
                <c:pt idx="2">
                  <c:v>0.52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95328"/>
        <c:axId val="44997248"/>
      </c:scatterChart>
      <c:valAx>
        <c:axId val="44995328"/>
        <c:scaling>
          <c:orientation val="minMax"/>
          <c:max val="24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Week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4997248"/>
        <c:crosses val="autoZero"/>
        <c:crossBetween val="midCat"/>
        <c:majorUnit val="4"/>
      </c:valAx>
      <c:valAx>
        <c:axId val="44997248"/>
        <c:scaling>
          <c:orientation val="minMax"/>
          <c:max val="1"/>
          <c:min val="0.2"/>
        </c:scaling>
        <c:delete val="0"/>
        <c:axPos val="l"/>
        <c:numFmt formatCode="General" sourceLinked="1"/>
        <c:majorTickMark val="out"/>
        <c:minorTickMark val="none"/>
        <c:tickLblPos val="nextTo"/>
        <c:crossAx val="44995328"/>
        <c:crosses val="autoZero"/>
        <c:crossBetween val="midCat"/>
        <c:majorUnit val="0.1"/>
      </c:valAx>
    </c:plotArea>
    <c:plotVisOnly val="1"/>
    <c:dispBlanksAs val="gap"/>
    <c:showDLblsOverMax val="0"/>
  </c:chart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MPO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Sheet1!$K$6:$K$8</c:f>
                <c:numCache>
                  <c:formatCode>General</c:formatCode>
                  <c:ptCount val="3"/>
                  <c:pt idx="0">
                    <c:v>0</c:v>
                  </c:pt>
                  <c:pt idx="1">
                    <c:v>0.08</c:v>
                  </c:pt>
                  <c:pt idx="2">
                    <c:v>0.06</c:v>
                  </c:pt>
                </c:numCache>
              </c:numRef>
            </c:plus>
            <c:minus>
              <c:numRef>
                <c:f>Sheet1!$J$6:$J$8</c:f>
                <c:numCache>
                  <c:formatCode>General</c:formatCode>
                  <c:ptCount val="3"/>
                  <c:pt idx="0">
                    <c:v>0</c:v>
                  </c:pt>
                  <c:pt idx="1">
                    <c:v>8.0000000000000099E-2</c:v>
                  </c:pt>
                  <c:pt idx="2">
                    <c:v>0.05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4</c:v>
                </c:pt>
                <c:pt idx="2">
                  <c:v>24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0.66</c:v>
                </c:pt>
                <c:pt idx="2">
                  <c:v>0.37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82144"/>
        <c:axId val="44184320"/>
      </c:scatterChart>
      <c:valAx>
        <c:axId val="44182144"/>
        <c:scaling>
          <c:orientation val="minMax"/>
          <c:max val="24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Week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4184320"/>
        <c:crosses val="autoZero"/>
        <c:crossBetween val="midCat"/>
        <c:majorUnit val="4"/>
      </c:valAx>
      <c:valAx>
        <c:axId val="44184320"/>
        <c:scaling>
          <c:orientation val="minMax"/>
          <c:max val="1"/>
          <c:min val="0.2"/>
        </c:scaling>
        <c:delete val="0"/>
        <c:axPos val="l"/>
        <c:numFmt formatCode="General" sourceLinked="1"/>
        <c:majorTickMark val="out"/>
        <c:minorTickMark val="none"/>
        <c:tickLblPos val="nextTo"/>
        <c:crossAx val="44182144"/>
        <c:crosses val="autoZero"/>
        <c:crossBetween val="midCat"/>
        <c:majorUnit val="0.1"/>
      </c:valAx>
    </c:plotArea>
    <c:plotVisOnly val="1"/>
    <c:dispBlanksAs val="gap"/>
    <c:showDLblsOverMax val="0"/>
  </c:chart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leptin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Sheet1!$G$6:$G$8</c:f>
                <c:numCache>
                  <c:formatCode>General</c:formatCode>
                  <c:ptCount val="3"/>
                  <c:pt idx="0">
                    <c:v>0</c:v>
                  </c:pt>
                  <c:pt idx="1">
                    <c:v>0.14000000000000001</c:v>
                  </c:pt>
                  <c:pt idx="2">
                    <c:v>0.87</c:v>
                  </c:pt>
                </c:numCache>
              </c:numRef>
            </c:plus>
            <c:minus>
              <c:numRef>
                <c:f>Sheet1!$F$6:$F$8</c:f>
                <c:numCache>
                  <c:formatCode>General</c:formatCode>
                  <c:ptCount val="3"/>
                  <c:pt idx="0">
                    <c:v>0</c:v>
                  </c:pt>
                  <c:pt idx="1">
                    <c:v>0.13</c:v>
                  </c:pt>
                  <c:pt idx="2">
                    <c:v>0.88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4</c:v>
                </c:pt>
                <c:pt idx="2">
                  <c:v>24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1.84</c:v>
                </c:pt>
                <c:pt idx="2">
                  <c:v>4.13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233088"/>
        <c:axId val="44235008"/>
      </c:scatterChart>
      <c:valAx>
        <c:axId val="44233088"/>
        <c:scaling>
          <c:orientation val="minMax"/>
          <c:max val="24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Week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4235008"/>
        <c:crosses val="autoZero"/>
        <c:crossBetween val="midCat"/>
        <c:majorUnit val="4"/>
      </c:valAx>
      <c:valAx>
        <c:axId val="44235008"/>
        <c:scaling>
          <c:orientation val="minMax"/>
          <c:max val="5"/>
          <c:min val="1"/>
        </c:scaling>
        <c:delete val="0"/>
        <c:axPos val="l"/>
        <c:numFmt formatCode="General" sourceLinked="1"/>
        <c:majorTickMark val="out"/>
        <c:minorTickMark val="none"/>
        <c:tickLblPos val="nextTo"/>
        <c:crossAx val="44233088"/>
        <c:crosses val="autoZero"/>
        <c:crossBetween val="midCat"/>
        <c:majorUnit val="0.5"/>
      </c:valAx>
    </c:plotArea>
    <c:plotVisOnly val="1"/>
    <c:dispBlanksAs val="gap"/>
    <c:showDLblsOverMax val="0"/>
  </c:chart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3257" cy="3486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131" tIns="45566" rIns="91131" bIns="45566" numCol="1" anchor="t" anchorCtr="0" compatLnSpc="1">
            <a:prstTxWarp prst="textNoShape">
              <a:avLst/>
            </a:prstTxWarp>
          </a:bodyPr>
          <a:lstStyle>
            <a:lvl1pPr algn="l" defTabSz="911325" eaLnBrk="0" hangingPunct="0">
              <a:defRPr sz="1200">
                <a:solidFill>
                  <a:schemeClr val="tx1"/>
                </a:solidFill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8845" y="1"/>
            <a:ext cx="4023257" cy="3486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131" tIns="45566" rIns="91131" bIns="45566" numCol="1" anchor="t" anchorCtr="0" compatLnSpc="1">
            <a:prstTxWarp prst="textNoShape">
              <a:avLst/>
            </a:prstTxWarp>
          </a:bodyPr>
          <a:lstStyle>
            <a:lvl1pPr algn="r" defTabSz="911325" eaLnBrk="0" hangingPunct="0">
              <a:defRPr sz="1200">
                <a:solidFill>
                  <a:schemeClr val="tx1"/>
                </a:solidFill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34792"/>
            <a:ext cx="4023257" cy="3486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131" tIns="45566" rIns="91131" bIns="45566" numCol="1" anchor="b" anchorCtr="0" compatLnSpc="1">
            <a:prstTxWarp prst="textNoShape">
              <a:avLst/>
            </a:prstTxWarp>
          </a:bodyPr>
          <a:lstStyle>
            <a:lvl1pPr algn="l" defTabSz="911325" eaLnBrk="0" hangingPunct="0">
              <a:defRPr sz="1200">
                <a:solidFill>
                  <a:schemeClr val="tx1"/>
                </a:solidFill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8845" y="6634792"/>
            <a:ext cx="4023257" cy="3486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131" tIns="45566" rIns="91131" bIns="45566" numCol="1" anchor="b" anchorCtr="0" compatLnSpc="1">
            <a:prstTxWarp prst="textNoShape">
              <a:avLst/>
            </a:prstTxWarp>
          </a:bodyPr>
          <a:lstStyle>
            <a:lvl1pPr algn="r" defTabSz="911325" eaLnBrk="0" hangingPunct="0">
              <a:defRPr sz="1200">
                <a:solidFill>
                  <a:schemeClr val="tx1"/>
                </a:solidFill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36EC9B06-86D2-4D44-8058-2A9E6C3D4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37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2425" y="287338"/>
            <a:ext cx="3494088" cy="2619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787" y="3097515"/>
            <a:ext cx="6806129" cy="341414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131" tIns="45566" rIns="91131" bIns="455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181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rtl="0" eaLnBrk="0" fontAlgn="base" hangingPunct="0">
      <a:lnSpc>
        <a:spcPct val="90000"/>
      </a:lnSpc>
      <a:spcBef>
        <a:spcPct val="10000"/>
      </a:spcBef>
      <a:spcAft>
        <a:spcPct val="10000"/>
      </a:spcAft>
      <a:buChar char="•"/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900" indent="-114300" algn="l" rtl="0" eaLnBrk="0" fontAlgn="base" hangingPunct="0">
      <a:lnSpc>
        <a:spcPct val="90000"/>
      </a:lnSpc>
      <a:spcBef>
        <a:spcPct val="10000"/>
      </a:spcBef>
      <a:spcAft>
        <a:spcPct val="10000"/>
      </a:spcAft>
      <a:buFont typeface="Times" pitchFamily="18" charset="0"/>
      <a:buChar char="–"/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571500" indent="-114300" algn="l" rtl="0" eaLnBrk="0" fontAlgn="base" hangingPunct="0">
      <a:lnSpc>
        <a:spcPct val="90000"/>
      </a:lnSpc>
      <a:spcBef>
        <a:spcPct val="10000"/>
      </a:spcBef>
      <a:spcAft>
        <a:spcPct val="10000"/>
      </a:spcAft>
      <a:buChar char="•"/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800100" indent="-114300" algn="l" rtl="0" eaLnBrk="0" fontAlgn="base" hangingPunct="0">
      <a:lnSpc>
        <a:spcPct val="90000"/>
      </a:lnSpc>
      <a:spcBef>
        <a:spcPct val="10000"/>
      </a:spcBef>
      <a:spcAft>
        <a:spcPct val="10000"/>
      </a:spcAft>
      <a:buFont typeface="Times" pitchFamily="18" charset="0"/>
      <a:buChar char="–"/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085850" indent="-114300" algn="l" rtl="0" eaLnBrk="0" fontAlgn="base" hangingPunct="0">
      <a:lnSpc>
        <a:spcPct val="90000"/>
      </a:lnSpc>
      <a:spcBef>
        <a:spcPct val="10000"/>
      </a:spcBef>
      <a:spcAft>
        <a:spcPct val="10000"/>
      </a:spcAft>
      <a:buChar char="•"/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58845" y="6634792"/>
            <a:ext cx="4023257" cy="34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07" tIns="46003" rIns="92007" bIns="46003"/>
          <a:lstStyle>
            <a:lvl1pPr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7556" indent="-287522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50087" indent="-230017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10121" indent="-230017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70156" indent="-230017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30191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90225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50260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910294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5C85EE-350B-49D4-8FC6-C63C121D7009}" type="slidenum">
              <a:rPr lang="en-US">
                <a:solidFill>
                  <a:srgbClr val="000000"/>
                </a:solidFill>
              </a:rPr>
              <a:pPr eaLnBrk="1" hangingPunct="1"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5258847" y="6634792"/>
            <a:ext cx="4024855" cy="35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01" tIns="46851" rIns="93701" bIns="46851" anchor="b"/>
          <a:lstStyle>
            <a:lvl1pPr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2950" indent="-28575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43000" indent="-22860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00200" indent="-22860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57400" indent="-22860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4CBBA77-C452-428B-8D94-7AF73EADEA44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pPr algn="r" eaLnBrk="1" hangingPunct="1"/>
              <a:t>1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3875"/>
            <a:ext cx="3494088" cy="2620963"/>
          </a:xfrm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188" y="3318196"/>
            <a:ext cx="6809325" cy="31438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01" tIns="46851" rIns="93701" bIns="46851"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marR="0" lvl="2" indent="-11430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Char char="•"/>
              <a:tabLst/>
              <a:defRPr/>
            </a:pPr>
            <a:endParaRPr lang="en-US" sz="1600" kern="1200" dirty="0" smtClean="0">
              <a:latin typeface="Arial" charset="0"/>
              <a:ea typeface="+mn-ea"/>
              <a:cs typeface="Arial" charset="0"/>
            </a:endParaRPr>
          </a:p>
          <a:p>
            <a:r>
              <a:rPr lang="en-US" sz="10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One patient died 14 days after the last dose due to disease progression and the other patient died 1 day after last dose due to MI.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99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259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33525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874284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874284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874284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61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MF 3 to 2,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</a:t>
            </a:r>
            <a:r>
              <a:rPr lang="en-US" baseline="0" dirty="0" smtClean="0"/>
              <a:t> 400_00011</a:t>
            </a:r>
          </a:p>
          <a:p>
            <a:r>
              <a:rPr lang="en-US" baseline="0" dirty="0" smtClean="0"/>
              <a:t>MF 2 to 1, </a:t>
            </a:r>
            <a:r>
              <a:rPr lang="en-US" baseline="0" dirty="0" err="1" smtClean="0"/>
              <a:t>pt</a:t>
            </a:r>
            <a:r>
              <a:rPr lang="en-US" baseline="0" dirty="0" smtClean="0"/>
              <a:t> 400_00013</a:t>
            </a:r>
          </a:p>
          <a:p>
            <a:r>
              <a:rPr lang="en-US" baseline="0" dirty="0" smtClean="0"/>
              <a:t>MF 1 to 0, </a:t>
            </a:r>
            <a:r>
              <a:rPr lang="en-US" baseline="0" dirty="0" err="1" smtClean="0"/>
              <a:t>pt</a:t>
            </a:r>
            <a:r>
              <a:rPr lang="en-US" baseline="0" dirty="0" smtClean="0"/>
              <a:t> 100_00005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12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MF 3 to 2,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</a:t>
            </a:r>
            <a:r>
              <a:rPr lang="en-US" baseline="0" dirty="0" smtClean="0"/>
              <a:t> 400_00011</a:t>
            </a:r>
          </a:p>
          <a:p>
            <a:r>
              <a:rPr lang="en-US" baseline="0" dirty="0" smtClean="0"/>
              <a:t>MF 2 to 1, </a:t>
            </a:r>
            <a:r>
              <a:rPr lang="en-US" baseline="0" dirty="0" err="1" smtClean="0"/>
              <a:t>pt</a:t>
            </a:r>
            <a:r>
              <a:rPr lang="en-US" baseline="0" dirty="0" smtClean="0"/>
              <a:t> 400_00013</a:t>
            </a:r>
          </a:p>
          <a:p>
            <a:r>
              <a:rPr lang="en-US" baseline="0" dirty="0" smtClean="0"/>
              <a:t>MF 1 to 0, </a:t>
            </a:r>
            <a:r>
              <a:rPr lang="en-US" baseline="0" dirty="0" err="1" smtClean="0"/>
              <a:t>pt</a:t>
            </a:r>
            <a:r>
              <a:rPr lang="en-US" baseline="0" dirty="0" smtClean="0"/>
              <a:t> 100_00005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12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MF 3 to 2,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</a:t>
            </a:r>
            <a:r>
              <a:rPr lang="en-US" baseline="0" dirty="0" smtClean="0"/>
              <a:t> 400_00011</a:t>
            </a:r>
          </a:p>
          <a:p>
            <a:r>
              <a:rPr lang="en-US" baseline="0" dirty="0" smtClean="0"/>
              <a:t>MF 2 to 1, </a:t>
            </a:r>
            <a:r>
              <a:rPr lang="en-US" baseline="0" dirty="0" err="1" smtClean="0"/>
              <a:t>pt</a:t>
            </a:r>
            <a:r>
              <a:rPr lang="en-US" baseline="0" dirty="0" smtClean="0"/>
              <a:t> 400_00013</a:t>
            </a:r>
          </a:p>
          <a:p>
            <a:r>
              <a:rPr lang="en-US" baseline="0" dirty="0" smtClean="0"/>
              <a:t>MF 1 to 0, </a:t>
            </a:r>
            <a:r>
              <a:rPr lang="en-US" baseline="0" dirty="0" err="1" smtClean="0"/>
              <a:t>pt</a:t>
            </a:r>
            <a:r>
              <a:rPr lang="en-US" baseline="0" dirty="0" smtClean="0"/>
              <a:t> 100_00005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1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58845" y="6634792"/>
            <a:ext cx="4023257" cy="34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07" tIns="46003" rIns="92007" bIns="46003"/>
          <a:lstStyle>
            <a:lvl1pPr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7556" indent="-287522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50087" indent="-230017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10121" indent="-230017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70156" indent="-230017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30191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90225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50260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910294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88CC91-2E70-409B-9BD2-20120A08C704}" type="slidenum">
              <a:rPr lang="en-US">
                <a:solidFill>
                  <a:srgbClr val="000000"/>
                </a:solidFill>
              </a:rPr>
              <a:pPr eaLnBrk="1" hangingPunct="1"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675" name="Rectangle 7"/>
          <p:cNvSpPr txBox="1">
            <a:spLocks noGrp="1" noChangeArrowheads="1"/>
          </p:cNvSpPr>
          <p:nvPr/>
        </p:nvSpPr>
        <p:spPr bwMode="auto">
          <a:xfrm>
            <a:off x="5258847" y="6634792"/>
            <a:ext cx="4024855" cy="35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01" tIns="46851" rIns="93701" bIns="46851" anchor="b"/>
          <a:lstStyle>
            <a:lvl1pPr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2950" indent="-28575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43000" indent="-22860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00200" indent="-22860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57400" indent="-22860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B911FADA-9A9E-4F07-89AD-DA513B16C133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pPr algn="r" eaLnBrk="1" hangingPunct="1"/>
              <a:t>2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3875"/>
            <a:ext cx="3494088" cy="2620963"/>
          </a:xfrm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188" y="3318196"/>
            <a:ext cx="6809325" cy="31438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01" tIns="46851" rIns="93701" bIns="46851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Fold change</a:t>
            </a:r>
            <a:r>
              <a:rPr lang="en-US" baseline="0" dirty="0" smtClean="0"/>
              <a:t> at week 48</a:t>
            </a:r>
          </a:p>
          <a:p>
            <a:r>
              <a:rPr lang="en-US" baseline="0" dirty="0" smtClean="0"/>
              <a:t>Ferritin, 18.24 fold increase</a:t>
            </a:r>
          </a:p>
          <a:p>
            <a:pPr marL="114300" marR="0" indent="-11430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err="1" smtClean="0"/>
              <a:t>Leptin</a:t>
            </a:r>
            <a:r>
              <a:rPr lang="en-US" baseline="0" dirty="0" smtClean="0"/>
              <a:t>, 4.09 fold increase</a:t>
            </a:r>
          </a:p>
          <a:p>
            <a:pPr marL="114300" marR="0" indent="-11430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IL-8, 1.54-fold increase</a:t>
            </a:r>
          </a:p>
          <a:p>
            <a:r>
              <a:rPr lang="en-US" baseline="0" dirty="0" smtClean="0"/>
              <a:t>IL-18, 0.64 fold-decrease</a:t>
            </a:r>
          </a:p>
          <a:p>
            <a:r>
              <a:rPr lang="en-US" baseline="0" dirty="0" smtClean="0"/>
              <a:t>Matrix metalloproteinase 9, 0.36 fold decrease</a:t>
            </a:r>
          </a:p>
          <a:p>
            <a:r>
              <a:rPr lang="en-US" baseline="0" dirty="0" smtClean="0"/>
              <a:t>Myeloperoxidase, 0.32-fold decrease</a:t>
            </a:r>
          </a:p>
        </p:txBody>
      </p:sp>
    </p:spTree>
    <p:extLst>
      <p:ext uri="{BB962C8B-B14F-4D97-AF65-F5344CB8AC3E}">
        <p14:creationId xmlns:p14="http://schemas.microsoft.com/office/powerpoint/2010/main" val="2636243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5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259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335259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33525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0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Targeting multiple components of the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JAK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/STAT pathway, as well as parallel signaling pathways that may also be involved in the pathogenesis of MF, has the potential to have a synergistic therapeutic effect on the underlying disease</a:t>
            </a:r>
            <a:endParaRPr lang="en-US" sz="11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Although dysregulation of the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JAK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/STAT pathway is considered a hallmark of myelofibrosis, other less active pathways may exist, and their inhibition may complement inhibition of the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JAK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/STAT pathway, culminating in more pronounced treatment benefits</a:t>
            </a:r>
            <a:endParaRPr lang="en-US" sz="11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Additional modulation of upstream or downstream signaling of the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JAK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/STAT pathway is hypothesized to improve upon the clinical results of ruxolitinib and have a positive impact on the underlying disease</a:t>
            </a:r>
            <a:endParaRPr lang="en-US" sz="11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4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4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58845" y="6634792"/>
            <a:ext cx="4023257" cy="34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07" tIns="46003" rIns="92007" bIns="46003"/>
          <a:lstStyle>
            <a:lvl1pPr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7556" indent="-287522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50087" indent="-230017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10121" indent="-230017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70156" indent="-230017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30191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90225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50260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910294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019D02-26B6-4F6E-8D78-D18272B43A45}" type="slidenum">
              <a:rPr lang="en-US">
                <a:solidFill>
                  <a:srgbClr val="000000"/>
                </a:solidFill>
              </a:rPr>
              <a:pPr eaLnBrk="1" hangingPunct="1"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5258847" y="6634792"/>
            <a:ext cx="4024855" cy="35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01" tIns="46851" rIns="93701" bIns="46851" anchor="b"/>
          <a:lstStyle>
            <a:lvl1pPr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2950" indent="-28575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43000" indent="-22860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00200" indent="-22860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57400" indent="-22860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52D6E2B-9E47-4A35-ADA3-AAC1E6AD209D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pPr algn="r" eaLnBrk="1" hangingPunct="1"/>
              <a:t>5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3875"/>
            <a:ext cx="3494088" cy="2620963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188" y="3318196"/>
            <a:ext cx="6809325" cy="31438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01" tIns="46851" rIns="93701" bIns="46851"/>
          <a:lstStyle/>
          <a:p>
            <a:pPr marL="231775" lvl="2" indent="-231775">
              <a:buClr>
                <a:srgbClr val="FFFF00"/>
              </a:buClr>
              <a:buSzPct val="110000"/>
              <a:buFontTx/>
              <a:buChar char="•"/>
            </a:pPr>
            <a:r>
              <a:rPr lang="en-US" sz="1600" dirty="0" smtClean="0"/>
              <a:t>The study included a dose-escalation phase with a primary objective of determining a maximum tolerated dose (MTD) and/or a potential phase II dose (RP2D)</a:t>
            </a:r>
          </a:p>
          <a:p>
            <a:pPr lvl="1">
              <a:buSzPct val="110000"/>
              <a:defRPr/>
            </a:pPr>
            <a:r>
              <a:rPr lang="en-US" sz="1400" dirty="0" smtClean="0"/>
              <a:t>Secondary objectives included evaluating the safety of oral co-administration of ruxolitinib and </a:t>
            </a:r>
            <a:r>
              <a:rPr lang="en-US" sz="1400" dirty="0" err="1" smtClean="0"/>
              <a:t>panobinostat</a:t>
            </a:r>
            <a:r>
              <a:rPr lang="en-US" sz="1400" dirty="0" smtClean="0"/>
              <a:t> and characterizing the pharmacokinetics (PK) of ruxolitinib and </a:t>
            </a:r>
            <a:r>
              <a:rPr lang="en-US" sz="1400" dirty="0" err="1" smtClean="0"/>
              <a:t>panobinostat</a:t>
            </a:r>
            <a:r>
              <a:rPr lang="en-US" sz="1400" dirty="0" smtClean="0"/>
              <a:t> at varying doses</a:t>
            </a:r>
          </a:p>
          <a:p>
            <a:r>
              <a:rPr lang="en-US" sz="1600" dirty="0" smtClean="0"/>
              <a:t>Following the determination of the MTD and/or potential RP2D in the escalation phase, a dose-expansion phase was conducted to further define the safety and tolerability of the combination treatment and confirm the RP2D</a:t>
            </a:r>
          </a:p>
          <a:p>
            <a:pPr lvl="1"/>
            <a:r>
              <a:rPr lang="en-US" sz="1400" dirty="0" smtClean="0"/>
              <a:t>An additional 23 patients were enrolled in the expansion phase</a:t>
            </a:r>
          </a:p>
          <a:p>
            <a:pPr lvl="1"/>
            <a:r>
              <a:rPr lang="en-US" sz="1400" dirty="0" smtClean="0"/>
              <a:t>A total of 34 patients were treated at the potential RP2D</a:t>
            </a:r>
          </a:p>
          <a:p>
            <a:pPr marL="0" indent="0" eaLnBrk="1" hangingPunct="1">
              <a:buNone/>
            </a:pPr>
            <a:endParaRPr lang="en-GB" dirty="0" smtClean="0"/>
          </a:p>
          <a:p>
            <a:pPr marL="0" indent="0" eaLnBrk="1" hangingPunct="1">
              <a:buNone/>
            </a:pPr>
            <a:r>
              <a:rPr lang="en-GB" dirty="0" smtClean="0"/>
              <a:t>Additional inclusion criteria were</a:t>
            </a:r>
          </a:p>
          <a:p>
            <a:pPr>
              <a:spcAft>
                <a:spcPts val="600"/>
              </a:spcAft>
              <a:defRPr/>
            </a:pPr>
            <a:r>
              <a:rPr lang="en-US" sz="1800" dirty="0" smtClean="0"/>
              <a:t>At least 1 of the following risk factors: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600" dirty="0" smtClean="0"/>
              <a:t>Presence of constitutional symptoms (</a:t>
            </a:r>
            <a:r>
              <a:rPr lang="en-US" sz="1600" dirty="0" err="1" smtClean="0"/>
              <a:t>eg</a:t>
            </a:r>
            <a:r>
              <a:rPr lang="en-US" sz="1600" dirty="0" smtClean="0"/>
              <a:t>, weight loss, fever, night sweats)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600" dirty="0" smtClean="0"/>
              <a:t>Marked anemia (hemoglobin &lt; 10 g/</a:t>
            </a:r>
            <a:r>
              <a:rPr lang="en-US" sz="1600" dirty="0" err="1" smtClean="0"/>
              <a:t>dL</a:t>
            </a:r>
            <a:r>
              <a:rPr lang="en-US" sz="1600" dirty="0" smtClean="0"/>
              <a:t>)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600" dirty="0" smtClean="0"/>
              <a:t>Leukocytosis (white blood cell count &gt; 25 × 10</a:t>
            </a:r>
            <a:r>
              <a:rPr lang="en-US" sz="1600" baseline="30000" dirty="0" smtClean="0"/>
              <a:t>9</a:t>
            </a:r>
            <a:r>
              <a:rPr lang="en-US" sz="1600" dirty="0" smtClean="0"/>
              <a:t>/L)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600" dirty="0" smtClean="0"/>
              <a:t>Circulating blasts ≥ 1%</a:t>
            </a:r>
          </a:p>
          <a:p>
            <a:pPr marL="0" indent="0" eaLnBrk="1" hangingPunct="1">
              <a:buNone/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0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58845" y="6634792"/>
            <a:ext cx="4023257" cy="34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07" tIns="46003" rIns="92007" bIns="46003"/>
          <a:lstStyle>
            <a:lvl1pPr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7556" indent="-287522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50087" indent="-230017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10121" indent="-230017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70156" indent="-230017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30191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90225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50260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910294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96B8B4-2CF3-4E04-AED1-4686BF36BE95}" type="slidenum">
              <a:rPr lang="en-US">
                <a:solidFill>
                  <a:srgbClr val="000000"/>
                </a:solidFill>
              </a:rPr>
              <a:pPr eaLnBrk="1" hangingPunct="1"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5258847" y="6634792"/>
            <a:ext cx="4024855" cy="35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01" tIns="46851" rIns="93701" bIns="46851" anchor="b"/>
          <a:lstStyle>
            <a:lvl1pPr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2950" indent="-28575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43000" indent="-22860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00200" indent="-22860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57400" indent="-22860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D96D4DD-D657-4629-867A-157DBB30B9B8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pPr algn="r" eaLnBrk="1" hangingPunct="1"/>
              <a:t>7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3875"/>
            <a:ext cx="3494088" cy="2620963"/>
          </a:xfrm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188" y="3318196"/>
            <a:ext cx="6809325" cy="31438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01" tIns="46851" rIns="93701" bIns="46851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58845" y="6634792"/>
            <a:ext cx="4023257" cy="34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07" tIns="46003" rIns="92007" bIns="46003"/>
          <a:lstStyle>
            <a:lvl1pPr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7556" indent="-287522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50087" indent="-230017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10121" indent="-230017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70156" indent="-230017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30191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90225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50260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910294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96B8B4-2CF3-4E04-AED1-4686BF36BE95}" type="slidenum">
              <a:rPr lang="en-US">
                <a:solidFill>
                  <a:srgbClr val="000000"/>
                </a:solidFill>
              </a:rPr>
              <a:pPr eaLnBrk="1" hangingPunct="1"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5258847" y="6634792"/>
            <a:ext cx="4024855" cy="35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01" tIns="46851" rIns="93701" bIns="46851" anchor="b"/>
          <a:lstStyle>
            <a:lvl1pPr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2950" indent="-28575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43000" indent="-22860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00200" indent="-22860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57400" indent="-22860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D96D4DD-D657-4629-867A-157DBB30B9B8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pPr algn="r" eaLnBrk="1" hangingPunct="1"/>
              <a:t>8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3875"/>
            <a:ext cx="3494088" cy="2620963"/>
          </a:xfrm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188" y="3318196"/>
            <a:ext cx="6809325" cy="31438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01" tIns="46851" rIns="93701" bIns="46851"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58845" y="6634792"/>
            <a:ext cx="4023257" cy="34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07" tIns="46003" rIns="92007" bIns="46003"/>
          <a:lstStyle>
            <a:lvl1pPr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7556" indent="-287522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50087" indent="-230017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10121" indent="-230017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70156" indent="-230017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30191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90225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50260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910294" indent="-2300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96B8B4-2CF3-4E04-AED1-4686BF36BE95}" type="slidenum">
              <a:rPr lang="en-US">
                <a:solidFill>
                  <a:srgbClr val="000000"/>
                </a:solidFill>
              </a:rPr>
              <a:pPr eaLnBrk="1" hangingPunct="1"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5258847" y="6634792"/>
            <a:ext cx="4024855" cy="35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01" tIns="46851" rIns="93701" bIns="46851" anchor="b"/>
          <a:lstStyle>
            <a:lvl1pPr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2950" indent="-28575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43000" indent="-22860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00200" indent="-22860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57400" indent="-228600" defTabSz="922338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D96D4DD-D657-4629-867A-157DBB30B9B8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pPr algn="r" eaLnBrk="1" hangingPunct="1"/>
              <a:t>9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3875"/>
            <a:ext cx="3494088" cy="2620963"/>
          </a:xfrm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188" y="3318196"/>
            <a:ext cx="6809325" cy="31438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01" tIns="46851" rIns="93701" bIns="46851"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54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AutoShape 3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55" r:id="rId4" imgW="0" imgH="0" progId="">
                  <p:embed/>
                </p:oleObj>
              </mc:Choice>
              <mc:Fallback>
                <p:oleObj r:id="rId4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AutoShape 4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56" r:id="rId5" imgW="0" imgH="0" progId="">
                  <p:embed/>
                </p:oleObj>
              </mc:Choice>
              <mc:Fallback>
                <p:oleObj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354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76263" y="1627188"/>
            <a:ext cx="8366125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47354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76263" y="3168650"/>
            <a:ext cx="8372475" cy="1752600"/>
          </a:xfrm>
        </p:spPr>
        <p:txBody>
          <a:bodyPr wrap="none"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1683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42513"/>
            <a:ext cx="8394700" cy="75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0F24B-BF7F-4B44-8169-128E73BD60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392238"/>
            <a:ext cx="412115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392238"/>
            <a:ext cx="412115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58188" y="6524625"/>
            <a:ext cx="785812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B2819-298D-4C40-ABFE-5674D1790B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4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0738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1927"/>
            <a:ext cx="4040188" cy="42142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90738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1927"/>
            <a:ext cx="4041775" cy="42142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42513"/>
            <a:ext cx="8394700" cy="75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58188" y="6524625"/>
            <a:ext cx="785812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5A58F-868C-44F1-96E7-5DF07F8FEB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3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58188" y="6524625"/>
            <a:ext cx="785812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8E335-C45F-42C4-92BC-228BE3A3E1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05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58188" y="6524625"/>
            <a:ext cx="785812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2E7D8-C614-4FD2-994A-DFDC183E9A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70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42875"/>
            <a:ext cx="8394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176338"/>
            <a:ext cx="83947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26"/>
          <p:cNvSpPr>
            <a:spLocks noChangeShapeType="1"/>
          </p:cNvSpPr>
          <p:nvPr/>
        </p:nvSpPr>
        <p:spPr bwMode="auto">
          <a:xfrm>
            <a:off x="309563" y="942975"/>
            <a:ext cx="8478837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74088" y="6524625"/>
            <a:ext cx="569912" cy="333375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F3D02E5-FFF4-407B-8DDF-C4216C7025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250" r:id="rId1"/>
    <p:sldLayoutId id="2147485249" r:id="rId2"/>
    <p:sldLayoutId id="2147485251" r:id="rId3"/>
    <p:sldLayoutId id="2147485252" r:id="rId4"/>
    <p:sldLayoutId id="2147485253" r:id="rId5"/>
    <p:sldLayoutId id="21474852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5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5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5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5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05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05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05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05"/>
          </a:solidFill>
          <a:latin typeface="Arial" charset="0"/>
        </a:defRPr>
      </a:lvl9pPr>
    </p:titleStyle>
    <p:bodyStyle>
      <a:lvl1pPr marL="231775" indent="-231775" algn="l" rtl="0" eaLnBrk="0" fontAlgn="base" hangingPunct="0">
        <a:lnSpc>
          <a:spcPct val="105000"/>
        </a:lnSpc>
        <a:spcBef>
          <a:spcPct val="20000"/>
        </a:spcBef>
        <a:spcAft>
          <a:spcPct val="10000"/>
        </a:spcAft>
        <a:buClr>
          <a:srgbClr val="FFFF00"/>
        </a:buClr>
        <a:buSzPct val="110000"/>
        <a:buChar char="•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20000"/>
        </a:spcBef>
        <a:spcAft>
          <a:spcPct val="10000"/>
        </a:spcAft>
        <a:buClr>
          <a:srgbClr val="FFFF05"/>
        </a:buClr>
        <a:buFont typeface="Courier New" pitchFamily="49" charset="0"/>
        <a:buChar char="—"/>
        <a:defRPr sz="2400">
          <a:solidFill>
            <a:srgbClr val="FFFFFF"/>
          </a:solidFill>
          <a:latin typeface="+mn-lt"/>
        </a:defRPr>
      </a:lvl2pPr>
      <a:lvl3pPr marL="1200150" indent="-285750" algn="l" rtl="0" eaLnBrk="0" fontAlgn="base" hangingPunct="0">
        <a:lnSpc>
          <a:spcPct val="105000"/>
        </a:lnSpc>
        <a:spcBef>
          <a:spcPct val="20000"/>
        </a:spcBef>
        <a:spcAft>
          <a:spcPct val="10000"/>
        </a:spcAft>
        <a:buClr>
          <a:srgbClr val="FFFF05"/>
        </a:buClr>
        <a:buSzPct val="75000"/>
        <a:buFont typeface="Wingdings" pitchFamily="2" charset="2"/>
        <a:buChar char="Ø"/>
        <a:defRPr sz="2000">
          <a:solidFill>
            <a:srgbClr val="FFFFFF"/>
          </a:solidFill>
          <a:latin typeface="+mn-lt"/>
        </a:defRPr>
      </a:lvl3pPr>
      <a:lvl4pPr marL="1652588" indent="-280988" algn="l" rtl="0" eaLnBrk="0" fontAlgn="base" hangingPunct="0">
        <a:lnSpc>
          <a:spcPct val="105000"/>
        </a:lnSpc>
        <a:spcBef>
          <a:spcPct val="20000"/>
        </a:spcBef>
        <a:spcAft>
          <a:spcPct val="10000"/>
        </a:spcAft>
        <a:buClr>
          <a:srgbClr val="FFFF05"/>
        </a:buClr>
        <a:buFont typeface="Wingdings" pitchFamily="2" charset="2"/>
        <a:buChar char="s"/>
        <a:defRPr>
          <a:solidFill>
            <a:srgbClr val="FFFFFF"/>
          </a:solidFill>
          <a:latin typeface="+mn-lt"/>
        </a:defRPr>
      </a:lvl4pPr>
      <a:lvl5pPr marL="2062163" indent="-2286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lr>
          <a:srgbClr val="FFFF05"/>
        </a:buClr>
        <a:buChar char="»"/>
        <a:defRPr sz="1600">
          <a:solidFill>
            <a:srgbClr val="FFFFFF"/>
          </a:solidFill>
          <a:latin typeface="+mn-lt"/>
        </a:defRPr>
      </a:lvl5pPr>
      <a:lvl6pPr marL="2519363" indent="-228600" algn="l" rtl="0" fontAlgn="base">
        <a:lnSpc>
          <a:spcPct val="105000"/>
        </a:lnSpc>
        <a:spcBef>
          <a:spcPct val="20000"/>
        </a:spcBef>
        <a:spcAft>
          <a:spcPct val="0"/>
        </a:spcAft>
        <a:buClr>
          <a:srgbClr val="FF9900"/>
        </a:buClr>
        <a:buChar char="»"/>
        <a:defRPr>
          <a:solidFill>
            <a:srgbClr val="FFFFFF"/>
          </a:solidFill>
          <a:latin typeface="+mn-lt"/>
        </a:defRPr>
      </a:lvl6pPr>
      <a:lvl7pPr marL="2976563" indent="-228600" algn="l" rtl="0" fontAlgn="base">
        <a:lnSpc>
          <a:spcPct val="105000"/>
        </a:lnSpc>
        <a:spcBef>
          <a:spcPct val="20000"/>
        </a:spcBef>
        <a:spcAft>
          <a:spcPct val="0"/>
        </a:spcAft>
        <a:buClr>
          <a:srgbClr val="FF9900"/>
        </a:buClr>
        <a:buChar char="»"/>
        <a:defRPr>
          <a:solidFill>
            <a:srgbClr val="FFFFFF"/>
          </a:solidFill>
          <a:latin typeface="+mn-lt"/>
        </a:defRPr>
      </a:lvl7pPr>
      <a:lvl8pPr marL="3433763" indent="-228600" algn="l" rtl="0" fontAlgn="base">
        <a:lnSpc>
          <a:spcPct val="105000"/>
        </a:lnSpc>
        <a:spcBef>
          <a:spcPct val="20000"/>
        </a:spcBef>
        <a:spcAft>
          <a:spcPct val="0"/>
        </a:spcAft>
        <a:buClr>
          <a:srgbClr val="FF9900"/>
        </a:buClr>
        <a:buChar char="»"/>
        <a:defRPr>
          <a:solidFill>
            <a:srgbClr val="FFFFFF"/>
          </a:solidFill>
          <a:latin typeface="+mn-lt"/>
        </a:defRPr>
      </a:lvl8pPr>
      <a:lvl9pPr marL="3890963" indent="-228600" algn="l" rtl="0" fontAlgn="base">
        <a:lnSpc>
          <a:spcPct val="105000"/>
        </a:lnSpc>
        <a:spcBef>
          <a:spcPct val="20000"/>
        </a:spcBef>
        <a:spcAft>
          <a:spcPct val="0"/>
        </a:spcAft>
        <a:buClr>
          <a:srgbClr val="FF9900"/>
        </a:buClr>
        <a:buChar char="»"/>
        <a:defRPr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557213" y="352284"/>
            <a:ext cx="8131176" cy="3094919"/>
          </a:xfrm>
        </p:spPr>
        <p:txBody>
          <a:bodyPr/>
          <a:lstStyle/>
          <a:p>
            <a:r>
              <a:rPr lang="en-US" sz="3600" dirty="0">
                <a:solidFill>
                  <a:srgbClr val="F09828"/>
                </a:solidFill>
              </a:rPr>
              <a:t>Efficacy, Safety, and Confirmation of the Recommended Phase II Dose of Ruxolitinib Plus Panobinostat in Patients With Intermediate or </a:t>
            </a:r>
            <a:r>
              <a:rPr lang="en-US" sz="3600" dirty="0" smtClean="0">
                <a:solidFill>
                  <a:srgbClr val="F09828"/>
                </a:solidFill>
              </a:rPr>
              <a:t/>
            </a:r>
            <a:br>
              <a:rPr lang="en-US" sz="3600" dirty="0" smtClean="0">
                <a:solidFill>
                  <a:srgbClr val="F09828"/>
                </a:solidFill>
              </a:rPr>
            </a:br>
            <a:r>
              <a:rPr lang="en-US" sz="3600" dirty="0" smtClean="0">
                <a:solidFill>
                  <a:srgbClr val="F09828"/>
                </a:solidFill>
              </a:rPr>
              <a:t>High-Risk </a:t>
            </a:r>
            <a:r>
              <a:rPr lang="en-US" sz="3600" dirty="0" err="1" smtClean="0">
                <a:solidFill>
                  <a:srgbClr val="F09828"/>
                </a:solidFill>
              </a:rPr>
              <a:t>Myelofibrosis</a:t>
            </a:r>
            <a:endParaRPr lang="en-US" sz="3600" dirty="0" smtClean="0">
              <a:solidFill>
                <a:srgbClr val="F09828"/>
              </a:solidFill>
            </a:endParaRPr>
          </a:p>
        </p:txBody>
      </p:sp>
      <p:sp>
        <p:nvSpPr>
          <p:cNvPr id="7171" name="Subtitle 3"/>
          <p:cNvSpPr>
            <a:spLocks noGrp="1"/>
          </p:cNvSpPr>
          <p:nvPr>
            <p:ph type="subTitle" idx="1"/>
          </p:nvPr>
        </p:nvSpPr>
        <p:spPr>
          <a:xfrm>
            <a:off x="557212" y="4557610"/>
            <a:ext cx="8131176" cy="1752600"/>
          </a:xfrm>
        </p:spPr>
        <p:txBody>
          <a:bodyPr wrap="square"/>
          <a:lstStyle/>
          <a:p>
            <a:r>
              <a:rPr lang="en-US" sz="2000" b="1" dirty="0" err="1" smtClean="0"/>
              <a:t>Kiladjian</a:t>
            </a:r>
            <a:r>
              <a:rPr lang="en-US" sz="2000" b="1" dirty="0" smtClean="0"/>
              <a:t> JJ, </a:t>
            </a:r>
            <a:r>
              <a:rPr lang="en-US" sz="2000" b="1" dirty="0" err="1" smtClean="0"/>
              <a:t>Heidel</a:t>
            </a:r>
            <a:r>
              <a:rPr lang="en-US" sz="2000" b="1" dirty="0" smtClean="0"/>
              <a:t> FH, </a:t>
            </a:r>
            <a:r>
              <a:rPr lang="en-US" sz="2000" b="1" dirty="0" err="1" smtClean="0"/>
              <a:t>Vannucchi</a:t>
            </a:r>
            <a:r>
              <a:rPr lang="en-US" sz="2000" b="1" dirty="0" smtClean="0"/>
              <a:t> AM, </a:t>
            </a:r>
            <a:r>
              <a:rPr lang="en-US" sz="2000" b="1" dirty="0" err="1" smtClean="0"/>
              <a:t>Ribrag</a:t>
            </a:r>
            <a:r>
              <a:rPr lang="en-US" sz="2000" b="1" dirty="0" smtClean="0"/>
              <a:t> V, Francesco P, Hayat A, </a:t>
            </a:r>
            <a:r>
              <a:rPr lang="en-US" sz="2000" b="1" dirty="0" err="1" smtClean="0"/>
              <a:t>Conneally</a:t>
            </a:r>
            <a:r>
              <a:rPr lang="en-US" sz="2000" b="1" dirty="0" smtClean="0"/>
              <a:t> E, Martino B, Kindler T, </a:t>
            </a:r>
            <a:r>
              <a:rPr lang="en-US" sz="2000" b="1" dirty="0" err="1" smtClean="0"/>
              <a:t>Lipka</a:t>
            </a:r>
            <a:r>
              <a:rPr lang="en-US" sz="2000" b="1" dirty="0" smtClean="0"/>
              <a:t> DB, </a:t>
            </a:r>
            <a:r>
              <a:rPr lang="en-US" sz="2000" b="1" dirty="0" err="1" smtClean="0"/>
              <a:t>Acharyya</a:t>
            </a:r>
            <a:r>
              <a:rPr lang="en-US" sz="2000" b="1" dirty="0" smtClean="0"/>
              <a:t> S, </a:t>
            </a:r>
            <a:r>
              <a:rPr lang="en-US" sz="2000" b="1" dirty="0" err="1" smtClean="0"/>
              <a:t>Gopalakrishna</a:t>
            </a:r>
            <a:r>
              <a:rPr lang="en-US" sz="2000" b="1" dirty="0" smtClean="0"/>
              <a:t> P, Ide S, </a:t>
            </a:r>
            <a:r>
              <a:rPr lang="en-US" sz="2000" b="1" dirty="0" err="1" smtClean="0"/>
              <a:t>Loechner</a:t>
            </a:r>
            <a:r>
              <a:rPr lang="en-US" sz="2000" b="1" dirty="0" smtClean="0"/>
              <a:t> S, Mu S, Harrison CN</a:t>
            </a:r>
            <a:endParaRPr lang="en-US" sz="2000" b="1" dirty="0"/>
          </a:p>
        </p:txBody>
      </p:sp>
      <p:sp>
        <p:nvSpPr>
          <p:cNvPr id="7" name="Subtitle 3"/>
          <p:cNvSpPr txBox="1">
            <a:spLocks/>
          </p:cNvSpPr>
          <p:nvPr/>
        </p:nvSpPr>
        <p:spPr bwMode="auto">
          <a:xfrm>
            <a:off x="557213" y="3707829"/>
            <a:ext cx="8131175" cy="58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0"/>
              </a:buClr>
              <a:buSzPct val="110000"/>
              <a:buFontTx/>
              <a:buNone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Courier New" pitchFamily="49" charset="0"/>
              <a:buChar char="—"/>
              <a:defRPr sz="2400">
                <a:solidFill>
                  <a:srgbClr val="FFFFFF"/>
                </a:solidFill>
                <a:latin typeface="+mn-lt"/>
              </a:defRPr>
            </a:lvl2pPr>
            <a:lvl3pPr marL="12001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SzPct val="75000"/>
              <a:buFont typeface="Wingdings" pitchFamily="2" charset="2"/>
              <a:buChar char="Ø"/>
              <a:defRPr sz="2000">
                <a:solidFill>
                  <a:srgbClr val="FFFFFF"/>
                </a:solidFill>
                <a:latin typeface="+mn-lt"/>
              </a:defRPr>
            </a:lvl3pPr>
            <a:lvl4pPr marL="1652588" indent="-280988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Wingdings" pitchFamily="2" charset="2"/>
              <a:buChar char="s"/>
              <a:defRPr>
                <a:solidFill>
                  <a:srgbClr val="FFFFFF"/>
                </a:solidFill>
                <a:latin typeface="+mn-lt"/>
              </a:defRPr>
            </a:lvl4pPr>
            <a:lvl5pPr marL="2062163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FF05"/>
              </a:buClr>
              <a:buChar char="»"/>
              <a:defRPr sz="1600">
                <a:solidFill>
                  <a:srgbClr val="FFFFFF"/>
                </a:solidFill>
                <a:latin typeface="+mn-lt"/>
              </a:defRPr>
            </a:lvl5pPr>
            <a:lvl6pPr marL="25193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6pPr>
            <a:lvl7pPr marL="29765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7pPr>
            <a:lvl8pPr marL="34337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8pPr>
            <a:lvl9pPr marL="38909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r>
              <a:rPr lang="en-US" sz="2800" b="1" kern="0" dirty="0" smtClean="0">
                <a:solidFill>
                  <a:srgbClr val="FFFF00"/>
                </a:solidFill>
              </a:rPr>
              <a:t>Abstract #711</a:t>
            </a:r>
            <a:endParaRPr lang="en-US" sz="2800" b="1" kern="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2587" y="1081739"/>
            <a:ext cx="8456613" cy="548416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F09828"/>
              </a:buClr>
            </a:pPr>
            <a:r>
              <a:rPr lang="en-US" sz="1500" b="1" dirty="0"/>
              <a:t>The most common adverse events (&gt; 30%) of any grade in the escalation phase were diarrhea (65.8%), anemia (63.2%), thrombocytopenia (52.6%), </a:t>
            </a:r>
            <a:r>
              <a:rPr lang="en-US" sz="1500" b="1" dirty="0" smtClean="0"/>
              <a:t>muscle spasms (36.8%), asthenia </a:t>
            </a:r>
            <a:r>
              <a:rPr lang="en-US" sz="1500" b="1" dirty="0"/>
              <a:t>(</a:t>
            </a:r>
            <a:r>
              <a:rPr lang="en-US" sz="1500" b="1" dirty="0" smtClean="0"/>
              <a:t>36.8%), headache (34.2%), </a:t>
            </a:r>
            <a:r>
              <a:rPr lang="en-US" sz="1500" b="1" dirty="0"/>
              <a:t>and nausea (31.6%)</a:t>
            </a:r>
          </a:p>
          <a:p>
            <a:pPr marL="231775" lvl="1" indent="-231775">
              <a:spcBef>
                <a:spcPts val="0"/>
              </a:spcBef>
              <a:spcAft>
                <a:spcPts val="1200"/>
              </a:spcAft>
              <a:buClr>
                <a:srgbClr val="F09828"/>
              </a:buClr>
              <a:buSzPct val="110000"/>
              <a:buFont typeface="Courier New" pitchFamily="49" charset="0"/>
              <a:buChar char="•"/>
            </a:pPr>
            <a:r>
              <a:rPr lang="en-US" sz="1500" b="1" dirty="0" smtClean="0"/>
              <a:t>Anemia </a:t>
            </a:r>
            <a:r>
              <a:rPr lang="en-US" sz="1500" b="1" dirty="0"/>
              <a:t>(42.1%) and thrombocytopenia (21.1%) were the most common grade 3/4 </a:t>
            </a:r>
            <a:r>
              <a:rPr lang="en-US" sz="1500" b="1" dirty="0" smtClean="0"/>
              <a:t>adverse events; </a:t>
            </a:r>
            <a:r>
              <a:rPr lang="en-US" sz="1500" b="1" dirty="0"/>
              <a:t>2 patients discontinued </a:t>
            </a:r>
            <a:r>
              <a:rPr lang="en-US" sz="1500" b="1" dirty="0" smtClean="0"/>
              <a:t>due to each AE</a:t>
            </a:r>
            <a:endParaRPr lang="en-US" sz="1500" b="1" dirty="0"/>
          </a:p>
          <a:p>
            <a:pPr marL="231775" lvl="1" indent="-231775"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SzPct val="110000"/>
              <a:buFont typeface="Courier New" pitchFamily="49" charset="0"/>
              <a:buChar char="•"/>
            </a:pPr>
            <a:r>
              <a:rPr lang="en-US" sz="1500" b="1" dirty="0" smtClean="0"/>
              <a:t>There were 2 deaths within 30 days of last treatment:</a:t>
            </a:r>
          </a:p>
          <a:p>
            <a:pPr marL="742950" lvl="2"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SzPct val="110000"/>
              <a:buFont typeface="Arial" pitchFamily="34" charset="0"/>
              <a:buChar char="–"/>
              <a:defRPr/>
            </a:pPr>
            <a:r>
              <a:rPr lang="en-US" sz="1500" b="1" kern="1200" dirty="0" smtClean="0">
                <a:latin typeface="Arial" charset="0"/>
                <a:ea typeface="+mn-ea"/>
                <a:cs typeface="Arial" charset="0"/>
              </a:rPr>
              <a:t>1 due to myocardial </a:t>
            </a:r>
            <a:r>
              <a:rPr lang="en-US" sz="1500" b="1" kern="1200" dirty="0">
                <a:latin typeface="Arial" charset="0"/>
                <a:ea typeface="+mn-ea"/>
                <a:cs typeface="Arial" charset="0"/>
              </a:rPr>
              <a:t>infarction </a:t>
            </a:r>
            <a:r>
              <a:rPr lang="en-US" sz="1500" b="1" kern="1200" dirty="0" smtClean="0">
                <a:latin typeface="Arial" charset="0"/>
                <a:ea typeface="+mn-ea"/>
                <a:cs typeface="Arial" charset="0"/>
              </a:rPr>
              <a:t>(ruxolitinib </a:t>
            </a:r>
            <a:r>
              <a:rPr lang="en-US" sz="1500" b="1" kern="1200" dirty="0">
                <a:latin typeface="Arial" charset="0"/>
                <a:ea typeface="+mn-ea"/>
                <a:cs typeface="Arial" charset="0"/>
              </a:rPr>
              <a:t>15 mg BID, </a:t>
            </a:r>
            <a:r>
              <a:rPr lang="en-US" sz="1500" b="1" kern="1200" dirty="0" err="1">
                <a:latin typeface="Arial" charset="0"/>
                <a:ea typeface="+mn-ea"/>
                <a:cs typeface="Arial" charset="0"/>
              </a:rPr>
              <a:t>panobinostat</a:t>
            </a:r>
            <a:r>
              <a:rPr lang="en-US" sz="1500" b="1" kern="1200" dirty="0">
                <a:latin typeface="Arial" charset="0"/>
                <a:ea typeface="+mn-ea"/>
                <a:cs typeface="Arial" charset="0"/>
              </a:rPr>
              <a:t> 15 mg TIW, </a:t>
            </a:r>
            <a:r>
              <a:rPr lang="en-US" sz="1500" b="1" kern="1200" dirty="0" smtClean="0">
                <a:latin typeface="Arial" charset="0"/>
                <a:ea typeface="+mn-ea"/>
                <a:cs typeface="Arial" charset="0"/>
              </a:rPr>
              <a:t>QOW)</a:t>
            </a:r>
          </a:p>
          <a:p>
            <a:pPr marL="742950" lvl="2"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SzPct val="110000"/>
              <a:buFont typeface="Arial" pitchFamily="34" charset="0"/>
              <a:buChar char="–"/>
              <a:defRPr/>
            </a:pPr>
            <a:r>
              <a:rPr lang="en-US" sz="1500" b="1" kern="1200" dirty="0" smtClean="0">
                <a:latin typeface="Arial" charset="0"/>
                <a:ea typeface="+mn-ea"/>
                <a:cs typeface="Arial" charset="0"/>
              </a:rPr>
              <a:t>1 </a:t>
            </a:r>
            <a:r>
              <a:rPr lang="en-US" sz="1500" b="1" kern="1200" dirty="0">
                <a:latin typeface="Arial" charset="0"/>
                <a:ea typeface="+mn-ea"/>
                <a:cs typeface="Arial" charset="0"/>
              </a:rPr>
              <a:t>due to progression of MF </a:t>
            </a:r>
            <a:r>
              <a:rPr lang="en-US" sz="1500" b="1" kern="1200" dirty="0" smtClean="0">
                <a:latin typeface="Arial" charset="0"/>
                <a:ea typeface="+mn-ea"/>
                <a:cs typeface="Arial" charset="0"/>
              </a:rPr>
              <a:t>(ruxolitinib </a:t>
            </a:r>
            <a:r>
              <a:rPr lang="en-US" sz="1500" b="1" kern="1200" dirty="0">
                <a:latin typeface="Arial" charset="0"/>
                <a:ea typeface="+mn-ea"/>
                <a:cs typeface="Arial" charset="0"/>
              </a:rPr>
              <a:t>15 mg BID, panobinostat 20 mg TIW, </a:t>
            </a:r>
            <a:r>
              <a:rPr lang="en-US" sz="1500" b="1" kern="1200" dirty="0" err="1" smtClean="0">
                <a:latin typeface="Arial" charset="0"/>
                <a:ea typeface="+mn-ea"/>
                <a:cs typeface="Arial" charset="0"/>
              </a:rPr>
              <a:t>QOW</a:t>
            </a:r>
            <a:r>
              <a:rPr lang="en-US" sz="1500" b="1" kern="1200" dirty="0" smtClean="0">
                <a:latin typeface="Arial" charset="0"/>
                <a:ea typeface="+mn-ea"/>
                <a:cs typeface="Arial" charset="0"/>
              </a:rPr>
              <a:t>)</a:t>
            </a:r>
          </a:p>
          <a:p>
            <a:pPr marL="742950" lvl="2">
              <a:spcBef>
                <a:spcPts val="0"/>
              </a:spcBef>
              <a:spcAft>
                <a:spcPts val="1200"/>
              </a:spcAft>
              <a:buClr>
                <a:srgbClr val="F09828"/>
              </a:buClr>
              <a:buSzPct val="110000"/>
              <a:buFont typeface="Arial" pitchFamily="34" charset="0"/>
              <a:buChar char="–"/>
              <a:defRPr/>
            </a:pPr>
            <a:r>
              <a:rPr lang="en-US" sz="1500" b="1" kern="1200" dirty="0">
                <a:latin typeface="Arial" charset="0"/>
                <a:ea typeface="+mn-ea"/>
                <a:cs typeface="Arial" charset="0"/>
              </a:rPr>
              <a:t>B</a:t>
            </a:r>
            <a:r>
              <a:rPr lang="en-US" sz="1500" b="1" kern="1200" dirty="0" smtClean="0">
                <a:latin typeface="Arial" charset="0"/>
                <a:ea typeface="+mn-ea"/>
                <a:cs typeface="Arial" charset="0"/>
              </a:rPr>
              <a:t>oth were assessed by the treating investigator as not suspected to be treatment related</a:t>
            </a:r>
          </a:p>
          <a:p>
            <a:pPr marL="231775" lvl="1" indent="-231775">
              <a:spcBef>
                <a:spcPts val="0"/>
              </a:spcBef>
              <a:spcAft>
                <a:spcPts val="1200"/>
              </a:spcAft>
              <a:buClr>
                <a:srgbClr val="F09828"/>
              </a:buClr>
              <a:buSzPct val="110000"/>
              <a:buFont typeface="Courier New" pitchFamily="49" charset="0"/>
              <a:buChar char="•"/>
            </a:pPr>
            <a:r>
              <a:rPr lang="en-US" sz="1500" b="1" dirty="0" smtClean="0"/>
              <a:t>No MTD was reached</a:t>
            </a:r>
          </a:p>
          <a:p>
            <a:pPr marL="231775" lvl="1" indent="-231775"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SzPct val="110000"/>
              <a:buFont typeface="Courier New" pitchFamily="49" charset="0"/>
              <a:buChar char="•"/>
            </a:pPr>
            <a:r>
              <a:rPr lang="en-US" sz="1500" b="1" dirty="0" err="1" smtClean="0"/>
              <a:t>DLTs</a:t>
            </a:r>
            <a:r>
              <a:rPr lang="en-US" sz="1500" b="1" dirty="0" smtClean="0"/>
              <a:t> included:</a:t>
            </a:r>
          </a:p>
          <a:p>
            <a:pPr marL="742950" lvl="2"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SzPct val="110000"/>
              <a:buFont typeface="Arial" pitchFamily="34" charset="0"/>
              <a:buChar char="–"/>
              <a:defRPr/>
            </a:pPr>
            <a:r>
              <a:rPr lang="en-US" sz="1500" b="1" kern="1200" dirty="0" smtClean="0">
                <a:latin typeface="Arial" charset="0"/>
                <a:ea typeface="+mn-ea"/>
                <a:cs typeface="Arial" charset="0"/>
              </a:rPr>
              <a:t>Thrombocytopenia</a:t>
            </a:r>
            <a:r>
              <a:rPr lang="en-US" sz="1500" b="1" kern="1200" dirty="0">
                <a:latin typeface="Arial" charset="0"/>
                <a:ea typeface="+mn-ea"/>
                <a:cs typeface="Arial" charset="0"/>
              </a:rPr>
              <a:t>, grade 4, in cohort 2 (n =1) and cohort 5 (n =</a:t>
            </a:r>
            <a:r>
              <a:rPr lang="en-US" sz="1500" b="1" kern="1200" dirty="0" smtClean="0">
                <a:latin typeface="Arial" charset="0"/>
                <a:ea typeface="+mn-ea"/>
                <a:cs typeface="Arial" charset="0"/>
              </a:rPr>
              <a:t>1)</a:t>
            </a:r>
          </a:p>
          <a:p>
            <a:pPr marL="742950" lvl="2">
              <a:spcBef>
                <a:spcPts val="0"/>
              </a:spcBef>
              <a:spcAft>
                <a:spcPts val="1200"/>
              </a:spcAft>
              <a:buClr>
                <a:srgbClr val="F09828"/>
              </a:buClr>
              <a:buSzPct val="110000"/>
              <a:buFont typeface="Arial" pitchFamily="34" charset="0"/>
              <a:buChar char="–"/>
              <a:defRPr/>
            </a:pPr>
            <a:r>
              <a:rPr lang="en-US" sz="1500" b="1" kern="1200" dirty="0" smtClean="0">
                <a:latin typeface="Arial" charset="0"/>
                <a:ea typeface="+mn-ea"/>
                <a:cs typeface="Arial" charset="0"/>
              </a:rPr>
              <a:t>Nausea</a:t>
            </a:r>
            <a:r>
              <a:rPr lang="en-US" sz="1500" b="1" kern="1200" dirty="0">
                <a:latin typeface="Arial" charset="0"/>
                <a:ea typeface="+mn-ea"/>
                <a:cs typeface="Arial" charset="0"/>
              </a:rPr>
              <a:t>, grade 3, in cohort 6 (n = 1)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</a:pPr>
            <a:r>
              <a:rPr lang="en-US" sz="1500" b="1" dirty="0" smtClean="0"/>
              <a:t>RP2D</a:t>
            </a:r>
            <a:r>
              <a:rPr lang="en-US" sz="1500" b="1" dirty="0"/>
              <a:t>: </a:t>
            </a:r>
            <a:r>
              <a:rPr lang="en-US" sz="1500" b="1" dirty="0" smtClean="0"/>
              <a:t>Panobinostat, 25 </a:t>
            </a:r>
            <a:r>
              <a:rPr lang="en-US" sz="1500" b="1" dirty="0"/>
              <a:t>mg </a:t>
            </a:r>
            <a:r>
              <a:rPr lang="en-US" sz="1500" b="1" dirty="0" smtClean="0"/>
              <a:t>TIW, QOW + ruxolitinib 15 </a:t>
            </a:r>
            <a:r>
              <a:rPr lang="en-US" sz="1500" b="1" dirty="0"/>
              <a:t>mg </a:t>
            </a:r>
            <a:r>
              <a:rPr lang="en-US" sz="1500" b="1" dirty="0" smtClean="0"/>
              <a:t>BID</a:t>
            </a:r>
            <a:endParaRPr lang="en-US" sz="15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0891"/>
            <a:ext cx="9144000" cy="75771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09828"/>
                </a:solidFill>
              </a:rPr>
              <a:t>Summary of Safety in the Escalation Phase</a:t>
            </a:r>
            <a:endParaRPr lang="en-US" dirty="0">
              <a:solidFill>
                <a:srgbClr val="F0982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1459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0891"/>
            <a:ext cx="9144000" cy="757712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Hematologic Adverse Events</a:t>
            </a:r>
            <a:endParaRPr lang="en-US" sz="3600" dirty="0">
              <a:solidFill>
                <a:srgbClr val="F09828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5894"/>
              </p:ext>
            </p:extLst>
          </p:nvPr>
        </p:nvGraphicFramePr>
        <p:xfrm>
          <a:off x="382588" y="2048889"/>
          <a:ext cx="8024811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49"/>
                <a:gridCol w="1399522"/>
                <a:gridCol w="1416201"/>
                <a:gridCol w="1564292"/>
                <a:gridCol w="1439147"/>
              </a:tblGrid>
              <a:tr h="16061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n (%)</a:t>
                      </a:r>
                      <a:r>
                        <a:rPr lang="en-US" sz="1400" b="1" baseline="300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400" b="1" baseline="30000" dirty="0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Expansion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Phase</a:t>
                      </a:r>
                    </a:p>
                    <a:p>
                      <a:pPr algn="ctr"/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n = 23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Patients Treated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at the RP2D</a:t>
                      </a:r>
                      <a:endParaRPr lang="en-US" sz="1400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n = 34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</a:tr>
              <a:tr h="201797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All grade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Grade 3/4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All grade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Grade 3/4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17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Anemia</a:t>
                      </a:r>
                      <a:endParaRPr lang="en-US" sz="14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18 (78.3)</a:t>
                      </a:r>
                      <a:endParaRPr lang="en-US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8 (34.8)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26 (76.5)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11 (32.4)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9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Thrombocytopenia</a:t>
                      </a:r>
                      <a:endParaRPr lang="en-US" sz="14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11 (47.8)</a:t>
                      </a:r>
                      <a:endParaRPr lang="en-US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7 (30.4)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16 (47.1)</a:t>
                      </a:r>
                      <a:endParaRPr lang="en-US" sz="14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9 (26.5)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98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FFFFFF"/>
                          </a:solidFill>
                        </a:rPr>
                        <a:t>Neutropenia</a:t>
                      </a:r>
                      <a:endParaRPr lang="en-US" sz="14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 (4.3)</a:t>
                      </a:r>
                      <a:endParaRPr lang="en-US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 (4.3)</a:t>
                      </a:r>
                      <a:endParaRPr lang="en-US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 (8.8)</a:t>
                      </a:r>
                      <a:endParaRPr lang="en-US" sz="14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 (5.9)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98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FFFFFF"/>
                          </a:solidFill>
                        </a:rPr>
                        <a:t>Platelet count decreased</a:t>
                      </a:r>
                      <a:endParaRPr lang="en-US" sz="14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 (4.3)</a:t>
                      </a:r>
                      <a:endParaRPr lang="en-US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 (5.9)</a:t>
                      </a:r>
                      <a:endParaRPr lang="en-US" sz="14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98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FFFFFF"/>
                          </a:solidFill>
                        </a:rPr>
                        <a:t>Leukopenia</a:t>
                      </a:r>
                      <a:endParaRPr lang="en-US" sz="14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 (4.3)</a:t>
                      </a:r>
                      <a:endParaRPr lang="en-US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 (4.3)</a:t>
                      </a:r>
                      <a:endParaRPr lang="en-US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b="0" kern="1200" baseline="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 (5.9)</a:t>
                      </a:r>
                      <a:endParaRPr lang="en-US" sz="14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 (2.9)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557212" y="5299113"/>
            <a:ext cx="8183689" cy="6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0"/>
              </a:buClr>
              <a:buSzPct val="110000"/>
              <a:buChar char="•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Courier New" pitchFamily="49" charset="0"/>
              <a:buChar char="—"/>
              <a:defRPr sz="2400">
                <a:solidFill>
                  <a:srgbClr val="FFFFFF"/>
                </a:solidFill>
                <a:latin typeface="+mn-lt"/>
              </a:defRPr>
            </a:lvl2pPr>
            <a:lvl3pPr marL="12001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SzPct val="75000"/>
              <a:buFont typeface="Wingdings" pitchFamily="2" charset="2"/>
              <a:buChar char="Ø"/>
              <a:defRPr sz="2000">
                <a:solidFill>
                  <a:srgbClr val="FFFFFF"/>
                </a:solidFill>
                <a:latin typeface="+mn-lt"/>
              </a:defRPr>
            </a:lvl3pPr>
            <a:lvl4pPr marL="1652588" indent="-280988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Wingdings" pitchFamily="2" charset="2"/>
              <a:buChar char="s"/>
              <a:defRPr>
                <a:solidFill>
                  <a:srgbClr val="FFFFFF"/>
                </a:solidFill>
                <a:latin typeface="+mn-lt"/>
              </a:defRPr>
            </a:lvl4pPr>
            <a:lvl5pPr marL="2062163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FF05"/>
              </a:buClr>
              <a:buChar char="»"/>
              <a:defRPr sz="1600">
                <a:solidFill>
                  <a:srgbClr val="FFFFFF"/>
                </a:solidFill>
                <a:latin typeface="+mn-lt"/>
              </a:defRPr>
            </a:lvl5pPr>
            <a:lvl6pPr marL="25193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6pPr>
            <a:lvl7pPr marL="29765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7pPr>
            <a:lvl8pPr marL="34337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8pPr>
            <a:lvl9pPr marL="38909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lvl="0">
              <a:buClr>
                <a:srgbClr val="F09828"/>
              </a:buClr>
            </a:pPr>
            <a:r>
              <a:rPr lang="en-US" sz="1600" dirty="0" smtClean="0"/>
              <a:t>Among </a:t>
            </a:r>
            <a:r>
              <a:rPr lang="en-US" sz="1600" dirty="0"/>
              <a:t>patients treated at the RP2D, 1 patient (expansion phase) discontinued due to anemia and </a:t>
            </a:r>
            <a:r>
              <a:rPr lang="en-US" sz="1600" dirty="0" smtClean="0"/>
              <a:t>1 (escalation phase) due </a:t>
            </a:r>
            <a:r>
              <a:rPr lang="en-US" sz="1600" dirty="0"/>
              <a:t>to </a:t>
            </a:r>
            <a:r>
              <a:rPr lang="en-US" sz="1600" dirty="0" err="1" smtClean="0"/>
              <a:t>thrombocytopenia</a:t>
            </a:r>
            <a:r>
              <a:rPr lang="en-US" sz="1600" baseline="30000" dirty="0" err="1"/>
              <a:t>b</a:t>
            </a:r>
            <a:endParaRPr lang="en-US" sz="160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548784" y="1211792"/>
            <a:ext cx="8286457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eaLnBrk="0" hangingPunct="0">
              <a:lnSpc>
                <a:spcPct val="105000"/>
              </a:lnSpc>
              <a:spcBef>
                <a:spcPts val="800"/>
              </a:spcBef>
              <a:buClr>
                <a:srgbClr val="F09828"/>
              </a:buClr>
              <a:buSzPct val="110000"/>
              <a:buFont typeface="Arial" pitchFamily="34" charset="0"/>
              <a:buChar char="•"/>
              <a:defRPr/>
            </a:pPr>
            <a:r>
              <a:rPr lang="en-US" dirty="0" smtClean="0"/>
              <a:t>The most common hematologic </a:t>
            </a:r>
            <a:r>
              <a:rPr lang="en-US" dirty="0" err="1" smtClean="0"/>
              <a:t>AEs</a:t>
            </a:r>
            <a:r>
              <a:rPr lang="en-US" dirty="0" smtClean="0"/>
              <a:t> were anemia and thrombocytopenia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5185" y="4410543"/>
            <a:ext cx="8302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 err="1" smtClean="0"/>
              <a:t>a</a:t>
            </a:r>
            <a:r>
              <a:rPr lang="en-US" sz="1200" dirty="0" err="1" smtClean="0"/>
              <a:t>In</a:t>
            </a:r>
            <a:r>
              <a:rPr lang="en-US" sz="1200" dirty="0" smtClean="0"/>
              <a:t> ≥ 5% of patients treated at the RP2D; regardless </a:t>
            </a:r>
            <a:r>
              <a:rPr lang="en-US" sz="1200" dirty="0"/>
              <a:t>of relationship to study </a:t>
            </a:r>
            <a:r>
              <a:rPr lang="en-US" sz="1200" dirty="0" smtClean="0"/>
              <a:t>treatment at </a:t>
            </a:r>
            <a:r>
              <a:rPr lang="en-US" sz="1200" dirty="0"/>
              <a:t>any time during or up to 30 days after </a:t>
            </a:r>
            <a:r>
              <a:rPr lang="en-US" sz="1200" dirty="0" smtClean="0"/>
              <a:t>last dose. 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453514" y="6048403"/>
            <a:ext cx="82873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baseline="30000" dirty="0" err="1" smtClean="0"/>
              <a:t>b</a:t>
            </a:r>
            <a:r>
              <a:rPr lang="en-US" sz="1100" dirty="0" err="1" smtClean="0"/>
              <a:t>Patient</a:t>
            </a:r>
            <a:r>
              <a:rPr lang="en-US" sz="1100" dirty="0" smtClean="0"/>
              <a:t> had </a:t>
            </a:r>
            <a:r>
              <a:rPr lang="en-US" sz="1100" dirty="0"/>
              <a:t>an </a:t>
            </a:r>
            <a:r>
              <a:rPr lang="en-US" sz="1100" dirty="0" smtClean="0"/>
              <a:t>interruption in </a:t>
            </a:r>
            <a:r>
              <a:rPr lang="en-US" sz="1100" dirty="0"/>
              <a:t>study treatment for </a:t>
            </a:r>
            <a:r>
              <a:rPr lang="en-US" sz="1100" dirty="0" smtClean="0"/>
              <a:t>&gt;4 </a:t>
            </a:r>
            <a:r>
              <a:rPr lang="en-US" sz="1100" dirty="0"/>
              <a:t>weeks due to grade 3/4  thrombocytopenia and therefore was </a:t>
            </a:r>
            <a:r>
              <a:rPr lang="en-US" sz="1100" dirty="0" smtClean="0"/>
              <a:t>discontinued.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328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2588" y="220020"/>
            <a:ext cx="8394700" cy="75771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09828"/>
                </a:solidFill>
              </a:rPr>
              <a:t>Hemoglobin and Platelet </a:t>
            </a:r>
            <a:r>
              <a:rPr lang="en-US" dirty="0">
                <a:solidFill>
                  <a:srgbClr val="F09828"/>
                </a:solidFill>
              </a:rPr>
              <a:t>Levels </a:t>
            </a:r>
            <a:r>
              <a:rPr lang="en-US" dirty="0" smtClean="0">
                <a:solidFill>
                  <a:srgbClr val="F09828"/>
                </a:solidFill>
              </a:rPr>
              <a:t>Over Time</a:t>
            </a:r>
            <a:endParaRPr lang="en-US" dirty="0">
              <a:solidFill>
                <a:srgbClr val="F0982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112793" y="2323988"/>
            <a:ext cx="2492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Mean Hemoglobin Level </a:t>
            </a:r>
            <a:r>
              <a:rPr lang="en-US" sz="1100" b="1" dirty="0" smtClean="0">
                <a:latin typeface="Arial"/>
                <a:cs typeface="Arial"/>
              </a:rPr>
              <a:t>± SD </a:t>
            </a:r>
            <a:r>
              <a:rPr lang="en-US" sz="1100" b="1" dirty="0" smtClean="0"/>
              <a:t>(g/L)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2293" y="5127613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Mean Platelet Count </a:t>
            </a:r>
            <a:r>
              <a:rPr lang="en-US" sz="1100" b="1" dirty="0" smtClean="0">
                <a:latin typeface="Arial"/>
                <a:cs typeface="Arial"/>
              </a:rPr>
              <a:t>± SD</a:t>
            </a:r>
            <a:r>
              <a:rPr lang="en-US" sz="1100" b="1" dirty="0" smtClean="0"/>
              <a:t> (x 10</a:t>
            </a:r>
            <a:r>
              <a:rPr lang="en-US" sz="1100" b="1" baseline="30000" dirty="0" smtClean="0"/>
              <a:t>9</a:t>
            </a:r>
            <a:r>
              <a:rPr lang="en-US" sz="1100" b="1" dirty="0" smtClean="0"/>
              <a:t>/L)</a:t>
            </a:r>
            <a:endParaRPr 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39898" y="1055898"/>
            <a:ext cx="62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Hemoglobin levels (patients treated at RP2D)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90093" y="3796157"/>
            <a:ext cx="62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Platelet levels (patients treated at RP2D)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14169" y="3563522"/>
            <a:ext cx="582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Week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4708" y="3362588"/>
            <a:ext cx="644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467239" y="3362588"/>
            <a:ext cx="644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4239770" y="3362588"/>
            <a:ext cx="644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12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5025001" y="3362588"/>
            <a:ext cx="644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16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797532" y="3362588"/>
            <a:ext cx="644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6595463" y="3362588"/>
            <a:ext cx="644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24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7367996" y="3362588"/>
            <a:ext cx="644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28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912620" y="1487739"/>
            <a:ext cx="7620" cy="18581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1512954" y="1395555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130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1512954" y="1741506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120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1512954" y="2104991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110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1512954" y="2467609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100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1591502" y="282087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90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1591502" y="319063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80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1847094" y="3362588"/>
            <a:ext cx="806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Baseline</a:t>
            </a:r>
            <a:endParaRPr lang="en-US" sz="1100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925956" y="3345873"/>
            <a:ext cx="5949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2250485" y="2308860"/>
            <a:ext cx="766341" cy="403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3016826" y="2712552"/>
            <a:ext cx="772531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3789357" y="2712552"/>
            <a:ext cx="796122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/>
          <p:nvPr/>
        </p:nvCxnSpPr>
        <p:spPr bwMode="auto">
          <a:xfrm>
            <a:off x="4604022" y="2712552"/>
            <a:ext cx="743097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 flipV="1">
            <a:off x="5375275" y="2712552"/>
            <a:ext cx="763588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>
            <a:off x="6138863" y="2712384"/>
            <a:ext cx="778718" cy="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 flipV="1">
            <a:off x="6920021" y="2682072"/>
            <a:ext cx="770093" cy="303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3" name="Straight Connector 47112"/>
          <p:cNvCxnSpPr/>
          <p:nvPr/>
        </p:nvCxnSpPr>
        <p:spPr bwMode="auto">
          <a:xfrm>
            <a:off x="1843566" y="1534270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 bwMode="auto">
          <a:xfrm>
            <a:off x="1844995" y="1898601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>
            <a:off x="1844995" y="2251026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1842853" y="2605832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1844995" y="2967783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>
            <a:off x="1847376" y="3327351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2214053" y="3001121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/>
          <p:nvPr/>
        </p:nvCxnSpPr>
        <p:spPr bwMode="auto">
          <a:xfrm>
            <a:off x="2214053" y="1624759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5" name="Straight Connector 47114"/>
          <p:cNvCxnSpPr/>
          <p:nvPr/>
        </p:nvCxnSpPr>
        <p:spPr bwMode="auto">
          <a:xfrm>
            <a:off x="2250485" y="1624759"/>
            <a:ext cx="0" cy="13763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/>
          <p:nvPr/>
        </p:nvCxnSpPr>
        <p:spPr bwMode="auto">
          <a:xfrm>
            <a:off x="2989329" y="3280245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/>
          <p:nvPr/>
        </p:nvCxnSpPr>
        <p:spPr bwMode="auto">
          <a:xfrm>
            <a:off x="2986140" y="2131579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/>
          <p:nvPr/>
        </p:nvCxnSpPr>
        <p:spPr bwMode="auto">
          <a:xfrm>
            <a:off x="3022572" y="2132696"/>
            <a:ext cx="3189" cy="11475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" name="Straight Connector 91"/>
          <p:cNvCxnSpPr/>
          <p:nvPr/>
        </p:nvCxnSpPr>
        <p:spPr bwMode="auto">
          <a:xfrm>
            <a:off x="3762436" y="3286326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>
            <a:off x="3762436" y="2429855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Straight Connector 93"/>
          <p:cNvCxnSpPr/>
          <p:nvPr/>
        </p:nvCxnSpPr>
        <p:spPr bwMode="auto">
          <a:xfrm>
            <a:off x="3798868" y="2429855"/>
            <a:ext cx="0" cy="8564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" name="Straight Connector 95"/>
          <p:cNvCxnSpPr/>
          <p:nvPr/>
        </p:nvCxnSpPr>
        <p:spPr bwMode="auto">
          <a:xfrm>
            <a:off x="4549047" y="3218333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/>
          <p:nvPr/>
        </p:nvCxnSpPr>
        <p:spPr bwMode="auto">
          <a:xfrm>
            <a:off x="4547452" y="2228653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Straight Connector 97"/>
          <p:cNvCxnSpPr/>
          <p:nvPr/>
        </p:nvCxnSpPr>
        <p:spPr bwMode="auto">
          <a:xfrm>
            <a:off x="4582290" y="2235796"/>
            <a:ext cx="3189" cy="9825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Straight Connector 100"/>
          <p:cNvCxnSpPr/>
          <p:nvPr/>
        </p:nvCxnSpPr>
        <p:spPr bwMode="auto">
          <a:xfrm>
            <a:off x="5318394" y="3271002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" name="Straight Connector 101"/>
          <p:cNvCxnSpPr/>
          <p:nvPr/>
        </p:nvCxnSpPr>
        <p:spPr bwMode="auto">
          <a:xfrm>
            <a:off x="5317586" y="2340769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" name="Straight Connector 102"/>
          <p:cNvCxnSpPr/>
          <p:nvPr/>
        </p:nvCxnSpPr>
        <p:spPr bwMode="auto">
          <a:xfrm>
            <a:off x="5353231" y="2343150"/>
            <a:ext cx="1595" cy="9278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5" name="Straight Connector 104"/>
          <p:cNvCxnSpPr/>
          <p:nvPr/>
        </p:nvCxnSpPr>
        <p:spPr bwMode="auto">
          <a:xfrm>
            <a:off x="6104026" y="3202673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 bwMode="auto">
          <a:xfrm>
            <a:off x="6103218" y="2208146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7" name="Straight Connector 106"/>
          <p:cNvCxnSpPr/>
          <p:nvPr/>
        </p:nvCxnSpPr>
        <p:spPr bwMode="auto">
          <a:xfrm>
            <a:off x="6138863" y="2208146"/>
            <a:ext cx="1595" cy="9945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>
            <a:off x="6882925" y="3250297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>
            <a:off x="6879785" y="2208146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1" name="Straight Connector 110"/>
          <p:cNvCxnSpPr/>
          <p:nvPr/>
        </p:nvCxnSpPr>
        <p:spPr bwMode="auto">
          <a:xfrm>
            <a:off x="6917581" y="2208146"/>
            <a:ext cx="1776" cy="10421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3" name="Straight Connector 112"/>
          <p:cNvCxnSpPr/>
          <p:nvPr/>
        </p:nvCxnSpPr>
        <p:spPr bwMode="auto">
          <a:xfrm>
            <a:off x="7653077" y="3202673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4" name="Straight Connector 113"/>
          <p:cNvCxnSpPr/>
          <p:nvPr/>
        </p:nvCxnSpPr>
        <p:spPr bwMode="auto">
          <a:xfrm>
            <a:off x="7654305" y="2181953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5" name="Straight Connector 114"/>
          <p:cNvCxnSpPr/>
          <p:nvPr/>
        </p:nvCxnSpPr>
        <p:spPr bwMode="auto">
          <a:xfrm>
            <a:off x="7687914" y="2181953"/>
            <a:ext cx="1595" cy="10207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8" name="TextBox 117"/>
          <p:cNvSpPr txBox="1"/>
          <p:nvPr/>
        </p:nvSpPr>
        <p:spPr>
          <a:xfrm>
            <a:off x="4320281" y="6347696"/>
            <a:ext cx="582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Week</a:t>
            </a:r>
            <a:endParaRPr 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2700820" y="6134570"/>
            <a:ext cx="644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473351" y="6134570"/>
            <a:ext cx="644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245882" y="6134570"/>
            <a:ext cx="644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12</a:t>
            </a:r>
            <a:endParaRPr 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031113" y="6134570"/>
            <a:ext cx="644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16</a:t>
            </a:r>
            <a:endParaRPr 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803644" y="6134570"/>
            <a:ext cx="644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</a:t>
            </a:r>
            <a:endParaRPr lang="en-US" sz="11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601575" y="6134570"/>
            <a:ext cx="644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24</a:t>
            </a:r>
            <a:endParaRPr 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374108" y="6134570"/>
            <a:ext cx="644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28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853206" y="6134570"/>
            <a:ext cx="806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Baseline</a:t>
            </a:r>
            <a:endParaRPr lang="en-US" sz="1100" dirty="0"/>
          </a:p>
        </p:txBody>
      </p:sp>
      <p:cxnSp>
        <p:nvCxnSpPr>
          <p:cNvPr id="133" name="Straight Connector 132"/>
          <p:cNvCxnSpPr/>
          <p:nvPr/>
        </p:nvCxnSpPr>
        <p:spPr bwMode="auto">
          <a:xfrm>
            <a:off x="1932068" y="6117855"/>
            <a:ext cx="5949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/>
          <p:nvPr/>
        </p:nvCxnSpPr>
        <p:spPr bwMode="auto">
          <a:xfrm>
            <a:off x="2250485" y="4929664"/>
            <a:ext cx="744956" cy="4691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/>
          <p:nvPr/>
        </p:nvCxnSpPr>
        <p:spPr bwMode="auto">
          <a:xfrm flipV="1">
            <a:off x="2995441" y="5315426"/>
            <a:ext cx="773107" cy="83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/>
          <p:nvPr/>
        </p:nvCxnSpPr>
        <p:spPr bwMode="auto">
          <a:xfrm>
            <a:off x="3768548" y="5315426"/>
            <a:ext cx="758208" cy="2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/>
          <p:nvPr/>
        </p:nvCxnSpPr>
        <p:spPr bwMode="auto">
          <a:xfrm flipV="1">
            <a:off x="4526756" y="5315426"/>
            <a:ext cx="759619" cy="2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/>
          <p:nvPr/>
        </p:nvCxnSpPr>
        <p:spPr bwMode="auto">
          <a:xfrm>
            <a:off x="5286375" y="5315426"/>
            <a:ext cx="759619" cy="101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/>
          <p:nvPr/>
        </p:nvCxnSpPr>
        <p:spPr bwMode="auto">
          <a:xfrm flipV="1">
            <a:off x="6045994" y="5277326"/>
            <a:ext cx="762000" cy="482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/>
          <p:nvPr/>
        </p:nvCxnSpPr>
        <p:spPr bwMode="auto">
          <a:xfrm flipV="1">
            <a:off x="6824663" y="5226432"/>
            <a:ext cx="738187" cy="508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/>
          <p:nvPr/>
        </p:nvCxnSpPr>
        <p:spPr bwMode="auto">
          <a:xfrm>
            <a:off x="2206637" y="5484178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/>
          <p:nvPr/>
        </p:nvCxnSpPr>
        <p:spPr bwMode="auto">
          <a:xfrm>
            <a:off x="2204290" y="4368166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/>
          <p:nvPr/>
        </p:nvCxnSpPr>
        <p:spPr bwMode="auto">
          <a:xfrm>
            <a:off x="2240722" y="4368166"/>
            <a:ext cx="2347" cy="11160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/>
          <p:nvPr/>
        </p:nvCxnSpPr>
        <p:spPr bwMode="auto">
          <a:xfrm>
            <a:off x="2969341" y="5796090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1" name="Straight Connector 150"/>
          <p:cNvCxnSpPr/>
          <p:nvPr/>
        </p:nvCxnSpPr>
        <p:spPr bwMode="auto">
          <a:xfrm>
            <a:off x="2966152" y="4999849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2" name="Straight Connector 151"/>
          <p:cNvCxnSpPr/>
          <p:nvPr/>
        </p:nvCxnSpPr>
        <p:spPr bwMode="auto">
          <a:xfrm>
            <a:off x="3005773" y="4999849"/>
            <a:ext cx="0" cy="7962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" name="Straight Connector 152"/>
          <p:cNvCxnSpPr/>
          <p:nvPr/>
        </p:nvCxnSpPr>
        <p:spPr bwMode="auto">
          <a:xfrm>
            <a:off x="3733147" y="5698740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4" name="Straight Connector 153"/>
          <p:cNvCxnSpPr/>
          <p:nvPr/>
        </p:nvCxnSpPr>
        <p:spPr bwMode="auto">
          <a:xfrm>
            <a:off x="3732116" y="4947044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5" name="Straight Connector 154"/>
          <p:cNvCxnSpPr/>
          <p:nvPr/>
        </p:nvCxnSpPr>
        <p:spPr bwMode="auto">
          <a:xfrm>
            <a:off x="3768548" y="4947044"/>
            <a:ext cx="0" cy="751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6" name="Straight Connector 155"/>
          <p:cNvCxnSpPr/>
          <p:nvPr/>
        </p:nvCxnSpPr>
        <p:spPr bwMode="auto">
          <a:xfrm>
            <a:off x="4487942" y="5749087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7" name="Straight Connector 156"/>
          <p:cNvCxnSpPr/>
          <p:nvPr/>
        </p:nvCxnSpPr>
        <p:spPr bwMode="auto">
          <a:xfrm>
            <a:off x="4488729" y="4907044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8" name="Straight Connector 157"/>
          <p:cNvCxnSpPr/>
          <p:nvPr/>
        </p:nvCxnSpPr>
        <p:spPr bwMode="auto">
          <a:xfrm>
            <a:off x="4523567" y="4914187"/>
            <a:ext cx="3189" cy="834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9" name="Straight Connector 158"/>
          <p:cNvCxnSpPr/>
          <p:nvPr/>
        </p:nvCxnSpPr>
        <p:spPr bwMode="auto">
          <a:xfrm>
            <a:off x="5249889" y="5779352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" name="Straight Connector 159"/>
          <p:cNvCxnSpPr/>
          <p:nvPr/>
        </p:nvCxnSpPr>
        <p:spPr bwMode="auto">
          <a:xfrm>
            <a:off x="5249081" y="4849119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1" name="Straight Connector 160"/>
          <p:cNvCxnSpPr/>
          <p:nvPr/>
        </p:nvCxnSpPr>
        <p:spPr bwMode="auto">
          <a:xfrm>
            <a:off x="5284726" y="4851500"/>
            <a:ext cx="1595" cy="9278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" name="Straight Connector 161"/>
          <p:cNvCxnSpPr/>
          <p:nvPr/>
        </p:nvCxnSpPr>
        <p:spPr bwMode="auto">
          <a:xfrm>
            <a:off x="6009562" y="5749764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010349" y="4890968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" name="Straight Connector 163"/>
          <p:cNvCxnSpPr/>
          <p:nvPr/>
        </p:nvCxnSpPr>
        <p:spPr bwMode="auto">
          <a:xfrm>
            <a:off x="6045994" y="4890968"/>
            <a:ext cx="1595" cy="858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5" name="Straight Connector 164"/>
          <p:cNvCxnSpPr/>
          <p:nvPr/>
        </p:nvCxnSpPr>
        <p:spPr bwMode="auto">
          <a:xfrm>
            <a:off x="6771562" y="5729104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6" name="Straight Connector 165"/>
          <p:cNvCxnSpPr/>
          <p:nvPr/>
        </p:nvCxnSpPr>
        <p:spPr bwMode="auto">
          <a:xfrm>
            <a:off x="6770198" y="4813159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7" name="Straight Connector 166"/>
          <p:cNvCxnSpPr/>
          <p:nvPr/>
        </p:nvCxnSpPr>
        <p:spPr bwMode="auto">
          <a:xfrm>
            <a:off x="6807994" y="4813159"/>
            <a:ext cx="0" cy="9159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" name="Straight Connector 167"/>
          <p:cNvCxnSpPr/>
          <p:nvPr/>
        </p:nvCxnSpPr>
        <p:spPr bwMode="auto">
          <a:xfrm>
            <a:off x="7528220" y="5638617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9" name="Straight Connector 168"/>
          <p:cNvCxnSpPr/>
          <p:nvPr/>
        </p:nvCxnSpPr>
        <p:spPr bwMode="auto">
          <a:xfrm>
            <a:off x="7527422" y="4810778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0" name="Straight Connector 169"/>
          <p:cNvCxnSpPr/>
          <p:nvPr/>
        </p:nvCxnSpPr>
        <p:spPr bwMode="auto">
          <a:xfrm>
            <a:off x="7564652" y="4810778"/>
            <a:ext cx="0" cy="8278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2" name="Straight Connector 171"/>
          <p:cNvCxnSpPr/>
          <p:nvPr/>
        </p:nvCxnSpPr>
        <p:spPr bwMode="auto">
          <a:xfrm>
            <a:off x="1912620" y="4338488"/>
            <a:ext cx="8578" cy="17758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3" name="TextBox 172"/>
          <p:cNvSpPr txBox="1"/>
          <p:nvPr/>
        </p:nvSpPr>
        <p:spPr>
          <a:xfrm>
            <a:off x="1508739" y="4205302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400</a:t>
            </a:r>
            <a:endParaRPr lang="en-US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513912" y="4643345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300</a:t>
            </a:r>
            <a:endParaRPr lang="en-US" sz="11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513912" y="5074204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r>
              <a:rPr lang="en-US" sz="1100" dirty="0" smtClean="0"/>
              <a:t>00</a:t>
            </a:r>
            <a:endParaRPr lang="en-US" sz="11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511506" y="5510807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100</a:t>
            </a:r>
            <a:endParaRPr lang="en-US" sz="1100" dirty="0"/>
          </a:p>
        </p:txBody>
      </p:sp>
      <p:sp>
        <p:nvSpPr>
          <p:cNvPr id="178" name="TextBox 177"/>
          <p:cNvSpPr txBox="1"/>
          <p:nvPr/>
        </p:nvSpPr>
        <p:spPr>
          <a:xfrm>
            <a:off x="1663890" y="595914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0</a:t>
            </a:r>
            <a:endParaRPr lang="en-US" sz="1100" dirty="0"/>
          </a:p>
        </p:txBody>
      </p:sp>
      <p:cxnSp>
        <p:nvCxnSpPr>
          <p:cNvPr id="179" name="Straight Connector 178"/>
          <p:cNvCxnSpPr/>
          <p:nvPr/>
        </p:nvCxnSpPr>
        <p:spPr bwMode="auto">
          <a:xfrm>
            <a:off x="1844524" y="4338488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0" name="Straight Connector 179"/>
          <p:cNvCxnSpPr/>
          <p:nvPr/>
        </p:nvCxnSpPr>
        <p:spPr bwMode="auto">
          <a:xfrm>
            <a:off x="1845953" y="4783773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2" name="Straight Connector 181"/>
          <p:cNvCxnSpPr/>
          <p:nvPr/>
        </p:nvCxnSpPr>
        <p:spPr bwMode="auto">
          <a:xfrm>
            <a:off x="1843811" y="5212427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" name="Straight Connector 182"/>
          <p:cNvCxnSpPr/>
          <p:nvPr/>
        </p:nvCxnSpPr>
        <p:spPr bwMode="auto">
          <a:xfrm>
            <a:off x="1845953" y="5657713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" name="Straight Connector 183"/>
          <p:cNvCxnSpPr/>
          <p:nvPr/>
        </p:nvCxnSpPr>
        <p:spPr bwMode="auto">
          <a:xfrm>
            <a:off x="1848334" y="6095854"/>
            <a:ext cx="72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6" name="Rectangle 115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090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2588" y="220020"/>
            <a:ext cx="8394700" cy="7577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09828"/>
                </a:solidFill>
              </a:rPr>
              <a:t>Nonhematologic Adverse Events </a:t>
            </a:r>
            <a:r>
              <a:rPr lang="en-US" dirty="0" smtClean="0">
                <a:solidFill>
                  <a:srgbClr val="F09828"/>
                </a:solidFill>
              </a:rPr>
              <a:t>(&gt;20</a:t>
            </a:r>
            <a:r>
              <a:rPr lang="en-US" dirty="0">
                <a:solidFill>
                  <a:srgbClr val="F09828"/>
                </a:solidFill>
              </a:rPr>
              <a:t>%)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034585"/>
              </p:ext>
            </p:extLst>
          </p:nvPr>
        </p:nvGraphicFramePr>
        <p:xfrm>
          <a:off x="711369" y="1367014"/>
          <a:ext cx="7636589" cy="364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704"/>
                <a:gridCol w="1513306"/>
                <a:gridCol w="1345161"/>
                <a:gridCol w="1387196"/>
                <a:gridCol w="1415222"/>
              </a:tblGrid>
              <a:tr h="117534">
                <a:tc>
                  <a:txBody>
                    <a:bodyPr/>
                    <a:lstStyle/>
                    <a:p>
                      <a:endParaRPr lang="en-US" sz="1200" b="1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Expansion</a:t>
                      </a: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</a:rPr>
                        <a:t> Phase</a:t>
                      </a:r>
                    </a:p>
                    <a:p>
                      <a:pPr algn="ctr"/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</a:rPr>
                        <a:t>n = 23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Patients Treated</a:t>
                      </a: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</a:rPr>
                        <a:t> at the RP2D</a:t>
                      </a:r>
                      <a:endParaRPr lang="en-US" sz="1200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n = 34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/>
                </a:tc>
              </a:tr>
              <a:tr h="1636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n (%)</a:t>
                      </a:r>
                      <a:r>
                        <a:rPr lang="en-US" sz="1200" b="1" baseline="30000" dirty="0" smtClean="0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sz="1200" kern="1200" baseline="300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All grade</a:t>
                      </a: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Grade 3/4</a:t>
                      </a: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All grade</a:t>
                      </a: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Grade 3/4</a:t>
                      </a: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Any AE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23 (100)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15 (65)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34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100)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22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65)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Diarrhea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14 (</a:t>
                      </a:r>
                      <a:r>
                        <a:rPr lang="en-US" sz="1200" b="0" kern="1200" baseline="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61)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 (13)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23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68)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5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15)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Asthenia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10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44)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 (4)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15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44)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9)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Muscle spasms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7 (30)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12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35)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Vomiting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6 (26)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12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35)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Nausea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7 (30)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11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32)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Fatigue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6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26)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10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29)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9)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Headache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5 (22)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10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29)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Dyspnea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5 (22)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10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29)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Abdominal pain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5 (22)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8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24)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Peripheral edema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4 (17)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7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21)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Constipation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4 (17)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7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21)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Dizziness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 (13)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7 (</a:t>
                      </a: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21)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67236" y="5030241"/>
            <a:ext cx="76945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 err="1" smtClean="0"/>
              <a:t>a</a:t>
            </a:r>
            <a:r>
              <a:rPr lang="en-US" sz="1200" dirty="0" err="1" smtClean="0"/>
              <a:t>In</a:t>
            </a:r>
            <a:r>
              <a:rPr lang="en-US" sz="1200" dirty="0" smtClean="0"/>
              <a:t> ≥ 20% of patients treated at the RP2D; regardless </a:t>
            </a:r>
            <a:r>
              <a:rPr lang="en-US" sz="1200" dirty="0"/>
              <a:t>of relationship to study </a:t>
            </a:r>
            <a:r>
              <a:rPr lang="en-US" sz="1200" dirty="0" smtClean="0"/>
              <a:t>treatment at </a:t>
            </a:r>
            <a:r>
              <a:rPr lang="en-US" sz="1200" dirty="0"/>
              <a:t>any time during or up to 30 days after </a:t>
            </a:r>
            <a:r>
              <a:rPr lang="en-US" sz="1200" dirty="0" smtClean="0"/>
              <a:t>last dose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472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91154536"/>
              </p:ext>
            </p:extLst>
          </p:nvPr>
        </p:nvGraphicFramePr>
        <p:xfrm>
          <a:off x="669840" y="1529183"/>
          <a:ext cx="8045700" cy="3538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3697" y="197131"/>
            <a:ext cx="8394700" cy="757712"/>
          </a:xfrm>
        </p:spPr>
        <p:txBody>
          <a:bodyPr/>
          <a:lstStyle/>
          <a:p>
            <a:pPr algn="ctr"/>
            <a:r>
              <a:rPr lang="en-US" sz="2800" kern="1200" dirty="0" smtClean="0">
                <a:solidFill>
                  <a:srgbClr val="F09828"/>
                </a:solidFill>
              </a:rPr>
              <a:t>Change in Spleen Length: Escalation Phase</a:t>
            </a:r>
            <a:endParaRPr lang="en-US" sz="2800" kern="1200" dirty="0">
              <a:solidFill>
                <a:srgbClr val="F0982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974162" y="2861855"/>
            <a:ext cx="293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Maximum Change From Baseline in Spleen Length by Palpation, %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 rot="-2700000">
            <a:off x="1411160" y="1226451"/>
            <a:ext cx="31340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21</a:t>
            </a:r>
            <a:endParaRPr lang="en-US" sz="900" b="1" dirty="0"/>
          </a:p>
        </p:txBody>
      </p:sp>
      <p:sp>
        <p:nvSpPr>
          <p:cNvPr id="16" name="TextBox 15"/>
          <p:cNvSpPr txBox="1"/>
          <p:nvPr/>
        </p:nvSpPr>
        <p:spPr>
          <a:xfrm rot="-2700000">
            <a:off x="1588236" y="1210250"/>
            <a:ext cx="3468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21</a:t>
            </a:r>
            <a:endParaRPr lang="en-US" sz="900" b="1" dirty="0"/>
          </a:p>
        </p:txBody>
      </p:sp>
      <p:sp>
        <p:nvSpPr>
          <p:cNvPr id="17" name="TextBox 16"/>
          <p:cNvSpPr txBox="1"/>
          <p:nvPr/>
        </p:nvSpPr>
        <p:spPr>
          <a:xfrm rot="-2700000">
            <a:off x="1798723" y="1210250"/>
            <a:ext cx="35922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20</a:t>
            </a:r>
            <a:endParaRPr lang="en-US" sz="900" b="1" dirty="0"/>
          </a:p>
        </p:txBody>
      </p:sp>
      <p:sp>
        <p:nvSpPr>
          <p:cNvPr id="18" name="TextBox 17"/>
          <p:cNvSpPr txBox="1"/>
          <p:nvPr/>
        </p:nvSpPr>
        <p:spPr>
          <a:xfrm rot="-2700000" flipH="1">
            <a:off x="2021622" y="1229722"/>
            <a:ext cx="3041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20</a:t>
            </a:r>
            <a:endParaRPr lang="en-US" sz="900" b="1" dirty="0"/>
          </a:p>
        </p:txBody>
      </p:sp>
      <p:sp>
        <p:nvSpPr>
          <p:cNvPr id="19" name="TextBox 18"/>
          <p:cNvSpPr txBox="1"/>
          <p:nvPr/>
        </p:nvSpPr>
        <p:spPr>
          <a:xfrm rot="-2700000" flipH="1">
            <a:off x="3028566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13</a:t>
            </a:r>
            <a:endParaRPr lang="en-US" sz="900" b="1" dirty="0"/>
          </a:p>
        </p:txBody>
      </p:sp>
      <p:sp>
        <p:nvSpPr>
          <p:cNvPr id="20" name="TextBox 19"/>
          <p:cNvSpPr txBox="1"/>
          <p:nvPr/>
        </p:nvSpPr>
        <p:spPr>
          <a:xfrm rot="-2700000" flipH="1">
            <a:off x="3226805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12.5</a:t>
            </a:r>
            <a:endParaRPr lang="en-US" sz="900" b="1" dirty="0"/>
          </a:p>
        </p:txBody>
      </p:sp>
      <p:sp>
        <p:nvSpPr>
          <p:cNvPr id="21" name="TextBox 20"/>
          <p:cNvSpPr txBox="1"/>
          <p:nvPr/>
        </p:nvSpPr>
        <p:spPr>
          <a:xfrm rot="-2700000" flipH="1">
            <a:off x="3821522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12</a:t>
            </a:r>
            <a:endParaRPr lang="en-US" sz="900" b="1" dirty="0"/>
          </a:p>
        </p:txBody>
      </p:sp>
      <p:sp>
        <p:nvSpPr>
          <p:cNvPr id="22" name="TextBox 21"/>
          <p:cNvSpPr txBox="1"/>
          <p:nvPr/>
        </p:nvSpPr>
        <p:spPr>
          <a:xfrm rot="-2700000" flipH="1">
            <a:off x="3425044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12</a:t>
            </a:r>
            <a:endParaRPr lang="en-US" sz="900" b="1" dirty="0"/>
          </a:p>
        </p:txBody>
      </p:sp>
      <p:sp>
        <p:nvSpPr>
          <p:cNvPr id="23" name="TextBox 22"/>
          <p:cNvSpPr txBox="1"/>
          <p:nvPr/>
        </p:nvSpPr>
        <p:spPr>
          <a:xfrm rot="-2700000" flipH="1">
            <a:off x="4416239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7.5</a:t>
            </a:r>
            <a:endParaRPr lang="en-US" sz="900" b="1" dirty="0"/>
          </a:p>
        </p:txBody>
      </p:sp>
      <p:sp>
        <p:nvSpPr>
          <p:cNvPr id="24" name="TextBox 23"/>
          <p:cNvSpPr txBox="1"/>
          <p:nvPr/>
        </p:nvSpPr>
        <p:spPr>
          <a:xfrm rot="-2700000" flipH="1">
            <a:off x="4614478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6</a:t>
            </a:r>
            <a:endParaRPr lang="en-US" sz="900" b="1" dirty="0"/>
          </a:p>
        </p:txBody>
      </p:sp>
      <p:sp>
        <p:nvSpPr>
          <p:cNvPr id="26" name="TextBox 25"/>
          <p:cNvSpPr txBox="1"/>
          <p:nvPr/>
        </p:nvSpPr>
        <p:spPr>
          <a:xfrm rot="-2700000" flipH="1">
            <a:off x="4812717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5</a:t>
            </a:r>
            <a:endParaRPr lang="en-US" sz="900" b="1" dirty="0"/>
          </a:p>
        </p:txBody>
      </p:sp>
      <p:sp>
        <p:nvSpPr>
          <p:cNvPr id="27" name="TextBox 26"/>
          <p:cNvSpPr txBox="1"/>
          <p:nvPr/>
        </p:nvSpPr>
        <p:spPr>
          <a:xfrm rot="-2700000" flipH="1">
            <a:off x="5209195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5</a:t>
            </a:r>
            <a:endParaRPr lang="en-US" sz="900" b="1" dirty="0"/>
          </a:p>
        </p:txBody>
      </p:sp>
      <p:sp>
        <p:nvSpPr>
          <p:cNvPr id="28" name="TextBox 27"/>
          <p:cNvSpPr txBox="1"/>
          <p:nvPr/>
        </p:nvSpPr>
        <p:spPr>
          <a:xfrm rot="-2700000" flipH="1">
            <a:off x="5605673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13</a:t>
            </a:r>
            <a:endParaRPr lang="en-US" sz="900" b="1" dirty="0"/>
          </a:p>
        </p:txBody>
      </p:sp>
      <p:sp>
        <p:nvSpPr>
          <p:cNvPr id="29" name="TextBox 28"/>
          <p:cNvSpPr txBox="1"/>
          <p:nvPr/>
        </p:nvSpPr>
        <p:spPr>
          <a:xfrm rot="-2700000" flipH="1">
            <a:off x="5803912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19</a:t>
            </a:r>
            <a:endParaRPr lang="en-US" sz="900" b="1" dirty="0"/>
          </a:p>
        </p:txBody>
      </p:sp>
      <p:sp>
        <p:nvSpPr>
          <p:cNvPr id="30" name="TextBox 29"/>
          <p:cNvSpPr txBox="1"/>
          <p:nvPr/>
        </p:nvSpPr>
        <p:spPr>
          <a:xfrm rot="-2700000" flipH="1">
            <a:off x="6200390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16</a:t>
            </a:r>
            <a:endParaRPr lang="en-US" sz="900" b="1" dirty="0"/>
          </a:p>
        </p:txBody>
      </p:sp>
      <p:sp>
        <p:nvSpPr>
          <p:cNvPr id="31" name="TextBox 30"/>
          <p:cNvSpPr txBox="1"/>
          <p:nvPr/>
        </p:nvSpPr>
        <p:spPr>
          <a:xfrm rot="-2700000" flipH="1">
            <a:off x="6398629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18</a:t>
            </a:r>
            <a:endParaRPr lang="en-US" sz="900" b="1" dirty="0"/>
          </a:p>
        </p:txBody>
      </p:sp>
      <p:sp>
        <p:nvSpPr>
          <p:cNvPr id="33" name="TextBox 32"/>
          <p:cNvSpPr txBox="1"/>
          <p:nvPr/>
        </p:nvSpPr>
        <p:spPr>
          <a:xfrm rot="-2700000" flipH="1">
            <a:off x="6795107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15</a:t>
            </a:r>
            <a:endParaRPr lang="en-US" sz="900" b="1" dirty="0"/>
          </a:p>
        </p:txBody>
      </p:sp>
      <p:sp>
        <p:nvSpPr>
          <p:cNvPr id="34" name="TextBox 33"/>
          <p:cNvSpPr txBox="1"/>
          <p:nvPr/>
        </p:nvSpPr>
        <p:spPr>
          <a:xfrm rot="-2700000" flipH="1">
            <a:off x="6993346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16</a:t>
            </a:r>
            <a:endParaRPr lang="en-US" sz="900" b="1" dirty="0"/>
          </a:p>
        </p:txBody>
      </p:sp>
      <p:sp>
        <p:nvSpPr>
          <p:cNvPr id="35" name="TextBox 34"/>
          <p:cNvSpPr txBox="1"/>
          <p:nvPr/>
        </p:nvSpPr>
        <p:spPr>
          <a:xfrm rot="-2700000" flipH="1">
            <a:off x="7191585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21</a:t>
            </a:r>
            <a:endParaRPr lang="en-US" sz="9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3607" y="993001"/>
            <a:ext cx="993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Baseline Spleen Length (cm)</a:t>
            </a:r>
            <a:endParaRPr lang="en-US" sz="1000" b="1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H="1">
            <a:off x="439376" y="1529183"/>
            <a:ext cx="810890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" name="TextBox 58"/>
          <p:cNvSpPr txBox="1"/>
          <p:nvPr/>
        </p:nvSpPr>
        <p:spPr>
          <a:xfrm rot="-2700000" flipH="1">
            <a:off x="4218000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10</a:t>
            </a:r>
            <a:endParaRPr lang="en-US" sz="900" b="1" dirty="0"/>
          </a:p>
        </p:txBody>
      </p:sp>
      <p:sp>
        <p:nvSpPr>
          <p:cNvPr id="38" name="TextBox 37"/>
          <p:cNvSpPr txBox="1"/>
          <p:nvPr/>
        </p:nvSpPr>
        <p:spPr>
          <a:xfrm rot="-2700000">
            <a:off x="1239775" y="1229722"/>
            <a:ext cx="30771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29</a:t>
            </a:r>
            <a:endParaRPr lang="en-US" sz="900" b="1" dirty="0"/>
          </a:p>
        </p:txBody>
      </p:sp>
      <p:sp>
        <p:nvSpPr>
          <p:cNvPr id="39" name="TextBox 38"/>
          <p:cNvSpPr txBox="1"/>
          <p:nvPr/>
        </p:nvSpPr>
        <p:spPr>
          <a:xfrm rot="-2700000" flipH="1">
            <a:off x="2189446" y="1229722"/>
            <a:ext cx="3041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15</a:t>
            </a:r>
            <a:endParaRPr lang="en-US" sz="900" b="1" dirty="0"/>
          </a:p>
        </p:txBody>
      </p:sp>
      <p:sp>
        <p:nvSpPr>
          <p:cNvPr id="40" name="TextBox 39"/>
          <p:cNvSpPr txBox="1"/>
          <p:nvPr/>
        </p:nvSpPr>
        <p:spPr>
          <a:xfrm rot="-2700000" flipH="1">
            <a:off x="2357270" y="1229722"/>
            <a:ext cx="3041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15</a:t>
            </a:r>
            <a:endParaRPr lang="en-US" sz="900" b="1" dirty="0"/>
          </a:p>
        </p:txBody>
      </p:sp>
      <p:sp>
        <p:nvSpPr>
          <p:cNvPr id="41" name="TextBox 40"/>
          <p:cNvSpPr txBox="1"/>
          <p:nvPr/>
        </p:nvSpPr>
        <p:spPr>
          <a:xfrm rot="-2700000" flipH="1">
            <a:off x="2525094" y="1229722"/>
            <a:ext cx="3041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14</a:t>
            </a:r>
            <a:endParaRPr lang="en-US" sz="900" b="1" dirty="0"/>
          </a:p>
        </p:txBody>
      </p:sp>
      <p:sp>
        <p:nvSpPr>
          <p:cNvPr id="42" name="TextBox 41"/>
          <p:cNvSpPr txBox="1"/>
          <p:nvPr/>
        </p:nvSpPr>
        <p:spPr>
          <a:xfrm rot="-2700000" flipH="1">
            <a:off x="2692918" y="1229722"/>
            <a:ext cx="3041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14</a:t>
            </a:r>
            <a:endParaRPr lang="en-US" sz="900" b="1" dirty="0"/>
          </a:p>
        </p:txBody>
      </p:sp>
      <p:sp>
        <p:nvSpPr>
          <p:cNvPr id="43" name="TextBox 42"/>
          <p:cNvSpPr txBox="1"/>
          <p:nvPr/>
        </p:nvSpPr>
        <p:spPr>
          <a:xfrm rot="-2700000" flipH="1">
            <a:off x="2860742" y="1229722"/>
            <a:ext cx="3041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13</a:t>
            </a:r>
            <a:endParaRPr lang="en-US" sz="900" b="1" dirty="0"/>
          </a:p>
        </p:txBody>
      </p:sp>
      <p:sp>
        <p:nvSpPr>
          <p:cNvPr id="44" name="TextBox 43"/>
          <p:cNvSpPr txBox="1"/>
          <p:nvPr/>
        </p:nvSpPr>
        <p:spPr>
          <a:xfrm rot="-2700000" flipH="1">
            <a:off x="3623283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12</a:t>
            </a:r>
            <a:endParaRPr lang="en-US" sz="900" b="1" dirty="0"/>
          </a:p>
        </p:txBody>
      </p:sp>
      <p:sp>
        <p:nvSpPr>
          <p:cNvPr id="45" name="TextBox 44"/>
          <p:cNvSpPr txBox="1"/>
          <p:nvPr/>
        </p:nvSpPr>
        <p:spPr>
          <a:xfrm rot="-2700000" flipH="1">
            <a:off x="4019761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10.5</a:t>
            </a:r>
            <a:endParaRPr lang="en-US" sz="900" b="1" dirty="0"/>
          </a:p>
        </p:txBody>
      </p:sp>
      <p:sp>
        <p:nvSpPr>
          <p:cNvPr id="46" name="TextBox 45"/>
          <p:cNvSpPr txBox="1"/>
          <p:nvPr/>
        </p:nvSpPr>
        <p:spPr>
          <a:xfrm rot="-2700000" flipH="1">
            <a:off x="5010956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5</a:t>
            </a:r>
            <a:endParaRPr lang="en-US" sz="900" b="1" dirty="0"/>
          </a:p>
        </p:txBody>
      </p:sp>
      <p:sp>
        <p:nvSpPr>
          <p:cNvPr id="47" name="TextBox 46"/>
          <p:cNvSpPr txBox="1"/>
          <p:nvPr/>
        </p:nvSpPr>
        <p:spPr>
          <a:xfrm rot="-2700000" flipH="1">
            <a:off x="5407434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5</a:t>
            </a:r>
            <a:endParaRPr lang="en-US" sz="900" b="1" dirty="0"/>
          </a:p>
        </p:txBody>
      </p:sp>
      <p:sp>
        <p:nvSpPr>
          <p:cNvPr id="48" name="TextBox 47"/>
          <p:cNvSpPr txBox="1"/>
          <p:nvPr/>
        </p:nvSpPr>
        <p:spPr>
          <a:xfrm rot="-2700000" flipH="1">
            <a:off x="6002151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11.5</a:t>
            </a:r>
            <a:endParaRPr lang="en-US" sz="900" b="1" dirty="0"/>
          </a:p>
        </p:txBody>
      </p:sp>
      <p:sp>
        <p:nvSpPr>
          <p:cNvPr id="49" name="TextBox 48"/>
          <p:cNvSpPr txBox="1"/>
          <p:nvPr/>
        </p:nvSpPr>
        <p:spPr>
          <a:xfrm rot="-2700000" flipH="1">
            <a:off x="6596868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11</a:t>
            </a:r>
            <a:endParaRPr lang="en-US" sz="9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1266256" y="3741512"/>
            <a:ext cx="7364325" cy="287617"/>
            <a:chOff x="1266256" y="3995512"/>
            <a:chExt cx="7364325" cy="287617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1266256" y="3995512"/>
              <a:ext cx="728202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66480" y="4006130"/>
              <a:ext cx="11641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50% decrease</a:t>
              </a:r>
              <a:endParaRPr lang="en-US" sz="1200" baseline="300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570234" y="5363485"/>
            <a:ext cx="8434456" cy="90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Clr>
                <a:srgbClr val="F09828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400" b="1" dirty="0" smtClean="0"/>
              <a:t>81.6% (31/38) of patients in the escalation phase achieved a ≥ 50% reduction in palpable spleen length </a:t>
            </a:r>
            <a:r>
              <a:rPr lang="en-US" sz="1400" b="1" u="sng" dirty="0" smtClean="0"/>
              <a:t>at any time</a:t>
            </a:r>
            <a:r>
              <a:rPr lang="en-US" sz="1400" b="1" dirty="0" smtClean="0"/>
              <a:t> during the study</a:t>
            </a:r>
          </a:p>
          <a:p>
            <a:pPr marL="742950" lvl="1" indent="-2857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sz="1400" b="1" dirty="0" smtClean="0">
                <a:latin typeface="+mn-lt"/>
              </a:rPr>
              <a:t>22 patients (57.9%) achieved a 100% reduction in spleen length (</a:t>
            </a:r>
            <a:r>
              <a:rPr lang="en-US" sz="1400" b="1" dirty="0" err="1" smtClean="0">
                <a:latin typeface="+mn-lt"/>
              </a:rPr>
              <a:t>nonpalpable</a:t>
            </a:r>
            <a:r>
              <a:rPr lang="en-US" sz="1400" b="1" dirty="0" smtClean="0">
                <a:latin typeface="+mn-lt"/>
              </a:rPr>
              <a:t> spleen)</a:t>
            </a:r>
          </a:p>
        </p:txBody>
      </p:sp>
      <p:sp>
        <p:nvSpPr>
          <p:cNvPr id="55" name="TextBox 54"/>
          <p:cNvSpPr txBox="1"/>
          <p:nvPr/>
        </p:nvSpPr>
        <p:spPr>
          <a:xfrm rot="-2700000" flipH="1">
            <a:off x="7389824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13</a:t>
            </a:r>
            <a:endParaRPr lang="en-US" sz="900" b="1" dirty="0"/>
          </a:p>
        </p:txBody>
      </p:sp>
      <p:sp>
        <p:nvSpPr>
          <p:cNvPr id="57" name="TextBox 56"/>
          <p:cNvSpPr txBox="1"/>
          <p:nvPr/>
        </p:nvSpPr>
        <p:spPr>
          <a:xfrm rot="-2700000" flipH="1">
            <a:off x="7588063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21</a:t>
            </a:r>
            <a:endParaRPr lang="en-US" sz="900" b="1" dirty="0"/>
          </a:p>
        </p:txBody>
      </p:sp>
      <p:sp>
        <p:nvSpPr>
          <p:cNvPr id="58" name="TextBox 57"/>
          <p:cNvSpPr txBox="1"/>
          <p:nvPr/>
        </p:nvSpPr>
        <p:spPr>
          <a:xfrm rot="-2700000" flipH="1">
            <a:off x="7786302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17.5</a:t>
            </a:r>
            <a:endParaRPr lang="en-US" sz="900" b="1" dirty="0"/>
          </a:p>
        </p:txBody>
      </p:sp>
      <p:sp>
        <p:nvSpPr>
          <p:cNvPr id="61" name="TextBox 60"/>
          <p:cNvSpPr txBox="1"/>
          <p:nvPr/>
        </p:nvSpPr>
        <p:spPr>
          <a:xfrm rot="-2700000" flipH="1">
            <a:off x="7984541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35</a:t>
            </a:r>
            <a:endParaRPr lang="en-US" sz="900" b="1" dirty="0"/>
          </a:p>
        </p:txBody>
      </p:sp>
      <p:sp>
        <p:nvSpPr>
          <p:cNvPr id="62" name="TextBox 61"/>
          <p:cNvSpPr txBox="1"/>
          <p:nvPr/>
        </p:nvSpPr>
        <p:spPr>
          <a:xfrm rot="-2700000" flipH="1">
            <a:off x="8182780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13</a:t>
            </a:r>
            <a:endParaRPr lang="en-US" sz="900" b="1" dirty="0"/>
          </a:p>
        </p:txBody>
      </p:sp>
      <p:sp>
        <p:nvSpPr>
          <p:cNvPr id="63" name="TextBox 62"/>
          <p:cNvSpPr txBox="1"/>
          <p:nvPr/>
        </p:nvSpPr>
        <p:spPr>
          <a:xfrm rot="-2700000" flipH="1">
            <a:off x="8381002" y="1218969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13</a:t>
            </a:r>
            <a:endParaRPr lang="en-US" sz="9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24962" y="4933230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Nonpalpable</a:t>
            </a:r>
            <a:r>
              <a:rPr lang="en-US" sz="1200" dirty="0" smtClean="0"/>
              <a:t>)</a:t>
            </a:r>
            <a:endParaRPr lang="en-US" sz="1200" baseline="30000" dirty="0"/>
          </a:p>
        </p:txBody>
      </p:sp>
      <p:sp>
        <p:nvSpPr>
          <p:cNvPr id="65" name="TextBox 64"/>
          <p:cNvSpPr txBox="1"/>
          <p:nvPr/>
        </p:nvSpPr>
        <p:spPr>
          <a:xfrm>
            <a:off x="7036254" y="4310703"/>
            <a:ext cx="1966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 5 mg BID / 10 </a:t>
            </a:r>
            <a:r>
              <a:rPr lang="en-US" sz="1200" dirty="0" err="1" smtClean="0"/>
              <a:t>TIW</a:t>
            </a:r>
            <a:r>
              <a:rPr lang="en-US" sz="1200" dirty="0" smtClean="0"/>
              <a:t> </a:t>
            </a:r>
            <a:r>
              <a:rPr lang="en-US" sz="1200" dirty="0" err="1" smtClean="0"/>
              <a:t>QOW</a:t>
            </a:r>
            <a:endParaRPr lang="en-US" sz="1200" baseline="30000" dirty="0"/>
          </a:p>
        </p:txBody>
      </p:sp>
      <p:sp>
        <p:nvSpPr>
          <p:cNvPr id="66" name="TextBox 65"/>
          <p:cNvSpPr txBox="1"/>
          <p:nvPr/>
        </p:nvSpPr>
        <p:spPr>
          <a:xfrm>
            <a:off x="7036254" y="4463103"/>
            <a:ext cx="1964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 mg </a:t>
            </a:r>
            <a:r>
              <a:rPr lang="en-US" sz="1200" dirty="0" smtClean="0"/>
              <a:t>BID / 10 </a:t>
            </a:r>
            <a:r>
              <a:rPr lang="en-US" sz="1200" dirty="0" err="1"/>
              <a:t>TIW</a:t>
            </a:r>
            <a:r>
              <a:rPr lang="en-US" sz="1200" dirty="0"/>
              <a:t> </a:t>
            </a:r>
            <a:r>
              <a:rPr lang="en-US" sz="1200" dirty="0" err="1" smtClean="0"/>
              <a:t>QOW</a:t>
            </a:r>
            <a:endParaRPr lang="en-US" sz="1200" baseline="30000" dirty="0"/>
          </a:p>
        </p:txBody>
      </p:sp>
      <p:sp>
        <p:nvSpPr>
          <p:cNvPr id="67" name="TextBox 66"/>
          <p:cNvSpPr txBox="1"/>
          <p:nvPr/>
        </p:nvSpPr>
        <p:spPr>
          <a:xfrm>
            <a:off x="7036254" y="4615503"/>
            <a:ext cx="1964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 mg </a:t>
            </a:r>
            <a:r>
              <a:rPr lang="en-US" sz="1200" dirty="0" smtClean="0"/>
              <a:t>BID / 10 </a:t>
            </a:r>
            <a:r>
              <a:rPr lang="en-US" sz="1200" dirty="0" err="1"/>
              <a:t>TIW</a:t>
            </a:r>
            <a:r>
              <a:rPr lang="en-US" sz="1200" dirty="0"/>
              <a:t> </a:t>
            </a:r>
            <a:r>
              <a:rPr lang="en-US" sz="1200" dirty="0" err="1" smtClean="0"/>
              <a:t>QOW</a:t>
            </a:r>
            <a:endParaRPr lang="en-US" sz="1200" baseline="30000" dirty="0"/>
          </a:p>
        </p:txBody>
      </p:sp>
      <p:sp>
        <p:nvSpPr>
          <p:cNvPr id="68" name="TextBox 67"/>
          <p:cNvSpPr txBox="1"/>
          <p:nvPr/>
        </p:nvSpPr>
        <p:spPr>
          <a:xfrm>
            <a:off x="7036254" y="4767903"/>
            <a:ext cx="1964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 mg </a:t>
            </a:r>
            <a:r>
              <a:rPr lang="en-US" sz="1200" dirty="0" smtClean="0"/>
              <a:t>BID / 15 </a:t>
            </a:r>
            <a:r>
              <a:rPr lang="en-US" sz="1200" dirty="0" err="1" smtClean="0"/>
              <a:t>TIW</a:t>
            </a:r>
            <a:r>
              <a:rPr lang="en-US" sz="1200" dirty="0" smtClean="0"/>
              <a:t> </a:t>
            </a:r>
            <a:r>
              <a:rPr lang="en-US" sz="1200" dirty="0" err="1" smtClean="0"/>
              <a:t>QOW</a:t>
            </a:r>
            <a:endParaRPr lang="en-US" sz="1200" baseline="30000" dirty="0"/>
          </a:p>
        </p:txBody>
      </p:sp>
      <p:sp>
        <p:nvSpPr>
          <p:cNvPr id="69" name="TextBox 68"/>
          <p:cNvSpPr txBox="1"/>
          <p:nvPr/>
        </p:nvSpPr>
        <p:spPr>
          <a:xfrm>
            <a:off x="7036254" y="4920303"/>
            <a:ext cx="1964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 mg </a:t>
            </a:r>
            <a:r>
              <a:rPr lang="en-US" sz="1200" dirty="0" smtClean="0"/>
              <a:t>BID / 20 </a:t>
            </a:r>
            <a:r>
              <a:rPr lang="en-US" sz="1200" dirty="0" err="1"/>
              <a:t>TIW</a:t>
            </a:r>
            <a:r>
              <a:rPr lang="en-US" sz="1200" dirty="0"/>
              <a:t> </a:t>
            </a:r>
            <a:r>
              <a:rPr lang="en-US" sz="1200" dirty="0" err="1" smtClean="0"/>
              <a:t>QOW</a:t>
            </a:r>
            <a:endParaRPr lang="en-US" sz="1200" baseline="30000" dirty="0"/>
          </a:p>
        </p:txBody>
      </p:sp>
      <p:sp>
        <p:nvSpPr>
          <p:cNvPr id="70" name="TextBox 69"/>
          <p:cNvSpPr txBox="1"/>
          <p:nvPr/>
        </p:nvSpPr>
        <p:spPr>
          <a:xfrm>
            <a:off x="7036254" y="5072703"/>
            <a:ext cx="1964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 mg </a:t>
            </a:r>
            <a:r>
              <a:rPr lang="en-US" sz="1200" dirty="0" smtClean="0"/>
              <a:t>BID / 25 </a:t>
            </a:r>
            <a:r>
              <a:rPr lang="en-US" sz="1200" dirty="0" err="1"/>
              <a:t>TIW</a:t>
            </a:r>
            <a:r>
              <a:rPr lang="en-US" sz="1200" dirty="0"/>
              <a:t> </a:t>
            </a:r>
            <a:r>
              <a:rPr lang="en-US" sz="1200" dirty="0" err="1" smtClean="0"/>
              <a:t>QOW</a:t>
            </a:r>
            <a:endParaRPr lang="en-US" sz="1200" baseline="300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6658095" y="4449202"/>
            <a:ext cx="334509" cy="457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658095" y="4601602"/>
            <a:ext cx="334509" cy="4571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6658095" y="4754002"/>
            <a:ext cx="334509" cy="4571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6658095" y="4906402"/>
            <a:ext cx="334509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6658095" y="5058802"/>
            <a:ext cx="334509" cy="4571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658095" y="5211202"/>
            <a:ext cx="334509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52528" y="4112008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Ruxolitinib / Panobinostat</a:t>
            </a:r>
            <a:endParaRPr lang="en-US" sz="1200" baseline="30000" dirty="0"/>
          </a:p>
        </p:txBody>
      </p:sp>
      <p:sp>
        <p:nvSpPr>
          <p:cNvPr id="77" name="Rectangle 76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702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2588" y="613143"/>
            <a:ext cx="8394700" cy="757238"/>
          </a:xfrm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kern="1200" dirty="0" smtClean="0">
                <a:solidFill>
                  <a:srgbClr val="F09828"/>
                </a:solidFill>
              </a:rPr>
              <a:t>Change in Spleen Size Over Time: Expansion Phase</a:t>
            </a:r>
            <a:endParaRPr lang="en-US" dirty="0">
              <a:solidFill>
                <a:srgbClr val="F09828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811" y="5362661"/>
            <a:ext cx="4460253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 lvl="2" indent="-231775">
              <a:spcBef>
                <a:spcPts val="600"/>
              </a:spcBef>
              <a:spcAft>
                <a:spcPts val="0"/>
              </a:spcAft>
              <a:buClr>
                <a:srgbClr val="F09828"/>
              </a:buClr>
              <a:buSzPct val="110000"/>
              <a:buFontTx/>
              <a:buChar char="•"/>
            </a:pPr>
            <a:r>
              <a:rPr lang="en-US" sz="1600" dirty="0" smtClean="0"/>
              <a:t>Mean, -78.7% (SD, 29.36%)</a:t>
            </a:r>
          </a:p>
          <a:p>
            <a:pPr marL="688975" lvl="2" indent="-231775">
              <a:spcBef>
                <a:spcPts val="600"/>
              </a:spcBef>
              <a:spcAft>
                <a:spcPts val="0"/>
              </a:spcAft>
              <a:buClr>
                <a:srgbClr val="F09828"/>
              </a:buClr>
              <a:buSzPct val="110000"/>
              <a:buFontTx/>
              <a:buChar char="•"/>
            </a:pPr>
            <a:r>
              <a:rPr lang="en-US" sz="1600" dirty="0" smtClean="0"/>
              <a:t>Median, -100% (range, 0% to -100%)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85039" y="6045764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-100% = </a:t>
            </a:r>
            <a:r>
              <a:rPr lang="en-US" sz="1200" dirty="0" err="1" smtClean="0"/>
              <a:t>nonpalpable</a:t>
            </a:r>
            <a:endParaRPr lang="en-US" sz="1200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1310735" y="1487274"/>
            <a:ext cx="201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Spleen Length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24414" y="1487274"/>
            <a:ext cx="201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Spleen Volume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493830" y="5384044"/>
            <a:ext cx="4639155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 lvl="2" indent="-231775">
              <a:spcBef>
                <a:spcPts val="600"/>
              </a:spcBef>
              <a:spcAft>
                <a:spcPts val="0"/>
              </a:spcAft>
              <a:buClr>
                <a:srgbClr val="F09828"/>
              </a:buClr>
              <a:buSzPct val="110000"/>
              <a:buFontTx/>
              <a:buChar char="•"/>
            </a:pPr>
            <a:r>
              <a:rPr lang="en-US" sz="1600" dirty="0" smtClean="0"/>
              <a:t>Mean, -48.3% (SD, 21.61%)</a:t>
            </a:r>
          </a:p>
          <a:p>
            <a:pPr marL="688975" lvl="2" indent="-231775">
              <a:spcBef>
                <a:spcPts val="600"/>
              </a:spcBef>
              <a:spcAft>
                <a:spcPts val="0"/>
              </a:spcAft>
              <a:buClr>
                <a:srgbClr val="F09828"/>
              </a:buClr>
              <a:buSzPct val="110000"/>
              <a:buFontTx/>
              <a:buChar char="•"/>
            </a:pPr>
            <a:r>
              <a:rPr lang="en-US" sz="1600" dirty="0" smtClean="0"/>
              <a:t>Median, -46.7% (range, -8.7% to -84.4%)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263704" y="4895762"/>
            <a:ext cx="4460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ct val="110000"/>
            </a:pPr>
            <a:r>
              <a:rPr lang="en-US" dirty="0"/>
              <a:t>B</a:t>
            </a:r>
            <a:r>
              <a:rPr lang="en-US" dirty="0" smtClean="0"/>
              <a:t>est spleen size reduction at any time: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1" y="2010103"/>
            <a:ext cx="4291372" cy="271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49" y="2148290"/>
            <a:ext cx="4338019" cy="257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82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509309255"/>
              </p:ext>
            </p:extLst>
          </p:nvPr>
        </p:nvGraphicFramePr>
        <p:xfrm>
          <a:off x="669840" y="1529183"/>
          <a:ext cx="8045700" cy="3538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-974162" y="2861855"/>
            <a:ext cx="293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Best Decrease From Baseline in Spleen Length by Week 24, %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87616" y="1343893"/>
            <a:ext cx="31340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7</a:t>
            </a:r>
            <a:endParaRPr lang="en-US" sz="9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4703" y="1343893"/>
            <a:ext cx="3468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8</a:t>
            </a:r>
            <a:endParaRPr lang="en-US" sz="9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203912" y="1343893"/>
            <a:ext cx="35922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6</a:t>
            </a:r>
            <a:endParaRPr lang="en-US" sz="900" b="1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2535533" y="1343893"/>
            <a:ext cx="3041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10</a:t>
            </a:r>
            <a:endParaRPr lang="en-US" sz="900" b="1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4443167" y="1343893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5</a:t>
            </a:r>
            <a:endParaRPr lang="en-US" sz="900" b="1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4738839" y="1343893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9</a:t>
            </a:r>
            <a:endParaRPr lang="en-US" sz="900" b="1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5682300" y="1343893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18</a:t>
            </a:r>
            <a:endParaRPr lang="en-US" sz="900" b="1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5057089" y="1343893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13</a:t>
            </a:r>
            <a:endParaRPr lang="en-US" sz="900" b="1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6637050" y="1343893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10</a:t>
            </a:r>
            <a:endParaRPr lang="en-US" sz="900" b="1" dirty="0"/>
          </a:p>
        </p:txBody>
      </p:sp>
      <p:sp>
        <p:nvSpPr>
          <p:cNvPr id="24" name="TextBox 23"/>
          <p:cNvSpPr txBox="1"/>
          <p:nvPr/>
        </p:nvSpPr>
        <p:spPr>
          <a:xfrm flipH="1">
            <a:off x="6955300" y="1343893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19</a:t>
            </a:r>
            <a:endParaRPr lang="en-US" sz="900" b="1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7273550" y="1343893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12</a:t>
            </a:r>
            <a:endParaRPr lang="en-US" sz="900" b="1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7898761" y="1343893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14</a:t>
            </a:r>
            <a:endParaRPr lang="en-US" sz="9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3607" y="993001"/>
            <a:ext cx="993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Baseline Spleen Length (cm)</a:t>
            </a:r>
            <a:endParaRPr lang="en-US" sz="1000" b="1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H="1">
            <a:off x="439376" y="1529183"/>
            <a:ext cx="810890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" name="TextBox 58"/>
          <p:cNvSpPr txBox="1"/>
          <p:nvPr/>
        </p:nvSpPr>
        <p:spPr>
          <a:xfrm flipH="1">
            <a:off x="6330089" y="1343893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13.5</a:t>
            </a:r>
            <a:endParaRPr 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251064" y="1343893"/>
            <a:ext cx="30771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12</a:t>
            </a:r>
            <a:endParaRPr lang="en-US" sz="900" b="1" dirty="0"/>
          </a:p>
        </p:txBody>
      </p:sp>
      <p:sp>
        <p:nvSpPr>
          <p:cNvPr id="39" name="TextBox 38"/>
          <p:cNvSpPr txBox="1"/>
          <p:nvPr/>
        </p:nvSpPr>
        <p:spPr>
          <a:xfrm flipH="1">
            <a:off x="2857235" y="1343893"/>
            <a:ext cx="3041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7</a:t>
            </a:r>
            <a:endParaRPr lang="en-US" sz="900" b="1" dirty="0"/>
          </a:p>
        </p:txBody>
      </p:sp>
      <p:sp>
        <p:nvSpPr>
          <p:cNvPr id="40" name="TextBox 39"/>
          <p:cNvSpPr txBox="1"/>
          <p:nvPr/>
        </p:nvSpPr>
        <p:spPr>
          <a:xfrm flipH="1">
            <a:off x="3167648" y="1343893"/>
            <a:ext cx="3041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6</a:t>
            </a:r>
            <a:endParaRPr lang="en-US" sz="900" b="1" dirty="0"/>
          </a:p>
        </p:txBody>
      </p:sp>
      <p:sp>
        <p:nvSpPr>
          <p:cNvPr id="41" name="TextBox 40"/>
          <p:cNvSpPr txBox="1"/>
          <p:nvPr/>
        </p:nvSpPr>
        <p:spPr>
          <a:xfrm flipH="1">
            <a:off x="3478061" y="1343893"/>
            <a:ext cx="3041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24</a:t>
            </a:r>
            <a:endParaRPr lang="en-US" sz="900" b="1" dirty="0"/>
          </a:p>
        </p:txBody>
      </p:sp>
      <p:sp>
        <p:nvSpPr>
          <p:cNvPr id="42" name="TextBox 41"/>
          <p:cNvSpPr txBox="1"/>
          <p:nvPr/>
        </p:nvSpPr>
        <p:spPr>
          <a:xfrm flipH="1">
            <a:off x="3799763" y="1343893"/>
            <a:ext cx="3041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5</a:t>
            </a:r>
            <a:endParaRPr lang="en-US" sz="900" b="1" dirty="0"/>
          </a:p>
        </p:txBody>
      </p:sp>
      <p:sp>
        <p:nvSpPr>
          <p:cNvPr id="43" name="TextBox 42"/>
          <p:cNvSpPr txBox="1"/>
          <p:nvPr/>
        </p:nvSpPr>
        <p:spPr>
          <a:xfrm flipH="1">
            <a:off x="4121465" y="1343893"/>
            <a:ext cx="3041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5</a:t>
            </a:r>
            <a:endParaRPr lang="en-US" sz="900" b="1" dirty="0"/>
          </a:p>
        </p:txBody>
      </p:sp>
      <p:sp>
        <p:nvSpPr>
          <p:cNvPr id="44" name="TextBox 43"/>
          <p:cNvSpPr txBox="1"/>
          <p:nvPr/>
        </p:nvSpPr>
        <p:spPr>
          <a:xfrm flipH="1">
            <a:off x="5364050" y="1343893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18</a:t>
            </a:r>
            <a:endParaRPr lang="en-US" sz="900" b="1" dirty="0"/>
          </a:p>
        </p:txBody>
      </p:sp>
      <p:sp>
        <p:nvSpPr>
          <p:cNvPr id="45" name="TextBox 44"/>
          <p:cNvSpPr txBox="1"/>
          <p:nvPr/>
        </p:nvSpPr>
        <p:spPr>
          <a:xfrm flipH="1">
            <a:off x="6011839" y="1343893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17</a:t>
            </a:r>
            <a:endParaRPr lang="en-US" sz="900" b="1" dirty="0"/>
          </a:p>
        </p:txBody>
      </p:sp>
      <p:sp>
        <p:nvSpPr>
          <p:cNvPr id="46" name="TextBox 45"/>
          <p:cNvSpPr txBox="1"/>
          <p:nvPr/>
        </p:nvSpPr>
        <p:spPr>
          <a:xfrm flipH="1">
            <a:off x="7580511" y="1343893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13</a:t>
            </a:r>
            <a:endParaRPr lang="en-US" sz="900" b="1" dirty="0"/>
          </a:p>
        </p:txBody>
      </p:sp>
      <p:sp>
        <p:nvSpPr>
          <p:cNvPr id="47" name="TextBox 46"/>
          <p:cNvSpPr txBox="1"/>
          <p:nvPr/>
        </p:nvSpPr>
        <p:spPr>
          <a:xfrm flipH="1">
            <a:off x="8239597" y="1343893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15</a:t>
            </a:r>
            <a:endParaRPr lang="en-US" sz="9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1266256" y="3288754"/>
            <a:ext cx="7364325" cy="299192"/>
            <a:chOff x="1266256" y="3983937"/>
            <a:chExt cx="7364325" cy="299192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1266256" y="3983937"/>
              <a:ext cx="728202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66480" y="4006130"/>
              <a:ext cx="11641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50% decrease</a:t>
              </a:r>
              <a:endParaRPr lang="en-US" sz="1200" baseline="300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92223" y="5139856"/>
            <a:ext cx="81961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lvl="1" indent="-231775">
              <a:spcBef>
                <a:spcPts val="600"/>
              </a:spcBef>
              <a:spcAft>
                <a:spcPts val="0"/>
              </a:spcAft>
              <a:buClr>
                <a:srgbClr val="F09828"/>
              </a:buClr>
              <a:buSzPct val="110000"/>
              <a:buFontTx/>
              <a:buChar char="•"/>
            </a:pPr>
            <a:r>
              <a:rPr lang="en-US" sz="1400" dirty="0" smtClean="0"/>
              <a:t>78.3% (18/23) of patients achieved a ≥ 50% reduction in palpable spleen length on or before week 24 (C7D1)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0"/>
              </a:spcAft>
              <a:buClr>
                <a:srgbClr val="F09828"/>
              </a:buClr>
              <a:buFont typeface="Courier New" pitchFamily="49" charset="0"/>
              <a:buChar char="—"/>
            </a:pPr>
            <a:r>
              <a:rPr lang="en-US" sz="1400" dirty="0" smtClean="0">
                <a:latin typeface="+mn-lt"/>
              </a:rPr>
              <a:t>12 patients (52.2%) achieved a 100% reduction in spleen length (</a:t>
            </a:r>
            <a:r>
              <a:rPr lang="en-US" sz="1400" dirty="0" err="1" smtClean="0">
                <a:latin typeface="+mn-lt"/>
              </a:rPr>
              <a:t>nonpalpable</a:t>
            </a:r>
            <a:r>
              <a:rPr lang="en-US" sz="1400" dirty="0" smtClean="0">
                <a:latin typeface="+mn-lt"/>
              </a:rPr>
              <a:t> spleen)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0"/>
              </a:spcAft>
              <a:buClr>
                <a:srgbClr val="F09828"/>
              </a:buClr>
              <a:buFont typeface="Courier New" pitchFamily="49" charset="0"/>
              <a:buChar char="—"/>
            </a:pPr>
            <a:r>
              <a:rPr lang="en-US" sz="1400" dirty="0" smtClean="0">
                <a:latin typeface="+mn-lt"/>
              </a:rPr>
              <a:t>In COMFORT-II, 62% (91/146) of patients achieved a </a:t>
            </a:r>
            <a:r>
              <a:rPr lang="en-US" sz="1400" dirty="0" smtClean="0"/>
              <a:t>≥50</a:t>
            </a:r>
            <a:r>
              <a:rPr lang="en-US" sz="1400" dirty="0"/>
              <a:t>% reduction in palpable spleen </a:t>
            </a:r>
            <a:r>
              <a:rPr lang="en-US" sz="1400" dirty="0" smtClean="0"/>
              <a:t>length by week 24</a:t>
            </a:r>
            <a:endParaRPr lang="en-US" sz="1400" dirty="0" smtClean="0"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84266" y="490273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Nonpalpable</a:t>
            </a:r>
            <a:endParaRPr lang="en-US" sz="1200" baseline="30000" dirty="0"/>
          </a:p>
        </p:txBody>
      </p:sp>
      <p:sp>
        <p:nvSpPr>
          <p:cNvPr id="70" name="TextBox 69"/>
          <p:cNvSpPr txBox="1"/>
          <p:nvPr/>
        </p:nvSpPr>
        <p:spPr>
          <a:xfrm>
            <a:off x="7036254" y="4331514"/>
            <a:ext cx="1964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 mg </a:t>
            </a:r>
            <a:r>
              <a:rPr lang="en-US" sz="1200" dirty="0" smtClean="0"/>
              <a:t>BID / 25 </a:t>
            </a:r>
            <a:r>
              <a:rPr lang="en-US" sz="1200" dirty="0" err="1"/>
              <a:t>TIW</a:t>
            </a:r>
            <a:r>
              <a:rPr lang="en-US" sz="1200" dirty="0"/>
              <a:t> </a:t>
            </a:r>
            <a:r>
              <a:rPr lang="en-US" sz="1200" dirty="0" err="1" smtClean="0"/>
              <a:t>QOW</a:t>
            </a:r>
            <a:endParaRPr lang="en-US" sz="1200" baseline="30000" dirty="0"/>
          </a:p>
        </p:txBody>
      </p:sp>
      <p:sp>
        <p:nvSpPr>
          <p:cNvPr id="75" name="Rectangle 74"/>
          <p:cNvSpPr/>
          <p:nvPr/>
        </p:nvSpPr>
        <p:spPr bwMode="auto">
          <a:xfrm>
            <a:off x="6658095" y="4470013"/>
            <a:ext cx="334509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52528" y="4112008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Ruxolitinib / </a:t>
            </a:r>
            <a:r>
              <a:rPr lang="en-US" sz="1200" dirty="0" err="1" smtClean="0"/>
              <a:t>panobinostat</a:t>
            </a:r>
            <a:endParaRPr lang="en-US" sz="1200" baseline="3000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8323534" y="1690687"/>
            <a:ext cx="200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1212964" y="4907830"/>
            <a:ext cx="731059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8306936" y="1699052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</a:p>
          <a:p>
            <a:r>
              <a:rPr lang="en-US" sz="1200" dirty="0" smtClean="0"/>
              <a:t>change</a:t>
            </a:r>
            <a:endParaRPr lang="en-US" sz="1200" baseline="30000" dirty="0"/>
          </a:p>
        </p:txBody>
      </p:sp>
      <p:sp>
        <p:nvSpPr>
          <p:cNvPr id="49" name="Title 2"/>
          <p:cNvSpPr txBox="1">
            <a:spLocks/>
          </p:cNvSpPr>
          <p:nvPr/>
        </p:nvSpPr>
        <p:spPr bwMode="auto">
          <a:xfrm>
            <a:off x="0" y="197131"/>
            <a:ext cx="9144000" cy="75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5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5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5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5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5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5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5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5"/>
                </a:solidFill>
                <a:latin typeface="Arial" charset="0"/>
              </a:defRPr>
            </a:lvl9pPr>
          </a:lstStyle>
          <a:p>
            <a:pPr algn="ctr"/>
            <a:r>
              <a:rPr lang="en-US" sz="2800" kern="1200" smtClean="0">
                <a:solidFill>
                  <a:srgbClr val="F09828"/>
                </a:solidFill>
              </a:rPr>
              <a:t>Change in Spleen Volume: Expansion Phase</a:t>
            </a:r>
            <a:endParaRPr lang="en-US" sz="2800" kern="1200" dirty="0">
              <a:solidFill>
                <a:srgbClr val="F09828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530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238941530"/>
              </p:ext>
            </p:extLst>
          </p:nvPr>
        </p:nvGraphicFramePr>
        <p:xfrm>
          <a:off x="669840" y="1529183"/>
          <a:ext cx="8045700" cy="3538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97131"/>
            <a:ext cx="9144000" cy="757712"/>
          </a:xfrm>
        </p:spPr>
        <p:txBody>
          <a:bodyPr/>
          <a:lstStyle/>
          <a:p>
            <a:pPr algn="ctr"/>
            <a:r>
              <a:rPr lang="en-US" sz="2800" kern="1200" dirty="0" smtClean="0">
                <a:solidFill>
                  <a:srgbClr val="F09828"/>
                </a:solidFill>
              </a:rPr>
              <a:t>Change in Spleen Volume: Expansion Phase</a:t>
            </a:r>
            <a:endParaRPr lang="en-US" sz="2800" kern="1200" dirty="0">
              <a:solidFill>
                <a:srgbClr val="F0982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974162" y="2861855"/>
            <a:ext cx="293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Best Decrease </a:t>
            </a:r>
            <a:r>
              <a:rPr lang="en-US" sz="1200" b="1" dirty="0"/>
              <a:t>in Spleen </a:t>
            </a:r>
            <a:r>
              <a:rPr lang="en-US" sz="1200" b="1" dirty="0" smtClean="0"/>
              <a:t>Volume by Week 24, </a:t>
            </a:r>
            <a:r>
              <a:rPr lang="en-US" sz="1200" b="1" dirty="0"/>
              <a:t>%</a:t>
            </a:r>
          </a:p>
        </p:txBody>
      </p:sp>
      <p:sp>
        <p:nvSpPr>
          <p:cNvPr id="5" name="TextBox 4"/>
          <p:cNvSpPr txBox="1"/>
          <p:nvPr/>
        </p:nvSpPr>
        <p:spPr>
          <a:xfrm rot="-2700000">
            <a:off x="1604445" y="1237203"/>
            <a:ext cx="31340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1407</a:t>
            </a:r>
            <a:endParaRPr lang="en-US" sz="900" b="1" dirty="0"/>
          </a:p>
        </p:txBody>
      </p:sp>
      <p:sp>
        <p:nvSpPr>
          <p:cNvPr id="16" name="TextBox 15"/>
          <p:cNvSpPr txBox="1"/>
          <p:nvPr/>
        </p:nvSpPr>
        <p:spPr>
          <a:xfrm rot="-2700000">
            <a:off x="1946228" y="1225391"/>
            <a:ext cx="3468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2367</a:t>
            </a:r>
            <a:endParaRPr lang="en-US" sz="900" b="1" dirty="0"/>
          </a:p>
        </p:txBody>
      </p:sp>
      <p:sp>
        <p:nvSpPr>
          <p:cNvPr id="17" name="TextBox 16"/>
          <p:cNvSpPr txBox="1"/>
          <p:nvPr/>
        </p:nvSpPr>
        <p:spPr>
          <a:xfrm rot="-2700000">
            <a:off x="2321422" y="1221002"/>
            <a:ext cx="35922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2133</a:t>
            </a:r>
            <a:endParaRPr lang="en-US" sz="900" b="1" dirty="0"/>
          </a:p>
        </p:txBody>
      </p:sp>
      <p:sp>
        <p:nvSpPr>
          <p:cNvPr id="18" name="TextBox 17"/>
          <p:cNvSpPr txBox="1"/>
          <p:nvPr/>
        </p:nvSpPr>
        <p:spPr>
          <a:xfrm rot="-2700000" flipH="1">
            <a:off x="2709028" y="1240474"/>
            <a:ext cx="3041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1845</a:t>
            </a:r>
            <a:endParaRPr lang="en-US" sz="900" b="1" dirty="0"/>
          </a:p>
        </p:txBody>
      </p:sp>
      <p:sp>
        <p:nvSpPr>
          <p:cNvPr id="19" name="TextBox 18"/>
          <p:cNvSpPr txBox="1"/>
          <p:nvPr/>
        </p:nvSpPr>
        <p:spPr>
          <a:xfrm rot="-2700000" flipH="1">
            <a:off x="4704214" y="1229721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1397</a:t>
            </a:r>
            <a:endParaRPr lang="en-US" sz="900" b="1" dirty="0"/>
          </a:p>
        </p:txBody>
      </p:sp>
      <p:sp>
        <p:nvSpPr>
          <p:cNvPr id="20" name="TextBox 19"/>
          <p:cNvSpPr txBox="1"/>
          <p:nvPr/>
        </p:nvSpPr>
        <p:spPr>
          <a:xfrm rot="-2700000" flipH="1">
            <a:off x="5067160" y="1229721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1524</a:t>
            </a:r>
            <a:endParaRPr lang="en-US" sz="900" b="1" dirty="0"/>
          </a:p>
        </p:txBody>
      </p:sp>
      <p:sp>
        <p:nvSpPr>
          <p:cNvPr id="21" name="TextBox 20"/>
          <p:cNvSpPr txBox="1"/>
          <p:nvPr/>
        </p:nvSpPr>
        <p:spPr>
          <a:xfrm rot="-2700000" flipH="1">
            <a:off x="6155998" y="1229721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3333</a:t>
            </a:r>
            <a:endParaRPr lang="en-US" sz="900" b="1" dirty="0"/>
          </a:p>
        </p:txBody>
      </p:sp>
      <p:sp>
        <p:nvSpPr>
          <p:cNvPr id="22" name="TextBox 21"/>
          <p:cNvSpPr txBox="1"/>
          <p:nvPr/>
        </p:nvSpPr>
        <p:spPr>
          <a:xfrm rot="-2700000" flipH="1">
            <a:off x="5430106" y="1229721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2401</a:t>
            </a:r>
            <a:endParaRPr lang="en-US" sz="900" b="1" dirty="0"/>
          </a:p>
        </p:txBody>
      </p:sp>
      <p:sp>
        <p:nvSpPr>
          <p:cNvPr id="23" name="TextBox 22"/>
          <p:cNvSpPr txBox="1"/>
          <p:nvPr/>
        </p:nvSpPr>
        <p:spPr>
          <a:xfrm rot="-2700000" flipH="1">
            <a:off x="7244836" y="1229721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1098</a:t>
            </a:r>
            <a:endParaRPr lang="en-US" sz="900" b="1" dirty="0"/>
          </a:p>
        </p:txBody>
      </p:sp>
      <p:sp>
        <p:nvSpPr>
          <p:cNvPr id="24" name="TextBox 23"/>
          <p:cNvSpPr txBox="1"/>
          <p:nvPr/>
        </p:nvSpPr>
        <p:spPr>
          <a:xfrm rot="-2700000" flipH="1">
            <a:off x="7607782" y="1229721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3681</a:t>
            </a:r>
            <a:endParaRPr lang="en-US" sz="9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3607" y="993001"/>
            <a:ext cx="993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Baseline Spleen Volume (cm</a:t>
            </a:r>
            <a:r>
              <a:rPr lang="en-US" sz="1000" b="1" baseline="30000" dirty="0" smtClean="0"/>
              <a:t>3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H="1">
            <a:off x="439376" y="1529183"/>
            <a:ext cx="810890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" name="TextBox 58"/>
          <p:cNvSpPr txBox="1"/>
          <p:nvPr/>
        </p:nvSpPr>
        <p:spPr>
          <a:xfrm rot="-2700000" flipH="1">
            <a:off x="6881890" y="1229721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3899</a:t>
            </a:r>
            <a:endParaRPr lang="en-US" sz="900" b="1" dirty="0"/>
          </a:p>
        </p:txBody>
      </p:sp>
      <p:sp>
        <p:nvSpPr>
          <p:cNvPr id="38" name="TextBox 37"/>
          <p:cNvSpPr txBox="1"/>
          <p:nvPr/>
        </p:nvSpPr>
        <p:spPr>
          <a:xfrm rot="-2700000">
            <a:off x="1268353" y="1239215"/>
            <a:ext cx="30771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973</a:t>
            </a:r>
            <a:endParaRPr lang="en-US" sz="900" b="1" dirty="0"/>
          </a:p>
        </p:txBody>
      </p:sp>
      <p:sp>
        <p:nvSpPr>
          <p:cNvPr id="39" name="TextBox 38"/>
          <p:cNvSpPr txBox="1"/>
          <p:nvPr/>
        </p:nvSpPr>
        <p:spPr>
          <a:xfrm rot="-2700000" flipH="1">
            <a:off x="3041559" y="1240474"/>
            <a:ext cx="3041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1136</a:t>
            </a:r>
            <a:endParaRPr lang="en-US" sz="900" b="1" dirty="0"/>
          </a:p>
        </p:txBody>
      </p:sp>
      <p:sp>
        <p:nvSpPr>
          <p:cNvPr id="40" name="TextBox 39"/>
          <p:cNvSpPr txBox="1"/>
          <p:nvPr/>
        </p:nvSpPr>
        <p:spPr>
          <a:xfrm rot="-2700000" flipH="1">
            <a:off x="3374090" y="1240474"/>
            <a:ext cx="3041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2983</a:t>
            </a:r>
            <a:endParaRPr lang="en-US" sz="900" b="1" dirty="0"/>
          </a:p>
        </p:txBody>
      </p:sp>
      <p:sp>
        <p:nvSpPr>
          <p:cNvPr id="41" name="TextBox 40"/>
          <p:cNvSpPr txBox="1"/>
          <p:nvPr/>
        </p:nvSpPr>
        <p:spPr>
          <a:xfrm rot="-2700000" flipH="1">
            <a:off x="3706621" y="1240474"/>
            <a:ext cx="3041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2771</a:t>
            </a:r>
            <a:endParaRPr lang="en-US" sz="900" b="1" dirty="0"/>
          </a:p>
        </p:txBody>
      </p:sp>
      <p:sp>
        <p:nvSpPr>
          <p:cNvPr id="42" name="TextBox 41"/>
          <p:cNvSpPr txBox="1"/>
          <p:nvPr/>
        </p:nvSpPr>
        <p:spPr>
          <a:xfrm rot="-2700000" flipH="1">
            <a:off x="4039152" y="1240474"/>
            <a:ext cx="3041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755</a:t>
            </a:r>
            <a:endParaRPr lang="en-US" sz="900" b="1" dirty="0"/>
          </a:p>
        </p:txBody>
      </p:sp>
      <p:sp>
        <p:nvSpPr>
          <p:cNvPr id="43" name="TextBox 42"/>
          <p:cNvSpPr txBox="1"/>
          <p:nvPr/>
        </p:nvSpPr>
        <p:spPr>
          <a:xfrm rot="-2700000" flipH="1">
            <a:off x="4371683" y="1240474"/>
            <a:ext cx="3041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2885</a:t>
            </a:r>
            <a:endParaRPr lang="en-US" sz="900" b="1" dirty="0"/>
          </a:p>
        </p:txBody>
      </p:sp>
      <p:sp>
        <p:nvSpPr>
          <p:cNvPr id="44" name="TextBox 43"/>
          <p:cNvSpPr txBox="1"/>
          <p:nvPr/>
        </p:nvSpPr>
        <p:spPr>
          <a:xfrm rot="-2700000" flipH="1">
            <a:off x="5793052" y="1229721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1211</a:t>
            </a:r>
            <a:endParaRPr lang="en-US" sz="900" b="1" dirty="0"/>
          </a:p>
        </p:txBody>
      </p:sp>
      <p:sp>
        <p:nvSpPr>
          <p:cNvPr id="45" name="TextBox 44"/>
          <p:cNvSpPr txBox="1"/>
          <p:nvPr/>
        </p:nvSpPr>
        <p:spPr>
          <a:xfrm rot="-2700000" flipH="1">
            <a:off x="6518944" y="1229721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2304</a:t>
            </a:r>
            <a:endParaRPr lang="en-US" sz="900" b="1" dirty="0"/>
          </a:p>
        </p:txBody>
      </p:sp>
      <p:sp>
        <p:nvSpPr>
          <p:cNvPr id="46" name="TextBox 45"/>
          <p:cNvSpPr txBox="1"/>
          <p:nvPr/>
        </p:nvSpPr>
        <p:spPr>
          <a:xfrm rot="-2700000" flipH="1">
            <a:off x="8333668" y="1229721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650</a:t>
            </a:r>
            <a:endParaRPr lang="en-US" sz="9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1266256" y="2815512"/>
            <a:ext cx="7364325" cy="299192"/>
            <a:chOff x="1266256" y="3983937"/>
            <a:chExt cx="7364325" cy="299192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1266256" y="3983937"/>
              <a:ext cx="728202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66480" y="4006130"/>
              <a:ext cx="11641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35% decrease</a:t>
              </a:r>
              <a:endParaRPr lang="en-US" sz="1200" baseline="300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98641" y="5158015"/>
            <a:ext cx="8417538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lvl="2" indent="-231775">
              <a:spcBef>
                <a:spcPts val="600"/>
              </a:spcBef>
              <a:spcAft>
                <a:spcPts val="0"/>
              </a:spcAft>
              <a:buClr>
                <a:srgbClr val="F09828"/>
              </a:buClr>
              <a:buSzPct val="110000"/>
              <a:buFontTx/>
              <a:buChar char="•"/>
            </a:pPr>
            <a:r>
              <a:rPr lang="en-US" sz="1400" dirty="0"/>
              <a:t>6</a:t>
            </a:r>
            <a:r>
              <a:rPr lang="en-US" sz="1400" dirty="0" smtClean="0"/>
              <a:t>5% of patients (15/23) in the expansion phase achieved a ≥35% reduction from baseline in spleen volume on or before week 24 (C7D1)</a:t>
            </a:r>
          </a:p>
          <a:p>
            <a:pPr marL="974725" lvl="3" indent="-285750">
              <a:spcBef>
                <a:spcPts val="600"/>
              </a:spcBef>
              <a:spcAft>
                <a:spcPts val="0"/>
              </a:spcAft>
              <a:buClr>
                <a:srgbClr val="F09828"/>
              </a:buClr>
              <a:buSzPct val="110000"/>
              <a:buFont typeface="Arial" panose="020B0604020202020204" pitchFamily="34" charset="0"/>
              <a:buChar char="‒"/>
            </a:pPr>
            <a:r>
              <a:rPr lang="en-US" sz="1400" dirty="0" smtClean="0"/>
              <a:t>2 patients did not have </a:t>
            </a:r>
            <a:r>
              <a:rPr lang="en-US" sz="1400" dirty="0" err="1" smtClean="0"/>
              <a:t>postbaseline</a:t>
            </a:r>
            <a:r>
              <a:rPr lang="en-US" sz="1400" dirty="0" smtClean="0"/>
              <a:t> spleen volume </a:t>
            </a:r>
            <a:r>
              <a:rPr lang="en-US" sz="1400" dirty="0" smtClean="0"/>
              <a:t>assessments</a:t>
            </a:r>
            <a:endParaRPr lang="en-US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7036254" y="4331514"/>
            <a:ext cx="1964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 mg </a:t>
            </a:r>
            <a:r>
              <a:rPr lang="en-US" sz="1200" dirty="0" smtClean="0"/>
              <a:t>BID / 25 </a:t>
            </a:r>
            <a:r>
              <a:rPr lang="en-US" sz="1200" dirty="0" err="1"/>
              <a:t>TIW</a:t>
            </a:r>
            <a:r>
              <a:rPr lang="en-US" sz="1200" dirty="0"/>
              <a:t> </a:t>
            </a:r>
            <a:r>
              <a:rPr lang="en-US" sz="1200" dirty="0" err="1" smtClean="0"/>
              <a:t>QOW</a:t>
            </a:r>
            <a:endParaRPr lang="en-US" sz="1200" baseline="300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6658095" y="4470013"/>
            <a:ext cx="334509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52528" y="4112008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Ruxolitinib / </a:t>
            </a:r>
            <a:r>
              <a:rPr lang="en-US" sz="1200" dirty="0" err="1" smtClean="0"/>
              <a:t>panobinostat</a:t>
            </a:r>
            <a:endParaRPr lang="en-US" sz="1200" baseline="30000" dirty="0"/>
          </a:p>
        </p:txBody>
      </p:sp>
      <p:sp>
        <p:nvSpPr>
          <p:cNvPr id="35" name="TextBox 34"/>
          <p:cNvSpPr txBox="1"/>
          <p:nvPr/>
        </p:nvSpPr>
        <p:spPr>
          <a:xfrm rot="-2700000" flipH="1">
            <a:off x="7970728" y="1229721"/>
            <a:ext cx="3345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1298</a:t>
            </a:r>
            <a:endParaRPr lang="en-US" sz="900" b="1" dirty="0"/>
          </a:p>
        </p:txBody>
      </p:sp>
      <p:sp>
        <p:nvSpPr>
          <p:cNvPr id="36" name="Rectangle 35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402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4092" y="1135496"/>
            <a:ext cx="8499408" cy="4989690"/>
          </a:xfrm>
        </p:spPr>
        <p:txBody>
          <a:bodyPr/>
          <a:lstStyle/>
          <a:p>
            <a:pPr>
              <a:buClr>
                <a:srgbClr val="F09828"/>
              </a:buClr>
            </a:pPr>
            <a:r>
              <a:rPr lang="en-US" sz="1400" b="1" dirty="0" smtClean="0"/>
              <a:t>17 of 22 patients were </a:t>
            </a:r>
            <a:r>
              <a:rPr lang="en-US" sz="1400" b="1" i="1" dirty="0" smtClean="0"/>
              <a:t>JAK2</a:t>
            </a:r>
            <a:r>
              <a:rPr lang="en-US" sz="1400" b="1" dirty="0" smtClean="0"/>
              <a:t> V617F-positive at baseline</a:t>
            </a:r>
          </a:p>
          <a:p>
            <a:pPr marL="742950" lvl="2">
              <a:buClr>
                <a:srgbClr val="F09828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400" b="1" dirty="0" smtClean="0"/>
              <a:t>21 of 22 </a:t>
            </a:r>
            <a:r>
              <a:rPr lang="en-US" sz="1400" b="1" dirty="0"/>
              <a:t>patients were </a:t>
            </a:r>
            <a:r>
              <a:rPr lang="en-US" sz="1400" b="1" dirty="0" smtClean="0"/>
              <a:t>ruxolitinib </a:t>
            </a:r>
            <a:r>
              <a:rPr lang="en-US" sz="1400" b="1" dirty="0"/>
              <a:t>naive</a:t>
            </a:r>
          </a:p>
          <a:p>
            <a:pPr>
              <a:buClr>
                <a:srgbClr val="F09828"/>
              </a:buClr>
            </a:pPr>
            <a:r>
              <a:rPr lang="en-US" sz="1400" b="1" dirty="0" smtClean="0"/>
              <a:t>5/17 patients (29%) had </a:t>
            </a:r>
            <a:r>
              <a:rPr lang="en-US" sz="1400" b="1" dirty="0"/>
              <a:t>a </a:t>
            </a:r>
            <a:r>
              <a:rPr lang="en-US" sz="1400" b="1" dirty="0" smtClean="0"/>
              <a:t>≥ 20</a:t>
            </a:r>
            <a:r>
              <a:rPr lang="en-US" sz="1400" b="1" dirty="0"/>
              <a:t>% decrease </a:t>
            </a:r>
            <a:r>
              <a:rPr lang="en-US" sz="1400" b="1" dirty="0" smtClean="0"/>
              <a:t>from baseline in allele burden</a:t>
            </a:r>
          </a:p>
          <a:p>
            <a:pPr lvl="1">
              <a:buClr>
                <a:srgbClr val="F09828"/>
              </a:buClr>
            </a:pPr>
            <a:r>
              <a:rPr lang="en-US" sz="1400" b="1" dirty="0"/>
              <a:t>This decrease  tended to occur at the 12 week  assessment</a:t>
            </a:r>
          </a:p>
          <a:p>
            <a:pPr lvl="1">
              <a:buClr>
                <a:srgbClr val="F09828"/>
              </a:buClr>
            </a:pPr>
            <a:r>
              <a:rPr lang="en-US" sz="1400" b="1" dirty="0"/>
              <a:t>The prior </a:t>
            </a:r>
            <a:r>
              <a:rPr lang="en-US" sz="1400" b="1" dirty="0" smtClean="0"/>
              <a:t>ruxolitinib-treated </a:t>
            </a:r>
            <a:r>
              <a:rPr lang="en-US" sz="1400" b="1" dirty="0"/>
              <a:t>patient had a 44% decrease from </a:t>
            </a:r>
            <a:r>
              <a:rPr lang="en-US" sz="1400" b="1" dirty="0" smtClean="0"/>
              <a:t>baseline</a:t>
            </a:r>
            <a:endParaRPr lang="en-US" sz="1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0891"/>
            <a:ext cx="9144000" cy="757712"/>
          </a:xfrm>
        </p:spPr>
        <p:txBody>
          <a:bodyPr/>
          <a:lstStyle/>
          <a:p>
            <a:pPr algn="ctr"/>
            <a:r>
              <a:rPr lang="en-US" sz="3600" i="1" dirty="0" smtClean="0">
                <a:solidFill>
                  <a:srgbClr val="F09828"/>
                </a:solidFill>
              </a:rPr>
              <a:t>JAK2</a:t>
            </a:r>
            <a:r>
              <a:rPr lang="en-US" sz="3600" dirty="0" smtClean="0">
                <a:solidFill>
                  <a:srgbClr val="F09828"/>
                </a:solidFill>
              </a:rPr>
              <a:t> V617F Allele Burden</a:t>
            </a:r>
            <a:endParaRPr lang="en-US" sz="3600" dirty="0">
              <a:solidFill>
                <a:srgbClr val="F09828"/>
              </a:solidFill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144017030"/>
              </p:ext>
            </p:extLst>
          </p:nvPr>
        </p:nvGraphicFramePr>
        <p:xfrm>
          <a:off x="1636474" y="2665456"/>
          <a:ext cx="5767935" cy="3536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1869" y="6083038"/>
            <a:ext cx="5684938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aseline="30000" dirty="0" err="1" smtClean="0"/>
              <a:t>a</a:t>
            </a:r>
            <a:r>
              <a:rPr lang="en-US" sz="1100" dirty="0" err="1" smtClean="0"/>
              <a:t>Expansion</a:t>
            </a:r>
            <a:r>
              <a:rPr lang="en-US" sz="1100" dirty="0" smtClean="0"/>
              <a:t> phase; only patients with ≥2 on treatment assessments were included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63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7212" y="932498"/>
            <a:ext cx="8220075" cy="4929187"/>
          </a:xfrm>
        </p:spPr>
        <p:txBody>
          <a:bodyPr/>
          <a:lstStyle/>
          <a:p>
            <a:pPr>
              <a:buClr>
                <a:srgbClr val="F09828"/>
              </a:buClr>
            </a:pPr>
            <a:r>
              <a:rPr lang="en-US" sz="1800" dirty="0" smtClean="0"/>
              <a:t>3 patients had improved fibrosis (MF3 </a:t>
            </a:r>
            <a:r>
              <a:rPr lang="en-US" sz="1800" dirty="0"/>
              <a:t>→ </a:t>
            </a:r>
            <a:r>
              <a:rPr lang="en-US" sz="1800" dirty="0" smtClean="0"/>
              <a:t>2, </a:t>
            </a:r>
            <a:r>
              <a:rPr lang="en-US" sz="1800" dirty="0"/>
              <a:t>2 → </a:t>
            </a:r>
            <a:r>
              <a:rPr lang="en-US" sz="1800" dirty="0" smtClean="0"/>
              <a:t>1, 1 → 0)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>
              <a:buClr>
                <a:srgbClr val="F09828"/>
              </a:buClr>
            </a:pPr>
            <a:r>
              <a:rPr lang="en-US" sz="1800" dirty="0" smtClean="0"/>
              <a:t>10 patients had stable fibrosis grading (no change)</a:t>
            </a:r>
          </a:p>
          <a:p>
            <a:pPr>
              <a:buClr>
                <a:srgbClr val="F09828"/>
              </a:buClr>
            </a:pPr>
            <a:r>
              <a:rPr lang="en-US" sz="1800" dirty="0" smtClean="0"/>
              <a:t>2 patients worsened (MF1</a:t>
            </a:r>
            <a:r>
              <a:rPr lang="en-US" sz="1800" dirty="0"/>
              <a:t> </a:t>
            </a:r>
            <a:r>
              <a:rPr lang="en-US" sz="1800" dirty="0" smtClean="0"/>
              <a:t>→ 2)</a:t>
            </a: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54" y="1910696"/>
            <a:ext cx="2406113" cy="1797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783" y="1907503"/>
            <a:ext cx="2413534" cy="180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386" y="3776032"/>
            <a:ext cx="2409951" cy="18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783" y="3773356"/>
            <a:ext cx="2413534" cy="1803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2588" y="207828"/>
            <a:ext cx="8394700" cy="757712"/>
          </a:xfrm>
        </p:spPr>
        <p:txBody>
          <a:bodyPr/>
          <a:lstStyle/>
          <a:p>
            <a:pPr algn="ctr"/>
            <a:r>
              <a:rPr lang="en-US" sz="3400" dirty="0" smtClean="0">
                <a:solidFill>
                  <a:srgbClr val="F09828"/>
                </a:solidFill>
              </a:rPr>
              <a:t>Bone Marrow Fibrosis (Central Review)</a:t>
            </a:r>
            <a:endParaRPr lang="en-US" sz="3400" dirty="0">
              <a:solidFill>
                <a:srgbClr val="F09828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24348" y="1599727"/>
            <a:ext cx="1763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Baseline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367772" y="1599727"/>
            <a:ext cx="1299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C13D1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038596" y="1415061"/>
            <a:ext cx="176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MF3 → 2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306259" y="2638896"/>
            <a:ext cx="118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H&amp;E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306259" y="4524333"/>
            <a:ext cx="118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Reticulin</a:t>
            </a:r>
            <a:endParaRPr lang="en-US" sz="1400" dirty="0"/>
          </a:p>
        </p:txBody>
      </p:sp>
      <p:sp useBgFill="1">
        <p:nvSpPr>
          <p:cNvPr id="6" name="Rectangle 5"/>
          <p:cNvSpPr/>
          <p:nvPr/>
        </p:nvSpPr>
        <p:spPr bwMode="auto">
          <a:xfrm>
            <a:off x="4930386" y="1841929"/>
            <a:ext cx="87088" cy="378247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 useBgFill="1">
        <p:nvSpPr>
          <p:cNvPr id="38" name="Rectangle 37"/>
          <p:cNvSpPr/>
          <p:nvPr/>
        </p:nvSpPr>
        <p:spPr bwMode="auto">
          <a:xfrm rot="5400000">
            <a:off x="4929225" y="1276709"/>
            <a:ext cx="87089" cy="491709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139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457200" y="1211263"/>
            <a:ext cx="822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0513" indent="-290513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rgbClr val="FFFFFF"/>
              </a:buClr>
            </a:pPr>
            <a:endParaRPr lang="en-GB" sz="1600">
              <a:ea typeface="MS PGothic" pitchFamily="34" charset="-128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358775" y="265694"/>
            <a:ext cx="8042275" cy="71755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rgbClr val="F09828"/>
                </a:solidFill>
              </a:rPr>
              <a:t>Introduction</a:t>
            </a:r>
          </a:p>
        </p:txBody>
      </p:sp>
      <p:sp>
        <p:nvSpPr>
          <p:cNvPr id="8196" name="Content Placeholder 1"/>
          <p:cNvSpPr>
            <a:spLocks noGrp="1"/>
          </p:cNvSpPr>
          <p:nvPr>
            <p:ph idx="1"/>
          </p:nvPr>
        </p:nvSpPr>
        <p:spPr>
          <a:xfrm>
            <a:off x="600075" y="1219200"/>
            <a:ext cx="8042275" cy="5600700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8197" name="Content Placeholder 1"/>
          <p:cNvSpPr txBox="1">
            <a:spLocks/>
          </p:cNvSpPr>
          <p:nvPr/>
        </p:nvSpPr>
        <p:spPr bwMode="auto">
          <a:xfrm>
            <a:off x="600075" y="901333"/>
            <a:ext cx="80867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marL="285750" lvl="2" indent="-285750">
              <a:spcBef>
                <a:spcPts val="2400"/>
              </a:spcBef>
              <a:spcAft>
                <a:spcPts val="0"/>
              </a:spcAft>
              <a:buClr>
                <a:srgbClr val="F09828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1700" b="1" dirty="0"/>
              <a:t>Myelofibrosis (MF) is a </a:t>
            </a:r>
            <a:r>
              <a:rPr lang="en-US" sz="1700" b="1" dirty="0" err="1" smtClean="0"/>
              <a:t>myeloproliferative</a:t>
            </a:r>
            <a:r>
              <a:rPr lang="en-US" sz="1700" b="1" dirty="0" smtClean="0"/>
              <a:t> neoplasm characterized </a:t>
            </a:r>
            <a:r>
              <a:rPr lang="en-US" sz="1700" b="1" dirty="0"/>
              <a:t>by </a:t>
            </a:r>
            <a:r>
              <a:rPr lang="en-US" sz="1700" b="1" dirty="0" smtClean="0"/>
              <a:t>bone </a:t>
            </a:r>
            <a:r>
              <a:rPr lang="en-US" sz="1700" b="1" dirty="0"/>
              <a:t>marrow fibrosis, splenomegaly, and </a:t>
            </a:r>
            <a:r>
              <a:rPr lang="en-US" sz="1700" b="1" dirty="0">
                <a:solidFill>
                  <a:srgbClr val="F8F8F8"/>
                </a:solidFill>
              </a:rPr>
              <a:t>debilitating constitutional </a:t>
            </a:r>
            <a:r>
              <a:rPr lang="en-US" sz="1700" b="1" dirty="0" smtClean="0">
                <a:solidFill>
                  <a:srgbClr val="F8F8F8"/>
                </a:solidFill>
              </a:rPr>
              <a:t>symptoms</a:t>
            </a:r>
            <a:r>
              <a:rPr lang="en-US" sz="1700" b="1" baseline="30000" dirty="0" smtClean="0">
                <a:solidFill>
                  <a:srgbClr val="F8F8F8"/>
                </a:solidFill>
              </a:rPr>
              <a:t>1</a:t>
            </a:r>
          </a:p>
          <a:p>
            <a:pPr marL="285750" lvl="2" indent="-285750">
              <a:spcBef>
                <a:spcPts val="2400"/>
              </a:spcBef>
              <a:spcAft>
                <a:spcPts val="0"/>
              </a:spcAft>
              <a:buClr>
                <a:srgbClr val="F09828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1700" b="1" dirty="0" err="1" smtClean="0"/>
              <a:t>Ruxolitinib</a:t>
            </a:r>
            <a:r>
              <a:rPr lang="en-US" sz="1700" b="1" dirty="0"/>
              <a:t>, a potent JAK1/JAK2 inhibitor, </a:t>
            </a:r>
            <a:r>
              <a:rPr lang="en-US" sz="1700" b="1" dirty="0" smtClean="0"/>
              <a:t>demonstrated rapid </a:t>
            </a:r>
            <a:r>
              <a:rPr lang="en-US" sz="1700" b="1" dirty="0"/>
              <a:t>and durable reductions in </a:t>
            </a:r>
            <a:r>
              <a:rPr lang="en-US" sz="1700" b="1" dirty="0" smtClean="0"/>
              <a:t>splenomegaly and MF-related symptoms, improved quality </a:t>
            </a:r>
            <a:r>
              <a:rPr lang="en-US" sz="1700" b="1" dirty="0"/>
              <a:t>of </a:t>
            </a:r>
            <a:r>
              <a:rPr lang="en-US" sz="1700" b="1" dirty="0" smtClean="0"/>
              <a:t>life, </a:t>
            </a:r>
            <a:r>
              <a:rPr lang="en-US" sz="1700" b="1" dirty="0"/>
              <a:t>and provided a </a:t>
            </a:r>
            <a:r>
              <a:rPr lang="en-US" sz="1700" b="1" dirty="0" smtClean="0"/>
              <a:t>survival advantage</a:t>
            </a:r>
            <a:r>
              <a:rPr lang="en-US" sz="1700" b="1" baseline="30000" dirty="0" smtClean="0"/>
              <a:t> </a:t>
            </a:r>
            <a:r>
              <a:rPr lang="en-US" sz="1700" b="1" dirty="0" smtClean="0"/>
              <a:t>in the phase </a:t>
            </a:r>
            <a:r>
              <a:rPr lang="en-US" sz="1700" b="1" dirty="0"/>
              <a:t>3 </a:t>
            </a:r>
            <a:r>
              <a:rPr lang="en-US" sz="1700" b="1" dirty="0" smtClean="0"/>
              <a:t>COMFORT studies</a:t>
            </a:r>
            <a:r>
              <a:rPr lang="en-US" sz="1700" b="1" baseline="30000" dirty="0" smtClean="0"/>
              <a:t>2-5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285750" lvl="2" indent="-285750">
              <a:spcBef>
                <a:spcPts val="2400"/>
              </a:spcBef>
              <a:spcAft>
                <a:spcPts val="0"/>
              </a:spcAft>
              <a:buClr>
                <a:srgbClr val="F09828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1700" b="1" dirty="0" err="1" smtClean="0"/>
              <a:t>Panobinostat</a:t>
            </a:r>
            <a:r>
              <a:rPr lang="en-US" sz="1700" b="1" dirty="0" smtClean="0"/>
              <a:t>, a potent oral p</a:t>
            </a:r>
            <a:r>
              <a:rPr lang="en-US" sz="1700" b="1" dirty="0" smtClean="0">
                <a:solidFill>
                  <a:srgbClr val="F8F8F8"/>
                </a:solidFill>
              </a:rPr>
              <a:t>an-</a:t>
            </a:r>
            <a:r>
              <a:rPr lang="en-US" sz="1700" b="1" dirty="0" err="1" smtClean="0">
                <a:solidFill>
                  <a:srgbClr val="F8F8F8"/>
                </a:solidFill>
              </a:rPr>
              <a:t>deacetylase</a:t>
            </a:r>
            <a:r>
              <a:rPr lang="en-US" sz="1700" b="1" dirty="0" smtClean="0">
                <a:solidFill>
                  <a:srgbClr val="F8F8F8"/>
                </a:solidFill>
              </a:rPr>
              <a:t> inhibitor (pan-</a:t>
            </a:r>
            <a:r>
              <a:rPr lang="en-US" sz="1700" b="1" dirty="0" err="1" smtClean="0">
                <a:solidFill>
                  <a:srgbClr val="F8F8F8"/>
                </a:solidFill>
              </a:rPr>
              <a:t>DACi</a:t>
            </a:r>
            <a:r>
              <a:rPr lang="en-US" sz="1700" b="1" dirty="0" smtClean="0">
                <a:solidFill>
                  <a:srgbClr val="F8F8F8"/>
                </a:solidFill>
              </a:rPr>
              <a:t>),</a:t>
            </a:r>
            <a:r>
              <a:rPr lang="en-US" sz="1700" b="1" baseline="30000" dirty="0">
                <a:solidFill>
                  <a:srgbClr val="F8F8F8"/>
                </a:solidFill>
              </a:rPr>
              <a:t>6</a:t>
            </a:r>
            <a:r>
              <a:rPr lang="en-US" sz="1700" b="1" baseline="30000" dirty="0" smtClean="0">
                <a:solidFill>
                  <a:srgbClr val="F8F8F8"/>
                </a:solidFill>
              </a:rPr>
              <a:t> </a:t>
            </a:r>
            <a:r>
              <a:rPr lang="en-US" sz="1700" b="1" dirty="0" smtClean="0"/>
              <a:t>reduced </a:t>
            </a:r>
            <a:r>
              <a:rPr lang="en-US" sz="1700" b="1" dirty="0"/>
              <a:t>spleen size, symptoms, and </a:t>
            </a:r>
            <a:r>
              <a:rPr lang="en-US" sz="1700" b="1" i="1" dirty="0"/>
              <a:t>JAK2</a:t>
            </a:r>
            <a:r>
              <a:rPr lang="en-US" sz="1700" b="1" dirty="0"/>
              <a:t> V617F allele </a:t>
            </a:r>
            <a:r>
              <a:rPr lang="en-US" sz="1700" b="1" dirty="0" smtClean="0"/>
              <a:t>burden in </a:t>
            </a:r>
            <a:r>
              <a:rPr lang="en-US" sz="1700" b="1" dirty="0"/>
              <a:t>patients with </a:t>
            </a:r>
            <a:r>
              <a:rPr lang="en-US" sz="1700" b="1" dirty="0" smtClean="0"/>
              <a:t>MF in phase 1/2 studies</a:t>
            </a:r>
            <a:r>
              <a:rPr lang="en-US" sz="1700" b="1" baseline="30000" dirty="0" smtClean="0"/>
              <a:t>7-9</a:t>
            </a:r>
            <a:endParaRPr lang="en-US" sz="1700" b="1" baseline="30000" dirty="0"/>
          </a:p>
          <a:p>
            <a:pPr marL="285750" lvl="2" indent="-285750">
              <a:spcBef>
                <a:spcPts val="2400"/>
              </a:spcBef>
              <a:spcAft>
                <a:spcPts val="0"/>
              </a:spcAft>
              <a:buClr>
                <a:srgbClr val="F09828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1700" b="1" dirty="0"/>
              <a:t>Targeting multiple components of the </a:t>
            </a:r>
            <a:r>
              <a:rPr lang="en-US" sz="1700" b="1" dirty="0" err="1"/>
              <a:t>JAK</a:t>
            </a:r>
            <a:r>
              <a:rPr lang="en-US" sz="1700" b="1" dirty="0"/>
              <a:t>/STAT pathway, as well as parallel signaling pathways that may also be involved in the pathogenesis of MF, has the potential to have a synergistic therapeutic effect on the underlying disease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869" y="5510683"/>
            <a:ext cx="401478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it-IT" sz="1000" dirty="0"/>
              <a:t>Tefferi A, et al. </a:t>
            </a:r>
            <a:r>
              <a:rPr lang="it-IT" sz="1000" i="1" dirty="0"/>
              <a:t>J Clin Oncol</a:t>
            </a:r>
            <a:r>
              <a:rPr lang="it-IT" sz="1000" dirty="0"/>
              <a:t>. </a:t>
            </a:r>
            <a:r>
              <a:rPr lang="it-IT" sz="1000" dirty="0" smtClean="0"/>
              <a:t>2011;29:1356-1363.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Verstovsek</a:t>
            </a:r>
            <a:r>
              <a:rPr lang="en-US" sz="1000" dirty="0"/>
              <a:t> S, et al. </a:t>
            </a:r>
            <a:r>
              <a:rPr lang="en-US" sz="1000" i="1" dirty="0"/>
              <a:t>N </a:t>
            </a:r>
            <a:r>
              <a:rPr lang="en-US" sz="1000" i="1" dirty="0" err="1"/>
              <a:t>Engl</a:t>
            </a:r>
            <a:r>
              <a:rPr lang="en-US" sz="1000" i="1" dirty="0"/>
              <a:t> J Med. </a:t>
            </a:r>
            <a:r>
              <a:rPr lang="en-US" sz="1000" dirty="0"/>
              <a:t>2012;366:799-807.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Harrison C, et al. </a:t>
            </a:r>
            <a:r>
              <a:rPr lang="en-US" sz="1000" i="1" dirty="0"/>
              <a:t>N </a:t>
            </a:r>
            <a:r>
              <a:rPr lang="en-US" sz="1000" i="1" dirty="0" err="1"/>
              <a:t>Engl</a:t>
            </a:r>
            <a:r>
              <a:rPr lang="en-US" sz="1000" i="1" dirty="0"/>
              <a:t> J Med</a:t>
            </a:r>
            <a:r>
              <a:rPr lang="en-US" sz="1000" dirty="0"/>
              <a:t>. 2012;366:787-798.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Cervantes F, et al. </a:t>
            </a:r>
            <a:r>
              <a:rPr lang="en-US" sz="1000" i="1" dirty="0"/>
              <a:t>Blood</a:t>
            </a:r>
            <a:r>
              <a:rPr lang="en-US" sz="1000" dirty="0"/>
              <a:t>. 2013;122(25):</a:t>
            </a:r>
            <a:r>
              <a:rPr lang="en-US" sz="1000" dirty="0" smtClean="0"/>
              <a:t>4047-4053</a:t>
            </a:r>
            <a:r>
              <a:rPr lang="en-US" sz="10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Verstovsek</a:t>
            </a:r>
            <a:r>
              <a:rPr lang="en-US" sz="1000" dirty="0"/>
              <a:t> S, et al. </a:t>
            </a:r>
            <a:r>
              <a:rPr lang="en-US" sz="1000" i="1" dirty="0" err="1"/>
              <a:t>Haematologica</a:t>
            </a:r>
            <a:r>
              <a:rPr lang="en-US" sz="1000" dirty="0"/>
              <a:t>. 2013;98(12):</a:t>
            </a:r>
            <a:r>
              <a:rPr lang="en-US" sz="1000" dirty="0" smtClean="0"/>
              <a:t>1865-1871.</a:t>
            </a:r>
            <a:endParaRPr lang="it-IT" sz="1000" dirty="0"/>
          </a:p>
        </p:txBody>
      </p:sp>
      <p:sp>
        <p:nvSpPr>
          <p:cNvPr id="9" name="Rectangle 8"/>
          <p:cNvSpPr/>
          <p:nvPr/>
        </p:nvSpPr>
        <p:spPr>
          <a:xfrm>
            <a:off x="4967447" y="5664571"/>
            <a:ext cx="36932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 startAt="6"/>
            </a:pPr>
            <a:r>
              <a:rPr lang="en-US" sz="1000" dirty="0" smtClean="0"/>
              <a:t>Wang </a:t>
            </a:r>
            <a:r>
              <a:rPr lang="en-US" sz="1000" dirty="0"/>
              <a:t>Y, et al. </a:t>
            </a:r>
            <a:r>
              <a:rPr lang="en-US" sz="1000" i="1" dirty="0"/>
              <a:t>Blood</a:t>
            </a:r>
            <a:r>
              <a:rPr lang="en-US" sz="1000" dirty="0"/>
              <a:t>. 2009;114:5024-5033</a:t>
            </a:r>
            <a:r>
              <a:rPr lang="en-US" sz="1000" dirty="0" smtClean="0"/>
              <a:t>.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en-US" sz="1000" dirty="0" err="1"/>
              <a:t>DeAngelo</a:t>
            </a:r>
            <a:r>
              <a:rPr lang="en-US" sz="1000" dirty="0"/>
              <a:t> DJ. </a:t>
            </a:r>
            <a:r>
              <a:rPr lang="en-US" sz="1000" i="1" dirty="0"/>
              <a:t>Leukemia. </a:t>
            </a:r>
            <a:r>
              <a:rPr lang="en-US" sz="1000" dirty="0"/>
              <a:t>2013;27:1628-1636.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en-US" sz="1000" dirty="0" err="1"/>
              <a:t>DeAngelo</a:t>
            </a:r>
            <a:r>
              <a:rPr lang="en-US" sz="1000" dirty="0"/>
              <a:t> DJ. </a:t>
            </a:r>
            <a:r>
              <a:rPr lang="en-US" sz="1000" i="1" dirty="0"/>
              <a:t>Br J </a:t>
            </a:r>
            <a:r>
              <a:rPr lang="en-US" sz="1000" i="1" dirty="0" err="1"/>
              <a:t>Haematol</a:t>
            </a:r>
            <a:r>
              <a:rPr lang="en-US" sz="1000" dirty="0"/>
              <a:t>. </a:t>
            </a:r>
            <a:r>
              <a:rPr lang="en-US" sz="1000" dirty="0" smtClean="0"/>
              <a:t>2013;162:326-335</a:t>
            </a:r>
            <a:r>
              <a:rPr lang="en-US" sz="1000" dirty="0"/>
              <a:t>.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en-US" sz="1000" dirty="0" err="1"/>
              <a:t>Mascarenhas</a:t>
            </a:r>
            <a:r>
              <a:rPr lang="en-US" sz="1000" dirty="0"/>
              <a:t> J. </a:t>
            </a:r>
            <a:r>
              <a:rPr lang="en-US" sz="1000" i="1" dirty="0"/>
              <a:t>Br J </a:t>
            </a:r>
            <a:r>
              <a:rPr lang="en-US" sz="1000" i="1" dirty="0" err="1"/>
              <a:t>Haematol</a:t>
            </a:r>
            <a:r>
              <a:rPr lang="en-US" sz="1000" dirty="0"/>
              <a:t>. </a:t>
            </a:r>
            <a:r>
              <a:rPr lang="en-US" sz="1000" dirty="0" smtClean="0"/>
              <a:t>2013;161:68-75.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2588" y="884599"/>
            <a:ext cx="8394700" cy="4929187"/>
          </a:xfrm>
        </p:spPr>
        <p:txBody>
          <a:bodyPr/>
          <a:lstStyle/>
          <a:p>
            <a:pPr>
              <a:buClr>
                <a:srgbClr val="F09828"/>
              </a:buClr>
            </a:pPr>
            <a:r>
              <a:rPr lang="en-US" sz="1800" dirty="0" smtClean="0"/>
              <a:t>3 patients had improved fibrosis (MF3 </a:t>
            </a:r>
            <a:r>
              <a:rPr lang="en-US" sz="1800" dirty="0"/>
              <a:t>→ </a:t>
            </a:r>
            <a:r>
              <a:rPr lang="en-US" sz="1800" dirty="0" smtClean="0"/>
              <a:t>2, </a:t>
            </a:r>
            <a:r>
              <a:rPr lang="en-US" sz="1800" dirty="0"/>
              <a:t>2 → </a:t>
            </a:r>
            <a:r>
              <a:rPr lang="en-US" sz="1800" dirty="0" smtClean="0"/>
              <a:t>1, 1 → 0)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>
              <a:buClr>
                <a:srgbClr val="F09828"/>
              </a:buClr>
            </a:pPr>
            <a:r>
              <a:rPr lang="en-US" sz="1800" dirty="0" smtClean="0"/>
              <a:t>10 patients had stable fibrosis grading (no change)</a:t>
            </a:r>
          </a:p>
          <a:p>
            <a:pPr>
              <a:buClr>
                <a:srgbClr val="F09828"/>
              </a:buClr>
            </a:pPr>
            <a:r>
              <a:rPr lang="en-US" sz="1800" dirty="0" smtClean="0"/>
              <a:t>2 patients worsened (MF1</a:t>
            </a:r>
            <a:r>
              <a:rPr lang="en-US" sz="1800" dirty="0"/>
              <a:t> </a:t>
            </a:r>
            <a:r>
              <a:rPr lang="en-US" sz="1800" dirty="0" smtClean="0"/>
              <a:t>→ 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0891"/>
            <a:ext cx="9144000" cy="757712"/>
          </a:xfrm>
        </p:spPr>
        <p:txBody>
          <a:bodyPr/>
          <a:lstStyle/>
          <a:p>
            <a:pPr algn="ctr"/>
            <a:r>
              <a:rPr lang="en-US" sz="3400" dirty="0" smtClean="0">
                <a:solidFill>
                  <a:srgbClr val="F09828"/>
                </a:solidFill>
              </a:rPr>
              <a:t>Bone Marrow Fibrosis (Central Review)</a:t>
            </a:r>
            <a:endParaRPr lang="en-US" sz="3400" dirty="0">
              <a:solidFill>
                <a:srgbClr val="F09828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06259" y="1367162"/>
            <a:ext cx="6126614" cy="4168025"/>
            <a:chOff x="1345915" y="1725077"/>
            <a:chExt cx="6126614" cy="4168025"/>
          </a:xfrm>
        </p:grpSpPr>
        <p:sp>
          <p:nvSpPr>
            <p:cNvPr id="45" name="TextBox 44"/>
            <p:cNvSpPr txBox="1"/>
            <p:nvPr/>
          </p:nvSpPr>
          <p:spPr>
            <a:xfrm>
              <a:off x="2964004" y="1909743"/>
              <a:ext cx="1763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Baseline</a:t>
              </a:r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07428" y="1909743"/>
              <a:ext cx="1299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C13D1</a:t>
              </a:r>
              <a:endParaRPr lang="en-US" sz="1400" dirty="0"/>
            </a:p>
          </p:txBody>
        </p:sp>
        <p:pic>
          <p:nvPicPr>
            <p:cNvPr id="64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904" y="2200611"/>
              <a:ext cx="2415091" cy="1804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5882" y="2200611"/>
              <a:ext cx="2415091" cy="1804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3881" y="4083372"/>
              <a:ext cx="2422255" cy="1809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439" y="4086048"/>
              <a:ext cx="2415090" cy="1804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4078252" y="1725077"/>
              <a:ext cx="17634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MF2 → 1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45915" y="2948912"/>
              <a:ext cx="1189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 smtClean="0"/>
                <a:t>H&amp;E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45915" y="4834349"/>
              <a:ext cx="1189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 smtClean="0"/>
                <a:t>Reticulin</a:t>
              </a:r>
              <a:endParaRPr lang="en-US" sz="1400" dirty="0"/>
            </a:p>
          </p:txBody>
        </p:sp>
      </p:grpSp>
      <p:sp useBgFill="1">
        <p:nvSpPr>
          <p:cNvPr id="27" name="Rectangle 26"/>
          <p:cNvSpPr/>
          <p:nvPr/>
        </p:nvSpPr>
        <p:spPr bwMode="auto">
          <a:xfrm>
            <a:off x="4930386" y="1794030"/>
            <a:ext cx="87088" cy="378247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 useBgFill="1">
        <p:nvSpPr>
          <p:cNvPr id="29" name="Rectangle 28"/>
          <p:cNvSpPr/>
          <p:nvPr/>
        </p:nvSpPr>
        <p:spPr bwMode="auto">
          <a:xfrm rot="5400000">
            <a:off x="4929225" y="1228810"/>
            <a:ext cx="87089" cy="491709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103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225" y="1868141"/>
            <a:ext cx="2426490" cy="181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783" y="1876658"/>
            <a:ext cx="2415088" cy="1804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48" y="3762096"/>
            <a:ext cx="2415090" cy="1804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783" y="3762096"/>
            <a:ext cx="2413534" cy="180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2588" y="918562"/>
            <a:ext cx="8394700" cy="4929187"/>
          </a:xfrm>
        </p:spPr>
        <p:txBody>
          <a:bodyPr/>
          <a:lstStyle/>
          <a:p>
            <a:pPr>
              <a:buClr>
                <a:srgbClr val="F09828"/>
              </a:buClr>
            </a:pPr>
            <a:r>
              <a:rPr lang="en-US" sz="1800" dirty="0" smtClean="0"/>
              <a:t>3 patients had improved fibrosis (MF3 </a:t>
            </a:r>
            <a:r>
              <a:rPr lang="en-US" sz="1800" dirty="0"/>
              <a:t>→ </a:t>
            </a:r>
            <a:r>
              <a:rPr lang="en-US" sz="1800" dirty="0" smtClean="0"/>
              <a:t>2, </a:t>
            </a:r>
            <a:r>
              <a:rPr lang="en-US" sz="1800" dirty="0"/>
              <a:t>2 → </a:t>
            </a:r>
            <a:r>
              <a:rPr lang="en-US" sz="1800" dirty="0" smtClean="0"/>
              <a:t>1, 1 → 0)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>
              <a:buClr>
                <a:srgbClr val="F09828"/>
              </a:buClr>
            </a:pPr>
            <a:r>
              <a:rPr lang="en-US" sz="1800" dirty="0" smtClean="0"/>
              <a:t>10 patients had stable fibrosis grading (no change)</a:t>
            </a:r>
          </a:p>
          <a:p>
            <a:pPr>
              <a:buClr>
                <a:srgbClr val="F09828"/>
              </a:buClr>
            </a:pPr>
            <a:r>
              <a:rPr lang="en-US" sz="1800" dirty="0" smtClean="0"/>
              <a:t>2 patients worsened (MF1</a:t>
            </a:r>
            <a:r>
              <a:rPr lang="en-US" sz="1800" dirty="0"/>
              <a:t> </a:t>
            </a:r>
            <a:r>
              <a:rPr lang="en-US" sz="1800" dirty="0" smtClean="0"/>
              <a:t>→ 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2588" y="220891"/>
            <a:ext cx="8394700" cy="757712"/>
          </a:xfrm>
        </p:spPr>
        <p:txBody>
          <a:bodyPr/>
          <a:lstStyle/>
          <a:p>
            <a:pPr algn="ctr"/>
            <a:r>
              <a:rPr lang="en-US" sz="3400" dirty="0" smtClean="0">
                <a:solidFill>
                  <a:srgbClr val="F09828"/>
                </a:solidFill>
              </a:rPr>
              <a:t>Bone Marrow Fibrosis (Central Review)</a:t>
            </a:r>
            <a:endParaRPr lang="en-US" sz="3400" dirty="0">
              <a:solidFill>
                <a:srgbClr val="F09828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24348" y="1585791"/>
            <a:ext cx="1763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Baseline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367772" y="1585791"/>
            <a:ext cx="1299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C13D1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038596" y="1401125"/>
            <a:ext cx="176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MF1 → 0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306259" y="2624960"/>
            <a:ext cx="118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H&amp;E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306259" y="4510397"/>
            <a:ext cx="118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Reticulin</a:t>
            </a:r>
            <a:endParaRPr lang="en-US" sz="1400" dirty="0"/>
          </a:p>
        </p:txBody>
      </p:sp>
      <p:sp useBgFill="1">
        <p:nvSpPr>
          <p:cNvPr id="37" name="Rectangle 36"/>
          <p:cNvSpPr/>
          <p:nvPr/>
        </p:nvSpPr>
        <p:spPr bwMode="auto">
          <a:xfrm>
            <a:off x="4930386" y="1827993"/>
            <a:ext cx="87088" cy="378247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 useBgFill="1">
        <p:nvSpPr>
          <p:cNvPr id="38" name="Rectangle 37"/>
          <p:cNvSpPr/>
          <p:nvPr/>
        </p:nvSpPr>
        <p:spPr bwMode="auto">
          <a:xfrm rot="5400000">
            <a:off x="4929225" y="1262773"/>
            <a:ext cx="87089" cy="491709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69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1253"/>
            <a:ext cx="9144000" cy="757238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Change in Cytokine Levels</a:t>
            </a:r>
            <a:endParaRPr lang="en-US" sz="3600" dirty="0">
              <a:solidFill>
                <a:srgbClr val="F09828"/>
              </a:solidFill>
            </a:endParaRPr>
          </a:p>
        </p:txBody>
      </p:sp>
      <p:sp>
        <p:nvSpPr>
          <p:cNvPr id="61" name="Content Placeholder 1"/>
          <p:cNvSpPr txBox="1">
            <a:spLocks/>
          </p:cNvSpPr>
          <p:nvPr/>
        </p:nvSpPr>
        <p:spPr>
          <a:xfrm>
            <a:off x="5583983" y="1073968"/>
            <a:ext cx="3483817" cy="3240857"/>
          </a:xfrm>
          <a:prstGeom prst="rect">
            <a:avLst/>
          </a:prstGeom>
        </p:spPr>
        <p:txBody>
          <a:bodyPr/>
          <a:lstStyle>
            <a:lvl1pPr marL="231775" indent="-231775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0"/>
              </a:buClr>
              <a:buSzPct val="110000"/>
              <a:buChar char="•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Courier New" pitchFamily="49" charset="0"/>
              <a:buChar char="—"/>
              <a:defRPr sz="2400">
                <a:solidFill>
                  <a:srgbClr val="FFFFFF"/>
                </a:solidFill>
                <a:latin typeface="+mn-lt"/>
              </a:defRPr>
            </a:lvl2pPr>
            <a:lvl3pPr marL="12001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SzPct val="75000"/>
              <a:buFont typeface="Wingdings" pitchFamily="2" charset="2"/>
              <a:buChar char="Ø"/>
              <a:defRPr sz="2000">
                <a:solidFill>
                  <a:srgbClr val="FFFFFF"/>
                </a:solidFill>
                <a:latin typeface="+mn-lt"/>
              </a:defRPr>
            </a:lvl3pPr>
            <a:lvl4pPr marL="1652588" indent="-280988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Wingdings" pitchFamily="2" charset="2"/>
              <a:buChar char="s"/>
              <a:defRPr>
                <a:solidFill>
                  <a:srgbClr val="FFFFFF"/>
                </a:solidFill>
                <a:latin typeface="+mn-lt"/>
              </a:defRPr>
            </a:lvl4pPr>
            <a:lvl5pPr marL="2062163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FF05"/>
              </a:buClr>
              <a:buChar char="»"/>
              <a:defRPr sz="1600">
                <a:solidFill>
                  <a:srgbClr val="FFFFFF"/>
                </a:solidFill>
                <a:latin typeface="+mn-lt"/>
              </a:defRPr>
            </a:lvl5pPr>
            <a:lvl6pPr marL="25193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6pPr>
            <a:lvl7pPr marL="29765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7pPr>
            <a:lvl8pPr marL="34337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8pPr>
            <a:lvl9pPr marL="38909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>
              <a:buClr>
                <a:srgbClr val="F09828"/>
              </a:buClr>
            </a:pPr>
            <a:r>
              <a:rPr lang="en-US" sz="1400" kern="0" dirty="0" smtClean="0"/>
              <a:t>Three different cytokines with median baseline levels in the abnormal </a:t>
            </a:r>
            <a:r>
              <a:rPr lang="en-US" sz="1400" kern="0" dirty="0" err="1" smtClean="0"/>
              <a:t>range</a:t>
            </a:r>
            <a:r>
              <a:rPr lang="en-US" sz="1400" kern="0" baseline="30000" dirty="0" err="1" smtClean="0"/>
              <a:t>a</a:t>
            </a:r>
            <a:r>
              <a:rPr lang="en-US" sz="1400" kern="0" dirty="0" smtClean="0"/>
              <a:t> normalized on treatment</a:t>
            </a:r>
          </a:p>
          <a:p>
            <a:pPr lvl="1">
              <a:buClr>
                <a:srgbClr val="F09828"/>
              </a:buClr>
            </a:pPr>
            <a:r>
              <a:rPr lang="en-US" sz="1200" kern="0" dirty="0" smtClean="0"/>
              <a:t>IL-18 is a pro-inflammatory cytokine</a:t>
            </a:r>
          </a:p>
          <a:p>
            <a:pPr lvl="1">
              <a:buClr>
                <a:srgbClr val="F09828"/>
              </a:buClr>
            </a:pPr>
            <a:r>
              <a:rPr lang="en-US" sz="1200" kern="0" dirty="0" smtClean="0"/>
              <a:t>IL-18 levels were also </a:t>
            </a:r>
            <a:r>
              <a:rPr lang="en-US" sz="1200" kern="0" dirty="0" err="1" smtClean="0"/>
              <a:t>downregulated</a:t>
            </a:r>
            <a:r>
              <a:rPr lang="en-US" sz="1200" kern="0" dirty="0" smtClean="0"/>
              <a:t> at 4 weeks in another JAK2i MF study</a:t>
            </a:r>
            <a:r>
              <a:rPr lang="en-US" sz="1200" kern="0" baseline="30000" dirty="0" smtClean="0"/>
              <a:t>1</a:t>
            </a:r>
            <a:endParaRPr lang="en-US" sz="1200" kern="0" dirty="0" smtClean="0"/>
          </a:p>
          <a:p>
            <a:pPr>
              <a:buClr>
                <a:srgbClr val="F09828"/>
              </a:buClr>
            </a:pPr>
            <a:r>
              <a:rPr lang="en-US" sz="1400" kern="0" dirty="0" smtClean="0"/>
              <a:t>Myeloperoxidase (MPO) and matrix metalloproteinase 9 (MMP9) are both markers of inflammatory disease activity</a:t>
            </a:r>
            <a:r>
              <a:rPr lang="en-US" sz="1400" kern="0" baseline="30000" dirty="0" smtClean="0"/>
              <a:t>2,3</a:t>
            </a:r>
          </a:p>
        </p:txBody>
      </p:sp>
      <p:sp>
        <p:nvSpPr>
          <p:cNvPr id="44" name="Content Placeholder 1"/>
          <p:cNvSpPr txBox="1">
            <a:spLocks/>
          </p:cNvSpPr>
          <p:nvPr/>
        </p:nvSpPr>
        <p:spPr>
          <a:xfrm>
            <a:off x="258499" y="4031837"/>
            <a:ext cx="5399352" cy="1738609"/>
          </a:xfrm>
          <a:prstGeom prst="rect">
            <a:avLst/>
          </a:prstGeom>
        </p:spPr>
        <p:txBody>
          <a:bodyPr/>
          <a:lstStyle>
            <a:lvl1pPr marL="231775" indent="-231775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0"/>
              </a:buClr>
              <a:buSzPct val="110000"/>
              <a:buChar char="•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Courier New" pitchFamily="49" charset="0"/>
              <a:buChar char="—"/>
              <a:defRPr sz="2400">
                <a:solidFill>
                  <a:srgbClr val="FFFFFF"/>
                </a:solidFill>
                <a:latin typeface="+mn-lt"/>
              </a:defRPr>
            </a:lvl2pPr>
            <a:lvl3pPr marL="12001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SzPct val="75000"/>
              <a:buFont typeface="Wingdings" pitchFamily="2" charset="2"/>
              <a:buChar char="Ø"/>
              <a:defRPr sz="2000">
                <a:solidFill>
                  <a:srgbClr val="FFFFFF"/>
                </a:solidFill>
                <a:latin typeface="+mn-lt"/>
              </a:defRPr>
            </a:lvl3pPr>
            <a:lvl4pPr marL="1652588" indent="-280988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Wingdings" pitchFamily="2" charset="2"/>
              <a:buChar char="s"/>
              <a:defRPr>
                <a:solidFill>
                  <a:srgbClr val="FFFFFF"/>
                </a:solidFill>
                <a:latin typeface="+mn-lt"/>
              </a:defRPr>
            </a:lvl4pPr>
            <a:lvl5pPr marL="2062163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FF05"/>
              </a:buClr>
              <a:buChar char="»"/>
              <a:defRPr sz="1600">
                <a:solidFill>
                  <a:srgbClr val="FFFFFF"/>
                </a:solidFill>
                <a:latin typeface="+mn-lt"/>
              </a:defRPr>
            </a:lvl5pPr>
            <a:lvl6pPr marL="25193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6pPr>
            <a:lvl7pPr marL="29765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7pPr>
            <a:lvl8pPr marL="34337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8pPr>
            <a:lvl9pPr marL="38909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>
              <a:buClr>
                <a:srgbClr val="F09828"/>
              </a:buClr>
            </a:pPr>
            <a:r>
              <a:rPr lang="en-US" sz="1400" kern="0" dirty="0" err="1" smtClean="0"/>
              <a:t>Leptin</a:t>
            </a:r>
            <a:r>
              <a:rPr lang="en-US" sz="1400" kern="0" dirty="0" smtClean="0"/>
              <a:t> levels increased on treatment; this effect was also seen in COMFORT-II, where increases were associated with improvement in weight loss</a:t>
            </a:r>
            <a:r>
              <a:rPr lang="en-US" sz="1400" kern="0" baseline="30000" dirty="0" smtClean="0"/>
              <a:t>4</a:t>
            </a:r>
            <a:endParaRPr lang="en-US" sz="1400" kern="0" dirty="0" smtClean="0"/>
          </a:p>
          <a:p>
            <a:pPr lvl="1">
              <a:buClr>
                <a:srgbClr val="F09828"/>
              </a:buClr>
            </a:pPr>
            <a:r>
              <a:rPr lang="en-US" sz="1200" kern="0" dirty="0" smtClean="0"/>
              <a:t>Leptin was also up-regulated at 4 weeks in the SAR302503 study</a:t>
            </a:r>
            <a:r>
              <a:rPr lang="en-US" sz="1200" kern="0" baseline="30000" dirty="0" smtClean="0"/>
              <a:t>1</a:t>
            </a:r>
            <a:r>
              <a:rPr lang="en-US" sz="1200" kern="0" dirty="0" smtClean="0"/>
              <a:t> </a:t>
            </a:r>
          </a:p>
        </p:txBody>
      </p:sp>
      <p:graphicFrame>
        <p:nvGraphicFramePr>
          <p:cNvPr id="45" name="Chart 44"/>
          <p:cNvGraphicFramePr/>
          <p:nvPr>
            <p:extLst>
              <p:ext uri="{D42A27DB-BD31-4B8C-83A1-F6EECF244321}">
                <p14:modId xmlns:p14="http://schemas.microsoft.com/office/powerpoint/2010/main" val="242235115"/>
              </p:ext>
            </p:extLst>
          </p:nvPr>
        </p:nvGraphicFramePr>
        <p:xfrm>
          <a:off x="512257" y="1667013"/>
          <a:ext cx="1620380" cy="1856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6" name="TextBox 45"/>
          <p:cNvSpPr txBox="1"/>
          <p:nvPr/>
        </p:nvSpPr>
        <p:spPr>
          <a:xfrm rot="16200000">
            <a:off x="-784432" y="2197480"/>
            <a:ext cx="2221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Fold-Change From Baseline</a:t>
            </a:r>
            <a:br>
              <a:rPr lang="en-US" sz="1100" dirty="0" smtClean="0"/>
            </a:br>
            <a:r>
              <a:rPr lang="en-US" sz="1100" dirty="0" smtClean="0"/>
              <a:t>(+/- 1 SE interval)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1026069" y="1436108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IL-18</a:t>
            </a:r>
            <a:endParaRPr lang="en-US" sz="1200" dirty="0"/>
          </a:p>
        </p:txBody>
      </p:sp>
      <p:graphicFrame>
        <p:nvGraphicFramePr>
          <p:cNvPr id="58" name="Chart 57"/>
          <p:cNvGraphicFramePr/>
          <p:nvPr>
            <p:extLst>
              <p:ext uri="{D42A27DB-BD31-4B8C-83A1-F6EECF244321}">
                <p14:modId xmlns:p14="http://schemas.microsoft.com/office/powerpoint/2010/main" val="900958909"/>
              </p:ext>
            </p:extLst>
          </p:nvPr>
        </p:nvGraphicFramePr>
        <p:xfrm>
          <a:off x="2119693" y="1667013"/>
          <a:ext cx="1620380" cy="1856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1260211446"/>
              </p:ext>
            </p:extLst>
          </p:nvPr>
        </p:nvGraphicFramePr>
        <p:xfrm>
          <a:off x="3782888" y="1667013"/>
          <a:ext cx="1620380" cy="1856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2670094" y="1436108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MMP9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268033" y="1436108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MPO</a:t>
            </a:r>
            <a:endParaRPr lang="en-US" sz="1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5910543" y="3455914"/>
            <a:ext cx="2830695" cy="2401457"/>
            <a:chOff x="5919891" y="4100268"/>
            <a:chExt cx="2830695" cy="2401457"/>
          </a:xfrm>
        </p:grpSpPr>
        <p:graphicFrame>
          <p:nvGraphicFramePr>
            <p:cNvPr id="65" name="Chart 64"/>
            <p:cNvGraphicFramePr/>
            <p:nvPr>
              <p:extLst>
                <p:ext uri="{D42A27DB-BD31-4B8C-83A1-F6EECF244321}">
                  <p14:modId xmlns:p14="http://schemas.microsoft.com/office/powerpoint/2010/main" val="2609337576"/>
                </p:ext>
              </p:extLst>
            </p:nvPr>
          </p:nvGraphicFramePr>
          <p:xfrm>
            <a:off x="6367604" y="4385677"/>
            <a:ext cx="2382982" cy="21160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66" name="TextBox 65"/>
            <p:cNvSpPr txBox="1"/>
            <p:nvPr/>
          </p:nvSpPr>
          <p:spPr>
            <a:xfrm rot="16200000">
              <a:off x="5024736" y="4995423"/>
              <a:ext cx="22211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Fold-Change From Baseline</a:t>
              </a:r>
              <a:br>
                <a:rPr lang="en-US" sz="1100" dirty="0" smtClean="0"/>
              </a:br>
              <a:r>
                <a:rPr lang="en-US" sz="1100" dirty="0" smtClean="0"/>
                <a:t>(+/- 1 SE interval)</a:t>
              </a:r>
              <a:endParaRPr lang="en-US" sz="11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112326" y="410026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Leptin</a:t>
              </a:r>
              <a:endParaRPr lang="en-US" sz="12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0278" y="6011199"/>
            <a:ext cx="401183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 err="1" smtClean="0"/>
              <a:t>Talpaz</a:t>
            </a:r>
            <a:r>
              <a:rPr lang="en-US" sz="1000" dirty="0" smtClean="0"/>
              <a:t> M, et al. </a:t>
            </a:r>
            <a:r>
              <a:rPr lang="en-US" sz="1000" i="1" dirty="0"/>
              <a:t>J </a:t>
            </a:r>
            <a:r>
              <a:rPr lang="en-US" sz="1000" i="1" dirty="0" err="1"/>
              <a:t>Clin</a:t>
            </a:r>
            <a:r>
              <a:rPr lang="en-US" sz="1000" i="1" dirty="0"/>
              <a:t> </a:t>
            </a:r>
            <a:r>
              <a:rPr lang="en-US" sz="1000" i="1" dirty="0" err="1"/>
              <a:t>Oncol</a:t>
            </a:r>
            <a:r>
              <a:rPr lang="en-US" sz="1000" dirty="0"/>
              <a:t>. 2013;31(</a:t>
            </a:r>
            <a:r>
              <a:rPr lang="en-US" sz="1000" dirty="0" err="1"/>
              <a:t>Suppl</a:t>
            </a:r>
            <a:r>
              <a:rPr lang="en-US" sz="1000" dirty="0"/>
              <a:t>): </a:t>
            </a:r>
            <a:r>
              <a:rPr lang="en-US" sz="1000" dirty="0" smtClean="0"/>
              <a:t>Abstract 7110.</a:t>
            </a:r>
          </a:p>
          <a:p>
            <a:pPr marL="228600" indent="-228600">
              <a:buAutoNum type="arabicPeriod"/>
            </a:pPr>
            <a:r>
              <a:rPr lang="en-US" sz="1000" dirty="0" err="1"/>
              <a:t>Anatoliotakis</a:t>
            </a:r>
            <a:r>
              <a:rPr lang="en-US" sz="1000" dirty="0"/>
              <a:t> </a:t>
            </a:r>
            <a:r>
              <a:rPr lang="en-US" sz="1000" dirty="0" smtClean="0"/>
              <a:t>N, et al. </a:t>
            </a:r>
            <a:r>
              <a:rPr lang="en-US" sz="1000" i="1" dirty="0" err="1" smtClean="0"/>
              <a:t>Curr</a:t>
            </a:r>
            <a:r>
              <a:rPr lang="en-US" sz="1000" i="1" dirty="0" smtClean="0"/>
              <a:t> Top Med Chem</a:t>
            </a:r>
            <a:r>
              <a:rPr lang="en-US" sz="1000" dirty="0" smtClean="0"/>
              <a:t>. 2013;13(2):115-138.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14344" y="6011199"/>
            <a:ext cx="388271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en-US" sz="1000" dirty="0" err="1" smtClean="0"/>
              <a:t>Biasi</a:t>
            </a:r>
            <a:r>
              <a:rPr lang="en-US" sz="1000" dirty="0" smtClean="0"/>
              <a:t> F, et al. </a:t>
            </a:r>
            <a:r>
              <a:rPr lang="en-US" sz="1000" i="1" dirty="0" err="1" smtClean="0"/>
              <a:t>PLoS</a:t>
            </a:r>
            <a:r>
              <a:rPr lang="en-US" sz="1000" i="1" dirty="0" smtClean="0"/>
              <a:t> One</a:t>
            </a:r>
            <a:r>
              <a:rPr lang="en-US" sz="1000" dirty="0" smtClean="0"/>
              <a:t>. 2012;7(7):e41839.</a:t>
            </a:r>
          </a:p>
          <a:p>
            <a:pPr marL="228600" indent="-228600">
              <a:buAutoNum type="arabicPeriod" startAt="3"/>
            </a:pPr>
            <a:r>
              <a:rPr lang="en-US" sz="1000" dirty="0" smtClean="0"/>
              <a:t>Squires M, et al. </a:t>
            </a:r>
            <a:r>
              <a:rPr lang="en-US" sz="1000" i="1" dirty="0" smtClean="0"/>
              <a:t>Blood.</a:t>
            </a:r>
            <a:r>
              <a:rPr lang="en-US" sz="1000" dirty="0" smtClean="0"/>
              <a:t> 2013;122(21): Abstract 2070.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8086" y="5524225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Method: MRBM </a:t>
            </a:r>
            <a:r>
              <a:rPr lang="en-US" sz="1000" dirty="0" err="1"/>
              <a:t>HumanMAP</a:t>
            </a:r>
            <a:r>
              <a:rPr lang="en-US" sz="1000" dirty="0"/>
              <a:t>® </a:t>
            </a:r>
            <a:r>
              <a:rPr lang="en-US" sz="1000" dirty="0" smtClean="0"/>
              <a:t>V2.0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53987" y="5758714"/>
            <a:ext cx="6604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err="1" smtClean="0"/>
              <a:t>a</a:t>
            </a:r>
            <a:r>
              <a:rPr lang="en-US" sz="1000" dirty="0" err="1" smtClean="0"/>
              <a:t>Reference</a:t>
            </a:r>
            <a:r>
              <a:rPr lang="en-US" sz="1000" dirty="0" smtClean="0"/>
              <a:t> ranges based on MRBM data of  ~</a:t>
            </a:r>
            <a:r>
              <a:rPr lang="en-US" sz="1000" dirty="0"/>
              <a:t>100 </a:t>
            </a:r>
            <a:r>
              <a:rPr lang="en-US" sz="1000" dirty="0" smtClean="0"/>
              <a:t> </a:t>
            </a:r>
            <a:r>
              <a:rPr lang="en-US" sz="1000" dirty="0"/>
              <a:t>healthy </a:t>
            </a:r>
            <a:r>
              <a:rPr lang="en-US" sz="1000" dirty="0" smtClean="0"/>
              <a:t>individuals and are for research </a:t>
            </a:r>
            <a:r>
              <a:rPr lang="en-US" sz="1000" dirty="0"/>
              <a:t>u</a:t>
            </a:r>
            <a:r>
              <a:rPr lang="en-US" sz="1000" dirty="0" smtClean="0"/>
              <a:t>se only.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647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88963" y="256449"/>
            <a:ext cx="8042275" cy="717550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2587" y="1016110"/>
            <a:ext cx="8345777" cy="5130740"/>
          </a:xfrm>
        </p:spPr>
        <p:txBody>
          <a:bodyPr/>
          <a:lstStyle/>
          <a:p>
            <a:pPr marL="231775" lvl="1" indent="-23177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09828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1700" b="1" dirty="0" smtClean="0"/>
              <a:t>The combination </a:t>
            </a:r>
            <a:r>
              <a:rPr lang="en-US" sz="1700" b="1" dirty="0"/>
              <a:t>of ruxolitinib 15 mg </a:t>
            </a:r>
            <a:r>
              <a:rPr lang="en-US" sz="1700" b="1" dirty="0" smtClean="0"/>
              <a:t>BID  and panobinostat</a:t>
            </a:r>
            <a:r>
              <a:rPr lang="en-US" sz="1700" b="1" dirty="0"/>
              <a:t> 25 mg TIW </a:t>
            </a:r>
            <a:r>
              <a:rPr lang="en-US" sz="1700" b="1" dirty="0" err="1"/>
              <a:t>QOW</a:t>
            </a:r>
            <a:r>
              <a:rPr lang="en-US" sz="1700" b="1" dirty="0"/>
              <a:t> was </a:t>
            </a:r>
            <a:r>
              <a:rPr lang="en-US" sz="1700" b="1" dirty="0" smtClean="0"/>
              <a:t>well tolerated and resulted in substantial reductions in splenomegaly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09828"/>
              </a:buClr>
              <a:buSzPct val="110000"/>
              <a:defRPr/>
            </a:pPr>
            <a:r>
              <a:rPr lang="en-US" sz="1700" b="1" dirty="0" smtClean="0"/>
              <a:t>Most patients treated at the RP2D of combination therapy achieved a spleen response</a:t>
            </a:r>
          </a:p>
          <a:p>
            <a:pPr marL="231775" lvl="1" indent="-2317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09828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1700" b="1" dirty="0" smtClean="0"/>
              <a:t>Combination treatment at the RP2D had an acceptable safety profile</a:t>
            </a:r>
            <a:endParaRPr lang="en-US" sz="1700" b="1" strike="sngStrike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09828"/>
              </a:buClr>
              <a:buSzPct val="110000"/>
              <a:defRPr/>
            </a:pPr>
            <a:r>
              <a:rPr lang="en-US" sz="1700" b="1" dirty="0" smtClean="0"/>
              <a:t>The </a:t>
            </a:r>
            <a:r>
              <a:rPr lang="en-US" sz="1700" b="1" dirty="0"/>
              <a:t>rates of </a:t>
            </a:r>
            <a:r>
              <a:rPr lang="en-US" sz="1700" b="1" dirty="0" err="1"/>
              <a:t>AEs</a:t>
            </a:r>
            <a:r>
              <a:rPr lang="en-US" sz="1700" b="1" dirty="0"/>
              <a:t> observed in this trial are in line with the expected and known </a:t>
            </a:r>
            <a:r>
              <a:rPr lang="en-US" sz="1700" b="1" dirty="0" err="1"/>
              <a:t>AEs</a:t>
            </a:r>
            <a:r>
              <a:rPr lang="en-US" sz="1700" b="1" dirty="0"/>
              <a:t> of these two agents when used as </a:t>
            </a:r>
            <a:r>
              <a:rPr lang="en-US" sz="1700" b="1" dirty="0" smtClean="0"/>
              <a:t>monotherapies</a:t>
            </a:r>
            <a:r>
              <a:rPr lang="en-US" sz="1700" b="1" baseline="30000" dirty="0" smtClean="0"/>
              <a:t>1-5</a:t>
            </a:r>
            <a:endParaRPr lang="en-US" sz="1700" b="1" baseline="300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09828"/>
              </a:buClr>
              <a:defRPr/>
            </a:pPr>
            <a:r>
              <a:rPr lang="en-US" sz="1700" b="1" dirty="0" smtClean="0"/>
              <a:t>For some patients, the combination of ruxolitinib and panobinostat resulted in decreases in </a:t>
            </a:r>
            <a:r>
              <a:rPr lang="en-US" sz="1700" b="1" i="1" dirty="0" smtClean="0"/>
              <a:t>JAK2</a:t>
            </a:r>
            <a:r>
              <a:rPr lang="en-US" sz="1700" b="1" dirty="0" smtClean="0"/>
              <a:t> V617F allele burden and bone marrow fibrosis</a:t>
            </a:r>
          </a:p>
          <a:p>
            <a:pPr marL="231775" lvl="1" indent="-2317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09828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1700" b="1" dirty="0" smtClean="0"/>
              <a:t>In </a:t>
            </a:r>
            <a:r>
              <a:rPr lang="en-US" sz="1700" b="1" dirty="0"/>
              <a:t>summary, </a:t>
            </a:r>
            <a:r>
              <a:rPr lang="en-US" sz="1700" b="1" dirty="0" smtClean="0"/>
              <a:t>the combination of panobinostat and ruxolitinib in MF is </a:t>
            </a:r>
            <a:r>
              <a:rPr lang="en-US" sz="1700" b="1" dirty="0"/>
              <a:t>associated </a:t>
            </a:r>
            <a:r>
              <a:rPr lang="en-US" sz="1700" b="1" dirty="0" smtClean="0"/>
              <a:t>with favorable treatment benefits and encourages further exploration</a:t>
            </a:r>
            <a:endParaRPr lang="en-US" sz="1700" b="1" dirty="0"/>
          </a:p>
        </p:txBody>
      </p:sp>
      <p:sp>
        <p:nvSpPr>
          <p:cNvPr id="6" name="Rectangle 5"/>
          <p:cNvSpPr/>
          <p:nvPr/>
        </p:nvSpPr>
        <p:spPr>
          <a:xfrm>
            <a:off x="452950" y="5547094"/>
            <a:ext cx="369322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Verstovsek </a:t>
            </a:r>
            <a:r>
              <a:rPr lang="en-US" sz="1000" dirty="0"/>
              <a:t>S, et al. </a:t>
            </a:r>
            <a:r>
              <a:rPr lang="en-US" sz="1000" i="1" dirty="0"/>
              <a:t>N </a:t>
            </a:r>
            <a:r>
              <a:rPr lang="en-US" sz="1000" i="1" dirty="0" err="1"/>
              <a:t>Engl</a:t>
            </a:r>
            <a:r>
              <a:rPr lang="en-US" sz="1000" i="1" dirty="0"/>
              <a:t> J Med. </a:t>
            </a:r>
            <a:r>
              <a:rPr lang="en-US" sz="1000" dirty="0"/>
              <a:t>2012;366:799-807.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Harrison C, et al. </a:t>
            </a:r>
            <a:r>
              <a:rPr lang="en-US" sz="1000" i="1" dirty="0"/>
              <a:t>N </a:t>
            </a:r>
            <a:r>
              <a:rPr lang="en-US" sz="1000" i="1" dirty="0" err="1"/>
              <a:t>Engl</a:t>
            </a:r>
            <a:r>
              <a:rPr lang="en-US" sz="1000" i="1" dirty="0"/>
              <a:t> J Med</a:t>
            </a:r>
            <a:r>
              <a:rPr lang="en-US" sz="1000" dirty="0"/>
              <a:t>. 2012;366:787-798</a:t>
            </a:r>
            <a:r>
              <a:rPr lang="en-US" sz="10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DeAngelo</a:t>
            </a:r>
            <a:r>
              <a:rPr lang="en-US" sz="1000" dirty="0"/>
              <a:t> DJ. </a:t>
            </a:r>
            <a:r>
              <a:rPr lang="en-US" sz="1000" i="1" dirty="0"/>
              <a:t>Leukemia</a:t>
            </a:r>
            <a:r>
              <a:rPr lang="en-US" sz="1000" dirty="0"/>
              <a:t>. 2013;27:1628-1636.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DeAngelo</a:t>
            </a:r>
            <a:r>
              <a:rPr lang="en-US" sz="1000" dirty="0"/>
              <a:t> DJ. </a:t>
            </a:r>
            <a:r>
              <a:rPr lang="en-US" sz="1000" i="1" dirty="0"/>
              <a:t>Br J </a:t>
            </a:r>
            <a:r>
              <a:rPr lang="en-US" sz="1000" i="1" dirty="0" err="1"/>
              <a:t>Haematol</a:t>
            </a:r>
            <a:r>
              <a:rPr lang="en-US" sz="1000" dirty="0"/>
              <a:t>. 2013;162: 326-335.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Mascarenhas</a:t>
            </a:r>
            <a:r>
              <a:rPr lang="en-US" sz="1000" dirty="0"/>
              <a:t> J. </a:t>
            </a:r>
            <a:r>
              <a:rPr lang="en-US" sz="1000" i="1" dirty="0"/>
              <a:t>Br J </a:t>
            </a:r>
            <a:r>
              <a:rPr lang="en-US" sz="1000" i="1" dirty="0" err="1"/>
              <a:t>Haematol</a:t>
            </a:r>
            <a:r>
              <a:rPr lang="en-US" sz="1000" dirty="0"/>
              <a:t>. 2013;161: 68-75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810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0891"/>
            <a:ext cx="9144000" cy="757712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Hematologic Adverse Events</a:t>
            </a:r>
            <a:endParaRPr lang="en-US" sz="3600" dirty="0">
              <a:solidFill>
                <a:srgbClr val="F09828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305755"/>
              </p:ext>
            </p:extLst>
          </p:nvPr>
        </p:nvGraphicFramePr>
        <p:xfrm>
          <a:off x="382589" y="2048889"/>
          <a:ext cx="829151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617"/>
                <a:gridCol w="1072091"/>
                <a:gridCol w="1072091"/>
                <a:gridCol w="1072091"/>
                <a:gridCol w="1084868"/>
                <a:gridCol w="1198311"/>
                <a:gridCol w="1102445"/>
              </a:tblGrid>
              <a:tr h="16061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n (%)</a:t>
                      </a:r>
                      <a:r>
                        <a:rPr lang="en-US" sz="1400" b="1" baseline="30000" dirty="0" smtClean="0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sz="1400" b="1" baseline="30000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Escalation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phase</a:t>
                      </a:r>
                    </a:p>
                    <a:p>
                      <a:pPr algn="ctr"/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n = 38</a:t>
                      </a:r>
                      <a:endParaRPr lang="en-US" sz="14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Expansion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phase</a:t>
                      </a:r>
                    </a:p>
                    <a:p>
                      <a:pPr algn="ctr"/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n = 23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Patients treated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at the RP2D</a:t>
                      </a:r>
                      <a:endParaRPr lang="en-US" sz="1400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n = 34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</a:tr>
              <a:tr h="201797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All grade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Grade 3/4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All grade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Grade 3/4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All grade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Grade 3/4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17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Anemia</a:t>
                      </a:r>
                      <a:endParaRPr lang="en-US" sz="14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24 (63.2)</a:t>
                      </a:r>
                      <a:endParaRPr lang="en-US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16 (42.1)</a:t>
                      </a:r>
                      <a:endParaRPr lang="en-US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18 (78.3)</a:t>
                      </a:r>
                      <a:endParaRPr lang="en-US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8 (34.8)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26 (76.5)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11 (32.4)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9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Thrombocytopenia</a:t>
                      </a:r>
                      <a:endParaRPr lang="en-US" sz="14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20 (52.6)</a:t>
                      </a:r>
                      <a:endParaRPr lang="en-US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8 (21.1)</a:t>
                      </a:r>
                      <a:endParaRPr lang="en-US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11 (47.8)</a:t>
                      </a:r>
                      <a:endParaRPr lang="en-US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7 (30.4)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16 (47.1)</a:t>
                      </a:r>
                      <a:endParaRPr lang="en-US" sz="14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9 (26.5)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98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FFFFFF"/>
                          </a:solidFill>
                        </a:rPr>
                        <a:t>Neutropenia</a:t>
                      </a:r>
                      <a:endParaRPr lang="en-US" sz="14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 (7.9)</a:t>
                      </a:r>
                      <a:endParaRPr lang="en-US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 (5.3)</a:t>
                      </a:r>
                      <a:endParaRPr lang="en-US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 (4.3)</a:t>
                      </a:r>
                      <a:endParaRPr lang="en-US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 (4.3)</a:t>
                      </a:r>
                      <a:endParaRPr lang="en-US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 (8.8)</a:t>
                      </a:r>
                      <a:endParaRPr lang="en-US" sz="14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 (5.9)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54092" y="4667249"/>
            <a:ext cx="8394700" cy="128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0"/>
              </a:buClr>
              <a:buSzPct val="110000"/>
              <a:buChar char="•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Courier New" pitchFamily="49" charset="0"/>
              <a:buChar char="—"/>
              <a:defRPr sz="2400">
                <a:solidFill>
                  <a:srgbClr val="FFFFFF"/>
                </a:solidFill>
                <a:latin typeface="+mn-lt"/>
              </a:defRPr>
            </a:lvl2pPr>
            <a:lvl3pPr marL="12001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SzPct val="75000"/>
              <a:buFont typeface="Wingdings" pitchFamily="2" charset="2"/>
              <a:buChar char="Ø"/>
              <a:defRPr sz="2000">
                <a:solidFill>
                  <a:srgbClr val="FFFFFF"/>
                </a:solidFill>
                <a:latin typeface="+mn-lt"/>
              </a:defRPr>
            </a:lvl3pPr>
            <a:lvl4pPr marL="1652588" indent="-280988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Wingdings" pitchFamily="2" charset="2"/>
              <a:buChar char="s"/>
              <a:defRPr>
                <a:solidFill>
                  <a:srgbClr val="FFFFFF"/>
                </a:solidFill>
                <a:latin typeface="+mn-lt"/>
              </a:defRPr>
            </a:lvl4pPr>
            <a:lvl5pPr marL="2062163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FF05"/>
              </a:buClr>
              <a:buChar char="»"/>
              <a:defRPr sz="1600">
                <a:solidFill>
                  <a:srgbClr val="FFFFFF"/>
                </a:solidFill>
                <a:latin typeface="+mn-lt"/>
              </a:defRPr>
            </a:lvl5pPr>
            <a:lvl6pPr marL="25193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6pPr>
            <a:lvl7pPr marL="29765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7pPr>
            <a:lvl8pPr marL="34337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8pPr>
            <a:lvl9pPr marL="38909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>
              <a:buClr>
                <a:srgbClr val="F09828"/>
              </a:buClr>
            </a:pPr>
            <a:r>
              <a:rPr lang="en-US" sz="1600" dirty="0"/>
              <a:t>In the escalation phase, 2 patients discontinued due to anemia and 2 discontinued due to thrombocytopenia</a:t>
            </a:r>
          </a:p>
          <a:p>
            <a:pPr>
              <a:buClr>
                <a:srgbClr val="F09828"/>
              </a:buClr>
            </a:pPr>
            <a:r>
              <a:rPr lang="en-US" sz="1600" dirty="0"/>
              <a:t>Among patients treated at the RP2D, 1 patient (expansion phase) discontinued due to anemia and </a:t>
            </a:r>
            <a:r>
              <a:rPr lang="en-US" sz="1600" dirty="0" smtClean="0"/>
              <a:t>1 (escalation phase) due </a:t>
            </a:r>
            <a:r>
              <a:rPr lang="en-US" sz="1600" dirty="0"/>
              <a:t>to </a:t>
            </a:r>
            <a:r>
              <a:rPr lang="en-US" sz="1600" dirty="0" err="1" smtClean="0"/>
              <a:t>thrombocytopenia</a:t>
            </a:r>
            <a:r>
              <a:rPr lang="en-US" sz="1600" baseline="30000" dirty="0" err="1" smtClean="0"/>
              <a:t>a</a:t>
            </a:r>
            <a:endParaRPr lang="en-US" sz="160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548784" y="1211792"/>
            <a:ext cx="8286457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eaLnBrk="0" hangingPunct="0">
              <a:lnSpc>
                <a:spcPct val="105000"/>
              </a:lnSpc>
              <a:spcBef>
                <a:spcPts val="800"/>
              </a:spcBef>
              <a:buClr>
                <a:srgbClr val="F09828"/>
              </a:buClr>
              <a:buSzPct val="110000"/>
              <a:buFont typeface="Arial" pitchFamily="34" charset="0"/>
              <a:buChar char="•"/>
              <a:defRPr/>
            </a:pPr>
            <a:r>
              <a:rPr lang="en-US" dirty="0" smtClean="0"/>
              <a:t>The most common hematologic </a:t>
            </a:r>
            <a:r>
              <a:rPr lang="en-US" dirty="0" err="1" smtClean="0"/>
              <a:t>AEs</a:t>
            </a:r>
            <a:r>
              <a:rPr lang="en-US" dirty="0" smtClean="0"/>
              <a:t> were anemia and thrombocytopenia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6202" y="4065909"/>
            <a:ext cx="83024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 err="1" smtClean="0"/>
              <a:t>a</a:t>
            </a:r>
            <a:r>
              <a:rPr lang="en-US" sz="1200" dirty="0" err="1" smtClean="0"/>
              <a:t>Regardless</a:t>
            </a:r>
            <a:r>
              <a:rPr lang="en-US" sz="1200" dirty="0" smtClean="0"/>
              <a:t> </a:t>
            </a:r>
            <a:r>
              <a:rPr lang="en-US" sz="1200" dirty="0"/>
              <a:t>of relationship to study </a:t>
            </a:r>
            <a:r>
              <a:rPr lang="en-US" sz="1200" dirty="0" smtClean="0"/>
              <a:t>treatment at </a:t>
            </a:r>
            <a:r>
              <a:rPr lang="en-US" sz="1200" dirty="0"/>
              <a:t>any time during or up to 30 days after </a:t>
            </a:r>
            <a:r>
              <a:rPr lang="en-US" sz="1200" dirty="0" smtClean="0"/>
              <a:t>last dose. 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346202" y="5798985"/>
            <a:ext cx="82873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baseline="30000" dirty="0" err="1" smtClean="0"/>
              <a:t>a</a:t>
            </a:r>
            <a:r>
              <a:rPr lang="en-US" sz="1100" dirty="0" err="1" smtClean="0"/>
              <a:t>Patient</a:t>
            </a:r>
            <a:r>
              <a:rPr lang="en-US" sz="1100" dirty="0" smtClean="0"/>
              <a:t> had </a:t>
            </a:r>
            <a:r>
              <a:rPr lang="en-US" sz="1100" dirty="0"/>
              <a:t>an interruption in study treatment for &gt; 4 weeks due to grade 3/4  thrombocytopenia and therefore was </a:t>
            </a:r>
            <a:r>
              <a:rPr lang="en-US" sz="1100" dirty="0" smtClean="0"/>
              <a:t>discontinued.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418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94765"/>
            <a:ext cx="9144000" cy="757712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F09828"/>
                </a:solidFill>
              </a:rPr>
              <a:t>Nonhematologic Adverse Events (&gt; 20%)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32922"/>
              </p:ext>
            </p:extLst>
          </p:nvPr>
        </p:nvGraphicFramePr>
        <p:xfrm>
          <a:off x="212010" y="1128889"/>
          <a:ext cx="8631044" cy="504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181"/>
                <a:gridCol w="1224905"/>
                <a:gridCol w="1224905"/>
                <a:gridCol w="1224905"/>
                <a:gridCol w="1088805"/>
                <a:gridCol w="1122829"/>
                <a:gridCol w="1145514"/>
              </a:tblGrid>
              <a:tr h="117534">
                <a:tc>
                  <a:txBody>
                    <a:bodyPr/>
                    <a:lstStyle/>
                    <a:p>
                      <a:endParaRPr lang="en-US" sz="1200" b="1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Escalation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phase</a:t>
                      </a:r>
                    </a:p>
                    <a:p>
                      <a:pPr algn="ctr"/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n = 38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Expansion</a:t>
                      </a: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</a:rPr>
                        <a:t> phase</a:t>
                      </a:r>
                    </a:p>
                    <a:p>
                      <a:pPr algn="ctr"/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</a:rPr>
                        <a:t>n = 23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Patients treated</a:t>
                      </a: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</a:rPr>
                        <a:t> at the RP2D</a:t>
                      </a:r>
                      <a:endParaRPr lang="en-US" sz="1200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n = 34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/>
                </a:tc>
              </a:tr>
              <a:tr h="1636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%</a:t>
                      </a:r>
                      <a:r>
                        <a:rPr lang="en-US" sz="1200" b="1" baseline="30000" dirty="0" smtClean="0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sz="1200" kern="1200" baseline="300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All grade</a:t>
                      </a: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Grade 3/4</a:t>
                      </a: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All grade</a:t>
                      </a: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Grade 3/4</a:t>
                      </a: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All grade</a:t>
                      </a: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Grade 3/4</a:t>
                      </a: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Any AE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100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Diarrhea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66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2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baseline="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  <a:endParaRPr lang="en-US" sz="12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2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en-US" sz="12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Asthenia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37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2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2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Muscle spasms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37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Headache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34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Nausea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32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Abdominal pain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29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Peripheral edema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29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Vomiting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26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Dyspnea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26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Creatinine increased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26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Dizziness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24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Fatigue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2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US" sz="12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12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Pruritus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Pain in extremity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Pyrexia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Cough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Nasopharyngitis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Constipation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40603" y="6175265"/>
            <a:ext cx="8573911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sz="1200" baseline="30000" dirty="0"/>
              <a:t>a </a:t>
            </a:r>
            <a:r>
              <a:rPr lang="en-US" sz="1200" dirty="0"/>
              <a:t>Regardless of relationship to study treatment at any time during or up to 30 days after last dose.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550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82600"/>
            <a:ext cx="9144000" cy="757712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09828"/>
                </a:solidFill>
              </a:rPr>
              <a:t>Nonhematologic Adverse Events </a:t>
            </a:r>
            <a:r>
              <a:rPr lang="en-US" sz="3600" dirty="0" smtClean="0">
                <a:solidFill>
                  <a:srgbClr val="F09828"/>
                </a:solidFill>
              </a:rPr>
              <a:t/>
            </a:r>
            <a:br>
              <a:rPr lang="en-US" sz="3600" dirty="0" smtClean="0">
                <a:solidFill>
                  <a:srgbClr val="F09828"/>
                </a:solidFill>
              </a:rPr>
            </a:br>
            <a:r>
              <a:rPr lang="en-US" sz="3600" dirty="0" smtClean="0">
                <a:solidFill>
                  <a:srgbClr val="F09828"/>
                </a:solidFill>
              </a:rPr>
              <a:t>(&gt;20</a:t>
            </a:r>
            <a:r>
              <a:rPr lang="en-US" sz="3600" dirty="0">
                <a:solidFill>
                  <a:srgbClr val="F09828"/>
                </a:solidFill>
              </a:rPr>
              <a:t>%)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69317"/>
              </p:ext>
            </p:extLst>
          </p:nvPr>
        </p:nvGraphicFramePr>
        <p:xfrm>
          <a:off x="711369" y="1994038"/>
          <a:ext cx="7636589" cy="364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704"/>
                <a:gridCol w="1513306"/>
                <a:gridCol w="1345161"/>
                <a:gridCol w="1387196"/>
                <a:gridCol w="1415222"/>
              </a:tblGrid>
              <a:tr h="117534">
                <a:tc>
                  <a:txBody>
                    <a:bodyPr/>
                    <a:lstStyle/>
                    <a:p>
                      <a:endParaRPr lang="en-US" sz="1200" b="1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Expansion</a:t>
                      </a: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</a:rPr>
                        <a:t> phase</a:t>
                      </a:r>
                    </a:p>
                    <a:p>
                      <a:pPr algn="ctr"/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</a:rPr>
                        <a:t>n = 23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Patients treated</a:t>
                      </a: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</a:rPr>
                        <a:t> at the RP2D</a:t>
                      </a:r>
                      <a:endParaRPr lang="en-US" sz="1200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n = 34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/>
                </a:tc>
              </a:tr>
              <a:tr h="1636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%</a:t>
                      </a:r>
                      <a:r>
                        <a:rPr lang="en-US" sz="1200" b="1" baseline="30000" dirty="0" smtClean="0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sz="1200" kern="1200" baseline="300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All grade</a:t>
                      </a: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Grade 3/4</a:t>
                      </a: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All grade</a:t>
                      </a: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Grade 3/4</a:t>
                      </a:r>
                    </a:p>
                  </a:txBody>
                  <a:tcPr marT="18288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Any AE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Diarrhea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baseline="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Asthenia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Muscle spasms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Vomiting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Nausea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Fatigue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Headache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Dyspnea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Abdominal pain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Peripheral edema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Constipation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77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Dizziness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2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2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67236" y="5657265"/>
            <a:ext cx="76945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/>
              <a:t>a </a:t>
            </a:r>
            <a:r>
              <a:rPr lang="en-US" sz="1200" dirty="0" smtClean="0"/>
              <a:t>In ≥ 20% of patients treated at the RP2D; regardless </a:t>
            </a:r>
            <a:r>
              <a:rPr lang="en-US" sz="1200" dirty="0"/>
              <a:t>of relationship to study </a:t>
            </a:r>
            <a:r>
              <a:rPr lang="en-US" sz="1200" dirty="0" smtClean="0"/>
              <a:t>treatment at </a:t>
            </a:r>
            <a:r>
              <a:rPr lang="en-US" sz="1200" dirty="0"/>
              <a:t>any time during or up to 30 days after </a:t>
            </a:r>
            <a:r>
              <a:rPr lang="en-US" sz="1200" dirty="0" smtClean="0"/>
              <a:t>last dose. 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756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0891"/>
            <a:ext cx="9144000" cy="757712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Rationale for Combination Therapy</a:t>
            </a:r>
            <a:endParaRPr lang="en-US" sz="3600" dirty="0">
              <a:solidFill>
                <a:srgbClr val="F0982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502" y="5721719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err="1" smtClean="0"/>
              <a:t>a</a:t>
            </a:r>
            <a:r>
              <a:rPr lang="en-US" sz="1000" dirty="0" err="1" smtClean="0"/>
              <a:t>Ruxolitinib</a:t>
            </a:r>
            <a:r>
              <a:rPr lang="en-US" sz="1000" dirty="0" smtClean="0"/>
              <a:t> is a JAK1/JAK2 inhibitor</a:t>
            </a:r>
          </a:p>
          <a:p>
            <a:r>
              <a:rPr lang="en-US" sz="1000" baseline="30000" dirty="0" err="1" smtClean="0"/>
              <a:t>b</a:t>
            </a:r>
            <a:r>
              <a:rPr lang="en-US" sz="1000" dirty="0" err="1" smtClean="0"/>
              <a:t>Panobinostat</a:t>
            </a:r>
            <a:r>
              <a:rPr lang="en-US" sz="1000" dirty="0" smtClean="0"/>
              <a:t> is a pan-</a:t>
            </a:r>
            <a:r>
              <a:rPr lang="en-US" sz="1000" dirty="0" err="1" smtClean="0"/>
              <a:t>DACi</a:t>
            </a:r>
            <a:endParaRPr lang="en-US" sz="1000" dirty="0"/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1762357" y="1180583"/>
            <a:ext cx="1250934" cy="294977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 b="57412"/>
          <a:stretch/>
        </p:blipFill>
        <p:spPr bwMode="auto">
          <a:xfrm>
            <a:off x="-125218" y="1001037"/>
            <a:ext cx="6682135" cy="231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4" t="34506" r="2427"/>
          <a:stretch/>
        </p:blipFill>
        <p:spPr bwMode="auto">
          <a:xfrm>
            <a:off x="4081346" y="3200400"/>
            <a:ext cx="5062654" cy="355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 useBgFill="1">
        <p:nvSpPr>
          <p:cNvPr id="15" name="Rectangle 14"/>
          <p:cNvSpPr/>
          <p:nvPr/>
        </p:nvSpPr>
        <p:spPr bwMode="auto">
          <a:xfrm>
            <a:off x="7181385" y="3100039"/>
            <a:ext cx="446049" cy="21187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 useBgFill="1">
        <p:nvSpPr>
          <p:cNvPr id="20" name="Rectangle 19"/>
          <p:cNvSpPr/>
          <p:nvPr/>
        </p:nvSpPr>
        <p:spPr bwMode="auto">
          <a:xfrm>
            <a:off x="6110868" y="3094463"/>
            <a:ext cx="446049" cy="21187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 useBgFill="1">
        <p:nvSpPr>
          <p:cNvPr id="21" name="Rectangle 20"/>
          <p:cNvSpPr/>
          <p:nvPr/>
        </p:nvSpPr>
        <p:spPr bwMode="auto">
          <a:xfrm>
            <a:off x="3858321" y="2885339"/>
            <a:ext cx="624469" cy="85031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 useBgFill="1">
        <p:nvSpPr>
          <p:cNvPr id="22" name="Rectangle 21"/>
          <p:cNvSpPr/>
          <p:nvPr/>
        </p:nvSpPr>
        <p:spPr bwMode="auto">
          <a:xfrm>
            <a:off x="4449336" y="3040566"/>
            <a:ext cx="1475214" cy="460917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 useBgFill="1">
        <p:nvSpPr>
          <p:cNvPr id="23" name="Rectangle 22"/>
          <p:cNvSpPr/>
          <p:nvPr/>
        </p:nvSpPr>
        <p:spPr bwMode="auto">
          <a:xfrm>
            <a:off x="3412272" y="3100039"/>
            <a:ext cx="446049" cy="21187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074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91159"/>
            <a:ext cx="9026434" cy="757712"/>
          </a:xfrm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sz="3600" dirty="0" smtClean="0">
                <a:solidFill>
                  <a:srgbClr val="F09828"/>
                </a:solidFill>
              </a:rPr>
              <a:t>Combination Therapy </a:t>
            </a:r>
            <a:r>
              <a:rPr lang="en-US" sz="3600" i="1" dirty="0">
                <a:solidFill>
                  <a:srgbClr val="F09828"/>
                </a:solidFill>
              </a:rPr>
              <a:t>in a JAK2 </a:t>
            </a:r>
            <a:r>
              <a:rPr lang="en-US" sz="3600" dirty="0" smtClean="0">
                <a:solidFill>
                  <a:srgbClr val="F09828"/>
                </a:solidFill>
              </a:rPr>
              <a:t>Mutation-Driven </a:t>
            </a:r>
            <a:r>
              <a:rPr lang="en-US" sz="3600" dirty="0">
                <a:solidFill>
                  <a:srgbClr val="F09828"/>
                </a:solidFill>
              </a:rPr>
              <a:t>Ba/F3 Murine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0667" y="4958642"/>
            <a:ext cx="59224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 smtClean="0"/>
              <a:t>*P </a:t>
            </a:r>
            <a:r>
              <a:rPr lang="en-US" sz="1000" dirty="0"/>
              <a:t>&lt; .05 vs. vehicle control; † </a:t>
            </a:r>
            <a:r>
              <a:rPr lang="en-US" sz="1000" i="1" dirty="0"/>
              <a:t>P </a:t>
            </a:r>
            <a:r>
              <a:rPr lang="en-US" sz="1000" dirty="0"/>
              <a:t>&lt; .05 vs. ruxolitinib</a:t>
            </a:r>
            <a:r>
              <a:rPr lang="en-US" sz="1000" dirty="0" smtClean="0"/>
              <a:t>; ‡ </a:t>
            </a:r>
            <a:r>
              <a:rPr lang="en-US" sz="1000" i="1" dirty="0"/>
              <a:t>P </a:t>
            </a:r>
            <a:r>
              <a:rPr lang="en-US" sz="1000" dirty="0"/>
              <a:t>&lt; .05 vs </a:t>
            </a:r>
            <a:r>
              <a:rPr lang="en-US" sz="1000" dirty="0" err="1" smtClean="0"/>
              <a:t>panobinostat</a:t>
            </a:r>
            <a:r>
              <a:rPr lang="en-US" sz="1000" dirty="0" smtClean="0"/>
              <a:t> </a:t>
            </a:r>
            <a:r>
              <a:rPr lang="en-US" sz="1000" dirty="0"/>
              <a:t>at same </a:t>
            </a:r>
            <a:r>
              <a:rPr lang="en-US" sz="1000" dirty="0" smtClean="0"/>
              <a:t>dose</a:t>
            </a:r>
          </a:p>
        </p:txBody>
      </p:sp>
      <p:grpSp>
        <p:nvGrpSpPr>
          <p:cNvPr id="22" name="Group 12"/>
          <p:cNvGrpSpPr>
            <a:grpSpLocks/>
          </p:cNvGrpSpPr>
          <p:nvPr/>
        </p:nvGrpSpPr>
        <p:grpSpPr bwMode="auto">
          <a:xfrm>
            <a:off x="7406051" y="1932002"/>
            <a:ext cx="593943" cy="2759217"/>
            <a:chOff x="8077200" y="1254300"/>
            <a:chExt cx="688593" cy="3597100"/>
          </a:xfrm>
        </p:grpSpPr>
        <p:pic>
          <p:nvPicPr>
            <p:cNvPr id="34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5880" y="1573213"/>
              <a:ext cx="204788" cy="327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8360887" y="1574790"/>
              <a:ext cx="139877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26"/>
            <p:cNvSpPr txBox="1">
              <a:spLocks noChangeArrowheads="1"/>
            </p:cNvSpPr>
            <p:nvPr/>
          </p:nvSpPr>
          <p:spPr bwMode="auto">
            <a:xfrm>
              <a:off x="8424480" y="1441450"/>
              <a:ext cx="34131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10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8394016" y="2230843"/>
              <a:ext cx="138037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0"/>
            <p:cNvSpPr txBox="1">
              <a:spLocks noChangeArrowheads="1"/>
            </p:cNvSpPr>
            <p:nvPr/>
          </p:nvSpPr>
          <p:spPr bwMode="auto">
            <a:xfrm>
              <a:off x="8467343" y="20955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8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8401378" y="2905523"/>
              <a:ext cx="139877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394016" y="3743700"/>
              <a:ext cx="139877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401378" y="4505302"/>
              <a:ext cx="139877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5"/>
            <p:cNvSpPr txBox="1">
              <a:spLocks noChangeArrowheads="1"/>
            </p:cNvSpPr>
            <p:nvPr/>
          </p:nvSpPr>
          <p:spPr bwMode="auto">
            <a:xfrm>
              <a:off x="8465755" y="2759075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6</a:t>
              </a:r>
            </a:p>
          </p:txBody>
        </p:sp>
        <p:sp>
          <p:nvSpPr>
            <p:cNvPr id="43" name="TextBox 36"/>
            <p:cNvSpPr txBox="1">
              <a:spLocks noChangeArrowheads="1"/>
            </p:cNvSpPr>
            <p:nvPr/>
          </p:nvSpPr>
          <p:spPr bwMode="auto">
            <a:xfrm>
              <a:off x="8465755" y="36195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4</a:t>
              </a:r>
            </a:p>
          </p:txBody>
        </p:sp>
        <p:sp>
          <p:nvSpPr>
            <p:cNvPr id="44" name="TextBox 37"/>
            <p:cNvSpPr txBox="1">
              <a:spLocks noChangeArrowheads="1"/>
            </p:cNvSpPr>
            <p:nvPr/>
          </p:nvSpPr>
          <p:spPr bwMode="auto">
            <a:xfrm>
              <a:off x="8465755" y="437515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2</a:t>
              </a:r>
            </a:p>
          </p:txBody>
        </p:sp>
        <p:sp>
          <p:nvSpPr>
            <p:cNvPr id="45" name="TextBox 38"/>
            <p:cNvSpPr txBox="1">
              <a:spLocks noChangeArrowheads="1"/>
            </p:cNvSpPr>
            <p:nvPr/>
          </p:nvSpPr>
          <p:spPr bwMode="auto">
            <a:xfrm rot="-176560">
              <a:off x="8077200" y="1254300"/>
              <a:ext cx="4984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x 10</a:t>
              </a:r>
              <a:r>
                <a:rPr lang="en-US" altLang="en-US" sz="1200" b="1" baseline="30000"/>
                <a:t>6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54689" y="2354380"/>
            <a:ext cx="1479304" cy="2196285"/>
            <a:chOff x="5527317" y="2529199"/>
            <a:chExt cx="1479304" cy="2196285"/>
          </a:xfrm>
        </p:grpSpPr>
        <p:grpSp>
          <p:nvGrpSpPr>
            <p:cNvPr id="21" name="Group 6"/>
            <p:cNvGrpSpPr>
              <a:grpSpLocks/>
            </p:cNvGrpSpPr>
            <p:nvPr/>
          </p:nvGrpSpPr>
          <p:grpSpPr bwMode="auto">
            <a:xfrm>
              <a:off x="5527317" y="2529199"/>
              <a:ext cx="1479304" cy="1863907"/>
              <a:chOff x="6276098" y="3915927"/>
              <a:chExt cx="1715272" cy="2430898"/>
            </a:xfrm>
          </p:grpSpPr>
          <p:sp>
            <p:nvSpPr>
              <p:cNvPr id="46" name="TextBox 12"/>
              <p:cNvSpPr txBox="1">
                <a:spLocks noChangeArrowheads="1"/>
              </p:cNvSpPr>
              <p:nvPr/>
            </p:nvSpPr>
            <p:spPr bwMode="auto">
              <a:xfrm>
                <a:off x="6276098" y="3915927"/>
                <a:ext cx="1715272" cy="602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de-CH" altLang="en-US" sz="1200" b="1" dirty="0" smtClean="0"/>
                  <a:t>   </a:t>
                </a:r>
                <a:r>
                  <a:rPr lang="de-CH" altLang="en-US" sz="1200" b="1" dirty="0"/>
                  <a:t>Rux 60 </a:t>
                </a:r>
                <a:r>
                  <a:rPr lang="de-CH" altLang="en-US" sz="1200" b="1" dirty="0" smtClean="0"/>
                  <a:t>mg/kg + </a:t>
                </a:r>
                <a:endParaRPr lang="de-CH" altLang="en-US" sz="1200" b="1" dirty="0"/>
              </a:p>
              <a:p>
                <a:pPr algn="ctr" eaLnBrk="1" hangingPunct="1"/>
                <a:r>
                  <a:rPr lang="de-CH" altLang="en-US" sz="1200" b="1" dirty="0" smtClean="0"/>
                  <a:t>Pan </a:t>
                </a:r>
                <a:r>
                  <a:rPr lang="de-CH" altLang="en-US" sz="1200" b="1" dirty="0"/>
                  <a:t>12 </a:t>
                </a:r>
                <a:r>
                  <a:rPr lang="de-CH" altLang="en-US" sz="1200" b="1" dirty="0" smtClean="0"/>
                  <a:t>mg/kg</a:t>
                </a:r>
                <a:endParaRPr lang="de-CH" altLang="en-US" sz="1200" b="1" dirty="0"/>
              </a:p>
            </p:txBody>
          </p:sp>
          <p:pic>
            <p:nvPicPr>
              <p:cNvPr id="47" name="Picture 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20288" y="4470865"/>
                <a:ext cx="1458614" cy="1875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5906654" y="4374338"/>
              <a:ext cx="720630" cy="35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3%</a:t>
              </a:r>
              <a:r>
                <a:rPr lang="en-US" altLang="en-US" sz="1400" baseline="30000"/>
                <a:t>  </a:t>
              </a:r>
              <a:r>
                <a:rPr lang="en-US" altLang="en-US" baseline="30000"/>
                <a:t>*† ‡</a:t>
              </a:r>
              <a:r>
                <a:rPr lang="en-US" altLang="en-US"/>
                <a:t>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73311" y="2326779"/>
            <a:ext cx="1475182" cy="2123527"/>
            <a:chOff x="1153094" y="3602827"/>
            <a:chExt cx="1475182" cy="2123527"/>
          </a:xfrm>
        </p:grpSpPr>
        <p:grpSp>
          <p:nvGrpSpPr>
            <p:cNvPr id="18" name="Group 9"/>
            <p:cNvGrpSpPr>
              <a:grpSpLocks/>
            </p:cNvGrpSpPr>
            <p:nvPr/>
          </p:nvGrpSpPr>
          <p:grpSpPr bwMode="auto">
            <a:xfrm>
              <a:off x="1153094" y="3602827"/>
              <a:ext cx="1475182" cy="1848340"/>
              <a:chOff x="152400" y="3935896"/>
              <a:chExt cx="1709365" cy="2407124"/>
            </a:xfrm>
          </p:grpSpPr>
          <p:sp>
            <p:nvSpPr>
              <p:cNvPr id="52" name="TextBox 14"/>
              <p:cNvSpPr txBox="1">
                <a:spLocks noChangeArrowheads="1"/>
              </p:cNvSpPr>
              <p:nvPr/>
            </p:nvSpPr>
            <p:spPr bwMode="auto">
              <a:xfrm>
                <a:off x="152400" y="3935896"/>
                <a:ext cx="1709365" cy="60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de-CH" altLang="en-US" sz="1200" b="1" dirty="0" smtClean="0"/>
                  <a:t>Ruxolitinib</a:t>
                </a:r>
                <a:br>
                  <a:rPr lang="de-CH" altLang="en-US" sz="1200" b="1" dirty="0" smtClean="0"/>
                </a:br>
                <a:r>
                  <a:rPr lang="de-CH" altLang="en-US" sz="1200" b="1" dirty="0" smtClean="0"/>
                  <a:t>60 </a:t>
                </a:r>
                <a:r>
                  <a:rPr lang="de-CH" altLang="en-US" sz="1200" b="1" dirty="0"/>
                  <a:t>mg/kg </a:t>
                </a:r>
              </a:p>
            </p:txBody>
          </p:sp>
          <p:pic>
            <p:nvPicPr>
              <p:cNvPr id="53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938" y="4495799"/>
                <a:ext cx="1508911" cy="1847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" name="TextBox 48"/>
            <p:cNvSpPr txBox="1">
              <a:spLocks noChangeArrowheads="1"/>
            </p:cNvSpPr>
            <p:nvPr/>
          </p:nvSpPr>
          <p:spPr bwMode="auto">
            <a:xfrm>
              <a:off x="1600918" y="5433732"/>
              <a:ext cx="579534" cy="292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40% *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66233" y="2339769"/>
            <a:ext cx="1470717" cy="2121688"/>
            <a:chOff x="6125802" y="1268443"/>
            <a:chExt cx="1470717" cy="2121688"/>
          </a:xfrm>
        </p:grpSpPr>
        <p:grpSp>
          <p:nvGrpSpPr>
            <p:cNvPr id="17" name="Group 5"/>
            <p:cNvGrpSpPr>
              <a:grpSpLocks/>
            </p:cNvGrpSpPr>
            <p:nvPr/>
          </p:nvGrpSpPr>
          <p:grpSpPr bwMode="auto">
            <a:xfrm>
              <a:off x="6125802" y="1268443"/>
              <a:ext cx="1470717" cy="1866606"/>
              <a:chOff x="6290324" y="942640"/>
              <a:chExt cx="1705097" cy="2433326"/>
            </a:xfrm>
          </p:grpSpPr>
          <p:sp>
            <p:nvSpPr>
              <p:cNvPr id="54" name="TextBox 10"/>
              <p:cNvSpPr txBox="1">
                <a:spLocks noChangeArrowheads="1"/>
              </p:cNvSpPr>
              <p:nvPr/>
            </p:nvSpPr>
            <p:spPr bwMode="auto">
              <a:xfrm>
                <a:off x="6290324" y="942640"/>
                <a:ext cx="1705097" cy="601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de-CH" altLang="en-US" sz="1200" b="1" dirty="0" smtClean="0"/>
                  <a:t>Panobinostat</a:t>
                </a:r>
                <a:br>
                  <a:rPr lang="de-CH" altLang="en-US" sz="1200" b="1" dirty="0" smtClean="0"/>
                </a:br>
                <a:r>
                  <a:rPr lang="de-CH" altLang="en-US" sz="1200" b="1" dirty="0" smtClean="0"/>
                  <a:t>12 </a:t>
                </a:r>
                <a:r>
                  <a:rPr lang="de-CH" altLang="en-US" sz="1200" b="1" dirty="0"/>
                  <a:t>mg/kg</a:t>
                </a:r>
              </a:p>
            </p:txBody>
          </p:sp>
          <p:pic>
            <p:nvPicPr>
              <p:cNvPr id="55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6966" y="1547166"/>
                <a:ext cx="1431083" cy="182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" name="TextBox 49"/>
            <p:cNvSpPr txBox="1">
              <a:spLocks noChangeArrowheads="1"/>
            </p:cNvSpPr>
            <p:nvPr/>
          </p:nvSpPr>
          <p:spPr bwMode="auto">
            <a:xfrm>
              <a:off x="6558769" y="3097509"/>
              <a:ext cx="604783" cy="292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11% *</a:t>
              </a:r>
              <a:r>
                <a:rPr lang="en-US" altLang="en-US" sz="1400" baseline="30000"/>
                <a:t> </a:t>
              </a:r>
              <a:endParaRPr lang="en-US" altLang="en-US" sz="1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61995" y="2487089"/>
            <a:ext cx="1293576" cy="1963217"/>
            <a:chOff x="1243897" y="1426913"/>
            <a:chExt cx="1293576" cy="1963217"/>
          </a:xfrm>
        </p:grpSpPr>
        <p:grpSp>
          <p:nvGrpSpPr>
            <p:cNvPr id="14" name="Group 1"/>
            <p:cNvGrpSpPr>
              <a:grpSpLocks/>
            </p:cNvGrpSpPr>
            <p:nvPr/>
          </p:nvGrpSpPr>
          <p:grpSpPr bwMode="auto">
            <a:xfrm>
              <a:off x="1243897" y="1426913"/>
              <a:ext cx="1293576" cy="1688025"/>
              <a:chOff x="228600" y="1124724"/>
              <a:chExt cx="1500893" cy="2201267"/>
            </a:xfrm>
          </p:grpSpPr>
          <p:sp>
            <p:nvSpPr>
              <p:cNvPr id="60" name="TextBox 7"/>
              <p:cNvSpPr txBox="1">
                <a:spLocks noChangeArrowheads="1"/>
              </p:cNvSpPr>
              <p:nvPr/>
            </p:nvSpPr>
            <p:spPr bwMode="auto">
              <a:xfrm>
                <a:off x="546289" y="1124724"/>
                <a:ext cx="952567" cy="343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de-CH" altLang="en-US" sz="1200" b="1"/>
                  <a:t>Vehicle</a:t>
                </a:r>
              </a:p>
            </p:txBody>
          </p:sp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1524000"/>
                <a:ext cx="1500893" cy="18019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3" name="TextBox 52"/>
            <p:cNvSpPr txBox="1">
              <a:spLocks noChangeArrowheads="1"/>
            </p:cNvSpPr>
            <p:nvPr/>
          </p:nvSpPr>
          <p:spPr bwMode="auto">
            <a:xfrm>
              <a:off x="1600175" y="3097508"/>
              <a:ext cx="581020" cy="292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100% 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453527" y="5959271"/>
            <a:ext cx="36932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Evrot</a:t>
            </a:r>
            <a:r>
              <a:rPr lang="en-US" sz="1000" dirty="0" smtClean="0"/>
              <a:t> E, et al. </a:t>
            </a:r>
            <a:r>
              <a:rPr lang="en-US" sz="1000" i="1" dirty="0" err="1" smtClean="0"/>
              <a:t>Clin</a:t>
            </a:r>
            <a:r>
              <a:rPr lang="en-US" sz="1000" i="1" dirty="0" smtClean="0"/>
              <a:t> Cancer Res</a:t>
            </a:r>
            <a:r>
              <a:rPr lang="en-US" sz="1000" dirty="0" smtClean="0"/>
              <a:t>. 2013;19(22):6230-6241.</a:t>
            </a:r>
            <a:endParaRPr lang="it-IT" sz="1000" dirty="0"/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 rot="16200000">
            <a:off x="7290176" y="3030919"/>
            <a:ext cx="18123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de-CH" altLang="en-US" sz="1200" b="1" dirty="0" smtClean="0"/>
              <a:t>Bioluminescence</a:t>
            </a:r>
            <a:endParaRPr lang="de-CH" altLang="en-US" sz="1200" b="1" dirty="0"/>
          </a:p>
        </p:txBody>
      </p:sp>
      <p:sp>
        <p:nvSpPr>
          <p:cNvPr id="64" name="TextBox 5"/>
          <p:cNvSpPr txBox="1">
            <a:spLocks noChangeArrowheads="1"/>
          </p:cNvSpPr>
          <p:nvPr/>
        </p:nvSpPr>
        <p:spPr bwMode="auto">
          <a:xfrm>
            <a:off x="2250410" y="4498795"/>
            <a:ext cx="3748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% </a:t>
            </a:r>
            <a:r>
              <a:rPr lang="en-US" altLang="en-US" sz="1400" dirty="0" smtClean="0"/>
              <a:t>of control (on day 11)</a:t>
            </a:r>
            <a:endParaRPr lang="en-US" alt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252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255815"/>
            <a:ext cx="9144001" cy="717550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Study Design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30885"/>
              </p:ext>
            </p:extLst>
          </p:nvPr>
        </p:nvGraphicFramePr>
        <p:xfrm>
          <a:off x="1735190" y="3401420"/>
          <a:ext cx="5118101" cy="1968010"/>
        </p:xfrm>
        <a:graphic>
          <a:graphicData uri="http://schemas.openxmlformats.org/drawingml/2006/table">
            <a:tbl>
              <a:tblPr/>
              <a:tblGrid>
                <a:gridCol w="908747"/>
                <a:gridCol w="2104677"/>
                <a:gridCol w="2104677"/>
              </a:tblGrid>
              <a:tr h="301213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latin typeface="Arial"/>
                          <a:ea typeface="MS Mincho"/>
                          <a:cs typeface="Times New Roman"/>
                        </a:rPr>
                        <a:t>Dose </a:t>
                      </a:r>
                      <a:r>
                        <a:rPr lang="en-US" sz="1400" b="1" kern="1200" dirty="0">
                          <a:solidFill>
                            <a:srgbClr val="FFFFFF"/>
                          </a:solidFill>
                          <a:latin typeface="Arial"/>
                          <a:ea typeface="MS Mincho"/>
                          <a:cs typeface="Times New Roman"/>
                        </a:rPr>
                        <a:t>L</a:t>
                      </a: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latin typeface="Arial"/>
                          <a:ea typeface="MS Mincho"/>
                          <a:cs typeface="Times New Roman"/>
                        </a:rPr>
                        <a:t>evel 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latin typeface="Arial"/>
                          <a:ea typeface="MS Mincho"/>
                          <a:cs typeface="Times New Roman"/>
                        </a:rPr>
                        <a:t>Combination treatment dose 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18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ts val="159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9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/>
                          <a:ea typeface="Calibri"/>
                          <a:cs typeface="Times New Roman"/>
                        </a:rPr>
                        <a:t>Ruxolitinib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9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/>
                          <a:ea typeface="Calibri"/>
                          <a:cs typeface="Times New Roman"/>
                        </a:rPr>
                        <a:t>Panobinostat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18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59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latin typeface="Arial"/>
                          <a:ea typeface="MS Mincho"/>
                          <a:cs typeface="Times New Roman"/>
                        </a:rPr>
                        <a:t>1 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9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Arial"/>
                          <a:ea typeface="MS Mincho"/>
                          <a:cs typeface="Times New Roman"/>
                        </a:rPr>
                        <a:t>5 mg BID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9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10 mg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TIW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/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QOW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18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59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latin typeface="Arial"/>
                          <a:ea typeface="MS Mincho"/>
                          <a:cs typeface="Times New Roman"/>
                        </a:rPr>
                        <a:t>2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9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10 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latin typeface="Arial"/>
                          <a:ea typeface="MS Mincho"/>
                          <a:cs typeface="Times New Roman"/>
                        </a:rPr>
                        <a:t>mg 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Arial"/>
                          <a:ea typeface="MS Mincho"/>
                          <a:cs typeface="Times New Roman"/>
                        </a:rPr>
                        <a:t>BID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9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10 mg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TIW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/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QOW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18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59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latin typeface="Arial"/>
                          <a:ea typeface="MS Mincho"/>
                          <a:cs typeface="Times New Roman"/>
                        </a:rPr>
                        <a:t>3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9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15 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latin typeface="Arial"/>
                          <a:ea typeface="MS Mincho"/>
                          <a:cs typeface="Times New Roman"/>
                        </a:rPr>
                        <a:t>mg 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Arial"/>
                          <a:ea typeface="MS Mincho"/>
                          <a:cs typeface="Times New Roman"/>
                        </a:rPr>
                        <a:t>BID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9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>
                          <a:tab pos="180340" algn="l"/>
                        </a:tabLs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10 mg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TIW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/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QOW</a:t>
                      </a:r>
                      <a:endParaRPr lang="en-US" sz="1400" dirty="0" smtClean="0">
                        <a:solidFill>
                          <a:srgbClr val="FFFFFF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18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59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latin typeface="Arial"/>
                          <a:ea typeface="MS Mincho"/>
                          <a:cs typeface="Times New Roman"/>
                        </a:rPr>
                        <a:t>4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9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15 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latin typeface="Arial"/>
                          <a:ea typeface="MS Mincho"/>
                          <a:cs typeface="Times New Roman"/>
                        </a:rPr>
                        <a:t>mg 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Arial"/>
                          <a:ea typeface="MS Mincho"/>
                          <a:cs typeface="Times New Roman"/>
                        </a:rPr>
                        <a:t>BID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9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15 mg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TIW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/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QOW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689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6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latin typeface="Arial"/>
                          <a:ea typeface="MS Mincho"/>
                          <a:cs typeface="Times New Roman"/>
                        </a:rPr>
                        <a:t>5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6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15 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latin typeface="Arial"/>
                          <a:ea typeface="MS Mincho"/>
                          <a:cs typeface="Times New Roman"/>
                        </a:rPr>
                        <a:t>mg 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Arial"/>
                          <a:ea typeface="MS Mincho"/>
                          <a:cs typeface="Times New Roman"/>
                        </a:rPr>
                        <a:t>BID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6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20 mg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TIW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/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QOW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9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latin typeface="Arial"/>
                          <a:ea typeface="MS Mincho"/>
                          <a:cs typeface="Times New Roman"/>
                        </a:rPr>
                        <a:t>6 (RP2D)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9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15 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latin typeface="Arial"/>
                          <a:ea typeface="MS Mincho"/>
                          <a:cs typeface="Times New Roman"/>
                        </a:rPr>
                        <a:t>mg 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Arial"/>
                          <a:ea typeface="MS Mincho"/>
                          <a:cs typeface="Times New Roman"/>
                        </a:rPr>
                        <a:t>BID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9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25 mg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TIW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/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latin typeface="+mn-lt"/>
                          <a:ea typeface="MS Mincho"/>
                          <a:cs typeface="Times New Roman"/>
                        </a:rPr>
                        <a:t>QOW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93" marR="6199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152399" y="1410912"/>
            <a:ext cx="8825870" cy="1799817"/>
            <a:chOff x="-431972" y="952830"/>
            <a:chExt cx="9093322" cy="1866428"/>
          </a:xfrm>
        </p:grpSpPr>
        <p:grpSp>
          <p:nvGrpSpPr>
            <p:cNvPr id="16" name="Group 15"/>
            <p:cNvGrpSpPr/>
            <p:nvPr/>
          </p:nvGrpSpPr>
          <p:grpSpPr>
            <a:xfrm>
              <a:off x="2395535" y="1314338"/>
              <a:ext cx="6265815" cy="1504920"/>
              <a:chOff x="1300383" y="2429127"/>
              <a:chExt cx="6265815" cy="150492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300383" y="2429127"/>
                <a:ext cx="3259742" cy="1504920"/>
                <a:chOff x="1300383" y="2429127"/>
                <a:chExt cx="3259742" cy="1504920"/>
              </a:xfrm>
            </p:grpSpPr>
            <p:sp>
              <p:nvSpPr>
                <p:cNvPr id="9" name="Pentagon 8"/>
                <p:cNvSpPr/>
                <p:nvPr/>
              </p:nvSpPr>
              <p:spPr bwMode="auto">
                <a:xfrm>
                  <a:off x="1300383" y="2429127"/>
                  <a:ext cx="3259742" cy="1504920"/>
                </a:xfrm>
                <a:prstGeom prst="homePlat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395210" y="2634201"/>
                  <a:ext cx="2690037" cy="1069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lvl="0" indent="-285750"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 smtClean="0">
                      <a:solidFill>
                        <a:srgbClr val="000000"/>
                      </a:solidFill>
                    </a:rPr>
                    <a:t>Determine </a:t>
                  </a:r>
                  <a:r>
                    <a:rPr lang="en-US" sz="1400" b="1" dirty="0" err="1" smtClean="0">
                      <a:solidFill>
                        <a:srgbClr val="000000"/>
                      </a:solidFill>
                    </a:rPr>
                    <a:t>MTD</a:t>
                  </a:r>
                  <a:r>
                    <a:rPr lang="en-US" sz="1400" b="1" dirty="0" smtClean="0">
                      <a:solidFill>
                        <a:srgbClr val="000000"/>
                      </a:solidFill>
                    </a:rPr>
                    <a:t>/RP2D</a:t>
                  </a:r>
                  <a:br>
                    <a:rPr lang="en-US" sz="1400" b="1" dirty="0" smtClean="0">
                      <a:solidFill>
                        <a:srgbClr val="000000"/>
                      </a:solidFill>
                    </a:rPr>
                  </a:br>
                  <a:r>
                    <a:rPr lang="en-US" sz="1400" b="1" dirty="0" smtClean="0">
                      <a:solidFill>
                        <a:srgbClr val="000000"/>
                      </a:solidFill>
                    </a:rPr>
                    <a:t>(</a:t>
                  </a:r>
                  <a:r>
                    <a:rPr lang="en-US" sz="1400" b="1" dirty="0">
                      <a:solidFill>
                        <a:srgbClr val="000000"/>
                      </a:solidFill>
                    </a:rPr>
                    <a:t>n = </a:t>
                  </a:r>
                  <a:r>
                    <a:rPr lang="en-US" sz="1400" b="1" dirty="0" smtClean="0">
                      <a:solidFill>
                        <a:srgbClr val="000000"/>
                      </a:solidFill>
                    </a:rPr>
                    <a:t>9, </a:t>
                  </a:r>
                  <a:r>
                    <a:rPr lang="en-US" sz="1400" b="1" dirty="0">
                      <a:solidFill>
                        <a:srgbClr val="000000"/>
                      </a:solidFill>
                    </a:rPr>
                    <a:t>minimum)</a:t>
                  </a:r>
                </a:p>
                <a:p>
                  <a:pPr marL="285750" lvl="0" indent="-285750"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>
                      <a:solidFill>
                        <a:srgbClr val="000000"/>
                      </a:solidFill>
                    </a:rPr>
                    <a:t>Enroll cohorts until MTD and/or </a:t>
                  </a:r>
                  <a:r>
                    <a:rPr lang="en-US" sz="1400" b="1" dirty="0" smtClean="0">
                      <a:solidFill>
                        <a:srgbClr val="000000"/>
                      </a:solidFill>
                    </a:rPr>
                    <a:t>RP2D reached</a:t>
                  </a:r>
                  <a:endParaRPr lang="en-US" sz="1400" b="1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898912" y="2429127"/>
                <a:ext cx="3667286" cy="1504920"/>
                <a:chOff x="3898912" y="2429127"/>
                <a:chExt cx="3667286" cy="1504920"/>
              </a:xfrm>
            </p:grpSpPr>
            <p:sp>
              <p:nvSpPr>
                <p:cNvPr id="4" name="Chevron 3"/>
                <p:cNvSpPr/>
                <p:nvPr/>
              </p:nvSpPr>
              <p:spPr bwMode="auto">
                <a:xfrm>
                  <a:off x="3898912" y="2429127"/>
                  <a:ext cx="3667286" cy="1504920"/>
                </a:xfrm>
                <a:prstGeom prst="chevron">
                  <a:avLst/>
                </a:prstGeom>
                <a:solidFill>
                  <a:srgbClr val="99CCFF"/>
                </a:solidFill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599380" y="2608024"/>
                  <a:ext cx="2511622" cy="11490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lvl="0" indent="-285750"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 smtClean="0">
                      <a:solidFill>
                        <a:srgbClr val="000000"/>
                      </a:solidFill>
                    </a:rPr>
                    <a:t>23 </a:t>
                  </a:r>
                  <a:r>
                    <a:rPr lang="en-US" sz="1400" b="1" dirty="0">
                      <a:solidFill>
                        <a:srgbClr val="000000"/>
                      </a:solidFill>
                    </a:rPr>
                    <a:t>additional </a:t>
                  </a:r>
                  <a:r>
                    <a:rPr lang="en-US" sz="1400" b="1" dirty="0" smtClean="0">
                      <a:solidFill>
                        <a:srgbClr val="000000"/>
                      </a:solidFill>
                    </a:rPr>
                    <a:t>patients at RP2D</a:t>
                  </a:r>
                  <a:endParaRPr lang="en-US" sz="1400" b="1" dirty="0">
                    <a:solidFill>
                      <a:srgbClr val="000000"/>
                    </a:solidFill>
                  </a:endParaRPr>
                </a:p>
                <a:p>
                  <a:pPr marL="285750" lvl="0" indent="-285750"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 smtClean="0">
                      <a:solidFill>
                        <a:srgbClr val="000000"/>
                      </a:solidFill>
                    </a:rPr>
                    <a:t>2 x 28-day cycles</a:t>
                  </a:r>
                  <a:endParaRPr lang="en-US" sz="1400" b="1" dirty="0">
                    <a:solidFill>
                      <a:srgbClr val="000000"/>
                    </a:solidFill>
                  </a:endParaRPr>
                </a:p>
                <a:p>
                  <a:pPr marL="285750" lvl="0" indent="-285750"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b="1" dirty="0">
                      <a:solidFill>
                        <a:srgbClr val="000000"/>
                      </a:solidFill>
                    </a:rPr>
                    <a:t>Confirm </a:t>
                  </a:r>
                  <a:r>
                    <a:rPr lang="en-US" sz="1400" b="1" dirty="0" smtClean="0">
                      <a:solidFill>
                        <a:srgbClr val="000000"/>
                      </a:solidFill>
                    </a:rPr>
                    <a:t>RP2D</a:t>
                  </a:r>
                  <a:endParaRPr lang="en-US" sz="1400" b="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-431972" y="1585793"/>
              <a:ext cx="2641437" cy="909627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marL="285750" indent="-285750" eaLnBrk="1" hangingPunct="1">
                <a:spcBef>
                  <a:spcPct val="20000"/>
                </a:spcBef>
                <a:buClr>
                  <a:srgbClr val="F09828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500" b="1" dirty="0" err="1" smtClean="0">
                  <a:solidFill>
                    <a:srgbClr val="FFFFFF"/>
                  </a:solidFill>
                  <a:latin typeface="+mn-lt"/>
                </a:rPr>
                <a:t>PMF</a:t>
              </a:r>
              <a:r>
                <a:rPr lang="en-US" sz="1500" b="1" dirty="0">
                  <a:solidFill>
                    <a:srgbClr val="FFFFFF"/>
                  </a:solidFill>
                  <a:latin typeface="+mn-lt"/>
                </a:rPr>
                <a:t> </a:t>
              </a:r>
              <a:r>
                <a:rPr lang="en-US" sz="1500" b="1" dirty="0" smtClean="0">
                  <a:solidFill>
                    <a:srgbClr val="FFFFFF"/>
                  </a:solidFill>
                  <a:latin typeface="+mn-lt"/>
                </a:rPr>
                <a:t>or </a:t>
              </a:r>
              <a:r>
                <a:rPr lang="en-US" sz="1500" b="1" dirty="0" err="1" smtClean="0">
                  <a:solidFill>
                    <a:srgbClr val="FFFFFF"/>
                  </a:solidFill>
                  <a:latin typeface="+mn-lt"/>
                </a:rPr>
                <a:t>PPV</a:t>
              </a:r>
              <a:r>
                <a:rPr lang="en-US" sz="1500" b="1" dirty="0" smtClean="0">
                  <a:solidFill>
                    <a:srgbClr val="FFFFFF"/>
                  </a:solidFill>
                  <a:latin typeface="+mn-lt"/>
                </a:rPr>
                <a:t>/PET‑MF</a:t>
              </a:r>
            </a:p>
            <a:p>
              <a:pPr marL="285750" indent="-285750" eaLnBrk="1" hangingPunct="1">
                <a:spcBef>
                  <a:spcPct val="20000"/>
                </a:spcBef>
                <a:buClr>
                  <a:srgbClr val="F09828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500" b="1" dirty="0" smtClean="0">
                  <a:solidFill>
                    <a:srgbClr val="FFFFFF"/>
                  </a:solidFill>
                  <a:latin typeface="+mn-lt"/>
                </a:rPr>
                <a:t>≥1 IPSS risk factor</a:t>
              </a:r>
              <a:r>
                <a:rPr lang="en-US" sz="1500" b="1" baseline="30000" dirty="0" smtClean="0">
                  <a:solidFill>
                    <a:srgbClr val="FFFFFF"/>
                  </a:solidFill>
                </a:rPr>
                <a:t>1</a:t>
              </a:r>
              <a:endParaRPr lang="en-US" sz="1500" b="1" baseline="30000" dirty="0">
                <a:solidFill>
                  <a:srgbClr val="FFFFFF"/>
                </a:solidFill>
                <a:latin typeface="+mn-lt"/>
              </a:endParaRPr>
            </a:p>
            <a:p>
              <a:pPr marL="285750" indent="-285750" eaLnBrk="1" hangingPunct="1">
                <a:spcBef>
                  <a:spcPct val="20000"/>
                </a:spcBef>
                <a:buClr>
                  <a:srgbClr val="F09828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500" b="1" dirty="0">
                  <a:solidFill>
                    <a:srgbClr val="FFFFFF"/>
                  </a:solidFill>
                  <a:latin typeface="+mn-lt"/>
                </a:rPr>
                <a:t>P</a:t>
              </a:r>
              <a:r>
                <a:rPr lang="en-US" sz="1500" b="1" dirty="0" smtClean="0">
                  <a:solidFill>
                    <a:srgbClr val="FFFFFF"/>
                  </a:solidFill>
                  <a:latin typeface="+mn-lt"/>
                </a:rPr>
                <a:t>alpable spleen </a:t>
              </a:r>
              <a:r>
                <a:rPr lang="en-US" sz="1500" b="1" dirty="0">
                  <a:solidFill>
                    <a:srgbClr val="FFFFFF"/>
                  </a:solidFill>
                  <a:latin typeface="+mn-lt"/>
                </a:rPr>
                <a:t>≥ </a:t>
              </a:r>
              <a:r>
                <a:rPr lang="en-US" sz="1500" b="1" dirty="0" smtClean="0">
                  <a:solidFill>
                    <a:srgbClr val="FFFFFF"/>
                  </a:solidFill>
                  <a:latin typeface="+mn-lt"/>
                </a:rPr>
                <a:t>5 cm</a:t>
              </a:r>
              <a:endParaRPr lang="en-US" sz="1500" b="1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7" name="Right Arrow 16"/>
            <p:cNvSpPr/>
            <p:nvPr/>
          </p:nvSpPr>
          <p:spPr bwMode="auto">
            <a:xfrm>
              <a:off x="2023396" y="1961706"/>
              <a:ext cx="372138" cy="210183"/>
            </a:xfrm>
            <a:prstGeom prst="rightArrow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95535" y="953222"/>
              <a:ext cx="2521844" cy="35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Dose-escalation phase</a:t>
              </a:r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26925" y="952830"/>
              <a:ext cx="2758675" cy="35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Safety-expansion phase</a:t>
              </a:r>
              <a:endParaRPr lang="en-US" sz="1600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48784" y="1211792"/>
            <a:ext cx="828645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eaLnBrk="0" hangingPunct="0">
              <a:lnSpc>
                <a:spcPct val="105000"/>
              </a:lnSpc>
              <a:spcBef>
                <a:spcPts val="800"/>
              </a:spcBef>
              <a:buClr>
                <a:srgbClr val="F09828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1600" dirty="0"/>
              <a:t>Phase </a:t>
            </a:r>
            <a:r>
              <a:rPr lang="en-US" sz="1600" dirty="0" err="1" smtClean="0"/>
              <a:t>Ib</a:t>
            </a:r>
            <a:r>
              <a:rPr lang="en-US" sz="1600" dirty="0" smtClean="0"/>
              <a:t>, open-label, multicenter, </a:t>
            </a:r>
            <a:r>
              <a:rPr lang="en-US" sz="1600" dirty="0"/>
              <a:t>dose-finding study </a:t>
            </a:r>
            <a:r>
              <a:rPr lang="en-US" sz="1600" dirty="0" smtClean="0"/>
              <a:t>(NCT01433445)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548785" y="5482895"/>
            <a:ext cx="8429484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lvl="1" indent="-231775">
              <a:spcAft>
                <a:spcPts val="600"/>
              </a:spcAft>
              <a:buClr>
                <a:srgbClr val="F09828"/>
              </a:buClr>
              <a:buSzPct val="110000"/>
              <a:buFont typeface="Courier New" pitchFamily="49" charset="0"/>
              <a:buChar char="•"/>
            </a:pPr>
            <a:r>
              <a:rPr lang="en-US" sz="1600" dirty="0" smtClean="0"/>
              <a:t>10 </a:t>
            </a:r>
            <a:r>
              <a:rPr lang="en-US" sz="1600" dirty="0"/>
              <a:t>sites across 5 countries </a:t>
            </a:r>
            <a:r>
              <a:rPr lang="en-US" sz="1600" dirty="0" smtClean="0"/>
              <a:t>(</a:t>
            </a:r>
            <a:r>
              <a:rPr lang="en-US" sz="1600" dirty="0"/>
              <a:t>France, Germany, Ireland, Italy, </a:t>
            </a:r>
            <a:r>
              <a:rPr lang="en-US" sz="1600" dirty="0" smtClean="0"/>
              <a:t>and UK)</a:t>
            </a:r>
            <a:endParaRPr lang="en-US" sz="1600" dirty="0"/>
          </a:p>
          <a:p>
            <a:pPr marL="231775" lvl="1" indent="-231775">
              <a:spcAft>
                <a:spcPts val="600"/>
              </a:spcAft>
              <a:buClr>
                <a:srgbClr val="F09828"/>
              </a:buClr>
              <a:buSzPct val="110000"/>
              <a:buFont typeface="Courier New" pitchFamily="49" charset="0"/>
              <a:buChar char="•"/>
            </a:pPr>
            <a:r>
              <a:rPr lang="en-US" sz="1600" dirty="0"/>
              <a:t>Data cutoff, </a:t>
            </a:r>
            <a:r>
              <a:rPr lang="en-US" sz="1600" dirty="0" smtClean="0"/>
              <a:t>29 Aug 2014 (</a:t>
            </a:r>
            <a:r>
              <a:rPr lang="en-US" sz="1600" dirty="0"/>
              <a:t>Start </a:t>
            </a:r>
            <a:r>
              <a:rPr lang="en-US" sz="1600" dirty="0" smtClean="0"/>
              <a:t>date, Nov 2011; projected completion date, Jan 2016)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463295" y="6089491"/>
            <a:ext cx="36932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Cervantes F, et al. </a:t>
            </a:r>
            <a:r>
              <a:rPr lang="en-US" sz="1000" i="1" dirty="0" smtClean="0"/>
              <a:t>Blood</a:t>
            </a:r>
            <a:r>
              <a:rPr lang="en-US" sz="1000" dirty="0" smtClean="0"/>
              <a:t>. 2009;113(13):2895-2901.</a:t>
            </a:r>
            <a:endParaRPr lang="it-IT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477472" y="6089491"/>
            <a:ext cx="4126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BID, twice daily; </a:t>
            </a:r>
            <a:r>
              <a:rPr lang="en-US" sz="1000" dirty="0" err="1" smtClean="0"/>
              <a:t>TIW</a:t>
            </a:r>
            <a:r>
              <a:rPr lang="en-US" sz="1000" dirty="0" smtClean="0"/>
              <a:t>, three times a week; </a:t>
            </a:r>
            <a:r>
              <a:rPr lang="en-US" sz="1000" dirty="0" err="1" smtClean="0"/>
              <a:t>QOW</a:t>
            </a:r>
            <a:r>
              <a:rPr lang="en-US" sz="1000" dirty="0" smtClean="0"/>
              <a:t>, every other week. 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7955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7212" y="1176338"/>
            <a:ext cx="8220075" cy="4929187"/>
          </a:xfrm>
        </p:spPr>
        <p:txBody>
          <a:bodyPr/>
          <a:lstStyle/>
          <a:p>
            <a:pPr marL="342900" lvl="1" indent="-342900">
              <a:spcAft>
                <a:spcPts val="600"/>
              </a:spcAft>
              <a:buClr>
                <a:srgbClr val="F09828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b="1" dirty="0" smtClean="0"/>
              <a:t>The primary outcome measure was the rate of dose-limiting toxicities at the different dose levels</a:t>
            </a:r>
          </a:p>
          <a:p>
            <a:pPr marL="342900" lvl="1" indent="-342900">
              <a:spcAft>
                <a:spcPts val="600"/>
              </a:spcAft>
              <a:buClr>
                <a:srgbClr val="F09828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b="1" dirty="0" smtClean="0"/>
              <a:t>Efficacy </a:t>
            </a:r>
            <a:r>
              <a:rPr lang="en-US" sz="2000" b="1" dirty="0"/>
              <a:t>was assessed on the basis of:</a:t>
            </a:r>
          </a:p>
          <a:p>
            <a:pPr lvl="1">
              <a:spcAft>
                <a:spcPts val="600"/>
              </a:spcAft>
              <a:buClr>
                <a:srgbClr val="F09828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b="1" dirty="0" smtClean="0"/>
              <a:t>≥50</a:t>
            </a:r>
            <a:r>
              <a:rPr lang="en-US" sz="1600" b="1" dirty="0"/>
              <a:t>% reduction in spleen length by palpation compared with baseline</a:t>
            </a:r>
          </a:p>
          <a:p>
            <a:pPr lvl="1">
              <a:spcAft>
                <a:spcPts val="600"/>
              </a:spcAft>
              <a:buClr>
                <a:srgbClr val="F09828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b="1" dirty="0" smtClean="0"/>
              <a:t>≥35</a:t>
            </a:r>
            <a:r>
              <a:rPr lang="en-US" sz="1600" b="1" dirty="0"/>
              <a:t>% reduction in spleen volume as assessed by magnetic resonance imaging/computed tomography compared with baseline 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(</a:t>
            </a:r>
            <a:r>
              <a:rPr lang="en-US" sz="1600" b="1" dirty="0"/>
              <a:t>expansion phase only)</a:t>
            </a:r>
          </a:p>
          <a:p>
            <a:pPr lvl="1">
              <a:spcAft>
                <a:spcPts val="600"/>
              </a:spcAft>
              <a:buClr>
                <a:srgbClr val="F09828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b="1" dirty="0"/>
              <a:t>Changes in bone marrow (BM) fibrosis grade, as assessed by BM biopsies </a:t>
            </a:r>
            <a:endParaRPr lang="en-US" sz="1600" b="1" dirty="0" smtClean="0"/>
          </a:p>
          <a:p>
            <a:pPr marL="342900" lvl="1" indent="-342900">
              <a:spcAft>
                <a:spcPts val="600"/>
              </a:spcAft>
              <a:buClr>
                <a:srgbClr val="F09828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b="1" dirty="0" smtClean="0"/>
              <a:t>Changes </a:t>
            </a:r>
            <a:r>
              <a:rPr lang="en-US" sz="2000" b="1" dirty="0"/>
              <a:t>in </a:t>
            </a:r>
            <a:r>
              <a:rPr lang="en-US" sz="2000" b="1" i="1" dirty="0"/>
              <a:t>JAK2</a:t>
            </a:r>
            <a:r>
              <a:rPr lang="en-US" sz="2000" b="1" dirty="0"/>
              <a:t> V617F allele </a:t>
            </a:r>
            <a:r>
              <a:rPr lang="en-US" sz="2000" b="1" dirty="0" smtClean="0"/>
              <a:t>burden, BM fibrosis, and cytokines were measured in the expansion phase</a:t>
            </a:r>
            <a:endParaRPr lang="en-US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3954"/>
            <a:ext cx="9144000" cy="757712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Assessments</a:t>
            </a:r>
            <a:endParaRPr lang="en-US" sz="3600" dirty="0">
              <a:solidFill>
                <a:srgbClr val="F0982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577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234316"/>
            <a:ext cx="9144000" cy="757238"/>
          </a:xfrm>
        </p:spPr>
        <p:txBody>
          <a:bodyPr anchor="b"/>
          <a:lstStyle/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Baseline Patient Characteristics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01997220"/>
              </p:ext>
            </p:extLst>
          </p:nvPr>
        </p:nvGraphicFramePr>
        <p:xfrm>
          <a:off x="557213" y="1025769"/>
          <a:ext cx="813117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5484"/>
                <a:gridCol w="1556845"/>
                <a:gridCol w="1599793"/>
                <a:gridCol w="1489054"/>
              </a:tblGrid>
              <a:tr h="37664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n, (%)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Escalation phase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(n = 38)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Expansion phase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(n = 23)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Patients</a:t>
                      </a: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</a:rPr>
                        <a:t> treated at RP2D</a:t>
                      </a:r>
                      <a:endParaRPr lang="en-US" sz="1200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(n = 34)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1487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Age</a:t>
                      </a:r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</a:rPr>
                        <a:t>, median (range), years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63 (47-79)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67 (54-77)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65 (53-77)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Male</a:t>
                      </a:r>
                    </a:p>
                    <a:p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19 (50)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19 (50)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16 (69.6)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7 (30.4)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20 (58.8)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14 (41.2)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310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MF classification</a:t>
                      </a:r>
                      <a:endParaRPr lang="en-US" sz="1200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0" indent="225425"/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</a:rPr>
                        <a:t>PMF</a:t>
                      </a:r>
                    </a:p>
                    <a:p>
                      <a:pPr marL="227013" lvl="1" indent="0"/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</a:rPr>
                        <a:t>PPV-MF</a:t>
                      </a:r>
                    </a:p>
                    <a:p>
                      <a:pPr marL="227013" lvl="1" indent="0"/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</a:rPr>
                        <a:t>PET-MF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FFFFFF"/>
                        </a:solidFill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17 (44.7)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10 (26.3)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11 (28.9)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FFFFFF"/>
                        </a:solidFill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10 (43.5)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6 (26.1)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7 (30.4)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 smtClean="0">
                        <a:solidFill>
                          <a:srgbClr val="FFFFFF"/>
                        </a:solidFill>
                      </a:endParaRP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14 (41.2)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11 (32.4)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9 (26.5)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432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Time since initial</a:t>
                      </a:r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</a:rPr>
                        <a:t> MF </a:t>
                      </a:r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diagnosis</a:t>
                      </a:r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</a:rPr>
                        <a:t>, median (range), months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19.8 (1.8-189.2)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23.7 (0.6-245.0)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22.4 (0.6-245.0)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4322">
                <a:tc>
                  <a:txBody>
                    <a:bodyPr/>
                    <a:lstStyle/>
                    <a:p>
                      <a:pPr marL="228600" lvl="1" indent="-228600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Presence of constitutional </a:t>
                      </a:r>
                      <a:r>
                        <a:rPr lang="en-US" sz="1200" kern="1200" dirty="0" err="1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symptoms</a:t>
                      </a:r>
                      <a:r>
                        <a:rPr lang="en-US" sz="1200" kern="1200" baseline="30000" dirty="0" err="1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200" kern="1200" baseline="30000" dirty="0" smtClean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 (78.9)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baseline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 (82.6)</a:t>
                      </a:r>
                      <a:endParaRPr lang="en-US" sz="1200" kern="1200" dirty="0" smtClean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28 (82.4)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4322">
                <a:tc>
                  <a:txBody>
                    <a:bodyPr/>
                    <a:lstStyle/>
                    <a:p>
                      <a:pPr marL="228600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˃ 65 </a:t>
                      </a:r>
                      <a:r>
                        <a:rPr lang="en-US" sz="1200" kern="1200" dirty="0" err="1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years</a:t>
                      </a:r>
                      <a:r>
                        <a:rPr lang="en-US" sz="1200" kern="1200" baseline="30000" dirty="0" err="1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200" kern="1200" baseline="30000" dirty="0" smtClean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200" kern="1200" baseline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(36.8)</a:t>
                      </a:r>
                      <a:endParaRPr lang="en-US" sz="1200" kern="1200" dirty="0" smtClean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 (56.5)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15 (44.1)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4322">
                <a:tc>
                  <a:txBody>
                    <a:bodyPr/>
                    <a:lstStyle/>
                    <a:p>
                      <a:pPr marL="228600" lvl="1" indent="-228600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Hemoglobin &lt; 10 g/</a:t>
                      </a:r>
                      <a:r>
                        <a:rPr lang="en-US" sz="1200" kern="1200" dirty="0" err="1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</a:t>
                      </a:r>
                      <a:r>
                        <a:rPr lang="en-US" sz="1200" kern="1200" baseline="30000" dirty="0" err="1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200" kern="1200" dirty="0" smtClean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 (34.2)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(30.4)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9 (26.5)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4322">
                <a:tc>
                  <a:txBody>
                    <a:bodyPr/>
                    <a:lstStyle/>
                    <a:p>
                      <a:pPr marL="228600" indent="-228600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WBC &gt; 25 × 10</a:t>
                      </a:r>
                      <a:r>
                        <a:rPr lang="en-US" sz="1200" kern="1200" baseline="300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</a:t>
                      </a:r>
                      <a:r>
                        <a:rPr lang="en-US" sz="1200" kern="1200" baseline="300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200" kern="1200" dirty="0" smtClean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(21.1)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(30.4)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9 (26.5)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4322">
                <a:tc>
                  <a:txBody>
                    <a:bodyPr/>
                    <a:lstStyle/>
                    <a:p>
                      <a:pPr marL="228600" indent="-228600"/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Circulating blasts ≥ 1%</a:t>
                      </a:r>
                      <a:r>
                        <a:rPr lang="en-US" sz="1200" kern="1200" baseline="300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(44.7)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(39.1)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19 (55.9)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432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Prior PRBC transfusion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17 (44.7)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3 (13.0)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7 (20.6)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432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Median</a:t>
                      </a:r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</a:rPr>
                        <a:t> (range) baseline spleen length, cm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13 (5-35)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12 (5-24)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FFFF"/>
                          </a:solidFill>
                        </a:rPr>
                        <a:t>12 (5-24)</a:t>
                      </a:r>
                      <a:endParaRPr lang="en-US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57213" y="5900158"/>
            <a:ext cx="8394700" cy="21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0"/>
              </a:buClr>
              <a:buSzPct val="110000"/>
              <a:buChar char="•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Courier New" pitchFamily="49" charset="0"/>
              <a:buChar char="—"/>
              <a:defRPr sz="2400">
                <a:solidFill>
                  <a:srgbClr val="FFFFFF"/>
                </a:solidFill>
                <a:latin typeface="+mn-lt"/>
              </a:defRPr>
            </a:lvl2pPr>
            <a:lvl3pPr marL="12001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SzPct val="75000"/>
              <a:buFont typeface="Wingdings" pitchFamily="2" charset="2"/>
              <a:buChar char="Ø"/>
              <a:defRPr sz="2000">
                <a:solidFill>
                  <a:srgbClr val="FFFFFF"/>
                </a:solidFill>
                <a:latin typeface="+mn-lt"/>
              </a:defRPr>
            </a:lvl3pPr>
            <a:lvl4pPr marL="1652588" indent="-280988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Wingdings" pitchFamily="2" charset="2"/>
              <a:buChar char="s"/>
              <a:defRPr>
                <a:solidFill>
                  <a:srgbClr val="FFFFFF"/>
                </a:solidFill>
                <a:latin typeface="+mn-lt"/>
              </a:defRPr>
            </a:lvl4pPr>
            <a:lvl5pPr marL="2062163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FF05"/>
              </a:buClr>
              <a:buChar char="»"/>
              <a:defRPr sz="1600">
                <a:solidFill>
                  <a:srgbClr val="FFFFFF"/>
                </a:solidFill>
                <a:latin typeface="+mn-lt"/>
              </a:defRPr>
            </a:lvl5pPr>
            <a:lvl6pPr marL="25193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6pPr>
            <a:lvl7pPr marL="29765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7pPr>
            <a:lvl8pPr marL="34337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8pPr>
            <a:lvl9pPr marL="38909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>
              <a:buClr>
                <a:srgbClr val="F09828"/>
              </a:buClr>
            </a:pPr>
            <a:r>
              <a:rPr lang="en-US" sz="1400" kern="0" dirty="0" smtClean="0"/>
              <a:t>One patient in cohort 2 of the escalation phase received prior splenic irradiation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7213" y="5621569"/>
            <a:ext cx="26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a</a:t>
            </a:r>
            <a:r>
              <a:rPr lang="en-US" sz="1000" dirty="0" smtClean="0"/>
              <a:t> At study entry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033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0" y="220891"/>
            <a:ext cx="9144000" cy="75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5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5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5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5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5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5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5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5"/>
                </a:solidFill>
                <a:latin typeface="Arial" charset="0"/>
              </a:defRPr>
            </a:lvl9pPr>
          </a:lstStyle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Patient Disposition</a:t>
            </a:r>
            <a:endParaRPr lang="en-US" sz="3600" dirty="0">
              <a:solidFill>
                <a:srgbClr val="F09828"/>
              </a:solidFill>
            </a:endParaRPr>
          </a:p>
        </p:txBody>
      </p:sp>
      <p:graphicFrame>
        <p:nvGraphicFramePr>
          <p:cNvPr id="8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467677"/>
              </p:ext>
            </p:extLst>
          </p:nvPr>
        </p:nvGraphicFramePr>
        <p:xfrm>
          <a:off x="332513" y="1175425"/>
          <a:ext cx="850010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079"/>
                <a:gridCol w="1820010"/>
                <a:gridCol w="1820010"/>
                <a:gridCol w="1820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n (%)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Escalation phase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(n = 38)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Expansion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phase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(n = 23)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Patients treated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</a:rPr>
                        <a:t> at RP2D</a:t>
                      </a:r>
                      <a:endParaRPr lang="en-US" sz="1600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(n = 34)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Patient</a:t>
                      </a:r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 treated</a:t>
                      </a:r>
                    </a:p>
                    <a:p>
                      <a:pPr marL="234950" lvl="1" indent="0"/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Ongoing</a:t>
                      </a:r>
                    </a:p>
                    <a:p>
                      <a:pPr marL="234950" lvl="1" indent="0"/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Discontinued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rgbClr val="FFFFFF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18 (47.4)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20 (52.6)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rgbClr val="FFFFFF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18 (78.3)</a:t>
                      </a:r>
                    </a:p>
                    <a:p>
                      <a:pPr algn="ctr"/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5 (21.7)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FFFF"/>
                        </a:solidFill>
                      </a:endParaRP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rgbClr val="FFFFFF"/>
                          </a:solidFill>
                        </a:rPr>
                        <a:t>26 (76.5)</a:t>
                      </a:r>
                    </a:p>
                    <a:p>
                      <a:pPr algn="ctr"/>
                      <a:r>
                        <a:rPr lang="en-US" sz="1600" b="0" baseline="0" dirty="0" smtClean="0">
                          <a:solidFill>
                            <a:srgbClr val="FFFFFF"/>
                          </a:solidFill>
                        </a:rPr>
                        <a:t>8 (23.5)</a:t>
                      </a:r>
                      <a:endParaRPr lang="en-US" sz="16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Primary</a:t>
                      </a:r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 reason discontinuation</a:t>
                      </a:r>
                    </a:p>
                    <a:p>
                      <a:pPr marL="0" indent="233363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Adverse event</a:t>
                      </a:r>
                    </a:p>
                    <a:p>
                      <a:pPr marL="234950" lvl="1" indent="0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Withdrawal of consent</a:t>
                      </a:r>
                    </a:p>
                    <a:p>
                      <a:pPr marL="234950" lvl="1" indent="0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Death</a:t>
                      </a:r>
                    </a:p>
                    <a:p>
                      <a:pPr marL="234950" lvl="1" indent="0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Disease progression</a:t>
                      </a:r>
                    </a:p>
                    <a:p>
                      <a:pPr marL="234950" lvl="1" indent="0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Protocol </a:t>
                      </a:r>
                      <a:r>
                        <a:rPr lang="en-US" sz="1600" dirty="0" err="1" smtClean="0">
                          <a:solidFill>
                            <a:srgbClr val="FFFFFF"/>
                          </a:solidFill>
                        </a:rPr>
                        <a:t>deviation</a:t>
                      </a:r>
                      <a:r>
                        <a:rPr lang="en-US" sz="1600" baseline="30000" dirty="0" err="1" smtClean="0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sz="1600" baseline="30000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rgbClr val="FFFFFF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9 (23.7)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1 (2.6)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2 (5.3)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7 (18.4)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1 (2.6)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3 (13.0)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 (4.3)</a:t>
                      </a:r>
                      <a:endParaRPr lang="en-US" sz="160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 (4.3)</a:t>
                      </a:r>
                      <a:endParaRPr lang="en-US" sz="160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FFFF"/>
                          </a:solidFill>
                        </a:rPr>
                        <a:t>5 (14.7)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FFFF"/>
                          </a:solidFill>
                        </a:rPr>
                        <a:t>1 (2.9)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600" b="0" baseline="0" dirty="0" smtClean="0">
                          <a:solidFill>
                            <a:srgbClr val="FFFFFF"/>
                          </a:solidFill>
                        </a:rPr>
                        <a:t> (2.9)</a:t>
                      </a:r>
                      <a:endParaRPr lang="en-US" sz="1600" b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rgbClr val="FFFFFF"/>
                          </a:solidFill>
                        </a:rPr>
                        <a:t>1 (2.9)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1336" y="4416867"/>
            <a:ext cx="8465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/>
              <a:t>a </a:t>
            </a:r>
            <a:r>
              <a:rPr lang="en-US" sz="1100" dirty="0" smtClean="0"/>
              <a:t>Treatment interruption ˃4 weeks due to grade 3/4 thrombocytopenia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69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-1" y="233954"/>
            <a:ext cx="9039497" cy="75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5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5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5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5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5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5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5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5"/>
                </a:solidFill>
                <a:latin typeface="Arial" charset="0"/>
              </a:defRPr>
            </a:lvl9pPr>
          </a:lstStyle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Exposure to Study Medication</a:t>
            </a:r>
            <a:endParaRPr lang="en-US" sz="3600" dirty="0">
              <a:solidFill>
                <a:srgbClr val="F09828"/>
              </a:solidFill>
            </a:endParaRPr>
          </a:p>
        </p:txBody>
      </p:sp>
      <p:graphicFrame>
        <p:nvGraphicFramePr>
          <p:cNvPr id="8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867410"/>
              </p:ext>
            </p:extLst>
          </p:nvPr>
        </p:nvGraphicFramePr>
        <p:xfrm>
          <a:off x="329883" y="1785025"/>
          <a:ext cx="850010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079"/>
                <a:gridCol w="1820010"/>
                <a:gridCol w="1820010"/>
                <a:gridCol w="182001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Median (range)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Escalation Phase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(n = 38)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Expansion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Phase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(n = 23)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Patients Treated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</a:rPr>
                        <a:t> at RP2D</a:t>
                      </a:r>
                      <a:endParaRPr lang="en-US" sz="1600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(n = 34)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Panobinostat</a:t>
                      </a:r>
                      <a:endParaRPr lang="en-US" sz="1600" baseline="0" dirty="0" smtClean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82.6 weeks </a:t>
                      </a:r>
                      <a:br>
                        <a:rPr lang="en-US" sz="1600" dirty="0" smtClean="0">
                          <a:solidFill>
                            <a:srgbClr val="FFFFFF"/>
                          </a:solidFill>
                        </a:rPr>
                      </a:br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(2.6-144.6)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42.4 weeks </a:t>
                      </a:r>
                      <a:br>
                        <a:rPr lang="en-US" sz="1600" dirty="0" smtClean="0">
                          <a:solidFill>
                            <a:srgbClr val="FFFFFF"/>
                          </a:solidFill>
                        </a:rPr>
                      </a:br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(2.6-72.3)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51.1 weeks </a:t>
                      </a:r>
                      <a:br>
                        <a:rPr lang="en-US" sz="1600" dirty="0" smtClean="0">
                          <a:solidFill>
                            <a:srgbClr val="FFFFFF"/>
                          </a:solidFill>
                        </a:rPr>
                      </a:br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(2.6-97.6)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Ruxolitinib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83.7 weeks </a:t>
                      </a:r>
                      <a:br>
                        <a:rPr lang="en-US" sz="1600" dirty="0" smtClean="0">
                          <a:solidFill>
                            <a:srgbClr val="FFFFFF"/>
                          </a:solidFill>
                        </a:rPr>
                      </a:br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(3.4-144.9)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43.7 weeks </a:t>
                      </a:r>
                      <a:br>
                        <a:rPr lang="en-US" sz="1600" dirty="0" smtClean="0">
                          <a:solidFill>
                            <a:srgbClr val="FFFFFF"/>
                          </a:solidFill>
                        </a:rPr>
                      </a:br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(3.1-75.7)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52.9 weeks </a:t>
                      </a:r>
                      <a:br>
                        <a:rPr lang="en-US" sz="1600" dirty="0" smtClean="0">
                          <a:solidFill>
                            <a:srgbClr val="FFFFFF"/>
                          </a:solidFill>
                        </a:rPr>
                      </a:br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(3.1-101.0)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077154"/>
              </p:ext>
            </p:extLst>
          </p:nvPr>
        </p:nvGraphicFramePr>
        <p:xfrm>
          <a:off x="329883" y="4601603"/>
          <a:ext cx="8500109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079"/>
                <a:gridCol w="1820010"/>
                <a:gridCol w="1820010"/>
                <a:gridCol w="182001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n (%)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Escalation Phase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(n = 38)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Expansion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Phase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(n = 23)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Patients Treated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</a:rPr>
                        <a:t> at RP2D</a:t>
                      </a:r>
                      <a:endParaRPr lang="en-US" sz="1600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(n = 34)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Panobinostat</a:t>
                      </a:r>
                      <a:endParaRPr lang="en-US" sz="1600" baseline="0" dirty="0" smtClean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24 (63.2)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12 (52.2)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22 (64.7)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Ruxolitinib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29 (76.3)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11 (47.8)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20 (58.8)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2588" y="1399821"/>
            <a:ext cx="446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Duration of exposure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587" y="4171243"/>
            <a:ext cx="636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Patients </a:t>
            </a:r>
            <a:r>
              <a:rPr lang="en-US" dirty="0" smtClean="0"/>
              <a:t>with ≥1 dose interruption/change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4092" y="6438483"/>
            <a:ext cx="377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Kiladjian</a:t>
            </a:r>
            <a:r>
              <a:rPr lang="en-US" sz="1200" b="1" dirty="0"/>
              <a:t> </a:t>
            </a:r>
            <a:r>
              <a:rPr lang="en-US" sz="1200" b="1" dirty="0" smtClean="0"/>
              <a:t>JJ, et al. </a:t>
            </a:r>
            <a:r>
              <a:rPr lang="en-US" sz="1200" b="1" i="1" dirty="0" smtClean="0"/>
              <a:t>Blood</a:t>
            </a:r>
            <a:r>
              <a:rPr lang="en-US" sz="1200" b="1" i="1" dirty="0"/>
              <a:t>. </a:t>
            </a:r>
            <a:r>
              <a:rPr lang="en-US" sz="1200" b="1" dirty="0"/>
              <a:t>2014;124: Abstract </a:t>
            </a:r>
            <a:r>
              <a:rPr lang="en-US" sz="1200" b="1" dirty="0" smtClean="0"/>
              <a:t>711.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849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erencebotright">
  <a:themeElements>
    <a:clrScheme name="">
      <a:dk1>
        <a:srgbClr val="1C3F94"/>
      </a:dk1>
      <a:lt1>
        <a:srgbClr val="49176D"/>
      </a:lt1>
      <a:dk2>
        <a:srgbClr val="4D0575"/>
      </a:dk2>
      <a:lt2>
        <a:srgbClr val="49176D"/>
      </a:lt2>
      <a:accent1>
        <a:srgbClr val="F58025"/>
      </a:accent1>
      <a:accent2>
        <a:srgbClr val="FDB813"/>
      </a:accent2>
      <a:accent3>
        <a:srgbClr val="B2AABD"/>
      </a:accent3>
      <a:accent4>
        <a:srgbClr val="3D125C"/>
      </a:accent4>
      <a:accent5>
        <a:srgbClr val="F9C0AC"/>
      </a:accent5>
      <a:accent6>
        <a:srgbClr val="E5A610"/>
      </a:accent6>
      <a:hlink>
        <a:srgbClr val="FFFFFF"/>
      </a:hlink>
      <a:folHlink>
        <a:srgbClr val="F58025"/>
      </a:folHlink>
    </a:clrScheme>
    <a:fontScheme name="referencebotr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erencebot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erencebotrigh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erencebotrigh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erencebotrigh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erencebotrigh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erencebotrigh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erencebotrigh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erencebotrigh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erencebotrigh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erencebotrigh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erencebotrigh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erencebotrigh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erencebotright 13">
        <a:dk1>
          <a:srgbClr val="1C3F94"/>
        </a:dk1>
        <a:lt1>
          <a:srgbClr val="FFFFFF"/>
        </a:lt1>
        <a:dk2>
          <a:srgbClr val="000099"/>
        </a:dk2>
        <a:lt2>
          <a:srgbClr val="4D0575"/>
        </a:lt2>
        <a:accent1>
          <a:srgbClr val="E98E15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F2C6AA"/>
        </a:accent5>
        <a:accent6>
          <a:srgbClr val="00B95C"/>
        </a:accent6>
        <a:hlink>
          <a:srgbClr val="DDDDDD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erencebotright 14">
        <a:dk1>
          <a:srgbClr val="1C3F94"/>
        </a:dk1>
        <a:lt1>
          <a:srgbClr val="FFFFFF"/>
        </a:lt1>
        <a:dk2>
          <a:srgbClr val="000099"/>
        </a:dk2>
        <a:lt2>
          <a:srgbClr val="4D0575"/>
        </a:lt2>
        <a:accent1>
          <a:srgbClr val="E98E15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F2C6AA"/>
        </a:accent5>
        <a:accent6>
          <a:srgbClr val="00B95C"/>
        </a:accent6>
        <a:hlink>
          <a:srgbClr val="DDDDDD"/>
        </a:hlink>
        <a:folHlink>
          <a:srgbClr val="AC46E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erencebotright 15">
        <a:dk1>
          <a:srgbClr val="1C3F94"/>
        </a:dk1>
        <a:lt1>
          <a:srgbClr val="FFFFFF"/>
        </a:lt1>
        <a:dk2>
          <a:srgbClr val="00718F"/>
        </a:dk2>
        <a:lt2>
          <a:srgbClr val="F58025"/>
        </a:lt2>
        <a:accent1>
          <a:srgbClr val="F58025"/>
        </a:accent1>
        <a:accent2>
          <a:srgbClr val="00CC66"/>
        </a:accent2>
        <a:accent3>
          <a:srgbClr val="AABBC6"/>
        </a:accent3>
        <a:accent4>
          <a:srgbClr val="DADADA"/>
        </a:accent4>
        <a:accent5>
          <a:srgbClr val="F9C0AC"/>
        </a:accent5>
        <a:accent6>
          <a:srgbClr val="00B95C"/>
        </a:accent6>
        <a:hlink>
          <a:srgbClr val="DDDDDD"/>
        </a:hlink>
        <a:folHlink>
          <a:srgbClr val="AC46E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erencebotright 16">
        <a:dk1>
          <a:srgbClr val="1C3F94"/>
        </a:dk1>
        <a:lt1>
          <a:srgbClr val="FFFFFF"/>
        </a:lt1>
        <a:dk2>
          <a:srgbClr val="00718F"/>
        </a:dk2>
        <a:lt2>
          <a:srgbClr val="F58025"/>
        </a:lt2>
        <a:accent1>
          <a:srgbClr val="F58025"/>
        </a:accent1>
        <a:accent2>
          <a:srgbClr val="00CC66"/>
        </a:accent2>
        <a:accent3>
          <a:srgbClr val="AABBC6"/>
        </a:accent3>
        <a:accent4>
          <a:srgbClr val="DADADA"/>
        </a:accent4>
        <a:accent5>
          <a:srgbClr val="F9C0AC"/>
        </a:accent5>
        <a:accent6>
          <a:srgbClr val="00B95C"/>
        </a:accent6>
        <a:hlink>
          <a:srgbClr val="DDDDDD"/>
        </a:hlink>
        <a:folHlink>
          <a:srgbClr val="FEE29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4183</TotalTime>
  <Words>4093</Words>
  <Application>Microsoft Office PowerPoint</Application>
  <PresentationFormat>On-screen Show (4:3)</PresentationFormat>
  <Paragraphs>961</Paragraphs>
  <Slides>26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referencebotright</vt:lpstr>
      <vt:lpstr>Efficacy, Safety, and Confirmation of the Recommended Phase II Dose of Ruxolitinib Plus Panobinostat in Patients With Intermediate or  High-Risk Myelofibrosis</vt:lpstr>
      <vt:lpstr>Introduction</vt:lpstr>
      <vt:lpstr>Rationale for Combination Therapy</vt:lpstr>
      <vt:lpstr>Combination Therapy in a JAK2 Mutation-Driven Ba/F3 Murine Model</vt:lpstr>
      <vt:lpstr>Study Design</vt:lpstr>
      <vt:lpstr>Assessments</vt:lpstr>
      <vt:lpstr>Baseline Patient Characteristics</vt:lpstr>
      <vt:lpstr>PowerPoint Presentation</vt:lpstr>
      <vt:lpstr>PowerPoint Presentation</vt:lpstr>
      <vt:lpstr>Summary of Safety in the Escalation Phase</vt:lpstr>
      <vt:lpstr>Hematologic Adverse Events</vt:lpstr>
      <vt:lpstr>Hemoglobin and Platelet Levels Over Time</vt:lpstr>
      <vt:lpstr>Nonhematologic Adverse Events (&gt;20%)</vt:lpstr>
      <vt:lpstr>Change in Spleen Length: Escalation Phase</vt:lpstr>
      <vt:lpstr>Change in Spleen Size Over Time: Expansion Phase</vt:lpstr>
      <vt:lpstr>PowerPoint Presentation</vt:lpstr>
      <vt:lpstr>Change in Spleen Volume: Expansion Phase</vt:lpstr>
      <vt:lpstr>JAK2 V617F Allele Burden</vt:lpstr>
      <vt:lpstr>Bone Marrow Fibrosis (Central Review)</vt:lpstr>
      <vt:lpstr>Bone Marrow Fibrosis (Central Review)</vt:lpstr>
      <vt:lpstr>Bone Marrow Fibrosis (Central Review)</vt:lpstr>
      <vt:lpstr>Change in Cytokine Levels</vt:lpstr>
      <vt:lpstr>Conclusions</vt:lpstr>
      <vt:lpstr>Hematologic Adverse Events</vt:lpstr>
      <vt:lpstr>Nonhematologic Adverse Events (&gt; 20%)</vt:lpstr>
      <vt:lpstr>Nonhematologic Adverse Events  (&gt;20%)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Efficacy, Safety, and Confirmation of the Recommended Phase II Dose of Ruxolitinib Plus Panobinostat in Patients With Intermediate or High-Risk Myelofibrosis</dc:title>
  <dc:creator>John Togneri, PhD (AS)</dc:creator>
  <cp:lastModifiedBy>Christi Gray</cp:lastModifiedBy>
  <cp:revision>273</cp:revision>
  <dcterms:created xsi:type="dcterms:W3CDTF">2011-06-29T14:06:18Z</dcterms:created>
  <dcterms:modified xsi:type="dcterms:W3CDTF">2014-12-07T01:58:01Z</dcterms:modified>
</cp:coreProperties>
</file>