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4" r:id="rId2"/>
    <p:sldId id="443" r:id="rId3"/>
    <p:sldId id="466" r:id="rId4"/>
    <p:sldId id="454" r:id="rId5"/>
    <p:sldId id="464" r:id="rId6"/>
    <p:sldId id="478" r:id="rId7"/>
    <p:sldId id="449" r:id="rId8"/>
    <p:sldId id="473" r:id="rId9"/>
    <p:sldId id="469" r:id="rId10"/>
    <p:sldId id="470" r:id="rId11"/>
    <p:sldId id="461" r:id="rId12"/>
    <p:sldId id="462" r:id="rId13"/>
    <p:sldId id="459" r:id="rId14"/>
    <p:sldId id="458" r:id="rId15"/>
    <p:sldId id="447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624">
          <p15:clr>
            <a:srgbClr val="A4A3A4"/>
          </p15:clr>
        </p15:guide>
        <p15:guide id="4" pos="576">
          <p15:clr>
            <a:srgbClr val="A4A3A4"/>
          </p15:clr>
        </p15:guide>
        <p15:guide id="5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PA MED AZ" initials="PA MED AZ" lastIdx="4" clrIdx="0"/>
  <p:cmAuthor id="1" name="PA-EDIT" initials="PA-EDIT" lastIdx="13" clrIdx="1"/>
  <p:cmAuthor id="2" name="Anthony Longo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9828"/>
    <a:srgbClr val="FF0066"/>
    <a:srgbClr val="FFFFFF"/>
    <a:srgbClr val="99CC00"/>
    <a:srgbClr val="FFFF66"/>
    <a:srgbClr val="00008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97" autoAdjust="0"/>
    <p:restoredTop sz="88455" autoAdjust="0"/>
  </p:normalViewPr>
  <p:slideViewPr>
    <p:cSldViewPr>
      <p:cViewPr>
        <p:scale>
          <a:sx n="86" d="100"/>
          <a:sy n="86" d="100"/>
        </p:scale>
        <p:origin x="-3018" y="-72"/>
      </p:cViewPr>
      <p:guideLst>
        <p:guide orient="horz" pos="624"/>
        <p:guide orient="horz" pos="4176"/>
        <p:guide pos="288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notesViewPr>
    <p:cSldViewPr>
      <p:cViewPr>
        <p:scale>
          <a:sx n="100" d="100"/>
          <a:sy n="100" d="100"/>
        </p:scale>
        <p:origin x="-2460" y="79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A437025-6D24-494C-A5D6-70816202E2B2}" type="datetimeFigureOut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12/11/2014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080" tIns="46040" rIns="92080" bIns="4604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080" tIns="46040" rIns="92080" bIns="460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6770E7-2E71-41A1-8751-170811154AD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38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63" tIns="46582" rIns="93163" bIns="4658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63" tIns="46582" rIns="93163" bIns="4658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30F7338-DF43-4936-8A7C-A4AB967B5470}" type="datetimeFigureOut">
              <a:rPr lang="en-US" smtClean="0"/>
              <a:pPr>
                <a:defRPr/>
              </a:pPr>
              <a:t>12/11/2014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3" tIns="46582" rIns="93163" bIns="4658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63" tIns="46582" rIns="93163" bIns="46582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63" tIns="46582" rIns="93163" bIns="4658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63" tIns="46582" rIns="93163" bIns="4658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B79B27-32C2-4595-92DE-B73A4A2CB4C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4655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263" y="4418013"/>
            <a:ext cx="5603875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08050"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968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806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Nine patients (6%) in the ponatinib arm (none in the imatinib arm) experienced pancreatitis</a:t>
            </a:r>
          </a:p>
          <a:p>
            <a:pPr lvl="1"/>
            <a:r>
              <a:rPr lang="en-US" altLang="en-US" dirty="0" smtClean="0"/>
              <a:t>Six of the 9 patients had grade 3/4 pancreatitis; 1 patient discontinued ponatinib due to this AE; 5 patients had grade 3/4 SAEs of pancreatitis, which were deemed related to ponatinib </a:t>
            </a:r>
          </a:p>
          <a:p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4D138D-1312-47C0-85F5-33B5BA6B2E64}" type="slidenum">
              <a:rPr lang="en-US" altLang="en-US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900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719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Patients with multiple VOEs included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1 patient with angina (possibly or probably related), </a:t>
            </a:r>
            <a:r>
              <a:rPr lang="en-US" dirty="0"/>
              <a:t>coronary artery </a:t>
            </a:r>
            <a:r>
              <a:rPr lang="en-US" dirty="0" smtClean="0"/>
              <a:t>disease (probably related), </a:t>
            </a:r>
            <a:r>
              <a:rPr lang="en-US" dirty="0"/>
              <a:t>coronary artery </a:t>
            </a:r>
            <a:r>
              <a:rPr lang="en-US" dirty="0" smtClean="0"/>
              <a:t>stenosis (possibly related)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1 patient with MI and angina (both possibly related)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1 patient </a:t>
            </a:r>
            <a:r>
              <a:rPr lang="en-US" dirty="0"/>
              <a:t>had intermittent </a:t>
            </a:r>
            <a:r>
              <a:rPr lang="en-US" dirty="0" smtClean="0"/>
              <a:t>claudication (possibly related) and peripheral arterial occlusive disease (related)</a:t>
            </a:r>
          </a:p>
          <a:p>
            <a:r>
              <a:rPr lang="en-US" dirty="0" smtClean="0"/>
              <a:t>Source: Ponat_mult events_VOE.xls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11/12 patients had at least 1 risk factor (</a:t>
            </a:r>
            <a:r>
              <a:rPr lang="en-US" dirty="0"/>
              <a:t>smoking, obesity, HTN, Hypercholesterolemia, diabetes</a:t>
            </a:r>
            <a:r>
              <a:rPr lang="en-US" dirty="0" smtClean="0"/>
              <a:t>) or history of ischemic disease.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single patient who </a:t>
            </a:r>
            <a:r>
              <a:rPr lang="en-US" dirty="0"/>
              <a:t>had no risk </a:t>
            </a:r>
            <a:r>
              <a:rPr lang="en-US" dirty="0" smtClean="0"/>
              <a:t>factors or history of </a:t>
            </a:r>
            <a:r>
              <a:rPr lang="en-US" dirty="0"/>
              <a:t>disease </a:t>
            </a:r>
            <a:r>
              <a:rPr lang="en-US" dirty="0" smtClean="0"/>
              <a:t>had retinal vein thrombosis.</a:t>
            </a:r>
          </a:p>
          <a:p>
            <a:pPr lvl="0"/>
            <a:r>
              <a:rPr lang="en-US" dirty="0" smtClean="0"/>
              <a:t>Source: T_14_3_49_rf.doc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198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Based on the algorithm used to classify vascular occlusive events, the incidence of these events in the imatinib arm of this trial seems to be higher than previously reported</a:t>
            </a:r>
            <a:endParaRPr lang="en-US" altLang="en-US" baseline="30000" dirty="0" smtClean="0"/>
          </a:p>
          <a:p>
            <a:endParaRPr lang="en-US" altLang="en-US" baseline="30000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B039AA-2094-4F9B-ABCF-18E8863F4091}" type="slidenum">
              <a:rPr lang="en-US" altLang="en-US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5279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8FEDE9-8D77-44E1-8D12-F860CE82393E}" type="slidenum">
              <a:rPr lang="en-US" altLang="en-US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70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83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32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92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83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16290C-76E6-46BF-81EF-E854BEE37207}" type="slidenum">
              <a:rPr lang="en-US" altLang="en-US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330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35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79B27-32C2-4595-92DE-B73A4A2CB4C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38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27075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0397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727075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0912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7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1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1125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kern="1200">
          <a:solidFill>
            <a:srgbClr val="F09828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panose="020B0604020202020204" pitchFamily="34" charset="0"/>
        <a:buChar char="–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panose="020B0604020202020204" pitchFamily="34" charset="0"/>
        <a:buChar char="»"/>
        <a:defRPr sz="16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EPIC: A Phase 3 Trial of Ponatinib Compared with Imatinib in Patients with Newly Diagnosed </a:t>
            </a:r>
            <a:r>
              <a:rPr lang="en-US" altLang="en-US" dirty="0" smtClean="0"/>
              <a:t>Chronic Myeloid </a:t>
            </a:r>
            <a:r>
              <a:rPr lang="en-US" altLang="en-US" dirty="0"/>
              <a:t>Leukemia in Chronic Phase (CP-CML)</a:t>
            </a:r>
            <a:endParaRPr lang="en-US" altLang="en-US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4400" y="4191000"/>
            <a:ext cx="7696200" cy="22098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Lipton JH, </a:t>
            </a:r>
            <a:r>
              <a:rPr lang="en-US" sz="1800" b="1" dirty="0" err="1" smtClean="0">
                <a:solidFill>
                  <a:schemeClr val="bg1"/>
                </a:solidFill>
              </a:rPr>
              <a:t>Chuah</a:t>
            </a:r>
            <a:r>
              <a:rPr lang="en-US" sz="1800" b="1" dirty="0" smtClean="0">
                <a:solidFill>
                  <a:schemeClr val="bg1"/>
                </a:solidFill>
              </a:rPr>
              <a:t> C, </a:t>
            </a:r>
            <a:r>
              <a:rPr lang="en-US" sz="1800" b="1" dirty="0" err="1" smtClean="0">
                <a:solidFill>
                  <a:schemeClr val="bg1"/>
                </a:solidFill>
              </a:rPr>
              <a:t>Guerci-Bresler</a:t>
            </a:r>
            <a:r>
              <a:rPr lang="en-US" sz="1800" b="1" dirty="0" smtClean="0">
                <a:solidFill>
                  <a:schemeClr val="bg1"/>
                </a:solidFill>
              </a:rPr>
              <a:t> A, </a:t>
            </a:r>
            <a:r>
              <a:rPr lang="en-US" sz="1800" b="1" dirty="0" err="1" smtClean="0">
                <a:solidFill>
                  <a:schemeClr val="bg1"/>
                </a:solidFill>
              </a:rPr>
              <a:t>Rosti</a:t>
            </a:r>
            <a:r>
              <a:rPr lang="en-US" sz="1800" b="1" dirty="0" smtClean="0">
                <a:solidFill>
                  <a:schemeClr val="bg1"/>
                </a:solidFill>
              </a:rPr>
              <a:t> G, Simpson D, </a:t>
            </a:r>
            <a:r>
              <a:rPr lang="en-US" sz="1800" b="1" dirty="0" err="1" smtClean="0">
                <a:solidFill>
                  <a:schemeClr val="bg1"/>
                </a:solidFill>
              </a:rPr>
              <a:t>Assouline</a:t>
            </a:r>
            <a:r>
              <a:rPr lang="en-US" sz="1800" b="1" dirty="0" smtClean="0">
                <a:solidFill>
                  <a:schemeClr val="bg1"/>
                </a:solidFill>
              </a:rPr>
              <a:t> S, Etienne G, </a:t>
            </a:r>
            <a:r>
              <a:rPr lang="en-US" sz="1800" b="1" dirty="0" err="1" smtClean="0">
                <a:solidFill>
                  <a:schemeClr val="bg1"/>
                </a:solidFill>
              </a:rPr>
              <a:t>Nicolini</a:t>
            </a:r>
            <a:r>
              <a:rPr lang="en-US" sz="1800" b="1" dirty="0" smtClean="0">
                <a:solidFill>
                  <a:schemeClr val="bg1"/>
                </a:solidFill>
              </a:rPr>
              <a:t> FE, Le </a:t>
            </a:r>
            <a:r>
              <a:rPr lang="en-US" sz="1800" b="1" dirty="0" err="1" smtClean="0">
                <a:solidFill>
                  <a:schemeClr val="bg1"/>
                </a:solidFill>
              </a:rPr>
              <a:t>Coutre</a:t>
            </a:r>
            <a:r>
              <a:rPr lang="en-US" sz="1800" b="1" dirty="0" smtClean="0">
                <a:solidFill>
                  <a:schemeClr val="bg1"/>
                </a:solidFill>
              </a:rPr>
              <a:t> P, Clark R, </a:t>
            </a:r>
            <a:r>
              <a:rPr lang="en-US" sz="1800" b="1" dirty="0" err="1" smtClean="0">
                <a:solidFill>
                  <a:schemeClr val="bg1"/>
                </a:solidFill>
              </a:rPr>
              <a:t>Stenke</a:t>
            </a:r>
            <a:r>
              <a:rPr lang="en-US" sz="1800" b="1" dirty="0" smtClean="0">
                <a:solidFill>
                  <a:schemeClr val="bg1"/>
                </a:solidFill>
              </a:rPr>
              <a:t> L, </a:t>
            </a:r>
            <a:r>
              <a:rPr lang="en-US" sz="1800" b="1" dirty="0" err="1" smtClean="0">
                <a:solidFill>
                  <a:schemeClr val="bg1"/>
                </a:solidFill>
              </a:rPr>
              <a:t>Andorsky</a:t>
            </a:r>
            <a:r>
              <a:rPr lang="en-US" sz="1800" b="1" dirty="0" smtClean="0">
                <a:solidFill>
                  <a:schemeClr val="bg1"/>
                </a:solidFill>
              </a:rPr>
              <a:t> D, </a:t>
            </a:r>
            <a:r>
              <a:rPr lang="en-US" sz="1800" b="1" dirty="0" err="1" smtClean="0">
                <a:solidFill>
                  <a:schemeClr val="bg1"/>
                </a:solidFill>
              </a:rPr>
              <a:t>Oehler</a:t>
            </a:r>
            <a:r>
              <a:rPr lang="en-US" sz="1800" b="1" dirty="0" smtClean="0">
                <a:solidFill>
                  <a:schemeClr val="bg1"/>
                </a:solidFill>
              </a:rPr>
              <a:t> V, </a:t>
            </a:r>
            <a:r>
              <a:rPr lang="sv-SE" sz="1800" b="1" dirty="0" smtClean="0">
                <a:solidFill>
                  <a:schemeClr val="bg1"/>
                </a:solidFill>
              </a:rPr>
              <a:t>Lustgarten S, Rivera VM, Clackson T, Haluska FG, Baccarani M, </a:t>
            </a:r>
            <a:r>
              <a:rPr lang="en-US" sz="1800" b="1" dirty="0" smtClean="0">
                <a:solidFill>
                  <a:schemeClr val="bg1"/>
                </a:solidFill>
              </a:rPr>
              <a:t>Cortes JE, </a:t>
            </a:r>
            <a:r>
              <a:rPr lang="en-US" sz="1800" b="1" dirty="0" err="1" smtClean="0">
                <a:solidFill>
                  <a:schemeClr val="bg1"/>
                </a:solidFill>
              </a:rPr>
              <a:t>Guilhot</a:t>
            </a:r>
            <a:r>
              <a:rPr lang="en-US" sz="1800" b="1" dirty="0" smtClean="0">
                <a:solidFill>
                  <a:schemeClr val="bg1"/>
                </a:solidFill>
              </a:rPr>
              <a:t> F, </a:t>
            </a:r>
            <a:r>
              <a:rPr lang="en-US" sz="1800" b="1" dirty="0" err="1" smtClean="0">
                <a:solidFill>
                  <a:schemeClr val="bg1"/>
                </a:solidFill>
              </a:rPr>
              <a:t>Hochhaus</a:t>
            </a:r>
            <a:r>
              <a:rPr lang="en-US" sz="1800" b="1" dirty="0" smtClean="0">
                <a:solidFill>
                  <a:schemeClr val="bg1"/>
                </a:solidFill>
              </a:rPr>
              <a:t> A, Hughes T, </a:t>
            </a:r>
            <a:r>
              <a:rPr lang="en-US" sz="1800" b="1" dirty="0" err="1" smtClean="0">
                <a:solidFill>
                  <a:schemeClr val="bg1"/>
                </a:solidFill>
              </a:rPr>
              <a:t>Kantarjian</a:t>
            </a:r>
            <a:r>
              <a:rPr lang="en-US" sz="1800" b="1" dirty="0" smtClean="0">
                <a:solidFill>
                  <a:schemeClr val="bg1"/>
                </a:solidFill>
              </a:rPr>
              <a:t> H, Shah NP, </a:t>
            </a:r>
            <a:r>
              <a:rPr lang="en-US" sz="1800" b="1" dirty="0" err="1" smtClean="0">
                <a:solidFill>
                  <a:schemeClr val="bg1"/>
                </a:solidFill>
              </a:rPr>
              <a:t>Talpaz</a:t>
            </a:r>
            <a:r>
              <a:rPr lang="en-US" sz="1800" b="1" dirty="0" smtClean="0">
                <a:solidFill>
                  <a:schemeClr val="bg1"/>
                </a:solidFill>
              </a:rPr>
              <a:t> M, </a:t>
            </a:r>
            <a:r>
              <a:rPr lang="en-US" sz="1800" b="1" dirty="0" err="1" smtClean="0">
                <a:solidFill>
                  <a:schemeClr val="bg1"/>
                </a:solidFill>
              </a:rPr>
              <a:t>Deininger</a:t>
            </a:r>
            <a:r>
              <a:rPr lang="en-US" sz="1800" b="1" dirty="0" smtClean="0">
                <a:solidFill>
                  <a:schemeClr val="bg1"/>
                </a:solidFill>
              </a:rPr>
              <a:t> MW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557213" y="3707829"/>
            <a:ext cx="8131175" cy="58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#519</a:t>
            </a:r>
            <a:endParaRPr lang="en-US" sz="2800" b="1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714088"/>
            <a:ext cx="9144000" cy="919163"/>
          </a:xfrm>
        </p:spPr>
        <p:txBody>
          <a:bodyPr/>
          <a:lstStyle/>
          <a:p>
            <a:r>
              <a:rPr lang="en-US" altLang="en-US" sz="3400" dirty="0" smtClean="0"/>
              <a:t>EPIC: Best </a:t>
            </a:r>
            <a:r>
              <a:rPr lang="en-US" altLang="en-US" sz="3400" dirty="0"/>
              <a:t>Molecular Response at Any </a:t>
            </a:r>
            <a:r>
              <a:rPr lang="en-US" altLang="en-US" sz="3400" dirty="0" smtClean="0"/>
              <a:t>Time by </a:t>
            </a:r>
            <a:r>
              <a:rPr lang="en-US" altLang="en-US" sz="3400" dirty="0"/>
              <a:t>Sokal Risk </a:t>
            </a:r>
            <a:r>
              <a:rPr lang="en-US" altLang="en-US" sz="3400" dirty="0" smtClean="0"/>
              <a:t>Score: Evaluable Patients</a:t>
            </a:r>
            <a:endParaRPr lang="en-US" altLang="nl-NL" sz="3400" dirty="0"/>
          </a:p>
        </p:txBody>
      </p:sp>
      <p:sp>
        <p:nvSpPr>
          <p:cNvPr id="8" name="TextBox 7"/>
          <p:cNvSpPr txBox="1"/>
          <p:nvPr/>
        </p:nvSpPr>
        <p:spPr>
          <a:xfrm>
            <a:off x="787514" y="5802868"/>
            <a:ext cx="690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Evaluable: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atients </a:t>
            </a:r>
            <a:r>
              <a:rPr lang="en-US" dirty="0">
                <a:solidFill>
                  <a:schemeClr val="bg1"/>
                </a:solidFill>
              </a:rPr>
              <a:t>with an assessment at each time point or </a:t>
            </a:r>
            <a:r>
              <a:rPr lang="en-US" dirty="0" smtClean="0">
                <a:solidFill>
                  <a:schemeClr val="bg1"/>
                </a:solidFill>
              </a:rPr>
              <a:t>later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144463" y="1955800"/>
            <a:ext cx="9151937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71512" y="3768726"/>
            <a:ext cx="295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74521" y="3768726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966596" y="3768726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057084" y="3768726"/>
            <a:ext cx="134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Bold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087437" y="3768726"/>
            <a:ext cx="692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                                                                                            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8472487" y="3768726"/>
            <a:ext cx="295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8677084" y="3768726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8767571" y="3768726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671512" y="4670426"/>
            <a:ext cx="295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74521" y="4670426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966596" y="4670426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1035050" y="4670426"/>
            <a:ext cx="6975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                                                                                             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8472487" y="4670426"/>
            <a:ext cx="295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4" name="Rectangle 18"/>
          <p:cNvSpPr>
            <a:spLocks noChangeArrowheads="1"/>
          </p:cNvSpPr>
          <p:nvPr/>
        </p:nvSpPr>
        <p:spPr bwMode="auto">
          <a:xfrm>
            <a:off x="8677084" y="4670426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5" name="Rectangle 19"/>
          <p:cNvSpPr>
            <a:spLocks noChangeArrowheads="1"/>
          </p:cNvSpPr>
          <p:nvPr/>
        </p:nvSpPr>
        <p:spPr bwMode="auto">
          <a:xfrm>
            <a:off x="8767571" y="4670426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Rectangle 20"/>
          <p:cNvSpPr>
            <a:spLocks noChangeArrowheads="1"/>
          </p:cNvSpPr>
          <p:nvPr/>
        </p:nvSpPr>
        <p:spPr bwMode="auto">
          <a:xfrm>
            <a:off x="671512" y="2876551"/>
            <a:ext cx="2468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n=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Rectangle 21"/>
          <p:cNvSpPr>
            <a:spLocks noChangeArrowheads="1"/>
          </p:cNvSpPr>
          <p:nvPr/>
        </p:nvSpPr>
        <p:spPr bwMode="auto">
          <a:xfrm>
            <a:off x="874521" y="2876551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966596" y="2876551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1" name="Rectangle 23"/>
          <p:cNvSpPr>
            <a:spLocks noChangeArrowheads="1"/>
          </p:cNvSpPr>
          <p:nvPr/>
        </p:nvSpPr>
        <p:spPr bwMode="auto">
          <a:xfrm>
            <a:off x="1057084" y="2876551"/>
            <a:ext cx="134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2" name="Rectangle 24"/>
          <p:cNvSpPr>
            <a:spLocks noChangeArrowheads="1"/>
          </p:cNvSpPr>
          <p:nvPr/>
        </p:nvSpPr>
        <p:spPr bwMode="auto">
          <a:xfrm>
            <a:off x="1087437" y="2876551"/>
            <a:ext cx="6926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                                                                                            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3" name="Rectangle 25"/>
          <p:cNvSpPr>
            <a:spLocks noChangeArrowheads="1"/>
          </p:cNvSpPr>
          <p:nvPr/>
        </p:nvSpPr>
        <p:spPr bwMode="auto">
          <a:xfrm>
            <a:off x="8472487" y="2876551"/>
            <a:ext cx="295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4" name="Rectangle 26"/>
          <p:cNvSpPr>
            <a:spLocks noChangeArrowheads="1"/>
          </p:cNvSpPr>
          <p:nvPr/>
        </p:nvSpPr>
        <p:spPr bwMode="auto">
          <a:xfrm>
            <a:off x="8677084" y="2876551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5" name="Rectangle 27"/>
          <p:cNvSpPr>
            <a:spLocks noChangeArrowheads="1"/>
          </p:cNvSpPr>
          <p:nvPr/>
        </p:nvSpPr>
        <p:spPr bwMode="auto">
          <a:xfrm>
            <a:off x="8767571" y="2876551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6" name="Freeform 28"/>
          <p:cNvSpPr>
            <a:spLocks noEditPoints="1"/>
          </p:cNvSpPr>
          <p:nvPr/>
        </p:nvSpPr>
        <p:spPr bwMode="auto">
          <a:xfrm>
            <a:off x="2490787" y="2316163"/>
            <a:ext cx="5918200" cy="2751138"/>
          </a:xfrm>
          <a:custGeom>
            <a:avLst/>
            <a:gdLst>
              <a:gd name="T0" fmla="*/ 0 w 4158"/>
              <a:gd name="T1" fmla="*/ 0 h 1928"/>
              <a:gd name="T2" fmla="*/ 0 w 4158"/>
              <a:gd name="T3" fmla="*/ 0 h 1928"/>
              <a:gd name="T4" fmla="*/ 4158 w 4158"/>
              <a:gd name="T5" fmla="*/ 0 h 1928"/>
              <a:gd name="T6" fmla="*/ 4158 w 4158"/>
              <a:gd name="T7" fmla="*/ 0 h 1928"/>
              <a:gd name="T8" fmla="*/ 4158 w 4158"/>
              <a:gd name="T9" fmla="*/ 0 h 1928"/>
              <a:gd name="T10" fmla="*/ 4158 w 4158"/>
              <a:gd name="T11" fmla="*/ 1928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8" h="1928">
                <a:moveTo>
                  <a:pt x="0" y="0"/>
                </a:moveTo>
                <a:lnTo>
                  <a:pt x="0" y="0"/>
                </a:lnTo>
                <a:lnTo>
                  <a:pt x="4158" y="0"/>
                </a:lnTo>
                <a:moveTo>
                  <a:pt x="4158" y="0"/>
                </a:moveTo>
                <a:lnTo>
                  <a:pt x="4158" y="0"/>
                </a:lnTo>
                <a:lnTo>
                  <a:pt x="4158" y="192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7" name="Freeform 29"/>
          <p:cNvSpPr>
            <a:spLocks noEditPoints="1"/>
          </p:cNvSpPr>
          <p:nvPr/>
        </p:nvSpPr>
        <p:spPr bwMode="auto">
          <a:xfrm>
            <a:off x="5448300" y="4194176"/>
            <a:ext cx="296862" cy="200025"/>
          </a:xfrm>
          <a:custGeom>
            <a:avLst/>
            <a:gdLst>
              <a:gd name="T0" fmla="*/ 0 w 208"/>
              <a:gd name="T1" fmla="*/ 0 h 141"/>
              <a:gd name="T2" fmla="*/ 0 w 208"/>
              <a:gd name="T3" fmla="*/ 0 h 141"/>
              <a:gd name="T4" fmla="*/ 208 w 208"/>
              <a:gd name="T5" fmla="*/ 0 h 141"/>
              <a:gd name="T6" fmla="*/ 208 w 208"/>
              <a:gd name="T7" fmla="*/ 141 h 141"/>
              <a:gd name="T8" fmla="*/ 0 w 208"/>
              <a:gd name="T9" fmla="*/ 141 h 141"/>
              <a:gd name="T10" fmla="*/ 0 w 208"/>
              <a:gd name="T11" fmla="*/ 0 h 141"/>
              <a:gd name="T12" fmla="*/ 0 w 208"/>
              <a:gd name="T13" fmla="*/ 0 h 141"/>
              <a:gd name="T14" fmla="*/ 0 w 208"/>
              <a:gd name="T1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141">
                <a:moveTo>
                  <a:pt x="0" y="0"/>
                </a:moveTo>
                <a:lnTo>
                  <a:pt x="0" y="0"/>
                </a:lnTo>
                <a:lnTo>
                  <a:pt x="208" y="0"/>
                </a:lnTo>
                <a:lnTo>
                  <a:pt x="208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Freeform 30"/>
          <p:cNvSpPr>
            <a:spLocks noEditPoints="1"/>
          </p:cNvSpPr>
          <p:nvPr/>
        </p:nvSpPr>
        <p:spPr bwMode="auto">
          <a:xfrm>
            <a:off x="5448300" y="3584576"/>
            <a:ext cx="90487" cy="201613"/>
          </a:xfrm>
          <a:custGeom>
            <a:avLst/>
            <a:gdLst>
              <a:gd name="T0" fmla="*/ 0 w 63"/>
              <a:gd name="T1" fmla="*/ 0 h 141"/>
              <a:gd name="T2" fmla="*/ 0 w 63"/>
              <a:gd name="T3" fmla="*/ 0 h 141"/>
              <a:gd name="T4" fmla="*/ 63 w 63"/>
              <a:gd name="T5" fmla="*/ 0 h 141"/>
              <a:gd name="T6" fmla="*/ 63 w 63"/>
              <a:gd name="T7" fmla="*/ 141 h 141"/>
              <a:gd name="T8" fmla="*/ 0 w 63"/>
              <a:gd name="T9" fmla="*/ 141 h 141"/>
              <a:gd name="T10" fmla="*/ 0 w 63"/>
              <a:gd name="T11" fmla="*/ 0 h 141"/>
              <a:gd name="T12" fmla="*/ 0 w 63"/>
              <a:gd name="T13" fmla="*/ 0 h 141"/>
              <a:gd name="T14" fmla="*/ 0 w 63"/>
              <a:gd name="T1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41">
                <a:moveTo>
                  <a:pt x="0" y="0"/>
                </a:moveTo>
                <a:lnTo>
                  <a:pt x="0" y="0"/>
                </a:lnTo>
                <a:lnTo>
                  <a:pt x="63" y="0"/>
                </a:lnTo>
                <a:lnTo>
                  <a:pt x="63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9" name="Freeform 31"/>
          <p:cNvSpPr>
            <a:spLocks noEditPoints="1"/>
          </p:cNvSpPr>
          <p:nvPr/>
        </p:nvSpPr>
        <p:spPr bwMode="auto">
          <a:xfrm>
            <a:off x="5448300" y="3281363"/>
            <a:ext cx="592137" cy="200025"/>
          </a:xfrm>
          <a:custGeom>
            <a:avLst/>
            <a:gdLst>
              <a:gd name="T0" fmla="*/ 0 w 416"/>
              <a:gd name="T1" fmla="*/ 0 h 141"/>
              <a:gd name="T2" fmla="*/ 0 w 416"/>
              <a:gd name="T3" fmla="*/ 0 h 141"/>
              <a:gd name="T4" fmla="*/ 416 w 416"/>
              <a:gd name="T5" fmla="*/ 0 h 141"/>
              <a:gd name="T6" fmla="*/ 416 w 416"/>
              <a:gd name="T7" fmla="*/ 141 h 141"/>
              <a:gd name="T8" fmla="*/ 0 w 416"/>
              <a:gd name="T9" fmla="*/ 141 h 141"/>
              <a:gd name="T10" fmla="*/ 0 w 416"/>
              <a:gd name="T11" fmla="*/ 0 h 141"/>
              <a:gd name="T12" fmla="*/ 0 w 416"/>
              <a:gd name="T13" fmla="*/ 0 h 141"/>
              <a:gd name="T14" fmla="*/ 0 w 416"/>
              <a:gd name="T1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" h="141">
                <a:moveTo>
                  <a:pt x="0" y="0"/>
                </a:moveTo>
                <a:lnTo>
                  <a:pt x="0" y="0"/>
                </a:lnTo>
                <a:lnTo>
                  <a:pt x="416" y="0"/>
                </a:lnTo>
                <a:lnTo>
                  <a:pt x="416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Freeform 32"/>
          <p:cNvSpPr>
            <a:spLocks noEditPoints="1"/>
          </p:cNvSpPr>
          <p:nvPr/>
        </p:nvSpPr>
        <p:spPr bwMode="auto">
          <a:xfrm>
            <a:off x="5448300" y="2370138"/>
            <a:ext cx="533400" cy="198438"/>
          </a:xfrm>
          <a:custGeom>
            <a:avLst/>
            <a:gdLst>
              <a:gd name="T0" fmla="*/ 0 w 375"/>
              <a:gd name="T1" fmla="*/ 0 h 140"/>
              <a:gd name="T2" fmla="*/ 0 w 375"/>
              <a:gd name="T3" fmla="*/ 0 h 140"/>
              <a:gd name="T4" fmla="*/ 375 w 375"/>
              <a:gd name="T5" fmla="*/ 0 h 140"/>
              <a:gd name="T6" fmla="*/ 375 w 375"/>
              <a:gd name="T7" fmla="*/ 140 h 140"/>
              <a:gd name="T8" fmla="*/ 0 w 375"/>
              <a:gd name="T9" fmla="*/ 140 h 140"/>
              <a:gd name="T10" fmla="*/ 0 w 375"/>
              <a:gd name="T11" fmla="*/ 0 h 140"/>
              <a:gd name="T12" fmla="*/ 0 w 375"/>
              <a:gd name="T13" fmla="*/ 0 h 140"/>
              <a:gd name="T14" fmla="*/ 0 w 375"/>
              <a:gd name="T1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5" h="140">
                <a:moveTo>
                  <a:pt x="0" y="0"/>
                </a:moveTo>
                <a:lnTo>
                  <a:pt x="0" y="0"/>
                </a:lnTo>
                <a:lnTo>
                  <a:pt x="375" y="0"/>
                </a:lnTo>
                <a:lnTo>
                  <a:pt x="375" y="140"/>
                </a:lnTo>
                <a:lnTo>
                  <a:pt x="0" y="14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1" name="Freeform 33"/>
          <p:cNvSpPr>
            <a:spLocks noEditPoints="1"/>
          </p:cNvSpPr>
          <p:nvPr/>
        </p:nvSpPr>
        <p:spPr bwMode="auto">
          <a:xfrm>
            <a:off x="4562475" y="4803776"/>
            <a:ext cx="885825" cy="200025"/>
          </a:xfrm>
          <a:custGeom>
            <a:avLst/>
            <a:gdLst>
              <a:gd name="T0" fmla="*/ 0 w 623"/>
              <a:gd name="T1" fmla="*/ 0 h 140"/>
              <a:gd name="T2" fmla="*/ 0 w 623"/>
              <a:gd name="T3" fmla="*/ 0 h 140"/>
              <a:gd name="T4" fmla="*/ 623 w 623"/>
              <a:gd name="T5" fmla="*/ 0 h 140"/>
              <a:gd name="T6" fmla="*/ 623 w 623"/>
              <a:gd name="T7" fmla="*/ 140 h 140"/>
              <a:gd name="T8" fmla="*/ 0 w 623"/>
              <a:gd name="T9" fmla="*/ 140 h 140"/>
              <a:gd name="T10" fmla="*/ 0 w 623"/>
              <a:gd name="T11" fmla="*/ 0 h 140"/>
              <a:gd name="T12" fmla="*/ 0 w 623"/>
              <a:gd name="T13" fmla="*/ 0 h 140"/>
              <a:gd name="T14" fmla="*/ 0 w 623"/>
              <a:gd name="T1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3" h="140">
                <a:moveTo>
                  <a:pt x="0" y="0"/>
                </a:moveTo>
                <a:lnTo>
                  <a:pt x="0" y="0"/>
                </a:lnTo>
                <a:lnTo>
                  <a:pt x="623" y="0"/>
                </a:lnTo>
                <a:lnTo>
                  <a:pt x="623" y="140"/>
                </a:lnTo>
                <a:lnTo>
                  <a:pt x="0" y="14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Freeform 34"/>
          <p:cNvSpPr>
            <a:spLocks noEditPoints="1"/>
          </p:cNvSpPr>
          <p:nvPr/>
        </p:nvSpPr>
        <p:spPr bwMode="auto">
          <a:xfrm>
            <a:off x="4562475" y="4497388"/>
            <a:ext cx="885825" cy="201613"/>
          </a:xfrm>
          <a:custGeom>
            <a:avLst/>
            <a:gdLst>
              <a:gd name="T0" fmla="*/ 0 w 623"/>
              <a:gd name="T1" fmla="*/ 0 h 141"/>
              <a:gd name="T2" fmla="*/ 0 w 623"/>
              <a:gd name="T3" fmla="*/ 0 h 141"/>
              <a:gd name="T4" fmla="*/ 623 w 623"/>
              <a:gd name="T5" fmla="*/ 0 h 141"/>
              <a:gd name="T6" fmla="*/ 623 w 623"/>
              <a:gd name="T7" fmla="*/ 141 h 141"/>
              <a:gd name="T8" fmla="*/ 0 w 623"/>
              <a:gd name="T9" fmla="*/ 141 h 141"/>
              <a:gd name="T10" fmla="*/ 0 w 623"/>
              <a:gd name="T11" fmla="*/ 0 h 141"/>
              <a:gd name="T12" fmla="*/ 0 w 623"/>
              <a:gd name="T13" fmla="*/ 0 h 141"/>
              <a:gd name="T14" fmla="*/ 0 w 623"/>
              <a:gd name="T1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3" h="141">
                <a:moveTo>
                  <a:pt x="0" y="0"/>
                </a:moveTo>
                <a:lnTo>
                  <a:pt x="0" y="0"/>
                </a:lnTo>
                <a:lnTo>
                  <a:pt x="623" y="0"/>
                </a:lnTo>
                <a:lnTo>
                  <a:pt x="623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3" name="Freeform 35"/>
          <p:cNvSpPr>
            <a:spLocks noEditPoints="1"/>
          </p:cNvSpPr>
          <p:nvPr/>
        </p:nvSpPr>
        <p:spPr bwMode="auto">
          <a:xfrm>
            <a:off x="4354512" y="4194176"/>
            <a:ext cx="1093787" cy="200025"/>
          </a:xfrm>
          <a:custGeom>
            <a:avLst/>
            <a:gdLst>
              <a:gd name="T0" fmla="*/ 0 w 769"/>
              <a:gd name="T1" fmla="*/ 0 h 141"/>
              <a:gd name="T2" fmla="*/ 0 w 769"/>
              <a:gd name="T3" fmla="*/ 0 h 141"/>
              <a:gd name="T4" fmla="*/ 769 w 769"/>
              <a:gd name="T5" fmla="*/ 0 h 141"/>
              <a:gd name="T6" fmla="*/ 769 w 769"/>
              <a:gd name="T7" fmla="*/ 141 h 141"/>
              <a:gd name="T8" fmla="*/ 0 w 769"/>
              <a:gd name="T9" fmla="*/ 141 h 141"/>
              <a:gd name="T10" fmla="*/ 0 w 769"/>
              <a:gd name="T11" fmla="*/ 0 h 141"/>
              <a:gd name="T12" fmla="*/ 0 w 769"/>
              <a:gd name="T13" fmla="*/ 0 h 141"/>
              <a:gd name="T14" fmla="*/ 0 w 769"/>
              <a:gd name="T1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9" h="141">
                <a:moveTo>
                  <a:pt x="0" y="0"/>
                </a:moveTo>
                <a:lnTo>
                  <a:pt x="0" y="0"/>
                </a:lnTo>
                <a:lnTo>
                  <a:pt x="769" y="0"/>
                </a:lnTo>
                <a:lnTo>
                  <a:pt x="769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Freeform 36"/>
          <p:cNvSpPr>
            <a:spLocks noEditPoints="1"/>
          </p:cNvSpPr>
          <p:nvPr/>
        </p:nvSpPr>
        <p:spPr bwMode="auto">
          <a:xfrm>
            <a:off x="5064125" y="3890963"/>
            <a:ext cx="384175" cy="200025"/>
          </a:xfrm>
          <a:custGeom>
            <a:avLst/>
            <a:gdLst>
              <a:gd name="T0" fmla="*/ 0 w 270"/>
              <a:gd name="T1" fmla="*/ 0 h 140"/>
              <a:gd name="T2" fmla="*/ 0 w 270"/>
              <a:gd name="T3" fmla="*/ 0 h 140"/>
              <a:gd name="T4" fmla="*/ 270 w 270"/>
              <a:gd name="T5" fmla="*/ 0 h 140"/>
              <a:gd name="T6" fmla="*/ 270 w 270"/>
              <a:gd name="T7" fmla="*/ 140 h 140"/>
              <a:gd name="T8" fmla="*/ 0 w 270"/>
              <a:gd name="T9" fmla="*/ 140 h 140"/>
              <a:gd name="T10" fmla="*/ 0 w 270"/>
              <a:gd name="T11" fmla="*/ 0 h 140"/>
              <a:gd name="T12" fmla="*/ 0 w 270"/>
              <a:gd name="T13" fmla="*/ 0 h 140"/>
              <a:gd name="T14" fmla="*/ 0 w 270"/>
              <a:gd name="T1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0" h="140">
                <a:moveTo>
                  <a:pt x="0" y="0"/>
                </a:moveTo>
                <a:lnTo>
                  <a:pt x="0" y="0"/>
                </a:lnTo>
                <a:lnTo>
                  <a:pt x="270" y="0"/>
                </a:lnTo>
                <a:lnTo>
                  <a:pt x="270" y="140"/>
                </a:lnTo>
                <a:lnTo>
                  <a:pt x="0" y="14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5" name="Freeform 37"/>
          <p:cNvSpPr>
            <a:spLocks noEditPoints="1"/>
          </p:cNvSpPr>
          <p:nvPr/>
        </p:nvSpPr>
        <p:spPr bwMode="auto">
          <a:xfrm>
            <a:off x="4916487" y="3584576"/>
            <a:ext cx="531812" cy="201613"/>
          </a:xfrm>
          <a:custGeom>
            <a:avLst/>
            <a:gdLst>
              <a:gd name="T0" fmla="*/ 0 w 374"/>
              <a:gd name="T1" fmla="*/ 0 h 141"/>
              <a:gd name="T2" fmla="*/ 0 w 374"/>
              <a:gd name="T3" fmla="*/ 0 h 141"/>
              <a:gd name="T4" fmla="*/ 374 w 374"/>
              <a:gd name="T5" fmla="*/ 0 h 141"/>
              <a:gd name="T6" fmla="*/ 374 w 374"/>
              <a:gd name="T7" fmla="*/ 141 h 141"/>
              <a:gd name="T8" fmla="*/ 0 w 374"/>
              <a:gd name="T9" fmla="*/ 141 h 141"/>
              <a:gd name="T10" fmla="*/ 0 w 374"/>
              <a:gd name="T11" fmla="*/ 0 h 141"/>
              <a:gd name="T12" fmla="*/ 0 w 374"/>
              <a:gd name="T13" fmla="*/ 0 h 141"/>
              <a:gd name="T14" fmla="*/ 0 w 374"/>
              <a:gd name="T1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141">
                <a:moveTo>
                  <a:pt x="0" y="0"/>
                </a:moveTo>
                <a:lnTo>
                  <a:pt x="0" y="0"/>
                </a:lnTo>
                <a:lnTo>
                  <a:pt x="374" y="0"/>
                </a:lnTo>
                <a:lnTo>
                  <a:pt x="374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Freeform 38"/>
          <p:cNvSpPr>
            <a:spLocks noEditPoints="1"/>
          </p:cNvSpPr>
          <p:nvPr/>
        </p:nvSpPr>
        <p:spPr bwMode="auto">
          <a:xfrm>
            <a:off x="4294187" y="3281363"/>
            <a:ext cx="1154112" cy="200025"/>
          </a:xfrm>
          <a:custGeom>
            <a:avLst/>
            <a:gdLst>
              <a:gd name="T0" fmla="*/ 0 w 811"/>
              <a:gd name="T1" fmla="*/ 0 h 141"/>
              <a:gd name="T2" fmla="*/ 0 w 811"/>
              <a:gd name="T3" fmla="*/ 0 h 141"/>
              <a:gd name="T4" fmla="*/ 811 w 811"/>
              <a:gd name="T5" fmla="*/ 0 h 141"/>
              <a:gd name="T6" fmla="*/ 811 w 811"/>
              <a:gd name="T7" fmla="*/ 141 h 141"/>
              <a:gd name="T8" fmla="*/ 0 w 811"/>
              <a:gd name="T9" fmla="*/ 141 h 141"/>
              <a:gd name="T10" fmla="*/ 0 w 811"/>
              <a:gd name="T11" fmla="*/ 0 h 141"/>
              <a:gd name="T12" fmla="*/ 0 w 811"/>
              <a:gd name="T13" fmla="*/ 0 h 141"/>
              <a:gd name="T14" fmla="*/ 0 w 811"/>
              <a:gd name="T1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1" h="141">
                <a:moveTo>
                  <a:pt x="0" y="0"/>
                </a:moveTo>
                <a:lnTo>
                  <a:pt x="0" y="0"/>
                </a:lnTo>
                <a:lnTo>
                  <a:pt x="811" y="0"/>
                </a:lnTo>
                <a:lnTo>
                  <a:pt x="811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7" name="Freeform 39"/>
          <p:cNvSpPr>
            <a:spLocks noEditPoints="1"/>
          </p:cNvSpPr>
          <p:nvPr/>
        </p:nvSpPr>
        <p:spPr bwMode="auto">
          <a:xfrm>
            <a:off x="5153025" y="2978151"/>
            <a:ext cx="295275" cy="200025"/>
          </a:xfrm>
          <a:custGeom>
            <a:avLst/>
            <a:gdLst>
              <a:gd name="T0" fmla="*/ 0 w 208"/>
              <a:gd name="T1" fmla="*/ 0 h 140"/>
              <a:gd name="T2" fmla="*/ 0 w 208"/>
              <a:gd name="T3" fmla="*/ 0 h 140"/>
              <a:gd name="T4" fmla="*/ 208 w 208"/>
              <a:gd name="T5" fmla="*/ 0 h 140"/>
              <a:gd name="T6" fmla="*/ 208 w 208"/>
              <a:gd name="T7" fmla="*/ 140 h 140"/>
              <a:gd name="T8" fmla="*/ 0 w 208"/>
              <a:gd name="T9" fmla="*/ 140 h 140"/>
              <a:gd name="T10" fmla="*/ 0 w 208"/>
              <a:gd name="T11" fmla="*/ 0 h 140"/>
              <a:gd name="T12" fmla="*/ 0 w 208"/>
              <a:gd name="T13" fmla="*/ 0 h 140"/>
              <a:gd name="T14" fmla="*/ 0 w 208"/>
              <a:gd name="T1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140">
                <a:moveTo>
                  <a:pt x="0" y="0"/>
                </a:moveTo>
                <a:lnTo>
                  <a:pt x="0" y="0"/>
                </a:lnTo>
                <a:lnTo>
                  <a:pt x="208" y="0"/>
                </a:lnTo>
                <a:lnTo>
                  <a:pt x="208" y="140"/>
                </a:lnTo>
                <a:lnTo>
                  <a:pt x="0" y="14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8" name="Freeform 40"/>
          <p:cNvSpPr>
            <a:spLocks noEditPoints="1"/>
          </p:cNvSpPr>
          <p:nvPr/>
        </p:nvSpPr>
        <p:spPr bwMode="auto">
          <a:xfrm>
            <a:off x="4856162" y="2671763"/>
            <a:ext cx="592137" cy="201613"/>
          </a:xfrm>
          <a:custGeom>
            <a:avLst/>
            <a:gdLst>
              <a:gd name="T0" fmla="*/ 0 w 416"/>
              <a:gd name="T1" fmla="*/ 0 h 141"/>
              <a:gd name="T2" fmla="*/ 0 w 416"/>
              <a:gd name="T3" fmla="*/ 0 h 141"/>
              <a:gd name="T4" fmla="*/ 416 w 416"/>
              <a:gd name="T5" fmla="*/ 0 h 141"/>
              <a:gd name="T6" fmla="*/ 416 w 416"/>
              <a:gd name="T7" fmla="*/ 141 h 141"/>
              <a:gd name="T8" fmla="*/ 0 w 416"/>
              <a:gd name="T9" fmla="*/ 141 h 141"/>
              <a:gd name="T10" fmla="*/ 0 w 416"/>
              <a:gd name="T11" fmla="*/ 0 h 141"/>
              <a:gd name="T12" fmla="*/ 0 w 416"/>
              <a:gd name="T13" fmla="*/ 0 h 141"/>
              <a:gd name="T14" fmla="*/ 0 w 416"/>
              <a:gd name="T1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" h="141">
                <a:moveTo>
                  <a:pt x="0" y="0"/>
                </a:moveTo>
                <a:lnTo>
                  <a:pt x="0" y="0"/>
                </a:lnTo>
                <a:lnTo>
                  <a:pt x="416" y="0"/>
                </a:lnTo>
                <a:lnTo>
                  <a:pt x="416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9" name="Freeform 41"/>
          <p:cNvSpPr>
            <a:spLocks noEditPoints="1"/>
          </p:cNvSpPr>
          <p:nvPr/>
        </p:nvSpPr>
        <p:spPr bwMode="auto">
          <a:xfrm>
            <a:off x="4146550" y="2370138"/>
            <a:ext cx="1301750" cy="198438"/>
          </a:xfrm>
          <a:custGeom>
            <a:avLst/>
            <a:gdLst>
              <a:gd name="T0" fmla="*/ 0 w 915"/>
              <a:gd name="T1" fmla="*/ 0 h 140"/>
              <a:gd name="T2" fmla="*/ 0 w 915"/>
              <a:gd name="T3" fmla="*/ 0 h 140"/>
              <a:gd name="T4" fmla="*/ 915 w 915"/>
              <a:gd name="T5" fmla="*/ 0 h 140"/>
              <a:gd name="T6" fmla="*/ 915 w 915"/>
              <a:gd name="T7" fmla="*/ 140 h 140"/>
              <a:gd name="T8" fmla="*/ 0 w 915"/>
              <a:gd name="T9" fmla="*/ 140 h 140"/>
              <a:gd name="T10" fmla="*/ 0 w 915"/>
              <a:gd name="T11" fmla="*/ 0 h 140"/>
              <a:gd name="T12" fmla="*/ 0 w 915"/>
              <a:gd name="T13" fmla="*/ 0 h 140"/>
              <a:gd name="T14" fmla="*/ 0 w 915"/>
              <a:gd name="T1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5" h="140">
                <a:moveTo>
                  <a:pt x="0" y="0"/>
                </a:moveTo>
                <a:lnTo>
                  <a:pt x="0" y="0"/>
                </a:lnTo>
                <a:lnTo>
                  <a:pt x="915" y="0"/>
                </a:lnTo>
                <a:lnTo>
                  <a:pt x="915" y="140"/>
                </a:lnTo>
                <a:lnTo>
                  <a:pt x="0" y="14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0" name="Freeform 42"/>
          <p:cNvSpPr>
            <a:spLocks/>
          </p:cNvSpPr>
          <p:nvPr/>
        </p:nvSpPr>
        <p:spPr bwMode="auto">
          <a:xfrm>
            <a:off x="2490787" y="5054601"/>
            <a:ext cx="5918200" cy="0"/>
          </a:xfrm>
          <a:custGeom>
            <a:avLst/>
            <a:gdLst>
              <a:gd name="T0" fmla="*/ 0 w 4158"/>
              <a:gd name="T1" fmla="*/ 0 w 4158"/>
              <a:gd name="T2" fmla="*/ 4158 w 415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158">
                <a:moveTo>
                  <a:pt x="0" y="0"/>
                </a:moveTo>
                <a:lnTo>
                  <a:pt x="0" y="0"/>
                </a:lnTo>
                <a:lnTo>
                  <a:pt x="4158" y="0"/>
                </a:ln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Freeform 43"/>
          <p:cNvSpPr>
            <a:spLocks/>
          </p:cNvSpPr>
          <p:nvPr/>
        </p:nvSpPr>
        <p:spPr bwMode="auto">
          <a:xfrm>
            <a:off x="5449887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2" name="Freeform 44"/>
          <p:cNvSpPr>
            <a:spLocks/>
          </p:cNvSpPr>
          <p:nvPr/>
        </p:nvSpPr>
        <p:spPr bwMode="auto">
          <a:xfrm>
            <a:off x="6042025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Freeform 45"/>
          <p:cNvSpPr>
            <a:spLocks/>
          </p:cNvSpPr>
          <p:nvPr/>
        </p:nvSpPr>
        <p:spPr bwMode="auto">
          <a:xfrm>
            <a:off x="6634162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Freeform 46"/>
          <p:cNvSpPr>
            <a:spLocks/>
          </p:cNvSpPr>
          <p:nvPr/>
        </p:nvSpPr>
        <p:spPr bwMode="auto">
          <a:xfrm>
            <a:off x="7226300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Freeform 47"/>
          <p:cNvSpPr>
            <a:spLocks/>
          </p:cNvSpPr>
          <p:nvPr/>
        </p:nvSpPr>
        <p:spPr bwMode="auto">
          <a:xfrm>
            <a:off x="7816850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Freeform 48"/>
          <p:cNvSpPr>
            <a:spLocks/>
          </p:cNvSpPr>
          <p:nvPr/>
        </p:nvSpPr>
        <p:spPr bwMode="auto">
          <a:xfrm>
            <a:off x="8408987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Freeform 49"/>
          <p:cNvSpPr>
            <a:spLocks/>
          </p:cNvSpPr>
          <p:nvPr/>
        </p:nvSpPr>
        <p:spPr bwMode="auto">
          <a:xfrm>
            <a:off x="2490787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Freeform 50"/>
          <p:cNvSpPr>
            <a:spLocks/>
          </p:cNvSpPr>
          <p:nvPr/>
        </p:nvSpPr>
        <p:spPr bwMode="auto">
          <a:xfrm>
            <a:off x="3082925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Freeform 51"/>
          <p:cNvSpPr>
            <a:spLocks/>
          </p:cNvSpPr>
          <p:nvPr/>
        </p:nvSpPr>
        <p:spPr bwMode="auto">
          <a:xfrm>
            <a:off x="3675062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Freeform 52"/>
          <p:cNvSpPr>
            <a:spLocks/>
          </p:cNvSpPr>
          <p:nvPr/>
        </p:nvSpPr>
        <p:spPr bwMode="auto">
          <a:xfrm>
            <a:off x="4267200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1" name="Freeform 53"/>
          <p:cNvSpPr>
            <a:spLocks/>
          </p:cNvSpPr>
          <p:nvPr/>
        </p:nvSpPr>
        <p:spPr bwMode="auto">
          <a:xfrm>
            <a:off x="4857750" y="5054601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2" name="Rectangle 54"/>
          <p:cNvSpPr>
            <a:spLocks noChangeArrowheads="1"/>
          </p:cNvSpPr>
          <p:nvPr/>
        </p:nvSpPr>
        <p:spPr bwMode="auto">
          <a:xfrm>
            <a:off x="5403850" y="5130801"/>
            <a:ext cx="184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03" name="Rectangle 55"/>
          <p:cNvSpPr>
            <a:spLocks noChangeArrowheads="1"/>
          </p:cNvSpPr>
          <p:nvPr/>
        </p:nvSpPr>
        <p:spPr bwMode="auto">
          <a:xfrm>
            <a:off x="5948362" y="5130801"/>
            <a:ext cx="282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04" name="Rectangle 56"/>
          <p:cNvSpPr>
            <a:spLocks noChangeArrowheads="1"/>
          </p:cNvSpPr>
          <p:nvPr/>
        </p:nvSpPr>
        <p:spPr bwMode="auto">
          <a:xfrm>
            <a:off x="6540500" y="5130801"/>
            <a:ext cx="282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05" name="Rectangle 57"/>
          <p:cNvSpPr>
            <a:spLocks noChangeArrowheads="1"/>
          </p:cNvSpPr>
          <p:nvPr/>
        </p:nvSpPr>
        <p:spPr bwMode="auto">
          <a:xfrm>
            <a:off x="7132637" y="5130801"/>
            <a:ext cx="282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06" name="Rectangle 58"/>
          <p:cNvSpPr>
            <a:spLocks noChangeArrowheads="1"/>
          </p:cNvSpPr>
          <p:nvPr/>
        </p:nvSpPr>
        <p:spPr bwMode="auto">
          <a:xfrm>
            <a:off x="7723187" y="5130801"/>
            <a:ext cx="282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80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07" name="Rectangle 59"/>
          <p:cNvSpPr>
            <a:spLocks noChangeArrowheads="1"/>
          </p:cNvSpPr>
          <p:nvPr/>
        </p:nvSpPr>
        <p:spPr bwMode="auto">
          <a:xfrm>
            <a:off x="8267700" y="5130801"/>
            <a:ext cx="3794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08" name="Rectangle 60"/>
          <p:cNvSpPr>
            <a:spLocks noChangeArrowheads="1"/>
          </p:cNvSpPr>
          <p:nvPr/>
        </p:nvSpPr>
        <p:spPr bwMode="auto">
          <a:xfrm>
            <a:off x="2357437" y="5124451"/>
            <a:ext cx="3794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09" name="Rectangle 61"/>
          <p:cNvSpPr>
            <a:spLocks noChangeArrowheads="1"/>
          </p:cNvSpPr>
          <p:nvPr/>
        </p:nvSpPr>
        <p:spPr bwMode="auto">
          <a:xfrm>
            <a:off x="2992437" y="5124451"/>
            <a:ext cx="282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80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10" name="Rectangle 62"/>
          <p:cNvSpPr>
            <a:spLocks noChangeArrowheads="1"/>
          </p:cNvSpPr>
          <p:nvPr/>
        </p:nvSpPr>
        <p:spPr bwMode="auto">
          <a:xfrm>
            <a:off x="3584575" y="5124451"/>
            <a:ext cx="282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11" name="Rectangle 63"/>
          <p:cNvSpPr>
            <a:spLocks noChangeArrowheads="1"/>
          </p:cNvSpPr>
          <p:nvPr/>
        </p:nvSpPr>
        <p:spPr bwMode="auto">
          <a:xfrm>
            <a:off x="4176712" y="5124451"/>
            <a:ext cx="282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12" name="Rectangle 64"/>
          <p:cNvSpPr>
            <a:spLocks noChangeArrowheads="1"/>
          </p:cNvSpPr>
          <p:nvPr/>
        </p:nvSpPr>
        <p:spPr bwMode="auto">
          <a:xfrm>
            <a:off x="4767262" y="5124451"/>
            <a:ext cx="282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13" name="Freeform 65"/>
          <p:cNvSpPr>
            <a:spLocks/>
          </p:cNvSpPr>
          <p:nvPr/>
        </p:nvSpPr>
        <p:spPr bwMode="auto">
          <a:xfrm>
            <a:off x="2490787" y="2316163"/>
            <a:ext cx="0" cy="2738438"/>
          </a:xfrm>
          <a:custGeom>
            <a:avLst/>
            <a:gdLst>
              <a:gd name="T0" fmla="*/ 1920 h 1920"/>
              <a:gd name="T1" fmla="*/ 1920 h 1920"/>
              <a:gd name="T2" fmla="*/ 0 h 192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20">
                <a:moveTo>
                  <a:pt x="0" y="1920"/>
                </a:moveTo>
                <a:lnTo>
                  <a:pt x="0" y="192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4" name="Freeform 66"/>
          <p:cNvSpPr>
            <a:spLocks/>
          </p:cNvSpPr>
          <p:nvPr/>
        </p:nvSpPr>
        <p:spPr bwMode="auto">
          <a:xfrm>
            <a:off x="2422525" y="4903788"/>
            <a:ext cx="68262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5" name="Freeform 67"/>
          <p:cNvSpPr>
            <a:spLocks/>
          </p:cNvSpPr>
          <p:nvPr/>
        </p:nvSpPr>
        <p:spPr bwMode="auto">
          <a:xfrm>
            <a:off x="2422525" y="4598988"/>
            <a:ext cx="68262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6" name="Freeform 68"/>
          <p:cNvSpPr>
            <a:spLocks/>
          </p:cNvSpPr>
          <p:nvPr/>
        </p:nvSpPr>
        <p:spPr bwMode="auto">
          <a:xfrm>
            <a:off x="2422525" y="4294188"/>
            <a:ext cx="68262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7" name="Freeform 69"/>
          <p:cNvSpPr>
            <a:spLocks/>
          </p:cNvSpPr>
          <p:nvPr/>
        </p:nvSpPr>
        <p:spPr bwMode="auto">
          <a:xfrm>
            <a:off x="2422525" y="3990976"/>
            <a:ext cx="68262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8" name="Freeform 70"/>
          <p:cNvSpPr>
            <a:spLocks/>
          </p:cNvSpPr>
          <p:nvPr/>
        </p:nvSpPr>
        <p:spPr bwMode="auto">
          <a:xfrm>
            <a:off x="2422525" y="3686176"/>
            <a:ext cx="68262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9" name="Freeform 71"/>
          <p:cNvSpPr>
            <a:spLocks/>
          </p:cNvSpPr>
          <p:nvPr/>
        </p:nvSpPr>
        <p:spPr bwMode="auto">
          <a:xfrm>
            <a:off x="2422525" y="3381376"/>
            <a:ext cx="68262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0" name="Freeform 72"/>
          <p:cNvSpPr>
            <a:spLocks/>
          </p:cNvSpPr>
          <p:nvPr/>
        </p:nvSpPr>
        <p:spPr bwMode="auto">
          <a:xfrm>
            <a:off x="2422525" y="3078163"/>
            <a:ext cx="68262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1" name="Freeform 73"/>
          <p:cNvSpPr>
            <a:spLocks/>
          </p:cNvSpPr>
          <p:nvPr/>
        </p:nvSpPr>
        <p:spPr bwMode="auto">
          <a:xfrm>
            <a:off x="2422525" y="2773363"/>
            <a:ext cx="68262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2" name="Freeform 74"/>
          <p:cNvSpPr>
            <a:spLocks/>
          </p:cNvSpPr>
          <p:nvPr/>
        </p:nvSpPr>
        <p:spPr bwMode="auto">
          <a:xfrm>
            <a:off x="2422525" y="2468563"/>
            <a:ext cx="68262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3" name="Rectangle 75"/>
          <p:cNvSpPr>
            <a:spLocks noChangeArrowheads="1"/>
          </p:cNvSpPr>
          <p:nvPr/>
        </p:nvSpPr>
        <p:spPr bwMode="auto">
          <a:xfrm>
            <a:off x="1916112" y="4808538"/>
            <a:ext cx="6000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MR4.5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24" name="Rectangle 76"/>
          <p:cNvSpPr>
            <a:spLocks noChangeArrowheads="1"/>
          </p:cNvSpPr>
          <p:nvPr/>
        </p:nvSpPr>
        <p:spPr bwMode="auto">
          <a:xfrm>
            <a:off x="2068512" y="4503738"/>
            <a:ext cx="452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MR4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25" name="Rectangle 77"/>
          <p:cNvSpPr>
            <a:spLocks noChangeArrowheads="1"/>
          </p:cNvSpPr>
          <p:nvPr/>
        </p:nvSpPr>
        <p:spPr bwMode="auto">
          <a:xfrm>
            <a:off x="1973262" y="4198938"/>
            <a:ext cx="5508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MMR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26" name="Rectangle 78"/>
          <p:cNvSpPr>
            <a:spLocks noChangeArrowheads="1"/>
          </p:cNvSpPr>
          <p:nvPr/>
        </p:nvSpPr>
        <p:spPr bwMode="auto">
          <a:xfrm>
            <a:off x="1916112" y="3897313"/>
            <a:ext cx="6000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MR4.5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27" name="Rectangle 79"/>
          <p:cNvSpPr>
            <a:spLocks noChangeArrowheads="1"/>
          </p:cNvSpPr>
          <p:nvPr/>
        </p:nvSpPr>
        <p:spPr bwMode="auto">
          <a:xfrm>
            <a:off x="2068512" y="3590926"/>
            <a:ext cx="452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MR4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28" name="Rectangle 80"/>
          <p:cNvSpPr>
            <a:spLocks noChangeArrowheads="1"/>
          </p:cNvSpPr>
          <p:nvPr/>
        </p:nvSpPr>
        <p:spPr bwMode="auto">
          <a:xfrm>
            <a:off x="1973262" y="3286126"/>
            <a:ext cx="5508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MMR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29" name="Rectangle 81"/>
          <p:cNvSpPr>
            <a:spLocks noChangeArrowheads="1"/>
          </p:cNvSpPr>
          <p:nvPr/>
        </p:nvSpPr>
        <p:spPr bwMode="auto">
          <a:xfrm>
            <a:off x="1916112" y="2984501"/>
            <a:ext cx="6000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MR4.5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30" name="Rectangle 82"/>
          <p:cNvSpPr>
            <a:spLocks noChangeArrowheads="1"/>
          </p:cNvSpPr>
          <p:nvPr/>
        </p:nvSpPr>
        <p:spPr bwMode="auto">
          <a:xfrm>
            <a:off x="2068512" y="2678113"/>
            <a:ext cx="452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MR4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31" name="Rectangle 83"/>
          <p:cNvSpPr>
            <a:spLocks noChangeArrowheads="1"/>
          </p:cNvSpPr>
          <p:nvPr/>
        </p:nvSpPr>
        <p:spPr bwMode="auto">
          <a:xfrm>
            <a:off x="1973262" y="2373313"/>
            <a:ext cx="5508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MMR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32" name="Freeform 84"/>
          <p:cNvSpPr>
            <a:spLocks/>
          </p:cNvSpPr>
          <p:nvPr/>
        </p:nvSpPr>
        <p:spPr bwMode="auto">
          <a:xfrm>
            <a:off x="5448300" y="2316163"/>
            <a:ext cx="0" cy="2738438"/>
          </a:xfrm>
          <a:custGeom>
            <a:avLst/>
            <a:gdLst>
              <a:gd name="T0" fmla="*/ 0 h 1920"/>
              <a:gd name="T1" fmla="*/ 0 h 1920"/>
              <a:gd name="T2" fmla="*/ 1920 h 192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20">
                <a:moveTo>
                  <a:pt x="0" y="0"/>
                </a:moveTo>
                <a:lnTo>
                  <a:pt x="0" y="0"/>
                </a:lnTo>
                <a:lnTo>
                  <a:pt x="0" y="1920"/>
                </a:ln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3" name="Freeform 85"/>
          <p:cNvSpPr>
            <a:spLocks/>
          </p:cNvSpPr>
          <p:nvPr/>
        </p:nvSpPr>
        <p:spPr bwMode="auto">
          <a:xfrm>
            <a:off x="5448300" y="2316163"/>
            <a:ext cx="0" cy="2738438"/>
          </a:xfrm>
          <a:custGeom>
            <a:avLst/>
            <a:gdLst>
              <a:gd name="T0" fmla="*/ 0 h 1920"/>
              <a:gd name="T1" fmla="*/ 0 h 1920"/>
              <a:gd name="T2" fmla="*/ 1920 h 192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20">
                <a:moveTo>
                  <a:pt x="0" y="0"/>
                </a:moveTo>
                <a:lnTo>
                  <a:pt x="0" y="0"/>
                </a:lnTo>
                <a:lnTo>
                  <a:pt x="0" y="1920"/>
                </a:ln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4" name="Rectangle 86"/>
          <p:cNvSpPr>
            <a:spLocks noChangeArrowheads="1"/>
          </p:cNvSpPr>
          <p:nvPr/>
        </p:nvSpPr>
        <p:spPr bwMode="auto">
          <a:xfrm>
            <a:off x="4865687" y="5489576"/>
            <a:ext cx="3683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Pa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35" name="Rectangle 87"/>
          <p:cNvSpPr>
            <a:spLocks noChangeArrowheads="1"/>
          </p:cNvSpPr>
          <p:nvPr/>
        </p:nvSpPr>
        <p:spPr bwMode="auto">
          <a:xfrm>
            <a:off x="5103812" y="5489576"/>
            <a:ext cx="1746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36" name="Rectangle 88"/>
          <p:cNvSpPr>
            <a:spLocks noChangeArrowheads="1"/>
          </p:cNvSpPr>
          <p:nvPr/>
        </p:nvSpPr>
        <p:spPr bwMode="auto">
          <a:xfrm>
            <a:off x="5176837" y="5489576"/>
            <a:ext cx="16351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37" name="Rectangle 89"/>
          <p:cNvSpPr>
            <a:spLocks noChangeArrowheads="1"/>
          </p:cNvSpPr>
          <p:nvPr/>
        </p:nvSpPr>
        <p:spPr bwMode="auto">
          <a:xfrm>
            <a:off x="5229225" y="5489576"/>
            <a:ext cx="2254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38" name="Rectangle 90"/>
          <p:cNvSpPr>
            <a:spLocks noChangeArrowheads="1"/>
          </p:cNvSpPr>
          <p:nvPr/>
        </p:nvSpPr>
        <p:spPr bwMode="auto">
          <a:xfrm>
            <a:off x="5340350" y="5489576"/>
            <a:ext cx="23653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39" name="Rectangle 91"/>
          <p:cNvSpPr>
            <a:spLocks noChangeArrowheads="1"/>
          </p:cNvSpPr>
          <p:nvPr/>
        </p:nvSpPr>
        <p:spPr bwMode="auto">
          <a:xfrm>
            <a:off x="5468937" y="5489576"/>
            <a:ext cx="1746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0" name="Rectangle 92"/>
          <p:cNvSpPr>
            <a:spLocks noChangeArrowheads="1"/>
          </p:cNvSpPr>
          <p:nvPr/>
        </p:nvSpPr>
        <p:spPr bwMode="auto">
          <a:xfrm>
            <a:off x="5540375" y="5489576"/>
            <a:ext cx="2254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1" name="Rectangle 93"/>
          <p:cNvSpPr>
            <a:spLocks noChangeArrowheads="1"/>
          </p:cNvSpPr>
          <p:nvPr/>
        </p:nvSpPr>
        <p:spPr bwMode="auto">
          <a:xfrm>
            <a:off x="5651500" y="5489576"/>
            <a:ext cx="16351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2" name="Rectangle 94"/>
          <p:cNvSpPr>
            <a:spLocks noChangeArrowheads="1"/>
          </p:cNvSpPr>
          <p:nvPr/>
        </p:nvSpPr>
        <p:spPr bwMode="auto">
          <a:xfrm>
            <a:off x="5703887" y="5489576"/>
            <a:ext cx="1746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(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3" name="Rectangle 95"/>
          <p:cNvSpPr>
            <a:spLocks noChangeArrowheads="1"/>
          </p:cNvSpPr>
          <p:nvPr/>
        </p:nvSpPr>
        <p:spPr bwMode="auto">
          <a:xfrm>
            <a:off x="5775325" y="5489576"/>
            <a:ext cx="2857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%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4" name="Rectangle 96"/>
          <p:cNvSpPr>
            <a:spLocks noChangeArrowheads="1"/>
          </p:cNvSpPr>
          <p:nvPr/>
        </p:nvSpPr>
        <p:spPr bwMode="auto">
          <a:xfrm>
            <a:off x="5962650" y="5489576"/>
            <a:ext cx="1746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5" name="Rectangle 97"/>
          <p:cNvSpPr>
            <a:spLocks noChangeArrowheads="1"/>
          </p:cNvSpPr>
          <p:nvPr/>
        </p:nvSpPr>
        <p:spPr bwMode="auto">
          <a:xfrm>
            <a:off x="6681787" y="2014538"/>
            <a:ext cx="3762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6" name="Rectangle 98"/>
          <p:cNvSpPr>
            <a:spLocks noChangeArrowheads="1"/>
          </p:cNvSpPr>
          <p:nvPr/>
        </p:nvSpPr>
        <p:spPr bwMode="auto">
          <a:xfrm>
            <a:off x="6940550" y="2014538"/>
            <a:ext cx="2365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7" name="Rectangle 99"/>
          <p:cNvSpPr>
            <a:spLocks noChangeArrowheads="1"/>
          </p:cNvSpPr>
          <p:nvPr/>
        </p:nvSpPr>
        <p:spPr bwMode="auto">
          <a:xfrm>
            <a:off x="7067550" y="2014538"/>
            <a:ext cx="1857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8" name="Rectangle 100"/>
          <p:cNvSpPr>
            <a:spLocks noChangeArrowheads="1"/>
          </p:cNvSpPr>
          <p:nvPr/>
        </p:nvSpPr>
        <p:spPr bwMode="auto">
          <a:xfrm>
            <a:off x="7140575" y="2014538"/>
            <a:ext cx="5159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inib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49" name="Freeform 101"/>
          <p:cNvSpPr>
            <a:spLocks noEditPoints="1"/>
          </p:cNvSpPr>
          <p:nvPr/>
        </p:nvSpPr>
        <p:spPr bwMode="auto">
          <a:xfrm>
            <a:off x="6226175" y="2070101"/>
            <a:ext cx="290512" cy="157163"/>
          </a:xfrm>
          <a:custGeom>
            <a:avLst/>
            <a:gdLst>
              <a:gd name="T0" fmla="*/ 0 w 205"/>
              <a:gd name="T1" fmla="*/ 0 h 110"/>
              <a:gd name="T2" fmla="*/ 0 w 205"/>
              <a:gd name="T3" fmla="*/ 0 h 110"/>
              <a:gd name="T4" fmla="*/ 205 w 205"/>
              <a:gd name="T5" fmla="*/ 0 h 110"/>
              <a:gd name="T6" fmla="*/ 205 w 205"/>
              <a:gd name="T7" fmla="*/ 110 h 110"/>
              <a:gd name="T8" fmla="*/ 0 w 205"/>
              <a:gd name="T9" fmla="*/ 110 h 110"/>
              <a:gd name="T10" fmla="*/ 0 w 205"/>
              <a:gd name="T11" fmla="*/ 0 h 110"/>
              <a:gd name="T12" fmla="*/ 0 w 205"/>
              <a:gd name="T13" fmla="*/ 0 h 110"/>
              <a:gd name="T14" fmla="*/ 0 w 205"/>
              <a:gd name="T1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0">
                <a:moveTo>
                  <a:pt x="0" y="0"/>
                </a:moveTo>
                <a:lnTo>
                  <a:pt x="0" y="0"/>
                </a:lnTo>
                <a:lnTo>
                  <a:pt x="205" y="0"/>
                </a:lnTo>
                <a:lnTo>
                  <a:pt x="205" y="110"/>
                </a:lnTo>
                <a:lnTo>
                  <a:pt x="0" y="11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0" name="Rectangle 102"/>
          <p:cNvSpPr>
            <a:spLocks noChangeArrowheads="1"/>
          </p:cNvSpPr>
          <p:nvPr/>
        </p:nvSpPr>
        <p:spPr bwMode="auto">
          <a:xfrm>
            <a:off x="3795712" y="2028826"/>
            <a:ext cx="4016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Po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51" name="Rectangle 103"/>
          <p:cNvSpPr>
            <a:spLocks noChangeArrowheads="1"/>
          </p:cNvSpPr>
          <p:nvPr/>
        </p:nvSpPr>
        <p:spPr bwMode="auto">
          <a:xfrm>
            <a:off x="4073525" y="2028826"/>
            <a:ext cx="2492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52" name="Rectangle 104"/>
          <p:cNvSpPr>
            <a:spLocks noChangeArrowheads="1"/>
          </p:cNvSpPr>
          <p:nvPr/>
        </p:nvSpPr>
        <p:spPr bwMode="auto">
          <a:xfrm>
            <a:off x="4203700" y="2028826"/>
            <a:ext cx="2365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53" name="Rectangle 105"/>
          <p:cNvSpPr>
            <a:spLocks noChangeArrowheads="1"/>
          </p:cNvSpPr>
          <p:nvPr/>
        </p:nvSpPr>
        <p:spPr bwMode="auto">
          <a:xfrm>
            <a:off x="4332287" y="2028826"/>
            <a:ext cx="1857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54" name="Rectangle 106"/>
          <p:cNvSpPr>
            <a:spLocks noChangeArrowheads="1"/>
          </p:cNvSpPr>
          <p:nvPr/>
        </p:nvSpPr>
        <p:spPr bwMode="auto">
          <a:xfrm>
            <a:off x="4403725" y="2028826"/>
            <a:ext cx="1730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55" name="Rectangle 107"/>
          <p:cNvSpPr>
            <a:spLocks noChangeArrowheads="1"/>
          </p:cNvSpPr>
          <p:nvPr/>
        </p:nvSpPr>
        <p:spPr bwMode="auto">
          <a:xfrm>
            <a:off x="4457700" y="2028826"/>
            <a:ext cx="2492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56" name="Rectangle 108"/>
          <p:cNvSpPr>
            <a:spLocks noChangeArrowheads="1"/>
          </p:cNvSpPr>
          <p:nvPr/>
        </p:nvSpPr>
        <p:spPr bwMode="auto">
          <a:xfrm>
            <a:off x="4586287" y="2028826"/>
            <a:ext cx="1730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57" name="Rectangle 109"/>
          <p:cNvSpPr>
            <a:spLocks noChangeArrowheads="1"/>
          </p:cNvSpPr>
          <p:nvPr/>
        </p:nvSpPr>
        <p:spPr bwMode="auto">
          <a:xfrm>
            <a:off x="4640262" y="2028826"/>
            <a:ext cx="2492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58" name="Freeform 110"/>
          <p:cNvSpPr>
            <a:spLocks noEditPoints="1"/>
          </p:cNvSpPr>
          <p:nvPr/>
        </p:nvSpPr>
        <p:spPr bwMode="auto">
          <a:xfrm>
            <a:off x="3341687" y="2084388"/>
            <a:ext cx="290512" cy="155575"/>
          </a:xfrm>
          <a:custGeom>
            <a:avLst/>
            <a:gdLst>
              <a:gd name="T0" fmla="*/ 0 w 205"/>
              <a:gd name="T1" fmla="*/ 0 h 109"/>
              <a:gd name="T2" fmla="*/ 0 w 205"/>
              <a:gd name="T3" fmla="*/ 0 h 109"/>
              <a:gd name="T4" fmla="*/ 205 w 205"/>
              <a:gd name="T5" fmla="*/ 0 h 109"/>
              <a:gd name="T6" fmla="*/ 205 w 205"/>
              <a:gd name="T7" fmla="*/ 109 h 109"/>
              <a:gd name="T8" fmla="*/ 0 w 205"/>
              <a:gd name="T9" fmla="*/ 109 h 109"/>
              <a:gd name="T10" fmla="*/ 0 w 205"/>
              <a:gd name="T11" fmla="*/ 0 h 109"/>
              <a:gd name="T12" fmla="*/ 0 w 205"/>
              <a:gd name="T13" fmla="*/ 0 h 109"/>
              <a:gd name="T14" fmla="*/ 0 w 205"/>
              <a:gd name="T1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09">
                <a:moveTo>
                  <a:pt x="0" y="0"/>
                </a:moveTo>
                <a:lnTo>
                  <a:pt x="0" y="0"/>
                </a:lnTo>
                <a:lnTo>
                  <a:pt x="205" y="0"/>
                </a:lnTo>
                <a:lnTo>
                  <a:pt x="205" y="109"/>
                </a:lnTo>
                <a:lnTo>
                  <a:pt x="0" y="10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9" name="Rectangle 111"/>
          <p:cNvSpPr>
            <a:spLocks noChangeArrowheads="1"/>
          </p:cNvSpPr>
          <p:nvPr/>
        </p:nvSpPr>
        <p:spPr bwMode="auto">
          <a:xfrm>
            <a:off x="7672387" y="2359026"/>
            <a:ext cx="2487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 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0" name="Rectangle 112"/>
          <p:cNvSpPr>
            <a:spLocks noChangeArrowheads="1"/>
          </p:cNvSpPr>
          <p:nvPr/>
        </p:nvSpPr>
        <p:spPr bwMode="auto">
          <a:xfrm>
            <a:off x="7967949" y="2359026"/>
            <a:ext cx="464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1" name="Rectangle 113"/>
          <p:cNvSpPr>
            <a:spLocks noChangeArrowheads="1"/>
          </p:cNvSpPr>
          <p:nvPr/>
        </p:nvSpPr>
        <p:spPr bwMode="auto">
          <a:xfrm>
            <a:off x="8016875" y="2359026"/>
            <a:ext cx="3730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003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2" name="Rectangle 114"/>
          <p:cNvSpPr>
            <a:spLocks noChangeArrowheads="1"/>
          </p:cNvSpPr>
          <p:nvPr/>
        </p:nvSpPr>
        <p:spPr bwMode="auto">
          <a:xfrm>
            <a:off x="7672387" y="2663826"/>
            <a:ext cx="198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3" name="Rectangle 115"/>
          <p:cNvSpPr>
            <a:spLocks noChangeArrowheads="1"/>
          </p:cNvSpPr>
          <p:nvPr/>
        </p:nvSpPr>
        <p:spPr bwMode="auto">
          <a:xfrm>
            <a:off x="7781925" y="2663826"/>
            <a:ext cx="14427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 &lt;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4" name="Rectangle 116"/>
          <p:cNvSpPr>
            <a:spLocks noChangeArrowheads="1"/>
          </p:cNvSpPr>
          <p:nvPr/>
        </p:nvSpPr>
        <p:spPr bwMode="auto">
          <a:xfrm>
            <a:off x="7964487" y="2663826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5" name="Rectangle 117"/>
          <p:cNvSpPr>
            <a:spLocks noChangeArrowheads="1"/>
          </p:cNvSpPr>
          <p:nvPr/>
        </p:nvSpPr>
        <p:spPr bwMode="auto">
          <a:xfrm>
            <a:off x="8016875" y="2663826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6" name="Rectangle 118"/>
          <p:cNvSpPr>
            <a:spLocks noChangeArrowheads="1"/>
          </p:cNvSpPr>
          <p:nvPr/>
        </p:nvSpPr>
        <p:spPr bwMode="auto">
          <a:xfrm>
            <a:off x="8108950" y="2663826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7" name="Rectangle 119"/>
          <p:cNvSpPr>
            <a:spLocks noChangeArrowheads="1"/>
          </p:cNvSpPr>
          <p:nvPr/>
        </p:nvSpPr>
        <p:spPr bwMode="auto">
          <a:xfrm>
            <a:off x="8199437" y="2663826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" name="Rectangle 120"/>
          <p:cNvSpPr>
            <a:spLocks noChangeArrowheads="1"/>
          </p:cNvSpPr>
          <p:nvPr/>
        </p:nvSpPr>
        <p:spPr bwMode="auto">
          <a:xfrm>
            <a:off x="7672387" y="2967038"/>
            <a:ext cx="198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" name="Rectangle 121"/>
          <p:cNvSpPr>
            <a:spLocks noChangeArrowheads="1"/>
          </p:cNvSpPr>
          <p:nvPr/>
        </p:nvSpPr>
        <p:spPr bwMode="auto">
          <a:xfrm>
            <a:off x="7781925" y="2967038"/>
            <a:ext cx="14427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 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70" name="Rectangle 122"/>
          <p:cNvSpPr>
            <a:spLocks noChangeArrowheads="1"/>
          </p:cNvSpPr>
          <p:nvPr/>
        </p:nvSpPr>
        <p:spPr bwMode="auto">
          <a:xfrm>
            <a:off x="7964487" y="2967038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71" name="Rectangle 123"/>
          <p:cNvSpPr>
            <a:spLocks noChangeArrowheads="1"/>
          </p:cNvSpPr>
          <p:nvPr/>
        </p:nvSpPr>
        <p:spPr bwMode="auto">
          <a:xfrm>
            <a:off x="8016875" y="296703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72" name="Rectangle 124"/>
          <p:cNvSpPr>
            <a:spLocks noChangeArrowheads="1"/>
          </p:cNvSpPr>
          <p:nvPr/>
        </p:nvSpPr>
        <p:spPr bwMode="auto">
          <a:xfrm>
            <a:off x="8108950" y="296703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73" name="Rectangle 125"/>
          <p:cNvSpPr>
            <a:spLocks noChangeArrowheads="1"/>
          </p:cNvSpPr>
          <p:nvPr/>
        </p:nvSpPr>
        <p:spPr bwMode="auto">
          <a:xfrm>
            <a:off x="8199437" y="296703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74" name="Rectangle 126"/>
          <p:cNvSpPr>
            <a:spLocks noChangeArrowheads="1"/>
          </p:cNvSpPr>
          <p:nvPr/>
        </p:nvSpPr>
        <p:spPr bwMode="auto">
          <a:xfrm>
            <a:off x="4170362" y="2360613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44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75" name="Freeform 127"/>
          <p:cNvSpPr>
            <a:spLocks/>
          </p:cNvSpPr>
          <p:nvPr/>
        </p:nvSpPr>
        <p:spPr bwMode="auto">
          <a:xfrm>
            <a:off x="1625600" y="2382838"/>
            <a:ext cx="120650" cy="793750"/>
          </a:xfrm>
          <a:custGeom>
            <a:avLst/>
            <a:gdLst>
              <a:gd name="T0" fmla="*/ 85 w 85"/>
              <a:gd name="T1" fmla="*/ 0 h 557"/>
              <a:gd name="T2" fmla="*/ 85 w 85"/>
              <a:gd name="T3" fmla="*/ 0 h 557"/>
              <a:gd name="T4" fmla="*/ 0 w 85"/>
              <a:gd name="T5" fmla="*/ 0 h 557"/>
              <a:gd name="T6" fmla="*/ 0 w 85"/>
              <a:gd name="T7" fmla="*/ 557 h 557"/>
              <a:gd name="T8" fmla="*/ 85 w 85"/>
              <a:gd name="T9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557">
                <a:moveTo>
                  <a:pt x="85" y="0"/>
                </a:moveTo>
                <a:lnTo>
                  <a:pt x="85" y="0"/>
                </a:lnTo>
                <a:lnTo>
                  <a:pt x="0" y="0"/>
                </a:lnTo>
                <a:lnTo>
                  <a:pt x="0" y="557"/>
                </a:lnTo>
                <a:lnTo>
                  <a:pt x="85" y="557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6" name="Freeform 128"/>
          <p:cNvSpPr>
            <a:spLocks/>
          </p:cNvSpPr>
          <p:nvPr/>
        </p:nvSpPr>
        <p:spPr bwMode="auto">
          <a:xfrm>
            <a:off x="1625600" y="2382838"/>
            <a:ext cx="120650" cy="793750"/>
          </a:xfrm>
          <a:custGeom>
            <a:avLst/>
            <a:gdLst>
              <a:gd name="T0" fmla="*/ 85 w 85"/>
              <a:gd name="T1" fmla="*/ 0 h 557"/>
              <a:gd name="T2" fmla="*/ 85 w 85"/>
              <a:gd name="T3" fmla="*/ 0 h 557"/>
              <a:gd name="T4" fmla="*/ 0 w 85"/>
              <a:gd name="T5" fmla="*/ 0 h 557"/>
              <a:gd name="T6" fmla="*/ 0 w 85"/>
              <a:gd name="T7" fmla="*/ 557 h 557"/>
              <a:gd name="T8" fmla="*/ 85 w 85"/>
              <a:gd name="T9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557">
                <a:moveTo>
                  <a:pt x="85" y="0"/>
                </a:moveTo>
                <a:lnTo>
                  <a:pt x="85" y="0"/>
                </a:lnTo>
                <a:lnTo>
                  <a:pt x="0" y="0"/>
                </a:lnTo>
                <a:lnTo>
                  <a:pt x="0" y="557"/>
                </a:lnTo>
                <a:lnTo>
                  <a:pt x="85" y="557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7" name="Freeform 129"/>
          <p:cNvSpPr>
            <a:spLocks/>
          </p:cNvSpPr>
          <p:nvPr/>
        </p:nvSpPr>
        <p:spPr bwMode="auto">
          <a:xfrm>
            <a:off x="1628775" y="3290888"/>
            <a:ext cx="125412" cy="793750"/>
          </a:xfrm>
          <a:custGeom>
            <a:avLst/>
            <a:gdLst>
              <a:gd name="T0" fmla="*/ 88 w 88"/>
              <a:gd name="T1" fmla="*/ 0 h 557"/>
              <a:gd name="T2" fmla="*/ 88 w 88"/>
              <a:gd name="T3" fmla="*/ 0 h 557"/>
              <a:gd name="T4" fmla="*/ 0 w 88"/>
              <a:gd name="T5" fmla="*/ 0 h 557"/>
              <a:gd name="T6" fmla="*/ 0 w 88"/>
              <a:gd name="T7" fmla="*/ 557 h 557"/>
              <a:gd name="T8" fmla="*/ 88 w 88"/>
              <a:gd name="T9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57">
                <a:moveTo>
                  <a:pt x="88" y="0"/>
                </a:moveTo>
                <a:lnTo>
                  <a:pt x="88" y="0"/>
                </a:lnTo>
                <a:lnTo>
                  <a:pt x="0" y="0"/>
                </a:lnTo>
                <a:lnTo>
                  <a:pt x="0" y="557"/>
                </a:lnTo>
                <a:lnTo>
                  <a:pt x="88" y="557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8" name="Freeform 130"/>
          <p:cNvSpPr>
            <a:spLocks/>
          </p:cNvSpPr>
          <p:nvPr/>
        </p:nvSpPr>
        <p:spPr bwMode="auto">
          <a:xfrm>
            <a:off x="1628775" y="3290888"/>
            <a:ext cx="125412" cy="793750"/>
          </a:xfrm>
          <a:custGeom>
            <a:avLst/>
            <a:gdLst>
              <a:gd name="T0" fmla="*/ 88 w 88"/>
              <a:gd name="T1" fmla="*/ 0 h 557"/>
              <a:gd name="T2" fmla="*/ 88 w 88"/>
              <a:gd name="T3" fmla="*/ 0 h 557"/>
              <a:gd name="T4" fmla="*/ 0 w 88"/>
              <a:gd name="T5" fmla="*/ 0 h 557"/>
              <a:gd name="T6" fmla="*/ 0 w 88"/>
              <a:gd name="T7" fmla="*/ 557 h 557"/>
              <a:gd name="T8" fmla="*/ 88 w 88"/>
              <a:gd name="T9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57">
                <a:moveTo>
                  <a:pt x="88" y="0"/>
                </a:moveTo>
                <a:lnTo>
                  <a:pt x="88" y="0"/>
                </a:lnTo>
                <a:lnTo>
                  <a:pt x="0" y="0"/>
                </a:lnTo>
                <a:lnTo>
                  <a:pt x="0" y="557"/>
                </a:lnTo>
                <a:lnTo>
                  <a:pt x="88" y="557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9" name="Freeform 131"/>
          <p:cNvSpPr>
            <a:spLocks/>
          </p:cNvSpPr>
          <p:nvPr/>
        </p:nvSpPr>
        <p:spPr bwMode="auto">
          <a:xfrm>
            <a:off x="1628775" y="4194176"/>
            <a:ext cx="125412" cy="793750"/>
          </a:xfrm>
          <a:custGeom>
            <a:avLst/>
            <a:gdLst>
              <a:gd name="T0" fmla="*/ 88 w 88"/>
              <a:gd name="T1" fmla="*/ 0 h 557"/>
              <a:gd name="T2" fmla="*/ 88 w 88"/>
              <a:gd name="T3" fmla="*/ 0 h 557"/>
              <a:gd name="T4" fmla="*/ 0 w 88"/>
              <a:gd name="T5" fmla="*/ 0 h 557"/>
              <a:gd name="T6" fmla="*/ 0 w 88"/>
              <a:gd name="T7" fmla="*/ 557 h 557"/>
              <a:gd name="T8" fmla="*/ 88 w 88"/>
              <a:gd name="T9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57">
                <a:moveTo>
                  <a:pt x="88" y="0"/>
                </a:moveTo>
                <a:lnTo>
                  <a:pt x="88" y="0"/>
                </a:lnTo>
                <a:lnTo>
                  <a:pt x="0" y="0"/>
                </a:lnTo>
                <a:lnTo>
                  <a:pt x="0" y="557"/>
                </a:lnTo>
                <a:lnTo>
                  <a:pt x="88" y="557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0" name="Freeform 132"/>
          <p:cNvSpPr>
            <a:spLocks/>
          </p:cNvSpPr>
          <p:nvPr/>
        </p:nvSpPr>
        <p:spPr bwMode="auto">
          <a:xfrm>
            <a:off x="1628775" y="4194176"/>
            <a:ext cx="125412" cy="793750"/>
          </a:xfrm>
          <a:custGeom>
            <a:avLst/>
            <a:gdLst>
              <a:gd name="T0" fmla="*/ 88 w 88"/>
              <a:gd name="T1" fmla="*/ 0 h 557"/>
              <a:gd name="T2" fmla="*/ 88 w 88"/>
              <a:gd name="T3" fmla="*/ 0 h 557"/>
              <a:gd name="T4" fmla="*/ 0 w 88"/>
              <a:gd name="T5" fmla="*/ 0 h 557"/>
              <a:gd name="T6" fmla="*/ 0 w 88"/>
              <a:gd name="T7" fmla="*/ 557 h 557"/>
              <a:gd name="T8" fmla="*/ 88 w 88"/>
              <a:gd name="T9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57">
                <a:moveTo>
                  <a:pt x="88" y="0"/>
                </a:moveTo>
                <a:lnTo>
                  <a:pt x="88" y="0"/>
                </a:lnTo>
                <a:lnTo>
                  <a:pt x="0" y="0"/>
                </a:lnTo>
                <a:lnTo>
                  <a:pt x="0" y="557"/>
                </a:lnTo>
                <a:lnTo>
                  <a:pt x="88" y="557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1" name="Rectangle 133"/>
          <p:cNvSpPr>
            <a:spLocks noChangeArrowheads="1"/>
          </p:cNvSpPr>
          <p:nvPr/>
        </p:nvSpPr>
        <p:spPr bwMode="auto">
          <a:xfrm>
            <a:off x="561975" y="2454276"/>
            <a:ext cx="4048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Low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2" name="Rectangle 134"/>
          <p:cNvSpPr>
            <a:spLocks noChangeArrowheads="1"/>
          </p:cNvSpPr>
          <p:nvPr/>
        </p:nvSpPr>
        <p:spPr bwMode="auto">
          <a:xfrm>
            <a:off x="852487" y="2454276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3" name="Rectangle 135"/>
          <p:cNvSpPr>
            <a:spLocks noChangeArrowheads="1"/>
          </p:cNvSpPr>
          <p:nvPr/>
        </p:nvSpPr>
        <p:spPr bwMode="auto">
          <a:xfrm>
            <a:off x="908050" y="2454276"/>
            <a:ext cx="136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4" name="Rectangle 136"/>
          <p:cNvSpPr>
            <a:spLocks noChangeArrowheads="1"/>
          </p:cNvSpPr>
          <p:nvPr/>
        </p:nvSpPr>
        <p:spPr bwMode="auto">
          <a:xfrm>
            <a:off x="960437" y="2454276"/>
            <a:ext cx="1174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5" name="Rectangle 137"/>
          <p:cNvSpPr>
            <a:spLocks noChangeArrowheads="1"/>
          </p:cNvSpPr>
          <p:nvPr/>
        </p:nvSpPr>
        <p:spPr bwMode="auto">
          <a:xfrm>
            <a:off x="993775" y="2454276"/>
            <a:ext cx="16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6" name="Rectangle 138"/>
          <p:cNvSpPr>
            <a:spLocks noChangeArrowheads="1"/>
          </p:cNvSpPr>
          <p:nvPr/>
        </p:nvSpPr>
        <p:spPr bwMode="auto">
          <a:xfrm>
            <a:off x="1085850" y="2454276"/>
            <a:ext cx="16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" name="Rectangle 139"/>
          <p:cNvSpPr>
            <a:spLocks noChangeArrowheads="1"/>
          </p:cNvSpPr>
          <p:nvPr/>
        </p:nvSpPr>
        <p:spPr bwMode="auto">
          <a:xfrm>
            <a:off x="273050" y="3397251"/>
            <a:ext cx="2270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8" name="Rectangle 140"/>
          <p:cNvSpPr>
            <a:spLocks noChangeArrowheads="1"/>
          </p:cNvSpPr>
          <p:nvPr/>
        </p:nvSpPr>
        <p:spPr bwMode="auto">
          <a:xfrm>
            <a:off x="415925" y="3397251"/>
            <a:ext cx="2270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te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9" name="Rectangle 141"/>
          <p:cNvSpPr>
            <a:spLocks noChangeArrowheads="1"/>
          </p:cNvSpPr>
          <p:nvPr/>
        </p:nvSpPr>
        <p:spPr bwMode="auto">
          <a:xfrm>
            <a:off x="560387" y="3397251"/>
            <a:ext cx="136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0" name="Rectangle 142"/>
          <p:cNvSpPr>
            <a:spLocks noChangeArrowheads="1"/>
          </p:cNvSpPr>
          <p:nvPr/>
        </p:nvSpPr>
        <p:spPr bwMode="auto">
          <a:xfrm>
            <a:off x="614362" y="3397251"/>
            <a:ext cx="228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1" name="Rectangle 143"/>
          <p:cNvSpPr>
            <a:spLocks noChangeArrowheads="1"/>
          </p:cNvSpPr>
          <p:nvPr/>
        </p:nvSpPr>
        <p:spPr bwMode="auto">
          <a:xfrm>
            <a:off x="764984" y="3397251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2" name="Rectangle 144"/>
          <p:cNvSpPr>
            <a:spLocks noChangeArrowheads="1"/>
          </p:cNvSpPr>
          <p:nvPr/>
        </p:nvSpPr>
        <p:spPr bwMode="auto">
          <a:xfrm>
            <a:off x="855471" y="3397251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3" name="Rectangle 145"/>
          <p:cNvSpPr>
            <a:spLocks noChangeArrowheads="1"/>
          </p:cNvSpPr>
          <p:nvPr/>
        </p:nvSpPr>
        <p:spPr bwMode="auto">
          <a:xfrm>
            <a:off x="945959" y="3397251"/>
            <a:ext cx="1174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4" name="Rectangle 146"/>
          <p:cNvSpPr>
            <a:spLocks noChangeArrowheads="1"/>
          </p:cNvSpPr>
          <p:nvPr/>
        </p:nvSpPr>
        <p:spPr bwMode="auto">
          <a:xfrm>
            <a:off x="980884" y="3397251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5" name="Rectangle 147"/>
          <p:cNvSpPr>
            <a:spLocks noChangeArrowheads="1"/>
          </p:cNvSpPr>
          <p:nvPr/>
        </p:nvSpPr>
        <p:spPr bwMode="auto">
          <a:xfrm>
            <a:off x="1071371" y="3397251"/>
            <a:ext cx="2270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te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6" name="Rectangle 148"/>
          <p:cNvSpPr>
            <a:spLocks noChangeArrowheads="1"/>
          </p:cNvSpPr>
          <p:nvPr/>
        </p:nvSpPr>
        <p:spPr bwMode="auto">
          <a:xfrm>
            <a:off x="1195387" y="3397251"/>
            <a:ext cx="1857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 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7" name="Rectangle 149"/>
          <p:cNvSpPr>
            <a:spLocks noChangeArrowheads="1"/>
          </p:cNvSpPr>
          <p:nvPr/>
        </p:nvSpPr>
        <p:spPr bwMode="auto">
          <a:xfrm>
            <a:off x="1300162" y="3397251"/>
            <a:ext cx="1174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8" name="Rectangle 150"/>
          <p:cNvSpPr>
            <a:spLocks noChangeArrowheads="1"/>
          </p:cNvSpPr>
          <p:nvPr/>
        </p:nvSpPr>
        <p:spPr bwMode="auto">
          <a:xfrm>
            <a:off x="1333500" y="3397251"/>
            <a:ext cx="255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sk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9" name="Rectangle 151"/>
          <p:cNvSpPr>
            <a:spLocks noChangeArrowheads="1"/>
          </p:cNvSpPr>
          <p:nvPr/>
        </p:nvSpPr>
        <p:spPr bwMode="auto">
          <a:xfrm>
            <a:off x="563371" y="4306888"/>
            <a:ext cx="2460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Hi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0" name="Rectangle 152"/>
          <p:cNvSpPr>
            <a:spLocks noChangeArrowheads="1"/>
          </p:cNvSpPr>
          <p:nvPr/>
        </p:nvSpPr>
        <p:spPr bwMode="auto">
          <a:xfrm>
            <a:off x="707834" y="430688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1" name="Rectangle 153"/>
          <p:cNvSpPr>
            <a:spLocks noChangeArrowheads="1"/>
          </p:cNvSpPr>
          <p:nvPr/>
        </p:nvSpPr>
        <p:spPr bwMode="auto">
          <a:xfrm>
            <a:off x="798321" y="430688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2" name="Rectangle 154"/>
          <p:cNvSpPr>
            <a:spLocks noChangeArrowheads="1"/>
          </p:cNvSpPr>
          <p:nvPr/>
        </p:nvSpPr>
        <p:spPr bwMode="auto">
          <a:xfrm>
            <a:off x="888809" y="4306888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3" name="Rectangle 155"/>
          <p:cNvSpPr>
            <a:spLocks noChangeArrowheads="1"/>
          </p:cNvSpPr>
          <p:nvPr/>
        </p:nvSpPr>
        <p:spPr bwMode="auto">
          <a:xfrm>
            <a:off x="942784" y="4306888"/>
            <a:ext cx="136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4" name="Rectangle 156"/>
          <p:cNvSpPr>
            <a:spLocks noChangeArrowheads="1"/>
          </p:cNvSpPr>
          <p:nvPr/>
        </p:nvSpPr>
        <p:spPr bwMode="auto">
          <a:xfrm>
            <a:off x="996759" y="4306888"/>
            <a:ext cx="1174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5" name="Rectangle 157"/>
          <p:cNvSpPr>
            <a:spLocks noChangeArrowheads="1"/>
          </p:cNvSpPr>
          <p:nvPr/>
        </p:nvSpPr>
        <p:spPr bwMode="auto">
          <a:xfrm>
            <a:off x="1030096" y="4306888"/>
            <a:ext cx="16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6" name="Rectangle 158"/>
          <p:cNvSpPr>
            <a:spLocks noChangeArrowheads="1"/>
          </p:cNvSpPr>
          <p:nvPr/>
        </p:nvSpPr>
        <p:spPr bwMode="auto">
          <a:xfrm>
            <a:off x="1122171" y="4306888"/>
            <a:ext cx="16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7" name="Rectangle 159"/>
          <p:cNvSpPr>
            <a:spLocks noChangeArrowheads="1"/>
          </p:cNvSpPr>
          <p:nvPr/>
        </p:nvSpPr>
        <p:spPr bwMode="auto">
          <a:xfrm>
            <a:off x="4889500" y="2652713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8" name="Rectangle 160"/>
          <p:cNvSpPr>
            <a:spLocks noChangeArrowheads="1"/>
          </p:cNvSpPr>
          <p:nvPr/>
        </p:nvSpPr>
        <p:spPr bwMode="auto">
          <a:xfrm>
            <a:off x="5172075" y="2967038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9" name="Rectangle 161"/>
          <p:cNvSpPr>
            <a:spLocks noChangeArrowheads="1"/>
          </p:cNvSpPr>
          <p:nvPr/>
        </p:nvSpPr>
        <p:spPr bwMode="auto">
          <a:xfrm>
            <a:off x="4343400" y="3273426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39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0" name="Rectangle 162"/>
          <p:cNvSpPr>
            <a:spLocks noChangeArrowheads="1"/>
          </p:cNvSpPr>
          <p:nvPr/>
        </p:nvSpPr>
        <p:spPr bwMode="auto">
          <a:xfrm>
            <a:off x="4930775" y="3568701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18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1" name="Rectangle 163"/>
          <p:cNvSpPr>
            <a:spLocks noChangeArrowheads="1"/>
          </p:cNvSpPr>
          <p:nvPr/>
        </p:nvSpPr>
        <p:spPr bwMode="auto">
          <a:xfrm>
            <a:off x="5081587" y="3876676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13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2" name="Rectangle 164"/>
          <p:cNvSpPr>
            <a:spLocks noChangeArrowheads="1"/>
          </p:cNvSpPr>
          <p:nvPr/>
        </p:nvSpPr>
        <p:spPr bwMode="auto">
          <a:xfrm>
            <a:off x="4384675" y="4181476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37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3" name="Rectangle 165"/>
          <p:cNvSpPr>
            <a:spLocks noChangeArrowheads="1"/>
          </p:cNvSpPr>
          <p:nvPr/>
        </p:nvSpPr>
        <p:spPr bwMode="auto">
          <a:xfrm>
            <a:off x="4603750" y="4487863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4" name="Rectangle 166"/>
          <p:cNvSpPr>
            <a:spLocks noChangeArrowheads="1"/>
          </p:cNvSpPr>
          <p:nvPr/>
        </p:nvSpPr>
        <p:spPr bwMode="auto">
          <a:xfrm>
            <a:off x="4598987" y="4806951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5" name="Rectangle 167"/>
          <p:cNvSpPr>
            <a:spLocks noChangeArrowheads="1"/>
          </p:cNvSpPr>
          <p:nvPr/>
        </p:nvSpPr>
        <p:spPr bwMode="auto">
          <a:xfrm>
            <a:off x="5737225" y="2360613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6" name="Rectangle 168"/>
          <p:cNvSpPr>
            <a:spLocks noChangeArrowheads="1"/>
          </p:cNvSpPr>
          <p:nvPr/>
        </p:nvSpPr>
        <p:spPr bwMode="auto">
          <a:xfrm>
            <a:off x="5532437" y="2652713"/>
            <a:ext cx="2254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7" name="Rectangle 169"/>
          <p:cNvSpPr>
            <a:spLocks noChangeArrowheads="1"/>
          </p:cNvSpPr>
          <p:nvPr/>
        </p:nvSpPr>
        <p:spPr bwMode="auto">
          <a:xfrm>
            <a:off x="5532437" y="2981326"/>
            <a:ext cx="2254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8" name="Rectangle 170"/>
          <p:cNvSpPr>
            <a:spLocks noChangeArrowheads="1"/>
          </p:cNvSpPr>
          <p:nvPr/>
        </p:nvSpPr>
        <p:spPr bwMode="auto">
          <a:xfrm>
            <a:off x="5791200" y="3263901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9" name="Rectangle 171"/>
          <p:cNvSpPr>
            <a:spLocks noChangeArrowheads="1"/>
          </p:cNvSpPr>
          <p:nvPr/>
        </p:nvSpPr>
        <p:spPr bwMode="auto">
          <a:xfrm>
            <a:off x="5564187" y="3579813"/>
            <a:ext cx="2254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0" name="Rectangle 172"/>
          <p:cNvSpPr>
            <a:spLocks noChangeArrowheads="1"/>
          </p:cNvSpPr>
          <p:nvPr/>
        </p:nvSpPr>
        <p:spPr bwMode="auto">
          <a:xfrm>
            <a:off x="5522912" y="3879851"/>
            <a:ext cx="2254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1" name="Rectangle 173"/>
          <p:cNvSpPr>
            <a:spLocks noChangeArrowheads="1"/>
          </p:cNvSpPr>
          <p:nvPr/>
        </p:nvSpPr>
        <p:spPr bwMode="auto">
          <a:xfrm>
            <a:off x="5518150" y="4176713"/>
            <a:ext cx="346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2" name="Rectangle 174"/>
          <p:cNvSpPr>
            <a:spLocks noChangeArrowheads="1"/>
          </p:cNvSpPr>
          <p:nvPr/>
        </p:nvSpPr>
        <p:spPr bwMode="auto">
          <a:xfrm>
            <a:off x="5527675" y="4492626"/>
            <a:ext cx="2254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3" name="Rectangle 175"/>
          <p:cNvSpPr>
            <a:spLocks noChangeArrowheads="1"/>
          </p:cNvSpPr>
          <p:nvPr/>
        </p:nvSpPr>
        <p:spPr bwMode="auto">
          <a:xfrm>
            <a:off x="5527675" y="4802188"/>
            <a:ext cx="2254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4" name="Rectangle 176"/>
          <p:cNvSpPr>
            <a:spLocks noChangeArrowheads="1"/>
          </p:cNvSpPr>
          <p:nvPr/>
        </p:nvSpPr>
        <p:spPr bwMode="auto">
          <a:xfrm>
            <a:off x="7672387" y="3271838"/>
            <a:ext cx="198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5" name="Rectangle 177"/>
          <p:cNvSpPr>
            <a:spLocks noChangeArrowheads="1"/>
          </p:cNvSpPr>
          <p:nvPr/>
        </p:nvSpPr>
        <p:spPr bwMode="auto">
          <a:xfrm>
            <a:off x="7781925" y="3271838"/>
            <a:ext cx="14427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 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6" name="Rectangle 178"/>
          <p:cNvSpPr>
            <a:spLocks noChangeArrowheads="1"/>
          </p:cNvSpPr>
          <p:nvPr/>
        </p:nvSpPr>
        <p:spPr bwMode="auto">
          <a:xfrm>
            <a:off x="7964487" y="3271838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7" name="Rectangle 179"/>
          <p:cNvSpPr>
            <a:spLocks noChangeArrowheads="1"/>
          </p:cNvSpPr>
          <p:nvPr/>
        </p:nvSpPr>
        <p:spPr bwMode="auto">
          <a:xfrm>
            <a:off x="8016875" y="327183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8" name="Rectangle 180"/>
          <p:cNvSpPr>
            <a:spLocks noChangeArrowheads="1"/>
          </p:cNvSpPr>
          <p:nvPr/>
        </p:nvSpPr>
        <p:spPr bwMode="auto">
          <a:xfrm>
            <a:off x="8108950" y="327183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9" name="Rectangle 181"/>
          <p:cNvSpPr>
            <a:spLocks noChangeArrowheads="1"/>
          </p:cNvSpPr>
          <p:nvPr/>
        </p:nvSpPr>
        <p:spPr bwMode="auto">
          <a:xfrm>
            <a:off x="8199437" y="327183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0" name="Rectangle 182"/>
          <p:cNvSpPr>
            <a:spLocks noChangeArrowheads="1"/>
          </p:cNvSpPr>
          <p:nvPr/>
        </p:nvSpPr>
        <p:spPr bwMode="auto">
          <a:xfrm>
            <a:off x="7672387" y="3573463"/>
            <a:ext cx="198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1" name="Rectangle 183"/>
          <p:cNvSpPr>
            <a:spLocks noChangeArrowheads="1"/>
          </p:cNvSpPr>
          <p:nvPr/>
        </p:nvSpPr>
        <p:spPr bwMode="auto">
          <a:xfrm>
            <a:off x="7825993" y="3573463"/>
            <a:ext cx="977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2" name="Rectangle 184"/>
          <p:cNvSpPr>
            <a:spLocks noChangeArrowheads="1"/>
          </p:cNvSpPr>
          <p:nvPr/>
        </p:nvSpPr>
        <p:spPr bwMode="auto">
          <a:xfrm>
            <a:off x="7964487" y="3573463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3" name="Rectangle 185"/>
          <p:cNvSpPr>
            <a:spLocks noChangeArrowheads="1"/>
          </p:cNvSpPr>
          <p:nvPr/>
        </p:nvSpPr>
        <p:spPr bwMode="auto">
          <a:xfrm>
            <a:off x="8016875" y="3573463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4" name="Rectangle 186"/>
          <p:cNvSpPr>
            <a:spLocks noChangeArrowheads="1"/>
          </p:cNvSpPr>
          <p:nvPr/>
        </p:nvSpPr>
        <p:spPr bwMode="auto">
          <a:xfrm>
            <a:off x="8108950" y="3573463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5" name="Rectangle 187"/>
          <p:cNvSpPr>
            <a:spLocks noChangeArrowheads="1"/>
          </p:cNvSpPr>
          <p:nvPr/>
        </p:nvSpPr>
        <p:spPr bwMode="auto">
          <a:xfrm>
            <a:off x="8199437" y="3573463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6" name="Rectangle 188"/>
          <p:cNvSpPr>
            <a:spLocks noChangeArrowheads="1"/>
          </p:cNvSpPr>
          <p:nvPr/>
        </p:nvSpPr>
        <p:spPr bwMode="auto">
          <a:xfrm>
            <a:off x="7672387" y="3876676"/>
            <a:ext cx="198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7" name="Rectangle 189"/>
          <p:cNvSpPr>
            <a:spLocks noChangeArrowheads="1"/>
          </p:cNvSpPr>
          <p:nvPr/>
        </p:nvSpPr>
        <p:spPr bwMode="auto">
          <a:xfrm>
            <a:off x="7781925" y="3876676"/>
            <a:ext cx="14427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 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8" name="Rectangle 190"/>
          <p:cNvSpPr>
            <a:spLocks noChangeArrowheads="1"/>
          </p:cNvSpPr>
          <p:nvPr/>
        </p:nvSpPr>
        <p:spPr bwMode="auto">
          <a:xfrm>
            <a:off x="7964487" y="3876676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9" name="Rectangle 191"/>
          <p:cNvSpPr>
            <a:spLocks noChangeArrowheads="1"/>
          </p:cNvSpPr>
          <p:nvPr/>
        </p:nvSpPr>
        <p:spPr bwMode="auto">
          <a:xfrm>
            <a:off x="8016875" y="3876676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0" name="Rectangle 192"/>
          <p:cNvSpPr>
            <a:spLocks noChangeArrowheads="1"/>
          </p:cNvSpPr>
          <p:nvPr/>
        </p:nvSpPr>
        <p:spPr bwMode="auto">
          <a:xfrm>
            <a:off x="8108950" y="3876676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1" name="Rectangle 193"/>
          <p:cNvSpPr>
            <a:spLocks noChangeArrowheads="1"/>
          </p:cNvSpPr>
          <p:nvPr/>
        </p:nvSpPr>
        <p:spPr bwMode="auto">
          <a:xfrm>
            <a:off x="8199437" y="3876676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2" name="Rectangle 194"/>
          <p:cNvSpPr>
            <a:spLocks noChangeArrowheads="1"/>
          </p:cNvSpPr>
          <p:nvPr/>
        </p:nvSpPr>
        <p:spPr bwMode="auto">
          <a:xfrm>
            <a:off x="7672387" y="4775201"/>
            <a:ext cx="198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3" name="Rectangle 195"/>
          <p:cNvSpPr>
            <a:spLocks noChangeArrowheads="1"/>
          </p:cNvSpPr>
          <p:nvPr/>
        </p:nvSpPr>
        <p:spPr bwMode="auto">
          <a:xfrm>
            <a:off x="7781925" y="4775201"/>
            <a:ext cx="14427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 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4" name="Rectangle 196"/>
          <p:cNvSpPr>
            <a:spLocks noChangeArrowheads="1"/>
          </p:cNvSpPr>
          <p:nvPr/>
        </p:nvSpPr>
        <p:spPr bwMode="auto">
          <a:xfrm>
            <a:off x="7964487" y="4775201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5" name="Rectangle 197"/>
          <p:cNvSpPr>
            <a:spLocks noChangeArrowheads="1"/>
          </p:cNvSpPr>
          <p:nvPr/>
        </p:nvSpPr>
        <p:spPr bwMode="auto">
          <a:xfrm>
            <a:off x="8016875" y="4775201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6" name="Rectangle 198"/>
          <p:cNvSpPr>
            <a:spLocks noChangeArrowheads="1"/>
          </p:cNvSpPr>
          <p:nvPr/>
        </p:nvSpPr>
        <p:spPr bwMode="auto">
          <a:xfrm>
            <a:off x="8108950" y="4775201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7" name="Rectangle 199"/>
          <p:cNvSpPr>
            <a:spLocks noChangeArrowheads="1"/>
          </p:cNvSpPr>
          <p:nvPr/>
        </p:nvSpPr>
        <p:spPr bwMode="auto">
          <a:xfrm>
            <a:off x="8199437" y="4775201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8" name="Rectangle 200"/>
          <p:cNvSpPr>
            <a:spLocks noChangeArrowheads="1"/>
          </p:cNvSpPr>
          <p:nvPr/>
        </p:nvSpPr>
        <p:spPr bwMode="auto">
          <a:xfrm>
            <a:off x="7672387" y="4484688"/>
            <a:ext cx="1509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9" name="Rectangle 201"/>
          <p:cNvSpPr>
            <a:spLocks noChangeArrowheads="1"/>
          </p:cNvSpPr>
          <p:nvPr/>
        </p:nvSpPr>
        <p:spPr bwMode="auto">
          <a:xfrm>
            <a:off x="7827016" y="4484688"/>
            <a:ext cx="977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50" name="Rectangle 202"/>
          <p:cNvSpPr>
            <a:spLocks noChangeArrowheads="1"/>
          </p:cNvSpPr>
          <p:nvPr/>
        </p:nvSpPr>
        <p:spPr bwMode="auto">
          <a:xfrm>
            <a:off x="7964487" y="4484688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51" name="Rectangle 203"/>
          <p:cNvSpPr>
            <a:spLocks noChangeArrowheads="1"/>
          </p:cNvSpPr>
          <p:nvPr/>
        </p:nvSpPr>
        <p:spPr bwMode="auto">
          <a:xfrm>
            <a:off x="8016875" y="448468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52" name="Rectangle 204"/>
          <p:cNvSpPr>
            <a:spLocks noChangeArrowheads="1"/>
          </p:cNvSpPr>
          <p:nvPr/>
        </p:nvSpPr>
        <p:spPr bwMode="auto">
          <a:xfrm>
            <a:off x="8108950" y="448468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06"/>
          <p:cNvSpPr>
            <a:spLocks noChangeArrowheads="1"/>
          </p:cNvSpPr>
          <p:nvPr/>
        </p:nvSpPr>
        <p:spPr bwMode="auto">
          <a:xfrm>
            <a:off x="8199438" y="4484688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07"/>
          <p:cNvSpPr>
            <a:spLocks noChangeArrowheads="1"/>
          </p:cNvSpPr>
          <p:nvPr/>
        </p:nvSpPr>
        <p:spPr bwMode="auto">
          <a:xfrm>
            <a:off x="7672388" y="4181475"/>
            <a:ext cx="1984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08"/>
          <p:cNvSpPr>
            <a:spLocks noChangeArrowheads="1"/>
          </p:cNvSpPr>
          <p:nvPr/>
        </p:nvSpPr>
        <p:spPr bwMode="auto">
          <a:xfrm>
            <a:off x="7827016" y="4181475"/>
            <a:ext cx="977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09"/>
          <p:cNvSpPr>
            <a:spLocks noChangeArrowheads="1"/>
          </p:cNvSpPr>
          <p:nvPr/>
        </p:nvSpPr>
        <p:spPr bwMode="auto">
          <a:xfrm>
            <a:off x="7964488" y="4181475"/>
            <a:ext cx="1285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10"/>
          <p:cNvSpPr>
            <a:spLocks noChangeArrowheads="1"/>
          </p:cNvSpPr>
          <p:nvPr/>
        </p:nvSpPr>
        <p:spPr bwMode="auto">
          <a:xfrm>
            <a:off x="8016875" y="4181475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11"/>
          <p:cNvSpPr>
            <a:spLocks noChangeArrowheads="1"/>
          </p:cNvSpPr>
          <p:nvPr/>
        </p:nvSpPr>
        <p:spPr bwMode="auto">
          <a:xfrm>
            <a:off x="8108950" y="4181475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12"/>
          <p:cNvSpPr>
            <a:spLocks noChangeArrowheads="1"/>
          </p:cNvSpPr>
          <p:nvPr/>
        </p:nvSpPr>
        <p:spPr bwMode="auto">
          <a:xfrm>
            <a:off x="8199438" y="4181475"/>
            <a:ext cx="176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213"/>
          <p:cNvSpPr>
            <a:spLocks noEditPoints="1"/>
          </p:cNvSpPr>
          <p:nvPr/>
        </p:nvSpPr>
        <p:spPr bwMode="auto">
          <a:xfrm>
            <a:off x="276225" y="3219450"/>
            <a:ext cx="8894762" cy="0"/>
          </a:xfrm>
          <a:custGeom>
            <a:avLst/>
            <a:gdLst>
              <a:gd name="T0" fmla="*/ 96 w 6250"/>
              <a:gd name="T1" fmla="*/ 192 w 6250"/>
              <a:gd name="T2" fmla="*/ 316 w 6250"/>
              <a:gd name="T3" fmla="*/ 432 w 6250"/>
              <a:gd name="T4" fmla="*/ 528 w 6250"/>
              <a:gd name="T5" fmla="*/ 652 w 6250"/>
              <a:gd name="T6" fmla="*/ 767 w 6250"/>
              <a:gd name="T7" fmla="*/ 863 w 6250"/>
              <a:gd name="T8" fmla="*/ 988 w 6250"/>
              <a:gd name="T9" fmla="*/ 1103 w 6250"/>
              <a:gd name="T10" fmla="*/ 1199 w 6250"/>
              <a:gd name="T11" fmla="*/ 1324 w 6250"/>
              <a:gd name="T12" fmla="*/ 1439 w 6250"/>
              <a:gd name="T13" fmla="*/ 1535 w 6250"/>
              <a:gd name="T14" fmla="*/ 1660 w 6250"/>
              <a:gd name="T15" fmla="*/ 1775 w 6250"/>
              <a:gd name="T16" fmla="*/ 1871 w 6250"/>
              <a:gd name="T17" fmla="*/ 1996 w 6250"/>
              <a:gd name="T18" fmla="*/ 2111 w 6250"/>
              <a:gd name="T19" fmla="*/ 2207 w 6250"/>
              <a:gd name="T20" fmla="*/ 2332 w 6250"/>
              <a:gd name="T21" fmla="*/ 2447 w 6250"/>
              <a:gd name="T22" fmla="*/ 2543 w 6250"/>
              <a:gd name="T23" fmla="*/ 2668 w 6250"/>
              <a:gd name="T24" fmla="*/ 2783 w 6250"/>
              <a:gd name="T25" fmla="*/ 2879 w 6250"/>
              <a:gd name="T26" fmla="*/ 3004 w 6250"/>
              <a:gd name="T27" fmla="*/ 3119 w 6250"/>
              <a:gd name="T28" fmla="*/ 3215 w 6250"/>
              <a:gd name="T29" fmla="*/ 3340 w 6250"/>
              <a:gd name="T30" fmla="*/ 3455 w 6250"/>
              <a:gd name="T31" fmla="*/ 3551 w 6250"/>
              <a:gd name="T32" fmla="*/ 3676 w 6250"/>
              <a:gd name="T33" fmla="*/ 3791 w 6250"/>
              <a:gd name="T34" fmla="*/ 3887 w 6250"/>
              <a:gd name="T35" fmla="*/ 4012 w 6250"/>
              <a:gd name="T36" fmla="*/ 4127 w 6250"/>
              <a:gd name="T37" fmla="*/ 4223 w 6250"/>
              <a:gd name="T38" fmla="*/ 4348 w 6250"/>
              <a:gd name="T39" fmla="*/ 4463 w 6250"/>
              <a:gd name="T40" fmla="*/ 4559 w 6250"/>
              <a:gd name="T41" fmla="*/ 4684 w 6250"/>
              <a:gd name="T42" fmla="*/ 4799 w 6250"/>
              <a:gd name="T43" fmla="*/ 4895 w 6250"/>
              <a:gd name="T44" fmla="*/ 5020 w 6250"/>
              <a:gd name="T45" fmla="*/ 5135 w 6250"/>
              <a:gd name="T46" fmla="*/ 5231 w 6250"/>
              <a:gd name="T47" fmla="*/ 5356 w 6250"/>
              <a:gd name="T48" fmla="*/ 5471 w 6250"/>
              <a:gd name="T49" fmla="*/ 5567 w 6250"/>
              <a:gd name="T50" fmla="*/ 5692 w 6250"/>
              <a:gd name="T51" fmla="*/ 5807 w 6250"/>
              <a:gd name="T52" fmla="*/ 5903 w 6250"/>
              <a:gd name="T53" fmla="*/ 6028 w 6250"/>
              <a:gd name="T54" fmla="*/ 6143 w 6250"/>
              <a:gd name="T55" fmla="*/ 6239 w 625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</a:cxnLst>
            <a:rect l="0" t="0" r="r" b="b"/>
            <a:pathLst>
              <a:path w="6250">
                <a:moveTo>
                  <a:pt x="0" y="0"/>
                </a:moveTo>
                <a:lnTo>
                  <a:pt x="0" y="0"/>
                </a:lnTo>
                <a:lnTo>
                  <a:pt x="28" y="0"/>
                </a:lnTo>
                <a:moveTo>
                  <a:pt x="48" y="0"/>
                </a:moveTo>
                <a:lnTo>
                  <a:pt x="48" y="0"/>
                </a:lnTo>
                <a:lnTo>
                  <a:pt x="76" y="0"/>
                </a:lnTo>
                <a:moveTo>
                  <a:pt x="96" y="0"/>
                </a:moveTo>
                <a:lnTo>
                  <a:pt x="96" y="0"/>
                </a:lnTo>
                <a:lnTo>
                  <a:pt x="124" y="0"/>
                </a:lnTo>
                <a:moveTo>
                  <a:pt x="144" y="0"/>
                </a:moveTo>
                <a:lnTo>
                  <a:pt x="144" y="0"/>
                </a:lnTo>
                <a:lnTo>
                  <a:pt x="172" y="0"/>
                </a:lnTo>
                <a:moveTo>
                  <a:pt x="192" y="0"/>
                </a:moveTo>
                <a:lnTo>
                  <a:pt x="192" y="0"/>
                </a:lnTo>
                <a:lnTo>
                  <a:pt x="220" y="0"/>
                </a:lnTo>
                <a:moveTo>
                  <a:pt x="240" y="0"/>
                </a:moveTo>
                <a:lnTo>
                  <a:pt x="240" y="0"/>
                </a:lnTo>
                <a:lnTo>
                  <a:pt x="268" y="0"/>
                </a:lnTo>
                <a:moveTo>
                  <a:pt x="288" y="0"/>
                </a:moveTo>
                <a:lnTo>
                  <a:pt x="288" y="0"/>
                </a:lnTo>
                <a:lnTo>
                  <a:pt x="316" y="0"/>
                </a:lnTo>
                <a:moveTo>
                  <a:pt x="336" y="0"/>
                </a:moveTo>
                <a:lnTo>
                  <a:pt x="336" y="0"/>
                </a:lnTo>
                <a:lnTo>
                  <a:pt x="364" y="0"/>
                </a:lnTo>
                <a:moveTo>
                  <a:pt x="384" y="0"/>
                </a:moveTo>
                <a:lnTo>
                  <a:pt x="384" y="0"/>
                </a:lnTo>
                <a:lnTo>
                  <a:pt x="412" y="0"/>
                </a:lnTo>
                <a:moveTo>
                  <a:pt x="432" y="0"/>
                </a:moveTo>
                <a:lnTo>
                  <a:pt x="432" y="0"/>
                </a:lnTo>
                <a:lnTo>
                  <a:pt x="460" y="0"/>
                </a:lnTo>
                <a:moveTo>
                  <a:pt x="480" y="0"/>
                </a:moveTo>
                <a:lnTo>
                  <a:pt x="480" y="0"/>
                </a:lnTo>
                <a:lnTo>
                  <a:pt x="508" y="0"/>
                </a:lnTo>
                <a:moveTo>
                  <a:pt x="528" y="0"/>
                </a:moveTo>
                <a:lnTo>
                  <a:pt x="528" y="0"/>
                </a:lnTo>
                <a:lnTo>
                  <a:pt x="556" y="0"/>
                </a:lnTo>
                <a:moveTo>
                  <a:pt x="576" y="0"/>
                </a:moveTo>
                <a:lnTo>
                  <a:pt x="576" y="0"/>
                </a:lnTo>
                <a:lnTo>
                  <a:pt x="604" y="0"/>
                </a:lnTo>
                <a:moveTo>
                  <a:pt x="624" y="0"/>
                </a:moveTo>
                <a:lnTo>
                  <a:pt x="624" y="0"/>
                </a:lnTo>
                <a:lnTo>
                  <a:pt x="652" y="0"/>
                </a:lnTo>
                <a:moveTo>
                  <a:pt x="672" y="0"/>
                </a:moveTo>
                <a:lnTo>
                  <a:pt x="672" y="0"/>
                </a:lnTo>
                <a:lnTo>
                  <a:pt x="700" y="0"/>
                </a:lnTo>
                <a:moveTo>
                  <a:pt x="719" y="0"/>
                </a:moveTo>
                <a:lnTo>
                  <a:pt x="719" y="0"/>
                </a:lnTo>
                <a:lnTo>
                  <a:pt x="748" y="0"/>
                </a:lnTo>
                <a:moveTo>
                  <a:pt x="767" y="0"/>
                </a:moveTo>
                <a:lnTo>
                  <a:pt x="767" y="0"/>
                </a:lnTo>
                <a:lnTo>
                  <a:pt x="796" y="0"/>
                </a:lnTo>
                <a:moveTo>
                  <a:pt x="815" y="0"/>
                </a:moveTo>
                <a:lnTo>
                  <a:pt x="815" y="0"/>
                </a:lnTo>
                <a:lnTo>
                  <a:pt x="844" y="0"/>
                </a:lnTo>
                <a:moveTo>
                  <a:pt x="863" y="0"/>
                </a:moveTo>
                <a:lnTo>
                  <a:pt x="863" y="0"/>
                </a:lnTo>
                <a:lnTo>
                  <a:pt x="892" y="0"/>
                </a:lnTo>
                <a:moveTo>
                  <a:pt x="911" y="0"/>
                </a:moveTo>
                <a:lnTo>
                  <a:pt x="911" y="0"/>
                </a:lnTo>
                <a:lnTo>
                  <a:pt x="940" y="0"/>
                </a:lnTo>
                <a:moveTo>
                  <a:pt x="959" y="0"/>
                </a:moveTo>
                <a:lnTo>
                  <a:pt x="959" y="0"/>
                </a:lnTo>
                <a:lnTo>
                  <a:pt x="988" y="0"/>
                </a:lnTo>
                <a:moveTo>
                  <a:pt x="1007" y="0"/>
                </a:moveTo>
                <a:lnTo>
                  <a:pt x="1007" y="0"/>
                </a:lnTo>
                <a:lnTo>
                  <a:pt x="1036" y="0"/>
                </a:lnTo>
                <a:moveTo>
                  <a:pt x="1055" y="0"/>
                </a:moveTo>
                <a:lnTo>
                  <a:pt x="1055" y="0"/>
                </a:lnTo>
                <a:lnTo>
                  <a:pt x="1084" y="0"/>
                </a:lnTo>
                <a:moveTo>
                  <a:pt x="1103" y="0"/>
                </a:moveTo>
                <a:lnTo>
                  <a:pt x="1103" y="0"/>
                </a:lnTo>
                <a:lnTo>
                  <a:pt x="1132" y="0"/>
                </a:lnTo>
                <a:moveTo>
                  <a:pt x="1151" y="0"/>
                </a:moveTo>
                <a:lnTo>
                  <a:pt x="1151" y="0"/>
                </a:lnTo>
                <a:lnTo>
                  <a:pt x="1180" y="0"/>
                </a:lnTo>
                <a:moveTo>
                  <a:pt x="1199" y="0"/>
                </a:moveTo>
                <a:lnTo>
                  <a:pt x="1199" y="0"/>
                </a:lnTo>
                <a:lnTo>
                  <a:pt x="1228" y="0"/>
                </a:lnTo>
                <a:moveTo>
                  <a:pt x="1247" y="0"/>
                </a:moveTo>
                <a:lnTo>
                  <a:pt x="1247" y="0"/>
                </a:lnTo>
                <a:lnTo>
                  <a:pt x="1276" y="0"/>
                </a:lnTo>
                <a:moveTo>
                  <a:pt x="1295" y="0"/>
                </a:moveTo>
                <a:lnTo>
                  <a:pt x="1295" y="0"/>
                </a:lnTo>
                <a:lnTo>
                  <a:pt x="1324" y="0"/>
                </a:lnTo>
                <a:moveTo>
                  <a:pt x="1343" y="0"/>
                </a:moveTo>
                <a:lnTo>
                  <a:pt x="1343" y="0"/>
                </a:lnTo>
                <a:lnTo>
                  <a:pt x="1372" y="0"/>
                </a:lnTo>
                <a:moveTo>
                  <a:pt x="1391" y="0"/>
                </a:moveTo>
                <a:lnTo>
                  <a:pt x="1391" y="0"/>
                </a:lnTo>
                <a:lnTo>
                  <a:pt x="1420" y="0"/>
                </a:lnTo>
                <a:moveTo>
                  <a:pt x="1439" y="0"/>
                </a:moveTo>
                <a:lnTo>
                  <a:pt x="1439" y="0"/>
                </a:lnTo>
                <a:lnTo>
                  <a:pt x="1468" y="0"/>
                </a:lnTo>
                <a:moveTo>
                  <a:pt x="1487" y="0"/>
                </a:moveTo>
                <a:lnTo>
                  <a:pt x="1487" y="0"/>
                </a:lnTo>
                <a:lnTo>
                  <a:pt x="1516" y="0"/>
                </a:lnTo>
                <a:moveTo>
                  <a:pt x="1535" y="0"/>
                </a:moveTo>
                <a:lnTo>
                  <a:pt x="1535" y="0"/>
                </a:lnTo>
                <a:lnTo>
                  <a:pt x="1564" y="0"/>
                </a:lnTo>
                <a:moveTo>
                  <a:pt x="1583" y="0"/>
                </a:moveTo>
                <a:lnTo>
                  <a:pt x="1583" y="0"/>
                </a:lnTo>
                <a:lnTo>
                  <a:pt x="1612" y="0"/>
                </a:lnTo>
                <a:moveTo>
                  <a:pt x="1631" y="0"/>
                </a:moveTo>
                <a:lnTo>
                  <a:pt x="1631" y="0"/>
                </a:lnTo>
                <a:lnTo>
                  <a:pt x="1660" y="0"/>
                </a:lnTo>
                <a:moveTo>
                  <a:pt x="1679" y="0"/>
                </a:moveTo>
                <a:lnTo>
                  <a:pt x="1679" y="0"/>
                </a:lnTo>
                <a:lnTo>
                  <a:pt x="1708" y="0"/>
                </a:lnTo>
                <a:moveTo>
                  <a:pt x="1727" y="0"/>
                </a:moveTo>
                <a:lnTo>
                  <a:pt x="1727" y="0"/>
                </a:lnTo>
                <a:lnTo>
                  <a:pt x="1756" y="0"/>
                </a:lnTo>
                <a:moveTo>
                  <a:pt x="1775" y="0"/>
                </a:moveTo>
                <a:lnTo>
                  <a:pt x="1775" y="0"/>
                </a:lnTo>
                <a:lnTo>
                  <a:pt x="1804" y="0"/>
                </a:lnTo>
                <a:moveTo>
                  <a:pt x="1823" y="0"/>
                </a:moveTo>
                <a:lnTo>
                  <a:pt x="1823" y="0"/>
                </a:lnTo>
                <a:lnTo>
                  <a:pt x="1852" y="0"/>
                </a:lnTo>
                <a:moveTo>
                  <a:pt x="1871" y="0"/>
                </a:moveTo>
                <a:lnTo>
                  <a:pt x="1871" y="0"/>
                </a:lnTo>
                <a:lnTo>
                  <a:pt x="1900" y="0"/>
                </a:lnTo>
                <a:moveTo>
                  <a:pt x="1919" y="0"/>
                </a:moveTo>
                <a:lnTo>
                  <a:pt x="1919" y="0"/>
                </a:lnTo>
                <a:lnTo>
                  <a:pt x="1948" y="0"/>
                </a:lnTo>
                <a:moveTo>
                  <a:pt x="1967" y="0"/>
                </a:moveTo>
                <a:lnTo>
                  <a:pt x="1967" y="0"/>
                </a:lnTo>
                <a:lnTo>
                  <a:pt x="1996" y="0"/>
                </a:lnTo>
                <a:moveTo>
                  <a:pt x="2015" y="0"/>
                </a:moveTo>
                <a:lnTo>
                  <a:pt x="2015" y="0"/>
                </a:lnTo>
                <a:lnTo>
                  <a:pt x="2044" y="0"/>
                </a:lnTo>
                <a:moveTo>
                  <a:pt x="2063" y="0"/>
                </a:moveTo>
                <a:lnTo>
                  <a:pt x="2063" y="0"/>
                </a:lnTo>
                <a:lnTo>
                  <a:pt x="2092" y="0"/>
                </a:lnTo>
                <a:moveTo>
                  <a:pt x="2111" y="0"/>
                </a:moveTo>
                <a:lnTo>
                  <a:pt x="2111" y="0"/>
                </a:lnTo>
                <a:lnTo>
                  <a:pt x="2140" y="0"/>
                </a:lnTo>
                <a:moveTo>
                  <a:pt x="2159" y="0"/>
                </a:moveTo>
                <a:lnTo>
                  <a:pt x="2159" y="0"/>
                </a:lnTo>
                <a:lnTo>
                  <a:pt x="2188" y="0"/>
                </a:lnTo>
                <a:moveTo>
                  <a:pt x="2207" y="0"/>
                </a:moveTo>
                <a:lnTo>
                  <a:pt x="2207" y="0"/>
                </a:lnTo>
                <a:lnTo>
                  <a:pt x="2236" y="0"/>
                </a:lnTo>
                <a:moveTo>
                  <a:pt x="2255" y="0"/>
                </a:moveTo>
                <a:lnTo>
                  <a:pt x="2255" y="0"/>
                </a:lnTo>
                <a:lnTo>
                  <a:pt x="2284" y="0"/>
                </a:lnTo>
                <a:moveTo>
                  <a:pt x="2303" y="0"/>
                </a:moveTo>
                <a:lnTo>
                  <a:pt x="2303" y="0"/>
                </a:lnTo>
                <a:lnTo>
                  <a:pt x="2332" y="0"/>
                </a:lnTo>
                <a:moveTo>
                  <a:pt x="2351" y="0"/>
                </a:moveTo>
                <a:lnTo>
                  <a:pt x="2351" y="0"/>
                </a:lnTo>
                <a:lnTo>
                  <a:pt x="2380" y="0"/>
                </a:lnTo>
                <a:moveTo>
                  <a:pt x="2399" y="0"/>
                </a:moveTo>
                <a:lnTo>
                  <a:pt x="2399" y="0"/>
                </a:lnTo>
                <a:lnTo>
                  <a:pt x="2428" y="0"/>
                </a:lnTo>
                <a:moveTo>
                  <a:pt x="2447" y="0"/>
                </a:moveTo>
                <a:lnTo>
                  <a:pt x="2447" y="0"/>
                </a:lnTo>
                <a:lnTo>
                  <a:pt x="2476" y="0"/>
                </a:lnTo>
                <a:moveTo>
                  <a:pt x="2495" y="0"/>
                </a:moveTo>
                <a:lnTo>
                  <a:pt x="2495" y="0"/>
                </a:lnTo>
                <a:lnTo>
                  <a:pt x="2524" y="0"/>
                </a:lnTo>
                <a:moveTo>
                  <a:pt x="2543" y="0"/>
                </a:moveTo>
                <a:lnTo>
                  <a:pt x="2543" y="0"/>
                </a:lnTo>
                <a:lnTo>
                  <a:pt x="2572" y="0"/>
                </a:lnTo>
                <a:moveTo>
                  <a:pt x="2591" y="0"/>
                </a:moveTo>
                <a:lnTo>
                  <a:pt x="2591" y="0"/>
                </a:lnTo>
                <a:lnTo>
                  <a:pt x="2620" y="0"/>
                </a:lnTo>
                <a:moveTo>
                  <a:pt x="2639" y="0"/>
                </a:moveTo>
                <a:lnTo>
                  <a:pt x="2639" y="0"/>
                </a:lnTo>
                <a:lnTo>
                  <a:pt x="2668" y="0"/>
                </a:lnTo>
                <a:moveTo>
                  <a:pt x="2687" y="0"/>
                </a:moveTo>
                <a:lnTo>
                  <a:pt x="2687" y="0"/>
                </a:lnTo>
                <a:lnTo>
                  <a:pt x="2716" y="0"/>
                </a:lnTo>
                <a:moveTo>
                  <a:pt x="2735" y="0"/>
                </a:moveTo>
                <a:lnTo>
                  <a:pt x="2735" y="0"/>
                </a:lnTo>
                <a:lnTo>
                  <a:pt x="2764" y="0"/>
                </a:lnTo>
                <a:moveTo>
                  <a:pt x="2783" y="0"/>
                </a:moveTo>
                <a:lnTo>
                  <a:pt x="2783" y="0"/>
                </a:lnTo>
                <a:lnTo>
                  <a:pt x="2812" y="0"/>
                </a:lnTo>
                <a:moveTo>
                  <a:pt x="2831" y="0"/>
                </a:moveTo>
                <a:lnTo>
                  <a:pt x="2831" y="0"/>
                </a:lnTo>
                <a:lnTo>
                  <a:pt x="2860" y="0"/>
                </a:lnTo>
                <a:moveTo>
                  <a:pt x="2879" y="0"/>
                </a:moveTo>
                <a:lnTo>
                  <a:pt x="2879" y="0"/>
                </a:lnTo>
                <a:lnTo>
                  <a:pt x="2908" y="0"/>
                </a:lnTo>
                <a:moveTo>
                  <a:pt x="2927" y="0"/>
                </a:moveTo>
                <a:lnTo>
                  <a:pt x="2927" y="0"/>
                </a:lnTo>
                <a:lnTo>
                  <a:pt x="2956" y="0"/>
                </a:lnTo>
                <a:moveTo>
                  <a:pt x="2975" y="0"/>
                </a:moveTo>
                <a:lnTo>
                  <a:pt x="2975" y="0"/>
                </a:lnTo>
                <a:lnTo>
                  <a:pt x="3004" y="0"/>
                </a:lnTo>
                <a:moveTo>
                  <a:pt x="3023" y="0"/>
                </a:moveTo>
                <a:lnTo>
                  <a:pt x="3023" y="0"/>
                </a:lnTo>
                <a:lnTo>
                  <a:pt x="3052" y="0"/>
                </a:lnTo>
                <a:moveTo>
                  <a:pt x="3071" y="0"/>
                </a:moveTo>
                <a:lnTo>
                  <a:pt x="3071" y="0"/>
                </a:lnTo>
                <a:lnTo>
                  <a:pt x="3100" y="0"/>
                </a:lnTo>
                <a:moveTo>
                  <a:pt x="3119" y="0"/>
                </a:moveTo>
                <a:lnTo>
                  <a:pt x="3119" y="0"/>
                </a:lnTo>
                <a:lnTo>
                  <a:pt x="3148" y="0"/>
                </a:lnTo>
                <a:moveTo>
                  <a:pt x="3167" y="0"/>
                </a:moveTo>
                <a:lnTo>
                  <a:pt x="3167" y="0"/>
                </a:lnTo>
                <a:lnTo>
                  <a:pt x="3196" y="0"/>
                </a:lnTo>
                <a:moveTo>
                  <a:pt x="3215" y="0"/>
                </a:moveTo>
                <a:lnTo>
                  <a:pt x="3215" y="0"/>
                </a:lnTo>
                <a:lnTo>
                  <a:pt x="3244" y="0"/>
                </a:lnTo>
                <a:moveTo>
                  <a:pt x="3263" y="0"/>
                </a:moveTo>
                <a:lnTo>
                  <a:pt x="3263" y="0"/>
                </a:lnTo>
                <a:lnTo>
                  <a:pt x="3292" y="0"/>
                </a:lnTo>
                <a:moveTo>
                  <a:pt x="3311" y="0"/>
                </a:moveTo>
                <a:lnTo>
                  <a:pt x="3311" y="0"/>
                </a:lnTo>
                <a:lnTo>
                  <a:pt x="3340" y="0"/>
                </a:lnTo>
                <a:moveTo>
                  <a:pt x="3359" y="0"/>
                </a:moveTo>
                <a:lnTo>
                  <a:pt x="3359" y="0"/>
                </a:lnTo>
                <a:lnTo>
                  <a:pt x="3388" y="0"/>
                </a:lnTo>
                <a:moveTo>
                  <a:pt x="3407" y="0"/>
                </a:moveTo>
                <a:lnTo>
                  <a:pt x="3407" y="0"/>
                </a:lnTo>
                <a:lnTo>
                  <a:pt x="3436" y="0"/>
                </a:lnTo>
                <a:moveTo>
                  <a:pt x="3455" y="0"/>
                </a:moveTo>
                <a:lnTo>
                  <a:pt x="3455" y="0"/>
                </a:lnTo>
                <a:lnTo>
                  <a:pt x="3484" y="0"/>
                </a:lnTo>
                <a:moveTo>
                  <a:pt x="3503" y="0"/>
                </a:moveTo>
                <a:lnTo>
                  <a:pt x="3503" y="0"/>
                </a:lnTo>
                <a:lnTo>
                  <a:pt x="3532" y="0"/>
                </a:lnTo>
                <a:moveTo>
                  <a:pt x="3551" y="0"/>
                </a:moveTo>
                <a:lnTo>
                  <a:pt x="3551" y="0"/>
                </a:lnTo>
                <a:lnTo>
                  <a:pt x="3580" y="0"/>
                </a:lnTo>
                <a:moveTo>
                  <a:pt x="3599" y="0"/>
                </a:moveTo>
                <a:lnTo>
                  <a:pt x="3599" y="0"/>
                </a:lnTo>
                <a:lnTo>
                  <a:pt x="3628" y="0"/>
                </a:lnTo>
                <a:moveTo>
                  <a:pt x="3647" y="0"/>
                </a:moveTo>
                <a:lnTo>
                  <a:pt x="3647" y="0"/>
                </a:lnTo>
                <a:lnTo>
                  <a:pt x="3676" y="0"/>
                </a:lnTo>
                <a:moveTo>
                  <a:pt x="3695" y="0"/>
                </a:moveTo>
                <a:lnTo>
                  <a:pt x="3695" y="0"/>
                </a:lnTo>
                <a:lnTo>
                  <a:pt x="3724" y="0"/>
                </a:lnTo>
                <a:moveTo>
                  <a:pt x="3743" y="0"/>
                </a:moveTo>
                <a:lnTo>
                  <a:pt x="3743" y="0"/>
                </a:lnTo>
                <a:lnTo>
                  <a:pt x="3772" y="0"/>
                </a:lnTo>
                <a:moveTo>
                  <a:pt x="3791" y="0"/>
                </a:moveTo>
                <a:lnTo>
                  <a:pt x="3791" y="0"/>
                </a:lnTo>
                <a:lnTo>
                  <a:pt x="3820" y="0"/>
                </a:lnTo>
                <a:moveTo>
                  <a:pt x="3839" y="0"/>
                </a:moveTo>
                <a:lnTo>
                  <a:pt x="3839" y="0"/>
                </a:lnTo>
                <a:lnTo>
                  <a:pt x="3868" y="0"/>
                </a:lnTo>
                <a:moveTo>
                  <a:pt x="3887" y="0"/>
                </a:moveTo>
                <a:lnTo>
                  <a:pt x="3887" y="0"/>
                </a:lnTo>
                <a:lnTo>
                  <a:pt x="3916" y="0"/>
                </a:lnTo>
                <a:moveTo>
                  <a:pt x="3935" y="0"/>
                </a:moveTo>
                <a:lnTo>
                  <a:pt x="3935" y="0"/>
                </a:lnTo>
                <a:lnTo>
                  <a:pt x="3964" y="0"/>
                </a:lnTo>
                <a:moveTo>
                  <a:pt x="3983" y="0"/>
                </a:moveTo>
                <a:lnTo>
                  <a:pt x="3983" y="0"/>
                </a:lnTo>
                <a:lnTo>
                  <a:pt x="4012" y="0"/>
                </a:lnTo>
                <a:moveTo>
                  <a:pt x="4031" y="0"/>
                </a:moveTo>
                <a:lnTo>
                  <a:pt x="4031" y="0"/>
                </a:lnTo>
                <a:lnTo>
                  <a:pt x="4060" y="0"/>
                </a:lnTo>
                <a:moveTo>
                  <a:pt x="4079" y="0"/>
                </a:moveTo>
                <a:lnTo>
                  <a:pt x="4079" y="0"/>
                </a:lnTo>
                <a:lnTo>
                  <a:pt x="4108" y="0"/>
                </a:lnTo>
                <a:moveTo>
                  <a:pt x="4127" y="0"/>
                </a:moveTo>
                <a:lnTo>
                  <a:pt x="4127" y="0"/>
                </a:lnTo>
                <a:lnTo>
                  <a:pt x="4156" y="0"/>
                </a:lnTo>
                <a:moveTo>
                  <a:pt x="4175" y="0"/>
                </a:moveTo>
                <a:lnTo>
                  <a:pt x="4175" y="0"/>
                </a:lnTo>
                <a:lnTo>
                  <a:pt x="4204" y="0"/>
                </a:lnTo>
                <a:moveTo>
                  <a:pt x="4223" y="0"/>
                </a:moveTo>
                <a:lnTo>
                  <a:pt x="4223" y="0"/>
                </a:lnTo>
                <a:lnTo>
                  <a:pt x="4252" y="0"/>
                </a:lnTo>
                <a:moveTo>
                  <a:pt x="4271" y="0"/>
                </a:moveTo>
                <a:lnTo>
                  <a:pt x="4271" y="0"/>
                </a:lnTo>
                <a:lnTo>
                  <a:pt x="4300" y="0"/>
                </a:lnTo>
                <a:moveTo>
                  <a:pt x="4319" y="0"/>
                </a:moveTo>
                <a:lnTo>
                  <a:pt x="4319" y="0"/>
                </a:lnTo>
                <a:lnTo>
                  <a:pt x="4348" y="0"/>
                </a:lnTo>
                <a:moveTo>
                  <a:pt x="4367" y="0"/>
                </a:moveTo>
                <a:lnTo>
                  <a:pt x="4367" y="0"/>
                </a:lnTo>
                <a:lnTo>
                  <a:pt x="4396" y="0"/>
                </a:lnTo>
                <a:moveTo>
                  <a:pt x="4415" y="0"/>
                </a:moveTo>
                <a:lnTo>
                  <a:pt x="4415" y="0"/>
                </a:lnTo>
                <a:lnTo>
                  <a:pt x="4444" y="0"/>
                </a:lnTo>
                <a:moveTo>
                  <a:pt x="4463" y="0"/>
                </a:moveTo>
                <a:lnTo>
                  <a:pt x="4463" y="0"/>
                </a:lnTo>
                <a:lnTo>
                  <a:pt x="4492" y="0"/>
                </a:lnTo>
                <a:moveTo>
                  <a:pt x="4511" y="0"/>
                </a:moveTo>
                <a:lnTo>
                  <a:pt x="4511" y="0"/>
                </a:lnTo>
                <a:lnTo>
                  <a:pt x="4540" y="0"/>
                </a:lnTo>
                <a:moveTo>
                  <a:pt x="4559" y="0"/>
                </a:moveTo>
                <a:lnTo>
                  <a:pt x="4559" y="0"/>
                </a:lnTo>
                <a:lnTo>
                  <a:pt x="4588" y="0"/>
                </a:lnTo>
                <a:moveTo>
                  <a:pt x="4607" y="0"/>
                </a:moveTo>
                <a:lnTo>
                  <a:pt x="4607" y="0"/>
                </a:lnTo>
                <a:lnTo>
                  <a:pt x="4636" y="0"/>
                </a:lnTo>
                <a:moveTo>
                  <a:pt x="4655" y="0"/>
                </a:moveTo>
                <a:lnTo>
                  <a:pt x="4655" y="0"/>
                </a:lnTo>
                <a:lnTo>
                  <a:pt x="4684" y="0"/>
                </a:lnTo>
                <a:moveTo>
                  <a:pt x="4703" y="0"/>
                </a:moveTo>
                <a:lnTo>
                  <a:pt x="4703" y="0"/>
                </a:lnTo>
                <a:lnTo>
                  <a:pt x="4732" y="0"/>
                </a:lnTo>
                <a:moveTo>
                  <a:pt x="4751" y="0"/>
                </a:moveTo>
                <a:lnTo>
                  <a:pt x="4751" y="0"/>
                </a:lnTo>
                <a:lnTo>
                  <a:pt x="4780" y="0"/>
                </a:lnTo>
                <a:moveTo>
                  <a:pt x="4799" y="0"/>
                </a:moveTo>
                <a:lnTo>
                  <a:pt x="4799" y="0"/>
                </a:lnTo>
                <a:lnTo>
                  <a:pt x="4828" y="0"/>
                </a:lnTo>
                <a:moveTo>
                  <a:pt x="4847" y="0"/>
                </a:moveTo>
                <a:lnTo>
                  <a:pt x="4847" y="0"/>
                </a:lnTo>
                <a:lnTo>
                  <a:pt x="4876" y="0"/>
                </a:lnTo>
                <a:moveTo>
                  <a:pt x="4895" y="0"/>
                </a:moveTo>
                <a:lnTo>
                  <a:pt x="4895" y="0"/>
                </a:lnTo>
                <a:lnTo>
                  <a:pt x="4924" y="0"/>
                </a:lnTo>
                <a:moveTo>
                  <a:pt x="4943" y="0"/>
                </a:moveTo>
                <a:lnTo>
                  <a:pt x="4943" y="0"/>
                </a:lnTo>
                <a:lnTo>
                  <a:pt x="4972" y="0"/>
                </a:lnTo>
                <a:moveTo>
                  <a:pt x="4991" y="0"/>
                </a:moveTo>
                <a:lnTo>
                  <a:pt x="4991" y="0"/>
                </a:lnTo>
                <a:lnTo>
                  <a:pt x="5020" y="0"/>
                </a:lnTo>
                <a:moveTo>
                  <a:pt x="5039" y="0"/>
                </a:moveTo>
                <a:lnTo>
                  <a:pt x="5039" y="0"/>
                </a:lnTo>
                <a:lnTo>
                  <a:pt x="5068" y="0"/>
                </a:lnTo>
                <a:moveTo>
                  <a:pt x="5087" y="0"/>
                </a:moveTo>
                <a:lnTo>
                  <a:pt x="5087" y="0"/>
                </a:lnTo>
                <a:lnTo>
                  <a:pt x="5116" y="0"/>
                </a:lnTo>
                <a:moveTo>
                  <a:pt x="5135" y="0"/>
                </a:moveTo>
                <a:lnTo>
                  <a:pt x="5135" y="0"/>
                </a:lnTo>
                <a:lnTo>
                  <a:pt x="5164" y="0"/>
                </a:lnTo>
                <a:moveTo>
                  <a:pt x="5183" y="0"/>
                </a:moveTo>
                <a:lnTo>
                  <a:pt x="5183" y="0"/>
                </a:lnTo>
                <a:lnTo>
                  <a:pt x="5212" y="0"/>
                </a:lnTo>
                <a:moveTo>
                  <a:pt x="5231" y="0"/>
                </a:moveTo>
                <a:lnTo>
                  <a:pt x="5231" y="0"/>
                </a:lnTo>
                <a:lnTo>
                  <a:pt x="5260" y="0"/>
                </a:lnTo>
                <a:moveTo>
                  <a:pt x="5279" y="0"/>
                </a:moveTo>
                <a:lnTo>
                  <a:pt x="5279" y="0"/>
                </a:lnTo>
                <a:lnTo>
                  <a:pt x="5308" y="0"/>
                </a:lnTo>
                <a:moveTo>
                  <a:pt x="5327" y="0"/>
                </a:moveTo>
                <a:lnTo>
                  <a:pt x="5327" y="0"/>
                </a:lnTo>
                <a:lnTo>
                  <a:pt x="5356" y="0"/>
                </a:lnTo>
                <a:moveTo>
                  <a:pt x="5375" y="0"/>
                </a:moveTo>
                <a:lnTo>
                  <a:pt x="5375" y="0"/>
                </a:lnTo>
                <a:lnTo>
                  <a:pt x="5404" y="0"/>
                </a:lnTo>
                <a:moveTo>
                  <a:pt x="5423" y="0"/>
                </a:moveTo>
                <a:lnTo>
                  <a:pt x="5423" y="0"/>
                </a:lnTo>
                <a:lnTo>
                  <a:pt x="5452" y="0"/>
                </a:lnTo>
                <a:moveTo>
                  <a:pt x="5471" y="0"/>
                </a:moveTo>
                <a:lnTo>
                  <a:pt x="5471" y="0"/>
                </a:lnTo>
                <a:lnTo>
                  <a:pt x="5500" y="0"/>
                </a:lnTo>
                <a:moveTo>
                  <a:pt x="5519" y="0"/>
                </a:moveTo>
                <a:lnTo>
                  <a:pt x="5519" y="0"/>
                </a:lnTo>
                <a:lnTo>
                  <a:pt x="5548" y="0"/>
                </a:lnTo>
                <a:moveTo>
                  <a:pt x="5567" y="0"/>
                </a:moveTo>
                <a:lnTo>
                  <a:pt x="5567" y="0"/>
                </a:lnTo>
                <a:lnTo>
                  <a:pt x="5596" y="0"/>
                </a:lnTo>
                <a:moveTo>
                  <a:pt x="5615" y="0"/>
                </a:moveTo>
                <a:lnTo>
                  <a:pt x="5615" y="0"/>
                </a:lnTo>
                <a:lnTo>
                  <a:pt x="5644" y="0"/>
                </a:lnTo>
                <a:moveTo>
                  <a:pt x="5663" y="0"/>
                </a:moveTo>
                <a:lnTo>
                  <a:pt x="5663" y="0"/>
                </a:lnTo>
                <a:lnTo>
                  <a:pt x="5692" y="0"/>
                </a:lnTo>
                <a:moveTo>
                  <a:pt x="5711" y="0"/>
                </a:moveTo>
                <a:lnTo>
                  <a:pt x="5711" y="0"/>
                </a:lnTo>
                <a:lnTo>
                  <a:pt x="5740" y="0"/>
                </a:lnTo>
                <a:moveTo>
                  <a:pt x="5759" y="0"/>
                </a:moveTo>
                <a:lnTo>
                  <a:pt x="5759" y="0"/>
                </a:lnTo>
                <a:lnTo>
                  <a:pt x="5788" y="0"/>
                </a:lnTo>
                <a:moveTo>
                  <a:pt x="5807" y="0"/>
                </a:moveTo>
                <a:lnTo>
                  <a:pt x="5807" y="0"/>
                </a:lnTo>
                <a:lnTo>
                  <a:pt x="5836" y="0"/>
                </a:lnTo>
                <a:moveTo>
                  <a:pt x="5855" y="0"/>
                </a:moveTo>
                <a:lnTo>
                  <a:pt x="5855" y="0"/>
                </a:lnTo>
                <a:lnTo>
                  <a:pt x="5884" y="0"/>
                </a:lnTo>
                <a:moveTo>
                  <a:pt x="5903" y="0"/>
                </a:moveTo>
                <a:lnTo>
                  <a:pt x="5903" y="0"/>
                </a:lnTo>
                <a:lnTo>
                  <a:pt x="5932" y="0"/>
                </a:lnTo>
                <a:moveTo>
                  <a:pt x="5951" y="0"/>
                </a:moveTo>
                <a:lnTo>
                  <a:pt x="5951" y="0"/>
                </a:lnTo>
                <a:lnTo>
                  <a:pt x="5980" y="0"/>
                </a:lnTo>
                <a:moveTo>
                  <a:pt x="5999" y="0"/>
                </a:moveTo>
                <a:lnTo>
                  <a:pt x="5999" y="0"/>
                </a:lnTo>
                <a:lnTo>
                  <a:pt x="6028" y="0"/>
                </a:lnTo>
                <a:moveTo>
                  <a:pt x="6047" y="0"/>
                </a:moveTo>
                <a:lnTo>
                  <a:pt x="6047" y="0"/>
                </a:lnTo>
                <a:lnTo>
                  <a:pt x="6076" y="0"/>
                </a:lnTo>
                <a:moveTo>
                  <a:pt x="6095" y="0"/>
                </a:moveTo>
                <a:lnTo>
                  <a:pt x="6095" y="0"/>
                </a:lnTo>
                <a:lnTo>
                  <a:pt x="6124" y="0"/>
                </a:lnTo>
                <a:moveTo>
                  <a:pt x="6143" y="0"/>
                </a:moveTo>
                <a:lnTo>
                  <a:pt x="6143" y="0"/>
                </a:lnTo>
                <a:lnTo>
                  <a:pt x="6172" y="0"/>
                </a:lnTo>
                <a:moveTo>
                  <a:pt x="6191" y="0"/>
                </a:moveTo>
                <a:lnTo>
                  <a:pt x="6191" y="0"/>
                </a:lnTo>
                <a:lnTo>
                  <a:pt x="6220" y="0"/>
                </a:lnTo>
                <a:moveTo>
                  <a:pt x="6239" y="0"/>
                </a:moveTo>
                <a:lnTo>
                  <a:pt x="6239" y="0"/>
                </a:lnTo>
                <a:lnTo>
                  <a:pt x="6250" y="0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 noEditPoints="1"/>
          </p:cNvSpPr>
          <p:nvPr/>
        </p:nvSpPr>
        <p:spPr bwMode="auto">
          <a:xfrm>
            <a:off x="276225" y="3219450"/>
            <a:ext cx="8894762" cy="0"/>
          </a:xfrm>
          <a:custGeom>
            <a:avLst/>
            <a:gdLst>
              <a:gd name="T0" fmla="*/ 96 w 6250"/>
              <a:gd name="T1" fmla="*/ 192 w 6250"/>
              <a:gd name="T2" fmla="*/ 316 w 6250"/>
              <a:gd name="T3" fmla="*/ 432 w 6250"/>
              <a:gd name="T4" fmla="*/ 528 w 6250"/>
              <a:gd name="T5" fmla="*/ 652 w 6250"/>
              <a:gd name="T6" fmla="*/ 767 w 6250"/>
              <a:gd name="T7" fmla="*/ 863 w 6250"/>
              <a:gd name="T8" fmla="*/ 988 w 6250"/>
              <a:gd name="T9" fmla="*/ 1103 w 6250"/>
              <a:gd name="T10" fmla="*/ 1199 w 6250"/>
              <a:gd name="T11" fmla="*/ 1324 w 6250"/>
              <a:gd name="T12" fmla="*/ 1439 w 6250"/>
              <a:gd name="T13" fmla="*/ 1535 w 6250"/>
              <a:gd name="T14" fmla="*/ 1660 w 6250"/>
              <a:gd name="T15" fmla="*/ 1775 w 6250"/>
              <a:gd name="T16" fmla="*/ 1871 w 6250"/>
              <a:gd name="T17" fmla="*/ 1996 w 6250"/>
              <a:gd name="T18" fmla="*/ 2111 w 6250"/>
              <a:gd name="T19" fmla="*/ 2207 w 6250"/>
              <a:gd name="T20" fmla="*/ 2332 w 6250"/>
              <a:gd name="T21" fmla="*/ 2447 w 6250"/>
              <a:gd name="T22" fmla="*/ 2543 w 6250"/>
              <a:gd name="T23" fmla="*/ 2668 w 6250"/>
              <a:gd name="T24" fmla="*/ 2783 w 6250"/>
              <a:gd name="T25" fmla="*/ 2879 w 6250"/>
              <a:gd name="T26" fmla="*/ 3004 w 6250"/>
              <a:gd name="T27" fmla="*/ 3119 w 6250"/>
              <a:gd name="T28" fmla="*/ 3215 w 6250"/>
              <a:gd name="T29" fmla="*/ 3340 w 6250"/>
              <a:gd name="T30" fmla="*/ 3455 w 6250"/>
              <a:gd name="T31" fmla="*/ 3551 w 6250"/>
              <a:gd name="T32" fmla="*/ 3676 w 6250"/>
              <a:gd name="T33" fmla="*/ 3791 w 6250"/>
              <a:gd name="T34" fmla="*/ 3887 w 6250"/>
              <a:gd name="T35" fmla="*/ 4012 w 6250"/>
              <a:gd name="T36" fmla="*/ 4127 w 6250"/>
              <a:gd name="T37" fmla="*/ 4223 w 6250"/>
              <a:gd name="T38" fmla="*/ 4348 w 6250"/>
              <a:gd name="T39" fmla="*/ 4463 w 6250"/>
              <a:gd name="T40" fmla="*/ 4559 w 6250"/>
              <a:gd name="T41" fmla="*/ 4684 w 6250"/>
              <a:gd name="T42" fmla="*/ 4799 w 6250"/>
              <a:gd name="T43" fmla="*/ 4895 w 6250"/>
              <a:gd name="T44" fmla="*/ 5020 w 6250"/>
              <a:gd name="T45" fmla="*/ 5135 w 6250"/>
              <a:gd name="T46" fmla="*/ 5231 w 6250"/>
              <a:gd name="T47" fmla="*/ 5356 w 6250"/>
              <a:gd name="T48" fmla="*/ 5471 w 6250"/>
              <a:gd name="T49" fmla="*/ 5567 w 6250"/>
              <a:gd name="T50" fmla="*/ 5692 w 6250"/>
              <a:gd name="T51" fmla="*/ 5807 w 6250"/>
              <a:gd name="T52" fmla="*/ 5903 w 6250"/>
              <a:gd name="T53" fmla="*/ 6028 w 6250"/>
              <a:gd name="T54" fmla="*/ 6143 w 6250"/>
              <a:gd name="T55" fmla="*/ 6239 w 625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</a:cxnLst>
            <a:rect l="0" t="0" r="r" b="b"/>
            <a:pathLst>
              <a:path w="6250">
                <a:moveTo>
                  <a:pt x="0" y="0"/>
                </a:moveTo>
                <a:lnTo>
                  <a:pt x="0" y="0"/>
                </a:lnTo>
                <a:lnTo>
                  <a:pt x="28" y="0"/>
                </a:lnTo>
                <a:moveTo>
                  <a:pt x="48" y="0"/>
                </a:moveTo>
                <a:lnTo>
                  <a:pt x="48" y="0"/>
                </a:lnTo>
                <a:lnTo>
                  <a:pt x="76" y="0"/>
                </a:lnTo>
                <a:moveTo>
                  <a:pt x="96" y="0"/>
                </a:moveTo>
                <a:lnTo>
                  <a:pt x="96" y="0"/>
                </a:lnTo>
                <a:lnTo>
                  <a:pt x="124" y="0"/>
                </a:lnTo>
                <a:moveTo>
                  <a:pt x="144" y="0"/>
                </a:moveTo>
                <a:lnTo>
                  <a:pt x="144" y="0"/>
                </a:lnTo>
                <a:lnTo>
                  <a:pt x="172" y="0"/>
                </a:lnTo>
                <a:moveTo>
                  <a:pt x="192" y="0"/>
                </a:moveTo>
                <a:lnTo>
                  <a:pt x="192" y="0"/>
                </a:lnTo>
                <a:lnTo>
                  <a:pt x="220" y="0"/>
                </a:lnTo>
                <a:moveTo>
                  <a:pt x="240" y="0"/>
                </a:moveTo>
                <a:lnTo>
                  <a:pt x="240" y="0"/>
                </a:lnTo>
                <a:lnTo>
                  <a:pt x="268" y="0"/>
                </a:lnTo>
                <a:moveTo>
                  <a:pt x="288" y="0"/>
                </a:moveTo>
                <a:lnTo>
                  <a:pt x="288" y="0"/>
                </a:lnTo>
                <a:lnTo>
                  <a:pt x="316" y="0"/>
                </a:lnTo>
                <a:moveTo>
                  <a:pt x="336" y="0"/>
                </a:moveTo>
                <a:lnTo>
                  <a:pt x="336" y="0"/>
                </a:lnTo>
                <a:lnTo>
                  <a:pt x="364" y="0"/>
                </a:lnTo>
                <a:moveTo>
                  <a:pt x="384" y="0"/>
                </a:moveTo>
                <a:lnTo>
                  <a:pt x="384" y="0"/>
                </a:lnTo>
                <a:lnTo>
                  <a:pt x="412" y="0"/>
                </a:lnTo>
                <a:moveTo>
                  <a:pt x="432" y="0"/>
                </a:moveTo>
                <a:lnTo>
                  <a:pt x="432" y="0"/>
                </a:lnTo>
                <a:lnTo>
                  <a:pt x="460" y="0"/>
                </a:lnTo>
                <a:moveTo>
                  <a:pt x="480" y="0"/>
                </a:moveTo>
                <a:lnTo>
                  <a:pt x="480" y="0"/>
                </a:lnTo>
                <a:lnTo>
                  <a:pt x="508" y="0"/>
                </a:lnTo>
                <a:moveTo>
                  <a:pt x="528" y="0"/>
                </a:moveTo>
                <a:lnTo>
                  <a:pt x="528" y="0"/>
                </a:lnTo>
                <a:lnTo>
                  <a:pt x="556" y="0"/>
                </a:lnTo>
                <a:moveTo>
                  <a:pt x="576" y="0"/>
                </a:moveTo>
                <a:lnTo>
                  <a:pt x="576" y="0"/>
                </a:lnTo>
                <a:lnTo>
                  <a:pt x="604" y="0"/>
                </a:lnTo>
                <a:moveTo>
                  <a:pt x="624" y="0"/>
                </a:moveTo>
                <a:lnTo>
                  <a:pt x="624" y="0"/>
                </a:lnTo>
                <a:lnTo>
                  <a:pt x="652" y="0"/>
                </a:lnTo>
                <a:moveTo>
                  <a:pt x="672" y="0"/>
                </a:moveTo>
                <a:lnTo>
                  <a:pt x="672" y="0"/>
                </a:lnTo>
                <a:lnTo>
                  <a:pt x="700" y="0"/>
                </a:lnTo>
                <a:moveTo>
                  <a:pt x="719" y="0"/>
                </a:moveTo>
                <a:lnTo>
                  <a:pt x="719" y="0"/>
                </a:lnTo>
                <a:lnTo>
                  <a:pt x="748" y="0"/>
                </a:lnTo>
                <a:moveTo>
                  <a:pt x="767" y="0"/>
                </a:moveTo>
                <a:lnTo>
                  <a:pt x="767" y="0"/>
                </a:lnTo>
                <a:lnTo>
                  <a:pt x="796" y="0"/>
                </a:lnTo>
                <a:moveTo>
                  <a:pt x="815" y="0"/>
                </a:moveTo>
                <a:lnTo>
                  <a:pt x="815" y="0"/>
                </a:lnTo>
                <a:lnTo>
                  <a:pt x="844" y="0"/>
                </a:lnTo>
                <a:moveTo>
                  <a:pt x="863" y="0"/>
                </a:moveTo>
                <a:lnTo>
                  <a:pt x="863" y="0"/>
                </a:lnTo>
                <a:lnTo>
                  <a:pt x="892" y="0"/>
                </a:lnTo>
                <a:moveTo>
                  <a:pt x="911" y="0"/>
                </a:moveTo>
                <a:lnTo>
                  <a:pt x="911" y="0"/>
                </a:lnTo>
                <a:lnTo>
                  <a:pt x="940" y="0"/>
                </a:lnTo>
                <a:moveTo>
                  <a:pt x="959" y="0"/>
                </a:moveTo>
                <a:lnTo>
                  <a:pt x="959" y="0"/>
                </a:lnTo>
                <a:lnTo>
                  <a:pt x="988" y="0"/>
                </a:lnTo>
                <a:moveTo>
                  <a:pt x="1007" y="0"/>
                </a:moveTo>
                <a:lnTo>
                  <a:pt x="1007" y="0"/>
                </a:lnTo>
                <a:lnTo>
                  <a:pt x="1036" y="0"/>
                </a:lnTo>
                <a:moveTo>
                  <a:pt x="1055" y="0"/>
                </a:moveTo>
                <a:lnTo>
                  <a:pt x="1055" y="0"/>
                </a:lnTo>
                <a:lnTo>
                  <a:pt x="1084" y="0"/>
                </a:lnTo>
                <a:moveTo>
                  <a:pt x="1103" y="0"/>
                </a:moveTo>
                <a:lnTo>
                  <a:pt x="1103" y="0"/>
                </a:lnTo>
                <a:lnTo>
                  <a:pt x="1132" y="0"/>
                </a:lnTo>
                <a:moveTo>
                  <a:pt x="1151" y="0"/>
                </a:moveTo>
                <a:lnTo>
                  <a:pt x="1151" y="0"/>
                </a:lnTo>
                <a:lnTo>
                  <a:pt x="1180" y="0"/>
                </a:lnTo>
                <a:moveTo>
                  <a:pt x="1199" y="0"/>
                </a:moveTo>
                <a:lnTo>
                  <a:pt x="1199" y="0"/>
                </a:lnTo>
                <a:lnTo>
                  <a:pt x="1228" y="0"/>
                </a:lnTo>
                <a:moveTo>
                  <a:pt x="1247" y="0"/>
                </a:moveTo>
                <a:lnTo>
                  <a:pt x="1247" y="0"/>
                </a:lnTo>
                <a:lnTo>
                  <a:pt x="1276" y="0"/>
                </a:lnTo>
                <a:moveTo>
                  <a:pt x="1295" y="0"/>
                </a:moveTo>
                <a:lnTo>
                  <a:pt x="1295" y="0"/>
                </a:lnTo>
                <a:lnTo>
                  <a:pt x="1324" y="0"/>
                </a:lnTo>
                <a:moveTo>
                  <a:pt x="1343" y="0"/>
                </a:moveTo>
                <a:lnTo>
                  <a:pt x="1343" y="0"/>
                </a:lnTo>
                <a:lnTo>
                  <a:pt x="1372" y="0"/>
                </a:lnTo>
                <a:moveTo>
                  <a:pt x="1391" y="0"/>
                </a:moveTo>
                <a:lnTo>
                  <a:pt x="1391" y="0"/>
                </a:lnTo>
                <a:lnTo>
                  <a:pt x="1420" y="0"/>
                </a:lnTo>
                <a:moveTo>
                  <a:pt x="1439" y="0"/>
                </a:moveTo>
                <a:lnTo>
                  <a:pt x="1439" y="0"/>
                </a:lnTo>
                <a:lnTo>
                  <a:pt x="1468" y="0"/>
                </a:lnTo>
                <a:moveTo>
                  <a:pt x="1487" y="0"/>
                </a:moveTo>
                <a:lnTo>
                  <a:pt x="1487" y="0"/>
                </a:lnTo>
                <a:lnTo>
                  <a:pt x="1516" y="0"/>
                </a:lnTo>
                <a:moveTo>
                  <a:pt x="1535" y="0"/>
                </a:moveTo>
                <a:lnTo>
                  <a:pt x="1535" y="0"/>
                </a:lnTo>
                <a:lnTo>
                  <a:pt x="1564" y="0"/>
                </a:lnTo>
                <a:moveTo>
                  <a:pt x="1583" y="0"/>
                </a:moveTo>
                <a:lnTo>
                  <a:pt x="1583" y="0"/>
                </a:lnTo>
                <a:lnTo>
                  <a:pt x="1612" y="0"/>
                </a:lnTo>
                <a:moveTo>
                  <a:pt x="1631" y="0"/>
                </a:moveTo>
                <a:lnTo>
                  <a:pt x="1631" y="0"/>
                </a:lnTo>
                <a:lnTo>
                  <a:pt x="1660" y="0"/>
                </a:lnTo>
                <a:moveTo>
                  <a:pt x="1679" y="0"/>
                </a:moveTo>
                <a:lnTo>
                  <a:pt x="1679" y="0"/>
                </a:lnTo>
                <a:lnTo>
                  <a:pt x="1708" y="0"/>
                </a:lnTo>
                <a:moveTo>
                  <a:pt x="1727" y="0"/>
                </a:moveTo>
                <a:lnTo>
                  <a:pt x="1727" y="0"/>
                </a:lnTo>
                <a:lnTo>
                  <a:pt x="1756" y="0"/>
                </a:lnTo>
                <a:moveTo>
                  <a:pt x="1775" y="0"/>
                </a:moveTo>
                <a:lnTo>
                  <a:pt x="1775" y="0"/>
                </a:lnTo>
                <a:lnTo>
                  <a:pt x="1804" y="0"/>
                </a:lnTo>
                <a:moveTo>
                  <a:pt x="1823" y="0"/>
                </a:moveTo>
                <a:lnTo>
                  <a:pt x="1823" y="0"/>
                </a:lnTo>
                <a:lnTo>
                  <a:pt x="1852" y="0"/>
                </a:lnTo>
                <a:moveTo>
                  <a:pt x="1871" y="0"/>
                </a:moveTo>
                <a:lnTo>
                  <a:pt x="1871" y="0"/>
                </a:lnTo>
                <a:lnTo>
                  <a:pt x="1900" y="0"/>
                </a:lnTo>
                <a:moveTo>
                  <a:pt x="1919" y="0"/>
                </a:moveTo>
                <a:lnTo>
                  <a:pt x="1919" y="0"/>
                </a:lnTo>
                <a:lnTo>
                  <a:pt x="1948" y="0"/>
                </a:lnTo>
                <a:moveTo>
                  <a:pt x="1967" y="0"/>
                </a:moveTo>
                <a:lnTo>
                  <a:pt x="1967" y="0"/>
                </a:lnTo>
                <a:lnTo>
                  <a:pt x="1996" y="0"/>
                </a:lnTo>
                <a:moveTo>
                  <a:pt x="2015" y="0"/>
                </a:moveTo>
                <a:lnTo>
                  <a:pt x="2015" y="0"/>
                </a:lnTo>
                <a:lnTo>
                  <a:pt x="2044" y="0"/>
                </a:lnTo>
                <a:moveTo>
                  <a:pt x="2063" y="0"/>
                </a:moveTo>
                <a:lnTo>
                  <a:pt x="2063" y="0"/>
                </a:lnTo>
                <a:lnTo>
                  <a:pt x="2092" y="0"/>
                </a:lnTo>
                <a:moveTo>
                  <a:pt x="2111" y="0"/>
                </a:moveTo>
                <a:lnTo>
                  <a:pt x="2111" y="0"/>
                </a:lnTo>
                <a:lnTo>
                  <a:pt x="2140" y="0"/>
                </a:lnTo>
                <a:moveTo>
                  <a:pt x="2159" y="0"/>
                </a:moveTo>
                <a:lnTo>
                  <a:pt x="2159" y="0"/>
                </a:lnTo>
                <a:lnTo>
                  <a:pt x="2188" y="0"/>
                </a:lnTo>
                <a:moveTo>
                  <a:pt x="2207" y="0"/>
                </a:moveTo>
                <a:lnTo>
                  <a:pt x="2207" y="0"/>
                </a:lnTo>
                <a:lnTo>
                  <a:pt x="2236" y="0"/>
                </a:lnTo>
                <a:moveTo>
                  <a:pt x="2255" y="0"/>
                </a:moveTo>
                <a:lnTo>
                  <a:pt x="2255" y="0"/>
                </a:lnTo>
                <a:lnTo>
                  <a:pt x="2284" y="0"/>
                </a:lnTo>
                <a:moveTo>
                  <a:pt x="2303" y="0"/>
                </a:moveTo>
                <a:lnTo>
                  <a:pt x="2303" y="0"/>
                </a:lnTo>
                <a:lnTo>
                  <a:pt x="2332" y="0"/>
                </a:lnTo>
                <a:moveTo>
                  <a:pt x="2351" y="0"/>
                </a:moveTo>
                <a:lnTo>
                  <a:pt x="2351" y="0"/>
                </a:lnTo>
                <a:lnTo>
                  <a:pt x="2380" y="0"/>
                </a:lnTo>
                <a:moveTo>
                  <a:pt x="2399" y="0"/>
                </a:moveTo>
                <a:lnTo>
                  <a:pt x="2399" y="0"/>
                </a:lnTo>
                <a:lnTo>
                  <a:pt x="2428" y="0"/>
                </a:lnTo>
                <a:moveTo>
                  <a:pt x="2447" y="0"/>
                </a:moveTo>
                <a:lnTo>
                  <a:pt x="2447" y="0"/>
                </a:lnTo>
                <a:lnTo>
                  <a:pt x="2476" y="0"/>
                </a:lnTo>
                <a:moveTo>
                  <a:pt x="2495" y="0"/>
                </a:moveTo>
                <a:lnTo>
                  <a:pt x="2495" y="0"/>
                </a:lnTo>
                <a:lnTo>
                  <a:pt x="2524" y="0"/>
                </a:lnTo>
                <a:moveTo>
                  <a:pt x="2543" y="0"/>
                </a:moveTo>
                <a:lnTo>
                  <a:pt x="2543" y="0"/>
                </a:lnTo>
                <a:lnTo>
                  <a:pt x="2572" y="0"/>
                </a:lnTo>
                <a:moveTo>
                  <a:pt x="2591" y="0"/>
                </a:moveTo>
                <a:lnTo>
                  <a:pt x="2591" y="0"/>
                </a:lnTo>
                <a:lnTo>
                  <a:pt x="2620" y="0"/>
                </a:lnTo>
                <a:moveTo>
                  <a:pt x="2639" y="0"/>
                </a:moveTo>
                <a:lnTo>
                  <a:pt x="2639" y="0"/>
                </a:lnTo>
                <a:lnTo>
                  <a:pt x="2668" y="0"/>
                </a:lnTo>
                <a:moveTo>
                  <a:pt x="2687" y="0"/>
                </a:moveTo>
                <a:lnTo>
                  <a:pt x="2687" y="0"/>
                </a:lnTo>
                <a:lnTo>
                  <a:pt x="2716" y="0"/>
                </a:lnTo>
                <a:moveTo>
                  <a:pt x="2735" y="0"/>
                </a:moveTo>
                <a:lnTo>
                  <a:pt x="2735" y="0"/>
                </a:lnTo>
                <a:lnTo>
                  <a:pt x="2764" y="0"/>
                </a:lnTo>
                <a:moveTo>
                  <a:pt x="2783" y="0"/>
                </a:moveTo>
                <a:lnTo>
                  <a:pt x="2783" y="0"/>
                </a:lnTo>
                <a:lnTo>
                  <a:pt x="2812" y="0"/>
                </a:lnTo>
                <a:moveTo>
                  <a:pt x="2831" y="0"/>
                </a:moveTo>
                <a:lnTo>
                  <a:pt x="2831" y="0"/>
                </a:lnTo>
                <a:lnTo>
                  <a:pt x="2860" y="0"/>
                </a:lnTo>
                <a:moveTo>
                  <a:pt x="2879" y="0"/>
                </a:moveTo>
                <a:lnTo>
                  <a:pt x="2879" y="0"/>
                </a:lnTo>
                <a:lnTo>
                  <a:pt x="2908" y="0"/>
                </a:lnTo>
                <a:moveTo>
                  <a:pt x="2927" y="0"/>
                </a:moveTo>
                <a:lnTo>
                  <a:pt x="2927" y="0"/>
                </a:lnTo>
                <a:lnTo>
                  <a:pt x="2956" y="0"/>
                </a:lnTo>
                <a:moveTo>
                  <a:pt x="2975" y="0"/>
                </a:moveTo>
                <a:lnTo>
                  <a:pt x="2975" y="0"/>
                </a:lnTo>
                <a:lnTo>
                  <a:pt x="3004" y="0"/>
                </a:lnTo>
                <a:moveTo>
                  <a:pt x="3023" y="0"/>
                </a:moveTo>
                <a:lnTo>
                  <a:pt x="3023" y="0"/>
                </a:lnTo>
                <a:lnTo>
                  <a:pt x="3052" y="0"/>
                </a:lnTo>
                <a:moveTo>
                  <a:pt x="3071" y="0"/>
                </a:moveTo>
                <a:lnTo>
                  <a:pt x="3071" y="0"/>
                </a:lnTo>
                <a:lnTo>
                  <a:pt x="3100" y="0"/>
                </a:lnTo>
                <a:moveTo>
                  <a:pt x="3119" y="0"/>
                </a:moveTo>
                <a:lnTo>
                  <a:pt x="3119" y="0"/>
                </a:lnTo>
                <a:lnTo>
                  <a:pt x="3148" y="0"/>
                </a:lnTo>
                <a:moveTo>
                  <a:pt x="3167" y="0"/>
                </a:moveTo>
                <a:lnTo>
                  <a:pt x="3167" y="0"/>
                </a:lnTo>
                <a:lnTo>
                  <a:pt x="3196" y="0"/>
                </a:lnTo>
                <a:moveTo>
                  <a:pt x="3215" y="0"/>
                </a:moveTo>
                <a:lnTo>
                  <a:pt x="3215" y="0"/>
                </a:lnTo>
                <a:lnTo>
                  <a:pt x="3244" y="0"/>
                </a:lnTo>
                <a:moveTo>
                  <a:pt x="3263" y="0"/>
                </a:moveTo>
                <a:lnTo>
                  <a:pt x="3263" y="0"/>
                </a:lnTo>
                <a:lnTo>
                  <a:pt x="3292" y="0"/>
                </a:lnTo>
                <a:moveTo>
                  <a:pt x="3311" y="0"/>
                </a:moveTo>
                <a:lnTo>
                  <a:pt x="3311" y="0"/>
                </a:lnTo>
                <a:lnTo>
                  <a:pt x="3340" y="0"/>
                </a:lnTo>
                <a:moveTo>
                  <a:pt x="3359" y="0"/>
                </a:moveTo>
                <a:lnTo>
                  <a:pt x="3359" y="0"/>
                </a:lnTo>
                <a:lnTo>
                  <a:pt x="3388" y="0"/>
                </a:lnTo>
                <a:moveTo>
                  <a:pt x="3407" y="0"/>
                </a:moveTo>
                <a:lnTo>
                  <a:pt x="3407" y="0"/>
                </a:lnTo>
                <a:lnTo>
                  <a:pt x="3436" y="0"/>
                </a:lnTo>
                <a:moveTo>
                  <a:pt x="3455" y="0"/>
                </a:moveTo>
                <a:lnTo>
                  <a:pt x="3455" y="0"/>
                </a:lnTo>
                <a:lnTo>
                  <a:pt x="3484" y="0"/>
                </a:lnTo>
                <a:moveTo>
                  <a:pt x="3503" y="0"/>
                </a:moveTo>
                <a:lnTo>
                  <a:pt x="3503" y="0"/>
                </a:lnTo>
                <a:lnTo>
                  <a:pt x="3532" y="0"/>
                </a:lnTo>
                <a:moveTo>
                  <a:pt x="3551" y="0"/>
                </a:moveTo>
                <a:lnTo>
                  <a:pt x="3551" y="0"/>
                </a:lnTo>
                <a:lnTo>
                  <a:pt x="3580" y="0"/>
                </a:lnTo>
                <a:moveTo>
                  <a:pt x="3599" y="0"/>
                </a:moveTo>
                <a:lnTo>
                  <a:pt x="3599" y="0"/>
                </a:lnTo>
                <a:lnTo>
                  <a:pt x="3628" y="0"/>
                </a:lnTo>
                <a:moveTo>
                  <a:pt x="3647" y="0"/>
                </a:moveTo>
                <a:lnTo>
                  <a:pt x="3647" y="0"/>
                </a:lnTo>
                <a:lnTo>
                  <a:pt x="3676" y="0"/>
                </a:lnTo>
                <a:moveTo>
                  <a:pt x="3695" y="0"/>
                </a:moveTo>
                <a:lnTo>
                  <a:pt x="3695" y="0"/>
                </a:lnTo>
                <a:lnTo>
                  <a:pt x="3724" y="0"/>
                </a:lnTo>
                <a:moveTo>
                  <a:pt x="3743" y="0"/>
                </a:moveTo>
                <a:lnTo>
                  <a:pt x="3743" y="0"/>
                </a:lnTo>
                <a:lnTo>
                  <a:pt x="3772" y="0"/>
                </a:lnTo>
                <a:moveTo>
                  <a:pt x="3791" y="0"/>
                </a:moveTo>
                <a:lnTo>
                  <a:pt x="3791" y="0"/>
                </a:lnTo>
                <a:lnTo>
                  <a:pt x="3820" y="0"/>
                </a:lnTo>
                <a:moveTo>
                  <a:pt x="3839" y="0"/>
                </a:moveTo>
                <a:lnTo>
                  <a:pt x="3839" y="0"/>
                </a:lnTo>
                <a:lnTo>
                  <a:pt x="3868" y="0"/>
                </a:lnTo>
                <a:moveTo>
                  <a:pt x="3887" y="0"/>
                </a:moveTo>
                <a:lnTo>
                  <a:pt x="3887" y="0"/>
                </a:lnTo>
                <a:lnTo>
                  <a:pt x="3916" y="0"/>
                </a:lnTo>
                <a:moveTo>
                  <a:pt x="3935" y="0"/>
                </a:moveTo>
                <a:lnTo>
                  <a:pt x="3935" y="0"/>
                </a:lnTo>
                <a:lnTo>
                  <a:pt x="3964" y="0"/>
                </a:lnTo>
                <a:moveTo>
                  <a:pt x="3983" y="0"/>
                </a:moveTo>
                <a:lnTo>
                  <a:pt x="3983" y="0"/>
                </a:lnTo>
                <a:lnTo>
                  <a:pt x="4012" y="0"/>
                </a:lnTo>
                <a:moveTo>
                  <a:pt x="4031" y="0"/>
                </a:moveTo>
                <a:lnTo>
                  <a:pt x="4031" y="0"/>
                </a:lnTo>
                <a:lnTo>
                  <a:pt x="4060" y="0"/>
                </a:lnTo>
                <a:moveTo>
                  <a:pt x="4079" y="0"/>
                </a:moveTo>
                <a:lnTo>
                  <a:pt x="4079" y="0"/>
                </a:lnTo>
                <a:lnTo>
                  <a:pt x="4108" y="0"/>
                </a:lnTo>
                <a:moveTo>
                  <a:pt x="4127" y="0"/>
                </a:moveTo>
                <a:lnTo>
                  <a:pt x="4127" y="0"/>
                </a:lnTo>
                <a:lnTo>
                  <a:pt x="4156" y="0"/>
                </a:lnTo>
                <a:moveTo>
                  <a:pt x="4175" y="0"/>
                </a:moveTo>
                <a:lnTo>
                  <a:pt x="4175" y="0"/>
                </a:lnTo>
                <a:lnTo>
                  <a:pt x="4204" y="0"/>
                </a:lnTo>
                <a:moveTo>
                  <a:pt x="4223" y="0"/>
                </a:moveTo>
                <a:lnTo>
                  <a:pt x="4223" y="0"/>
                </a:lnTo>
                <a:lnTo>
                  <a:pt x="4252" y="0"/>
                </a:lnTo>
                <a:moveTo>
                  <a:pt x="4271" y="0"/>
                </a:moveTo>
                <a:lnTo>
                  <a:pt x="4271" y="0"/>
                </a:lnTo>
                <a:lnTo>
                  <a:pt x="4300" y="0"/>
                </a:lnTo>
                <a:moveTo>
                  <a:pt x="4319" y="0"/>
                </a:moveTo>
                <a:lnTo>
                  <a:pt x="4319" y="0"/>
                </a:lnTo>
                <a:lnTo>
                  <a:pt x="4348" y="0"/>
                </a:lnTo>
                <a:moveTo>
                  <a:pt x="4367" y="0"/>
                </a:moveTo>
                <a:lnTo>
                  <a:pt x="4367" y="0"/>
                </a:lnTo>
                <a:lnTo>
                  <a:pt x="4396" y="0"/>
                </a:lnTo>
                <a:moveTo>
                  <a:pt x="4415" y="0"/>
                </a:moveTo>
                <a:lnTo>
                  <a:pt x="4415" y="0"/>
                </a:lnTo>
                <a:lnTo>
                  <a:pt x="4444" y="0"/>
                </a:lnTo>
                <a:moveTo>
                  <a:pt x="4463" y="0"/>
                </a:moveTo>
                <a:lnTo>
                  <a:pt x="4463" y="0"/>
                </a:lnTo>
                <a:lnTo>
                  <a:pt x="4492" y="0"/>
                </a:lnTo>
                <a:moveTo>
                  <a:pt x="4511" y="0"/>
                </a:moveTo>
                <a:lnTo>
                  <a:pt x="4511" y="0"/>
                </a:lnTo>
                <a:lnTo>
                  <a:pt x="4540" y="0"/>
                </a:lnTo>
                <a:moveTo>
                  <a:pt x="4559" y="0"/>
                </a:moveTo>
                <a:lnTo>
                  <a:pt x="4559" y="0"/>
                </a:lnTo>
                <a:lnTo>
                  <a:pt x="4588" y="0"/>
                </a:lnTo>
                <a:moveTo>
                  <a:pt x="4607" y="0"/>
                </a:moveTo>
                <a:lnTo>
                  <a:pt x="4607" y="0"/>
                </a:lnTo>
                <a:lnTo>
                  <a:pt x="4636" y="0"/>
                </a:lnTo>
                <a:moveTo>
                  <a:pt x="4655" y="0"/>
                </a:moveTo>
                <a:lnTo>
                  <a:pt x="4655" y="0"/>
                </a:lnTo>
                <a:lnTo>
                  <a:pt x="4684" y="0"/>
                </a:lnTo>
                <a:moveTo>
                  <a:pt x="4703" y="0"/>
                </a:moveTo>
                <a:lnTo>
                  <a:pt x="4703" y="0"/>
                </a:lnTo>
                <a:lnTo>
                  <a:pt x="4732" y="0"/>
                </a:lnTo>
                <a:moveTo>
                  <a:pt x="4751" y="0"/>
                </a:moveTo>
                <a:lnTo>
                  <a:pt x="4751" y="0"/>
                </a:lnTo>
                <a:lnTo>
                  <a:pt x="4780" y="0"/>
                </a:lnTo>
                <a:moveTo>
                  <a:pt x="4799" y="0"/>
                </a:moveTo>
                <a:lnTo>
                  <a:pt x="4799" y="0"/>
                </a:lnTo>
                <a:lnTo>
                  <a:pt x="4828" y="0"/>
                </a:lnTo>
                <a:moveTo>
                  <a:pt x="4847" y="0"/>
                </a:moveTo>
                <a:lnTo>
                  <a:pt x="4847" y="0"/>
                </a:lnTo>
                <a:lnTo>
                  <a:pt x="4876" y="0"/>
                </a:lnTo>
                <a:moveTo>
                  <a:pt x="4895" y="0"/>
                </a:moveTo>
                <a:lnTo>
                  <a:pt x="4895" y="0"/>
                </a:lnTo>
                <a:lnTo>
                  <a:pt x="4924" y="0"/>
                </a:lnTo>
                <a:moveTo>
                  <a:pt x="4943" y="0"/>
                </a:moveTo>
                <a:lnTo>
                  <a:pt x="4943" y="0"/>
                </a:lnTo>
                <a:lnTo>
                  <a:pt x="4972" y="0"/>
                </a:lnTo>
                <a:moveTo>
                  <a:pt x="4991" y="0"/>
                </a:moveTo>
                <a:lnTo>
                  <a:pt x="4991" y="0"/>
                </a:lnTo>
                <a:lnTo>
                  <a:pt x="5020" y="0"/>
                </a:lnTo>
                <a:moveTo>
                  <a:pt x="5039" y="0"/>
                </a:moveTo>
                <a:lnTo>
                  <a:pt x="5039" y="0"/>
                </a:lnTo>
                <a:lnTo>
                  <a:pt x="5068" y="0"/>
                </a:lnTo>
                <a:moveTo>
                  <a:pt x="5087" y="0"/>
                </a:moveTo>
                <a:lnTo>
                  <a:pt x="5087" y="0"/>
                </a:lnTo>
                <a:lnTo>
                  <a:pt x="5116" y="0"/>
                </a:lnTo>
                <a:moveTo>
                  <a:pt x="5135" y="0"/>
                </a:moveTo>
                <a:lnTo>
                  <a:pt x="5135" y="0"/>
                </a:lnTo>
                <a:lnTo>
                  <a:pt x="5164" y="0"/>
                </a:lnTo>
                <a:moveTo>
                  <a:pt x="5183" y="0"/>
                </a:moveTo>
                <a:lnTo>
                  <a:pt x="5183" y="0"/>
                </a:lnTo>
                <a:lnTo>
                  <a:pt x="5212" y="0"/>
                </a:lnTo>
                <a:moveTo>
                  <a:pt x="5231" y="0"/>
                </a:moveTo>
                <a:lnTo>
                  <a:pt x="5231" y="0"/>
                </a:lnTo>
                <a:lnTo>
                  <a:pt x="5260" y="0"/>
                </a:lnTo>
                <a:moveTo>
                  <a:pt x="5279" y="0"/>
                </a:moveTo>
                <a:lnTo>
                  <a:pt x="5279" y="0"/>
                </a:lnTo>
                <a:lnTo>
                  <a:pt x="5308" y="0"/>
                </a:lnTo>
                <a:moveTo>
                  <a:pt x="5327" y="0"/>
                </a:moveTo>
                <a:lnTo>
                  <a:pt x="5327" y="0"/>
                </a:lnTo>
                <a:lnTo>
                  <a:pt x="5356" y="0"/>
                </a:lnTo>
                <a:moveTo>
                  <a:pt x="5375" y="0"/>
                </a:moveTo>
                <a:lnTo>
                  <a:pt x="5375" y="0"/>
                </a:lnTo>
                <a:lnTo>
                  <a:pt x="5404" y="0"/>
                </a:lnTo>
                <a:moveTo>
                  <a:pt x="5423" y="0"/>
                </a:moveTo>
                <a:lnTo>
                  <a:pt x="5423" y="0"/>
                </a:lnTo>
                <a:lnTo>
                  <a:pt x="5452" y="0"/>
                </a:lnTo>
                <a:moveTo>
                  <a:pt x="5471" y="0"/>
                </a:moveTo>
                <a:lnTo>
                  <a:pt x="5471" y="0"/>
                </a:lnTo>
                <a:lnTo>
                  <a:pt x="5500" y="0"/>
                </a:lnTo>
                <a:moveTo>
                  <a:pt x="5519" y="0"/>
                </a:moveTo>
                <a:lnTo>
                  <a:pt x="5519" y="0"/>
                </a:lnTo>
                <a:lnTo>
                  <a:pt x="5548" y="0"/>
                </a:lnTo>
                <a:moveTo>
                  <a:pt x="5567" y="0"/>
                </a:moveTo>
                <a:lnTo>
                  <a:pt x="5567" y="0"/>
                </a:lnTo>
                <a:lnTo>
                  <a:pt x="5596" y="0"/>
                </a:lnTo>
                <a:moveTo>
                  <a:pt x="5615" y="0"/>
                </a:moveTo>
                <a:lnTo>
                  <a:pt x="5615" y="0"/>
                </a:lnTo>
                <a:lnTo>
                  <a:pt x="5644" y="0"/>
                </a:lnTo>
                <a:moveTo>
                  <a:pt x="5663" y="0"/>
                </a:moveTo>
                <a:lnTo>
                  <a:pt x="5663" y="0"/>
                </a:lnTo>
                <a:lnTo>
                  <a:pt x="5692" y="0"/>
                </a:lnTo>
                <a:moveTo>
                  <a:pt x="5711" y="0"/>
                </a:moveTo>
                <a:lnTo>
                  <a:pt x="5711" y="0"/>
                </a:lnTo>
                <a:lnTo>
                  <a:pt x="5740" y="0"/>
                </a:lnTo>
                <a:moveTo>
                  <a:pt x="5759" y="0"/>
                </a:moveTo>
                <a:lnTo>
                  <a:pt x="5759" y="0"/>
                </a:lnTo>
                <a:lnTo>
                  <a:pt x="5788" y="0"/>
                </a:lnTo>
                <a:moveTo>
                  <a:pt x="5807" y="0"/>
                </a:moveTo>
                <a:lnTo>
                  <a:pt x="5807" y="0"/>
                </a:lnTo>
                <a:lnTo>
                  <a:pt x="5836" y="0"/>
                </a:lnTo>
                <a:moveTo>
                  <a:pt x="5855" y="0"/>
                </a:moveTo>
                <a:lnTo>
                  <a:pt x="5855" y="0"/>
                </a:lnTo>
                <a:lnTo>
                  <a:pt x="5884" y="0"/>
                </a:lnTo>
                <a:moveTo>
                  <a:pt x="5903" y="0"/>
                </a:moveTo>
                <a:lnTo>
                  <a:pt x="5903" y="0"/>
                </a:lnTo>
                <a:lnTo>
                  <a:pt x="5932" y="0"/>
                </a:lnTo>
                <a:moveTo>
                  <a:pt x="5951" y="0"/>
                </a:moveTo>
                <a:lnTo>
                  <a:pt x="5951" y="0"/>
                </a:lnTo>
                <a:lnTo>
                  <a:pt x="5980" y="0"/>
                </a:lnTo>
                <a:moveTo>
                  <a:pt x="5999" y="0"/>
                </a:moveTo>
                <a:lnTo>
                  <a:pt x="5999" y="0"/>
                </a:lnTo>
                <a:lnTo>
                  <a:pt x="6028" y="0"/>
                </a:lnTo>
                <a:moveTo>
                  <a:pt x="6047" y="0"/>
                </a:moveTo>
                <a:lnTo>
                  <a:pt x="6047" y="0"/>
                </a:lnTo>
                <a:lnTo>
                  <a:pt x="6076" y="0"/>
                </a:lnTo>
                <a:moveTo>
                  <a:pt x="6095" y="0"/>
                </a:moveTo>
                <a:lnTo>
                  <a:pt x="6095" y="0"/>
                </a:lnTo>
                <a:lnTo>
                  <a:pt x="6124" y="0"/>
                </a:lnTo>
                <a:moveTo>
                  <a:pt x="6143" y="0"/>
                </a:moveTo>
                <a:lnTo>
                  <a:pt x="6143" y="0"/>
                </a:lnTo>
                <a:lnTo>
                  <a:pt x="6172" y="0"/>
                </a:lnTo>
                <a:moveTo>
                  <a:pt x="6191" y="0"/>
                </a:moveTo>
                <a:lnTo>
                  <a:pt x="6191" y="0"/>
                </a:lnTo>
                <a:lnTo>
                  <a:pt x="6220" y="0"/>
                </a:lnTo>
                <a:moveTo>
                  <a:pt x="6239" y="0"/>
                </a:moveTo>
                <a:lnTo>
                  <a:pt x="6239" y="0"/>
                </a:lnTo>
                <a:lnTo>
                  <a:pt x="6250" y="0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 noEditPoints="1"/>
          </p:cNvSpPr>
          <p:nvPr/>
        </p:nvSpPr>
        <p:spPr bwMode="auto">
          <a:xfrm>
            <a:off x="266700" y="4151313"/>
            <a:ext cx="8918575" cy="0"/>
          </a:xfrm>
          <a:custGeom>
            <a:avLst/>
            <a:gdLst>
              <a:gd name="T0" fmla="*/ 96 w 6267"/>
              <a:gd name="T1" fmla="*/ 192 w 6267"/>
              <a:gd name="T2" fmla="*/ 317 w 6267"/>
              <a:gd name="T3" fmla="*/ 432 w 6267"/>
              <a:gd name="T4" fmla="*/ 528 w 6267"/>
              <a:gd name="T5" fmla="*/ 653 w 6267"/>
              <a:gd name="T6" fmla="*/ 768 w 6267"/>
              <a:gd name="T7" fmla="*/ 864 w 6267"/>
              <a:gd name="T8" fmla="*/ 989 w 6267"/>
              <a:gd name="T9" fmla="*/ 1104 w 6267"/>
              <a:gd name="T10" fmla="*/ 1200 w 6267"/>
              <a:gd name="T11" fmla="*/ 1325 w 6267"/>
              <a:gd name="T12" fmla="*/ 1440 w 6267"/>
              <a:gd name="T13" fmla="*/ 1536 w 6267"/>
              <a:gd name="T14" fmla="*/ 1661 w 6267"/>
              <a:gd name="T15" fmla="*/ 1776 w 6267"/>
              <a:gd name="T16" fmla="*/ 1872 w 6267"/>
              <a:gd name="T17" fmla="*/ 1997 w 6267"/>
              <a:gd name="T18" fmla="*/ 2112 w 6267"/>
              <a:gd name="T19" fmla="*/ 2208 w 6267"/>
              <a:gd name="T20" fmla="*/ 2333 w 6267"/>
              <a:gd name="T21" fmla="*/ 2448 w 6267"/>
              <a:gd name="T22" fmla="*/ 2544 w 6267"/>
              <a:gd name="T23" fmla="*/ 2669 w 6267"/>
              <a:gd name="T24" fmla="*/ 2784 w 6267"/>
              <a:gd name="T25" fmla="*/ 2880 w 6267"/>
              <a:gd name="T26" fmla="*/ 3005 w 6267"/>
              <a:gd name="T27" fmla="*/ 3120 w 6267"/>
              <a:gd name="T28" fmla="*/ 3216 w 6267"/>
              <a:gd name="T29" fmla="*/ 3341 w 6267"/>
              <a:gd name="T30" fmla="*/ 3456 w 6267"/>
              <a:gd name="T31" fmla="*/ 3552 w 6267"/>
              <a:gd name="T32" fmla="*/ 3677 w 6267"/>
              <a:gd name="T33" fmla="*/ 3792 w 6267"/>
              <a:gd name="T34" fmla="*/ 3888 w 6267"/>
              <a:gd name="T35" fmla="*/ 4013 w 6267"/>
              <a:gd name="T36" fmla="*/ 4128 w 6267"/>
              <a:gd name="T37" fmla="*/ 4224 w 6267"/>
              <a:gd name="T38" fmla="*/ 4349 w 6267"/>
              <a:gd name="T39" fmla="*/ 4464 w 6267"/>
              <a:gd name="T40" fmla="*/ 4560 w 6267"/>
              <a:gd name="T41" fmla="*/ 4685 w 6267"/>
              <a:gd name="T42" fmla="*/ 4800 w 6267"/>
              <a:gd name="T43" fmla="*/ 4896 w 6267"/>
              <a:gd name="T44" fmla="*/ 5021 w 6267"/>
              <a:gd name="T45" fmla="*/ 5136 w 6267"/>
              <a:gd name="T46" fmla="*/ 5232 w 6267"/>
              <a:gd name="T47" fmla="*/ 5357 w 6267"/>
              <a:gd name="T48" fmla="*/ 5472 w 6267"/>
              <a:gd name="T49" fmla="*/ 5568 w 6267"/>
              <a:gd name="T50" fmla="*/ 5692 w 6267"/>
              <a:gd name="T51" fmla="*/ 5808 w 6267"/>
              <a:gd name="T52" fmla="*/ 5904 w 6267"/>
              <a:gd name="T53" fmla="*/ 6028 w 6267"/>
              <a:gd name="T54" fmla="*/ 6144 w 6267"/>
              <a:gd name="T55" fmla="*/ 6240 w 62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</a:cxnLst>
            <a:rect l="0" t="0" r="r" b="b"/>
            <a:pathLst>
              <a:path w="6267">
                <a:moveTo>
                  <a:pt x="0" y="0"/>
                </a:moveTo>
                <a:lnTo>
                  <a:pt x="0" y="0"/>
                </a:lnTo>
                <a:lnTo>
                  <a:pt x="29" y="0"/>
                </a:lnTo>
                <a:moveTo>
                  <a:pt x="48" y="0"/>
                </a:moveTo>
                <a:lnTo>
                  <a:pt x="48" y="0"/>
                </a:lnTo>
                <a:lnTo>
                  <a:pt x="77" y="0"/>
                </a:lnTo>
                <a:moveTo>
                  <a:pt x="96" y="0"/>
                </a:moveTo>
                <a:lnTo>
                  <a:pt x="96" y="0"/>
                </a:lnTo>
                <a:lnTo>
                  <a:pt x="125" y="0"/>
                </a:lnTo>
                <a:moveTo>
                  <a:pt x="144" y="0"/>
                </a:moveTo>
                <a:lnTo>
                  <a:pt x="144" y="0"/>
                </a:lnTo>
                <a:lnTo>
                  <a:pt x="173" y="0"/>
                </a:lnTo>
                <a:moveTo>
                  <a:pt x="192" y="0"/>
                </a:moveTo>
                <a:lnTo>
                  <a:pt x="192" y="0"/>
                </a:lnTo>
                <a:lnTo>
                  <a:pt x="221" y="0"/>
                </a:lnTo>
                <a:moveTo>
                  <a:pt x="240" y="0"/>
                </a:moveTo>
                <a:lnTo>
                  <a:pt x="240" y="0"/>
                </a:lnTo>
                <a:lnTo>
                  <a:pt x="269" y="0"/>
                </a:lnTo>
                <a:moveTo>
                  <a:pt x="288" y="0"/>
                </a:moveTo>
                <a:lnTo>
                  <a:pt x="288" y="0"/>
                </a:lnTo>
                <a:lnTo>
                  <a:pt x="317" y="0"/>
                </a:lnTo>
                <a:moveTo>
                  <a:pt x="336" y="0"/>
                </a:moveTo>
                <a:lnTo>
                  <a:pt x="336" y="0"/>
                </a:lnTo>
                <a:lnTo>
                  <a:pt x="365" y="0"/>
                </a:lnTo>
                <a:moveTo>
                  <a:pt x="384" y="0"/>
                </a:moveTo>
                <a:lnTo>
                  <a:pt x="384" y="0"/>
                </a:lnTo>
                <a:lnTo>
                  <a:pt x="413" y="0"/>
                </a:lnTo>
                <a:moveTo>
                  <a:pt x="432" y="0"/>
                </a:moveTo>
                <a:lnTo>
                  <a:pt x="432" y="0"/>
                </a:lnTo>
                <a:lnTo>
                  <a:pt x="461" y="0"/>
                </a:lnTo>
                <a:moveTo>
                  <a:pt x="480" y="0"/>
                </a:moveTo>
                <a:lnTo>
                  <a:pt x="480" y="0"/>
                </a:lnTo>
                <a:lnTo>
                  <a:pt x="509" y="0"/>
                </a:lnTo>
                <a:moveTo>
                  <a:pt x="528" y="0"/>
                </a:moveTo>
                <a:lnTo>
                  <a:pt x="528" y="0"/>
                </a:lnTo>
                <a:lnTo>
                  <a:pt x="557" y="0"/>
                </a:lnTo>
                <a:moveTo>
                  <a:pt x="576" y="0"/>
                </a:moveTo>
                <a:lnTo>
                  <a:pt x="576" y="0"/>
                </a:lnTo>
                <a:lnTo>
                  <a:pt x="605" y="0"/>
                </a:lnTo>
                <a:moveTo>
                  <a:pt x="624" y="0"/>
                </a:moveTo>
                <a:lnTo>
                  <a:pt x="624" y="0"/>
                </a:lnTo>
                <a:lnTo>
                  <a:pt x="653" y="0"/>
                </a:lnTo>
                <a:moveTo>
                  <a:pt x="672" y="0"/>
                </a:moveTo>
                <a:lnTo>
                  <a:pt x="672" y="0"/>
                </a:lnTo>
                <a:lnTo>
                  <a:pt x="701" y="0"/>
                </a:lnTo>
                <a:moveTo>
                  <a:pt x="720" y="0"/>
                </a:moveTo>
                <a:lnTo>
                  <a:pt x="720" y="0"/>
                </a:lnTo>
                <a:lnTo>
                  <a:pt x="749" y="0"/>
                </a:lnTo>
                <a:moveTo>
                  <a:pt x="768" y="0"/>
                </a:moveTo>
                <a:lnTo>
                  <a:pt x="768" y="0"/>
                </a:lnTo>
                <a:lnTo>
                  <a:pt x="797" y="0"/>
                </a:lnTo>
                <a:moveTo>
                  <a:pt x="816" y="0"/>
                </a:moveTo>
                <a:lnTo>
                  <a:pt x="816" y="0"/>
                </a:lnTo>
                <a:lnTo>
                  <a:pt x="845" y="0"/>
                </a:lnTo>
                <a:moveTo>
                  <a:pt x="864" y="0"/>
                </a:moveTo>
                <a:lnTo>
                  <a:pt x="864" y="0"/>
                </a:lnTo>
                <a:lnTo>
                  <a:pt x="893" y="0"/>
                </a:lnTo>
                <a:moveTo>
                  <a:pt x="912" y="0"/>
                </a:moveTo>
                <a:lnTo>
                  <a:pt x="912" y="0"/>
                </a:lnTo>
                <a:lnTo>
                  <a:pt x="941" y="0"/>
                </a:lnTo>
                <a:moveTo>
                  <a:pt x="960" y="0"/>
                </a:moveTo>
                <a:lnTo>
                  <a:pt x="960" y="0"/>
                </a:lnTo>
                <a:lnTo>
                  <a:pt x="989" y="0"/>
                </a:lnTo>
                <a:moveTo>
                  <a:pt x="1008" y="0"/>
                </a:moveTo>
                <a:lnTo>
                  <a:pt x="1008" y="0"/>
                </a:lnTo>
                <a:lnTo>
                  <a:pt x="1037" y="0"/>
                </a:lnTo>
                <a:moveTo>
                  <a:pt x="1056" y="0"/>
                </a:moveTo>
                <a:lnTo>
                  <a:pt x="1056" y="0"/>
                </a:lnTo>
                <a:lnTo>
                  <a:pt x="1085" y="0"/>
                </a:lnTo>
                <a:moveTo>
                  <a:pt x="1104" y="0"/>
                </a:moveTo>
                <a:lnTo>
                  <a:pt x="1104" y="0"/>
                </a:lnTo>
                <a:lnTo>
                  <a:pt x="1133" y="0"/>
                </a:lnTo>
                <a:moveTo>
                  <a:pt x="1152" y="0"/>
                </a:moveTo>
                <a:lnTo>
                  <a:pt x="1152" y="0"/>
                </a:lnTo>
                <a:lnTo>
                  <a:pt x="1181" y="0"/>
                </a:lnTo>
                <a:moveTo>
                  <a:pt x="1200" y="0"/>
                </a:moveTo>
                <a:lnTo>
                  <a:pt x="1200" y="0"/>
                </a:lnTo>
                <a:lnTo>
                  <a:pt x="1229" y="0"/>
                </a:lnTo>
                <a:moveTo>
                  <a:pt x="1248" y="0"/>
                </a:moveTo>
                <a:lnTo>
                  <a:pt x="1248" y="0"/>
                </a:lnTo>
                <a:lnTo>
                  <a:pt x="1277" y="0"/>
                </a:lnTo>
                <a:moveTo>
                  <a:pt x="1296" y="0"/>
                </a:moveTo>
                <a:lnTo>
                  <a:pt x="1296" y="0"/>
                </a:lnTo>
                <a:lnTo>
                  <a:pt x="1325" y="0"/>
                </a:lnTo>
                <a:moveTo>
                  <a:pt x="1344" y="0"/>
                </a:moveTo>
                <a:lnTo>
                  <a:pt x="1344" y="0"/>
                </a:lnTo>
                <a:lnTo>
                  <a:pt x="1373" y="0"/>
                </a:lnTo>
                <a:moveTo>
                  <a:pt x="1392" y="0"/>
                </a:moveTo>
                <a:lnTo>
                  <a:pt x="1392" y="0"/>
                </a:lnTo>
                <a:lnTo>
                  <a:pt x="1421" y="0"/>
                </a:lnTo>
                <a:moveTo>
                  <a:pt x="1440" y="0"/>
                </a:moveTo>
                <a:lnTo>
                  <a:pt x="1440" y="0"/>
                </a:lnTo>
                <a:lnTo>
                  <a:pt x="1469" y="0"/>
                </a:lnTo>
                <a:moveTo>
                  <a:pt x="1488" y="0"/>
                </a:moveTo>
                <a:lnTo>
                  <a:pt x="1488" y="0"/>
                </a:lnTo>
                <a:lnTo>
                  <a:pt x="1517" y="0"/>
                </a:lnTo>
                <a:moveTo>
                  <a:pt x="1536" y="0"/>
                </a:moveTo>
                <a:lnTo>
                  <a:pt x="1536" y="0"/>
                </a:lnTo>
                <a:lnTo>
                  <a:pt x="1565" y="0"/>
                </a:lnTo>
                <a:moveTo>
                  <a:pt x="1584" y="0"/>
                </a:moveTo>
                <a:lnTo>
                  <a:pt x="1584" y="0"/>
                </a:lnTo>
                <a:lnTo>
                  <a:pt x="1613" y="0"/>
                </a:lnTo>
                <a:moveTo>
                  <a:pt x="1632" y="0"/>
                </a:moveTo>
                <a:lnTo>
                  <a:pt x="1632" y="0"/>
                </a:lnTo>
                <a:lnTo>
                  <a:pt x="1661" y="0"/>
                </a:lnTo>
                <a:moveTo>
                  <a:pt x="1680" y="0"/>
                </a:moveTo>
                <a:lnTo>
                  <a:pt x="1680" y="0"/>
                </a:lnTo>
                <a:lnTo>
                  <a:pt x="1709" y="0"/>
                </a:lnTo>
                <a:moveTo>
                  <a:pt x="1728" y="0"/>
                </a:moveTo>
                <a:lnTo>
                  <a:pt x="1728" y="0"/>
                </a:lnTo>
                <a:lnTo>
                  <a:pt x="1757" y="0"/>
                </a:lnTo>
                <a:moveTo>
                  <a:pt x="1776" y="0"/>
                </a:moveTo>
                <a:lnTo>
                  <a:pt x="1776" y="0"/>
                </a:lnTo>
                <a:lnTo>
                  <a:pt x="1805" y="0"/>
                </a:lnTo>
                <a:moveTo>
                  <a:pt x="1824" y="0"/>
                </a:moveTo>
                <a:lnTo>
                  <a:pt x="1824" y="0"/>
                </a:lnTo>
                <a:lnTo>
                  <a:pt x="1853" y="0"/>
                </a:lnTo>
                <a:moveTo>
                  <a:pt x="1872" y="0"/>
                </a:moveTo>
                <a:lnTo>
                  <a:pt x="1872" y="0"/>
                </a:lnTo>
                <a:lnTo>
                  <a:pt x="1901" y="0"/>
                </a:lnTo>
                <a:moveTo>
                  <a:pt x="1920" y="0"/>
                </a:moveTo>
                <a:lnTo>
                  <a:pt x="1920" y="0"/>
                </a:lnTo>
                <a:lnTo>
                  <a:pt x="1949" y="0"/>
                </a:lnTo>
                <a:moveTo>
                  <a:pt x="1968" y="0"/>
                </a:moveTo>
                <a:lnTo>
                  <a:pt x="1968" y="0"/>
                </a:lnTo>
                <a:lnTo>
                  <a:pt x="1997" y="0"/>
                </a:lnTo>
                <a:moveTo>
                  <a:pt x="2016" y="0"/>
                </a:moveTo>
                <a:lnTo>
                  <a:pt x="2016" y="0"/>
                </a:lnTo>
                <a:lnTo>
                  <a:pt x="2045" y="0"/>
                </a:lnTo>
                <a:moveTo>
                  <a:pt x="2064" y="0"/>
                </a:moveTo>
                <a:lnTo>
                  <a:pt x="2064" y="0"/>
                </a:lnTo>
                <a:lnTo>
                  <a:pt x="2093" y="0"/>
                </a:lnTo>
                <a:moveTo>
                  <a:pt x="2112" y="0"/>
                </a:moveTo>
                <a:lnTo>
                  <a:pt x="2112" y="0"/>
                </a:lnTo>
                <a:lnTo>
                  <a:pt x="2141" y="0"/>
                </a:lnTo>
                <a:moveTo>
                  <a:pt x="2160" y="0"/>
                </a:moveTo>
                <a:lnTo>
                  <a:pt x="2160" y="0"/>
                </a:lnTo>
                <a:lnTo>
                  <a:pt x="2189" y="0"/>
                </a:lnTo>
                <a:moveTo>
                  <a:pt x="2208" y="0"/>
                </a:moveTo>
                <a:lnTo>
                  <a:pt x="2208" y="0"/>
                </a:lnTo>
                <a:lnTo>
                  <a:pt x="2237" y="0"/>
                </a:lnTo>
                <a:moveTo>
                  <a:pt x="2256" y="0"/>
                </a:moveTo>
                <a:lnTo>
                  <a:pt x="2256" y="0"/>
                </a:lnTo>
                <a:lnTo>
                  <a:pt x="2285" y="0"/>
                </a:lnTo>
                <a:moveTo>
                  <a:pt x="2304" y="0"/>
                </a:moveTo>
                <a:lnTo>
                  <a:pt x="2304" y="0"/>
                </a:lnTo>
                <a:lnTo>
                  <a:pt x="2333" y="0"/>
                </a:lnTo>
                <a:moveTo>
                  <a:pt x="2352" y="0"/>
                </a:moveTo>
                <a:lnTo>
                  <a:pt x="2352" y="0"/>
                </a:lnTo>
                <a:lnTo>
                  <a:pt x="2381" y="0"/>
                </a:lnTo>
                <a:moveTo>
                  <a:pt x="2400" y="0"/>
                </a:moveTo>
                <a:lnTo>
                  <a:pt x="2400" y="0"/>
                </a:lnTo>
                <a:lnTo>
                  <a:pt x="2429" y="0"/>
                </a:lnTo>
                <a:moveTo>
                  <a:pt x="2448" y="0"/>
                </a:moveTo>
                <a:lnTo>
                  <a:pt x="2448" y="0"/>
                </a:lnTo>
                <a:lnTo>
                  <a:pt x="2477" y="0"/>
                </a:lnTo>
                <a:moveTo>
                  <a:pt x="2496" y="0"/>
                </a:moveTo>
                <a:lnTo>
                  <a:pt x="2496" y="0"/>
                </a:lnTo>
                <a:lnTo>
                  <a:pt x="2525" y="0"/>
                </a:lnTo>
                <a:moveTo>
                  <a:pt x="2544" y="0"/>
                </a:moveTo>
                <a:lnTo>
                  <a:pt x="2544" y="0"/>
                </a:lnTo>
                <a:lnTo>
                  <a:pt x="2573" y="0"/>
                </a:lnTo>
                <a:moveTo>
                  <a:pt x="2592" y="0"/>
                </a:moveTo>
                <a:lnTo>
                  <a:pt x="2592" y="0"/>
                </a:lnTo>
                <a:lnTo>
                  <a:pt x="2621" y="0"/>
                </a:lnTo>
                <a:moveTo>
                  <a:pt x="2640" y="0"/>
                </a:moveTo>
                <a:lnTo>
                  <a:pt x="2640" y="0"/>
                </a:lnTo>
                <a:lnTo>
                  <a:pt x="2669" y="0"/>
                </a:lnTo>
                <a:moveTo>
                  <a:pt x="2688" y="0"/>
                </a:moveTo>
                <a:lnTo>
                  <a:pt x="2688" y="0"/>
                </a:lnTo>
                <a:lnTo>
                  <a:pt x="2717" y="0"/>
                </a:lnTo>
                <a:moveTo>
                  <a:pt x="2736" y="0"/>
                </a:moveTo>
                <a:lnTo>
                  <a:pt x="2736" y="0"/>
                </a:lnTo>
                <a:lnTo>
                  <a:pt x="2765" y="0"/>
                </a:lnTo>
                <a:moveTo>
                  <a:pt x="2784" y="0"/>
                </a:moveTo>
                <a:lnTo>
                  <a:pt x="2784" y="0"/>
                </a:lnTo>
                <a:lnTo>
                  <a:pt x="2813" y="0"/>
                </a:lnTo>
                <a:moveTo>
                  <a:pt x="2832" y="0"/>
                </a:moveTo>
                <a:lnTo>
                  <a:pt x="2832" y="0"/>
                </a:lnTo>
                <a:lnTo>
                  <a:pt x="2861" y="0"/>
                </a:lnTo>
                <a:moveTo>
                  <a:pt x="2880" y="0"/>
                </a:moveTo>
                <a:lnTo>
                  <a:pt x="2880" y="0"/>
                </a:lnTo>
                <a:lnTo>
                  <a:pt x="2909" y="0"/>
                </a:lnTo>
                <a:moveTo>
                  <a:pt x="2928" y="0"/>
                </a:moveTo>
                <a:lnTo>
                  <a:pt x="2928" y="0"/>
                </a:lnTo>
                <a:lnTo>
                  <a:pt x="2957" y="0"/>
                </a:lnTo>
                <a:moveTo>
                  <a:pt x="2976" y="0"/>
                </a:moveTo>
                <a:lnTo>
                  <a:pt x="2976" y="0"/>
                </a:lnTo>
                <a:lnTo>
                  <a:pt x="3005" y="0"/>
                </a:lnTo>
                <a:moveTo>
                  <a:pt x="3024" y="0"/>
                </a:moveTo>
                <a:lnTo>
                  <a:pt x="3024" y="0"/>
                </a:lnTo>
                <a:lnTo>
                  <a:pt x="3053" y="0"/>
                </a:lnTo>
                <a:moveTo>
                  <a:pt x="3072" y="0"/>
                </a:moveTo>
                <a:lnTo>
                  <a:pt x="3072" y="0"/>
                </a:lnTo>
                <a:lnTo>
                  <a:pt x="3101" y="0"/>
                </a:lnTo>
                <a:moveTo>
                  <a:pt x="3120" y="0"/>
                </a:moveTo>
                <a:lnTo>
                  <a:pt x="3120" y="0"/>
                </a:lnTo>
                <a:lnTo>
                  <a:pt x="3149" y="0"/>
                </a:lnTo>
                <a:moveTo>
                  <a:pt x="3168" y="0"/>
                </a:moveTo>
                <a:lnTo>
                  <a:pt x="3168" y="0"/>
                </a:lnTo>
                <a:lnTo>
                  <a:pt x="3197" y="0"/>
                </a:lnTo>
                <a:moveTo>
                  <a:pt x="3216" y="0"/>
                </a:moveTo>
                <a:lnTo>
                  <a:pt x="3216" y="0"/>
                </a:lnTo>
                <a:lnTo>
                  <a:pt x="3245" y="0"/>
                </a:lnTo>
                <a:moveTo>
                  <a:pt x="3264" y="0"/>
                </a:moveTo>
                <a:lnTo>
                  <a:pt x="3264" y="0"/>
                </a:lnTo>
                <a:lnTo>
                  <a:pt x="3293" y="0"/>
                </a:lnTo>
                <a:moveTo>
                  <a:pt x="3312" y="0"/>
                </a:moveTo>
                <a:lnTo>
                  <a:pt x="3312" y="0"/>
                </a:lnTo>
                <a:lnTo>
                  <a:pt x="3341" y="0"/>
                </a:lnTo>
                <a:moveTo>
                  <a:pt x="3360" y="0"/>
                </a:moveTo>
                <a:lnTo>
                  <a:pt x="3360" y="0"/>
                </a:lnTo>
                <a:lnTo>
                  <a:pt x="3389" y="0"/>
                </a:lnTo>
                <a:moveTo>
                  <a:pt x="3408" y="0"/>
                </a:moveTo>
                <a:lnTo>
                  <a:pt x="3408" y="0"/>
                </a:lnTo>
                <a:lnTo>
                  <a:pt x="3437" y="0"/>
                </a:lnTo>
                <a:moveTo>
                  <a:pt x="3456" y="0"/>
                </a:moveTo>
                <a:lnTo>
                  <a:pt x="3456" y="0"/>
                </a:lnTo>
                <a:lnTo>
                  <a:pt x="3485" y="0"/>
                </a:lnTo>
                <a:moveTo>
                  <a:pt x="3504" y="0"/>
                </a:moveTo>
                <a:lnTo>
                  <a:pt x="3504" y="0"/>
                </a:lnTo>
                <a:lnTo>
                  <a:pt x="3533" y="0"/>
                </a:lnTo>
                <a:moveTo>
                  <a:pt x="3552" y="0"/>
                </a:moveTo>
                <a:lnTo>
                  <a:pt x="3552" y="0"/>
                </a:lnTo>
                <a:lnTo>
                  <a:pt x="3581" y="0"/>
                </a:lnTo>
                <a:moveTo>
                  <a:pt x="3600" y="0"/>
                </a:moveTo>
                <a:lnTo>
                  <a:pt x="3600" y="0"/>
                </a:lnTo>
                <a:lnTo>
                  <a:pt x="3629" y="0"/>
                </a:lnTo>
                <a:moveTo>
                  <a:pt x="3648" y="0"/>
                </a:moveTo>
                <a:lnTo>
                  <a:pt x="3648" y="0"/>
                </a:lnTo>
                <a:lnTo>
                  <a:pt x="3677" y="0"/>
                </a:lnTo>
                <a:moveTo>
                  <a:pt x="3696" y="0"/>
                </a:moveTo>
                <a:lnTo>
                  <a:pt x="3696" y="0"/>
                </a:lnTo>
                <a:lnTo>
                  <a:pt x="3725" y="0"/>
                </a:lnTo>
                <a:moveTo>
                  <a:pt x="3744" y="0"/>
                </a:moveTo>
                <a:lnTo>
                  <a:pt x="3744" y="0"/>
                </a:lnTo>
                <a:lnTo>
                  <a:pt x="3773" y="0"/>
                </a:lnTo>
                <a:moveTo>
                  <a:pt x="3792" y="0"/>
                </a:moveTo>
                <a:lnTo>
                  <a:pt x="3792" y="0"/>
                </a:lnTo>
                <a:lnTo>
                  <a:pt x="3821" y="0"/>
                </a:lnTo>
                <a:moveTo>
                  <a:pt x="3840" y="0"/>
                </a:moveTo>
                <a:lnTo>
                  <a:pt x="3840" y="0"/>
                </a:lnTo>
                <a:lnTo>
                  <a:pt x="3869" y="0"/>
                </a:lnTo>
                <a:moveTo>
                  <a:pt x="3888" y="0"/>
                </a:moveTo>
                <a:lnTo>
                  <a:pt x="3888" y="0"/>
                </a:lnTo>
                <a:lnTo>
                  <a:pt x="3917" y="0"/>
                </a:lnTo>
                <a:moveTo>
                  <a:pt x="3936" y="0"/>
                </a:moveTo>
                <a:lnTo>
                  <a:pt x="3936" y="0"/>
                </a:lnTo>
                <a:lnTo>
                  <a:pt x="3965" y="0"/>
                </a:lnTo>
                <a:moveTo>
                  <a:pt x="3984" y="0"/>
                </a:moveTo>
                <a:lnTo>
                  <a:pt x="3984" y="0"/>
                </a:lnTo>
                <a:lnTo>
                  <a:pt x="4013" y="0"/>
                </a:lnTo>
                <a:moveTo>
                  <a:pt x="4032" y="0"/>
                </a:moveTo>
                <a:lnTo>
                  <a:pt x="4032" y="0"/>
                </a:lnTo>
                <a:lnTo>
                  <a:pt x="4061" y="0"/>
                </a:lnTo>
                <a:moveTo>
                  <a:pt x="4080" y="0"/>
                </a:moveTo>
                <a:lnTo>
                  <a:pt x="4080" y="0"/>
                </a:lnTo>
                <a:lnTo>
                  <a:pt x="4109" y="0"/>
                </a:lnTo>
                <a:moveTo>
                  <a:pt x="4128" y="0"/>
                </a:moveTo>
                <a:lnTo>
                  <a:pt x="4128" y="0"/>
                </a:lnTo>
                <a:lnTo>
                  <a:pt x="4157" y="0"/>
                </a:lnTo>
                <a:moveTo>
                  <a:pt x="4176" y="0"/>
                </a:moveTo>
                <a:lnTo>
                  <a:pt x="4176" y="0"/>
                </a:lnTo>
                <a:lnTo>
                  <a:pt x="4205" y="0"/>
                </a:lnTo>
                <a:moveTo>
                  <a:pt x="4224" y="0"/>
                </a:moveTo>
                <a:lnTo>
                  <a:pt x="4224" y="0"/>
                </a:lnTo>
                <a:lnTo>
                  <a:pt x="4253" y="0"/>
                </a:lnTo>
                <a:moveTo>
                  <a:pt x="4272" y="0"/>
                </a:moveTo>
                <a:lnTo>
                  <a:pt x="4272" y="0"/>
                </a:lnTo>
                <a:lnTo>
                  <a:pt x="4301" y="0"/>
                </a:lnTo>
                <a:moveTo>
                  <a:pt x="4320" y="0"/>
                </a:moveTo>
                <a:lnTo>
                  <a:pt x="4320" y="0"/>
                </a:lnTo>
                <a:lnTo>
                  <a:pt x="4349" y="0"/>
                </a:lnTo>
                <a:moveTo>
                  <a:pt x="4368" y="0"/>
                </a:moveTo>
                <a:lnTo>
                  <a:pt x="4368" y="0"/>
                </a:lnTo>
                <a:lnTo>
                  <a:pt x="4397" y="0"/>
                </a:lnTo>
                <a:moveTo>
                  <a:pt x="4416" y="0"/>
                </a:moveTo>
                <a:lnTo>
                  <a:pt x="4416" y="0"/>
                </a:lnTo>
                <a:lnTo>
                  <a:pt x="4445" y="0"/>
                </a:lnTo>
                <a:moveTo>
                  <a:pt x="4464" y="0"/>
                </a:moveTo>
                <a:lnTo>
                  <a:pt x="4464" y="0"/>
                </a:lnTo>
                <a:lnTo>
                  <a:pt x="4493" y="0"/>
                </a:lnTo>
                <a:moveTo>
                  <a:pt x="4512" y="0"/>
                </a:moveTo>
                <a:lnTo>
                  <a:pt x="4512" y="0"/>
                </a:lnTo>
                <a:lnTo>
                  <a:pt x="4541" y="0"/>
                </a:lnTo>
                <a:moveTo>
                  <a:pt x="4560" y="0"/>
                </a:moveTo>
                <a:lnTo>
                  <a:pt x="4560" y="0"/>
                </a:lnTo>
                <a:lnTo>
                  <a:pt x="4589" y="0"/>
                </a:lnTo>
                <a:moveTo>
                  <a:pt x="4608" y="0"/>
                </a:moveTo>
                <a:lnTo>
                  <a:pt x="4608" y="0"/>
                </a:lnTo>
                <a:lnTo>
                  <a:pt x="4637" y="0"/>
                </a:lnTo>
                <a:moveTo>
                  <a:pt x="4656" y="0"/>
                </a:moveTo>
                <a:lnTo>
                  <a:pt x="4656" y="0"/>
                </a:lnTo>
                <a:lnTo>
                  <a:pt x="4685" y="0"/>
                </a:lnTo>
                <a:moveTo>
                  <a:pt x="4704" y="0"/>
                </a:moveTo>
                <a:lnTo>
                  <a:pt x="4704" y="0"/>
                </a:lnTo>
                <a:lnTo>
                  <a:pt x="4733" y="0"/>
                </a:lnTo>
                <a:moveTo>
                  <a:pt x="4752" y="0"/>
                </a:moveTo>
                <a:lnTo>
                  <a:pt x="4752" y="0"/>
                </a:lnTo>
                <a:lnTo>
                  <a:pt x="4781" y="0"/>
                </a:lnTo>
                <a:moveTo>
                  <a:pt x="4800" y="0"/>
                </a:moveTo>
                <a:lnTo>
                  <a:pt x="4800" y="0"/>
                </a:lnTo>
                <a:lnTo>
                  <a:pt x="4829" y="0"/>
                </a:lnTo>
                <a:moveTo>
                  <a:pt x="4848" y="0"/>
                </a:moveTo>
                <a:lnTo>
                  <a:pt x="4848" y="0"/>
                </a:lnTo>
                <a:lnTo>
                  <a:pt x="4877" y="0"/>
                </a:lnTo>
                <a:moveTo>
                  <a:pt x="4896" y="0"/>
                </a:moveTo>
                <a:lnTo>
                  <a:pt x="4896" y="0"/>
                </a:lnTo>
                <a:lnTo>
                  <a:pt x="4925" y="0"/>
                </a:lnTo>
                <a:moveTo>
                  <a:pt x="4944" y="0"/>
                </a:moveTo>
                <a:lnTo>
                  <a:pt x="4944" y="0"/>
                </a:lnTo>
                <a:lnTo>
                  <a:pt x="4973" y="0"/>
                </a:lnTo>
                <a:moveTo>
                  <a:pt x="4992" y="0"/>
                </a:moveTo>
                <a:lnTo>
                  <a:pt x="4992" y="0"/>
                </a:lnTo>
                <a:lnTo>
                  <a:pt x="5021" y="0"/>
                </a:lnTo>
                <a:moveTo>
                  <a:pt x="5040" y="0"/>
                </a:moveTo>
                <a:lnTo>
                  <a:pt x="5040" y="0"/>
                </a:lnTo>
                <a:lnTo>
                  <a:pt x="5069" y="0"/>
                </a:lnTo>
                <a:moveTo>
                  <a:pt x="5088" y="0"/>
                </a:moveTo>
                <a:lnTo>
                  <a:pt x="5088" y="0"/>
                </a:lnTo>
                <a:lnTo>
                  <a:pt x="5117" y="0"/>
                </a:lnTo>
                <a:moveTo>
                  <a:pt x="5136" y="0"/>
                </a:moveTo>
                <a:lnTo>
                  <a:pt x="5136" y="0"/>
                </a:lnTo>
                <a:lnTo>
                  <a:pt x="5165" y="0"/>
                </a:lnTo>
                <a:moveTo>
                  <a:pt x="5184" y="0"/>
                </a:moveTo>
                <a:lnTo>
                  <a:pt x="5184" y="0"/>
                </a:lnTo>
                <a:lnTo>
                  <a:pt x="5213" y="0"/>
                </a:lnTo>
                <a:moveTo>
                  <a:pt x="5232" y="0"/>
                </a:moveTo>
                <a:lnTo>
                  <a:pt x="5232" y="0"/>
                </a:lnTo>
                <a:lnTo>
                  <a:pt x="5261" y="0"/>
                </a:lnTo>
                <a:moveTo>
                  <a:pt x="5280" y="0"/>
                </a:moveTo>
                <a:lnTo>
                  <a:pt x="5280" y="0"/>
                </a:lnTo>
                <a:lnTo>
                  <a:pt x="5309" y="0"/>
                </a:lnTo>
                <a:moveTo>
                  <a:pt x="5328" y="0"/>
                </a:moveTo>
                <a:lnTo>
                  <a:pt x="5328" y="0"/>
                </a:lnTo>
                <a:lnTo>
                  <a:pt x="5357" y="0"/>
                </a:lnTo>
                <a:moveTo>
                  <a:pt x="5376" y="0"/>
                </a:moveTo>
                <a:lnTo>
                  <a:pt x="5376" y="0"/>
                </a:lnTo>
                <a:lnTo>
                  <a:pt x="5405" y="0"/>
                </a:lnTo>
                <a:moveTo>
                  <a:pt x="5424" y="0"/>
                </a:moveTo>
                <a:lnTo>
                  <a:pt x="5424" y="0"/>
                </a:lnTo>
                <a:lnTo>
                  <a:pt x="5453" y="0"/>
                </a:lnTo>
                <a:moveTo>
                  <a:pt x="5472" y="0"/>
                </a:moveTo>
                <a:lnTo>
                  <a:pt x="5472" y="0"/>
                </a:lnTo>
                <a:lnTo>
                  <a:pt x="5501" y="0"/>
                </a:lnTo>
                <a:moveTo>
                  <a:pt x="5520" y="0"/>
                </a:moveTo>
                <a:lnTo>
                  <a:pt x="5520" y="0"/>
                </a:lnTo>
                <a:lnTo>
                  <a:pt x="5548" y="0"/>
                </a:lnTo>
                <a:moveTo>
                  <a:pt x="5568" y="0"/>
                </a:moveTo>
                <a:lnTo>
                  <a:pt x="5568" y="0"/>
                </a:lnTo>
                <a:lnTo>
                  <a:pt x="5596" y="0"/>
                </a:lnTo>
                <a:moveTo>
                  <a:pt x="5616" y="0"/>
                </a:moveTo>
                <a:lnTo>
                  <a:pt x="5616" y="0"/>
                </a:lnTo>
                <a:lnTo>
                  <a:pt x="5644" y="0"/>
                </a:lnTo>
                <a:moveTo>
                  <a:pt x="5664" y="0"/>
                </a:moveTo>
                <a:lnTo>
                  <a:pt x="5664" y="0"/>
                </a:lnTo>
                <a:lnTo>
                  <a:pt x="5692" y="0"/>
                </a:lnTo>
                <a:moveTo>
                  <a:pt x="5712" y="0"/>
                </a:moveTo>
                <a:lnTo>
                  <a:pt x="5712" y="0"/>
                </a:lnTo>
                <a:lnTo>
                  <a:pt x="5740" y="0"/>
                </a:lnTo>
                <a:moveTo>
                  <a:pt x="5760" y="0"/>
                </a:moveTo>
                <a:lnTo>
                  <a:pt x="5760" y="0"/>
                </a:lnTo>
                <a:lnTo>
                  <a:pt x="5788" y="0"/>
                </a:lnTo>
                <a:moveTo>
                  <a:pt x="5808" y="0"/>
                </a:moveTo>
                <a:lnTo>
                  <a:pt x="5808" y="0"/>
                </a:lnTo>
                <a:lnTo>
                  <a:pt x="5836" y="0"/>
                </a:lnTo>
                <a:moveTo>
                  <a:pt x="5856" y="0"/>
                </a:moveTo>
                <a:lnTo>
                  <a:pt x="5856" y="0"/>
                </a:lnTo>
                <a:lnTo>
                  <a:pt x="5884" y="0"/>
                </a:lnTo>
                <a:moveTo>
                  <a:pt x="5904" y="0"/>
                </a:moveTo>
                <a:lnTo>
                  <a:pt x="5904" y="0"/>
                </a:lnTo>
                <a:lnTo>
                  <a:pt x="5932" y="0"/>
                </a:lnTo>
                <a:moveTo>
                  <a:pt x="5952" y="0"/>
                </a:moveTo>
                <a:lnTo>
                  <a:pt x="5952" y="0"/>
                </a:lnTo>
                <a:lnTo>
                  <a:pt x="5980" y="0"/>
                </a:lnTo>
                <a:moveTo>
                  <a:pt x="6000" y="0"/>
                </a:moveTo>
                <a:lnTo>
                  <a:pt x="6000" y="0"/>
                </a:lnTo>
                <a:lnTo>
                  <a:pt x="6028" y="0"/>
                </a:lnTo>
                <a:moveTo>
                  <a:pt x="6048" y="0"/>
                </a:moveTo>
                <a:lnTo>
                  <a:pt x="6048" y="0"/>
                </a:lnTo>
                <a:lnTo>
                  <a:pt x="6076" y="0"/>
                </a:lnTo>
                <a:moveTo>
                  <a:pt x="6096" y="0"/>
                </a:moveTo>
                <a:lnTo>
                  <a:pt x="6096" y="0"/>
                </a:lnTo>
                <a:lnTo>
                  <a:pt x="6124" y="0"/>
                </a:lnTo>
                <a:moveTo>
                  <a:pt x="6144" y="0"/>
                </a:moveTo>
                <a:lnTo>
                  <a:pt x="6144" y="0"/>
                </a:lnTo>
                <a:lnTo>
                  <a:pt x="6172" y="0"/>
                </a:lnTo>
                <a:moveTo>
                  <a:pt x="6192" y="0"/>
                </a:moveTo>
                <a:lnTo>
                  <a:pt x="6192" y="0"/>
                </a:lnTo>
                <a:lnTo>
                  <a:pt x="6220" y="0"/>
                </a:lnTo>
                <a:moveTo>
                  <a:pt x="6240" y="0"/>
                </a:moveTo>
                <a:lnTo>
                  <a:pt x="6240" y="0"/>
                </a:lnTo>
                <a:lnTo>
                  <a:pt x="6267" y="0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 noEditPoints="1"/>
          </p:cNvSpPr>
          <p:nvPr/>
        </p:nvSpPr>
        <p:spPr bwMode="auto">
          <a:xfrm>
            <a:off x="266700" y="4151313"/>
            <a:ext cx="8918575" cy="0"/>
          </a:xfrm>
          <a:custGeom>
            <a:avLst/>
            <a:gdLst>
              <a:gd name="T0" fmla="*/ 96 w 6267"/>
              <a:gd name="T1" fmla="*/ 192 w 6267"/>
              <a:gd name="T2" fmla="*/ 317 w 6267"/>
              <a:gd name="T3" fmla="*/ 432 w 6267"/>
              <a:gd name="T4" fmla="*/ 528 w 6267"/>
              <a:gd name="T5" fmla="*/ 653 w 6267"/>
              <a:gd name="T6" fmla="*/ 768 w 6267"/>
              <a:gd name="T7" fmla="*/ 864 w 6267"/>
              <a:gd name="T8" fmla="*/ 989 w 6267"/>
              <a:gd name="T9" fmla="*/ 1104 w 6267"/>
              <a:gd name="T10" fmla="*/ 1200 w 6267"/>
              <a:gd name="T11" fmla="*/ 1325 w 6267"/>
              <a:gd name="T12" fmla="*/ 1440 w 6267"/>
              <a:gd name="T13" fmla="*/ 1536 w 6267"/>
              <a:gd name="T14" fmla="*/ 1661 w 6267"/>
              <a:gd name="T15" fmla="*/ 1776 w 6267"/>
              <a:gd name="T16" fmla="*/ 1872 w 6267"/>
              <a:gd name="T17" fmla="*/ 1997 w 6267"/>
              <a:gd name="T18" fmla="*/ 2112 w 6267"/>
              <a:gd name="T19" fmla="*/ 2208 w 6267"/>
              <a:gd name="T20" fmla="*/ 2333 w 6267"/>
              <a:gd name="T21" fmla="*/ 2448 w 6267"/>
              <a:gd name="T22" fmla="*/ 2544 w 6267"/>
              <a:gd name="T23" fmla="*/ 2669 w 6267"/>
              <a:gd name="T24" fmla="*/ 2784 w 6267"/>
              <a:gd name="T25" fmla="*/ 2880 w 6267"/>
              <a:gd name="T26" fmla="*/ 3005 w 6267"/>
              <a:gd name="T27" fmla="*/ 3120 w 6267"/>
              <a:gd name="T28" fmla="*/ 3216 w 6267"/>
              <a:gd name="T29" fmla="*/ 3341 w 6267"/>
              <a:gd name="T30" fmla="*/ 3456 w 6267"/>
              <a:gd name="T31" fmla="*/ 3552 w 6267"/>
              <a:gd name="T32" fmla="*/ 3677 w 6267"/>
              <a:gd name="T33" fmla="*/ 3792 w 6267"/>
              <a:gd name="T34" fmla="*/ 3888 w 6267"/>
              <a:gd name="T35" fmla="*/ 4013 w 6267"/>
              <a:gd name="T36" fmla="*/ 4128 w 6267"/>
              <a:gd name="T37" fmla="*/ 4224 w 6267"/>
              <a:gd name="T38" fmla="*/ 4349 w 6267"/>
              <a:gd name="T39" fmla="*/ 4464 w 6267"/>
              <a:gd name="T40" fmla="*/ 4560 w 6267"/>
              <a:gd name="T41" fmla="*/ 4685 w 6267"/>
              <a:gd name="T42" fmla="*/ 4800 w 6267"/>
              <a:gd name="T43" fmla="*/ 4896 w 6267"/>
              <a:gd name="T44" fmla="*/ 5021 w 6267"/>
              <a:gd name="T45" fmla="*/ 5136 w 6267"/>
              <a:gd name="T46" fmla="*/ 5232 w 6267"/>
              <a:gd name="T47" fmla="*/ 5357 w 6267"/>
              <a:gd name="T48" fmla="*/ 5472 w 6267"/>
              <a:gd name="T49" fmla="*/ 5568 w 6267"/>
              <a:gd name="T50" fmla="*/ 5692 w 6267"/>
              <a:gd name="T51" fmla="*/ 5808 w 6267"/>
              <a:gd name="T52" fmla="*/ 5904 w 6267"/>
              <a:gd name="T53" fmla="*/ 6028 w 6267"/>
              <a:gd name="T54" fmla="*/ 6144 w 6267"/>
              <a:gd name="T55" fmla="*/ 6240 w 62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</a:cxnLst>
            <a:rect l="0" t="0" r="r" b="b"/>
            <a:pathLst>
              <a:path w="6267">
                <a:moveTo>
                  <a:pt x="0" y="0"/>
                </a:moveTo>
                <a:lnTo>
                  <a:pt x="0" y="0"/>
                </a:lnTo>
                <a:lnTo>
                  <a:pt x="29" y="0"/>
                </a:lnTo>
                <a:moveTo>
                  <a:pt x="48" y="0"/>
                </a:moveTo>
                <a:lnTo>
                  <a:pt x="48" y="0"/>
                </a:lnTo>
                <a:lnTo>
                  <a:pt x="77" y="0"/>
                </a:lnTo>
                <a:moveTo>
                  <a:pt x="96" y="0"/>
                </a:moveTo>
                <a:lnTo>
                  <a:pt x="96" y="0"/>
                </a:lnTo>
                <a:lnTo>
                  <a:pt x="125" y="0"/>
                </a:lnTo>
                <a:moveTo>
                  <a:pt x="144" y="0"/>
                </a:moveTo>
                <a:lnTo>
                  <a:pt x="144" y="0"/>
                </a:lnTo>
                <a:lnTo>
                  <a:pt x="173" y="0"/>
                </a:lnTo>
                <a:moveTo>
                  <a:pt x="192" y="0"/>
                </a:moveTo>
                <a:lnTo>
                  <a:pt x="192" y="0"/>
                </a:lnTo>
                <a:lnTo>
                  <a:pt x="221" y="0"/>
                </a:lnTo>
                <a:moveTo>
                  <a:pt x="240" y="0"/>
                </a:moveTo>
                <a:lnTo>
                  <a:pt x="240" y="0"/>
                </a:lnTo>
                <a:lnTo>
                  <a:pt x="269" y="0"/>
                </a:lnTo>
                <a:moveTo>
                  <a:pt x="288" y="0"/>
                </a:moveTo>
                <a:lnTo>
                  <a:pt x="288" y="0"/>
                </a:lnTo>
                <a:lnTo>
                  <a:pt x="317" y="0"/>
                </a:lnTo>
                <a:moveTo>
                  <a:pt x="336" y="0"/>
                </a:moveTo>
                <a:lnTo>
                  <a:pt x="336" y="0"/>
                </a:lnTo>
                <a:lnTo>
                  <a:pt x="365" y="0"/>
                </a:lnTo>
                <a:moveTo>
                  <a:pt x="384" y="0"/>
                </a:moveTo>
                <a:lnTo>
                  <a:pt x="384" y="0"/>
                </a:lnTo>
                <a:lnTo>
                  <a:pt x="413" y="0"/>
                </a:lnTo>
                <a:moveTo>
                  <a:pt x="432" y="0"/>
                </a:moveTo>
                <a:lnTo>
                  <a:pt x="432" y="0"/>
                </a:lnTo>
                <a:lnTo>
                  <a:pt x="461" y="0"/>
                </a:lnTo>
                <a:moveTo>
                  <a:pt x="480" y="0"/>
                </a:moveTo>
                <a:lnTo>
                  <a:pt x="480" y="0"/>
                </a:lnTo>
                <a:lnTo>
                  <a:pt x="509" y="0"/>
                </a:lnTo>
                <a:moveTo>
                  <a:pt x="528" y="0"/>
                </a:moveTo>
                <a:lnTo>
                  <a:pt x="528" y="0"/>
                </a:lnTo>
                <a:lnTo>
                  <a:pt x="557" y="0"/>
                </a:lnTo>
                <a:moveTo>
                  <a:pt x="576" y="0"/>
                </a:moveTo>
                <a:lnTo>
                  <a:pt x="576" y="0"/>
                </a:lnTo>
                <a:lnTo>
                  <a:pt x="605" y="0"/>
                </a:lnTo>
                <a:moveTo>
                  <a:pt x="624" y="0"/>
                </a:moveTo>
                <a:lnTo>
                  <a:pt x="624" y="0"/>
                </a:lnTo>
                <a:lnTo>
                  <a:pt x="653" y="0"/>
                </a:lnTo>
                <a:moveTo>
                  <a:pt x="672" y="0"/>
                </a:moveTo>
                <a:lnTo>
                  <a:pt x="672" y="0"/>
                </a:lnTo>
                <a:lnTo>
                  <a:pt x="701" y="0"/>
                </a:lnTo>
                <a:moveTo>
                  <a:pt x="720" y="0"/>
                </a:moveTo>
                <a:lnTo>
                  <a:pt x="720" y="0"/>
                </a:lnTo>
                <a:lnTo>
                  <a:pt x="749" y="0"/>
                </a:lnTo>
                <a:moveTo>
                  <a:pt x="768" y="0"/>
                </a:moveTo>
                <a:lnTo>
                  <a:pt x="768" y="0"/>
                </a:lnTo>
                <a:lnTo>
                  <a:pt x="797" y="0"/>
                </a:lnTo>
                <a:moveTo>
                  <a:pt x="816" y="0"/>
                </a:moveTo>
                <a:lnTo>
                  <a:pt x="816" y="0"/>
                </a:lnTo>
                <a:lnTo>
                  <a:pt x="845" y="0"/>
                </a:lnTo>
                <a:moveTo>
                  <a:pt x="864" y="0"/>
                </a:moveTo>
                <a:lnTo>
                  <a:pt x="864" y="0"/>
                </a:lnTo>
                <a:lnTo>
                  <a:pt x="893" y="0"/>
                </a:lnTo>
                <a:moveTo>
                  <a:pt x="912" y="0"/>
                </a:moveTo>
                <a:lnTo>
                  <a:pt x="912" y="0"/>
                </a:lnTo>
                <a:lnTo>
                  <a:pt x="941" y="0"/>
                </a:lnTo>
                <a:moveTo>
                  <a:pt x="960" y="0"/>
                </a:moveTo>
                <a:lnTo>
                  <a:pt x="960" y="0"/>
                </a:lnTo>
                <a:lnTo>
                  <a:pt x="989" y="0"/>
                </a:lnTo>
                <a:moveTo>
                  <a:pt x="1008" y="0"/>
                </a:moveTo>
                <a:lnTo>
                  <a:pt x="1008" y="0"/>
                </a:lnTo>
                <a:lnTo>
                  <a:pt x="1037" y="0"/>
                </a:lnTo>
                <a:moveTo>
                  <a:pt x="1056" y="0"/>
                </a:moveTo>
                <a:lnTo>
                  <a:pt x="1056" y="0"/>
                </a:lnTo>
                <a:lnTo>
                  <a:pt x="1085" y="0"/>
                </a:lnTo>
                <a:moveTo>
                  <a:pt x="1104" y="0"/>
                </a:moveTo>
                <a:lnTo>
                  <a:pt x="1104" y="0"/>
                </a:lnTo>
                <a:lnTo>
                  <a:pt x="1133" y="0"/>
                </a:lnTo>
                <a:moveTo>
                  <a:pt x="1152" y="0"/>
                </a:moveTo>
                <a:lnTo>
                  <a:pt x="1152" y="0"/>
                </a:lnTo>
                <a:lnTo>
                  <a:pt x="1181" y="0"/>
                </a:lnTo>
                <a:moveTo>
                  <a:pt x="1200" y="0"/>
                </a:moveTo>
                <a:lnTo>
                  <a:pt x="1200" y="0"/>
                </a:lnTo>
                <a:lnTo>
                  <a:pt x="1229" y="0"/>
                </a:lnTo>
                <a:moveTo>
                  <a:pt x="1248" y="0"/>
                </a:moveTo>
                <a:lnTo>
                  <a:pt x="1248" y="0"/>
                </a:lnTo>
                <a:lnTo>
                  <a:pt x="1277" y="0"/>
                </a:lnTo>
                <a:moveTo>
                  <a:pt x="1296" y="0"/>
                </a:moveTo>
                <a:lnTo>
                  <a:pt x="1296" y="0"/>
                </a:lnTo>
                <a:lnTo>
                  <a:pt x="1325" y="0"/>
                </a:lnTo>
                <a:moveTo>
                  <a:pt x="1344" y="0"/>
                </a:moveTo>
                <a:lnTo>
                  <a:pt x="1344" y="0"/>
                </a:lnTo>
                <a:lnTo>
                  <a:pt x="1373" y="0"/>
                </a:lnTo>
                <a:moveTo>
                  <a:pt x="1392" y="0"/>
                </a:moveTo>
                <a:lnTo>
                  <a:pt x="1392" y="0"/>
                </a:lnTo>
                <a:lnTo>
                  <a:pt x="1421" y="0"/>
                </a:lnTo>
                <a:moveTo>
                  <a:pt x="1440" y="0"/>
                </a:moveTo>
                <a:lnTo>
                  <a:pt x="1440" y="0"/>
                </a:lnTo>
                <a:lnTo>
                  <a:pt x="1469" y="0"/>
                </a:lnTo>
                <a:moveTo>
                  <a:pt x="1488" y="0"/>
                </a:moveTo>
                <a:lnTo>
                  <a:pt x="1488" y="0"/>
                </a:lnTo>
                <a:lnTo>
                  <a:pt x="1517" y="0"/>
                </a:lnTo>
                <a:moveTo>
                  <a:pt x="1536" y="0"/>
                </a:moveTo>
                <a:lnTo>
                  <a:pt x="1536" y="0"/>
                </a:lnTo>
                <a:lnTo>
                  <a:pt x="1565" y="0"/>
                </a:lnTo>
                <a:moveTo>
                  <a:pt x="1584" y="0"/>
                </a:moveTo>
                <a:lnTo>
                  <a:pt x="1584" y="0"/>
                </a:lnTo>
                <a:lnTo>
                  <a:pt x="1613" y="0"/>
                </a:lnTo>
                <a:moveTo>
                  <a:pt x="1632" y="0"/>
                </a:moveTo>
                <a:lnTo>
                  <a:pt x="1632" y="0"/>
                </a:lnTo>
                <a:lnTo>
                  <a:pt x="1661" y="0"/>
                </a:lnTo>
                <a:moveTo>
                  <a:pt x="1680" y="0"/>
                </a:moveTo>
                <a:lnTo>
                  <a:pt x="1680" y="0"/>
                </a:lnTo>
                <a:lnTo>
                  <a:pt x="1709" y="0"/>
                </a:lnTo>
                <a:moveTo>
                  <a:pt x="1728" y="0"/>
                </a:moveTo>
                <a:lnTo>
                  <a:pt x="1728" y="0"/>
                </a:lnTo>
                <a:lnTo>
                  <a:pt x="1757" y="0"/>
                </a:lnTo>
                <a:moveTo>
                  <a:pt x="1776" y="0"/>
                </a:moveTo>
                <a:lnTo>
                  <a:pt x="1776" y="0"/>
                </a:lnTo>
                <a:lnTo>
                  <a:pt x="1805" y="0"/>
                </a:lnTo>
                <a:moveTo>
                  <a:pt x="1824" y="0"/>
                </a:moveTo>
                <a:lnTo>
                  <a:pt x="1824" y="0"/>
                </a:lnTo>
                <a:lnTo>
                  <a:pt x="1853" y="0"/>
                </a:lnTo>
                <a:moveTo>
                  <a:pt x="1872" y="0"/>
                </a:moveTo>
                <a:lnTo>
                  <a:pt x="1872" y="0"/>
                </a:lnTo>
                <a:lnTo>
                  <a:pt x="1901" y="0"/>
                </a:lnTo>
                <a:moveTo>
                  <a:pt x="1920" y="0"/>
                </a:moveTo>
                <a:lnTo>
                  <a:pt x="1920" y="0"/>
                </a:lnTo>
                <a:lnTo>
                  <a:pt x="1949" y="0"/>
                </a:lnTo>
                <a:moveTo>
                  <a:pt x="1968" y="0"/>
                </a:moveTo>
                <a:lnTo>
                  <a:pt x="1968" y="0"/>
                </a:lnTo>
                <a:lnTo>
                  <a:pt x="1997" y="0"/>
                </a:lnTo>
                <a:moveTo>
                  <a:pt x="2016" y="0"/>
                </a:moveTo>
                <a:lnTo>
                  <a:pt x="2016" y="0"/>
                </a:lnTo>
                <a:lnTo>
                  <a:pt x="2045" y="0"/>
                </a:lnTo>
                <a:moveTo>
                  <a:pt x="2064" y="0"/>
                </a:moveTo>
                <a:lnTo>
                  <a:pt x="2064" y="0"/>
                </a:lnTo>
                <a:lnTo>
                  <a:pt x="2093" y="0"/>
                </a:lnTo>
                <a:moveTo>
                  <a:pt x="2112" y="0"/>
                </a:moveTo>
                <a:lnTo>
                  <a:pt x="2112" y="0"/>
                </a:lnTo>
                <a:lnTo>
                  <a:pt x="2141" y="0"/>
                </a:lnTo>
                <a:moveTo>
                  <a:pt x="2160" y="0"/>
                </a:moveTo>
                <a:lnTo>
                  <a:pt x="2160" y="0"/>
                </a:lnTo>
                <a:lnTo>
                  <a:pt x="2189" y="0"/>
                </a:lnTo>
                <a:moveTo>
                  <a:pt x="2208" y="0"/>
                </a:moveTo>
                <a:lnTo>
                  <a:pt x="2208" y="0"/>
                </a:lnTo>
                <a:lnTo>
                  <a:pt x="2237" y="0"/>
                </a:lnTo>
                <a:moveTo>
                  <a:pt x="2256" y="0"/>
                </a:moveTo>
                <a:lnTo>
                  <a:pt x="2256" y="0"/>
                </a:lnTo>
                <a:lnTo>
                  <a:pt x="2285" y="0"/>
                </a:lnTo>
                <a:moveTo>
                  <a:pt x="2304" y="0"/>
                </a:moveTo>
                <a:lnTo>
                  <a:pt x="2304" y="0"/>
                </a:lnTo>
                <a:lnTo>
                  <a:pt x="2333" y="0"/>
                </a:lnTo>
                <a:moveTo>
                  <a:pt x="2352" y="0"/>
                </a:moveTo>
                <a:lnTo>
                  <a:pt x="2352" y="0"/>
                </a:lnTo>
                <a:lnTo>
                  <a:pt x="2381" y="0"/>
                </a:lnTo>
                <a:moveTo>
                  <a:pt x="2400" y="0"/>
                </a:moveTo>
                <a:lnTo>
                  <a:pt x="2400" y="0"/>
                </a:lnTo>
                <a:lnTo>
                  <a:pt x="2429" y="0"/>
                </a:lnTo>
                <a:moveTo>
                  <a:pt x="2448" y="0"/>
                </a:moveTo>
                <a:lnTo>
                  <a:pt x="2448" y="0"/>
                </a:lnTo>
                <a:lnTo>
                  <a:pt x="2477" y="0"/>
                </a:lnTo>
                <a:moveTo>
                  <a:pt x="2496" y="0"/>
                </a:moveTo>
                <a:lnTo>
                  <a:pt x="2496" y="0"/>
                </a:lnTo>
                <a:lnTo>
                  <a:pt x="2525" y="0"/>
                </a:lnTo>
                <a:moveTo>
                  <a:pt x="2544" y="0"/>
                </a:moveTo>
                <a:lnTo>
                  <a:pt x="2544" y="0"/>
                </a:lnTo>
                <a:lnTo>
                  <a:pt x="2573" y="0"/>
                </a:lnTo>
                <a:moveTo>
                  <a:pt x="2592" y="0"/>
                </a:moveTo>
                <a:lnTo>
                  <a:pt x="2592" y="0"/>
                </a:lnTo>
                <a:lnTo>
                  <a:pt x="2621" y="0"/>
                </a:lnTo>
                <a:moveTo>
                  <a:pt x="2640" y="0"/>
                </a:moveTo>
                <a:lnTo>
                  <a:pt x="2640" y="0"/>
                </a:lnTo>
                <a:lnTo>
                  <a:pt x="2669" y="0"/>
                </a:lnTo>
                <a:moveTo>
                  <a:pt x="2688" y="0"/>
                </a:moveTo>
                <a:lnTo>
                  <a:pt x="2688" y="0"/>
                </a:lnTo>
                <a:lnTo>
                  <a:pt x="2717" y="0"/>
                </a:lnTo>
                <a:moveTo>
                  <a:pt x="2736" y="0"/>
                </a:moveTo>
                <a:lnTo>
                  <a:pt x="2736" y="0"/>
                </a:lnTo>
                <a:lnTo>
                  <a:pt x="2765" y="0"/>
                </a:lnTo>
                <a:moveTo>
                  <a:pt x="2784" y="0"/>
                </a:moveTo>
                <a:lnTo>
                  <a:pt x="2784" y="0"/>
                </a:lnTo>
                <a:lnTo>
                  <a:pt x="2813" y="0"/>
                </a:lnTo>
                <a:moveTo>
                  <a:pt x="2832" y="0"/>
                </a:moveTo>
                <a:lnTo>
                  <a:pt x="2832" y="0"/>
                </a:lnTo>
                <a:lnTo>
                  <a:pt x="2861" y="0"/>
                </a:lnTo>
                <a:moveTo>
                  <a:pt x="2880" y="0"/>
                </a:moveTo>
                <a:lnTo>
                  <a:pt x="2880" y="0"/>
                </a:lnTo>
                <a:lnTo>
                  <a:pt x="2909" y="0"/>
                </a:lnTo>
                <a:moveTo>
                  <a:pt x="2928" y="0"/>
                </a:moveTo>
                <a:lnTo>
                  <a:pt x="2928" y="0"/>
                </a:lnTo>
                <a:lnTo>
                  <a:pt x="2957" y="0"/>
                </a:lnTo>
                <a:moveTo>
                  <a:pt x="2976" y="0"/>
                </a:moveTo>
                <a:lnTo>
                  <a:pt x="2976" y="0"/>
                </a:lnTo>
                <a:lnTo>
                  <a:pt x="3005" y="0"/>
                </a:lnTo>
                <a:moveTo>
                  <a:pt x="3024" y="0"/>
                </a:moveTo>
                <a:lnTo>
                  <a:pt x="3024" y="0"/>
                </a:lnTo>
                <a:lnTo>
                  <a:pt x="3053" y="0"/>
                </a:lnTo>
                <a:moveTo>
                  <a:pt x="3072" y="0"/>
                </a:moveTo>
                <a:lnTo>
                  <a:pt x="3072" y="0"/>
                </a:lnTo>
                <a:lnTo>
                  <a:pt x="3101" y="0"/>
                </a:lnTo>
                <a:moveTo>
                  <a:pt x="3120" y="0"/>
                </a:moveTo>
                <a:lnTo>
                  <a:pt x="3120" y="0"/>
                </a:lnTo>
                <a:lnTo>
                  <a:pt x="3149" y="0"/>
                </a:lnTo>
                <a:moveTo>
                  <a:pt x="3168" y="0"/>
                </a:moveTo>
                <a:lnTo>
                  <a:pt x="3168" y="0"/>
                </a:lnTo>
                <a:lnTo>
                  <a:pt x="3197" y="0"/>
                </a:lnTo>
                <a:moveTo>
                  <a:pt x="3216" y="0"/>
                </a:moveTo>
                <a:lnTo>
                  <a:pt x="3216" y="0"/>
                </a:lnTo>
                <a:lnTo>
                  <a:pt x="3245" y="0"/>
                </a:lnTo>
                <a:moveTo>
                  <a:pt x="3264" y="0"/>
                </a:moveTo>
                <a:lnTo>
                  <a:pt x="3264" y="0"/>
                </a:lnTo>
                <a:lnTo>
                  <a:pt x="3293" y="0"/>
                </a:lnTo>
                <a:moveTo>
                  <a:pt x="3312" y="0"/>
                </a:moveTo>
                <a:lnTo>
                  <a:pt x="3312" y="0"/>
                </a:lnTo>
                <a:lnTo>
                  <a:pt x="3341" y="0"/>
                </a:lnTo>
                <a:moveTo>
                  <a:pt x="3360" y="0"/>
                </a:moveTo>
                <a:lnTo>
                  <a:pt x="3360" y="0"/>
                </a:lnTo>
                <a:lnTo>
                  <a:pt x="3389" y="0"/>
                </a:lnTo>
                <a:moveTo>
                  <a:pt x="3408" y="0"/>
                </a:moveTo>
                <a:lnTo>
                  <a:pt x="3408" y="0"/>
                </a:lnTo>
                <a:lnTo>
                  <a:pt x="3437" y="0"/>
                </a:lnTo>
                <a:moveTo>
                  <a:pt x="3456" y="0"/>
                </a:moveTo>
                <a:lnTo>
                  <a:pt x="3456" y="0"/>
                </a:lnTo>
                <a:lnTo>
                  <a:pt x="3485" y="0"/>
                </a:lnTo>
                <a:moveTo>
                  <a:pt x="3504" y="0"/>
                </a:moveTo>
                <a:lnTo>
                  <a:pt x="3504" y="0"/>
                </a:lnTo>
                <a:lnTo>
                  <a:pt x="3533" y="0"/>
                </a:lnTo>
                <a:moveTo>
                  <a:pt x="3552" y="0"/>
                </a:moveTo>
                <a:lnTo>
                  <a:pt x="3552" y="0"/>
                </a:lnTo>
                <a:lnTo>
                  <a:pt x="3581" y="0"/>
                </a:lnTo>
                <a:moveTo>
                  <a:pt x="3600" y="0"/>
                </a:moveTo>
                <a:lnTo>
                  <a:pt x="3600" y="0"/>
                </a:lnTo>
                <a:lnTo>
                  <a:pt x="3629" y="0"/>
                </a:lnTo>
                <a:moveTo>
                  <a:pt x="3648" y="0"/>
                </a:moveTo>
                <a:lnTo>
                  <a:pt x="3648" y="0"/>
                </a:lnTo>
                <a:lnTo>
                  <a:pt x="3677" y="0"/>
                </a:lnTo>
                <a:moveTo>
                  <a:pt x="3696" y="0"/>
                </a:moveTo>
                <a:lnTo>
                  <a:pt x="3696" y="0"/>
                </a:lnTo>
                <a:lnTo>
                  <a:pt x="3725" y="0"/>
                </a:lnTo>
                <a:moveTo>
                  <a:pt x="3744" y="0"/>
                </a:moveTo>
                <a:lnTo>
                  <a:pt x="3744" y="0"/>
                </a:lnTo>
                <a:lnTo>
                  <a:pt x="3773" y="0"/>
                </a:lnTo>
                <a:moveTo>
                  <a:pt x="3792" y="0"/>
                </a:moveTo>
                <a:lnTo>
                  <a:pt x="3792" y="0"/>
                </a:lnTo>
                <a:lnTo>
                  <a:pt x="3821" y="0"/>
                </a:lnTo>
                <a:moveTo>
                  <a:pt x="3840" y="0"/>
                </a:moveTo>
                <a:lnTo>
                  <a:pt x="3840" y="0"/>
                </a:lnTo>
                <a:lnTo>
                  <a:pt x="3869" y="0"/>
                </a:lnTo>
                <a:moveTo>
                  <a:pt x="3888" y="0"/>
                </a:moveTo>
                <a:lnTo>
                  <a:pt x="3888" y="0"/>
                </a:lnTo>
                <a:lnTo>
                  <a:pt x="3917" y="0"/>
                </a:lnTo>
                <a:moveTo>
                  <a:pt x="3936" y="0"/>
                </a:moveTo>
                <a:lnTo>
                  <a:pt x="3936" y="0"/>
                </a:lnTo>
                <a:lnTo>
                  <a:pt x="3965" y="0"/>
                </a:lnTo>
                <a:moveTo>
                  <a:pt x="3984" y="0"/>
                </a:moveTo>
                <a:lnTo>
                  <a:pt x="3984" y="0"/>
                </a:lnTo>
                <a:lnTo>
                  <a:pt x="4013" y="0"/>
                </a:lnTo>
                <a:moveTo>
                  <a:pt x="4032" y="0"/>
                </a:moveTo>
                <a:lnTo>
                  <a:pt x="4032" y="0"/>
                </a:lnTo>
                <a:lnTo>
                  <a:pt x="4061" y="0"/>
                </a:lnTo>
                <a:moveTo>
                  <a:pt x="4080" y="0"/>
                </a:moveTo>
                <a:lnTo>
                  <a:pt x="4080" y="0"/>
                </a:lnTo>
                <a:lnTo>
                  <a:pt x="4109" y="0"/>
                </a:lnTo>
                <a:moveTo>
                  <a:pt x="4128" y="0"/>
                </a:moveTo>
                <a:lnTo>
                  <a:pt x="4128" y="0"/>
                </a:lnTo>
                <a:lnTo>
                  <a:pt x="4157" y="0"/>
                </a:lnTo>
                <a:moveTo>
                  <a:pt x="4176" y="0"/>
                </a:moveTo>
                <a:lnTo>
                  <a:pt x="4176" y="0"/>
                </a:lnTo>
                <a:lnTo>
                  <a:pt x="4205" y="0"/>
                </a:lnTo>
                <a:moveTo>
                  <a:pt x="4224" y="0"/>
                </a:moveTo>
                <a:lnTo>
                  <a:pt x="4224" y="0"/>
                </a:lnTo>
                <a:lnTo>
                  <a:pt x="4253" y="0"/>
                </a:lnTo>
                <a:moveTo>
                  <a:pt x="4272" y="0"/>
                </a:moveTo>
                <a:lnTo>
                  <a:pt x="4272" y="0"/>
                </a:lnTo>
                <a:lnTo>
                  <a:pt x="4301" y="0"/>
                </a:lnTo>
                <a:moveTo>
                  <a:pt x="4320" y="0"/>
                </a:moveTo>
                <a:lnTo>
                  <a:pt x="4320" y="0"/>
                </a:lnTo>
                <a:lnTo>
                  <a:pt x="4349" y="0"/>
                </a:lnTo>
                <a:moveTo>
                  <a:pt x="4368" y="0"/>
                </a:moveTo>
                <a:lnTo>
                  <a:pt x="4368" y="0"/>
                </a:lnTo>
                <a:lnTo>
                  <a:pt x="4397" y="0"/>
                </a:lnTo>
                <a:moveTo>
                  <a:pt x="4416" y="0"/>
                </a:moveTo>
                <a:lnTo>
                  <a:pt x="4416" y="0"/>
                </a:lnTo>
                <a:lnTo>
                  <a:pt x="4445" y="0"/>
                </a:lnTo>
                <a:moveTo>
                  <a:pt x="4464" y="0"/>
                </a:moveTo>
                <a:lnTo>
                  <a:pt x="4464" y="0"/>
                </a:lnTo>
                <a:lnTo>
                  <a:pt x="4493" y="0"/>
                </a:lnTo>
                <a:moveTo>
                  <a:pt x="4512" y="0"/>
                </a:moveTo>
                <a:lnTo>
                  <a:pt x="4512" y="0"/>
                </a:lnTo>
                <a:lnTo>
                  <a:pt x="4541" y="0"/>
                </a:lnTo>
                <a:moveTo>
                  <a:pt x="4560" y="0"/>
                </a:moveTo>
                <a:lnTo>
                  <a:pt x="4560" y="0"/>
                </a:lnTo>
                <a:lnTo>
                  <a:pt x="4589" y="0"/>
                </a:lnTo>
                <a:moveTo>
                  <a:pt x="4608" y="0"/>
                </a:moveTo>
                <a:lnTo>
                  <a:pt x="4608" y="0"/>
                </a:lnTo>
                <a:lnTo>
                  <a:pt x="4637" y="0"/>
                </a:lnTo>
                <a:moveTo>
                  <a:pt x="4656" y="0"/>
                </a:moveTo>
                <a:lnTo>
                  <a:pt x="4656" y="0"/>
                </a:lnTo>
                <a:lnTo>
                  <a:pt x="4685" y="0"/>
                </a:lnTo>
                <a:moveTo>
                  <a:pt x="4704" y="0"/>
                </a:moveTo>
                <a:lnTo>
                  <a:pt x="4704" y="0"/>
                </a:lnTo>
                <a:lnTo>
                  <a:pt x="4733" y="0"/>
                </a:lnTo>
                <a:moveTo>
                  <a:pt x="4752" y="0"/>
                </a:moveTo>
                <a:lnTo>
                  <a:pt x="4752" y="0"/>
                </a:lnTo>
                <a:lnTo>
                  <a:pt x="4781" y="0"/>
                </a:lnTo>
                <a:moveTo>
                  <a:pt x="4800" y="0"/>
                </a:moveTo>
                <a:lnTo>
                  <a:pt x="4800" y="0"/>
                </a:lnTo>
                <a:lnTo>
                  <a:pt x="4829" y="0"/>
                </a:lnTo>
                <a:moveTo>
                  <a:pt x="4848" y="0"/>
                </a:moveTo>
                <a:lnTo>
                  <a:pt x="4848" y="0"/>
                </a:lnTo>
                <a:lnTo>
                  <a:pt x="4877" y="0"/>
                </a:lnTo>
                <a:moveTo>
                  <a:pt x="4896" y="0"/>
                </a:moveTo>
                <a:lnTo>
                  <a:pt x="4896" y="0"/>
                </a:lnTo>
                <a:lnTo>
                  <a:pt x="4925" y="0"/>
                </a:lnTo>
                <a:moveTo>
                  <a:pt x="4944" y="0"/>
                </a:moveTo>
                <a:lnTo>
                  <a:pt x="4944" y="0"/>
                </a:lnTo>
                <a:lnTo>
                  <a:pt x="4973" y="0"/>
                </a:lnTo>
                <a:moveTo>
                  <a:pt x="4992" y="0"/>
                </a:moveTo>
                <a:lnTo>
                  <a:pt x="4992" y="0"/>
                </a:lnTo>
                <a:lnTo>
                  <a:pt x="5021" y="0"/>
                </a:lnTo>
                <a:moveTo>
                  <a:pt x="5040" y="0"/>
                </a:moveTo>
                <a:lnTo>
                  <a:pt x="5040" y="0"/>
                </a:lnTo>
                <a:lnTo>
                  <a:pt x="5069" y="0"/>
                </a:lnTo>
                <a:moveTo>
                  <a:pt x="5088" y="0"/>
                </a:moveTo>
                <a:lnTo>
                  <a:pt x="5088" y="0"/>
                </a:lnTo>
                <a:lnTo>
                  <a:pt x="5117" y="0"/>
                </a:lnTo>
                <a:moveTo>
                  <a:pt x="5136" y="0"/>
                </a:moveTo>
                <a:lnTo>
                  <a:pt x="5136" y="0"/>
                </a:lnTo>
                <a:lnTo>
                  <a:pt x="5165" y="0"/>
                </a:lnTo>
                <a:moveTo>
                  <a:pt x="5184" y="0"/>
                </a:moveTo>
                <a:lnTo>
                  <a:pt x="5184" y="0"/>
                </a:lnTo>
                <a:lnTo>
                  <a:pt x="5213" y="0"/>
                </a:lnTo>
                <a:moveTo>
                  <a:pt x="5232" y="0"/>
                </a:moveTo>
                <a:lnTo>
                  <a:pt x="5232" y="0"/>
                </a:lnTo>
                <a:lnTo>
                  <a:pt x="5261" y="0"/>
                </a:lnTo>
                <a:moveTo>
                  <a:pt x="5280" y="0"/>
                </a:moveTo>
                <a:lnTo>
                  <a:pt x="5280" y="0"/>
                </a:lnTo>
                <a:lnTo>
                  <a:pt x="5309" y="0"/>
                </a:lnTo>
                <a:moveTo>
                  <a:pt x="5328" y="0"/>
                </a:moveTo>
                <a:lnTo>
                  <a:pt x="5328" y="0"/>
                </a:lnTo>
                <a:lnTo>
                  <a:pt x="5357" y="0"/>
                </a:lnTo>
                <a:moveTo>
                  <a:pt x="5376" y="0"/>
                </a:moveTo>
                <a:lnTo>
                  <a:pt x="5376" y="0"/>
                </a:lnTo>
                <a:lnTo>
                  <a:pt x="5405" y="0"/>
                </a:lnTo>
                <a:moveTo>
                  <a:pt x="5424" y="0"/>
                </a:moveTo>
                <a:lnTo>
                  <a:pt x="5424" y="0"/>
                </a:lnTo>
                <a:lnTo>
                  <a:pt x="5453" y="0"/>
                </a:lnTo>
                <a:moveTo>
                  <a:pt x="5472" y="0"/>
                </a:moveTo>
                <a:lnTo>
                  <a:pt x="5472" y="0"/>
                </a:lnTo>
                <a:lnTo>
                  <a:pt x="5501" y="0"/>
                </a:lnTo>
                <a:moveTo>
                  <a:pt x="5520" y="0"/>
                </a:moveTo>
                <a:lnTo>
                  <a:pt x="5520" y="0"/>
                </a:lnTo>
                <a:lnTo>
                  <a:pt x="5548" y="0"/>
                </a:lnTo>
                <a:moveTo>
                  <a:pt x="5568" y="0"/>
                </a:moveTo>
                <a:lnTo>
                  <a:pt x="5568" y="0"/>
                </a:lnTo>
                <a:lnTo>
                  <a:pt x="5596" y="0"/>
                </a:lnTo>
                <a:moveTo>
                  <a:pt x="5616" y="0"/>
                </a:moveTo>
                <a:lnTo>
                  <a:pt x="5616" y="0"/>
                </a:lnTo>
                <a:lnTo>
                  <a:pt x="5644" y="0"/>
                </a:lnTo>
                <a:moveTo>
                  <a:pt x="5664" y="0"/>
                </a:moveTo>
                <a:lnTo>
                  <a:pt x="5664" y="0"/>
                </a:lnTo>
                <a:lnTo>
                  <a:pt x="5692" y="0"/>
                </a:lnTo>
                <a:moveTo>
                  <a:pt x="5712" y="0"/>
                </a:moveTo>
                <a:lnTo>
                  <a:pt x="5712" y="0"/>
                </a:lnTo>
                <a:lnTo>
                  <a:pt x="5740" y="0"/>
                </a:lnTo>
                <a:moveTo>
                  <a:pt x="5760" y="0"/>
                </a:moveTo>
                <a:lnTo>
                  <a:pt x="5760" y="0"/>
                </a:lnTo>
                <a:lnTo>
                  <a:pt x="5788" y="0"/>
                </a:lnTo>
                <a:moveTo>
                  <a:pt x="5808" y="0"/>
                </a:moveTo>
                <a:lnTo>
                  <a:pt x="5808" y="0"/>
                </a:lnTo>
                <a:lnTo>
                  <a:pt x="5836" y="0"/>
                </a:lnTo>
                <a:moveTo>
                  <a:pt x="5856" y="0"/>
                </a:moveTo>
                <a:lnTo>
                  <a:pt x="5856" y="0"/>
                </a:lnTo>
                <a:lnTo>
                  <a:pt x="5884" y="0"/>
                </a:lnTo>
                <a:moveTo>
                  <a:pt x="5904" y="0"/>
                </a:moveTo>
                <a:lnTo>
                  <a:pt x="5904" y="0"/>
                </a:lnTo>
                <a:lnTo>
                  <a:pt x="5932" y="0"/>
                </a:lnTo>
                <a:moveTo>
                  <a:pt x="5952" y="0"/>
                </a:moveTo>
                <a:lnTo>
                  <a:pt x="5952" y="0"/>
                </a:lnTo>
                <a:lnTo>
                  <a:pt x="5980" y="0"/>
                </a:lnTo>
                <a:moveTo>
                  <a:pt x="6000" y="0"/>
                </a:moveTo>
                <a:lnTo>
                  <a:pt x="6000" y="0"/>
                </a:lnTo>
                <a:lnTo>
                  <a:pt x="6028" y="0"/>
                </a:lnTo>
                <a:moveTo>
                  <a:pt x="6048" y="0"/>
                </a:moveTo>
                <a:lnTo>
                  <a:pt x="6048" y="0"/>
                </a:lnTo>
                <a:lnTo>
                  <a:pt x="6076" y="0"/>
                </a:lnTo>
                <a:moveTo>
                  <a:pt x="6096" y="0"/>
                </a:moveTo>
                <a:lnTo>
                  <a:pt x="6096" y="0"/>
                </a:lnTo>
                <a:lnTo>
                  <a:pt x="6124" y="0"/>
                </a:lnTo>
                <a:moveTo>
                  <a:pt x="6144" y="0"/>
                </a:moveTo>
                <a:lnTo>
                  <a:pt x="6144" y="0"/>
                </a:lnTo>
                <a:lnTo>
                  <a:pt x="6172" y="0"/>
                </a:lnTo>
                <a:moveTo>
                  <a:pt x="6192" y="0"/>
                </a:moveTo>
                <a:lnTo>
                  <a:pt x="6192" y="0"/>
                </a:lnTo>
                <a:lnTo>
                  <a:pt x="6220" y="0"/>
                </a:lnTo>
                <a:moveTo>
                  <a:pt x="6240" y="0"/>
                </a:moveTo>
                <a:lnTo>
                  <a:pt x="6240" y="0"/>
                </a:lnTo>
                <a:lnTo>
                  <a:pt x="6267" y="0"/>
                </a:lnTo>
              </a:path>
            </a:pathLst>
          </a:custGeom>
          <a:noFill/>
          <a:ln w="1270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990600"/>
          </a:xfrm>
        </p:spPr>
        <p:txBody>
          <a:bodyPr/>
          <a:lstStyle/>
          <a:p>
            <a:r>
              <a:rPr lang="en-US" altLang="en-US" sz="2800" dirty="0" smtClean="0"/>
              <a:t>EPIC: </a:t>
            </a:r>
            <a:r>
              <a:rPr lang="en-US" altLang="en-US" sz="2800" dirty="0" smtClean="0">
                <a:solidFill>
                  <a:schemeClr val="bg2"/>
                </a:solidFill>
              </a:rPr>
              <a:t>Patients With </a:t>
            </a:r>
            <a:r>
              <a:rPr lang="en-US" altLang="en-US" sz="2800" dirty="0" smtClean="0"/>
              <a:t>Treatment-Emergent AEs (&gt;15%)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23313"/>
              </p:ext>
            </p:extLst>
          </p:nvPr>
        </p:nvGraphicFramePr>
        <p:xfrm>
          <a:off x="457199" y="1143003"/>
          <a:ext cx="8458198" cy="5150921"/>
        </p:xfrm>
        <a:graphic>
          <a:graphicData uri="http://schemas.openxmlformats.org/drawingml/2006/table">
            <a:tbl>
              <a:tblPr firstRow="1" bandRow="1"/>
              <a:tblGrid>
                <a:gridCol w="1921186"/>
                <a:gridCol w="1634253"/>
                <a:gridCol w="1634253"/>
                <a:gridCol w="1634253"/>
                <a:gridCol w="1634253"/>
              </a:tblGrid>
              <a:tr h="313891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Preferred Term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17" marR="45717" marT="45622" marB="45622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Ponatinib, 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154</a:t>
                      </a:r>
                    </a:p>
                  </a:txBody>
                  <a:tcPr marL="45717" marR="45717" marT="45622" marB="45622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99CC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15" marR="45715" marT="45701" marB="4570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Imatinib, 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152</a:t>
                      </a:r>
                    </a:p>
                  </a:txBody>
                  <a:tcPr marL="45717" marR="45717" marT="45622" marB="45622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99CC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15" marR="45715" marT="45701" marB="4570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73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</a:t>
                      </a:r>
                      <a:r>
                        <a:rPr lang="en-US" sz="1400" b="1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</a:t>
                      </a:r>
                      <a:endParaRPr lang="en-US" sz="1400" b="1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 3/4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</a:t>
                      </a:r>
                      <a:r>
                        <a:rPr lang="en-US" sz="1400" b="1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</a:t>
                      </a:r>
                      <a:endParaRPr lang="en-US" sz="1400" b="1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 3/4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219865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Non-hematologic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Rash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58 (38)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 (7)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25 (16)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Abdominal pain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55 (36)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 (3)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15 (10)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Headache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50 (33)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20 (13)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Constipation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41 (27)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Increased lipase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41 (27)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22 (14)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 (7)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Myalgia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40 (26)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27 (18)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Nausea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34 (22)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52 (34)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Fatigue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32 (21)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30 (20)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Arthralgia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29 (19)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23 (15)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Pyrexia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28 (18)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7 (5)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Dry skin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27 (18)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 (3)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Hypertension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27 (18)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7 (5)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Diarrhea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20 (13)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41 (27)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Vomiting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18 (12)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28 (18)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Peripheral edema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14 (9)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22 (15)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Muscle spasm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 (7)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52 (34)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Periorbital edema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33 (22)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 grid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Hematologic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8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Thrombocytopenia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38 (25)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19 (12)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21 (14)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 (7)</a:t>
                      </a:r>
                    </a:p>
                  </a:txBody>
                  <a:tcPr marL="48020" marR="4802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495586"/>
            <a:ext cx="9144000" cy="919163"/>
          </a:xfrm>
        </p:spPr>
        <p:txBody>
          <a:bodyPr/>
          <a:lstStyle/>
          <a:p>
            <a:r>
              <a:rPr lang="en-US" altLang="en-US" sz="3150" dirty="0" smtClean="0"/>
              <a:t>EPIC: </a:t>
            </a:r>
            <a:r>
              <a:rPr lang="en-US" altLang="en-US" sz="3150" dirty="0" smtClean="0">
                <a:solidFill>
                  <a:schemeClr val="bg2"/>
                </a:solidFill>
              </a:rPr>
              <a:t>Patients With </a:t>
            </a:r>
            <a:r>
              <a:rPr lang="en-US" altLang="en-US" sz="3150" dirty="0" smtClean="0"/>
              <a:t>Treatment-Emergent SAEs (≥2 Patients)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15967"/>
              </p:ext>
            </p:extLst>
          </p:nvPr>
        </p:nvGraphicFramePr>
        <p:xfrm>
          <a:off x="457200" y="1510170"/>
          <a:ext cx="8382001" cy="4337770"/>
        </p:xfrm>
        <a:graphic>
          <a:graphicData uri="http://schemas.openxmlformats.org/drawingml/2006/table">
            <a:tbl>
              <a:tblPr firstRow="1" bandRow="1"/>
              <a:tblGrid>
                <a:gridCol w="3627185"/>
                <a:gridCol w="1258412"/>
                <a:gridCol w="1127630"/>
                <a:gridCol w="1258411"/>
                <a:gridCol w="1110363"/>
              </a:tblGrid>
              <a:tr h="46161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Preferred Term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09" marR="45709" marT="45703" marB="45703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Ponatinib, n = 154</a:t>
                      </a:r>
                    </a:p>
                  </a:txBody>
                  <a:tcPr marL="45709" marR="45709" marT="45703" marB="457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Imatinib, n = 152</a:t>
                      </a:r>
                    </a:p>
                  </a:txBody>
                  <a:tcPr marL="45709" marR="45709" marT="45703" marB="457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487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</a:t>
                      </a:r>
                      <a:r>
                        <a:rPr lang="en-US" sz="1400" b="1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</a:t>
                      </a:r>
                      <a:endParaRPr lang="en-US" sz="1400" b="1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8012" marR="480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 3/4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8012" marR="480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</a:t>
                      </a:r>
                      <a:r>
                        <a:rPr lang="en-US" sz="1400" b="1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</a:t>
                      </a:r>
                      <a:endParaRPr lang="en-US" sz="1400" b="1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8012" marR="480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 3/4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8012" marR="480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252244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Non-hematologic</a:t>
                      </a:r>
                    </a:p>
                  </a:txBody>
                  <a:tcPr marL="48012" marR="480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Pancreatitis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 (3)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 (3)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Atrial fibrillation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Acute myocardial infarction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Angina pectoris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Cardiac failure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(0.6)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Abdominal pain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(0.6)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Pyrexia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Pneumonia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Peripheral arterial occlusive disease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Pleural effusion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244">
                <a:tc grid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Hematologic</a:t>
                      </a:r>
                    </a:p>
                  </a:txBody>
                  <a:tcPr marL="48012" marR="48012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5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Thrombocytopenia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73" marR="685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4" name="Rectangle 1"/>
          <p:cNvSpPr>
            <a:spLocks noChangeArrowheads="1"/>
          </p:cNvSpPr>
          <p:nvPr/>
        </p:nvSpPr>
        <p:spPr bwMode="auto">
          <a:xfrm>
            <a:off x="381000" y="5921514"/>
            <a:ext cx="853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1 patient each in the ponatinib arm &amp; the imatinib arm had grade 5 </a:t>
            </a:r>
            <a:r>
              <a:rPr lang="en-US" altLang="en-US" sz="1600" dirty="0" smtClean="0">
                <a:solidFill>
                  <a:schemeClr val="bg1"/>
                </a:solidFill>
              </a:rPr>
              <a:t>pneumonia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490251"/>
            <a:ext cx="9144000" cy="919163"/>
          </a:xfrm>
        </p:spPr>
        <p:txBody>
          <a:bodyPr/>
          <a:lstStyle/>
          <a:p>
            <a:r>
              <a:rPr lang="en-US" altLang="en-US" sz="3200" dirty="0" smtClean="0"/>
              <a:t>EPIC: </a:t>
            </a:r>
            <a:r>
              <a:rPr lang="en-US" altLang="en-US" sz="3200" dirty="0" smtClean="0">
                <a:solidFill>
                  <a:schemeClr val="bg2"/>
                </a:solidFill>
              </a:rPr>
              <a:t>Patients With </a:t>
            </a:r>
            <a:r>
              <a:rPr lang="en-US" altLang="en-US" sz="3200" dirty="0" smtClean="0"/>
              <a:t>Treatment-Emergent </a:t>
            </a:r>
            <a:br>
              <a:rPr lang="en-US" altLang="en-US" sz="3200" dirty="0" smtClean="0"/>
            </a:br>
            <a:r>
              <a:rPr lang="en-US" altLang="en-US" sz="3200" dirty="0" smtClean="0"/>
              <a:t>Vascular Occlusive Events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60804" y="4819191"/>
            <a:ext cx="8478396" cy="260526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900" b="1" dirty="0" smtClean="0"/>
              <a:t>Time to onset of vascular occlusive events: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en-US" sz="1900" b="1" dirty="0" err="1" smtClean="0"/>
              <a:t>Ponatinib</a:t>
            </a:r>
            <a:r>
              <a:rPr lang="en-US" altLang="en-US" sz="1900" b="1" dirty="0" smtClean="0"/>
              <a:t> 10-233 days; </a:t>
            </a:r>
            <a:r>
              <a:rPr lang="en-US" altLang="en-US" sz="1900" b="1" dirty="0" err="1" smtClean="0"/>
              <a:t>imatinib</a:t>
            </a:r>
            <a:r>
              <a:rPr lang="en-US" altLang="en-US" sz="1900" b="1" dirty="0" smtClean="0"/>
              <a:t> 2-156 days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900" b="1" dirty="0" smtClean="0"/>
              <a:t>Of the 12 patients treated with ponatinib with vascular occlusive events, 11 had at least 1 risk factor or relevant medical history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69424"/>
              </p:ext>
            </p:extLst>
          </p:nvPr>
        </p:nvGraphicFramePr>
        <p:xfrm>
          <a:off x="457198" y="1595738"/>
          <a:ext cx="8382001" cy="2866673"/>
        </p:xfrm>
        <a:graphic>
          <a:graphicData uri="http://schemas.openxmlformats.org/drawingml/2006/table">
            <a:tbl>
              <a:tblPr firstRow="1" bandRow="1"/>
              <a:tblGrid>
                <a:gridCol w="3891643"/>
                <a:gridCol w="1160009"/>
                <a:gridCol w="1160009"/>
                <a:gridCol w="1085170"/>
                <a:gridCol w="1085170"/>
              </a:tblGrid>
              <a:tr h="608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15" marR="45715" marT="45607" marB="45607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Ponatinib, n = 154</a:t>
                      </a:r>
                    </a:p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5715" marR="45715" marT="45607" marB="45607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Imatinib,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152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(%)</a:t>
                      </a:r>
                    </a:p>
                  </a:txBody>
                  <a:tcPr marL="45715" marR="45715" marT="45607" marB="45607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56">
                <a:tc>
                  <a:txBody>
                    <a:bodyPr/>
                    <a:lstStyle/>
                    <a:p>
                      <a:pPr marL="1244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SAE 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SAE 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22656">
                <a:tc>
                  <a:txBody>
                    <a:bodyPr/>
                    <a:lstStyle/>
                    <a:p>
                      <a:pPr marL="18161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Arterial thrombotic events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 (7)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 (7)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656">
                <a:tc>
                  <a:txBody>
                    <a:bodyPr/>
                    <a:lstStyle/>
                    <a:p>
                      <a:pPr marL="1816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Cardiovascular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 (3)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 (3)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656">
                <a:tc>
                  <a:txBody>
                    <a:bodyPr/>
                    <a:lstStyle/>
                    <a:p>
                      <a:pPr marL="1816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Cerebrovascular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656">
                <a:tc>
                  <a:txBody>
                    <a:bodyPr/>
                    <a:lstStyle/>
                    <a:p>
                      <a:pPr marL="1816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Peripheral vascular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656">
                <a:tc>
                  <a:txBody>
                    <a:bodyPr/>
                    <a:lstStyle/>
                    <a:p>
                      <a:pPr marL="1244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Venous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thromboembolic events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(0.6)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(0.6)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656">
                <a:tc>
                  <a:txBody>
                    <a:bodyPr/>
                    <a:lstStyle/>
                    <a:p>
                      <a:pPr marL="5715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vascular occlusive events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 (8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)*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 (7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(2)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(0.7)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0804" y="4482194"/>
            <a:ext cx="6675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 smtClean="0">
                <a:solidFill>
                  <a:schemeClr val="bg1"/>
                </a:solidFill>
              </a:rPr>
              <a:t>*15 </a:t>
            </a:r>
            <a:r>
              <a:rPr lang="en-US" altLang="en-US" sz="1200" dirty="0">
                <a:solidFill>
                  <a:schemeClr val="bg1"/>
                </a:solidFill>
              </a:rPr>
              <a:t>events </a:t>
            </a:r>
            <a:r>
              <a:rPr lang="en-US" altLang="en-US" sz="1200" dirty="0" smtClean="0">
                <a:solidFill>
                  <a:schemeClr val="bg1"/>
                </a:solidFill>
              </a:rPr>
              <a:t>reported </a:t>
            </a:r>
            <a:r>
              <a:rPr lang="en-US" altLang="en-US" sz="1200" dirty="0">
                <a:solidFill>
                  <a:schemeClr val="bg1"/>
                </a:solidFill>
              </a:rPr>
              <a:t>in 12 patients; 3 patients had </a:t>
            </a:r>
            <a:r>
              <a:rPr lang="en-US" altLang="en-US" sz="1200" dirty="0" smtClean="0">
                <a:solidFill>
                  <a:schemeClr val="bg1"/>
                </a:solidFill>
              </a:rPr>
              <a:t>multiple events. </a:t>
            </a:r>
            <a:endParaRPr lang="en-US" altLang="en-US" sz="1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403034"/>
            <a:ext cx="9144000" cy="919163"/>
          </a:xfrm>
        </p:spPr>
        <p:txBody>
          <a:bodyPr/>
          <a:lstStyle/>
          <a:p>
            <a:r>
              <a:rPr lang="en-US" altLang="en-US" dirty="0" smtClean="0"/>
              <a:t>EPIC: Vascular Occlusive Events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28007"/>
              </p:ext>
            </p:extLst>
          </p:nvPr>
        </p:nvGraphicFramePr>
        <p:xfrm>
          <a:off x="457200" y="1219200"/>
          <a:ext cx="8382000" cy="4648197"/>
        </p:xfrm>
        <a:graphic>
          <a:graphicData uri="http://schemas.openxmlformats.org/drawingml/2006/table">
            <a:tbl>
              <a:tblPr firstRow="1" bandRow="1"/>
              <a:tblGrid>
                <a:gridCol w="3743383"/>
                <a:gridCol w="4638617"/>
              </a:tblGrid>
              <a:tr h="357570">
                <a:tc gridSpan="2"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 of Vascular Occlusive AEs (serious AEs</a:t>
                      </a:r>
                      <a:r>
                        <a:rPr lang="en-US" sz="1400" b="1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indicated by *)</a:t>
                      </a:r>
                      <a:endParaRPr lang="en-US" sz="1400" b="1" kern="12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12" marR="45712" marT="45728" marB="4572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baseline="30000" dirty="0" smtClean="0">
                        <a:solidFill>
                          <a:srgbClr val="99CC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45715" marR="45715" marT="45719" marB="45719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6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Ponatinib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12</a:t>
                      </a:r>
                      <a:r>
                        <a:rPr lang="en-US" sz="1400" b="1" baseline="30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45712" marR="45712" marT="45728" marB="4572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3</a:t>
                      </a:r>
                      <a:r>
                        <a:rPr lang="en-US" sz="1400" b="1" baseline="30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45712" marR="45712" marT="45728" marB="4572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Cardiac discomfort (n = 1)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Electrocardiogram ST-segment depression (n = 1)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Coronary artery stenosis (n = 1)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Peripheral vascular disorder (n = 1)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Intermittent claudication (n = 1)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Hypoxic-ischemic encephalopathy (n = 1)*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Acute myocardial infarction (n = 2)*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Angina pectoris (n = 2)*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Coronary artery disease (n = 2)*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Cerebrovascular accident (n = 1)*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baseline="30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Dysarthria (n = 1)*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baseline="30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Peripheral artery thrombosis (n = 1)*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baseline="30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Retinal vein thrombosis (n = 1)*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baseline="30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>
                  <a:txBody>
                    <a:bodyPr/>
                    <a:lstStyle/>
                    <a:p>
                      <a:pPr marL="571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Transient ischemic attack (n = 1)*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baseline="30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7080">
                <a:tc gridSpan="2">
                  <a:txBody>
                    <a:bodyPr/>
                    <a:lstStyle/>
                    <a:p>
                      <a:pPr marL="5715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Peripheral arterial occlusive</a:t>
                      </a:r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disease (n = 2)*</a:t>
                      </a: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>
                        <a:latin typeface="+mn-lt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8486" y="592156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 smtClean="0">
                <a:solidFill>
                  <a:schemeClr val="bg1"/>
                </a:solidFill>
              </a:rPr>
              <a:t>a</a:t>
            </a:r>
            <a:r>
              <a:rPr lang="en-US" sz="1200" dirty="0" smtClean="0">
                <a:solidFill>
                  <a:schemeClr val="bg1"/>
                </a:solidFill>
              </a:rPr>
              <a:t>Patients can have more than 1 event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392017"/>
            <a:ext cx="9144000" cy="919163"/>
          </a:xfrm>
        </p:spPr>
        <p:txBody>
          <a:bodyPr/>
          <a:lstStyle/>
          <a:p>
            <a:r>
              <a:rPr lang="en-US" altLang="en-US" dirty="0" smtClean="0"/>
              <a:t>EPIC: Summary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14126" y="1230217"/>
            <a:ext cx="8025074" cy="5715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en-US" sz="2200" b="1" dirty="0" smtClean="0"/>
              <a:t>Despite early termination, preliminary analyses suggest improved efficacy of ponatinib over imatinib (median follow-up 5.1 months)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200" b="1" dirty="0" smtClean="0"/>
              <a:t>&lt;10% BCR-ABL at 3 months: 94% ponatinib vs 68% imatinib (</a:t>
            </a:r>
            <a:r>
              <a:rPr lang="en-US" altLang="en-US" sz="2200" b="1" i="1" dirty="0" smtClean="0"/>
              <a:t>P</a:t>
            </a:r>
            <a:r>
              <a:rPr lang="en-US" altLang="en-US" sz="2200" b="1" dirty="0" smtClean="0"/>
              <a:t>&lt;.001) – endpoint correlates with OS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200" b="1" dirty="0" smtClean="0"/>
              <a:t>Higher response rates that were deeper and more rapid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en-US" sz="2200" b="1" dirty="0"/>
              <a:t>There were more adverse events in the ponatinib arm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200" b="1" dirty="0" smtClean="0"/>
              <a:t>Higher incidence of grade 3/4 AEs and SAEs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200" b="1" dirty="0" smtClean="0"/>
              <a:t>More patients experienced vascular occlusive events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en-US" sz="2200" b="1" dirty="0" smtClean="0"/>
              <a:t>A dose-ranging trial of ponatinib in refractory CML to evaluate benefit/risk of alternate dosing regimens is planned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en-US" sz="2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411162"/>
            <a:ext cx="9144000" cy="884238"/>
          </a:xfrm>
        </p:spPr>
        <p:txBody>
          <a:bodyPr/>
          <a:lstStyle/>
          <a:p>
            <a:r>
              <a:rPr lang="en-US" altLang="en-US" dirty="0" smtClean="0"/>
              <a:t>EPIC: Introduction</a:t>
            </a:r>
            <a:endParaRPr lang="en-US" altLang="en-US" cap="all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7030" y="6172200"/>
            <a:ext cx="716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1. O’Hare T, et al. </a:t>
            </a:r>
            <a:r>
              <a:rPr lang="en-US" sz="1000" b="1" i="1" dirty="0" smtClean="0">
                <a:solidFill>
                  <a:schemeClr val="bg1"/>
                </a:solidFill>
              </a:rPr>
              <a:t>Cancer Cell</a:t>
            </a:r>
            <a:r>
              <a:rPr lang="en-US" sz="1000" b="1" dirty="0" smtClean="0">
                <a:solidFill>
                  <a:schemeClr val="bg1"/>
                </a:solidFill>
              </a:rPr>
              <a:t>. 2009;16:401-412</a:t>
            </a:r>
            <a:r>
              <a:rPr lang="en-US" sz="1000" b="1" dirty="0">
                <a:solidFill>
                  <a:schemeClr val="bg1"/>
                </a:solidFill>
              </a:rPr>
              <a:t>.</a:t>
            </a:r>
            <a:r>
              <a:rPr lang="en-US" sz="1000" b="1" dirty="0" smtClean="0">
                <a:solidFill>
                  <a:schemeClr val="bg1"/>
                </a:solidFill>
              </a:rPr>
              <a:t> 2. Cortes JE, et al. </a:t>
            </a:r>
            <a:r>
              <a:rPr lang="en-US" sz="1000" b="1" i="1" dirty="0" smtClean="0">
                <a:solidFill>
                  <a:schemeClr val="bg1"/>
                </a:solidFill>
              </a:rPr>
              <a:t>N Engl J Med</a:t>
            </a:r>
            <a:r>
              <a:rPr lang="en-US" sz="1000" b="1" dirty="0" smtClean="0">
                <a:solidFill>
                  <a:schemeClr val="bg1"/>
                </a:solidFill>
              </a:rPr>
              <a:t>. 2013;369:1783-1796.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030" y="5951234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solidFill>
                  <a:schemeClr val="bg1"/>
                </a:solidFill>
              </a:rPr>
              <a:t>*See approved prescribing information.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465258" y="1219200"/>
            <a:ext cx="817747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bg1"/>
                </a:solidFill>
              </a:rPr>
              <a:t>Ponatinib is an oral TKI with potent activity against </a:t>
            </a:r>
            <a:r>
              <a:rPr lang="en-US" altLang="en-US" b="1" dirty="0" smtClean="0">
                <a:solidFill>
                  <a:schemeClr val="bg1"/>
                </a:solidFill>
              </a:rPr>
              <a:t>BCR-ABL</a:t>
            </a:r>
            <a:r>
              <a:rPr lang="en-US" altLang="en-US" b="1" baseline="30000" dirty="0" smtClean="0">
                <a:solidFill>
                  <a:schemeClr val="bg1"/>
                </a:solidFill>
              </a:rPr>
              <a:t>1</a:t>
            </a:r>
            <a:endParaRPr lang="en-US" altLang="en-US" b="1" baseline="30000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chemeClr val="bg1"/>
                </a:solidFill>
              </a:rPr>
              <a:t>Approved </a:t>
            </a:r>
            <a:r>
              <a:rPr lang="en-US" altLang="en-US" b="1" dirty="0" smtClean="0">
                <a:solidFill>
                  <a:schemeClr val="bg1"/>
                </a:solidFill>
              </a:rPr>
              <a:t>in the US and EU for adult patients with refractory CML </a:t>
            </a:r>
            <a:r>
              <a:rPr lang="en-US" altLang="en-US" b="1" dirty="0">
                <a:solidFill>
                  <a:schemeClr val="bg1"/>
                </a:solidFill>
              </a:rPr>
              <a:t>or Ph+ </a:t>
            </a:r>
            <a:r>
              <a:rPr lang="en-US" altLang="en-US" b="1" dirty="0" smtClean="0">
                <a:solidFill>
                  <a:schemeClr val="bg1"/>
                </a:solidFill>
              </a:rPr>
              <a:t>ALL and those with the T315I mutation*</a:t>
            </a:r>
            <a:endParaRPr lang="en-US" altLang="en-US" b="1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In phase </a:t>
            </a:r>
            <a:r>
              <a:rPr lang="en-US" alt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II, </a:t>
            </a:r>
            <a:r>
              <a:rPr lang="en-US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pts with fewer prior TKIs had better </a:t>
            </a:r>
            <a:r>
              <a:rPr lang="en-US" altLang="en-US" b="1" dirty="0">
                <a:solidFill>
                  <a:schemeClr val="bg1"/>
                </a:solidFill>
              </a:rPr>
              <a:t>responses and less discontinuations; multivariate analyses suggest increased activity in younger, less heavily treated pts with shorter time since </a:t>
            </a:r>
            <a:r>
              <a:rPr lang="en-US" altLang="en-US" b="1" dirty="0" smtClean="0">
                <a:solidFill>
                  <a:schemeClr val="bg1"/>
                </a:solidFill>
              </a:rPr>
              <a:t>diagnosis</a:t>
            </a:r>
            <a:r>
              <a:rPr lang="en-US" altLang="en-US" b="1" baseline="30000" dirty="0" smtClean="0">
                <a:solidFill>
                  <a:schemeClr val="bg1"/>
                </a:solidFill>
              </a:rPr>
              <a:t>2</a:t>
            </a:r>
            <a:endParaRPr lang="en-US" altLang="en-US" b="1" baseline="30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bg1"/>
                </a:solidFill>
              </a:rPr>
              <a:t>The phase </a:t>
            </a:r>
            <a:r>
              <a:rPr lang="en-US" altLang="en-US" b="1" dirty="0" smtClean="0">
                <a:solidFill>
                  <a:schemeClr val="bg1"/>
                </a:solidFill>
              </a:rPr>
              <a:t>III </a:t>
            </a:r>
            <a:r>
              <a:rPr lang="en-US" altLang="en-US" b="1" dirty="0">
                <a:solidFill>
                  <a:schemeClr val="bg1"/>
                </a:solidFill>
              </a:rPr>
              <a:t>EPIC (</a:t>
            </a:r>
            <a:r>
              <a:rPr lang="en-US" altLang="en-US" b="1" u="sng" dirty="0">
                <a:solidFill>
                  <a:schemeClr val="bg1"/>
                </a:solidFill>
              </a:rPr>
              <a:t>E</a:t>
            </a:r>
            <a:r>
              <a:rPr lang="en-US" altLang="en-US" b="1" dirty="0">
                <a:solidFill>
                  <a:schemeClr val="bg1"/>
                </a:solidFill>
              </a:rPr>
              <a:t>valuation of </a:t>
            </a:r>
            <a:r>
              <a:rPr lang="en-US" altLang="en-US" b="1" u="sng" dirty="0">
                <a:solidFill>
                  <a:schemeClr val="bg1"/>
                </a:solidFill>
              </a:rPr>
              <a:t>P</a:t>
            </a:r>
            <a:r>
              <a:rPr lang="en-US" altLang="en-US" b="1" dirty="0">
                <a:solidFill>
                  <a:schemeClr val="bg1"/>
                </a:solidFill>
              </a:rPr>
              <a:t>onatinib vs </a:t>
            </a:r>
            <a:r>
              <a:rPr lang="en-US" altLang="en-US" b="1" u="sng" dirty="0">
                <a:solidFill>
                  <a:schemeClr val="bg1"/>
                </a:solidFill>
              </a:rPr>
              <a:t>I</a:t>
            </a:r>
            <a:r>
              <a:rPr lang="en-US" altLang="en-US" b="1" dirty="0">
                <a:solidFill>
                  <a:schemeClr val="bg1"/>
                </a:solidFill>
              </a:rPr>
              <a:t>matinib in </a:t>
            </a:r>
            <a:r>
              <a:rPr lang="en-US" altLang="en-US" b="1" u="sng" dirty="0">
                <a:solidFill>
                  <a:schemeClr val="bg1"/>
                </a:solidFill>
              </a:rPr>
              <a:t>C</a:t>
            </a:r>
            <a:r>
              <a:rPr lang="en-US" altLang="en-US" b="1" dirty="0">
                <a:solidFill>
                  <a:schemeClr val="bg1"/>
                </a:solidFill>
              </a:rPr>
              <a:t>ML) trial was established to assess safety and efficacy of ponatinib </a:t>
            </a:r>
            <a:r>
              <a:rPr lang="en-US" altLang="en-US" b="1" dirty="0" smtClean="0">
                <a:solidFill>
                  <a:schemeClr val="bg1"/>
                </a:solidFill>
              </a:rPr>
              <a:t>compared with imatinib </a:t>
            </a:r>
            <a:r>
              <a:rPr lang="en-US" altLang="en-US" b="1" dirty="0">
                <a:solidFill>
                  <a:schemeClr val="bg1"/>
                </a:solidFill>
              </a:rPr>
              <a:t>in newly diagnosed CP-CML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bg1"/>
                </a:solidFill>
              </a:rPr>
              <a:t>On 18 October 2013, EPIC was terminated due to arterial thrombotic events in the ponatinib clinical program and patient safety considerations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bg1"/>
                </a:solidFill>
              </a:rPr>
              <a:t>Safety and efficacy data available up to the point of termination (median follow-up 5.1 months) are presented (data as of 01 Apr 2014)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5" name="Straight Arrow Connector 29"/>
          <p:cNvCxnSpPr>
            <a:cxnSpLocks noChangeShapeType="1"/>
          </p:cNvCxnSpPr>
          <p:nvPr/>
        </p:nvCxnSpPr>
        <p:spPr bwMode="auto">
          <a:xfrm>
            <a:off x="6556375" y="4053829"/>
            <a:ext cx="1588" cy="227012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EPIC: Study Design </a:t>
            </a:r>
            <a:endParaRPr lang="en-US" altLang="en-US" dirty="0" smtClean="0"/>
          </a:p>
        </p:txBody>
      </p:sp>
      <p:cxnSp>
        <p:nvCxnSpPr>
          <p:cNvPr id="5124" name="Straight Connector 18"/>
          <p:cNvCxnSpPr>
            <a:cxnSpLocks noChangeShapeType="1"/>
          </p:cNvCxnSpPr>
          <p:nvPr/>
        </p:nvCxnSpPr>
        <p:spPr bwMode="auto">
          <a:xfrm flipV="1">
            <a:off x="2324100" y="2874963"/>
            <a:ext cx="4229100" cy="9525"/>
          </a:xfrm>
          <a:prstGeom prst="line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ounded Rectangle 19"/>
          <p:cNvSpPr/>
          <p:nvPr/>
        </p:nvSpPr>
        <p:spPr>
          <a:xfrm>
            <a:off x="179388" y="990600"/>
            <a:ext cx="8742362" cy="461963"/>
          </a:xfrm>
          <a:prstGeom prst="roundRect">
            <a:avLst/>
          </a:prstGeom>
          <a:gradFill flip="none" rotWithShape="1"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kern="0" dirty="0">
                <a:solidFill>
                  <a:prstClr val="black"/>
                </a:solidFill>
              </a:rPr>
              <a:t>Newly diagnosed Ph</a:t>
            </a:r>
            <a:r>
              <a:rPr lang="en-US" sz="1300" b="1" kern="0" baseline="30000" dirty="0">
                <a:solidFill>
                  <a:prstClr val="black"/>
                </a:solidFill>
              </a:rPr>
              <a:t>+</a:t>
            </a:r>
            <a:r>
              <a:rPr lang="en-US" sz="1300" b="1" kern="0" dirty="0">
                <a:solidFill>
                  <a:prstClr val="black"/>
                </a:solidFill>
              </a:rPr>
              <a:t> CP-CML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kern="0" dirty="0">
                <a:solidFill>
                  <a:prstClr val="black"/>
                </a:solidFill>
              </a:rPr>
              <a:t>Target accrual </a:t>
            </a:r>
            <a:r>
              <a:rPr lang="en-US" sz="1300" kern="0" dirty="0" smtClean="0">
                <a:solidFill>
                  <a:prstClr val="black"/>
                </a:solidFill>
              </a:rPr>
              <a:t>N = 528</a:t>
            </a:r>
            <a:endParaRPr lang="en-US" sz="1300" kern="0" dirty="0">
              <a:solidFill>
                <a:prstClr val="black"/>
              </a:solidFill>
            </a:endParaRPr>
          </a:p>
        </p:txBody>
      </p:sp>
      <p:cxnSp>
        <p:nvCxnSpPr>
          <p:cNvPr id="5126" name="Straight Arrow Connector 20"/>
          <p:cNvCxnSpPr>
            <a:cxnSpLocks noChangeShapeType="1"/>
          </p:cNvCxnSpPr>
          <p:nvPr/>
        </p:nvCxnSpPr>
        <p:spPr bwMode="auto">
          <a:xfrm>
            <a:off x="4329113" y="1455738"/>
            <a:ext cx="0" cy="227012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ounded Rectangle 21"/>
          <p:cNvSpPr/>
          <p:nvPr/>
        </p:nvSpPr>
        <p:spPr>
          <a:xfrm>
            <a:off x="179388" y="1698625"/>
            <a:ext cx="8742362" cy="636588"/>
          </a:xfrm>
          <a:prstGeom prst="roundRect">
            <a:avLst/>
          </a:prstGeom>
          <a:gradFill flip="none" rotWithShape="1"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kern="0" dirty="0">
                <a:solidFill>
                  <a:prstClr val="black"/>
                </a:solidFill>
              </a:rPr>
              <a:t>Stratified by Sokal risk </a:t>
            </a:r>
            <a:r>
              <a:rPr lang="en-US" sz="1300" b="1" kern="0" dirty="0" smtClean="0">
                <a:solidFill>
                  <a:prstClr val="black"/>
                </a:solidFill>
              </a:rPr>
              <a:t>score</a:t>
            </a:r>
            <a:r>
              <a:rPr lang="en-US" sz="1300" b="1" kern="0" baseline="30000" dirty="0" smtClean="0">
                <a:solidFill>
                  <a:prstClr val="black"/>
                </a:solidFill>
              </a:rPr>
              <a:t>1</a:t>
            </a:r>
            <a:endParaRPr lang="en-US" sz="1300" b="1" kern="0" baseline="30000" dirty="0">
              <a:solidFill>
                <a:prstClr val="black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kern="0" dirty="0">
                <a:solidFill>
                  <a:prstClr val="black"/>
                </a:solidFill>
              </a:rPr>
              <a:t>Low (&lt;0.8) </a:t>
            </a:r>
            <a:r>
              <a:rPr lang="en-US" sz="1300" kern="0" dirty="0" smtClean="0">
                <a:solidFill>
                  <a:prstClr val="black"/>
                </a:solidFill>
              </a:rPr>
              <a:t>vs </a:t>
            </a:r>
            <a:r>
              <a:rPr lang="en-US" sz="1300" kern="0" dirty="0">
                <a:solidFill>
                  <a:prstClr val="black"/>
                </a:solidFill>
              </a:rPr>
              <a:t>intermediate (0.8 to ≤1.2) </a:t>
            </a:r>
            <a:r>
              <a:rPr lang="en-US" sz="1300" kern="0" dirty="0" smtClean="0">
                <a:solidFill>
                  <a:prstClr val="black"/>
                </a:solidFill>
              </a:rPr>
              <a:t>vs </a:t>
            </a:r>
            <a:r>
              <a:rPr lang="en-US" sz="1300" kern="0" dirty="0">
                <a:solidFill>
                  <a:prstClr val="black"/>
                </a:solidFill>
              </a:rPr>
              <a:t>high (&gt;1.2)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79388" y="3167791"/>
            <a:ext cx="4038600" cy="900325"/>
          </a:xfrm>
          <a:prstGeom prst="roundRect">
            <a:avLst/>
          </a:prstGeom>
          <a:gradFill flip="none" rotWithShape="1"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kern="0" dirty="0">
                <a:solidFill>
                  <a:prstClr val="black"/>
                </a:solidFill>
              </a:rPr>
              <a:t>Ponatinib 45 mg qd </a:t>
            </a:r>
            <a:r>
              <a:rPr lang="en-US" sz="1300" b="1" kern="0" dirty="0">
                <a:solidFill>
                  <a:srgbClr val="000000"/>
                </a:solidFill>
              </a:rPr>
              <a:t>orally</a:t>
            </a:r>
            <a:endParaRPr lang="en-US" sz="1300" kern="0" dirty="0">
              <a:solidFill>
                <a:srgbClr val="000000"/>
              </a:solidFill>
            </a:endParaRPr>
          </a:p>
          <a:p>
            <a:pPr marL="171450" indent="-17145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Dose modification allowed to manage AEs</a:t>
            </a:r>
          </a:p>
          <a:p>
            <a:pPr marL="171450" indent="-17145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Max dose: 45 mg qd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29113" y="3157793"/>
            <a:ext cx="4662487" cy="935037"/>
          </a:xfrm>
          <a:prstGeom prst="roundRect">
            <a:avLst/>
          </a:prstGeom>
          <a:gradFill flip="none" rotWithShape="1"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kern="0" dirty="0">
                <a:solidFill>
                  <a:prstClr val="black"/>
                </a:solidFill>
              </a:rPr>
              <a:t>Imatinib 400 mg qd </a:t>
            </a:r>
            <a:r>
              <a:rPr lang="en-US" sz="1300" b="1" kern="0" dirty="0">
                <a:solidFill>
                  <a:srgbClr val="000000"/>
                </a:solidFill>
              </a:rPr>
              <a:t>orally</a:t>
            </a:r>
            <a:endParaRPr lang="en-US" sz="1300" kern="0" dirty="0">
              <a:solidFill>
                <a:srgbClr val="000000"/>
              </a:solidFill>
            </a:endParaRPr>
          </a:p>
          <a:p>
            <a:pPr marL="171450" indent="-17145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Dose modification allowed to manage AEs</a:t>
            </a:r>
          </a:p>
          <a:p>
            <a:pPr marL="171450" indent="-17145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Dose escalation allowed in case of suboptimal response</a:t>
            </a:r>
          </a:p>
          <a:p>
            <a:pPr marL="171450" indent="-17145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Max dose: 800 mg qd (400 mg bid)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295400" y="4303066"/>
            <a:ext cx="6400800" cy="1716734"/>
          </a:xfrm>
          <a:prstGeom prst="roundRect">
            <a:avLst/>
          </a:prstGeom>
          <a:gradFill flip="none" rotWithShape="1"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kern="0" dirty="0">
                <a:solidFill>
                  <a:prstClr val="black"/>
                </a:solidFill>
              </a:rPr>
              <a:t>Endpoints Analyzed</a:t>
            </a:r>
            <a:endParaRPr lang="en-US" sz="1300" kern="0" dirty="0">
              <a:solidFill>
                <a:prstClr val="black"/>
              </a:solidFill>
            </a:endParaRPr>
          </a:p>
          <a:p>
            <a:pPr marL="571500" indent="-1143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 smtClean="0">
                <a:solidFill>
                  <a:prstClr val="black"/>
                </a:solidFill>
              </a:rPr>
              <a:t>BCR-ABL</a:t>
            </a:r>
            <a:r>
              <a:rPr lang="en-US" sz="1300" kern="0" baseline="30000" dirty="0" smtClean="0">
                <a:solidFill>
                  <a:prstClr val="black"/>
                </a:solidFill>
              </a:rPr>
              <a:t>IS</a:t>
            </a:r>
            <a:r>
              <a:rPr lang="en-US" sz="1300" kern="0" dirty="0" smtClean="0">
                <a:solidFill>
                  <a:prstClr val="black"/>
                </a:solidFill>
              </a:rPr>
              <a:t> </a:t>
            </a:r>
            <a:r>
              <a:rPr lang="en-US" sz="1300" kern="0" dirty="0">
                <a:solidFill>
                  <a:prstClr val="black"/>
                </a:solidFill>
              </a:rPr>
              <a:t>&lt;10% rate at 3 </a:t>
            </a:r>
            <a:r>
              <a:rPr lang="en-US" sz="1300" kern="0" dirty="0" smtClean="0">
                <a:solidFill>
                  <a:prstClr val="black"/>
                </a:solidFill>
              </a:rPr>
              <a:t>mo</a:t>
            </a:r>
            <a:endParaRPr lang="en-US" sz="1300" kern="0" dirty="0">
              <a:solidFill>
                <a:prstClr val="black"/>
              </a:solidFill>
            </a:endParaRPr>
          </a:p>
          <a:p>
            <a:pPr marL="571500" indent="-1143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MMR, </a:t>
            </a:r>
            <a:r>
              <a:rPr lang="en-US" sz="1300" kern="0" dirty="0" smtClean="0">
                <a:solidFill>
                  <a:prstClr val="black"/>
                </a:solidFill>
              </a:rPr>
              <a:t>MR4, </a:t>
            </a:r>
            <a:r>
              <a:rPr lang="en-US" sz="1300" kern="0" dirty="0">
                <a:solidFill>
                  <a:prstClr val="black"/>
                </a:solidFill>
              </a:rPr>
              <a:t>and MR4.5 rates at 3, 6, 9, and 12 </a:t>
            </a:r>
            <a:r>
              <a:rPr lang="en-US" sz="1300" kern="0" dirty="0" smtClean="0">
                <a:solidFill>
                  <a:prstClr val="black"/>
                </a:solidFill>
              </a:rPr>
              <a:t>mo</a:t>
            </a:r>
            <a:endParaRPr lang="en-US" sz="1300" kern="0" dirty="0">
              <a:solidFill>
                <a:prstClr val="black"/>
              </a:solidFill>
            </a:endParaRPr>
          </a:p>
          <a:p>
            <a:pPr marL="571500" indent="-1143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MMR, </a:t>
            </a:r>
            <a:r>
              <a:rPr lang="en-US" sz="1300" kern="0" dirty="0" smtClean="0">
                <a:solidFill>
                  <a:prstClr val="black"/>
                </a:solidFill>
              </a:rPr>
              <a:t>MR4, </a:t>
            </a:r>
            <a:r>
              <a:rPr lang="en-US" sz="1300" kern="0" dirty="0">
                <a:solidFill>
                  <a:prstClr val="black"/>
                </a:solidFill>
              </a:rPr>
              <a:t>and MR4.5 rates by at least 3, 6, 9, and 12 </a:t>
            </a:r>
            <a:r>
              <a:rPr lang="en-US" sz="1300" kern="0" dirty="0" smtClean="0">
                <a:solidFill>
                  <a:prstClr val="black"/>
                </a:solidFill>
              </a:rPr>
              <a:t>mo</a:t>
            </a:r>
            <a:endParaRPr lang="en-US" sz="1300" kern="0" dirty="0">
              <a:solidFill>
                <a:prstClr val="black"/>
              </a:solidFill>
            </a:endParaRPr>
          </a:p>
          <a:p>
            <a:pPr marL="571500" indent="-1143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MMR, </a:t>
            </a:r>
            <a:r>
              <a:rPr lang="en-US" sz="1300" kern="0" dirty="0" smtClean="0">
                <a:solidFill>
                  <a:prstClr val="black"/>
                </a:solidFill>
              </a:rPr>
              <a:t>MR4, </a:t>
            </a:r>
            <a:r>
              <a:rPr lang="en-US" sz="1300" kern="0" dirty="0">
                <a:solidFill>
                  <a:prstClr val="black"/>
                </a:solidFill>
              </a:rPr>
              <a:t>and MR4.5 rates at any time (best response)</a:t>
            </a:r>
          </a:p>
          <a:p>
            <a:pPr marL="571500" indent="-1143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Time to MMR, </a:t>
            </a:r>
            <a:r>
              <a:rPr lang="en-US" sz="1300" kern="0" dirty="0" smtClean="0">
                <a:solidFill>
                  <a:prstClr val="black"/>
                </a:solidFill>
              </a:rPr>
              <a:t>MR4, </a:t>
            </a:r>
            <a:r>
              <a:rPr lang="en-US" sz="1300" kern="0" dirty="0">
                <a:solidFill>
                  <a:prstClr val="black"/>
                </a:solidFill>
              </a:rPr>
              <a:t>and MR4.5</a:t>
            </a:r>
          </a:p>
          <a:p>
            <a:pPr marL="571500" indent="-1143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CCyR rates at any time, at 6 and 12 </a:t>
            </a:r>
            <a:r>
              <a:rPr lang="en-US" sz="1300" kern="0" dirty="0" smtClean="0">
                <a:solidFill>
                  <a:prstClr val="black"/>
                </a:solidFill>
              </a:rPr>
              <a:t>mo, </a:t>
            </a:r>
            <a:r>
              <a:rPr lang="en-US" sz="1300" kern="0" dirty="0">
                <a:solidFill>
                  <a:prstClr val="black"/>
                </a:solidFill>
              </a:rPr>
              <a:t>and by 6 and 12 </a:t>
            </a:r>
            <a:r>
              <a:rPr lang="en-US" sz="1300" kern="0" dirty="0" smtClean="0">
                <a:solidFill>
                  <a:prstClr val="black"/>
                </a:solidFill>
              </a:rPr>
              <a:t>mo</a:t>
            </a:r>
            <a:endParaRPr lang="en-US" sz="1300" kern="0" dirty="0">
              <a:solidFill>
                <a:prstClr val="black"/>
              </a:solidFill>
            </a:endParaRPr>
          </a:p>
          <a:p>
            <a:pPr marL="571500" indent="-1143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prstClr val="black"/>
                </a:solidFill>
              </a:rPr>
              <a:t>Safety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851150" y="2574926"/>
            <a:ext cx="2947988" cy="414338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kern="0" dirty="0">
                <a:solidFill>
                  <a:prstClr val="white"/>
                </a:solidFill>
              </a:rPr>
              <a:t>RANDOMIZED</a:t>
            </a:r>
          </a:p>
        </p:txBody>
      </p:sp>
      <p:cxnSp>
        <p:nvCxnSpPr>
          <p:cNvPr id="5132" name="Straight Arrow Connector 26"/>
          <p:cNvCxnSpPr>
            <a:cxnSpLocks noChangeShapeType="1"/>
          </p:cNvCxnSpPr>
          <p:nvPr/>
        </p:nvCxnSpPr>
        <p:spPr bwMode="auto">
          <a:xfrm>
            <a:off x="6543675" y="2873375"/>
            <a:ext cx="9525" cy="22066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traight Arrow Connector 27"/>
          <p:cNvCxnSpPr>
            <a:cxnSpLocks noChangeShapeType="1"/>
          </p:cNvCxnSpPr>
          <p:nvPr/>
        </p:nvCxnSpPr>
        <p:spPr bwMode="auto">
          <a:xfrm>
            <a:off x="4324350" y="2335213"/>
            <a:ext cx="1588" cy="22860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traight Arrow Connector 28"/>
          <p:cNvCxnSpPr>
            <a:cxnSpLocks noChangeShapeType="1"/>
          </p:cNvCxnSpPr>
          <p:nvPr/>
        </p:nvCxnSpPr>
        <p:spPr bwMode="auto">
          <a:xfrm>
            <a:off x="2432050" y="4068116"/>
            <a:ext cx="0" cy="22701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Straight Arrow Connector 30"/>
          <p:cNvCxnSpPr>
            <a:cxnSpLocks noChangeShapeType="1"/>
          </p:cNvCxnSpPr>
          <p:nvPr/>
        </p:nvCxnSpPr>
        <p:spPr bwMode="auto">
          <a:xfrm>
            <a:off x="2335117" y="2884488"/>
            <a:ext cx="0" cy="20955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7" name="TextBox 1"/>
          <p:cNvSpPr txBox="1">
            <a:spLocks noChangeArrowheads="1"/>
          </p:cNvSpPr>
          <p:nvPr/>
        </p:nvSpPr>
        <p:spPr bwMode="auto">
          <a:xfrm>
            <a:off x="52388" y="5997766"/>
            <a:ext cx="903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chemeClr val="bg2"/>
                </a:solidFill>
              </a:rPr>
              <a:t>None of the prospectively defined </a:t>
            </a:r>
            <a:r>
              <a:rPr lang="en-US" altLang="en-US" sz="1600" b="1" dirty="0" smtClean="0">
                <a:solidFill>
                  <a:schemeClr val="bg2"/>
                </a:solidFill>
              </a:rPr>
              <a:t>endpoints </a:t>
            </a:r>
            <a:r>
              <a:rPr lang="en-US" altLang="en-US" sz="1600" b="1" dirty="0">
                <a:solidFill>
                  <a:schemeClr val="bg2"/>
                </a:solidFill>
              </a:rPr>
              <a:t>could be analyzed due to trial termination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030" y="6270434"/>
            <a:ext cx="511333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1. </a:t>
            </a:r>
            <a:r>
              <a:rPr lang="en-US" sz="1000" b="1" dirty="0">
                <a:solidFill>
                  <a:schemeClr val="bg1"/>
                </a:solidFill>
              </a:rPr>
              <a:t>Sokal JE, </a:t>
            </a:r>
            <a:r>
              <a:rPr lang="en-US" sz="1000" b="1" dirty="0" smtClean="0">
                <a:solidFill>
                  <a:schemeClr val="bg1"/>
                </a:solidFill>
              </a:rPr>
              <a:t>et </a:t>
            </a:r>
            <a:r>
              <a:rPr lang="en-US" sz="1000" b="1" dirty="0">
                <a:solidFill>
                  <a:schemeClr val="bg1"/>
                </a:solidFill>
              </a:rPr>
              <a:t>al. </a:t>
            </a:r>
            <a:r>
              <a:rPr lang="en-US" sz="1000" b="1" i="1" dirty="0" smtClean="0">
                <a:solidFill>
                  <a:schemeClr val="bg1"/>
                </a:solidFill>
              </a:rPr>
              <a:t>Blood</a:t>
            </a:r>
            <a:r>
              <a:rPr lang="en-US" sz="1000" b="1" dirty="0" smtClean="0">
                <a:solidFill>
                  <a:schemeClr val="bg1"/>
                </a:solidFill>
              </a:rPr>
              <a:t>. 1984;63:789-799.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03142"/>
            <a:ext cx="8229600" cy="884238"/>
          </a:xfrm>
        </p:spPr>
        <p:txBody>
          <a:bodyPr/>
          <a:lstStyle/>
          <a:p>
            <a:r>
              <a:rPr lang="en-US" altLang="en-US" dirty="0" smtClean="0"/>
              <a:t>EPIC: Demographic and Baseline Characteristics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05422"/>
              </p:ext>
            </p:extLst>
          </p:nvPr>
        </p:nvGraphicFramePr>
        <p:xfrm>
          <a:off x="914401" y="1575527"/>
          <a:ext cx="7924799" cy="4347062"/>
        </p:xfrm>
        <a:graphic>
          <a:graphicData uri="http://schemas.openxmlformats.org/drawingml/2006/table">
            <a:tbl>
              <a:tblPr/>
              <a:tblGrid>
                <a:gridCol w="3336757"/>
                <a:gridCol w="1668379"/>
                <a:gridCol w="1459831"/>
                <a:gridCol w="1459832"/>
              </a:tblGrid>
              <a:tr h="497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45698" marB="4569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Ponatinib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155</a:t>
                      </a:r>
                    </a:p>
                  </a:txBody>
                  <a:tcPr marL="45715" marR="45715" marT="45702" marB="45702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152</a:t>
                      </a:r>
                    </a:p>
                  </a:txBody>
                  <a:tcPr marL="45715" marR="45715" marT="45702" marB="45702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307</a:t>
                      </a:r>
                    </a:p>
                  </a:txBody>
                  <a:tcPr marL="45715" marR="45715" marT="45702" marB="45702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8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age (range), years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 (18-89)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 (18-86)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 (18-89)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188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time from diagnosis to treatment (range) , months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 </a:t>
                      </a:r>
                      <a:b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(0.16-3.91)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1.05 </a:t>
                      </a:r>
                      <a:b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(0.13-5.56)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b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(0.13-5.56)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Male, n (%)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 (63)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 (61)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 (62)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7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ECOG PS, n (%) 	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 (75)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 (24)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 (78)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(21)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 (77)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 (23)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7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Sokal score, n (%) 	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risk 	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 risk	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risk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0325" marR="0" lvl="0" indent="-31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 (41)</a:t>
                      </a:r>
                    </a:p>
                    <a:p>
                      <a:pPr marL="60325" marR="0" lvl="0" indent="-31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 (41)</a:t>
                      </a:r>
                    </a:p>
                    <a:p>
                      <a:pPr marL="60325" marR="0" lvl="0" indent="-31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(17)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 (41)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 (44)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(15)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126 (41)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 (43)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(16)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6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no. CV risk factors* and disease history, n (%)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≥3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 (28)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 (24)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(15)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(32)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 (32)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 (28)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 (18)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(21)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kumimoji="0" lang="en-US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 (30)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(26)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 (17)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 (27)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4020" y="5920903"/>
            <a:ext cx="794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*CV risk factors included </a:t>
            </a:r>
            <a:r>
              <a:rPr lang="en-US" sz="1000" dirty="0">
                <a:solidFill>
                  <a:schemeClr val="bg1"/>
                </a:solidFill>
              </a:rPr>
              <a:t>hypertension, hypercholesterolemia, diabetes, </a:t>
            </a:r>
            <a:r>
              <a:rPr lang="en-US" sz="1000" dirty="0" smtClean="0">
                <a:solidFill>
                  <a:schemeClr val="bg1"/>
                </a:solidFill>
              </a:rPr>
              <a:t>obesity, </a:t>
            </a:r>
            <a:r>
              <a:rPr lang="en-US" sz="1000" dirty="0">
                <a:solidFill>
                  <a:schemeClr val="bg1"/>
                </a:solidFill>
              </a:rPr>
              <a:t>and </a:t>
            </a:r>
            <a:r>
              <a:rPr lang="en-US" sz="1000" dirty="0" smtClean="0">
                <a:solidFill>
                  <a:schemeClr val="bg1"/>
                </a:solidFill>
              </a:rPr>
              <a:t>smoking.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Only median time from diagnosis to treatment was statistically different between arms (</a:t>
            </a:r>
            <a:r>
              <a:rPr lang="en-US" sz="1000" i="1" dirty="0" smtClean="0">
                <a:solidFill>
                  <a:schemeClr val="bg1"/>
                </a:solidFill>
              </a:rPr>
              <a:t>P</a:t>
            </a:r>
            <a:r>
              <a:rPr lang="en-US" sz="1000" dirty="0" smtClean="0">
                <a:solidFill>
                  <a:schemeClr val="bg1"/>
                </a:solidFill>
              </a:rPr>
              <a:t>&lt;.05).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500349"/>
            <a:ext cx="9144000" cy="914400"/>
          </a:xfrm>
        </p:spPr>
        <p:txBody>
          <a:bodyPr/>
          <a:lstStyle/>
          <a:p>
            <a:r>
              <a:rPr lang="en-US" altLang="en-US" sz="3200" dirty="0" smtClean="0"/>
              <a:t>EPIC: Status and Disposition at </a:t>
            </a:r>
            <a:br>
              <a:rPr lang="en-US" altLang="en-US" sz="3200" dirty="0" smtClean="0"/>
            </a:br>
            <a:r>
              <a:rPr lang="en-US" altLang="en-US" sz="3200" dirty="0" smtClean="0"/>
              <a:t>Time of Termination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05149" y="1332342"/>
            <a:ext cx="8839200" cy="457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 smtClean="0"/>
              <a:t>From Aug ‘12 to Oct ‘13, 307 patients were randomized (58% of target enrollment)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29132"/>
              </p:ext>
            </p:extLst>
          </p:nvPr>
        </p:nvGraphicFramePr>
        <p:xfrm>
          <a:off x="357131" y="1789542"/>
          <a:ext cx="8482068" cy="3191254"/>
        </p:xfrm>
        <a:graphic>
          <a:graphicData uri="http://schemas.openxmlformats.org/drawingml/2006/table">
            <a:tbl>
              <a:tblPr firstRow="1" bandRow="1"/>
              <a:tblGrid>
                <a:gridCol w="3483707"/>
                <a:gridCol w="1741853"/>
                <a:gridCol w="1666121"/>
                <a:gridCol w="1590387"/>
              </a:tblGrid>
              <a:tr h="585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5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15" marR="45715" marT="45666" marB="45666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Ponatinib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155*</a:t>
                      </a:r>
                    </a:p>
                  </a:txBody>
                  <a:tcPr marL="45715" marR="45715" marT="45666" marB="45666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152</a:t>
                      </a:r>
                    </a:p>
                  </a:txBody>
                  <a:tcPr marL="45715" marR="45715" marT="45666" marB="45666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Overall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= 307</a:t>
                      </a:r>
                    </a:p>
                  </a:txBody>
                  <a:tcPr marL="45715" marR="45715" marT="45666" marB="45666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Median follow-up, months (range)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 (</a:t>
                      </a:r>
                      <a:r>
                        <a:rPr lang="en-US" sz="135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</a:t>
                      </a:r>
                      <a:r>
                        <a:rPr kumimoji="0" lang="en-US" altLang="en-US" sz="13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en-US" sz="135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17.6</a:t>
                      </a: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5.3 (</a:t>
                      </a:r>
                      <a:r>
                        <a:rPr lang="en-US" sz="135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</a:t>
                      </a:r>
                      <a:r>
                        <a:rPr kumimoji="0" lang="en-US" altLang="en-US" sz="13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en-US" sz="135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14.1</a:t>
                      </a: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5.1 (</a:t>
                      </a:r>
                      <a:r>
                        <a:rPr lang="en-US" sz="135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</a:t>
                      </a:r>
                      <a:r>
                        <a:rPr kumimoji="0" lang="en-US" altLang="en-US" sz="13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en-US" sz="135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17.6</a:t>
                      </a: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Discontinued, n (%)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155 (100)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152 (100)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307 (100)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Study termination</a:t>
                      </a:r>
                      <a:endParaRPr lang="en-US" sz="135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130 (84)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141 (93)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271 (88)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Adverse </a:t>
                      </a:r>
                      <a:r>
                        <a:rPr lang="pt-BR" sz="135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event</a:t>
                      </a:r>
                      <a:endParaRPr lang="pt-BR" sz="1350" b="1" kern="1200" baseline="300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 (9)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(5)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Withdrawal of consent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(5)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 (3)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Lack of efficacy</a:t>
                      </a:r>
                      <a:endParaRPr lang="en-US" sz="135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(3)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Death</a:t>
                      </a:r>
                      <a:endParaRPr lang="en-US" sz="135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Physician decision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Progressive </a:t>
                      </a:r>
                      <a:r>
                        <a:rPr lang="en-GB" sz="135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disease </a:t>
                      </a:r>
                      <a:endParaRPr lang="en-US" sz="135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(&lt;1)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Lost to follow-up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(&lt;1)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9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Other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(&lt;1)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3" name="Rectangle 1"/>
          <p:cNvSpPr>
            <a:spLocks noChangeArrowheads="1"/>
          </p:cNvSpPr>
          <p:nvPr/>
        </p:nvSpPr>
        <p:spPr bwMode="auto">
          <a:xfrm>
            <a:off x="304800" y="5181603"/>
            <a:ext cx="845820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00" b="1" dirty="0" smtClean="0">
                <a:solidFill>
                  <a:schemeClr val="bg1"/>
                </a:solidFill>
              </a:rPr>
              <a:t>AEs Leading </a:t>
            </a:r>
            <a:r>
              <a:rPr lang="en-US" altLang="en-US" sz="1300" b="1" dirty="0">
                <a:solidFill>
                  <a:schemeClr val="bg1"/>
                </a:solidFill>
              </a:rPr>
              <a:t>to 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Discontinuation</a:t>
            </a:r>
            <a:r>
              <a:rPr lang="en-US" altLang="en-US" sz="1300" b="1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en-US" sz="1300" b="1" u="sng" dirty="0">
                <a:solidFill>
                  <a:schemeClr val="bg1"/>
                </a:solidFill>
              </a:rPr>
              <a:t>Ponatinib</a:t>
            </a:r>
            <a:r>
              <a:rPr lang="en-US" altLang="en-US" sz="1300" b="1" dirty="0">
                <a:solidFill>
                  <a:schemeClr val="bg1"/>
                </a:solidFill>
              </a:rPr>
              <a:t>: rash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4</a:t>
            </a:r>
            <a:r>
              <a:rPr lang="en-US" altLang="en-US" sz="1300" b="1" dirty="0">
                <a:solidFill>
                  <a:schemeClr val="bg1"/>
                </a:solidFill>
              </a:rPr>
              <a:t>), thrombocytopenia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3), abdominal </a:t>
            </a:r>
            <a:r>
              <a:rPr lang="en-US" altLang="en-US" sz="1300" b="1" dirty="0">
                <a:solidFill>
                  <a:schemeClr val="bg1"/>
                </a:solidFill>
              </a:rPr>
              <a:t>pain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2</a:t>
            </a:r>
            <a:r>
              <a:rPr lang="en-US" altLang="en-US" sz="1300" b="1" dirty="0">
                <a:solidFill>
                  <a:schemeClr val="bg1"/>
                </a:solidFill>
              </a:rPr>
              <a:t>), weight loss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1</a:t>
            </a:r>
            <a:r>
              <a:rPr lang="en-US" altLang="en-US" sz="1300" b="1" dirty="0">
                <a:solidFill>
                  <a:schemeClr val="bg1"/>
                </a:solidFill>
              </a:rPr>
              <a:t>), ALT increase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1</a:t>
            </a:r>
            <a:r>
              <a:rPr lang="en-US" altLang="en-US" sz="1300" b="1" dirty="0">
                <a:solidFill>
                  <a:schemeClr val="bg1"/>
                </a:solidFill>
              </a:rPr>
              <a:t>), AST increase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1</a:t>
            </a:r>
            <a:r>
              <a:rPr lang="en-US" altLang="en-US" sz="1300" b="1" dirty="0">
                <a:solidFill>
                  <a:schemeClr val="bg1"/>
                </a:solidFill>
              </a:rPr>
              <a:t>), pancreatitis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1</a:t>
            </a:r>
            <a:r>
              <a:rPr lang="en-US" altLang="en-US" sz="1300" b="1" dirty="0">
                <a:solidFill>
                  <a:schemeClr val="bg1"/>
                </a:solidFill>
              </a:rPr>
              <a:t>), acute myocardial infarction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1</a:t>
            </a:r>
            <a:r>
              <a:rPr lang="en-US" altLang="en-US" sz="1300" b="1" dirty="0">
                <a:solidFill>
                  <a:schemeClr val="bg1"/>
                </a:solidFill>
              </a:rPr>
              <a:t>), diarrhea </a:t>
            </a:r>
            <a:r>
              <a:rPr lang="en-US" altLang="en-US" sz="1300" b="1" dirty="0" smtClean="0">
                <a:solidFill>
                  <a:schemeClr val="bg1"/>
                </a:solidFill>
              </a:rPr>
              <a:t/>
            </a:r>
            <a:br>
              <a:rPr lang="en-US" altLang="en-US" sz="1300" b="1" dirty="0" smtClean="0">
                <a:solidFill>
                  <a:schemeClr val="bg1"/>
                </a:solidFill>
              </a:rPr>
            </a:br>
            <a:r>
              <a:rPr lang="en-US" altLang="en-US" sz="1300" b="1" dirty="0" smtClean="0">
                <a:solidFill>
                  <a:schemeClr val="bg1"/>
                </a:solidFill>
              </a:rPr>
              <a:t>(n = 1</a:t>
            </a:r>
            <a:r>
              <a:rPr lang="en-US" altLang="en-US" sz="1300" b="1" dirty="0">
                <a:solidFill>
                  <a:schemeClr val="bg1"/>
                </a:solidFill>
              </a:rPr>
              <a:t>), nausea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1</a:t>
            </a:r>
            <a:r>
              <a:rPr lang="en-US" altLang="en-US" sz="1300" b="1" dirty="0">
                <a:solidFill>
                  <a:schemeClr val="bg1"/>
                </a:solidFill>
              </a:rPr>
              <a:t>), fatigue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1</a:t>
            </a:r>
            <a:r>
              <a:rPr lang="en-US" altLang="en-US" sz="1300" b="1" dirty="0">
                <a:solidFill>
                  <a:schemeClr val="bg1"/>
                </a:solidFill>
              </a:rPr>
              <a:t>), headache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1</a:t>
            </a:r>
            <a:r>
              <a:rPr lang="en-US" altLang="en-US" sz="1300" b="1" dirty="0">
                <a:solidFill>
                  <a:schemeClr val="bg1"/>
                </a:solidFill>
              </a:rPr>
              <a:t>), peripheral arterial occlusive disease (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n = 1</a:t>
            </a:r>
            <a:r>
              <a:rPr lang="en-US" altLang="en-US" sz="1300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en-US" sz="1300" b="1" u="sng" dirty="0">
                <a:solidFill>
                  <a:schemeClr val="bg1"/>
                </a:solidFill>
              </a:rPr>
              <a:t>Imatinib</a:t>
            </a:r>
            <a:r>
              <a:rPr lang="en-US" altLang="en-US" sz="1300" b="1" dirty="0">
                <a:solidFill>
                  <a:schemeClr val="bg1"/>
                </a:solidFill>
              </a:rPr>
              <a:t>: eye hemorrhage (n=1), diarrhea (n=1)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980801"/>
            <a:ext cx="548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*</a:t>
            </a:r>
            <a:r>
              <a:rPr lang="en-US" sz="1200" dirty="0" smtClean="0">
                <a:solidFill>
                  <a:schemeClr val="bg1"/>
                </a:solidFill>
              </a:rPr>
              <a:t>1 patient </a:t>
            </a:r>
            <a:r>
              <a:rPr lang="en-US" sz="1200" dirty="0">
                <a:solidFill>
                  <a:schemeClr val="bg1"/>
                </a:solidFill>
              </a:rPr>
              <a:t>was </a:t>
            </a:r>
            <a:r>
              <a:rPr lang="en-US" sz="1200" dirty="0" smtClean="0">
                <a:solidFill>
                  <a:schemeClr val="bg1"/>
                </a:solidFill>
              </a:rPr>
              <a:t>randomized </a:t>
            </a:r>
            <a:r>
              <a:rPr lang="en-US" sz="1200" dirty="0">
                <a:solidFill>
                  <a:schemeClr val="bg1"/>
                </a:solidFill>
              </a:rPr>
              <a:t>but not treated and not included in safety </a:t>
            </a:r>
            <a:r>
              <a:rPr lang="en-US" sz="1200" dirty="0" smtClean="0">
                <a:solidFill>
                  <a:schemeClr val="bg1"/>
                </a:solidFill>
              </a:rPr>
              <a:t>analyses.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411162"/>
            <a:ext cx="9144000" cy="884238"/>
          </a:xfrm>
        </p:spPr>
        <p:txBody>
          <a:bodyPr/>
          <a:lstStyle/>
          <a:p>
            <a:r>
              <a:rPr lang="en-US" altLang="en-US" dirty="0" smtClean="0"/>
              <a:t>EPIC: Study Drug Exposure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09374"/>
              </p:ext>
            </p:extLst>
          </p:nvPr>
        </p:nvGraphicFramePr>
        <p:xfrm>
          <a:off x="533399" y="1371600"/>
          <a:ext cx="8305801" cy="3675492"/>
        </p:xfrm>
        <a:graphic>
          <a:graphicData uri="http://schemas.openxmlformats.org/drawingml/2006/table">
            <a:tbl>
              <a:tblPr firstRow="1" bandRow="1"/>
              <a:tblGrid>
                <a:gridCol w="3856265"/>
                <a:gridCol w="2298927"/>
                <a:gridCol w="2150609"/>
              </a:tblGrid>
              <a:tr h="533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15" marR="45715" marT="45708" marB="4570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Ponatinib</a:t>
                      </a:r>
                    </a:p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154</a:t>
                      </a:r>
                    </a:p>
                  </a:txBody>
                  <a:tcPr marL="45715" marR="45715" marT="45708" marB="4570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</a:t>
                      </a:r>
                    </a:p>
                    <a:p>
                      <a:pPr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152</a:t>
                      </a:r>
                    </a:p>
                  </a:txBody>
                  <a:tcPr marL="45715" marR="45715" marT="45708" marB="4570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841248">
                <a:tc>
                  <a:txBody>
                    <a:bodyPr/>
                    <a:lstStyle/>
                    <a:p>
                      <a:pPr marL="174625" marR="0" indent="-1174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Median (range) duration of exposure, days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114 (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2-432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141 (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14-419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1248">
                <a:tc>
                  <a:txBody>
                    <a:bodyPr/>
                    <a:lstStyle/>
                    <a:p>
                      <a:pPr marL="174625" marR="0" indent="-1174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Median (range) dose intensity, mg/day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39 (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9-45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 (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186-574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172">
                <a:tc>
                  <a:txBody>
                    <a:bodyPr/>
                    <a:lstStyle/>
                    <a:p>
                      <a:pPr marL="571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Any dose reductions, n (%)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55 (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36)*</a:t>
                      </a:r>
                      <a:endParaRPr lang="en-US" sz="2000" b="1" baseline="30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 (7)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1248">
                <a:tc>
                  <a:txBody>
                    <a:bodyPr/>
                    <a:lstStyle/>
                    <a:p>
                      <a:pPr marL="174625" marR="0" indent="-1174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Dose interruptions of at least 3 days, n (%)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87 (57)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(20)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5" name="Rectangle 1"/>
          <p:cNvSpPr>
            <a:spLocks noChangeArrowheads="1"/>
          </p:cNvSpPr>
          <p:nvPr/>
        </p:nvSpPr>
        <p:spPr bwMode="auto">
          <a:xfrm>
            <a:off x="503104" y="5105400"/>
            <a:ext cx="8336096" cy="5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en-US" sz="1300" b="1" dirty="0" smtClean="0">
                <a:solidFill>
                  <a:schemeClr val="bg1"/>
                </a:solidFill>
              </a:rPr>
              <a:t>*Additional </a:t>
            </a:r>
            <a:r>
              <a:rPr lang="en-US" altLang="en-US" sz="1300" b="1" dirty="0">
                <a:solidFill>
                  <a:schemeClr val="bg1"/>
                </a:solidFill>
              </a:rPr>
              <a:t>60 (39%) patients in 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ponatinib </a:t>
            </a:r>
            <a:r>
              <a:rPr lang="en-US" altLang="en-US" sz="1300" b="1" dirty="0">
                <a:solidFill>
                  <a:schemeClr val="bg1"/>
                </a:solidFill>
              </a:rPr>
              <a:t>arm had a dose reduction following issuance of dose reduction recommendations post clinical hold to new patient enrollment (Oct </a:t>
            </a:r>
            <a:r>
              <a:rPr lang="en-US" altLang="en-US" sz="1300" b="1" dirty="0" smtClean="0">
                <a:solidFill>
                  <a:schemeClr val="bg1"/>
                </a:solidFill>
              </a:rPr>
              <a:t>2013).</a:t>
            </a:r>
            <a:endParaRPr lang="en-US" altLang="en-US" sz="13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0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490251"/>
            <a:ext cx="9144000" cy="914400"/>
          </a:xfrm>
        </p:spPr>
        <p:txBody>
          <a:bodyPr/>
          <a:lstStyle/>
          <a:p>
            <a:r>
              <a:rPr lang="en-US" altLang="en-US" sz="3300" dirty="0" smtClean="0"/>
              <a:t>EPIC: Achievement of &lt;10% BCR-ABL Transcripts at 3 Months: Evaluable Patients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247" y="6054020"/>
            <a:ext cx="4273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Evaluable: Patients </a:t>
            </a:r>
            <a:r>
              <a:rPr lang="en-US" sz="1200" dirty="0">
                <a:solidFill>
                  <a:schemeClr val="bg1"/>
                </a:solidFill>
              </a:rPr>
              <a:t>with an assessment at 3 months or </a:t>
            </a:r>
            <a:r>
              <a:rPr lang="en-US" sz="1200" dirty="0" smtClean="0">
                <a:solidFill>
                  <a:schemeClr val="bg1"/>
                </a:solidFill>
              </a:rPr>
              <a:t>later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762000" y="1295400"/>
            <a:ext cx="76200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766888" y="1797050"/>
            <a:ext cx="6338888" cy="3559175"/>
          </a:xfrm>
          <a:custGeom>
            <a:avLst/>
            <a:gdLst>
              <a:gd name="T0" fmla="*/ 0 w 4152"/>
              <a:gd name="T1" fmla="*/ 0 h 2322"/>
              <a:gd name="T2" fmla="*/ 0 w 4152"/>
              <a:gd name="T3" fmla="*/ 0 h 2322"/>
              <a:gd name="T4" fmla="*/ 4152 w 4152"/>
              <a:gd name="T5" fmla="*/ 0 h 2322"/>
              <a:gd name="T6" fmla="*/ 4152 w 4152"/>
              <a:gd name="T7" fmla="*/ 0 h 2322"/>
              <a:gd name="T8" fmla="*/ 4152 w 4152"/>
              <a:gd name="T9" fmla="*/ 0 h 2322"/>
              <a:gd name="T10" fmla="*/ 4152 w 4152"/>
              <a:gd name="T11" fmla="*/ 2322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2" h="2322">
                <a:moveTo>
                  <a:pt x="0" y="0"/>
                </a:moveTo>
                <a:lnTo>
                  <a:pt x="0" y="0"/>
                </a:lnTo>
                <a:lnTo>
                  <a:pt x="4152" y="0"/>
                </a:lnTo>
                <a:moveTo>
                  <a:pt x="4152" y="0"/>
                </a:moveTo>
                <a:lnTo>
                  <a:pt x="4152" y="0"/>
                </a:lnTo>
                <a:lnTo>
                  <a:pt x="4152" y="2322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935538" y="2389188"/>
            <a:ext cx="2155825" cy="2363788"/>
          </a:xfrm>
          <a:custGeom>
            <a:avLst/>
            <a:gdLst>
              <a:gd name="T0" fmla="*/ 0 w 1412"/>
              <a:gd name="T1" fmla="*/ 0 h 1542"/>
              <a:gd name="T2" fmla="*/ 0 w 1412"/>
              <a:gd name="T3" fmla="*/ 0 h 1542"/>
              <a:gd name="T4" fmla="*/ 1412 w 1412"/>
              <a:gd name="T5" fmla="*/ 0 h 1542"/>
              <a:gd name="T6" fmla="*/ 1412 w 1412"/>
              <a:gd name="T7" fmla="*/ 1542 h 1542"/>
              <a:gd name="T8" fmla="*/ 0 w 1412"/>
              <a:gd name="T9" fmla="*/ 1542 h 1542"/>
              <a:gd name="T10" fmla="*/ 0 w 1412"/>
              <a:gd name="T11" fmla="*/ 0 h 1542"/>
              <a:gd name="T12" fmla="*/ 0 w 1412"/>
              <a:gd name="T13" fmla="*/ 0 h 1542"/>
              <a:gd name="T14" fmla="*/ 0 w 1412"/>
              <a:gd name="T15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542">
                <a:moveTo>
                  <a:pt x="0" y="0"/>
                </a:moveTo>
                <a:lnTo>
                  <a:pt x="0" y="0"/>
                </a:lnTo>
                <a:lnTo>
                  <a:pt x="1412" y="0"/>
                </a:lnTo>
                <a:lnTo>
                  <a:pt x="1412" y="1542"/>
                </a:lnTo>
                <a:lnTo>
                  <a:pt x="0" y="154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954213" y="2389188"/>
            <a:ext cx="2981325" cy="2363788"/>
          </a:xfrm>
          <a:custGeom>
            <a:avLst/>
            <a:gdLst>
              <a:gd name="T0" fmla="*/ 0 w 1953"/>
              <a:gd name="T1" fmla="*/ 0 h 1542"/>
              <a:gd name="T2" fmla="*/ 0 w 1953"/>
              <a:gd name="T3" fmla="*/ 0 h 1542"/>
              <a:gd name="T4" fmla="*/ 1953 w 1953"/>
              <a:gd name="T5" fmla="*/ 0 h 1542"/>
              <a:gd name="T6" fmla="*/ 1953 w 1953"/>
              <a:gd name="T7" fmla="*/ 1542 h 1542"/>
              <a:gd name="T8" fmla="*/ 0 w 1953"/>
              <a:gd name="T9" fmla="*/ 1542 h 1542"/>
              <a:gd name="T10" fmla="*/ 0 w 1953"/>
              <a:gd name="T11" fmla="*/ 0 h 1542"/>
              <a:gd name="T12" fmla="*/ 0 w 1953"/>
              <a:gd name="T13" fmla="*/ 0 h 1542"/>
              <a:gd name="T14" fmla="*/ 0 w 1953"/>
              <a:gd name="T15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3" h="1542">
                <a:moveTo>
                  <a:pt x="0" y="0"/>
                </a:moveTo>
                <a:lnTo>
                  <a:pt x="0" y="0"/>
                </a:lnTo>
                <a:lnTo>
                  <a:pt x="1953" y="0"/>
                </a:lnTo>
                <a:lnTo>
                  <a:pt x="1953" y="1542"/>
                </a:lnTo>
                <a:lnTo>
                  <a:pt x="0" y="154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766888" y="5343525"/>
            <a:ext cx="6338888" cy="0"/>
          </a:xfrm>
          <a:custGeom>
            <a:avLst/>
            <a:gdLst>
              <a:gd name="T0" fmla="*/ 0 w 4152"/>
              <a:gd name="T1" fmla="*/ 0 w 4152"/>
              <a:gd name="T2" fmla="*/ 4152 w 41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152">
                <a:moveTo>
                  <a:pt x="0" y="0"/>
                </a:moveTo>
                <a:lnTo>
                  <a:pt x="0" y="0"/>
                </a:lnTo>
                <a:lnTo>
                  <a:pt x="4152" y="0"/>
                </a:lnTo>
              </a:path>
            </a:pathLst>
          </a:custGeom>
          <a:noFill/>
          <a:ln w="285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766888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400300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3035300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668713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4302125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4935538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5572125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6205538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6838950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7472363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8105775" y="5343525"/>
            <a:ext cx="0" cy="71438"/>
          </a:xfrm>
          <a:custGeom>
            <a:avLst/>
            <a:gdLst>
              <a:gd name="T0" fmla="*/ 0 h 47"/>
              <a:gd name="T1" fmla="*/ 0 h 47"/>
              <a:gd name="T2" fmla="*/ 47 h 4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7">
                <a:moveTo>
                  <a:pt x="0" y="0"/>
                </a:moveTo>
                <a:lnTo>
                  <a:pt x="0" y="0"/>
                </a:lnTo>
                <a:lnTo>
                  <a:pt x="0" y="47"/>
                </a:lnTo>
              </a:path>
            </a:pathLst>
          </a:custGeom>
          <a:noFill/>
          <a:ln w="285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581150" y="5516563"/>
            <a:ext cx="76200" cy="174625"/>
          </a:xfrm>
          <a:custGeom>
            <a:avLst/>
            <a:gdLst>
              <a:gd name="T0" fmla="*/ 50 w 50"/>
              <a:gd name="T1" fmla="*/ 114 h 114"/>
              <a:gd name="T2" fmla="*/ 50 w 50"/>
              <a:gd name="T3" fmla="*/ 114 h 114"/>
              <a:gd name="T4" fmla="*/ 28 w 50"/>
              <a:gd name="T5" fmla="*/ 114 h 114"/>
              <a:gd name="T6" fmla="*/ 28 w 50"/>
              <a:gd name="T7" fmla="*/ 32 h 114"/>
              <a:gd name="T8" fmla="*/ 0 w 50"/>
              <a:gd name="T9" fmla="*/ 49 h 114"/>
              <a:gd name="T10" fmla="*/ 0 w 50"/>
              <a:gd name="T11" fmla="*/ 29 h 114"/>
              <a:gd name="T12" fmla="*/ 18 w 50"/>
              <a:gd name="T13" fmla="*/ 18 h 114"/>
              <a:gd name="T14" fmla="*/ 32 w 50"/>
              <a:gd name="T15" fmla="*/ 0 h 114"/>
              <a:gd name="T16" fmla="*/ 50 w 50"/>
              <a:gd name="T17" fmla="*/ 0 h 114"/>
              <a:gd name="T18" fmla="*/ 50 w 50"/>
              <a:gd name="T1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114">
                <a:moveTo>
                  <a:pt x="50" y="114"/>
                </a:moveTo>
                <a:lnTo>
                  <a:pt x="50" y="114"/>
                </a:lnTo>
                <a:lnTo>
                  <a:pt x="28" y="114"/>
                </a:lnTo>
                <a:lnTo>
                  <a:pt x="28" y="32"/>
                </a:lnTo>
                <a:cubicBezTo>
                  <a:pt x="20" y="40"/>
                  <a:pt x="11" y="45"/>
                  <a:pt x="0" y="49"/>
                </a:cubicBezTo>
                <a:lnTo>
                  <a:pt x="0" y="29"/>
                </a:lnTo>
                <a:cubicBezTo>
                  <a:pt x="6" y="27"/>
                  <a:pt x="12" y="24"/>
                  <a:pt x="18" y="18"/>
                </a:cubicBezTo>
                <a:cubicBezTo>
                  <a:pt x="25" y="13"/>
                  <a:pt x="30" y="7"/>
                  <a:pt x="32" y="0"/>
                </a:cubicBezTo>
                <a:lnTo>
                  <a:pt x="50" y="0"/>
                </a:lnTo>
                <a:lnTo>
                  <a:pt x="50" y="11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708150" y="5516563"/>
            <a:ext cx="112713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3 w 74"/>
              <a:gd name="T5" fmla="*/ 12 h 116"/>
              <a:gd name="T6" fmla="*/ 74 w 74"/>
              <a:gd name="T7" fmla="*/ 58 h 116"/>
              <a:gd name="T8" fmla="*/ 63 w 74"/>
              <a:gd name="T9" fmla="*/ 105 h 116"/>
              <a:gd name="T10" fmla="*/ 37 w 74"/>
              <a:gd name="T11" fmla="*/ 116 h 116"/>
              <a:gd name="T12" fmla="*/ 11 w 74"/>
              <a:gd name="T13" fmla="*/ 104 h 116"/>
              <a:gd name="T14" fmla="*/ 0 w 74"/>
              <a:gd name="T15" fmla="*/ 58 h 116"/>
              <a:gd name="T16" fmla="*/ 12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6 w 74"/>
              <a:gd name="T29" fmla="*/ 30 h 116"/>
              <a:gd name="T30" fmla="*/ 23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2 w 74"/>
              <a:gd name="T43" fmla="*/ 58 h 116"/>
              <a:gd name="T44" fmla="*/ 50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7" y="4"/>
                  <a:pt x="63" y="12"/>
                </a:cubicBezTo>
                <a:cubicBezTo>
                  <a:pt x="71" y="21"/>
                  <a:pt x="74" y="37"/>
                  <a:pt x="74" y="58"/>
                </a:cubicBezTo>
                <a:cubicBezTo>
                  <a:pt x="74" y="80"/>
                  <a:pt x="71" y="95"/>
                  <a:pt x="63" y="105"/>
                </a:cubicBezTo>
                <a:cubicBezTo>
                  <a:pt x="57" y="113"/>
                  <a:pt x="48" y="116"/>
                  <a:pt x="37" y="116"/>
                </a:cubicBezTo>
                <a:cubicBezTo>
                  <a:pt x="26" y="116"/>
                  <a:pt x="17" y="112"/>
                  <a:pt x="11" y="104"/>
                </a:cubicBezTo>
                <a:cubicBezTo>
                  <a:pt x="4" y="95"/>
                  <a:pt x="0" y="80"/>
                  <a:pt x="0" y="58"/>
                </a:cubicBezTo>
                <a:cubicBezTo>
                  <a:pt x="0" y="37"/>
                  <a:pt x="4" y="21"/>
                  <a:pt x="12" y="12"/>
                </a:cubicBezTo>
                <a:cubicBezTo>
                  <a:pt x="18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5" y="18"/>
                  <a:pt x="32" y="19"/>
                  <a:pt x="30" y="21"/>
                </a:cubicBezTo>
                <a:cubicBezTo>
                  <a:pt x="28" y="23"/>
                  <a:pt x="27" y="26"/>
                  <a:pt x="26" y="30"/>
                </a:cubicBezTo>
                <a:cubicBezTo>
                  <a:pt x="24" y="36"/>
                  <a:pt x="23" y="45"/>
                  <a:pt x="23" y="58"/>
                </a:cubicBezTo>
                <a:cubicBezTo>
                  <a:pt x="23" y="72"/>
                  <a:pt x="24" y="81"/>
                  <a:pt x="25" y="86"/>
                </a:cubicBezTo>
                <a:cubicBezTo>
                  <a:pt x="27" y="91"/>
                  <a:pt x="28" y="94"/>
                  <a:pt x="30" y="96"/>
                </a:cubicBezTo>
                <a:cubicBezTo>
                  <a:pt x="32" y="97"/>
                  <a:pt x="35" y="98"/>
                  <a:pt x="37" y="98"/>
                </a:cubicBezTo>
                <a:cubicBezTo>
                  <a:pt x="40" y="98"/>
                  <a:pt x="42" y="97"/>
                  <a:pt x="44" y="96"/>
                </a:cubicBezTo>
                <a:cubicBezTo>
                  <a:pt x="47" y="94"/>
                  <a:pt x="48" y="91"/>
                  <a:pt x="49" y="87"/>
                </a:cubicBezTo>
                <a:cubicBezTo>
                  <a:pt x="51" y="81"/>
                  <a:pt x="52" y="72"/>
                  <a:pt x="52" y="58"/>
                </a:cubicBezTo>
                <a:cubicBezTo>
                  <a:pt x="52" y="45"/>
                  <a:pt x="51" y="36"/>
                  <a:pt x="50" y="31"/>
                </a:cubicBezTo>
                <a:cubicBezTo>
                  <a:pt x="48" y="26"/>
                  <a:pt x="46" y="23"/>
                  <a:pt x="44" y="21"/>
                </a:cubicBezTo>
                <a:cubicBezTo>
                  <a:pt x="42" y="19"/>
                  <a:pt x="40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847850" y="5516563"/>
            <a:ext cx="112713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3 w 74"/>
              <a:gd name="T5" fmla="*/ 12 h 116"/>
              <a:gd name="T6" fmla="*/ 74 w 74"/>
              <a:gd name="T7" fmla="*/ 58 h 116"/>
              <a:gd name="T8" fmla="*/ 63 w 74"/>
              <a:gd name="T9" fmla="*/ 105 h 116"/>
              <a:gd name="T10" fmla="*/ 37 w 74"/>
              <a:gd name="T11" fmla="*/ 116 h 116"/>
              <a:gd name="T12" fmla="*/ 10 w 74"/>
              <a:gd name="T13" fmla="*/ 104 h 116"/>
              <a:gd name="T14" fmla="*/ 0 w 74"/>
              <a:gd name="T15" fmla="*/ 58 h 116"/>
              <a:gd name="T16" fmla="*/ 11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3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1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7" y="4"/>
                  <a:pt x="63" y="12"/>
                </a:cubicBezTo>
                <a:cubicBezTo>
                  <a:pt x="70" y="21"/>
                  <a:pt x="74" y="37"/>
                  <a:pt x="74" y="58"/>
                </a:cubicBezTo>
                <a:cubicBezTo>
                  <a:pt x="74" y="80"/>
                  <a:pt x="70" y="95"/>
                  <a:pt x="63" y="105"/>
                </a:cubicBezTo>
                <a:cubicBezTo>
                  <a:pt x="57" y="113"/>
                  <a:pt x="48" y="116"/>
                  <a:pt x="37" y="116"/>
                </a:cubicBezTo>
                <a:cubicBezTo>
                  <a:pt x="26" y="116"/>
                  <a:pt x="17" y="112"/>
                  <a:pt x="10" y="104"/>
                </a:cubicBezTo>
                <a:cubicBezTo>
                  <a:pt x="3" y="95"/>
                  <a:pt x="0" y="80"/>
                  <a:pt x="0" y="58"/>
                </a:cubicBezTo>
                <a:cubicBezTo>
                  <a:pt x="0" y="37"/>
                  <a:pt x="4" y="21"/>
                  <a:pt x="11" y="12"/>
                </a:cubicBezTo>
                <a:cubicBezTo>
                  <a:pt x="17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4" y="18"/>
                  <a:pt x="32" y="19"/>
                  <a:pt x="30" y="21"/>
                </a:cubicBezTo>
                <a:cubicBezTo>
                  <a:pt x="28" y="23"/>
                  <a:pt x="26" y="26"/>
                  <a:pt x="25" y="30"/>
                </a:cubicBezTo>
                <a:cubicBezTo>
                  <a:pt x="24" y="36"/>
                  <a:pt x="23" y="45"/>
                  <a:pt x="23" y="58"/>
                </a:cubicBezTo>
                <a:cubicBezTo>
                  <a:pt x="23" y="72"/>
                  <a:pt x="23" y="81"/>
                  <a:pt x="25" y="86"/>
                </a:cubicBezTo>
                <a:cubicBezTo>
                  <a:pt x="26" y="91"/>
                  <a:pt x="28" y="94"/>
                  <a:pt x="30" y="96"/>
                </a:cubicBezTo>
                <a:cubicBezTo>
                  <a:pt x="32" y="97"/>
                  <a:pt x="34" y="98"/>
                  <a:pt x="37" y="98"/>
                </a:cubicBezTo>
                <a:cubicBezTo>
                  <a:pt x="40" y="98"/>
                  <a:pt x="42" y="97"/>
                  <a:pt x="44" y="96"/>
                </a:cubicBezTo>
                <a:cubicBezTo>
                  <a:pt x="46" y="94"/>
                  <a:pt x="48" y="91"/>
                  <a:pt x="49" y="87"/>
                </a:cubicBezTo>
                <a:cubicBezTo>
                  <a:pt x="50" y="81"/>
                  <a:pt x="51" y="72"/>
                  <a:pt x="51" y="58"/>
                </a:cubicBezTo>
                <a:cubicBezTo>
                  <a:pt x="51" y="45"/>
                  <a:pt x="50" y="36"/>
                  <a:pt x="49" y="31"/>
                </a:cubicBezTo>
                <a:cubicBezTo>
                  <a:pt x="48" y="26"/>
                  <a:pt x="46" y="23"/>
                  <a:pt x="44" y="21"/>
                </a:cubicBezTo>
                <a:cubicBezTo>
                  <a:pt x="42" y="19"/>
                  <a:pt x="40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271713" y="5516563"/>
            <a:ext cx="114300" cy="177800"/>
          </a:xfrm>
          <a:custGeom>
            <a:avLst/>
            <a:gdLst>
              <a:gd name="T0" fmla="*/ 19 w 75"/>
              <a:gd name="T1" fmla="*/ 53 h 116"/>
              <a:gd name="T2" fmla="*/ 19 w 75"/>
              <a:gd name="T3" fmla="*/ 53 h 116"/>
              <a:gd name="T4" fmla="*/ 6 w 75"/>
              <a:gd name="T5" fmla="*/ 43 h 116"/>
              <a:gd name="T6" fmla="*/ 3 w 75"/>
              <a:gd name="T7" fmla="*/ 30 h 116"/>
              <a:gd name="T8" fmla="*/ 12 w 75"/>
              <a:gd name="T9" fmla="*/ 9 h 116"/>
              <a:gd name="T10" fmla="*/ 37 w 75"/>
              <a:gd name="T11" fmla="*/ 0 h 116"/>
              <a:gd name="T12" fmla="*/ 62 w 75"/>
              <a:gd name="T13" fmla="*/ 9 h 116"/>
              <a:gd name="T14" fmla="*/ 71 w 75"/>
              <a:gd name="T15" fmla="*/ 30 h 116"/>
              <a:gd name="T16" fmla="*/ 67 w 75"/>
              <a:gd name="T17" fmla="*/ 44 h 116"/>
              <a:gd name="T18" fmla="*/ 55 w 75"/>
              <a:gd name="T19" fmla="*/ 53 h 116"/>
              <a:gd name="T20" fmla="*/ 70 w 75"/>
              <a:gd name="T21" fmla="*/ 64 h 116"/>
              <a:gd name="T22" fmla="*/ 75 w 75"/>
              <a:gd name="T23" fmla="*/ 81 h 116"/>
              <a:gd name="T24" fmla="*/ 65 w 75"/>
              <a:gd name="T25" fmla="*/ 107 h 116"/>
              <a:gd name="T26" fmla="*/ 38 w 75"/>
              <a:gd name="T27" fmla="*/ 116 h 116"/>
              <a:gd name="T28" fmla="*/ 12 w 75"/>
              <a:gd name="T29" fmla="*/ 108 h 116"/>
              <a:gd name="T30" fmla="*/ 0 w 75"/>
              <a:gd name="T31" fmla="*/ 82 h 116"/>
              <a:gd name="T32" fmla="*/ 4 w 75"/>
              <a:gd name="T33" fmla="*/ 65 h 116"/>
              <a:gd name="T34" fmla="*/ 19 w 75"/>
              <a:gd name="T35" fmla="*/ 53 h 116"/>
              <a:gd name="T36" fmla="*/ 19 w 75"/>
              <a:gd name="T37" fmla="*/ 53 h 116"/>
              <a:gd name="T38" fmla="*/ 23 w 75"/>
              <a:gd name="T39" fmla="*/ 31 h 116"/>
              <a:gd name="T40" fmla="*/ 23 w 75"/>
              <a:gd name="T41" fmla="*/ 31 h 116"/>
              <a:gd name="T42" fmla="*/ 27 w 75"/>
              <a:gd name="T43" fmla="*/ 41 h 116"/>
              <a:gd name="T44" fmla="*/ 37 w 75"/>
              <a:gd name="T45" fmla="*/ 45 h 116"/>
              <a:gd name="T46" fmla="*/ 47 w 75"/>
              <a:gd name="T47" fmla="*/ 41 h 116"/>
              <a:gd name="T48" fmla="*/ 50 w 75"/>
              <a:gd name="T49" fmla="*/ 31 h 116"/>
              <a:gd name="T50" fmla="*/ 47 w 75"/>
              <a:gd name="T51" fmla="*/ 21 h 116"/>
              <a:gd name="T52" fmla="*/ 37 w 75"/>
              <a:gd name="T53" fmla="*/ 18 h 116"/>
              <a:gd name="T54" fmla="*/ 27 w 75"/>
              <a:gd name="T55" fmla="*/ 21 h 116"/>
              <a:gd name="T56" fmla="*/ 23 w 75"/>
              <a:gd name="T57" fmla="*/ 31 h 116"/>
              <a:gd name="T58" fmla="*/ 23 w 75"/>
              <a:gd name="T59" fmla="*/ 31 h 116"/>
              <a:gd name="T60" fmla="*/ 21 w 75"/>
              <a:gd name="T61" fmla="*/ 80 h 116"/>
              <a:gd name="T62" fmla="*/ 21 w 75"/>
              <a:gd name="T63" fmla="*/ 80 h 116"/>
              <a:gd name="T64" fmla="*/ 26 w 75"/>
              <a:gd name="T65" fmla="*/ 94 h 116"/>
              <a:gd name="T66" fmla="*/ 37 w 75"/>
              <a:gd name="T67" fmla="*/ 99 h 116"/>
              <a:gd name="T68" fmla="*/ 49 w 75"/>
              <a:gd name="T69" fmla="*/ 94 h 116"/>
              <a:gd name="T70" fmla="*/ 53 w 75"/>
              <a:gd name="T71" fmla="*/ 80 h 116"/>
              <a:gd name="T72" fmla="*/ 49 w 75"/>
              <a:gd name="T73" fmla="*/ 67 h 116"/>
              <a:gd name="T74" fmla="*/ 37 w 75"/>
              <a:gd name="T75" fmla="*/ 62 h 116"/>
              <a:gd name="T76" fmla="*/ 25 w 75"/>
              <a:gd name="T77" fmla="*/ 68 h 116"/>
              <a:gd name="T78" fmla="*/ 21 w 75"/>
              <a:gd name="T79" fmla="*/ 80 h 116"/>
              <a:gd name="T80" fmla="*/ 21 w 75"/>
              <a:gd name="T81" fmla="*/ 8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" h="116">
                <a:moveTo>
                  <a:pt x="19" y="53"/>
                </a:moveTo>
                <a:lnTo>
                  <a:pt x="19" y="53"/>
                </a:lnTo>
                <a:cubicBezTo>
                  <a:pt x="13" y="51"/>
                  <a:pt x="9" y="47"/>
                  <a:pt x="6" y="43"/>
                </a:cubicBezTo>
                <a:cubicBezTo>
                  <a:pt x="4" y="39"/>
                  <a:pt x="3" y="35"/>
                  <a:pt x="3" y="30"/>
                </a:cubicBezTo>
                <a:cubicBezTo>
                  <a:pt x="3" y="21"/>
                  <a:pt x="6" y="14"/>
                  <a:pt x="12" y="9"/>
                </a:cubicBezTo>
                <a:cubicBezTo>
                  <a:pt x="17" y="3"/>
                  <a:pt x="26" y="0"/>
                  <a:pt x="37" y="0"/>
                </a:cubicBezTo>
                <a:cubicBezTo>
                  <a:pt x="48" y="0"/>
                  <a:pt x="56" y="3"/>
                  <a:pt x="62" y="9"/>
                </a:cubicBezTo>
                <a:cubicBezTo>
                  <a:pt x="68" y="14"/>
                  <a:pt x="71" y="21"/>
                  <a:pt x="71" y="30"/>
                </a:cubicBezTo>
                <a:cubicBezTo>
                  <a:pt x="71" y="35"/>
                  <a:pt x="70" y="40"/>
                  <a:pt x="67" y="44"/>
                </a:cubicBezTo>
                <a:cubicBezTo>
                  <a:pt x="64" y="48"/>
                  <a:pt x="60" y="51"/>
                  <a:pt x="55" y="53"/>
                </a:cubicBezTo>
                <a:cubicBezTo>
                  <a:pt x="62" y="56"/>
                  <a:pt x="66" y="59"/>
                  <a:pt x="70" y="64"/>
                </a:cubicBezTo>
                <a:cubicBezTo>
                  <a:pt x="73" y="69"/>
                  <a:pt x="75" y="75"/>
                  <a:pt x="75" y="81"/>
                </a:cubicBezTo>
                <a:cubicBezTo>
                  <a:pt x="75" y="92"/>
                  <a:pt x="71" y="100"/>
                  <a:pt x="65" y="107"/>
                </a:cubicBezTo>
                <a:cubicBezTo>
                  <a:pt x="58" y="113"/>
                  <a:pt x="49" y="116"/>
                  <a:pt x="38" y="116"/>
                </a:cubicBezTo>
                <a:cubicBezTo>
                  <a:pt x="27" y="116"/>
                  <a:pt x="19" y="114"/>
                  <a:pt x="12" y="108"/>
                </a:cubicBezTo>
                <a:cubicBezTo>
                  <a:pt x="4" y="102"/>
                  <a:pt x="0" y="93"/>
                  <a:pt x="0" y="82"/>
                </a:cubicBezTo>
                <a:cubicBezTo>
                  <a:pt x="0" y="76"/>
                  <a:pt x="1" y="70"/>
                  <a:pt x="4" y="65"/>
                </a:cubicBezTo>
                <a:cubicBezTo>
                  <a:pt x="7" y="60"/>
                  <a:pt x="12" y="56"/>
                  <a:pt x="19" y="53"/>
                </a:cubicBezTo>
                <a:lnTo>
                  <a:pt x="19" y="53"/>
                </a:lnTo>
                <a:close/>
                <a:moveTo>
                  <a:pt x="23" y="31"/>
                </a:moveTo>
                <a:lnTo>
                  <a:pt x="23" y="31"/>
                </a:lnTo>
                <a:cubicBezTo>
                  <a:pt x="23" y="35"/>
                  <a:pt x="24" y="39"/>
                  <a:pt x="27" y="41"/>
                </a:cubicBezTo>
                <a:cubicBezTo>
                  <a:pt x="29" y="44"/>
                  <a:pt x="33" y="45"/>
                  <a:pt x="37" y="45"/>
                </a:cubicBezTo>
                <a:cubicBezTo>
                  <a:pt x="41" y="45"/>
                  <a:pt x="44" y="44"/>
                  <a:pt x="47" y="41"/>
                </a:cubicBezTo>
                <a:cubicBezTo>
                  <a:pt x="49" y="39"/>
                  <a:pt x="50" y="35"/>
                  <a:pt x="50" y="31"/>
                </a:cubicBezTo>
                <a:cubicBezTo>
                  <a:pt x="50" y="27"/>
                  <a:pt x="49" y="24"/>
                  <a:pt x="47" y="21"/>
                </a:cubicBezTo>
                <a:cubicBezTo>
                  <a:pt x="44" y="19"/>
                  <a:pt x="41" y="18"/>
                  <a:pt x="37" y="18"/>
                </a:cubicBezTo>
                <a:cubicBezTo>
                  <a:pt x="33" y="18"/>
                  <a:pt x="29" y="19"/>
                  <a:pt x="27" y="21"/>
                </a:cubicBezTo>
                <a:cubicBezTo>
                  <a:pt x="25" y="24"/>
                  <a:pt x="23" y="27"/>
                  <a:pt x="23" y="31"/>
                </a:cubicBezTo>
                <a:lnTo>
                  <a:pt x="23" y="31"/>
                </a:lnTo>
                <a:close/>
                <a:moveTo>
                  <a:pt x="21" y="80"/>
                </a:moveTo>
                <a:lnTo>
                  <a:pt x="21" y="80"/>
                </a:lnTo>
                <a:cubicBezTo>
                  <a:pt x="21" y="86"/>
                  <a:pt x="23" y="91"/>
                  <a:pt x="26" y="94"/>
                </a:cubicBezTo>
                <a:cubicBezTo>
                  <a:pt x="29" y="97"/>
                  <a:pt x="33" y="99"/>
                  <a:pt x="37" y="99"/>
                </a:cubicBezTo>
                <a:cubicBezTo>
                  <a:pt x="42" y="99"/>
                  <a:pt x="46" y="97"/>
                  <a:pt x="49" y="94"/>
                </a:cubicBezTo>
                <a:cubicBezTo>
                  <a:pt x="52" y="91"/>
                  <a:pt x="53" y="86"/>
                  <a:pt x="53" y="80"/>
                </a:cubicBezTo>
                <a:cubicBezTo>
                  <a:pt x="53" y="75"/>
                  <a:pt x="52" y="70"/>
                  <a:pt x="49" y="67"/>
                </a:cubicBezTo>
                <a:cubicBezTo>
                  <a:pt x="46" y="64"/>
                  <a:pt x="42" y="62"/>
                  <a:pt x="37" y="62"/>
                </a:cubicBezTo>
                <a:cubicBezTo>
                  <a:pt x="32" y="62"/>
                  <a:pt x="28" y="64"/>
                  <a:pt x="25" y="68"/>
                </a:cubicBezTo>
                <a:cubicBezTo>
                  <a:pt x="23" y="72"/>
                  <a:pt x="21" y="76"/>
                  <a:pt x="21" y="80"/>
                </a:cubicBezTo>
                <a:lnTo>
                  <a:pt x="21" y="8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2411413" y="5516563"/>
            <a:ext cx="111125" cy="177800"/>
          </a:xfrm>
          <a:custGeom>
            <a:avLst/>
            <a:gdLst>
              <a:gd name="T0" fmla="*/ 36 w 73"/>
              <a:gd name="T1" fmla="*/ 0 h 116"/>
              <a:gd name="T2" fmla="*/ 36 w 73"/>
              <a:gd name="T3" fmla="*/ 0 h 116"/>
              <a:gd name="T4" fmla="*/ 62 w 73"/>
              <a:gd name="T5" fmla="*/ 12 h 116"/>
              <a:gd name="T6" fmla="*/ 73 w 73"/>
              <a:gd name="T7" fmla="*/ 58 h 116"/>
              <a:gd name="T8" fmla="*/ 62 w 73"/>
              <a:gd name="T9" fmla="*/ 105 h 116"/>
              <a:gd name="T10" fmla="*/ 36 w 73"/>
              <a:gd name="T11" fmla="*/ 116 h 116"/>
              <a:gd name="T12" fmla="*/ 10 w 73"/>
              <a:gd name="T13" fmla="*/ 104 h 116"/>
              <a:gd name="T14" fmla="*/ 0 w 73"/>
              <a:gd name="T15" fmla="*/ 58 h 116"/>
              <a:gd name="T16" fmla="*/ 11 w 73"/>
              <a:gd name="T17" fmla="*/ 12 h 116"/>
              <a:gd name="T18" fmla="*/ 36 w 73"/>
              <a:gd name="T19" fmla="*/ 0 h 116"/>
              <a:gd name="T20" fmla="*/ 36 w 73"/>
              <a:gd name="T21" fmla="*/ 0 h 116"/>
              <a:gd name="T22" fmla="*/ 36 w 73"/>
              <a:gd name="T23" fmla="*/ 18 h 116"/>
              <a:gd name="T24" fmla="*/ 36 w 73"/>
              <a:gd name="T25" fmla="*/ 18 h 116"/>
              <a:gd name="T26" fmla="*/ 29 w 73"/>
              <a:gd name="T27" fmla="*/ 21 h 116"/>
              <a:gd name="T28" fmla="*/ 25 w 73"/>
              <a:gd name="T29" fmla="*/ 30 h 116"/>
              <a:gd name="T30" fmla="*/ 22 w 73"/>
              <a:gd name="T31" fmla="*/ 58 h 116"/>
              <a:gd name="T32" fmla="*/ 24 w 73"/>
              <a:gd name="T33" fmla="*/ 86 h 116"/>
              <a:gd name="T34" fmla="*/ 29 w 73"/>
              <a:gd name="T35" fmla="*/ 96 h 116"/>
              <a:gd name="T36" fmla="*/ 36 w 73"/>
              <a:gd name="T37" fmla="*/ 98 h 116"/>
              <a:gd name="T38" fmla="*/ 44 w 73"/>
              <a:gd name="T39" fmla="*/ 96 h 116"/>
              <a:gd name="T40" fmla="*/ 48 w 73"/>
              <a:gd name="T41" fmla="*/ 87 h 116"/>
              <a:gd name="T42" fmla="*/ 51 w 73"/>
              <a:gd name="T43" fmla="*/ 58 h 116"/>
              <a:gd name="T44" fmla="*/ 49 w 73"/>
              <a:gd name="T45" fmla="*/ 31 h 116"/>
              <a:gd name="T46" fmla="*/ 43 w 73"/>
              <a:gd name="T47" fmla="*/ 21 h 116"/>
              <a:gd name="T48" fmla="*/ 36 w 73"/>
              <a:gd name="T49" fmla="*/ 18 h 116"/>
              <a:gd name="T50" fmla="*/ 36 w 73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" h="116">
                <a:moveTo>
                  <a:pt x="36" y="0"/>
                </a:moveTo>
                <a:lnTo>
                  <a:pt x="36" y="0"/>
                </a:lnTo>
                <a:cubicBezTo>
                  <a:pt x="47" y="0"/>
                  <a:pt x="56" y="4"/>
                  <a:pt x="62" y="12"/>
                </a:cubicBezTo>
                <a:cubicBezTo>
                  <a:pt x="70" y="21"/>
                  <a:pt x="73" y="37"/>
                  <a:pt x="73" y="58"/>
                </a:cubicBezTo>
                <a:cubicBezTo>
                  <a:pt x="73" y="80"/>
                  <a:pt x="70" y="95"/>
                  <a:pt x="62" y="105"/>
                </a:cubicBezTo>
                <a:cubicBezTo>
                  <a:pt x="56" y="113"/>
                  <a:pt x="47" y="116"/>
                  <a:pt x="36" y="116"/>
                </a:cubicBezTo>
                <a:cubicBezTo>
                  <a:pt x="25" y="116"/>
                  <a:pt x="16" y="112"/>
                  <a:pt x="10" y="104"/>
                </a:cubicBezTo>
                <a:cubicBezTo>
                  <a:pt x="3" y="95"/>
                  <a:pt x="0" y="80"/>
                  <a:pt x="0" y="58"/>
                </a:cubicBezTo>
                <a:cubicBezTo>
                  <a:pt x="0" y="37"/>
                  <a:pt x="3" y="21"/>
                  <a:pt x="11" y="12"/>
                </a:cubicBezTo>
                <a:cubicBezTo>
                  <a:pt x="17" y="4"/>
                  <a:pt x="25" y="0"/>
                  <a:pt x="36" y="0"/>
                </a:cubicBezTo>
                <a:lnTo>
                  <a:pt x="36" y="0"/>
                </a:lnTo>
                <a:close/>
                <a:moveTo>
                  <a:pt x="36" y="18"/>
                </a:moveTo>
                <a:lnTo>
                  <a:pt x="36" y="18"/>
                </a:lnTo>
                <a:cubicBezTo>
                  <a:pt x="34" y="18"/>
                  <a:pt x="31" y="19"/>
                  <a:pt x="29" y="21"/>
                </a:cubicBezTo>
                <a:cubicBezTo>
                  <a:pt x="27" y="23"/>
                  <a:pt x="26" y="26"/>
                  <a:pt x="25" y="30"/>
                </a:cubicBezTo>
                <a:cubicBezTo>
                  <a:pt x="23" y="36"/>
                  <a:pt x="22" y="45"/>
                  <a:pt x="22" y="58"/>
                </a:cubicBezTo>
                <a:cubicBezTo>
                  <a:pt x="22" y="72"/>
                  <a:pt x="23" y="81"/>
                  <a:pt x="24" y="86"/>
                </a:cubicBezTo>
                <a:cubicBezTo>
                  <a:pt x="26" y="91"/>
                  <a:pt x="27" y="94"/>
                  <a:pt x="29" y="96"/>
                </a:cubicBezTo>
                <a:cubicBezTo>
                  <a:pt x="31" y="97"/>
                  <a:pt x="34" y="98"/>
                  <a:pt x="36" y="98"/>
                </a:cubicBezTo>
                <a:cubicBezTo>
                  <a:pt x="39" y="98"/>
                  <a:pt x="41" y="97"/>
                  <a:pt x="44" y="96"/>
                </a:cubicBezTo>
                <a:cubicBezTo>
                  <a:pt x="46" y="94"/>
                  <a:pt x="47" y="91"/>
                  <a:pt x="48" y="87"/>
                </a:cubicBezTo>
                <a:cubicBezTo>
                  <a:pt x="50" y="81"/>
                  <a:pt x="51" y="72"/>
                  <a:pt x="51" y="58"/>
                </a:cubicBezTo>
                <a:cubicBezTo>
                  <a:pt x="51" y="45"/>
                  <a:pt x="50" y="36"/>
                  <a:pt x="49" y="31"/>
                </a:cubicBezTo>
                <a:cubicBezTo>
                  <a:pt x="47" y="26"/>
                  <a:pt x="46" y="23"/>
                  <a:pt x="43" y="21"/>
                </a:cubicBezTo>
                <a:cubicBezTo>
                  <a:pt x="41" y="19"/>
                  <a:pt x="39" y="18"/>
                  <a:pt x="36" y="18"/>
                </a:cubicBezTo>
                <a:lnTo>
                  <a:pt x="36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2905125" y="5516563"/>
            <a:ext cx="115888" cy="177800"/>
          </a:xfrm>
          <a:custGeom>
            <a:avLst/>
            <a:gdLst>
              <a:gd name="T0" fmla="*/ 74 w 76"/>
              <a:gd name="T1" fmla="*/ 29 h 116"/>
              <a:gd name="T2" fmla="*/ 74 w 76"/>
              <a:gd name="T3" fmla="*/ 29 h 116"/>
              <a:gd name="T4" fmla="*/ 53 w 76"/>
              <a:gd name="T5" fmla="*/ 31 h 116"/>
              <a:gd name="T6" fmla="*/ 49 w 76"/>
              <a:gd name="T7" fmla="*/ 21 h 116"/>
              <a:gd name="T8" fmla="*/ 41 w 76"/>
              <a:gd name="T9" fmla="*/ 18 h 116"/>
              <a:gd name="T10" fmla="*/ 29 w 76"/>
              <a:gd name="T11" fmla="*/ 24 h 116"/>
              <a:gd name="T12" fmla="*/ 23 w 76"/>
              <a:gd name="T13" fmla="*/ 50 h 116"/>
              <a:gd name="T14" fmla="*/ 43 w 76"/>
              <a:gd name="T15" fmla="*/ 41 h 116"/>
              <a:gd name="T16" fmla="*/ 67 w 76"/>
              <a:gd name="T17" fmla="*/ 51 h 116"/>
              <a:gd name="T18" fmla="*/ 76 w 76"/>
              <a:gd name="T19" fmla="*/ 78 h 116"/>
              <a:gd name="T20" fmla="*/ 66 w 76"/>
              <a:gd name="T21" fmla="*/ 106 h 116"/>
              <a:gd name="T22" fmla="*/ 40 w 76"/>
              <a:gd name="T23" fmla="*/ 116 h 116"/>
              <a:gd name="T24" fmla="*/ 12 w 76"/>
              <a:gd name="T25" fmla="*/ 103 h 116"/>
              <a:gd name="T26" fmla="*/ 0 w 76"/>
              <a:gd name="T27" fmla="*/ 59 h 116"/>
              <a:gd name="T28" fmla="*/ 12 w 76"/>
              <a:gd name="T29" fmla="*/ 14 h 116"/>
              <a:gd name="T30" fmla="*/ 42 w 76"/>
              <a:gd name="T31" fmla="*/ 0 h 116"/>
              <a:gd name="T32" fmla="*/ 64 w 76"/>
              <a:gd name="T33" fmla="*/ 7 h 116"/>
              <a:gd name="T34" fmla="*/ 74 w 76"/>
              <a:gd name="T35" fmla="*/ 29 h 116"/>
              <a:gd name="T36" fmla="*/ 74 w 76"/>
              <a:gd name="T37" fmla="*/ 29 h 116"/>
              <a:gd name="T38" fmla="*/ 25 w 76"/>
              <a:gd name="T39" fmla="*/ 76 h 116"/>
              <a:gd name="T40" fmla="*/ 25 w 76"/>
              <a:gd name="T41" fmla="*/ 76 h 116"/>
              <a:gd name="T42" fmla="*/ 30 w 76"/>
              <a:gd name="T43" fmla="*/ 93 h 116"/>
              <a:gd name="T44" fmla="*/ 41 w 76"/>
              <a:gd name="T45" fmla="*/ 98 h 116"/>
              <a:gd name="T46" fmla="*/ 51 w 76"/>
              <a:gd name="T47" fmla="*/ 94 h 116"/>
              <a:gd name="T48" fmla="*/ 55 w 76"/>
              <a:gd name="T49" fmla="*/ 78 h 116"/>
              <a:gd name="T50" fmla="*/ 51 w 76"/>
              <a:gd name="T51" fmla="*/ 62 h 116"/>
              <a:gd name="T52" fmla="*/ 40 w 76"/>
              <a:gd name="T53" fmla="*/ 57 h 116"/>
              <a:gd name="T54" fmla="*/ 29 w 76"/>
              <a:gd name="T55" fmla="*/ 62 h 116"/>
              <a:gd name="T56" fmla="*/ 25 w 76"/>
              <a:gd name="T57" fmla="*/ 76 h 116"/>
              <a:gd name="T58" fmla="*/ 25 w 76"/>
              <a:gd name="T59" fmla="*/ 7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6" h="116">
                <a:moveTo>
                  <a:pt x="74" y="29"/>
                </a:moveTo>
                <a:lnTo>
                  <a:pt x="74" y="29"/>
                </a:lnTo>
                <a:lnTo>
                  <a:pt x="53" y="31"/>
                </a:lnTo>
                <a:cubicBezTo>
                  <a:pt x="53" y="27"/>
                  <a:pt x="51" y="23"/>
                  <a:pt x="49" y="21"/>
                </a:cubicBezTo>
                <a:cubicBezTo>
                  <a:pt x="47" y="19"/>
                  <a:pt x="44" y="18"/>
                  <a:pt x="41" y="18"/>
                </a:cubicBezTo>
                <a:cubicBezTo>
                  <a:pt x="36" y="18"/>
                  <a:pt x="32" y="20"/>
                  <a:pt x="29" y="24"/>
                </a:cubicBezTo>
                <a:cubicBezTo>
                  <a:pt x="26" y="28"/>
                  <a:pt x="24" y="37"/>
                  <a:pt x="23" y="50"/>
                </a:cubicBezTo>
                <a:cubicBezTo>
                  <a:pt x="28" y="44"/>
                  <a:pt x="35" y="41"/>
                  <a:pt x="43" y="41"/>
                </a:cubicBezTo>
                <a:cubicBezTo>
                  <a:pt x="52" y="41"/>
                  <a:pt x="60" y="44"/>
                  <a:pt x="67" y="51"/>
                </a:cubicBezTo>
                <a:cubicBezTo>
                  <a:pt x="73" y="58"/>
                  <a:pt x="76" y="67"/>
                  <a:pt x="76" y="78"/>
                </a:cubicBezTo>
                <a:cubicBezTo>
                  <a:pt x="76" y="89"/>
                  <a:pt x="73" y="99"/>
                  <a:pt x="66" y="106"/>
                </a:cubicBezTo>
                <a:cubicBezTo>
                  <a:pt x="59" y="113"/>
                  <a:pt x="51" y="116"/>
                  <a:pt x="40" y="116"/>
                </a:cubicBezTo>
                <a:cubicBezTo>
                  <a:pt x="28" y="116"/>
                  <a:pt x="19" y="112"/>
                  <a:pt x="12" y="103"/>
                </a:cubicBezTo>
                <a:cubicBezTo>
                  <a:pt x="4" y="94"/>
                  <a:pt x="0" y="79"/>
                  <a:pt x="0" y="59"/>
                </a:cubicBezTo>
                <a:cubicBezTo>
                  <a:pt x="0" y="38"/>
                  <a:pt x="4" y="23"/>
                  <a:pt x="12" y="14"/>
                </a:cubicBezTo>
                <a:cubicBezTo>
                  <a:pt x="20" y="5"/>
                  <a:pt x="30" y="0"/>
                  <a:pt x="42" y="0"/>
                </a:cubicBezTo>
                <a:cubicBezTo>
                  <a:pt x="51" y="0"/>
                  <a:pt x="58" y="3"/>
                  <a:pt x="64" y="7"/>
                </a:cubicBezTo>
                <a:cubicBezTo>
                  <a:pt x="69" y="12"/>
                  <a:pt x="73" y="19"/>
                  <a:pt x="74" y="29"/>
                </a:cubicBezTo>
                <a:lnTo>
                  <a:pt x="74" y="29"/>
                </a:lnTo>
                <a:close/>
                <a:moveTo>
                  <a:pt x="25" y="76"/>
                </a:moveTo>
                <a:lnTo>
                  <a:pt x="25" y="76"/>
                </a:lnTo>
                <a:cubicBezTo>
                  <a:pt x="25" y="83"/>
                  <a:pt x="27" y="89"/>
                  <a:pt x="30" y="93"/>
                </a:cubicBezTo>
                <a:cubicBezTo>
                  <a:pt x="33" y="96"/>
                  <a:pt x="37" y="98"/>
                  <a:pt x="41" y="98"/>
                </a:cubicBezTo>
                <a:cubicBezTo>
                  <a:pt x="45" y="98"/>
                  <a:pt x="48" y="97"/>
                  <a:pt x="51" y="94"/>
                </a:cubicBezTo>
                <a:cubicBezTo>
                  <a:pt x="54" y="90"/>
                  <a:pt x="55" y="85"/>
                  <a:pt x="55" y="78"/>
                </a:cubicBezTo>
                <a:cubicBezTo>
                  <a:pt x="55" y="71"/>
                  <a:pt x="54" y="65"/>
                  <a:pt x="51" y="62"/>
                </a:cubicBezTo>
                <a:cubicBezTo>
                  <a:pt x="48" y="58"/>
                  <a:pt x="44" y="57"/>
                  <a:pt x="40" y="57"/>
                </a:cubicBezTo>
                <a:cubicBezTo>
                  <a:pt x="36" y="57"/>
                  <a:pt x="32" y="58"/>
                  <a:pt x="29" y="62"/>
                </a:cubicBezTo>
                <a:cubicBezTo>
                  <a:pt x="26" y="65"/>
                  <a:pt x="25" y="70"/>
                  <a:pt x="25" y="76"/>
                </a:cubicBezTo>
                <a:lnTo>
                  <a:pt x="25" y="7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3044825" y="5516563"/>
            <a:ext cx="112713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3 w 74"/>
              <a:gd name="T5" fmla="*/ 12 h 116"/>
              <a:gd name="T6" fmla="*/ 74 w 74"/>
              <a:gd name="T7" fmla="*/ 58 h 116"/>
              <a:gd name="T8" fmla="*/ 63 w 74"/>
              <a:gd name="T9" fmla="*/ 105 h 116"/>
              <a:gd name="T10" fmla="*/ 37 w 74"/>
              <a:gd name="T11" fmla="*/ 116 h 116"/>
              <a:gd name="T12" fmla="*/ 10 w 74"/>
              <a:gd name="T13" fmla="*/ 104 h 116"/>
              <a:gd name="T14" fmla="*/ 0 w 74"/>
              <a:gd name="T15" fmla="*/ 58 h 116"/>
              <a:gd name="T16" fmla="*/ 11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3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1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6" y="4"/>
                  <a:pt x="63" y="12"/>
                </a:cubicBezTo>
                <a:cubicBezTo>
                  <a:pt x="70" y="21"/>
                  <a:pt x="74" y="37"/>
                  <a:pt x="74" y="58"/>
                </a:cubicBezTo>
                <a:cubicBezTo>
                  <a:pt x="74" y="80"/>
                  <a:pt x="70" y="95"/>
                  <a:pt x="63" y="105"/>
                </a:cubicBezTo>
                <a:cubicBezTo>
                  <a:pt x="56" y="113"/>
                  <a:pt x="48" y="116"/>
                  <a:pt x="37" y="116"/>
                </a:cubicBezTo>
                <a:cubicBezTo>
                  <a:pt x="26" y="116"/>
                  <a:pt x="17" y="112"/>
                  <a:pt x="10" y="104"/>
                </a:cubicBezTo>
                <a:cubicBezTo>
                  <a:pt x="3" y="95"/>
                  <a:pt x="0" y="80"/>
                  <a:pt x="0" y="58"/>
                </a:cubicBezTo>
                <a:cubicBezTo>
                  <a:pt x="0" y="37"/>
                  <a:pt x="4" y="21"/>
                  <a:pt x="11" y="12"/>
                </a:cubicBezTo>
                <a:cubicBezTo>
                  <a:pt x="17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4" y="18"/>
                  <a:pt x="32" y="19"/>
                  <a:pt x="30" y="21"/>
                </a:cubicBezTo>
                <a:cubicBezTo>
                  <a:pt x="28" y="23"/>
                  <a:pt x="26" y="26"/>
                  <a:pt x="25" y="30"/>
                </a:cubicBezTo>
                <a:cubicBezTo>
                  <a:pt x="23" y="36"/>
                  <a:pt x="23" y="45"/>
                  <a:pt x="23" y="58"/>
                </a:cubicBezTo>
                <a:cubicBezTo>
                  <a:pt x="23" y="72"/>
                  <a:pt x="23" y="81"/>
                  <a:pt x="25" y="86"/>
                </a:cubicBezTo>
                <a:cubicBezTo>
                  <a:pt x="26" y="91"/>
                  <a:pt x="28" y="94"/>
                  <a:pt x="30" y="96"/>
                </a:cubicBezTo>
                <a:cubicBezTo>
                  <a:pt x="32" y="97"/>
                  <a:pt x="34" y="98"/>
                  <a:pt x="37" y="98"/>
                </a:cubicBezTo>
                <a:cubicBezTo>
                  <a:pt x="39" y="98"/>
                  <a:pt x="42" y="97"/>
                  <a:pt x="44" y="96"/>
                </a:cubicBezTo>
                <a:cubicBezTo>
                  <a:pt x="46" y="94"/>
                  <a:pt x="48" y="91"/>
                  <a:pt x="49" y="87"/>
                </a:cubicBezTo>
                <a:cubicBezTo>
                  <a:pt x="50" y="81"/>
                  <a:pt x="51" y="72"/>
                  <a:pt x="51" y="58"/>
                </a:cubicBezTo>
                <a:cubicBezTo>
                  <a:pt x="51" y="45"/>
                  <a:pt x="50" y="36"/>
                  <a:pt x="49" y="31"/>
                </a:cubicBezTo>
                <a:cubicBezTo>
                  <a:pt x="48" y="26"/>
                  <a:pt x="46" y="23"/>
                  <a:pt x="44" y="21"/>
                </a:cubicBezTo>
                <a:cubicBezTo>
                  <a:pt x="42" y="19"/>
                  <a:pt x="39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3535363" y="5516563"/>
            <a:ext cx="123825" cy="174625"/>
          </a:xfrm>
          <a:custGeom>
            <a:avLst/>
            <a:gdLst>
              <a:gd name="T0" fmla="*/ 47 w 82"/>
              <a:gd name="T1" fmla="*/ 114 h 114"/>
              <a:gd name="T2" fmla="*/ 47 w 82"/>
              <a:gd name="T3" fmla="*/ 114 h 114"/>
              <a:gd name="T4" fmla="*/ 47 w 82"/>
              <a:gd name="T5" fmla="*/ 92 h 114"/>
              <a:gd name="T6" fmla="*/ 0 w 82"/>
              <a:gd name="T7" fmla="*/ 92 h 114"/>
              <a:gd name="T8" fmla="*/ 0 w 82"/>
              <a:gd name="T9" fmla="*/ 72 h 114"/>
              <a:gd name="T10" fmla="*/ 49 w 82"/>
              <a:gd name="T11" fmla="*/ 0 h 114"/>
              <a:gd name="T12" fmla="*/ 68 w 82"/>
              <a:gd name="T13" fmla="*/ 0 h 114"/>
              <a:gd name="T14" fmla="*/ 68 w 82"/>
              <a:gd name="T15" fmla="*/ 72 h 114"/>
              <a:gd name="T16" fmla="*/ 82 w 82"/>
              <a:gd name="T17" fmla="*/ 72 h 114"/>
              <a:gd name="T18" fmla="*/ 82 w 82"/>
              <a:gd name="T19" fmla="*/ 92 h 114"/>
              <a:gd name="T20" fmla="*/ 68 w 82"/>
              <a:gd name="T21" fmla="*/ 92 h 114"/>
              <a:gd name="T22" fmla="*/ 68 w 82"/>
              <a:gd name="T23" fmla="*/ 114 h 114"/>
              <a:gd name="T24" fmla="*/ 47 w 82"/>
              <a:gd name="T25" fmla="*/ 114 h 114"/>
              <a:gd name="T26" fmla="*/ 47 w 82"/>
              <a:gd name="T27" fmla="*/ 72 h 114"/>
              <a:gd name="T28" fmla="*/ 47 w 82"/>
              <a:gd name="T29" fmla="*/ 72 h 114"/>
              <a:gd name="T30" fmla="*/ 47 w 82"/>
              <a:gd name="T31" fmla="*/ 34 h 114"/>
              <a:gd name="T32" fmla="*/ 20 w 82"/>
              <a:gd name="T33" fmla="*/ 72 h 114"/>
              <a:gd name="T34" fmla="*/ 47 w 82"/>
              <a:gd name="T35" fmla="*/ 7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" h="114">
                <a:moveTo>
                  <a:pt x="47" y="114"/>
                </a:moveTo>
                <a:lnTo>
                  <a:pt x="47" y="114"/>
                </a:lnTo>
                <a:lnTo>
                  <a:pt x="47" y="92"/>
                </a:lnTo>
                <a:lnTo>
                  <a:pt x="0" y="92"/>
                </a:lnTo>
                <a:lnTo>
                  <a:pt x="0" y="72"/>
                </a:lnTo>
                <a:lnTo>
                  <a:pt x="49" y="0"/>
                </a:lnTo>
                <a:lnTo>
                  <a:pt x="68" y="0"/>
                </a:lnTo>
                <a:lnTo>
                  <a:pt x="68" y="72"/>
                </a:lnTo>
                <a:lnTo>
                  <a:pt x="82" y="72"/>
                </a:lnTo>
                <a:lnTo>
                  <a:pt x="82" y="92"/>
                </a:lnTo>
                <a:lnTo>
                  <a:pt x="68" y="92"/>
                </a:lnTo>
                <a:lnTo>
                  <a:pt x="68" y="114"/>
                </a:lnTo>
                <a:lnTo>
                  <a:pt x="47" y="114"/>
                </a:lnTo>
                <a:close/>
                <a:moveTo>
                  <a:pt x="47" y="72"/>
                </a:moveTo>
                <a:lnTo>
                  <a:pt x="47" y="72"/>
                </a:lnTo>
                <a:lnTo>
                  <a:pt x="47" y="34"/>
                </a:lnTo>
                <a:lnTo>
                  <a:pt x="20" y="72"/>
                </a:lnTo>
                <a:lnTo>
                  <a:pt x="47" y="7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3678238" y="5516563"/>
            <a:ext cx="112713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3 w 74"/>
              <a:gd name="T5" fmla="*/ 12 h 116"/>
              <a:gd name="T6" fmla="*/ 74 w 74"/>
              <a:gd name="T7" fmla="*/ 58 h 116"/>
              <a:gd name="T8" fmla="*/ 63 w 74"/>
              <a:gd name="T9" fmla="*/ 105 h 116"/>
              <a:gd name="T10" fmla="*/ 37 w 74"/>
              <a:gd name="T11" fmla="*/ 116 h 116"/>
              <a:gd name="T12" fmla="*/ 10 w 74"/>
              <a:gd name="T13" fmla="*/ 104 h 116"/>
              <a:gd name="T14" fmla="*/ 0 w 74"/>
              <a:gd name="T15" fmla="*/ 58 h 116"/>
              <a:gd name="T16" fmla="*/ 11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3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1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7" y="4"/>
                  <a:pt x="63" y="12"/>
                </a:cubicBezTo>
                <a:cubicBezTo>
                  <a:pt x="70" y="21"/>
                  <a:pt x="74" y="37"/>
                  <a:pt x="74" y="58"/>
                </a:cubicBezTo>
                <a:cubicBezTo>
                  <a:pt x="74" y="80"/>
                  <a:pt x="70" y="95"/>
                  <a:pt x="63" y="105"/>
                </a:cubicBezTo>
                <a:cubicBezTo>
                  <a:pt x="57" y="113"/>
                  <a:pt x="48" y="116"/>
                  <a:pt x="37" y="116"/>
                </a:cubicBezTo>
                <a:cubicBezTo>
                  <a:pt x="26" y="116"/>
                  <a:pt x="17" y="112"/>
                  <a:pt x="10" y="104"/>
                </a:cubicBezTo>
                <a:cubicBezTo>
                  <a:pt x="4" y="95"/>
                  <a:pt x="0" y="80"/>
                  <a:pt x="0" y="58"/>
                </a:cubicBezTo>
                <a:cubicBezTo>
                  <a:pt x="0" y="37"/>
                  <a:pt x="4" y="21"/>
                  <a:pt x="11" y="12"/>
                </a:cubicBezTo>
                <a:cubicBezTo>
                  <a:pt x="18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5" y="18"/>
                  <a:pt x="32" y="19"/>
                  <a:pt x="30" y="21"/>
                </a:cubicBezTo>
                <a:cubicBezTo>
                  <a:pt x="28" y="23"/>
                  <a:pt x="26" y="26"/>
                  <a:pt x="25" y="30"/>
                </a:cubicBezTo>
                <a:cubicBezTo>
                  <a:pt x="24" y="36"/>
                  <a:pt x="23" y="45"/>
                  <a:pt x="23" y="58"/>
                </a:cubicBezTo>
                <a:cubicBezTo>
                  <a:pt x="23" y="72"/>
                  <a:pt x="24" y="81"/>
                  <a:pt x="25" y="86"/>
                </a:cubicBezTo>
                <a:cubicBezTo>
                  <a:pt x="26" y="91"/>
                  <a:pt x="28" y="94"/>
                  <a:pt x="30" y="96"/>
                </a:cubicBezTo>
                <a:cubicBezTo>
                  <a:pt x="32" y="97"/>
                  <a:pt x="35" y="98"/>
                  <a:pt x="37" y="98"/>
                </a:cubicBezTo>
                <a:cubicBezTo>
                  <a:pt x="40" y="98"/>
                  <a:pt x="42" y="97"/>
                  <a:pt x="44" y="96"/>
                </a:cubicBezTo>
                <a:cubicBezTo>
                  <a:pt x="46" y="94"/>
                  <a:pt x="48" y="91"/>
                  <a:pt x="49" y="87"/>
                </a:cubicBezTo>
                <a:cubicBezTo>
                  <a:pt x="51" y="81"/>
                  <a:pt x="51" y="72"/>
                  <a:pt x="51" y="58"/>
                </a:cubicBezTo>
                <a:cubicBezTo>
                  <a:pt x="51" y="45"/>
                  <a:pt x="51" y="36"/>
                  <a:pt x="49" y="31"/>
                </a:cubicBezTo>
                <a:cubicBezTo>
                  <a:pt x="48" y="26"/>
                  <a:pt x="46" y="23"/>
                  <a:pt x="44" y="21"/>
                </a:cubicBezTo>
                <a:cubicBezTo>
                  <a:pt x="42" y="19"/>
                  <a:pt x="40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4170363" y="5516563"/>
            <a:ext cx="117475" cy="174625"/>
          </a:xfrm>
          <a:custGeom>
            <a:avLst/>
            <a:gdLst>
              <a:gd name="T0" fmla="*/ 77 w 77"/>
              <a:gd name="T1" fmla="*/ 94 h 114"/>
              <a:gd name="T2" fmla="*/ 77 w 77"/>
              <a:gd name="T3" fmla="*/ 94 h 114"/>
              <a:gd name="T4" fmla="*/ 77 w 77"/>
              <a:gd name="T5" fmla="*/ 114 h 114"/>
              <a:gd name="T6" fmla="*/ 0 w 77"/>
              <a:gd name="T7" fmla="*/ 114 h 114"/>
              <a:gd name="T8" fmla="*/ 8 w 77"/>
              <a:gd name="T9" fmla="*/ 93 h 114"/>
              <a:gd name="T10" fmla="*/ 32 w 77"/>
              <a:gd name="T11" fmla="*/ 65 h 114"/>
              <a:gd name="T12" fmla="*/ 50 w 77"/>
              <a:gd name="T13" fmla="*/ 47 h 114"/>
              <a:gd name="T14" fmla="*/ 55 w 77"/>
              <a:gd name="T15" fmla="*/ 33 h 114"/>
              <a:gd name="T16" fmla="*/ 51 w 77"/>
              <a:gd name="T17" fmla="*/ 22 h 114"/>
              <a:gd name="T18" fmla="*/ 40 w 77"/>
              <a:gd name="T19" fmla="*/ 18 h 114"/>
              <a:gd name="T20" fmla="*/ 29 w 77"/>
              <a:gd name="T21" fmla="*/ 22 h 114"/>
              <a:gd name="T22" fmla="*/ 25 w 77"/>
              <a:gd name="T23" fmla="*/ 36 h 114"/>
              <a:gd name="T24" fmla="*/ 3 w 77"/>
              <a:gd name="T25" fmla="*/ 34 h 114"/>
              <a:gd name="T26" fmla="*/ 15 w 77"/>
              <a:gd name="T27" fmla="*/ 8 h 114"/>
              <a:gd name="T28" fmla="*/ 41 w 77"/>
              <a:gd name="T29" fmla="*/ 0 h 114"/>
              <a:gd name="T30" fmla="*/ 67 w 77"/>
              <a:gd name="T31" fmla="*/ 9 h 114"/>
              <a:gd name="T32" fmla="*/ 77 w 77"/>
              <a:gd name="T33" fmla="*/ 32 h 114"/>
              <a:gd name="T34" fmla="*/ 74 w 77"/>
              <a:gd name="T35" fmla="*/ 47 h 114"/>
              <a:gd name="T36" fmla="*/ 65 w 77"/>
              <a:gd name="T37" fmla="*/ 61 h 114"/>
              <a:gd name="T38" fmla="*/ 51 w 77"/>
              <a:gd name="T39" fmla="*/ 76 h 114"/>
              <a:gd name="T40" fmla="*/ 38 w 77"/>
              <a:gd name="T41" fmla="*/ 88 h 114"/>
              <a:gd name="T42" fmla="*/ 34 w 77"/>
              <a:gd name="T43" fmla="*/ 94 h 114"/>
              <a:gd name="T44" fmla="*/ 77 w 77"/>
              <a:gd name="T45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" h="114">
                <a:moveTo>
                  <a:pt x="77" y="94"/>
                </a:moveTo>
                <a:lnTo>
                  <a:pt x="77" y="94"/>
                </a:lnTo>
                <a:lnTo>
                  <a:pt x="77" y="114"/>
                </a:lnTo>
                <a:lnTo>
                  <a:pt x="0" y="114"/>
                </a:lnTo>
                <a:cubicBezTo>
                  <a:pt x="1" y="107"/>
                  <a:pt x="4" y="100"/>
                  <a:pt x="8" y="93"/>
                </a:cubicBezTo>
                <a:cubicBezTo>
                  <a:pt x="12" y="86"/>
                  <a:pt x="20" y="77"/>
                  <a:pt x="32" y="65"/>
                </a:cubicBezTo>
                <a:cubicBezTo>
                  <a:pt x="42" y="56"/>
                  <a:pt x="48" y="50"/>
                  <a:pt x="50" y="47"/>
                </a:cubicBezTo>
                <a:cubicBezTo>
                  <a:pt x="53" y="42"/>
                  <a:pt x="55" y="38"/>
                  <a:pt x="55" y="33"/>
                </a:cubicBezTo>
                <a:cubicBezTo>
                  <a:pt x="55" y="29"/>
                  <a:pt x="54" y="25"/>
                  <a:pt x="51" y="22"/>
                </a:cubicBezTo>
                <a:cubicBezTo>
                  <a:pt x="48" y="20"/>
                  <a:pt x="45" y="18"/>
                  <a:pt x="40" y="18"/>
                </a:cubicBezTo>
                <a:cubicBezTo>
                  <a:pt x="36" y="18"/>
                  <a:pt x="32" y="20"/>
                  <a:pt x="29" y="22"/>
                </a:cubicBezTo>
                <a:cubicBezTo>
                  <a:pt x="27" y="25"/>
                  <a:pt x="25" y="30"/>
                  <a:pt x="25" y="36"/>
                </a:cubicBezTo>
                <a:lnTo>
                  <a:pt x="3" y="34"/>
                </a:lnTo>
                <a:cubicBezTo>
                  <a:pt x="4" y="22"/>
                  <a:pt x="8" y="13"/>
                  <a:pt x="15" y="8"/>
                </a:cubicBezTo>
                <a:cubicBezTo>
                  <a:pt x="22" y="3"/>
                  <a:pt x="31" y="0"/>
                  <a:pt x="41" y="0"/>
                </a:cubicBezTo>
                <a:cubicBezTo>
                  <a:pt x="52" y="0"/>
                  <a:pt x="61" y="3"/>
                  <a:pt x="67" y="9"/>
                </a:cubicBezTo>
                <a:cubicBezTo>
                  <a:pt x="74" y="15"/>
                  <a:pt x="77" y="23"/>
                  <a:pt x="77" y="32"/>
                </a:cubicBezTo>
                <a:cubicBezTo>
                  <a:pt x="77" y="37"/>
                  <a:pt x="76" y="42"/>
                  <a:pt x="74" y="47"/>
                </a:cubicBezTo>
                <a:cubicBezTo>
                  <a:pt x="72" y="51"/>
                  <a:pt x="69" y="56"/>
                  <a:pt x="65" y="61"/>
                </a:cubicBezTo>
                <a:cubicBezTo>
                  <a:pt x="63" y="64"/>
                  <a:pt x="58" y="69"/>
                  <a:pt x="51" y="76"/>
                </a:cubicBezTo>
                <a:cubicBezTo>
                  <a:pt x="44" y="82"/>
                  <a:pt x="40" y="86"/>
                  <a:pt x="38" y="88"/>
                </a:cubicBezTo>
                <a:cubicBezTo>
                  <a:pt x="36" y="90"/>
                  <a:pt x="35" y="92"/>
                  <a:pt x="34" y="94"/>
                </a:cubicBezTo>
                <a:lnTo>
                  <a:pt x="77" y="9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" name="Freeform 30"/>
          <p:cNvSpPr>
            <a:spLocks noEditPoints="1"/>
          </p:cNvSpPr>
          <p:nvPr/>
        </p:nvSpPr>
        <p:spPr bwMode="auto">
          <a:xfrm>
            <a:off x="4313238" y="5516563"/>
            <a:ext cx="112713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2 w 74"/>
              <a:gd name="T5" fmla="*/ 12 h 116"/>
              <a:gd name="T6" fmla="*/ 74 w 74"/>
              <a:gd name="T7" fmla="*/ 58 h 116"/>
              <a:gd name="T8" fmla="*/ 62 w 74"/>
              <a:gd name="T9" fmla="*/ 105 h 116"/>
              <a:gd name="T10" fmla="*/ 37 w 74"/>
              <a:gd name="T11" fmla="*/ 116 h 116"/>
              <a:gd name="T12" fmla="*/ 10 w 74"/>
              <a:gd name="T13" fmla="*/ 104 h 116"/>
              <a:gd name="T14" fmla="*/ 0 w 74"/>
              <a:gd name="T15" fmla="*/ 58 h 116"/>
              <a:gd name="T16" fmla="*/ 11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2 w 74"/>
              <a:gd name="T31" fmla="*/ 58 h 116"/>
              <a:gd name="T32" fmla="*/ 24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8 w 74"/>
              <a:gd name="T41" fmla="*/ 87 h 116"/>
              <a:gd name="T42" fmla="*/ 51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6" y="4"/>
                  <a:pt x="62" y="12"/>
                </a:cubicBezTo>
                <a:cubicBezTo>
                  <a:pt x="70" y="21"/>
                  <a:pt x="74" y="37"/>
                  <a:pt x="74" y="58"/>
                </a:cubicBezTo>
                <a:cubicBezTo>
                  <a:pt x="74" y="80"/>
                  <a:pt x="70" y="95"/>
                  <a:pt x="62" y="105"/>
                </a:cubicBezTo>
                <a:cubicBezTo>
                  <a:pt x="56" y="113"/>
                  <a:pt x="48" y="116"/>
                  <a:pt x="37" y="116"/>
                </a:cubicBezTo>
                <a:cubicBezTo>
                  <a:pt x="26" y="116"/>
                  <a:pt x="17" y="112"/>
                  <a:pt x="10" y="104"/>
                </a:cubicBezTo>
                <a:cubicBezTo>
                  <a:pt x="3" y="95"/>
                  <a:pt x="0" y="80"/>
                  <a:pt x="0" y="58"/>
                </a:cubicBezTo>
                <a:cubicBezTo>
                  <a:pt x="0" y="37"/>
                  <a:pt x="3" y="21"/>
                  <a:pt x="11" y="12"/>
                </a:cubicBezTo>
                <a:cubicBezTo>
                  <a:pt x="17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4" y="18"/>
                  <a:pt x="32" y="19"/>
                  <a:pt x="30" y="21"/>
                </a:cubicBezTo>
                <a:cubicBezTo>
                  <a:pt x="27" y="23"/>
                  <a:pt x="26" y="26"/>
                  <a:pt x="25" y="30"/>
                </a:cubicBezTo>
                <a:cubicBezTo>
                  <a:pt x="23" y="36"/>
                  <a:pt x="22" y="45"/>
                  <a:pt x="22" y="58"/>
                </a:cubicBezTo>
                <a:cubicBezTo>
                  <a:pt x="22" y="72"/>
                  <a:pt x="23" y="81"/>
                  <a:pt x="24" y="86"/>
                </a:cubicBezTo>
                <a:cubicBezTo>
                  <a:pt x="26" y="91"/>
                  <a:pt x="28" y="94"/>
                  <a:pt x="30" y="96"/>
                </a:cubicBezTo>
                <a:cubicBezTo>
                  <a:pt x="32" y="97"/>
                  <a:pt x="34" y="98"/>
                  <a:pt x="37" y="98"/>
                </a:cubicBezTo>
                <a:cubicBezTo>
                  <a:pt x="39" y="98"/>
                  <a:pt x="42" y="97"/>
                  <a:pt x="44" y="96"/>
                </a:cubicBezTo>
                <a:cubicBezTo>
                  <a:pt x="46" y="94"/>
                  <a:pt x="47" y="91"/>
                  <a:pt x="48" y="87"/>
                </a:cubicBezTo>
                <a:cubicBezTo>
                  <a:pt x="50" y="81"/>
                  <a:pt x="51" y="72"/>
                  <a:pt x="51" y="58"/>
                </a:cubicBezTo>
                <a:cubicBezTo>
                  <a:pt x="51" y="45"/>
                  <a:pt x="50" y="36"/>
                  <a:pt x="49" y="31"/>
                </a:cubicBezTo>
                <a:cubicBezTo>
                  <a:pt x="47" y="26"/>
                  <a:pt x="46" y="23"/>
                  <a:pt x="44" y="21"/>
                </a:cubicBezTo>
                <a:cubicBezTo>
                  <a:pt x="42" y="19"/>
                  <a:pt x="39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" name="Freeform 31"/>
          <p:cNvSpPr>
            <a:spLocks noEditPoints="1"/>
          </p:cNvSpPr>
          <p:nvPr/>
        </p:nvSpPr>
        <p:spPr bwMode="auto">
          <a:xfrm>
            <a:off x="4878388" y="5516563"/>
            <a:ext cx="112713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3 w 74"/>
              <a:gd name="T5" fmla="*/ 12 h 116"/>
              <a:gd name="T6" fmla="*/ 74 w 74"/>
              <a:gd name="T7" fmla="*/ 58 h 116"/>
              <a:gd name="T8" fmla="*/ 62 w 74"/>
              <a:gd name="T9" fmla="*/ 105 h 116"/>
              <a:gd name="T10" fmla="*/ 37 w 74"/>
              <a:gd name="T11" fmla="*/ 116 h 116"/>
              <a:gd name="T12" fmla="*/ 10 w 74"/>
              <a:gd name="T13" fmla="*/ 104 h 116"/>
              <a:gd name="T14" fmla="*/ 0 w 74"/>
              <a:gd name="T15" fmla="*/ 58 h 116"/>
              <a:gd name="T16" fmla="*/ 11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3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1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6" y="4"/>
                  <a:pt x="63" y="12"/>
                </a:cubicBezTo>
                <a:cubicBezTo>
                  <a:pt x="70" y="21"/>
                  <a:pt x="74" y="37"/>
                  <a:pt x="74" y="58"/>
                </a:cubicBezTo>
                <a:cubicBezTo>
                  <a:pt x="74" y="80"/>
                  <a:pt x="70" y="95"/>
                  <a:pt x="62" y="105"/>
                </a:cubicBezTo>
                <a:cubicBezTo>
                  <a:pt x="56" y="113"/>
                  <a:pt x="48" y="116"/>
                  <a:pt x="37" y="116"/>
                </a:cubicBezTo>
                <a:cubicBezTo>
                  <a:pt x="26" y="116"/>
                  <a:pt x="17" y="112"/>
                  <a:pt x="10" y="104"/>
                </a:cubicBezTo>
                <a:cubicBezTo>
                  <a:pt x="3" y="95"/>
                  <a:pt x="0" y="80"/>
                  <a:pt x="0" y="58"/>
                </a:cubicBezTo>
                <a:cubicBezTo>
                  <a:pt x="0" y="37"/>
                  <a:pt x="3" y="21"/>
                  <a:pt x="11" y="12"/>
                </a:cubicBezTo>
                <a:cubicBezTo>
                  <a:pt x="17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4" y="18"/>
                  <a:pt x="32" y="19"/>
                  <a:pt x="30" y="21"/>
                </a:cubicBezTo>
                <a:cubicBezTo>
                  <a:pt x="28" y="23"/>
                  <a:pt x="26" y="26"/>
                  <a:pt x="25" y="30"/>
                </a:cubicBezTo>
                <a:cubicBezTo>
                  <a:pt x="23" y="36"/>
                  <a:pt x="23" y="45"/>
                  <a:pt x="23" y="58"/>
                </a:cubicBezTo>
                <a:cubicBezTo>
                  <a:pt x="23" y="72"/>
                  <a:pt x="23" y="81"/>
                  <a:pt x="25" y="86"/>
                </a:cubicBezTo>
                <a:cubicBezTo>
                  <a:pt x="26" y="91"/>
                  <a:pt x="28" y="94"/>
                  <a:pt x="30" y="96"/>
                </a:cubicBezTo>
                <a:cubicBezTo>
                  <a:pt x="32" y="97"/>
                  <a:pt x="34" y="98"/>
                  <a:pt x="37" y="98"/>
                </a:cubicBezTo>
                <a:cubicBezTo>
                  <a:pt x="39" y="98"/>
                  <a:pt x="42" y="97"/>
                  <a:pt x="44" y="96"/>
                </a:cubicBezTo>
                <a:cubicBezTo>
                  <a:pt x="46" y="94"/>
                  <a:pt x="47" y="91"/>
                  <a:pt x="49" y="87"/>
                </a:cubicBezTo>
                <a:cubicBezTo>
                  <a:pt x="50" y="81"/>
                  <a:pt x="51" y="72"/>
                  <a:pt x="51" y="58"/>
                </a:cubicBezTo>
                <a:cubicBezTo>
                  <a:pt x="51" y="45"/>
                  <a:pt x="50" y="36"/>
                  <a:pt x="49" y="31"/>
                </a:cubicBezTo>
                <a:cubicBezTo>
                  <a:pt x="47" y="26"/>
                  <a:pt x="46" y="23"/>
                  <a:pt x="44" y="21"/>
                </a:cubicBezTo>
                <a:cubicBezTo>
                  <a:pt x="42" y="19"/>
                  <a:pt x="39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Freeform 32"/>
          <p:cNvSpPr>
            <a:spLocks/>
          </p:cNvSpPr>
          <p:nvPr/>
        </p:nvSpPr>
        <p:spPr bwMode="auto">
          <a:xfrm>
            <a:off x="5438775" y="5516563"/>
            <a:ext cx="117475" cy="174625"/>
          </a:xfrm>
          <a:custGeom>
            <a:avLst/>
            <a:gdLst>
              <a:gd name="T0" fmla="*/ 77 w 77"/>
              <a:gd name="T1" fmla="*/ 94 h 114"/>
              <a:gd name="T2" fmla="*/ 77 w 77"/>
              <a:gd name="T3" fmla="*/ 94 h 114"/>
              <a:gd name="T4" fmla="*/ 77 w 77"/>
              <a:gd name="T5" fmla="*/ 114 h 114"/>
              <a:gd name="T6" fmla="*/ 0 w 77"/>
              <a:gd name="T7" fmla="*/ 114 h 114"/>
              <a:gd name="T8" fmla="*/ 8 w 77"/>
              <a:gd name="T9" fmla="*/ 93 h 114"/>
              <a:gd name="T10" fmla="*/ 32 w 77"/>
              <a:gd name="T11" fmla="*/ 65 h 114"/>
              <a:gd name="T12" fmla="*/ 50 w 77"/>
              <a:gd name="T13" fmla="*/ 47 h 114"/>
              <a:gd name="T14" fmla="*/ 55 w 77"/>
              <a:gd name="T15" fmla="*/ 33 h 114"/>
              <a:gd name="T16" fmla="*/ 51 w 77"/>
              <a:gd name="T17" fmla="*/ 22 h 114"/>
              <a:gd name="T18" fmla="*/ 40 w 77"/>
              <a:gd name="T19" fmla="*/ 18 h 114"/>
              <a:gd name="T20" fmla="*/ 29 w 77"/>
              <a:gd name="T21" fmla="*/ 22 h 114"/>
              <a:gd name="T22" fmla="*/ 24 w 77"/>
              <a:gd name="T23" fmla="*/ 36 h 114"/>
              <a:gd name="T24" fmla="*/ 3 w 77"/>
              <a:gd name="T25" fmla="*/ 34 h 114"/>
              <a:gd name="T26" fmla="*/ 15 w 77"/>
              <a:gd name="T27" fmla="*/ 8 h 114"/>
              <a:gd name="T28" fmla="*/ 41 w 77"/>
              <a:gd name="T29" fmla="*/ 0 h 114"/>
              <a:gd name="T30" fmla="*/ 67 w 77"/>
              <a:gd name="T31" fmla="*/ 9 h 114"/>
              <a:gd name="T32" fmla="*/ 77 w 77"/>
              <a:gd name="T33" fmla="*/ 32 h 114"/>
              <a:gd name="T34" fmla="*/ 74 w 77"/>
              <a:gd name="T35" fmla="*/ 47 h 114"/>
              <a:gd name="T36" fmla="*/ 65 w 77"/>
              <a:gd name="T37" fmla="*/ 61 h 114"/>
              <a:gd name="T38" fmla="*/ 51 w 77"/>
              <a:gd name="T39" fmla="*/ 76 h 114"/>
              <a:gd name="T40" fmla="*/ 38 w 77"/>
              <a:gd name="T41" fmla="*/ 88 h 114"/>
              <a:gd name="T42" fmla="*/ 33 w 77"/>
              <a:gd name="T43" fmla="*/ 94 h 114"/>
              <a:gd name="T44" fmla="*/ 77 w 77"/>
              <a:gd name="T45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" h="114">
                <a:moveTo>
                  <a:pt x="77" y="94"/>
                </a:moveTo>
                <a:lnTo>
                  <a:pt x="77" y="94"/>
                </a:lnTo>
                <a:lnTo>
                  <a:pt x="77" y="114"/>
                </a:lnTo>
                <a:lnTo>
                  <a:pt x="0" y="114"/>
                </a:lnTo>
                <a:cubicBezTo>
                  <a:pt x="1" y="107"/>
                  <a:pt x="3" y="100"/>
                  <a:pt x="8" y="93"/>
                </a:cubicBezTo>
                <a:cubicBezTo>
                  <a:pt x="12" y="86"/>
                  <a:pt x="20" y="77"/>
                  <a:pt x="32" y="65"/>
                </a:cubicBezTo>
                <a:cubicBezTo>
                  <a:pt x="42" y="56"/>
                  <a:pt x="48" y="50"/>
                  <a:pt x="50" y="47"/>
                </a:cubicBezTo>
                <a:cubicBezTo>
                  <a:pt x="53" y="42"/>
                  <a:pt x="55" y="38"/>
                  <a:pt x="55" y="33"/>
                </a:cubicBezTo>
                <a:cubicBezTo>
                  <a:pt x="55" y="29"/>
                  <a:pt x="53" y="25"/>
                  <a:pt x="51" y="22"/>
                </a:cubicBezTo>
                <a:cubicBezTo>
                  <a:pt x="48" y="20"/>
                  <a:pt x="45" y="18"/>
                  <a:pt x="40" y="18"/>
                </a:cubicBezTo>
                <a:cubicBezTo>
                  <a:pt x="35" y="18"/>
                  <a:pt x="32" y="20"/>
                  <a:pt x="29" y="22"/>
                </a:cubicBezTo>
                <a:cubicBezTo>
                  <a:pt x="26" y="25"/>
                  <a:pt x="25" y="30"/>
                  <a:pt x="24" y="36"/>
                </a:cubicBezTo>
                <a:lnTo>
                  <a:pt x="3" y="34"/>
                </a:lnTo>
                <a:cubicBezTo>
                  <a:pt x="4" y="22"/>
                  <a:pt x="8" y="13"/>
                  <a:pt x="15" y="8"/>
                </a:cubicBezTo>
                <a:cubicBezTo>
                  <a:pt x="22" y="3"/>
                  <a:pt x="30" y="0"/>
                  <a:pt x="41" y="0"/>
                </a:cubicBezTo>
                <a:cubicBezTo>
                  <a:pt x="52" y="0"/>
                  <a:pt x="61" y="3"/>
                  <a:pt x="67" y="9"/>
                </a:cubicBezTo>
                <a:cubicBezTo>
                  <a:pt x="73" y="15"/>
                  <a:pt x="77" y="23"/>
                  <a:pt x="77" y="32"/>
                </a:cubicBezTo>
                <a:cubicBezTo>
                  <a:pt x="77" y="37"/>
                  <a:pt x="76" y="42"/>
                  <a:pt x="74" y="47"/>
                </a:cubicBezTo>
                <a:cubicBezTo>
                  <a:pt x="72" y="51"/>
                  <a:pt x="69" y="56"/>
                  <a:pt x="65" y="61"/>
                </a:cubicBezTo>
                <a:cubicBezTo>
                  <a:pt x="62" y="64"/>
                  <a:pt x="58" y="69"/>
                  <a:pt x="51" y="76"/>
                </a:cubicBezTo>
                <a:cubicBezTo>
                  <a:pt x="44" y="82"/>
                  <a:pt x="40" y="86"/>
                  <a:pt x="38" y="88"/>
                </a:cubicBezTo>
                <a:cubicBezTo>
                  <a:pt x="36" y="90"/>
                  <a:pt x="34" y="92"/>
                  <a:pt x="33" y="94"/>
                </a:cubicBezTo>
                <a:lnTo>
                  <a:pt x="77" y="9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1" name="Freeform 33"/>
          <p:cNvSpPr>
            <a:spLocks noEditPoints="1"/>
          </p:cNvSpPr>
          <p:nvPr/>
        </p:nvSpPr>
        <p:spPr bwMode="auto">
          <a:xfrm>
            <a:off x="5580063" y="5516563"/>
            <a:ext cx="112713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3 w 74"/>
              <a:gd name="T5" fmla="*/ 12 h 116"/>
              <a:gd name="T6" fmla="*/ 74 w 74"/>
              <a:gd name="T7" fmla="*/ 58 h 116"/>
              <a:gd name="T8" fmla="*/ 63 w 74"/>
              <a:gd name="T9" fmla="*/ 105 h 116"/>
              <a:gd name="T10" fmla="*/ 37 w 74"/>
              <a:gd name="T11" fmla="*/ 116 h 116"/>
              <a:gd name="T12" fmla="*/ 11 w 74"/>
              <a:gd name="T13" fmla="*/ 104 h 116"/>
              <a:gd name="T14" fmla="*/ 0 w 74"/>
              <a:gd name="T15" fmla="*/ 58 h 116"/>
              <a:gd name="T16" fmla="*/ 12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3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2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7" y="4"/>
                  <a:pt x="63" y="12"/>
                </a:cubicBezTo>
                <a:cubicBezTo>
                  <a:pt x="71" y="21"/>
                  <a:pt x="74" y="37"/>
                  <a:pt x="74" y="58"/>
                </a:cubicBezTo>
                <a:cubicBezTo>
                  <a:pt x="74" y="80"/>
                  <a:pt x="71" y="95"/>
                  <a:pt x="63" y="105"/>
                </a:cubicBezTo>
                <a:cubicBezTo>
                  <a:pt x="57" y="113"/>
                  <a:pt x="48" y="116"/>
                  <a:pt x="37" y="116"/>
                </a:cubicBezTo>
                <a:cubicBezTo>
                  <a:pt x="26" y="116"/>
                  <a:pt x="17" y="112"/>
                  <a:pt x="11" y="104"/>
                </a:cubicBezTo>
                <a:cubicBezTo>
                  <a:pt x="4" y="95"/>
                  <a:pt x="0" y="80"/>
                  <a:pt x="0" y="58"/>
                </a:cubicBezTo>
                <a:cubicBezTo>
                  <a:pt x="0" y="37"/>
                  <a:pt x="4" y="21"/>
                  <a:pt x="12" y="12"/>
                </a:cubicBezTo>
                <a:cubicBezTo>
                  <a:pt x="18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5" y="18"/>
                  <a:pt x="32" y="19"/>
                  <a:pt x="30" y="21"/>
                </a:cubicBezTo>
                <a:cubicBezTo>
                  <a:pt x="28" y="23"/>
                  <a:pt x="27" y="26"/>
                  <a:pt x="25" y="30"/>
                </a:cubicBezTo>
                <a:cubicBezTo>
                  <a:pt x="24" y="36"/>
                  <a:pt x="23" y="45"/>
                  <a:pt x="23" y="58"/>
                </a:cubicBezTo>
                <a:cubicBezTo>
                  <a:pt x="23" y="72"/>
                  <a:pt x="24" y="81"/>
                  <a:pt x="25" y="86"/>
                </a:cubicBezTo>
                <a:cubicBezTo>
                  <a:pt x="27" y="91"/>
                  <a:pt x="28" y="94"/>
                  <a:pt x="30" y="96"/>
                </a:cubicBezTo>
                <a:cubicBezTo>
                  <a:pt x="32" y="97"/>
                  <a:pt x="35" y="98"/>
                  <a:pt x="37" y="98"/>
                </a:cubicBezTo>
                <a:cubicBezTo>
                  <a:pt x="40" y="98"/>
                  <a:pt x="42" y="97"/>
                  <a:pt x="44" y="96"/>
                </a:cubicBezTo>
                <a:cubicBezTo>
                  <a:pt x="46" y="94"/>
                  <a:pt x="48" y="91"/>
                  <a:pt x="49" y="87"/>
                </a:cubicBezTo>
                <a:cubicBezTo>
                  <a:pt x="51" y="81"/>
                  <a:pt x="52" y="72"/>
                  <a:pt x="52" y="58"/>
                </a:cubicBezTo>
                <a:cubicBezTo>
                  <a:pt x="52" y="45"/>
                  <a:pt x="51" y="36"/>
                  <a:pt x="49" y="31"/>
                </a:cubicBezTo>
                <a:cubicBezTo>
                  <a:pt x="48" y="26"/>
                  <a:pt x="46" y="23"/>
                  <a:pt x="44" y="21"/>
                </a:cubicBezTo>
                <a:cubicBezTo>
                  <a:pt x="42" y="19"/>
                  <a:pt x="40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Freeform 34"/>
          <p:cNvSpPr>
            <a:spLocks noEditPoints="1"/>
          </p:cNvSpPr>
          <p:nvPr/>
        </p:nvSpPr>
        <p:spPr bwMode="auto">
          <a:xfrm>
            <a:off x="6072188" y="5516563"/>
            <a:ext cx="123825" cy="174625"/>
          </a:xfrm>
          <a:custGeom>
            <a:avLst/>
            <a:gdLst>
              <a:gd name="T0" fmla="*/ 46 w 81"/>
              <a:gd name="T1" fmla="*/ 114 h 114"/>
              <a:gd name="T2" fmla="*/ 46 w 81"/>
              <a:gd name="T3" fmla="*/ 114 h 114"/>
              <a:gd name="T4" fmla="*/ 46 w 81"/>
              <a:gd name="T5" fmla="*/ 92 h 114"/>
              <a:gd name="T6" fmla="*/ 0 w 81"/>
              <a:gd name="T7" fmla="*/ 92 h 114"/>
              <a:gd name="T8" fmla="*/ 0 w 81"/>
              <a:gd name="T9" fmla="*/ 72 h 114"/>
              <a:gd name="T10" fmla="*/ 49 w 81"/>
              <a:gd name="T11" fmla="*/ 0 h 114"/>
              <a:gd name="T12" fmla="*/ 67 w 81"/>
              <a:gd name="T13" fmla="*/ 0 h 114"/>
              <a:gd name="T14" fmla="*/ 67 w 81"/>
              <a:gd name="T15" fmla="*/ 72 h 114"/>
              <a:gd name="T16" fmla="*/ 81 w 81"/>
              <a:gd name="T17" fmla="*/ 72 h 114"/>
              <a:gd name="T18" fmla="*/ 81 w 81"/>
              <a:gd name="T19" fmla="*/ 92 h 114"/>
              <a:gd name="T20" fmla="*/ 67 w 81"/>
              <a:gd name="T21" fmla="*/ 92 h 114"/>
              <a:gd name="T22" fmla="*/ 67 w 81"/>
              <a:gd name="T23" fmla="*/ 114 h 114"/>
              <a:gd name="T24" fmla="*/ 46 w 81"/>
              <a:gd name="T25" fmla="*/ 114 h 114"/>
              <a:gd name="T26" fmla="*/ 46 w 81"/>
              <a:gd name="T27" fmla="*/ 72 h 114"/>
              <a:gd name="T28" fmla="*/ 46 w 81"/>
              <a:gd name="T29" fmla="*/ 72 h 114"/>
              <a:gd name="T30" fmla="*/ 46 w 81"/>
              <a:gd name="T31" fmla="*/ 34 h 114"/>
              <a:gd name="T32" fmla="*/ 20 w 81"/>
              <a:gd name="T33" fmla="*/ 72 h 114"/>
              <a:gd name="T34" fmla="*/ 46 w 81"/>
              <a:gd name="T35" fmla="*/ 7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114">
                <a:moveTo>
                  <a:pt x="46" y="114"/>
                </a:moveTo>
                <a:lnTo>
                  <a:pt x="46" y="114"/>
                </a:lnTo>
                <a:lnTo>
                  <a:pt x="46" y="92"/>
                </a:lnTo>
                <a:lnTo>
                  <a:pt x="0" y="92"/>
                </a:lnTo>
                <a:lnTo>
                  <a:pt x="0" y="72"/>
                </a:lnTo>
                <a:lnTo>
                  <a:pt x="49" y="0"/>
                </a:lnTo>
                <a:lnTo>
                  <a:pt x="67" y="0"/>
                </a:lnTo>
                <a:lnTo>
                  <a:pt x="67" y="72"/>
                </a:lnTo>
                <a:lnTo>
                  <a:pt x="81" y="72"/>
                </a:lnTo>
                <a:lnTo>
                  <a:pt x="81" y="92"/>
                </a:lnTo>
                <a:lnTo>
                  <a:pt x="67" y="92"/>
                </a:lnTo>
                <a:lnTo>
                  <a:pt x="67" y="114"/>
                </a:lnTo>
                <a:lnTo>
                  <a:pt x="46" y="114"/>
                </a:lnTo>
                <a:close/>
                <a:moveTo>
                  <a:pt x="46" y="72"/>
                </a:moveTo>
                <a:lnTo>
                  <a:pt x="46" y="72"/>
                </a:lnTo>
                <a:lnTo>
                  <a:pt x="46" y="34"/>
                </a:lnTo>
                <a:lnTo>
                  <a:pt x="20" y="72"/>
                </a:lnTo>
                <a:lnTo>
                  <a:pt x="46" y="7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Freeform 35"/>
          <p:cNvSpPr>
            <a:spLocks noEditPoints="1"/>
          </p:cNvSpPr>
          <p:nvPr/>
        </p:nvSpPr>
        <p:spPr bwMode="auto">
          <a:xfrm>
            <a:off x="6215063" y="5516563"/>
            <a:ext cx="114300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3 w 74"/>
              <a:gd name="T5" fmla="*/ 12 h 116"/>
              <a:gd name="T6" fmla="*/ 74 w 74"/>
              <a:gd name="T7" fmla="*/ 58 h 116"/>
              <a:gd name="T8" fmla="*/ 63 w 74"/>
              <a:gd name="T9" fmla="*/ 105 h 116"/>
              <a:gd name="T10" fmla="*/ 37 w 74"/>
              <a:gd name="T11" fmla="*/ 116 h 116"/>
              <a:gd name="T12" fmla="*/ 10 w 74"/>
              <a:gd name="T13" fmla="*/ 104 h 116"/>
              <a:gd name="T14" fmla="*/ 0 w 74"/>
              <a:gd name="T15" fmla="*/ 58 h 116"/>
              <a:gd name="T16" fmla="*/ 11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3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1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6" y="4"/>
                  <a:pt x="63" y="12"/>
                </a:cubicBezTo>
                <a:cubicBezTo>
                  <a:pt x="70" y="21"/>
                  <a:pt x="74" y="37"/>
                  <a:pt x="74" y="58"/>
                </a:cubicBezTo>
                <a:cubicBezTo>
                  <a:pt x="74" y="80"/>
                  <a:pt x="70" y="95"/>
                  <a:pt x="63" y="105"/>
                </a:cubicBezTo>
                <a:cubicBezTo>
                  <a:pt x="56" y="113"/>
                  <a:pt x="48" y="116"/>
                  <a:pt x="37" y="116"/>
                </a:cubicBezTo>
                <a:cubicBezTo>
                  <a:pt x="26" y="116"/>
                  <a:pt x="17" y="112"/>
                  <a:pt x="10" y="104"/>
                </a:cubicBezTo>
                <a:cubicBezTo>
                  <a:pt x="3" y="95"/>
                  <a:pt x="0" y="80"/>
                  <a:pt x="0" y="58"/>
                </a:cubicBezTo>
                <a:cubicBezTo>
                  <a:pt x="0" y="37"/>
                  <a:pt x="4" y="21"/>
                  <a:pt x="11" y="12"/>
                </a:cubicBezTo>
                <a:cubicBezTo>
                  <a:pt x="17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4" y="18"/>
                  <a:pt x="32" y="19"/>
                  <a:pt x="30" y="21"/>
                </a:cubicBezTo>
                <a:cubicBezTo>
                  <a:pt x="28" y="23"/>
                  <a:pt x="26" y="26"/>
                  <a:pt x="25" y="30"/>
                </a:cubicBezTo>
                <a:cubicBezTo>
                  <a:pt x="23" y="36"/>
                  <a:pt x="23" y="45"/>
                  <a:pt x="23" y="58"/>
                </a:cubicBezTo>
                <a:cubicBezTo>
                  <a:pt x="23" y="72"/>
                  <a:pt x="23" y="81"/>
                  <a:pt x="25" y="86"/>
                </a:cubicBezTo>
                <a:cubicBezTo>
                  <a:pt x="26" y="91"/>
                  <a:pt x="28" y="94"/>
                  <a:pt x="30" y="96"/>
                </a:cubicBezTo>
                <a:cubicBezTo>
                  <a:pt x="32" y="97"/>
                  <a:pt x="34" y="98"/>
                  <a:pt x="37" y="98"/>
                </a:cubicBezTo>
                <a:cubicBezTo>
                  <a:pt x="39" y="98"/>
                  <a:pt x="42" y="97"/>
                  <a:pt x="44" y="96"/>
                </a:cubicBezTo>
                <a:cubicBezTo>
                  <a:pt x="46" y="94"/>
                  <a:pt x="47" y="91"/>
                  <a:pt x="49" y="87"/>
                </a:cubicBezTo>
                <a:cubicBezTo>
                  <a:pt x="50" y="81"/>
                  <a:pt x="51" y="72"/>
                  <a:pt x="51" y="58"/>
                </a:cubicBezTo>
                <a:cubicBezTo>
                  <a:pt x="51" y="45"/>
                  <a:pt x="50" y="36"/>
                  <a:pt x="49" y="31"/>
                </a:cubicBezTo>
                <a:cubicBezTo>
                  <a:pt x="48" y="26"/>
                  <a:pt x="46" y="23"/>
                  <a:pt x="44" y="21"/>
                </a:cubicBezTo>
                <a:cubicBezTo>
                  <a:pt x="42" y="19"/>
                  <a:pt x="39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Freeform 36"/>
          <p:cNvSpPr>
            <a:spLocks noEditPoints="1"/>
          </p:cNvSpPr>
          <p:nvPr/>
        </p:nvSpPr>
        <p:spPr bwMode="auto">
          <a:xfrm>
            <a:off x="6711950" y="5516563"/>
            <a:ext cx="115888" cy="177800"/>
          </a:xfrm>
          <a:custGeom>
            <a:avLst/>
            <a:gdLst>
              <a:gd name="T0" fmla="*/ 74 w 76"/>
              <a:gd name="T1" fmla="*/ 29 h 116"/>
              <a:gd name="T2" fmla="*/ 74 w 76"/>
              <a:gd name="T3" fmla="*/ 29 h 116"/>
              <a:gd name="T4" fmla="*/ 53 w 76"/>
              <a:gd name="T5" fmla="*/ 31 h 116"/>
              <a:gd name="T6" fmla="*/ 48 w 76"/>
              <a:gd name="T7" fmla="*/ 21 h 116"/>
              <a:gd name="T8" fmla="*/ 40 w 76"/>
              <a:gd name="T9" fmla="*/ 18 h 116"/>
              <a:gd name="T10" fmla="*/ 28 w 76"/>
              <a:gd name="T11" fmla="*/ 24 h 116"/>
              <a:gd name="T12" fmla="*/ 22 w 76"/>
              <a:gd name="T13" fmla="*/ 50 h 116"/>
              <a:gd name="T14" fmla="*/ 43 w 76"/>
              <a:gd name="T15" fmla="*/ 41 h 116"/>
              <a:gd name="T16" fmla="*/ 66 w 76"/>
              <a:gd name="T17" fmla="*/ 51 h 116"/>
              <a:gd name="T18" fmla="*/ 76 w 76"/>
              <a:gd name="T19" fmla="*/ 78 h 116"/>
              <a:gd name="T20" fmla="*/ 65 w 76"/>
              <a:gd name="T21" fmla="*/ 106 h 116"/>
              <a:gd name="T22" fmla="*/ 39 w 76"/>
              <a:gd name="T23" fmla="*/ 116 h 116"/>
              <a:gd name="T24" fmla="*/ 11 w 76"/>
              <a:gd name="T25" fmla="*/ 103 h 116"/>
              <a:gd name="T26" fmla="*/ 0 w 76"/>
              <a:gd name="T27" fmla="*/ 59 h 116"/>
              <a:gd name="T28" fmla="*/ 11 w 76"/>
              <a:gd name="T29" fmla="*/ 14 h 116"/>
              <a:gd name="T30" fmla="*/ 41 w 76"/>
              <a:gd name="T31" fmla="*/ 0 h 116"/>
              <a:gd name="T32" fmla="*/ 63 w 76"/>
              <a:gd name="T33" fmla="*/ 7 h 116"/>
              <a:gd name="T34" fmla="*/ 74 w 76"/>
              <a:gd name="T35" fmla="*/ 29 h 116"/>
              <a:gd name="T36" fmla="*/ 74 w 76"/>
              <a:gd name="T37" fmla="*/ 29 h 116"/>
              <a:gd name="T38" fmla="*/ 24 w 76"/>
              <a:gd name="T39" fmla="*/ 76 h 116"/>
              <a:gd name="T40" fmla="*/ 24 w 76"/>
              <a:gd name="T41" fmla="*/ 76 h 116"/>
              <a:gd name="T42" fmla="*/ 29 w 76"/>
              <a:gd name="T43" fmla="*/ 93 h 116"/>
              <a:gd name="T44" fmla="*/ 40 w 76"/>
              <a:gd name="T45" fmla="*/ 98 h 116"/>
              <a:gd name="T46" fmla="*/ 50 w 76"/>
              <a:gd name="T47" fmla="*/ 94 h 116"/>
              <a:gd name="T48" fmla="*/ 54 w 76"/>
              <a:gd name="T49" fmla="*/ 78 h 116"/>
              <a:gd name="T50" fmla="*/ 50 w 76"/>
              <a:gd name="T51" fmla="*/ 62 h 116"/>
              <a:gd name="T52" fmla="*/ 39 w 76"/>
              <a:gd name="T53" fmla="*/ 57 h 116"/>
              <a:gd name="T54" fmla="*/ 29 w 76"/>
              <a:gd name="T55" fmla="*/ 62 h 116"/>
              <a:gd name="T56" fmla="*/ 24 w 76"/>
              <a:gd name="T57" fmla="*/ 76 h 116"/>
              <a:gd name="T58" fmla="*/ 24 w 76"/>
              <a:gd name="T59" fmla="*/ 7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6" h="116">
                <a:moveTo>
                  <a:pt x="74" y="29"/>
                </a:moveTo>
                <a:lnTo>
                  <a:pt x="74" y="29"/>
                </a:lnTo>
                <a:lnTo>
                  <a:pt x="53" y="31"/>
                </a:lnTo>
                <a:cubicBezTo>
                  <a:pt x="52" y="27"/>
                  <a:pt x="51" y="23"/>
                  <a:pt x="48" y="21"/>
                </a:cubicBezTo>
                <a:cubicBezTo>
                  <a:pt x="46" y="19"/>
                  <a:pt x="43" y="18"/>
                  <a:pt x="40" y="18"/>
                </a:cubicBezTo>
                <a:cubicBezTo>
                  <a:pt x="35" y="18"/>
                  <a:pt x="32" y="20"/>
                  <a:pt x="28" y="24"/>
                </a:cubicBezTo>
                <a:cubicBezTo>
                  <a:pt x="25" y="28"/>
                  <a:pt x="23" y="37"/>
                  <a:pt x="22" y="50"/>
                </a:cubicBezTo>
                <a:cubicBezTo>
                  <a:pt x="28" y="44"/>
                  <a:pt x="34" y="41"/>
                  <a:pt x="43" y="41"/>
                </a:cubicBezTo>
                <a:cubicBezTo>
                  <a:pt x="52" y="41"/>
                  <a:pt x="59" y="44"/>
                  <a:pt x="66" y="51"/>
                </a:cubicBezTo>
                <a:cubicBezTo>
                  <a:pt x="72" y="58"/>
                  <a:pt x="76" y="67"/>
                  <a:pt x="76" y="78"/>
                </a:cubicBezTo>
                <a:cubicBezTo>
                  <a:pt x="76" y="89"/>
                  <a:pt x="72" y="99"/>
                  <a:pt x="65" y="106"/>
                </a:cubicBezTo>
                <a:cubicBezTo>
                  <a:pt x="59" y="113"/>
                  <a:pt x="50" y="116"/>
                  <a:pt x="39" y="116"/>
                </a:cubicBezTo>
                <a:cubicBezTo>
                  <a:pt x="28" y="116"/>
                  <a:pt x="18" y="112"/>
                  <a:pt x="11" y="103"/>
                </a:cubicBezTo>
                <a:cubicBezTo>
                  <a:pt x="3" y="94"/>
                  <a:pt x="0" y="79"/>
                  <a:pt x="0" y="59"/>
                </a:cubicBezTo>
                <a:cubicBezTo>
                  <a:pt x="0" y="38"/>
                  <a:pt x="4" y="23"/>
                  <a:pt x="11" y="14"/>
                </a:cubicBezTo>
                <a:cubicBezTo>
                  <a:pt x="19" y="5"/>
                  <a:pt x="29" y="0"/>
                  <a:pt x="41" y="0"/>
                </a:cubicBezTo>
                <a:cubicBezTo>
                  <a:pt x="50" y="0"/>
                  <a:pt x="57" y="3"/>
                  <a:pt x="63" y="7"/>
                </a:cubicBezTo>
                <a:cubicBezTo>
                  <a:pt x="68" y="12"/>
                  <a:pt x="72" y="19"/>
                  <a:pt x="74" y="29"/>
                </a:cubicBezTo>
                <a:lnTo>
                  <a:pt x="74" y="29"/>
                </a:lnTo>
                <a:close/>
                <a:moveTo>
                  <a:pt x="24" y="76"/>
                </a:moveTo>
                <a:lnTo>
                  <a:pt x="24" y="76"/>
                </a:lnTo>
                <a:cubicBezTo>
                  <a:pt x="24" y="83"/>
                  <a:pt x="26" y="89"/>
                  <a:pt x="29" y="93"/>
                </a:cubicBezTo>
                <a:cubicBezTo>
                  <a:pt x="32" y="96"/>
                  <a:pt x="36" y="98"/>
                  <a:pt x="40" y="98"/>
                </a:cubicBezTo>
                <a:cubicBezTo>
                  <a:pt x="44" y="98"/>
                  <a:pt x="48" y="97"/>
                  <a:pt x="50" y="94"/>
                </a:cubicBezTo>
                <a:cubicBezTo>
                  <a:pt x="53" y="90"/>
                  <a:pt x="54" y="85"/>
                  <a:pt x="54" y="78"/>
                </a:cubicBezTo>
                <a:cubicBezTo>
                  <a:pt x="54" y="71"/>
                  <a:pt x="53" y="65"/>
                  <a:pt x="50" y="62"/>
                </a:cubicBezTo>
                <a:cubicBezTo>
                  <a:pt x="47" y="58"/>
                  <a:pt x="43" y="57"/>
                  <a:pt x="39" y="57"/>
                </a:cubicBezTo>
                <a:cubicBezTo>
                  <a:pt x="35" y="57"/>
                  <a:pt x="31" y="58"/>
                  <a:pt x="29" y="62"/>
                </a:cubicBezTo>
                <a:cubicBezTo>
                  <a:pt x="26" y="65"/>
                  <a:pt x="24" y="70"/>
                  <a:pt x="24" y="76"/>
                </a:cubicBezTo>
                <a:lnTo>
                  <a:pt x="24" y="7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Freeform 37"/>
          <p:cNvSpPr>
            <a:spLocks noEditPoints="1"/>
          </p:cNvSpPr>
          <p:nvPr/>
        </p:nvSpPr>
        <p:spPr bwMode="auto">
          <a:xfrm>
            <a:off x="6850063" y="5516563"/>
            <a:ext cx="112713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3 w 74"/>
              <a:gd name="T5" fmla="*/ 12 h 116"/>
              <a:gd name="T6" fmla="*/ 74 w 74"/>
              <a:gd name="T7" fmla="*/ 58 h 116"/>
              <a:gd name="T8" fmla="*/ 63 w 74"/>
              <a:gd name="T9" fmla="*/ 105 h 116"/>
              <a:gd name="T10" fmla="*/ 37 w 74"/>
              <a:gd name="T11" fmla="*/ 116 h 116"/>
              <a:gd name="T12" fmla="*/ 10 w 74"/>
              <a:gd name="T13" fmla="*/ 104 h 116"/>
              <a:gd name="T14" fmla="*/ 0 w 74"/>
              <a:gd name="T15" fmla="*/ 58 h 116"/>
              <a:gd name="T16" fmla="*/ 11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3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1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7" y="4"/>
                  <a:pt x="63" y="12"/>
                </a:cubicBezTo>
                <a:cubicBezTo>
                  <a:pt x="70" y="21"/>
                  <a:pt x="74" y="37"/>
                  <a:pt x="74" y="58"/>
                </a:cubicBezTo>
                <a:cubicBezTo>
                  <a:pt x="74" y="80"/>
                  <a:pt x="70" y="95"/>
                  <a:pt x="63" y="105"/>
                </a:cubicBezTo>
                <a:cubicBezTo>
                  <a:pt x="57" y="113"/>
                  <a:pt x="48" y="116"/>
                  <a:pt x="37" y="116"/>
                </a:cubicBezTo>
                <a:cubicBezTo>
                  <a:pt x="26" y="116"/>
                  <a:pt x="17" y="112"/>
                  <a:pt x="10" y="104"/>
                </a:cubicBezTo>
                <a:cubicBezTo>
                  <a:pt x="4" y="95"/>
                  <a:pt x="0" y="80"/>
                  <a:pt x="0" y="58"/>
                </a:cubicBezTo>
                <a:cubicBezTo>
                  <a:pt x="0" y="37"/>
                  <a:pt x="4" y="21"/>
                  <a:pt x="11" y="12"/>
                </a:cubicBezTo>
                <a:cubicBezTo>
                  <a:pt x="18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4" y="18"/>
                  <a:pt x="32" y="19"/>
                  <a:pt x="30" y="21"/>
                </a:cubicBezTo>
                <a:cubicBezTo>
                  <a:pt x="28" y="23"/>
                  <a:pt x="26" y="26"/>
                  <a:pt x="25" y="30"/>
                </a:cubicBezTo>
                <a:cubicBezTo>
                  <a:pt x="24" y="36"/>
                  <a:pt x="23" y="45"/>
                  <a:pt x="23" y="58"/>
                </a:cubicBezTo>
                <a:cubicBezTo>
                  <a:pt x="23" y="72"/>
                  <a:pt x="24" y="81"/>
                  <a:pt x="25" y="86"/>
                </a:cubicBezTo>
                <a:cubicBezTo>
                  <a:pt x="26" y="91"/>
                  <a:pt x="28" y="94"/>
                  <a:pt x="30" y="96"/>
                </a:cubicBezTo>
                <a:cubicBezTo>
                  <a:pt x="32" y="97"/>
                  <a:pt x="34" y="98"/>
                  <a:pt x="37" y="98"/>
                </a:cubicBezTo>
                <a:cubicBezTo>
                  <a:pt x="40" y="98"/>
                  <a:pt x="42" y="97"/>
                  <a:pt x="44" y="96"/>
                </a:cubicBezTo>
                <a:cubicBezTo>
                  <a:pt x="46" y="94"/>
                  <a:pt x="48" y="91"/>
                  <a:pt x="49" y="87"/>
                </a:cubicBezTo>
                <a:cubicBezTo>
                  <a:pt x="51" y="81"/>
                  <a:pt x="51" y="72"/>
                  <a:pt x="51" y="58"/>
                </a:cubicBezTo>
                <a:cubicBezTo>
                  <a:pt x="51" y="45"/>
                  <a:pt x="51" y="36"/>
                  <a:pt x="49" y="31"/>
                </a:cubicBezTo>
                <a:cubicBezTo>
                  <a:pt x="48" y="26"/>
                  <a:pt x="46" y="23"/>
                  <a:pt x="44" y="21"/>
                </a:cubicBezTo>
                <a:cubicBezTo>
                  <a:pt x="42" y="19"/>
                  <a:pt x="40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Freeform 38"/>
          <p:cNvSpPr>
            <a:spLocks noEditPoints="1"/>
          </p:cNvSpPr>
          <p:nvPr/>
        </p:nvSpPr>
        <p:spPr bwMode="auto">
          <a:xfrm>
            <a:off x="7345363" y="5516563"/>
            <a:ext cx="114300" cy="177800"/>
          </a:xfrm>
          <a:custGeom>
            <a:avLst/>
            <a:gdLst>
              <a:gd name="T0" fmla="*/ 19 w 75"/>
              <a:gd name="T1" fmla="*/ 53 h 116"/>
              <a:gd name="T2" fmla="*/ 19 w 75"/>
              <a:gd name="T3" fmla="*/ 53 h 116"/>
              <a:gd name="T4" fmla="*/ 6 w 75"/>
              <a:gd name="T5" fmla="*/ 43 h 116"/>
              <a:gd name="T6" fmla="*/ 3 w 75"/>
              <a:gd name="T7" fmla="*/ 30 h 116"/>
              <a:gd name="T8" fmla="*/ 12 w 75"/>
              <a:gd name="T9" fmla="*/ 9 h 116"/>
              <a:gd name="T10" fmla="*/ 37 w 75"/>
              <a:gd name="T11" fmla="*/ 0 h 116"/>
              <a:gd name="T12" fmla="*/ 62 w 75"/>
              <a:gd name="T13" fmla="*/ 9 h 116"/>
              <a:gd name="T14" fmla="*/ 71 w 75"/>
              <a:gd name="T15" fmla="*/ 30 h 116"/>
              <a:gd name="T16" fmla="*/ 67 w 75"/>
              <a:gd name="T17" fmla="*/ 44 h 116"/>
              <a:gd name="T18" fmla="*/ 55 w 75"/>
              <a:gd name="T19" fmla="*/ 53 h 116"/>
              <a:gd name="T20" fmla="*/ 70 w 75"/>
              <a:gd name="T21" fmla="*/ 64 h 116"/>
              <a:gd name="T22" fmla="*/ 75 w 75"/>
              <a:gd name="T23" fmla="*/ 81 h 116"/>
              <a:gd name="T24" fmla="*/ 65 w 75"/>
              <a:gd name="T25" fmla="*/ 107 h 116"/>
              <a:gd name="T26" fmla="*/ 38 w 75"/>
              <a:gd name="T27" fmla="*/ 116 h 116"/>
              <a:gd name="T28" fmla="*/ 12 w 75"/>
              <a:gd name="T29" fmla="*/ 108 h 116"/>
              <a:gd name="T30" fmla="*/ 0 w 75"/>
              <a:gd name="T31" fmla="*/ 82 h 116"/>
              <a:gd name="T32" fmla="*/ 4 w 75"/>
              <a:gd name="T33" fmla="*/ 65 h 116"/>
              <a:gd name="T34" fmla="*/ 19 w 75"/>
              <a:gd name="T35" fmla="*/ 53 h 116"/>
              <a:gd name="T36" fmla="*/ 19 w 75"/>
              <a:gd name="T37" fmla="*/ 53 h 116"/>
              <a:gd name="T38" fmla="*/ 23 w 75"/>
              <a:gd name="T39" fmla="*/ 31 h 116"/>
              <a:gd name="T40" fmla="*/ 23 w 75"/>
              <a:gd name="T41" fmla="*/ 31 h 116"/>
              <a:gd name="T42" fmla="*/ 27 w 75"/>
              <a:gd name="T43" fmla="*/ 41 h 116"/>
              <a:gd name="T44" fmla="*/ 37 w 75"/>
              <a:gd name="T45" fmla="*/ 45 h 116"/>
              <a:gd name="T46" fmla="*/ 47 w 75"/>
              <a:gd name="T47" fmla="*/ 41 h 116"/>
              <a:gd name="T48" fmla="*/ 50 w 75"/>
              <a:gd name="T49" fmla="*/ 31 h 116"/>
              <a:gd name="T50" fmla="*/ 47 w 75"/>
              <a:gd name="T51" fmla="*/ 21 h 116"/>
              <a:gd name="T52" fmla="*/ 37 w 75"/>
              <a:gd name="T53" fmla="*/ 18 h 116"/>
              <a:gd name="T54" fmla="*/ 27 w 75"/>
              <a:gd name="T55" fmla="*/ 21 h 116"/>
              <a:gd name="T56" fmla="*/ 23 w 75"/>
              <a:gd name="T57" fmla="*/ 31 h 116"/>
              <a:gd name="T58" fmla="*/ 23 w 75"/>
              <a:gd name="T59" fmla="*/ 31 h 116"/>
              <a:gd name="T60" fmla="*/ 21 w 75"/>
              <a:gd name="T61" fmla="*/ 80 h 116"/>
              <a:gd name="T62" fmla="*/ 21 w 75"/>
              <a:gd name="T63" fmla="*/ 80 h 116"/>
              <a:gd name="T64" fmla="*/ 26 w 75"/>
              <a:gd name="T65" fmla="*/ 94 h 116"/>
              <a:gd name="T66" fmla="*/ 37 w 75"/>
              <a:gd name="T67" fmla="*/ 99 h 116"/>
              <a:gd name="T68" fmla="*/ 49 w 75"/>
              <a:gd name="T69" fmla="*/ 94 h 116"/>
              <a:gd name="T70" fmla="*/ 53 w 75"/>
              <a:gd name="T71" fmla="*/ 80 h 116"/>
              <a:gd name="T72" fmla="*/ 49 w 75"/>
              <a:gd name="T73" fmla="*/ 67 h 116"/>
              <a:gd name="T74" fmla="*/ 37 w 75"/>
              <a:gd name="T75" fmla="*/ 62 h 116"/>
              <a:gd name="T76" fmla="*/ 25 w 75"/>
              <a:gd name="T77" fmla="*/ 68 h 116"/>
              <a:gd name="T78" fmla="*/ 21 w 75"/>
              <a:gd name="T79" fmla="*/ 80 h 116"/>
              <a:gd name="T80" fmla="*/ 21 w 75"/>
              <a:gd name="T81" fmla="*/ 8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" h="116">
                <a:moveTo>
                  <a:pt x="19" y="53"/>
                </a:moveTo>
                <a:lnTo>
                  <a:pt x="19" y="53"/>
                </a:lnTo>
                <a:cubicBezTo>
                  <a:pt x="13" y="51"/>
                  <a:pt x="9" y="47"/>
                  <a:pt x="6" y="43"/>
                </a:cubicBezTo>
                <a:cubicBezTo>
                  <a:pt x="4" y="39"/>
                  <a:pt x="3" y="35"/>
                  <a:pt x="3" y="30"/>
                </a:cubicBezTo>
                <a:cubicBezTo>
                  <a:pt x="3" y="21"/>
                  <a:pt x="6" y="14"/>
                  <a:pt x="12" y="9"/>
                </a:cubicBezTo>
                <a:cubicBezTo>
                  <a:pt x="17" y="3"/>
                  <a:pt x="26" y="0"/>
                  <a:pt x="37" y="0"/>
                </a:cubicBezTo>
                <a:cubicBezTo>
                  <a:pt x="48" y="0"/>
                  <a:pt x="56" y="3"/>
                  <a:pt x="62" y="9"/>
                </a:cubicBezTo>
                <a:cubicBezTo>
                  <a:pt x="68" y="14"/>
                  <a:pt x="71" y="21"/>
                  <a:pt x="71" y="30"/>
                </a:cubicBezTo>
                <a:cubicBezTo>
                  <a:pt x="71" y="35"/>
                  <a:pt x="70" y="40"/>
                  <a:pt x="67" y="44"/>
                </a:cubicBezTo>
                <a:cubicBezTo>
                  <a:pt x="64" y="48"/>
                  <a:pt x="60" y="51"/>
                  <a:pt x="55" y="53"/>
                </a:cubicBezTo>
                <a:cubicBezTo>
                  <a:pt x="62" y="56"/>
                  <a:pt x="66" y="59"/>
                  <a:pt x="70" y="64"/>
                </a:cubicBezTo>
                <a:cubicBezTo>
                  <a:pt x="73" y="69"/>
                  <a:pt x="75" y="75"/>
                  <a:pt x="75" y="81"/>
                </a:cubicBezTo>
                <a:cubicBezTo>
                  <a:pt x="75" y="92"/>
                  <a:pt x="71" y="100"/>
                  <a:pt x="65" y="107"/>
                </a:cubicBezTo>
                <a:cubicBezTo>
                  <a:pt x="58" y="113"/>
                  <a:pt x="49" y="116"/>
                  <a:pt x="38" y="116"/>
                </a:cubicBezTo>
                <a:cubicBezTo>
                  <a:pt x="27" y="116"/>
                  <a:pt x="19" y="114"/>
                  <a:pt x="12" y="108"/>
                </a:cubicBezTo>
                <a:cubicBezTo>
                  <a:pt x="4" y="102"/>
                  <a:pt x="0" y="93"/>
                  <a:pt x="0" y="82"/>
                </a:cubicBezTo>
                <a:cubicBezTo>
                  <a:pt x="0" y="76"/>
                  <a:pt x="1" y="70"/>
                  <a:pt x="4" y="65"/>
                </a:cubicBezTo>
                <a:cubicBezTo>
                  <a:pt x="7" y="60"/>
                  <a:pt x="12" y="56"/>
                  <a:pt x="19" y="53"/>
                </a:cubicBezTo>
                <a:lnTo>
                  <a:pt x="19" y="53"/>
                </a:lnTo>
                <a:close/>
                <a:moveTo>
                  <a:pt x="23" y="31"/>
                </a:moveTo>
                <a:lnTo>
                  <a:pt x="23" y="31"/>
                </a:lnTo>
                <a:cubicBezTo>
                  <a:pt x="23" y="35"/>
                  <a:pt x="25" y="39"/>
                  <a:pt x="27" y="41"/>
                </a:cubicBezTo>
                <a:cubicBezTo>
                  <a:pt x="29" y="44"/>
                  <a:pt x="33" y="45"/>
                  <a:pt x="37" y="45"/>
                </a:cubicBezTo>
                <a:cubicBezTo>
                  <a:pt x="41" y="45"/>
                  <a:pt x="44" y="44"/>
                  <a:pt x="47" y="41"/>
                </a:cubicBezTo>
                <a:cubicBezTo>
                  <a:pt x="49" y="39"/>
                  <a:pt x="50" y="35"/>
                  <a:pt x="50" y="31"/>
                </a:cubicBezTo>
                <a:cubicBezTo>
                  <a:pt x="50" y="27"/>
                  <a:pt x="49" y="24"/>
                  <a:pt x="47" y="21"/>
                </a:cubicBezTo>
                <a:cubicBezTo>
                  <a:pt x="44" y="19"/>
                  <a:pt x="41" y="18"/>
                  <a:pt x="37" y="18"/>
                </a:cubicBezTo>
                <a:cubicBezTo>
                  <a:pt x="33" y="18"/>
                  <a:pt x="30" y="19"/>
                  <a:pt x="27" y="21"/>
                </a:cubicBezTo>
                <a:cubicBezTo>
                  <a:pt x="25" y="24"/>
                  <a:pt x="23" y="27"/>
                  <a:pt x="23" y="31"/>
                </a:cubicBezTo>
                <a:lnTo>
                  <a:pt x="23" y="31"/>
                </a:lnTo>
                <a:close/>
                <a:moveTo>
                  <a:pt x="21" y="80"/>
                </a:moveTo>
                <a:lnTo>
                  <a:pt x="21" y="80"/>
                </a:lnTo>
                <a:cubicBezTo>
                  <a:pt x="21" y="86"/>
                  <a:pt x="23" y="91"/>
                  <a:pt x="26" y="94"/>
                </a:cubicBezTo>
                <a:cubicBezTo>
                  <a:pt x="29" y="97"/>
                  <a:pt x="33" y="99"/>
                  <a:pt x="37" y="99"/>
                </a:cubicBezTo>
                <a:cubicBezTo>
                  <a:pt x="42" y="99"/>
                  <a:pt x="46" y="97"/>
                  <a:pt x="49" y="94"/>
                </a:cubicBezTo>
                <a:cubicBezTo>
                  <a:pt x="52" y="91"/>
                  <a:pt x="53" y="86"/>
                  <a:pt x="53" y="80"/>
                </a:cubicBezTo>
                <a:cubicBezTo>
                  <a:pt x="53" y="75"/>
                  <a:pt x="52" y="70"/>
                  <a:pt x="49" y="67"/>
                </a:cubicBezTo>
                <a:cubicBezTo>
                  <a:pt x="46" y="64"/>
                  <a:pt x="42" y="62"/>
                  <a:pt x="37" y="62"/>
                </a:cubicBezTo>
                <a:cubicBezTo>
                  <a:pt x="32" y="62"/>
                  <a:pt x="28" y="64"/>
                  <a:pt x="25" y="68"/>
                </a:cubicBezTo>
                <a:cubicBezTo>
                  <a:pt x="23" y="72"/>
                  <a:pt x="21" y="76"/>
                  <a:pt x="21" y="80"/>
                </a:cubicBezTo>
                <a:lnTo>
                  <a:pt x="21" y="8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Freeform 39"/>
          <p:cNvSpPr>
            <a:spLocks noEditPoints="1"/>
          </p:cNvSpPr>
          <p:nvPr/>
        </p:nvSpPr>
        <p:spPr bwMode="auto">
          <a:xfrm>
            <a:off x="7485063" y="5516563"/>
            <a:ext cx="111125" cy="177800"/>
          </a:xfrm>
          <a:custGeom>
            <a:avLst/>
            <a:gdLst>
              <a:gd name="T0" fmla="*/ 36 w 73"/>
              <a:gd name="T1" fmla="*/ 0 h 116"/>
              <a:gd name="T2" fmla="*/ 36 w 73"/>
              <a:gd name="T3" fmla="*/ 0 h 116"/>
              <a:gd name="T4" fmla="*/ 62 w 73"/>
              <a:gd name="T5" fmla="*/ 12 h 116"/>
              <a:gd name="T6" fmla="*/ 73 w 73"/>
              <a:gd name="T7" fmla="*/ 58 h 116"/>
              <a:gd name="T8" fmla="*/ 62 w 73"/>
              <a:gd name="T9" fmla="*/ 105 h 116"/>
              <a:gd name="T10" fmla="*/ 36 w 73"/>
              <a:gd name="T11" fmla="*/ 116 h 116"/>
              <a:gd name="T12" fmla="*/ 10 w 73"/>
              <a:gd name="T13" fmla="*/ 104 h 116"/>
              <a:gd name="T14" fmla="*/ 0 w 73"/>
              <a:gd name="T15" fmla="*/ 58 h 116"/>
              <a:gd name="T16" fmla="*/ 11 w 73"/>
              <a:gd name="T17" fmla="*/ 12 h 116"/>
              <a:gd name="T18" fmla="*/ 36 w 73"/>
              <a:gd name="T19" fmla="*/ 0 h 116"/>
              <a:gd name="T20" fmla="*/ 36 w 73"/>
              <a:gd name="T21" fmla="*/ 0 h 116"/>
              <a:gd name="T22" fmla="*/ 36 w 73"/>
              <a:gd name="T23" fmla="*/ 18 h 116"/>
              <a:gd name="T24" fmla="*/ 36 w 73"/>
              <a:gd name="T25" fmla="*/ 18 h 116"/>
              <a:gd name="T26" fmla="*/ 29 w 73"/>
              <a:gd name="T27" fmla="*/ 21 h 116"/>
              <a:gd name="T28" fmla="*/ 25 w 73"/>
              <a:gd name="T29" fmla="*/ 30 h 116"/>
              <a:gd name="T30" fmla="*/ 22 w 73"/>
              <a:gd name="T31" fmla="*/ 58 h 116"/>
              <a:gd name="T32" fmla="*/ 24 w 73"/>
              <a:gd name="T33" fmla="*/ 86 h 116"/>
              <a:gd name="T34" fmla="*/ 29 w 73"/>
              <a:gd name="T35" fmla="*/ 96 h 116"/>
              <a:gd name="T36" fmla="*/ 36 w 73"/>
              <a:gd name="T37" fmla="*/ 98 h 116"/>
              <a:gd name="T38" fmla="*/ 44 w 73"/>
              <a:gd name="T39" fmla="*/ 96 h 116"/>
              <a:gd name="T40" fmla="*/ 48 w 73"/>
              <a:gd name="T41" fmla="*/ 87 h 116"/>
              <a:gd name="T42" fmla="*/ 51 w 73"/>
              <a:gd name="T43" fmla="*/ 58 h 116"/>
              <a:gd name="T44" fmla="*/ 49 w 73"/>
              <a:gd name="T45" fmla="*/ 31 h 116"/>
              <a:gd name="T46" fmla="*/ 44 w 73"/>
              <a:gd name="T47" fmla="*/ 21 h 116"/>
              <a:gd name="T48" fmla="*/ 36 w 73"/>
              <a:gd name="T49" fmla="*/ 18 h 116"/>
              <a:gd name="T50" fmla="*/ 36 w 73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" h="116">
                <a:moveTo>
                  <a:pt x="36" y="0"/>
                </a:moveTo>
                <a:lnTo>
                  <a:pt x="36" y="0"/>
                </a:lnTo>
                <a:cubicBezTo>
                  <a:pt x="48" y="0"/>
                  <a:pt x="56" y="4"/>
                  <a:pt x="62" y="12"/>
                </a:cubicBezTo>
                <a:cubicBezTo>
                  <a:pt x="70" y="21"/>
                  <a:pt x="73" y="37"/>
                  <a:pt x="73" y="58"/>
                </a:cubicBezTo>
                <a:cubicBezTo>
                  <a:pt x="73" y="80"/>
                  <a:pt x="70" y="95"/>
                  <a:pt x="62" y="105"/>
                </a:cubicBezTo>
                <a:cubicBezTo>
                  <a:pt x="56" y="113"/>
                  <a:pt x="48" y="116"/>
                  <a:pt x="36" y="116"/>
                </a:cubicBezTo>
                <a:cubicBezTo>
                  <a:pt x="25" y="116"/>
                  <a:pt x="16" y="112"/>
                  <a:pt x="10" y="104"/>
                </a:cubicBezTo>
                <a:cubicBezTo>
                  <a:pt x="3" y="95"/>
                  <a:pt x="0" y="80"/>
                  <a:pt x="0" y="58"/>
                </a:cubicBezTo>
                <a:cubicBezTo>
                  <a:pt x="0" y="37"/>
                  <a:pt x="3" y="21"/>
                  <a:pt x="11" y="12"/>
                </a:cubicBezTo>
                <a:cubicBezTo>
                  <a:pt x="17" y="4"/>
                  <a:pt x="25" y="0"/>
                  <a:pt x="36" y="0"/>
                </a:cubicBezTo>
                <a:lnTo>
                  <a:pt x="36" y="0"/>
                </a:lnTo>
                <a:close/>
                <a:moveTo>
                  <a:pt x="36" y="18"/>
                </a:moveTo>
                <a:lnTo>
                  <a:pt x="36" y="18"/>
                </a:lnTo>
                <a:cubicBezTo>
                  <a:pt x="34" y="18"/>
                  <a:pt x="31" y="19"/>
                  <a:pt x="29" y="21"/>
                </a:cubicBezTo>
                <a:cubicBezTo>
                  <a:pt x="27" y="23"/>
                  <a:pt x="26" y="26"/>
                  <a:pt x="25" y="30"/>
                </a:cubicBezTo>
                <a:cubicBezTo>
                  <a:pt x="23" y="36"/>
                  <a:pt x="22" y="45"/>
                  <a:pt x="22" y="58"/>
                </a:cubicBezTo>
                <a:cubicBezTo>
                  <a:pt x="22" y="72"/>
                  <a:pt x="23" y="81"/>
                  <a:pt x="24" y="86"/>
                </a:cubicBezTo>
                <a:cubicBezTo>
                  <a:pt x="26" y="91"/>
                  <a:pt x="27" y="94"/>
                  <a:pt x="29" y="96"/>
                </a:cubicBezTo>
                <a:cubicBezTo>
                  <a:pt x="32" y="97"/>
                  <a:pt x="34" y="98"/>
                  <a:pt x="36" y="98"/>
                </a:cubicBezTo>
                <a:cubicBezTo>
                  <a:pt x="39" y="98"/>
                  <a:pt x="41" y="97"/>
                  <a:pt x="44" y="96"/>
                </a:cubicBezTo>
                <a:cubicBezTo>
                  <a:pt x="46" y="94"/>
                  <a:pt x="47" y="91"/>
                  <a:pt x="48" y="87"/>
                </a:cubicBezTo>
                <a:cubicBezTo>
                  <a:pt x="50" y="81"/>
                  <a:pt x="51" y="72"/>
                  <a:pt x="51" y="58"/>
                </a:cubicBezTo>
                <a:cubicBezTo>
                  <a:pt x="51" y="45"/>
                  <a:pt x="50" y="36"/>
                  <a:pt x="49" y="31"/>
                </a:cubicBezTo>
                <a:cubicBezTo>
                  <a:pt x="47" y="26"/>
                  <a:pt x="46" y="23"/>
                  <a:pt x="44" y="21"/>
                </a:cubicBezTo>
                <a:cubicBezTo>
                  <a:pt x="41" y="19"/>
                  <a:pt x="39" y="18"/>
                  <a:pt x="36" y="18"/>
                </a:cubicBezTo>
                <a:lnTo>
                  <a:pt x="36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Freeform 40"/>
          <p:cNvSpPr>
            <a:spLocks/>
          </p:cNvSpPr>
          <p:nvPr/>
        </p:nvSpPr>
        <p:spPr bwMode="auto">
          <a:xfrm>
            <a:off x="7920038" y="5516563"/>
            <a:ext cx="76200" cy="174625"/>
          </a:xfrm>
          <a:custGeom>
            <a:avLst/>
            <a:gdLst>
              <a:gd name="T0" fmla="*/ 50 w 50"/>
              <a:gd name="T1" fmla="*/ 114 h 114"/>
              <a:gd name="T2" fmla="*/ 50 w 50"/>
              <a:gd name="T3" fmla="*/ 114 h 114"/>
              <a:gd name="T4" fmla="*/ 28 w 50"/>
              <a:gd name="T5" fmla="*/ 114 h 114"/>
              <a:gd name="T6" fmla="*/ 28 w 50"/>
              <a:gd name="T7" fmla="*/ 32 h 114"/>
              <a:gd name="T8" fmla="*/ 0 w 50"/>
              <a:gd name="T9" fmla="*/ 49 h 114"/>
              <a:gd name="T10" fmla="*/ 0 w 50"/>
              <a:gd name="T11" fmla="*/ 29 h 114"/>
              <a:gd name="T12" fmla="*/ 19 w 50"/>
              <a:gd name="T13" fmla="*/ 18 h 114"/>
              <a:gd name="T14" fmla="*/ 32 w 50"/>
              <a:gd name="T15" fmla="*/ 0 h 114"/>
              <a:gd name="T16" fmla="*/ 50 w 50"/>
              <a:gd name="T17" fmla="*/ 0 h 114"/>
              <a:gd name="T18" fmla="*/ 50 w 50"/>
              <a:gd name="T1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114">
                <a:moveTo>
                  <a:pt x="50" y="114"/>
                </a:moveTo>
                <a:lnTo>
                  <a:pt x="50" y="114"/>
                </a:lnTo>
                <a:lnTo>
                  <a:pt x="28" y="114"/>
                </a:lnTo>
                <a:lnTo>
                  <a:pt x="28" y="32"/>
                </a:lnTo>
                <a:cubicBezTo>
                  <a:pt x="20" y="40"/>
                  <a:pt x="11" y="45"/>
                  <a:pt x="0" y="49"/>
                </a:cubicBezTo>
                <a:lnTo>
                  <a:pt x="0" y="29"/>
                </a:lnTo>
                <a:cubicBezTo>
                  <a:pt x="6" y="27"/>
                  <a:pt x="12" y="24"/>
                  <a:pt x="19" y="18"/>
                </a:cubicBezTo>
                <a:cubicBezTo>
                  <a:pt x="25" y="13"/>
                  <a:pt x="30" y="7"/>
                  <a:pt x="32" y="0"/>
                </a:cubicBezTo>
                <a:lnTo>
                  <a:pt x="50" y="0"/>
                </a:lnTo>
                <a:lnTo>
                  <a:pt x="50" y="11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Freeform 41"/>
          <p:cNvSpPr>
            <a:spLocks noEditPoints="1"/>
          </p:cNvSpPr>
          <p:nvPr/>
        </p:nvSpPr>
        <p:spPr bwMode="auto">
          <a:xfrm>
            <a:off x="8048625" y="5516563"/>
            <a:ext cx="114300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2 w 74"/>
              <a:gd name="T5" fmla="*/ 12 h 116"/>
              <a:gd name="T6" fmla="*/ 74 w 74"/>
              <a:gd name="T7" fmla="*/ 58 h 116"/>
              <a:gd name="T8" fmla="*/ 62 w 74"/>
              <a:gd name="T9" fmla="*/ 105 h 116"/>
              <a:gd name="T10" fmla="*/ 37 w 74"/>
              <a:gd name="T11" fmla="*/ 116 h 116"/>
              <a:gd name="T12" fmla="*/ 10 w 74"/>
              <a:gd name="T13" fmla="*/ 104 h 116"/>
              <a:gd name="T14" fmla="*/ 0 w 74"/>
              <a:gd name="T15" fmla="*/ 58 h 116"/>
              <a:gd name="T16" fmla="*/ 11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2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1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6" y="4"/>
                  <a:pt x="62" y="12"/>
                </a:cubicBezTo>
                <a:cubicBezTo>
                  <a:pt x="70" y="21"/>
                  <a:pt x="74" y="37"/>
                  <a:pt x="74" y="58"/>
                </a:cubicBezTo>
                <a:cubicBezTo>
                  <a:pt x="74" y="80"/>
                  <a:pt x="70" y="95"/>
                  <a:pt x="62" y="105"/>
                </a:cubicBezTo>
                <a:cubicBezTo>
                  <a:pt x="56" y="113"/>
                  <a:pt x="48" y="116"/>
                  <a:pt x="37" y="116"/>
                </a:cubicBezTo>
                <a:cubicBezTo>
                  <a:pt x="26" y="116"/>
                  <a:pt x="17" y="112"/>
                  <a:pt x="10" y="104"/>
                </a:cubicBezTo>
                <a:cubicBezTo>
                  <a:pt x="3" y="95"/>
                  <a:pt x="0" y="80"/>
                  <a:pt x="0" y="58"/>
                </a:cubicBezTo>
                <a:cubicBezTo>
                  <a:pt x="0" y="37"/>
                  <a:pt x="3" y="21"/>
                  <a:pt x="11" y="12"/>
                </a:cubicBezTo>
                <a:cubicBezTo>
                  <a:pt x="17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4" y="18"/>
                  <a:pt x="32" y="19"/>
                  <a:pt x="30" y="21"/>
                </a:cubicBezTo>
                <a:cubicBezTo>
                  <a:pt x="27" y="23"/>
                  <a:pt x="26" y="26"/>
                  <a:pt x="25" y="30"/>
                </a:cubicBezTo>
                <a:cubicBezTo>
                  <a:pt x="23" y="36"/>
                  <a:pt x="22" y="45"/>
                  <a:pt x="22" y="58"/>
                </a:cubicBezTo>
                <a:cubicBezTo>
                  <a:pt x="22" y="72"/>
                  <a:pt x="23" y="81"/>
                  <a:pt x="25" y="86"/>
                </a:cubicBezTo>
                <a:cubicBezTo>
                  <a:pt x="26" y="91"/>
                  <a:pt x="28" y="94"/>
                  <a:pt x="30" y="96"/>
                </a:cubicBezTo>
                <a:cubicBezTo>
                  <a:pt x="32" y="97"/>
                  <a:pt x="34" y="98"/>
                  <a:pt x="37" y="98"/>
                </a:cubicBezTo>
                <a:cubicBezTo>
                  <a:pt x="39" y="98"/>
                  <a:pt x="42" y="97"/>
                  <a:pt x="44" y="96"/>
                </a:cubicBezTo>
                <a:cubicBezTo>
                  <a:pt x="46" y="94"/>
                  <a:pt x="47" y="91"/>
                  <a:pt x="49" y="87"/>
                </a:cubicBezTo>
                <a:cubicBezTo>
                  <a:pt x="50" y="81"/>
                  <a:pt x="51" y="72"/>
                  <a:pt x="51" y="58"/>
                </a:cubicBezTo>
                <a:cubicBezTo>
                  <a:pt x="51" y="45"/>
                  <a:pt x="50" y="36"/>
                  <a:pt x="49" y="31"/>
                </a:cubicBezTo>
                <a:cubicBezTo>
                  <a:pt x="47" y="26"/>
                  <a:pt x="46" y="23"/>
                  <a:pt x="44" y="21"/>
                </a:cubicBezTo>
                <a:cubicBezTo>
                  <a:pt x="42" y="19"/>
                  <a:pt x="39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Freeform 42"/>
          <p:cNvSpPr>
            <a:spLocks noEditPoints="1"/>
          </p:cNvSpPr>
          <p:nvPr/>
        </p:nvSpPr>
        <p:spPr bwMode="auto">
          <a:xfrm>
            <a:off x="8186738" y="5516563"/>
            <a:ext cx="112713" cy="177800"/>
          </a:xfrm>
          <a:custGeom>
            <a:avLst/>
            <a:gdLst>
              <a:gd name="T0" fmla="*/ 37 w 74"/>
              <a:gd name="T1" fmla="*/ 0 h 116"/>
              <a:gd name="T2" fmla="*/ 37 w 74"/>
              <a:gd name="T3" fmla="*/ 0 h 116"/>
              <a:gd name="T4" fmla="*/ 63 w 74"/>
              <a:gd name="T5" fmla="*/ 12 h 116"/>
              <a:gd name="T6" fmla="*/ 74 w 74"/>
              <a:gd name="T7" fmla="*/ 58 h 116"/>
              <a:gd name="T8" fmla="*/ 63 w 74"/>
              <a:gd name="T9" fmla="*/ 105 h 116"/>
              <a:gd name="T10" fmla="*/ 37 w 74"/>
              <a:gd name="T11" fmla="*/ 116 h 116"/>
              <a:gd name="T12" fmla="*/ 10 w 74"/>
              <a:gd name="T13" fmla="*/ 104 h 116"/>
              <a:gd name="T14" fmla="*/ 0 w 74"/>
              <a:gd name="T15" fmla="*/ 58 h 116"/>
              <a:gd name="T16" fmla="*/ 11 w 74"/>
              <a:gd name="T17" fmla="*/ 12 h 116"/>
              <a:gd name="T18" fmla="*/ 37 w 74"/>
              <a:gd name="T19" fmla="*/ 0 h 116"/>
              <a:gd name="T20" fmla="*/ 37 w 74"/>
              <a:gd name="T21" fmla="*/ 0 h 116"/>
              <a:gd name="T22" fmla="*/ 37 w 74"/>
              <a:gd name="T23" fmla="*/ 18 h 116"/>
              <a:gd name="T24" fmla="*/ 37 w 74"/>
              <a:gd name="T25" fmla="*/ 18 h 116"/>
              <a:gd name="T26" fmla="*/ 30 w 74"/>
              <a:gd name="T27" fmla="*/ 21 h 116"/>
              <a:gd name="T28" fmla="*/ 25 w 74"/>
              <a:gd name="T29" fmla="*/ 30 h 116"/>
              <a:gd name="T30" fmla="*/ 23 w 74"/>
              <a:gd name="T31" fmla="*/ 58 h 116"/>
              <a:gd name="T32" fmla="*/ 25 w 74"/>
              <a:gd name="T33" fmla="*/ 86 h 116"/>
              <a:gd name="T34" fmla="*/ 30 w 74"/>
              <a:gd name="T35" fmla="*/ 96 h 116"/>
              <a:gd name="T36" fmla="*/ 37 w 74"/>
              <a:gd name="T37" fmla="*/ 98 h 116"/>
              <a:gd name="T38" fmla="*/ 44 w 74"/>
              <a:gd name="T39" fmla="*/ 96 h 116"/>
              <a:gd name="T40" fmla="*/ 49 w 74"/>
              <a:gd name="T41" fmla="*/ 87 h 116"/>
              <a:gd name="T42" fmla="*/ 51 w 74"/>
              <a:gd name="T43" fmla="*/ 58 h 116"/>
              <a:gd name="T44" fmla="*/ 49 w 74"/>
              <a:gd name="T45" fmla="*/ 31 h 116"/>
              <a:gd name="T46" fmla="*/ 44 w 74"/>
              <a:gd name="T47" fmla="*/ 21 h 116"/>
              <a:gd name="T48" fmla="*/ 37 w 74"/>
              <a:gd name="T49" fmla="*/ 18 h 116"/>
              <a:gd name="T50" fmla="*/ 37 w 74"/>
              <a:gd name="T51" fmla="*/ 1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37" y="0"/>
                </a:moveTo>
                <a:lnTo>
                  <a:pt x="37" y="0"/>
                </a:lnTo>
                <a:cubicBezTo>
                  <a:pt x="48" y="0"/>
                  <a:pt x="57" y="4"/>
                  <a:pt x="63" y="12"/>
                </a:cubicBezTo>
                <a:cubicBezTo>
                  <a:pt x="70" y="21"/>
                  <a:pt x="74" y="37"/>
                  <a:pt x="74" y="58"/>
                </a:cubicBezTo>
                <a:cubicBezTo>
                  <a:pt x="74" y="80"/>
                  <a:pt x="70" y="95"/>
                  <a:pt x="63" y="105"/>
                </a:cubicBezTo>
                <a:cubicBezTo>
                  <a:pt x="57" y="113"/>
                  <a:pt x="48" y="116"/>
                  <a:pt x="37" y="116"/>
                </a:cubicBezTo>
                <a:cubicBezTo>
                  <a:pt x="26" y="116"/>
                  <a:pt x="17" y="112"/>
                  <a:pt x="10" y="104"/>
                </a:cubicBezTo>
                <a:cubicBezTo>
                  <a:pt x="4" y="95"/>
                  <a:pt x="0" y="80"/>
                  <a:pt x="0" y="58"/>
                </a:cubicBezTo>
                <a:cubicBezTo>
                  <a:pt x="0" y="37"/>
                  <a:pt x="4" y="21"/>
                  <a:pt x="11" y="12"/>
                </a:cubicBezTo>
                <a:cubicBezTo>
                  <a:pt x="18" y="4"/>
                  <a:pt x="26" y="0"/>
                  <a:pt x="37" y="0"/>
                </a:cubicBezTo>
                <a:lnTo>
                  <a:pt x="37" y="0"/>
                </a:lnTo>
                <a:close/>
                <a:moveTo>
                  <a:pt x="37" y="18"/>
                </a:moveTo>
                <a:lnTo>
                  <a:pt x="37" y="18"/>
                </a:lnTo>
                <a:cubicBezTo>
                  <a:pt x="35" y="18"/>
                  <a:pt x="32" y="19"/>
                  <a:pt x="30" y="21"/>
                </a:cubicBezTo>
                <a:cubicBezTo>
                  <a:pt x="28" y="23"/>
                  <a:pt x="26" y="26"/>
                  <a:pt x="25" y="30"/>
                </a:cubicBezTo>
                <a:cubicBezTo>
                  <a:pt x="24" y="36"/>
                  <a:pt x="23" y="45"/>
                  <a:pt x="23" y="58"/>
                </a:cubicBezTo>
                <a:cubicBezTo>
                  <a:pt x="23" y="72"/>
                  <a:pt x="24" y="81"/>
                  <a:pt x="25" y="86"/>
                </a:cubicBezTo>
                <a:cubicBezTo>
                  <a:pt x="26" y="91"/>
                  <a:pt x="28" y="94"/>
                  <a:pt x="30" y="96"/>
                </a:cubicBezTo>
                <a:cubicBezTo>
                  <a:pt x="32" y="97"/>
                  <a:pt x="35" y="98"/>
                  <a:pt x="37" y="98"/>
                </a:cubicBezTo>
                <a:cubicBezTo>
                  <a:pt x="40" y="98"/>
                  <a:pt x="42" y="97"/>
                  <a:pt x="44" y="96"/>
                </a:cubicBezTo>
                <a:cubicBezTo>
                  <a:pt x="46" y="94"/>
                  <a:pt x="48" y="91"/>
                  <a:pt x="49" y="87"/>
                </a:cubicBezTo>
                <a:cubicBezTo>
                  <a:pt x="51" y="81"/>
                  <a:pt x="51" y="72"/>
                  <a:pt x="51" y="58"/>
                </a:cubicBezTo>
                <a:cubicBezTo>
                  <a:pt x="51" y="45"/>
                  <a:pt x="51" y="36"/>
                  <a:pt x="49" y="31"/>
                </a:cubicBezTo>
                <a:cubicBezTo>
                  <a:pt x="48" y="26"/>
                  <a:pt x="46" y="23"/>
                  <a:pt x="44" y="21"/>
                </a:cubicBezTo>
                <a:cubicBezTo>
                  <a:pt x="42" y="19"/>
                  <a:pt x="40" y="18"/>
                  <a:pt x="37" y="18"/>
                </a:cubicBezTo>
                <a:lnTo>
                  <a:pt x="37" y="1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1" name="Freeform 43"/>
          <p:cNvSpPr>
            <a:spLocks/>
          </p:cNvSpPr>
          <p:nvPr/>
        </p:nvSpPr>
        <p:spPr bwMode="auto">
          <a:xfrm>
            <a:off x="1766888" y="1797050"/>
            <a:ext cx="0" cy="3546475"/>
          </a:xfrm>
          <a:custGeom>
            <a:avLst/>
            <a:gdLst>
              <a:gd name="T0" fmla="*/ 2314 h 2314"/>
              <a:gd name="T1" fmla="*/ 2314 h 2314"/>
              <a:gd name="T2" fmla="*/ 0 h 231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314">
                <a:moveTo>
                  <a:pt x="0" y="2314"/>
                </a:moveTo>
                <a:lnTo>
                  <a:pt x="0" y="2314"/>
                </a:lnTo>
                <a:lnTo>
                  <a:pt x="0" y="0"/>
                </a:lnTo>
              </a:path>
            </a:pathLst>
          </a:custGeom>
          <a:noFill/>
          <a:ln w="285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Freeform 44"/>
          <p:cNvSpPr>
            <a:spLocks/>
          </p:cNvSpPr>
          <p:nvPr/>
        </p:nvSpPr>
        <p:spPr bwMode="auto">
          <a:xfrm>
            <a:off x="4935538" y="1797050"/>
            <a:ext cx="0" cy="3546475"/>
          </a:xfrm>
          <a:custGeom>
            <a:avLst/>
            <a:gdLst>
              <a:gd name="T0" fmla="*/ 0 h 2314"/>
              <a:gd name="T1" fmla="*/ 0 h 2314"/>
              <a:gd name="T2" fmla="*/ 2314 h 231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314">
                <a:moveTo>
                  <a:pt x="0" y="0"/>
                </a:moveTo>
                <a:lnTo>
                  <a:pt x="0" y="0"/>
                </a:lnTo>
                <a:lnTo>
                  <a:pt x="0" y="2314"/>
                </a:lnTo>
              </a:path>
            </a:pathLst>
          </a:custGeom>
          <a:noFill/>
          <a:ln w="285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3" name="Freeform 45"/>
          <p:cNvSpPr>
            <a:spLocks/>
          </p:cNvSpPr>
          <p:nvPr/>
        </p:nvSpPr>
        <p:spPr bwMode="auto">
          <a:xfrm>
            <a:off x="4935538" y="1797050"/>
            <a:ext cx="0" cy="3546475"/>
          </a:xfrm>
          <a:custGeom>
            <a:avLst/>
            <a:gdLst>
              <a:gd name="T0" fmla="*/ 0 h 2314"/>
              <a:gd name="T1" fmla="*/ 0 h 2314"/>
              <a:gd name="T2" fmla="*/ 2314 h 231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314">
                <a:moveTo>
                  <a:pt x="0" y="0"/>
                </a:moveTo>
                <a:lnTo>
                  <a:pt x="0" y="0"/>
                </a:lnTo>
                <a:lnTo>
                  <a:pt x="0" y="2314"/>
                </a:lnTo>
              </a:path>
            </a:pathLst>
          </a:custGeom>
          <a:noFill/>
          <a:ln w="285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Freeform 46"/>
          <p:cNvSpPr>
            <a:spLocks noEditPoints="1"/>
          </p:cNvSpPr>
          <p:nvPr/>
        </p:nvSpPr>
        <p:spPr bwMode="auto">
          <a:xfrm>
            <a:off x="4278313" y="5862638"/>
            <a:ext cx="133350" cy="174625"/>
          </a:xfrm>
          <a:custGeom>
            <a:avLst/>
            <a:gdLst>
              <a:gd name="T0" fmla="*/ 0 w 87"/>
              <a:gd name="T1" fmla="*/ 114 h 114"/>
              <a:gd name="T2" fmla="*/ 0 w 87"/>
              <a:gd name="T3" fmla="*/ 114 h 114"/>
              <a:gd name="T4" fmla="*/ 0 w 87"/>
              <a:gd name="T5" fmla="*/ 0 h 114"/>
              <a:gd name="T6" fmla="*/ 36 w 87"/>
              <a:gd name="T7" fmla="*/ 0 h 114"/>
              <a:gd name="T8" fmla="*/ 64 w 87"/>
              <a:gd name="T9" fmla="*/ 2 h 114"/>
              <a:gd name="T10" fmla="*/ 80 w 87"/>
              <a:gd name="T11" fmla="*/ 13 h 114"/>
              <a:gd name="T12" fmla="*/ 87 w 87"/>
              <a:gd name="T13" fmla="*/ 35 h 114"/>
              <a:gd name="T14" fmla="*/ 83 w 87"/>
              <a:gd name="T15" fmla="*/ 53 h 114"/>
              <a:gd name="T16" fmla="*/ 73 w 87"/>
              <a:gd name="T17" fmla="*/ 64 h 114"/>
              <a:gd name="T18" fmla="*/ 61 w 87"/>
              <a:gd name="T19" fmla="*/ 69 h 114"/>
              <a:gd name="T20" fmla="*/ 38 w 87"/>
              <a:gd name="T21" fmla="*/ 71 h 114"/>
              <a:gd name="T22" fmla="*/ 23 w 87"/>
              <a:gd name="T23" fmla="*/ 71 h 114"/>
              <a:gd name="T24" fmla="*/ 23 w 87"/>
              <a:gd name="T25" fmla="*/ 114 h 114"/>
              <a:gd name="T26" fmla="*/ 0 w 87"/>
              <a:gd name="T27" fmla="*/ 114 h 114"/>
              <a:gd name="T28" fmla="*/ 23 w 87"/>
              <a:gd name="T29" fmla="*/ 19 h 114"/>
              <a:gd name="T30" fmla="*/ 23 w 87"/>
              <a:gd name="T31" fmla="*/ 19 h 114"/>
              <a:gd name="T32" fmla="*/ 23 w 87"/>
              <a:gd name="T33" fmla="*/ 52 h 114"/>
              <a:gd name="T34" fmla="*/ 35 w 87"/>
              <a:gd name="T35" fmla="*/ 52 h 114"/>
              <a:gd name="T36" fmla="*/ 53 w 87"/>
              <a:gd name="T37" fmla="*/ 50 h 114"/>
              <a:gd name="T38" fmla="*/ 60 w 87"/>
              <a:gd name="T39" fmla="*/ 44 h 114"/>
              <a:gd name="T40" fmla="*/ 63 w 87"/>
              <a:gd name="T41" fmla="*/ 36 h 114"/>
              <a:gd name="T42" fmla="*/ 59 w 87"/>
              <a:gd name="T43" fmla="*/ 25 h 114"/>
              <a:gd name="T44" fmla="*/ 50 w 87"/>
              <a:gd name="T45" fmla="*/ 20 h 114"/>
              <a:gd name="T46" fmla="*/ 34 w 87"/>
              <a:gd name="T47" fmla="*/ 19 h 114"/>
              <a:gd name="T48" fmla="*/ 23 w 87"/>
              <a:gd name="T49" fmla="*/ 1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" h="114">
                <a:moveTo>
                  <a:pt x="0" y="114"/>
                </a:moveTo>
                <a:lnTo>
                  <a:pt x="0" y="114"/>
                </a:lnTo>
                <a:lnTo>
                  <a:pt x="0" y="0"/>
                </a:lnTo>
                <a:lnTo>
                  <a:pt x="36" y="0"/>
                </a:lnTo>
                <a:cubicBezTo>
                  <a:pt x="50" y="0"/>
                  <a:pt x="60" y="1"/>
                  <a:pt x="64" y="2"/>
                </a:cubicBezTo>
                <a:cubicBezTo>
                  <a:pt x="70" y="4"/>
                  <a:pt x="76" y="7"/>
                  <a:pt x="80" y="13"/>
                </a:cubicBezTo>
                <a:cubicBezTo>
                  <a:pt x="85" y="19"/>
                  <a:pt x="87" y="26"/>
                  <a:pt x="87" y="35"/>
                </a:cubicBezTo>
                <a:cubicBezTo>
                  <a:pt x="87" y="42"/>
                  <a:pt x="85" y="48"/>
                  <a:pt x="83" y="53"/>
                </a:cubicBezTo>
                <a:cubicBezTo>
                  <a:pt x="80" y="58"/>
                  <a:pt x="77" y="61"/>
                  <a:pt x="73" y="64"/>
                </a:cubicBezTo>
                <a:cubicBezTo>
                  <a:pt x="69" y="67"/>
                  <a:pt x="65" y="69"/>
                  <a:pt x="61" y="69"/>
                </a:cubicBezTo>
                <a:cubicBezTo>
                  <a:pt x="56" y="71"/>
                  <a:pt x="48" y="71"/>
                  <a:pt x="38" y="71"/>
                </a:cubicBezTo>
                <a:lnTo>
                  <a:pt x="23" y="71"/>
                </a:lnTo>
                <a:lnTo>
                  <a:pt x="23" y="114"/>
                </a:lnTo>
                <a:lnTo>
                  <a:pt x="0" y="114"/>
                </a:lnTo>
                <a:close/>
                <a:moveTo>
                  <a:pt x="23" y="19"/>
                </a:moveTo>
                <a:lnTo>
                  <a:pt x="23" y="19"/>
                </a:lnTo>
                <a:lnTo>
                  <a:pt x="23" y="52"/>
                </a:lnTo>
                <a:lnTo>
                  <a:pt x="35" y="52"/>
                </a:lnTo>
                <a:cubicBezTo>
                  <a:pt x="44" y="52"/>
                  <a:pt x="50" y="51"/>
                  <a:pt x="53" y="50"/>
                </a:cubicBezTo>
                <a:cubicBezTo>
                  <a:pt x="56" y="49"/>
                  <a:pt x="59" y="47"/>
                  <a:pt x="60" y="44"/>
                </a:cubicBezTo>
                <a:cubicBezTo>
                  <a:pt x="62" y="42"/>
                  <a:pt x="63" y="39"/>
                  <a:pt x="63" y="36"/>
                </a:cubicBezTo>
                <a:cubicBezTo>
                  <a:pt x="63" y="31"/>
                  <a:pt x="62" y="28"/>
                  <a:pt x="59" y="25"/>
                </a:cubicBezTo>
                <a:cubicBezTo>
                  <a:pt x="57" y="23"/>
                  <a:pt x="54" y="21"/>
                  <a:pt x="50" y="20"/>
                </a:cubicBezTo>
                <a:cubicBezTo>
                  <a:pt x="47" y="20"/>
                  <a:pt x="42" y="19"/>
                  <a:pt x="34" y="19"/>
                </a:cubicBezTo>
                <a:lnTo>
                  <a:pt x="23" y="1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5" name="Freeform 47"/>
          <p:cNvSpPr>
            <a:spLocks noEditPoints="1"/>
          </p:cNvSpPr>
          <p:nvPr/>
        </p:nvSpPr>
        <p:spPr bwMode="auto">
          <a:xfrm>
            <a:off x="4427538" y="5908675"/>
            <a:ext cx="117475" cy="131763"/>
          </a:xfrm>
          <a:custGeom>
            <a:avLst/>
            <a:gdLst>
              <a:gd name="T0" fmla="*/ 22 w 77"/>
              <a:gd name="T1" fmla="*/ 27 h 86"/>
              <a:gd name="T2" fmla="*/ 22 w 77"/>
              <a:gd name="T3" fmla="*/ 27 h 86"/>
              <a:gd name="T4" fmla="*/ 2 w 77"/>
              <a:gd name="T5" fmla="*/ 23 h 86"/>
              <a:gd name="T6" fmla="*/ 13 w 77"/>
              <a:gd name="T7" fmla="*/ 5 h 86"/>
              <a:gd name="T8" fmla="*/ 37 w 77"/>
              <a:gd name="T9" fmla="*/ 0 h 86"/>
              <a:gd name="T10" fmla="*/ 59 w 77"/>
              <a:gd name="T11" fmla="*/ 3 h 86"/>
              <a:gd name="T12" fmla="*/ 69 w 77"/>
              <a:gd name="T13" fmla="*/ 12 h 86"/>
              <a:gd name="T14" fmla="*/ 72 w 77"/>
              <a:gd name="T15" fmla="*/ 31 h 86"/>
              <a:gd name="T16" fmla="*/ 72 w 77"/>
              <a:gd name="T17" fmla="*/ 57 h 86"/>
              <a:gd name="T18" fmla="*/ 73 w 77"/>
              <a:gd name="T19" fmla="*/ 73 h 86"/>
              <a:gd name="T20" fmla="*/ 77 w 77"/>
              <a:gd name="T21" fmla="*/ 84 h 86"/>
              <a:gd name="T22" fmla="*/ 55 w 77"/>
              <a:gd name="T23" fmla="*/ 84 h 86"/>
              <a:gd name="T24" fmla="*/ 53 w 77"/>
              <a:gd name="T25" fmla="*/ 78 h 86"/>
              <a:gd name="T26" fmla="*/ 52 w 77"/>
              <a:gd name="T27" fmla="*/ 75 h 86"/>
              <a:gd name="T28" fmla="*/ 41 w 77"/>
              <a:gd name="T29" fmla="*/ 83 h 86"/>
              <a:gd name="T30" fmla="*/ 27 w 77"/>
              <a:gd name="T31" fmla="*/ 86 h 86"/>
              <a:gd name="T32" fmla="*/ 7 w 77"/>
              <a:gd name="T33" fmla="*/ 79 h 86"/>
              <a:gd name="T34" fmla="*/ 0 w 77"/>
              <a:gd name="T35" fmla="*/ 61 h 86"/>
              <a:gd name="T36" fmla="*/ 3 w 77"/>
              <a:gd name="T37" fmla="*/ 49 h 86"/>
              <a:gd name="T38" fmla="*/ 12 w 77"/>
              <a:gd name="T39" fmla="*/ 41 h 86"/>
              <a:gd name="T40" fmla="*/ 30 w 77"/>
              <a:gd name="T41" fmla="*/ 36 h 86"/>
              <a:gd name="T42" fmla="*/ 51 w 77"/>
              <a:gd name="T43" fmla="*/ 30 h 86"/>
              <a:gd name="T44" fmla="*/ 51 w 77"/>
              <a:gd name="T45" fmla="*/ 28 h 86"/>
              <a:gd name="T46" fmla="*/ 48 w 77"/>
              <a:gd name="T47" fmla="*/ 19 h 86"/>
              <a:gd name="T48" fmla="*/ 36 w 77"/>
              <a:gd name="T49" fmla="*/ 16 h 86"/>
              <a:gd name="T50" fmla="*/ 27 w 77"/>
              <a:gd name="T51" fmla="*/ 19 h 86"/>
              <a:gd name="T52" fmla="*/ 22 w 77"/>
              <a:gd name="T53" fmla="*/ 27 h 86"/>
              <a:gd name="T54" fmla="*/ 22 w 77"/>
              <a:gd name="T55" fmla="*/ 27 h 86"/>
              <a:gd name="T56" fmla="*/ 51 w 77"/>
              <a:gd name="T57" fmla="*/ 44 h 86"/>
              <a:gd name="T58" fmla="*/ 51 w 77"/>
              <a:gd name="T59" fmla="*/ 44 h 86"/>
              <a:gd name="T60" fmla="*/ 37 w 77"/>
              <a:gd name="T61" fmla="*/ 48 h 86"/>
              <a:gd name="T62" fmla="*/ 26 w 77"/>
              <a:gd name="T63" fmla="*/ 52 h 86"/>
              <a:gd name="T64" fmla="*/ 21 w 77"/>
              <a:gd name="T65" fmla="*/ 59 h 86"/>
              <a:gd name="T66" fmla="*/ 25 w 77"/>
              <a:gd name="T67" fmla="*/ 67 h 86"/>
              <a:gd name="T68" fmla="*/ 33 w 77"/>
              <a:gd name="T69" fmla="*/ 70 h 86"/>
              <a:gd name="T70" fmla="*/ 45 w 77"/>
              <a:gd name="T71" fmla="*/ 67 h 86"/>
              <a:gd name="T72" fmla="*/ 50 w 77"/>
              <a:gd name="T73" fmla="*/ 59 h 86"/>
              <a:gd name="T74" fmla="*/ 51 w 77"/>
              <a:gd name="T75" fmla="*/ 49 h 86"/>
              <a:gd name="T76" fmla="*/ 51 w 77"/>
              <a:gd name="T77" fmla="*/ 4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" h="86">
                <a:moveTo>
                  <a:pt x="22" y="27"/>
                </a:moveTo>
                <a:lnTo>
                  <a:pt x="22" y="27"/>
                </a:lnTo>
                <a:lnTo>
                  <a:pt x="2" y="23"/>
                </a:lnTo>
                <a:cubicBezTo>
                  <a:pt x="4" y="15"/>
                  <a:pt x="8" y="9"/>
                  <a:pt x="13" y="5"/>
                </a:cubicBezTo>
                <a:cubicBezTo>
                  <a:pt x="19" y="2"/>
                  <a:pt x="27" y="0"/>
                  <a:pt x="37" y="0"/>
                </a:cubicBezTo>
                <a:cubicBezTo>
                  <a:pt x="47" y="0"/>
                  <a:pt x="54" y="1"/>
                  <a:pt x="59" y="3"/>
                </a:cubicBezTo>
                <a:cubicBezTo>
                  <a:pt x="64" y="5"/>
                  <a:pt x="67" y="8"/>
                  <a:pt x="69" y="12"/>
                </a:cubicBezTo>
                <a:cubicBezTo>
                  <a:pt x="71" y="15"/>
                  <a:pt x="72" y="22"/>
                  <a:pt x="72" y="31"/>
                </a:cubicBezTo>
                <a:lnTo>
                  <a:pt x="72" y="57"/>
                </a:lnTo>
                <a:cubicBezTo>
                  <a:pt x="72" y="64"/>
                  <a:pt x="72" y="70"/>
                  <a:pt x="73" y="73"/>
                </a:cubicBezTo>
                <a:cubicBezTo>
                  <a:pt x="74" y="76"/>
                  <a:pt x="75" y="80"/>
                  <a:pt x="77" y="84"/>
                </a:cubicBezTo>
                <a:lnTo>
                  <a:pt x="55" y="84"/>
                </a:lnTo>
                <a:cubicBezTo>
                  <a:pt x="55" y="83"/>
                  <a:pt x="54" y="80"/>
                  <a:pt x="53" y="78"/>
                </a:cubicBezTo>
                <a:cubicBezTo>
                  <a:pt x="53" y="76"/>
                  <a:pt x="53" y="75"/>
                  <a:pt x="52" y="75"/>
                </a:cubicBezTo>
                <a:cubicBezTo>
                  <a:pt x="49" y="79"/>
                  <a:pt x="45" y="81"/>
                  <a:pt x="41" y="83"/>
                </a:cubicBezTo>
                <a:cubicBezTo>
                  <a:pt x="36" y="85"/>
                  <a:pt x="32" y="86"/>
                  <a:pt x="27" y="86"/>
                </a:cubicBezTo>
                <a:cubicBezTo>
                  <a:pt x="18" y="86"/>
                  <a:pt x="12" y="84"/>
                  <a:pt x="7" y="79"/>
                </a:cubicBezTo>
                <a:cubicBezTo>
                  <a:pt x="2" y="74"/>
                  <a:pt x="0" y="69"/>
                  <a:pt x="0" y="61"/>
                </a:cubicBezTo>
                <a:cubicBezTo>
                  <a:pt x="0" y="57"/>
                  <a:pt x="1" y="53"/>
                  <a:pt x="3" y="49"/>
                </a:cubicBezTo>
                <a:cubicBezTo>
                  <a:pt x="5" y="45"/>
                  <a:pt x="8" y="43"/>
                  <a:pt x="12" y="41"/>
                </a:cubicBezTo>
                <a:cubicBezTo>
                  <a:pt x="16" y="39"/>
                  <a:pt x="22" y="37"/>
                  <a:pt x="30" y="36"/>
                </a:cubicBezTo>
                <a:cubicBezTo>
                  <a:pt x="40" y="34"/>
                  <a:pt x="47" y="32"/>
                  <a:pt x="51" y="30"/>
                </a:cubicBezTo>
                <a:lnTo>
                  <a:pt x="51" y="28"/>
                </a:lnTo>
                <a:cubicBezTo>
                  <a:pt x="51" y="24"/>
                  <a:pt x="50" y="21"/>
                  <a:pt x="48" y="19"/>
                </a:cubicBezTo>
                <a:cubicBezTo>
                  <a:pt x="46" y="17"/>
                  <a:pt x="42" y="16"/>
                  <a:pt x="36" y="16"/>
                </a:cubicBezTo>
                <a:cubicBezTo>
                  <a:pt x="32" y="16"/>
                  <a:pt x="29" y="17"/>
                  <a:pt x="27" y="19"/>
                </a:cubicBezTo>
                <a:cubicBezTo>
                  <a:pt x="25" y="20"/>
                  <a:pt x="23" y="23"/>
                  <a:pt x="22" y="27"/>
                </a:cubicBezTo>
                <a:lnTo>
                  <a:pt x="22" y="27"/>
                </a:lnTo>
                <a:close/>
                <a:moveTo>
                  <a:pt x="51" y="44"/>
                </a:moveTo>
                <a:lnTo>
                  <a:pt x="51" y="44"/>
                </a:lnTo>
                <a:cubicBezTo>
                  <a:pt x="48" y="45"/>
                  <a:pt x="44" y="46"/>
                  <a:pt x="37" y="48"/>
                </a:cubicBezTo>
                <a:cubicBezTo>
                  <a:pt x="31" y="49"/>
                  <a:pt x="27" y="50"/>
                  <a:pt x="26" y="52"/>
                </a:cubicBezTo>
                <a:cubicBezTo>
                  <a:pt x="23" y="54"/>
                  <a:pt x="21" y="56"/>
                  <a:pt x="21" y="59"/>
                </a:cubicBezTo>
                <a:cubicBezTo>
                  <a:pt x="21" y="62"/>
                  <a:pt x="22" y="65"/>
                  <a:pt x="25" y="67"/>
                </a:cubicBezTo>
                <a:cubicBezTo>
                  <a:pt x="27" y="69"/>
                  <a:pt x="30" y="70"/>
                  <a:pt x="33" y="70"/>
                </a:cubicBezTo>
                <a:cubicBezTo>
                  <a:pt x="37" y="70"/>
                  <a:pt x="41" y="69"/>
                  <a:pt x="45" y="67"/>
                </a:cubicBezTo>
                <a:cubicBezTo>
                  <a:pt x="47" y="65"/>
                  <a:pt x="49" y="62"/>
                  <a:pt x="50" y="59"/>
                </a:cubicBezTo>
                <a:cubicBezTo>
                  <a:pt x="50" y="58"/>
                  <a:pt x="51" y="54"/>
                  <a:pt x="51" y="49"/>
                </a:cubicBezTo>
                <a:lnTo>
                  <a:pt x="51" y="4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6" name="Freeform 48"/>
          <p:cNvSpPr>
            <a:spLocks/>
          </p:cNvSpPr>
          <p:nvPr/>
        </p:nvSpPr>
        <p:spPr bwMode="auto">
          <a:xfrm>
            <a:off x="4560888" y="5865813"/>
            <a:ext cx="73025" cy="174625"/>
          </a:xfrm>
          <a:custGeom>
            <a:avLst/>
            <a:gdLst>
              <a:gd name="T0" fmla="*/ 47 w 48"/>
              <a:gd name="T1" fmla="*/ 30 h 114"/>
              <a:gd name="T2" fmla="*/ 47 w 48"/>
              <a:gd name="T3" fmla="*/ 30 h 114"/>
              <a:gd name="T4" fmla="*/ 47 w 48"/>
              <a:gd name="T5" fmla="*/ 47 h 114"/>
              <a:gd name="T6" fmla="*/ 32 w 48"/>
              <a:gd name="T7" fmla="*/ 47 h 114"/>
              <a:gd name="T8" fmla="*/ 32 w 48"/>
              <a:gd name="T9" fmla="*/ 80 h 114"/>
              <a:gd name="T10" fmla="*/ 32 w 48"/>
              <a:gd name="T11" fmla="*/ 92 h 114"/>
              <a:gd name="T12" fmla="*/ 34 w 48"/>
              <a:gd name="T13" fmla="*/ 95 h 114"/>
              <a:gd name="T14" fmla="*/ 38 w 48"/>
              <a:gd name="T15" fmla="*/ 96 h 114"/>
              <a:gd name="T16" fmla="*/ 47 w 48"/>
              <a:gd name="T17" fmla="*/ 94 h 114"/>
              <a:gd name="T18" fmla="*/ 48 w 48"/>
              <a:gd name="T19" fmla="*/ 111 h 114"/>
              <a:gd name="T20" fmla="*/ 31 w 48"/>
              <a:gd name="T21" fmla="*/ 114 h 114"/>
              <a:gd name="T22" fmla="*/ 21 w 48"/>
              <a:gd name="T23" fmla="*/ 112 h 114"/>
              <a:gd name="T24" fmla="*/ 14 w 48"/>
              <a:gd name="T25" fmla="*/ 107 h 114"/>
              <a:gd name="T26" fmla="*/ 11 w 48"/>
              <a:gd name="T27" fmla="*/ 98 h 114"/>
              <a:gd name="T28" fmla="*/ 10 w 48"/>
              <a:gd name="T29" fmla="*/ 83 h 114"/>
              <a:gd name="T30" fmla="*/ 10 w 48"/>
              <a:gd name="T31" fmla="*/ 47 h 114"/>
              <a:gd name="T32" fmla="*/ 0 w 48"/>
              <a:gd name="T33" fmla="*/ 47 h 114"/>
              <a:gd name="T34" fmla="*/ 0 w 48"/>
              <a:gd name="T35" fmla="*/ 30 h 114"/>
              <a:gd name="T36" fmla="*/ 10 w 48"/>
              <a:gd name="T37" fmla="*/ 30 h 114"/>
              <a:gd name="T38" fmla="*/ 10 w 48"/>
              <a:gd name="T39" fmla="*/ 13 h 114"/>
              <a:gd name="T40" fmla="*/ 32 w 48"/>
              <a:gd name="T41" fmla="*/ 0 h 114"/>
              <a:gd name="T42" fmla="*/ 32 w 48"/>
              <a:gd name="T43" fmla="*/ 30 h 114"/>
              <a:gd name="T44" fmla="*/ 47 w 48"/>
              <a:gd name="T45" fmla="*/ 3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" h="114">
                <a:moveTo>
                  <a:pt x="47" y="30"/>
                </a:moveTo>
                <a:lnTo>
                  <a:pt x="47" y="30"/>
                </a:lnTo>
                <a:lnTo>
                  <a:pt x="47" y="47"/>
                </a:lnTo>
                <a:lnTo>
                  <a:pt x="32" y="47"/>
                </a:lnTo>
                <a:lnTo>
                  <a:pt x="32" y="80"/>
                </a:lnTo>
                <a:cubicBezTo>
                  <a:pt x="32" y="87"/>
                  <a:pt x="32" y="91"/>
                  <a:pt x="32" y="92"/>
                </a:cubicBezTo>
                <a:cubicBezTo>
                  <a:pt x="32" y="93"/>
                  <a:pt x="33" y="94"/>
                  <a:pt x="34" y="95"/>
                </a:cubicBezTo>
                <a:cubicBezTo>
                  <a:pt x="35" y="95"/>
                  <a:pt x="36" y="96"/>
                  <a:pt x="38" y="96"/>
                </a:cubicBezTo>
                <a:cubicBezTo>
                  <a:pt x="40" y="96"/>
                  <a:pt x="43" y="95"/>
                  <a:pt x="47" y="94"/>
                </a:cubicBezTo>
                <a:lnTo>
                  <a:pt x="48" y="111"/>
                </a:lnTo>
                <a:cubicBezTo>
                  <a:pt x="43" y="113"/>
                  <a:pt x="38" y="114"/>
                  <a:pt x="31" y="114"/>
                </a:cubicBezTo>
                <a:cubicBezTo>
                  <a:pt x="27" y="114"/>
                  <a:pt x="24" y="113"/>
                  <a:pt x="21" y="112"/>
                </a:cubicBezTo>
                <a:cubicBezTo>
                  <a:pt x="17" y="111"/>
                  <a:pt x="15" y="109"/>
                  <a:pt x="14" y="107"/>
                </a:cubicBezTo>
                <a:cubicBezTo>
                  <a:pt x="12" y="105"/>
                  <a:pt x="11" y="102"/>
                  <a:pt x="11" y="98"/>
                </a:cubicBezTo>
                <a:cubicBezTo>
                  <a:pt x="10" y="96"/>
                  <a:pt x="10" y="91"/>
                  <a:pt x="10" y="83"/>
                </a:cubicBezTo>
                <a:lnTo>
                  <a:pt x="10" y="47"/>
                </a:lnTo>
                <a:lnTo>
                  <a:pt x="0" y="47"/>
                </a:lnTo>
                <a:lnTo>
                  <a:pt x="0" y="30"/>
                </a:lnTo>
                <a:lnTo>
                  <a:pt x="10" y="30"/>
                </a:lnTo>
                <a:lnTo>
                  <a:pt x="10" y="13"/>
                </a:lnTo>
                <a:lnTo>
                  <a:pt x="32" y="0"/>
                </a:lnTo>
                <a:lnTo>
                  <a:pt x="32" y="30"/>
                </a:lnTo>
                <a:lnTo>
                  <a:pt x="47" y="3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7" name="Freeform 49"/>
          <p:cNvSpPr>
            <a:spLocks noEditPoints="1"/>
          </p:cNvSpPr>
          <p:nvPr/>
        </p:nvSpPr>
        <p:spPr bwMode="auto">
          <a:xfrm>
            <a:off x="4651375" y="5862638"/>
            <a:ext cx="33338" cy="174625"/>
          </a:xfrm>
          <a:custGeom>
            <a:avLst/>
            <a:gdLst>
              <a:gd name="T0" fmla="*/ 0 w 22"/>
              <a:gd name="T1" fmla="*/ 20 h 114"/>
              <a:gd name="T2" fmla="*/ 0 w 22"/>
              <a:gd name="T3" fmla="*/ 20 h 114"/>
              <a:gd name="T4" fmla="*/ 0 w 22"/>
              <a:gd name="T5" fmla="*/ 0 h 114"/>
              <a:gd name="T6" fmla="*/ 22 w 22"/>
              <a:gd name="T7" fmla="*/ 0 h 114"/>
              <a:gd name="T8" fmla="*/ 22 w 22"/>
              <a:gd name="T9" fmla="*/ 20 h 114"/>
              <a:gd name="T10" fmla="*/ 0 w 22"/>
              <a:gd name="T11" fmla="*/ 20 h 114"/>
              <a:gd name="T12" fmla="*/ 0 w 22"/>
              <a:gd name="T13" fmla="*/ 114 h 114"/>
              <a:gd name="T14" fmla="*/ 0 w 22"/>
              <a:gd name="T15" fmla="*/ 114 h 114"/>
              <a:gd name="T16" fmla="*/ 0 w 22"/>
              <a:gd name="T17" fmla="*/ 32 h 114"/>
              <a:gd name="T18" fmla="*/ 22 w 22"/>
              <a:gd name="T19" fmla="*/ 32 h 114"/>
              <a:gd name="T20" fmla="*/ 22 w 22"/>
              <a:gd name="T21" fmla="*/ 114 h 114"/>
              <a:gd name="T22" fmla="*/ 0 w 22"/>
              <a:gd name="T23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" h="114">
                <a:moveTo>
                  <a:pt x="0" y="20"/>
                </a:moveTo>
                <a:lnTo>
                  <a:pt x="0" y="20"/>
                </a:lnTo>
                <a:lnTo>
                  <a:pt x="0" y="0"/>
                </a:lnTo>
                <a:lnTo>
                  <a:pt x="22" y="0"/>
                </a:lnTo>
                <a:lnTo>
                  <a:pt x="22" y="20"/>
                </a:lnTo>
                <a:lnTo>
                  <a:pt x="0" y="20"/>
                </a:lnTo>
                <a:close/>
                <a:moveTo>
                  <a:pt x="0" y="114"/>
                </a:moveTo>
                <a:lnTo>
                  <a:pt x="0" y="114"/>
                </a:lnTo>
                <a:lnTo>
                  <a:pt x="0" y="32"/>
                </a:lnTo>
                <a:lnTo>
                  <a:pt x="22" y="32"/>
                </a:lnTo>
                <a:lnTo>
                  <a:pt x="22" y="114"/>
                </a:lnTo>
                <a:lnTo>
                  <a:pt x="0" y="11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8" name="Freeform 50"/>
          <p:cNvSpPr>
            <a:spLocks noEditPoints="1"/>
          </p:cNvSpPr>
          <p:nvPr/>
        </p:nvSpPr>
        <p:spPr bwMode="auto">
          <a:xfrm>
            <a:off x="4697413" y="5908675"/>
            <a:ext cx="119063" cy="131763"/>
          </a:xfrm>
          <a:custGeom>
            <a:avLst/>
            <a:gdLst>
              <a:gd name="T0" fmla="*/ 54 w 78"/>
              <a:gd name="T1" fmla="*/ 58 h 86"/>
              <a:gd name="T2" fmla="*/ 54 w 78"/>
              <a:gd name="T3" fmla="*/ 58 h 86"/>
              <a:gd name="T4" fmla="*/ 76 w 78"/>
              <a:gd name="T5" fmla="*/ 61 h 86"/>
              <a:gd name="T6" fmla="*/ 63 w 78"/>
              <a:gd name="T7" fmla="*/ 80 h 86"/>
              <a:gd name="T8" fmla="*/ 40 w 78"/>
              <a:gd name="T9" fmla="*/ 86 h 86"/>
              <a:gd name="T10" fmla="*/ 9 w 78"/>
              <a:gd name="T11" fmla="*/ 72 h 86"/>
              <a:gd name="T12" fmla="*/ 0 w 78"/>
              <a:gd name="T13" fmla="*/ 43 h 86"/>
              <a:gd name="T14" fmla="*/ 11 w 78"/>
              <a:gd name="T15" fmla="*/ 11 h 86"/>
              <a:gd name="T16" fmla="*/ 38 w 78"/>
              <a:gd name="T17" fmla="*/ 0 h 86"/>
              <a:gd name="T18" fmla="*/ 67 w 78"/>
              <a:gd name="T19" fmla="*/ 12 h 86"/>
              <a:gd name="T20" fmla="*/ 77 w 78"/>
              <a:gd name="T21" fmla="*/ 49 h 86"/>
              <a:gd name="T22" fmla="*/ 23 w 78"/>
              <a:gd name="T23" fmla="*/ 49 h 86"/>
              <a:gd name="T24" fmla="*/ 28 w 78"/>
              <a:gd name="T25" fmla="*/ 64 h 86"/>
              <a:gd name="T26" fmla="*/ 41 w 78"/>
              <a:gd name="T27" fmla="*/ 70 h 86"/>
              <a:gd name="T28" fmla="*/ 49 w 78"/>
              <a:gd name="T29" fmla="*/ 67 h 86"/>
              <a:gd name="T30" fmla="*/ 54 w 78"/>
              <a:gd name="T31" fmla="*/ 58 h 86"/>
              <a:gd name="T32" fmla="*/ 54 w 78"/>
              <a:gd name="T33" fmla="*/ 58 h 86"/>
              <a:gd name="T34" fmla="*/ 56 w 78"/>
              <a:gd name="T35" fmla="*/ 36 h 86"/>
              <a:gd name="T36" fmla="*/ 56 w 78"/>
              <a:gd name="T37" fmla="*/ 36 h 86"/>
              <a:gd name="T38" fmla="*/ 51 w 78"/>
              <a:gd name="T39" fmla="*/ 21 h 86"/>
              <a:gd name="T40" fmla="*/ 39 w 78"/>
              <a:gd name="T41" fmla="*/ 16 h 86"/>
              <a:gd name="T42" fmla="*/ 28 w 78"/>
              <a:gd name="T43" fmla="*/ 22 h 86"/>
              <a:gd name="T44" fmla="*/ 23 w 78"/>
              <a:gd name="T45" fmla="*/ 36 h 86"/>
              <a:gd name="T46" fmla="*/ 56 w 78"/>
              <a:gd name="T47" fmla="*/ 3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" h="86">
                <a:moveTo>
                  <a:pt x="54" y="58"/>
                </a:moveTo>
                <a:lnTo>
                  <a:pt x="54" y="58"/>
                </a:lnTo>
                <a:lnTo>
                  <a:pt x="76" y="61"/>
                </a:lnTo>
                <a:cubicBezTo>
                  <a:pt x="73" y="69"/>
                  <a:pt x="69" y="75"/>
                  <a:pt x="63" y="80"/>
                </a:cubicBezTo>
                <a:cubicBezTo>
                  <a:pt x="57" y="84"/>
                  <a:pt x="49" y="86"/>
                  <a:pt x="40" y="86"/>
                </a:cubicBezTo>
                <a:cubicBezTo>
                  <a:pt x="26" y="86"/>
                  <a:pt x="15" y="81"/>
                  <a:pt x="9" y="72"/>
                </a:cubicBezTo>
                <a:cubicBezTo>
                  <a:pt x="3" y="64"/>
                  <a:pt x="0" y="55"/>
                  <a:pt x="0" y="43"/>
                </a:cubicBezTo>
                <a:cubicBezTo>
                  <a:pt x="0" y="30"/>
                  <a:pt x="4" y="19"/>
                  <a:pt x="11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50" y="0"/>
                  <a:pt x="60" y="4"/>
                  <a:pt x="67" y="12"/>
                </a:cubicBezTo>
                <a:cubicBezTo>
                  <a:pt x="74" y="20"/>
                  <a:pt x="78" y="32"/>
                  <a:pt x="77" y="49"/>
                </a:cubicBezTo>
                <a:lnTo>
                  <a:pt x="23" y="49"/>
                </a:lnTo>
                <a:cubicBezTo>
                  <a:pt x="23" y="56"/>
                  <a:pt x="25" y="61"/>
                  <a:pt x="28" y="64"/>
                </a:cubicBezTo>
                <a:cubicBezTo>
                  <a:pt x="31" y="68"/>
                  <a:pt x="36" y="70"/>
                  <a:pt x="41" y="70"/>
                </a:cubicBezTo>
                <a:cubicBezTo>
                  <a:pt x="44" y="70"/>
                  <a:pt x="47" y="69"/>
                  <a:pt x="49" y="67"/>
                </a:cubicBezTo>
                <a:cubicBezTo>
                  <a:pt x="52" y="65"/>
                  <a:pt x="53" y="62"/>
                  <a:pt x="54" y="58"/>
                </a:cubicBezTo>
                <a:lnTo>
                  <a:pt x="54" y="58"/>
                </a:lnTo>
                <a:close/>
                <a:moveTo>
                  <a:pt x="56" y="36"/>
                </a:moveTo>
                <a:lnTo>
                  <a:pt x="56" y="36"/>
                </a:lnTo>
                <a:cubicBezTo>
                  <a:pt x="56" y="29"/>
                  <a:pt x="54" y="25"/>
                  <a:pt x="51" y="21"/>
                </a:cubicBezTo>
                <a:cubicBezTo>
                  <a:pt x="48" y="18"/>
                  <a:pt x="44" y="16"/>
                  <a:pt x="39" y="16"/>
                </a:cubicBezTo>
                <a:cubicBezTo>
                  <a:pt x="35" y="16"/>
                  <a:pt x="31" y="18"/>
                  <a:pt x="28" y="22"/>
                </a:cubicBezTo>
                <a:cubicBezTo>
                  <a:pt x="25" y="25"/>
                  <a:pt x="23" y="30"/>
                  <a:pt x="23" y="36"/>
                </a:cubicBezTo>
                <a:lnTo>
                  <a:pt x="56" y="3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9" name="Freeform 51"/>
          <p:cNvSpPr>
            <a:spLocks/>
          </p:cNvSpPr>
          <p:nvPr/>
        </p:nvSpPr>
        <p:spPr bwMode="auto">
          <a:xfrm>
            <a:off x="4846638" y="5908675"/>
            <a:ext cx="114300" cy="128588"/>
          </a:xfrm>
          <a:custGeom>
            <a:avLst/>
            <a:gdLst>
              <a:gd name="T0" fmla="*/ 75 w 75"/>
              <a:gd name="T1" fmla="*/ 84 h 84"/>
              <a:gd name="T2" fmla="*/ 75 w 75"/>
              <a:gd name="T3" fmla="*/ 84 h 84"/>
              <a:gd name="T4" fmla="*/ 53 w 75"/>
              <a:gd name="T5" fmla="*/ 84 h 84"/>
              <a:gd name="T6" fmla="*/ 53 w 75"/>
              <a:gd name="T7" fmla="*/ 42 h 84"/>
              <a:gd name="T8" fmla="*/ 52 w 75"/>
              <a:gd name="T9" fmla="*/ 25 h 84"/>
              <a:gd name="T10" fmla="*/ 48 w 75"/>
              <a:gd name="T11" fmla="*/ 19 h 84"/>
              <a:gd name="T12" fmla="*/ 40 w 75"/>
              <a:gd name="T13" fmla="*/ 16 h 84"/>
              <a:gd name="T14" fmla="*/ 30 w 75"/>
              <a:gd name="T15" fmla="*/ 19 h 84"/>
              <a:gd name="T16" fmla="*/ 24 w 75"/>
              <a:gd name="T17" fmla="*/ 28 h 84"/>
              <a:gd name="T18" fmla="*/ 22 w 75"/>
              <a:gd name="T19" fmla="*/ 47 h 84"/>
              <a:gd name="T20" fmla="*/ 22 w 75"/>
              <a:gd name="T21" fmla="*/ 84 h 84"/>
              <a:gd name="T22" fmla="*/ 0 w 75"/>
              <a:gd name="T23" fmla="*/ 84 h 84"/>
              <a:gd name="T24" fmla="*/ 0 w 75"/>
              <a:gd name="T25" fmla="*/ 2 h 84"/>
              <a:gd name="T26" fmla="*/ 20 w 75"/>
              <a:gd name="T27" fmla="*/ 2 h 84"/>
              <a:gd name="T28" fmla="*/ 20 w 75"/>
              <a:gd name="T29" fmla="*/ 14 h 84"/>
              <a:gd name="T30" fmla="*/ 48 w 75"/>
              <a:gd name="T31" fmla="*/ 0 h 84"/>
              <a:gd name="T32" fmla="*/ 61 w 75"/>
              <a:gd name="T33" fmla="*/ 2 h 84"/>
              <a:gd name="T34" fmla="*/ 70 w 75"/>
              <a:gd name="T35" fmla="*/ 9 h 84"/>
              <a:gd name="T36" fmla="*/ 74 w 75"/>
              <a:gd name="T37" fmla="*/ 18 h 84"/>
              <a:gd name="T38" fmla="*/ 75 w 75"/>
              <a:gd name="T39" fmla="*/ 33 h 84"/>
              <a:gd name="T40" fmla="*/ 75 w 75"/>
              <a:gd name="T41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84">
                <a:moveTo>
                  <a:pt x="75" y="84"/>
                </a:moveTo>
                <a:lnTo>
                  <a:pt x="75" y="84"/>
                </a:lnTo>
                <a:lnTo>
                  <a:pt x="53" y="84"/>
                </a:lnTo>
                <a:lnTo>
                  <a:pt x="53" y="42"/>
                </a:lnTo>
                <a:cubicBezTo>
                  <a:pt x="53" y="33"/>
                  <a:pt x="53" y="27"/>
                  <a:pt x="52" y="25"/>
                </a:cubicBezTo>
                <a:cubicBezTo>
                  <a:pt x="51" y="22"/>
                  <a:pt x="50" y="20"/>
                  <a:pt x="48" y="19"/>
                </a:cubicBezTo>
                <a:cubicBezTo>
                  <a:pt x="45" y="17"/>
                  <a:pt x="43" y="16"/>
                  <a:pt x="40" y="16"/>
                </a:cubicBezTo>
                <a:cubicBezTo>
                  <a:pt x="36" y="16"/>
                  <a:pt x="33" y="17"/>
                  <a:pt x="30" y="19"/>
                </a:cubicBezTo>
                <a:cubicBezTo>
                  <a:pt x="27" y="22"/>
                  <a:pt x="25" y="24"/>
                  <a:pt x="24" y="28"/>
                </a:cubicBezTo>
                <a:cubicBezTo>
                  <a:pt x="23" y="31"/>
                  <a:pt x="22" y="37"/>
                  <a:pt x="22" y="47"/>
                </a:cubicBezTo>
                <a:lnTo>
                  <a:pt x="22" y="84"/>
                </a:lnTo>
                <a:lnTo>
                  <a:pt x="0" y="84"/>
                </a:lnTo>
                <a:lnTo>
                  <a:pt x="0" y="2"/>
                </a:lnTo>
                <a:lnTo>
                  <a:pt x="20" y="2"/>
                </a:lnTo>
                <a:lnTo>
                  <a:pt x="20" y="14"/>
                </a:lnTo>
                <a:cubicBezTo>
                  <a:pt x="28" y="4"/>
                  <a:pt x="37" y="0"/>
                  <a:pt x="48" y="0"/>
                </a:cubicBezTo>
                <a:cubicBezTo>
                  <a:pt x="52" y="0"/>
                  <a:pt x="57" y="1"/>
                  <a:pt x="61" y="2"/>
                </a:cubicBezTo>
                <a:cubicBezTo>
                  <a:pt x="65" y="4"/>
                  <a:pt x="68" y="6"/>
                  <a:pt x="70" y="9"/>
                </a:cubicBezTo>
                <a:cubicBezTo>
                  <a:pt x="72" y="12"/>
                  <a:pt x="73" y="15"/>
                  <a:pt x="74" y="18"/>
                </a:cubicBezTo>
                <a:cubicBezTo>
                  <a:pt x="75" y="22"/>
                  <a:pt x="75" y="26"/>
                  <a:pt x="75" y="33"/>
                </a:cubicBezTo>
                <a:lnTo>
                  <a:pt x="75" y="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0" name="Freeform 52"/>
          <p:cNvSpPr>
            <a:spLocks/>
          </p:cNvSpPr>
          <p:nvPr/>
        </p:nvSpPr>
        <p:spPr bwMode="auto">
          <a:xfrm>
            <a:off x="4972050" y="5865813"/>
            <a:ext cx="73025" cy="174625"/>
          </a:xfrm>
          <a:custGeom>
            <a:avLst/>
            <a:gdLst>
              <a:gd name="T0" fmla="*/ 47 w 48"/>
              <a:gd name="T1" fmla="*/ 30 h 114"/>
              <a:gd name="T2" fmla="*/ 47 w 48"/>
              <a:gd name="T3" fmla="*/ 30 h 114"/>
              <a:gd name="T4" fmla="*/ 47 w 48"/>
              <a:gd name="T5" fmla="*/ 47 h 114"/>
              <a:gd name="T6" fmla="*/ 32 w 48"/>
              <a:gd name="T7" fmla="*/ 47 h 114"/>
              <a:gd name="T8" fmla="*/ 32 w 48"/>
              <a:gd name="T9" fmla="*/ 80 h 114"/>
              <a:gd name="T10" fmla="*/ 32 w 48"/>
              <a:gd name="T11" fmla="*/ 92 h 114"/>
              <a:gd name="T12" fmla="*/ 34 w 48"/>
              <a:gd name="T13" fmla="*/ 95 h 114"/>
              <a:gd name="T14" fmla="*/ 38 w 48"/>
              <a:gd name="T15" fmla="*/ 96 h 114"/>
              <a:gd name="T16" fmla="*/ 47 w 48"/>
              <a:gd name="T17" fmla="*/ 94 h 114"/>
              <a:gd name="T18" fmla="*/ 48 w 48"/>
              <a:gd name="T19" fmla="*/ 111 h 114"/>
              <a:gd name="T20" fmla="*/ 31 w 48"/>
              <a:gd name="T21" fmla="*/ 114 h 114"/>
              <a:gd name="T22" fmla="*/ 21 w 48"/>
              <a:gd name="T23" fmla="*/ 112 h 114"/>
              <a:gd name="T24" fmla="*/ 14 w 48"/>
              <a:gd name="T25" fmla="*/ 107 h 114"/>
              <a:gd name="T26" fmla="*/ 11 w 48"/>
              <a:gd name="T27" fmla="*/ 98 h 114"/>
              <a:gd name="T28" fmla="*/ 10 w 48"/>
              <a:gd name="T29" fmla="*/ 83 h 114"/>
              <a:gd name="T30" fmla="*/ 10 w 48"/>
              <a:gd name="T31" fmla="*/ 47 h 114"/>
              <a:gd name="T32" fmla="*/ 0 w 48"/>
              <a:gd name="T33" fmla="*/ 47 h 114"/>
              <a:gd name="T34" fmla="*/ 0 w 48"/>
              <a:gd name="T35" fmla="*/ 30 h 114"/>
              <a:gd name="T36" fmla="*/ 10 w 48"/>
              <a:gd name="T37" fmla="*/ 30 h 114"/>
              <a:gd name="T38" fmla="*/ 10 w 48"/>
              <a:gd name="T39" fmla="*/ 13 h 114"/>
              <a:gd name="T40" fmla="*/ 32 w 48"/>
              <a:gd name="T41" fmla="*/ 0 h 114"/>
              <a:gd name="T42" fmla="*/ 32 w 48"/>
              <a:gd name="T43" fmla="*/ 30 h 114"/>
              <a:gd name="T44" fmla="*/ 47 w 48"/>
              <a:gd name="T45" fmla="*/ 3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" h="114">
                <a:moveTo>
                  <a:pt x="47" y="30"/>
                </a:moveTo>
                <a:lnTo>
                  <a:pt x="47" y="30"/>
                </a:lnTo>
                <a:lnTo>
                  <a:pt x="47" y="47"/>
                </a:lnTo>
                <a:lnTo>
                  <a:pt x="32" y="47"/>
                </a:lnTo>
                <a:lnTo>
                  <a:pt x="32" y="80"/>
                </a:lnTo>
                <a:cubicBezTo>
                  <a:pt x="32" y="87"/>
                  <a:pt x="32" y="91"/>
                  <a:pt x="32" y="92"/>
                </a:cubicBezTo>
                <a:cubicBezTo>
                  <a:pt x="32" y="93"/>
                  <a:pt x="33" y="94"/>
                  <a:pt x="34" y="95"/>
                </a:cubicBezTo>
                <a:cubicBezTo>
                  <a:pt x="35" y="95"/>
                  <a:pt x="36" y="96"/>
                  <a:pt x="38" y="96"/>
                </a:cubicBezTo>
                <a:cubicBezTo>
                  <a:pt x="40" y="96"/>
                  <a:pt x="43" y="95"/>
                  <a:pt x="47" y="94"/>
                </a:cubicBezTo>
                <a:lnTo>
                  <a:pt x="48" y="111"/>
                </a:lnTo>
                <a:cubicBezTo>
                  <a:pt x="43" y="113"/>
                  <a:pt x="38" y="114"/>
                  <a:pt x="31" y="114"/>
                </a:cubicBezTo>
                <a:cubicBezTo>
                  <a:pt x="27" y="114"/>
                  <a:pt x="24" y="113"/>
                  <a:pt x="21" y="112"/>
                </a:cubicBezTo>
                <a:cubicBezTo>
                  <a:pt x="17" y="111"/>
                  <a:pt x="15" y="109"/>
                  <a:pt x="14" y="107"/>
                </a:cubicBezTo>
                <a:cubicBezTo>
                  <a:pt x="12" y="105"/>
                  <a:pt x="11" y="102"/>
                  <a:pt x="11" y="98"/>
                </a:cubicBezTo>
                <a:cubicBezTo>
                  <a:pt x="10" y="96"/>
                  <a:pt x="10" y="91"/>
                  <a:pt x="10" y="83"/>
                </a:cubicBezTo>
                <a:lnTo>
                  <a:pt x="10" y="47"/>
                </a:lnTo>
                <a:lnTo>
                  <a:pt x="0" y="47"/>
                </a:lnTo>
                <a:lnTo>
                  <a:pt x="0" y="30"/>
                </a:lnTo>
                <a:lnTo>
                  <a:pt x="10" y="30"/>
                </a:lnTo>
                <a:lnTo>
                  <a:pt x="10" y="13"/>
                </a:lnTo>
                <a:lnTo>
                  <a:pt x="32" y="0"/>
                </a:lnTo>
                <a:lnTo>
                  <a:pt x="32" y="30"/>
                </a:lnTo>
                <a:lnTo>
                  <a:pt x="47" y="3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1" name="Freeform 53"/>
          <p:cNvSpPr>
            <a:spLocks/>
          </p:cNvSpPr>
          <p:nvPr/>
        </p:nvSpPr>
        <p:spPr bwMode="auto">
          <a:xfrm>
            <a:off x="5051425" y="5908675"/>
            <a:ext cx="117475" cy="131763"/>
          </a:xfrm>
          <a:custGeom>
            <a:avLst/>
            <a:gdLst>
              <a:gd name="T0" fmla="*/ 0 w 77"/>
              <a:gd name="T1" fmla="*/ 60 h 86"/>
              <a:gd name="T2" fmla="*/ 0 w 77"/>
              <a:gd name="T3" fmla="*/ 60 h 86"/>
              <a:gd name="T4" fmla="*/ 22 w 77"/>
              <a:gd name="T5" fmla="*/ 57 h 86"/>
              <a:gd name="T6" fmla="*/ 27 w 77"/>
              <a:gd name="T7" fmla="*/ 67 h 86"/>
              <a:gd name="T8" fmla="*/ 39 w 77"/>
              <a:gd name="T9" fmla="*/ 70 h 86"/>
              <a:gd name="T10" fmla="*/ 52 w 77"/>
              <a:gd name="T11" fmla="*/ 67 h 86"/>
              <a:gd name="T12" fmla="*/ 55 w 77"/>
              <a:gd name="T13" fmla="*/ 61 h 86"/>
              <a:gd name="T14" fmla="*/ 53 w 77"/>
              <a:gd name="T15" fmla="*/ 57 h 86"/>
              <a:gd name="T16" fmla="*/ 46 w 77"/>
              <a:gd name="T17" fmla="*/ 54 h 86"/>
              <a:gd name="T18" fmla="*/ 13 w 77"/>
              <a:gd name="T19" fmla="*/ 44 h 86"/>
              <a:gd name="T20" fmla="*/ 3 w 77"/>
              <a:gd name="T21" fmla="*/ 25 h 86"/>
              <a:gd name="T22" fmla="*/ 11 w 77"/>
              <a:gd name="T23" fmla="*/ 7 h 86"/>
              <a:gd name="T24" fmla="*/ 38 w 77"/>
              <a:gd name="T25" fmla="*/ 0 h 86"/>
              <a:gd name="T26" fmla="*/ 63 w 77"/>
              <a:gd name="T27" fmla="*/ 5 h 86"/>
              <a:gd name="T28" fmla="*/ 74 w 77"/>
              <a:gd name="T29" fmla="*/ 22 h 86"/>
              <a:gd name="T30" fmla="*/ 53 w 77"/>
              <a:gd name="T31" fmla="*/ 25 h 86"/>
              <a:gd name="T32" fmla="*/ 48 w 77"/>
              <a:gd name="T33" fmla="*/ 18 h 86"/>
              <a:gd name="T34" fmla="*/ 38 w 77"/>
              <a:gd name="T35" fmla="*/ 15 h 86"/>
              <a:gd name="T36" fmla="*/ 26 w 77"/>
              <a:gd name="T37" fmla="*/ 18 h 86"/>
              <a:gd name="T38" fmla="*/ 23 w 77"/>
              <a:gd name="T39" fmla="*/ 22 h 86"/>
              <a:gd name="T40" fmla="*/ 25 w 77"/>
              <a:gd name="T41" fmla="*/ 26 h 86"/>
              <a:gd name="T42" fmla="*/ 46 w 77"/>
              <a:gd name="T43" fmla="*/ 32 h 86"/>
              <a:gd name="T44" fmla="*/ 70 w 77"/>
              <a:gd name="T45" fmla="*/ 42 h 86"/>
              <a:gd name="T46" fmla="*/ 77 w 77"/>
              <a:gd name="T47" fmla="*/ 58 h 86"/>
              <a:gd name="T48" fmla="*/ 67 w 77"/>
              <a:gd name="T49" fmla="*/ 78 h 86"/>
              <a:gd name="T50" fmla="*/ 39 w 77"/>
              <a:gd name="T51" fmla="*/ 86 h 86"/>
              <a:gd name="T52" fmla="*/ 13 w 77"/>
              <a:gd name="T53" fmla="*/ 79 h 86"/>
              <a:gd name="T54" fmla="*/ 0 w 77"/>
              <a:gd name="T55" fmla="*/ 60 h 86"/>
              <a:gd name="T56" fmla="*/ 0 w 77"/>
              <a:gd name="T57" fmla="*/ 6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7" h="86">
                <a:moveTo>
                  <a:pt x="0" y="60"/>
                </a:moveTo>
                <a:lnTo>
                  <a:pt x="0" y="60"/>
                </a:lnTo>
                <a:lnTo>
                  <a:pt x="22" y="57"/>
                </a:lnTo>
                <a:cubicBezTo>
                  <a:pt x="23" y="61"/>
                  <a:pt x="25" y="65"/>
                  <a:pt x="27" y="67"/>
                </a:cubicBezTo>
                <a:cubicBezTo>
                  <a:pt x="30" y="69"/>
                  <a:pt x="34" y="70"/>
                  <a:pt x="39" y="70"/>
                </a:cubicBezTo>
                <a:cubicBezTo>
                  <a:pt x="45" y="70"/>
                  <a:pt x="49" y="69"/>
                  <a:pt x="52" y="67"/>
                </a:cubicBezTo>
                <a:cubicBezTo>
                  <a:pt x="54" y="66"/>
                  <a:pt x="55" y="64"/>
                  <a:pt x="55" y="61"/>
                </a:cubicBezTo>
                <a:cubicBezTo>
                  <a:pt x="55" y="60"/>
                  <a:pt x="54" y="58"/>
                  <a:pt x="53" y="57"/>
                </a:cubicBezTo>
                <a:cubicBezTo>
                  <a:pt x="52" y="56"/>
                  <a:pt x="50" y="55"/>
                  <a:pt x="46" y="54"/>
                </a:cubicBezTo>
                <a:cubicBezTo>
                  <a:pt x="29" y="50"/>
                  <a:pt x="17" y="47"/>
                  <a:pt x="13" y="44"/>
                </a:cubicBezTo>
                <a:cubicBezTo>
                  <a:pt x="6" y="39"/>
                  <a:pt x="3" y="33"/>
                  <a:pt x="3" y="25"/>
                </a:cubicBezTo>
                <a:cubicBezTo>
                  <a:pt x="3" y="18"/>
                  <a:pt x="6" y="12"/>
                  <a:pt x="11" y="7"/>
                </a:cubicBezTo>
                <a:cubicBezTo>
                  <a:pt x="17" y="2"/>
                  <a:pt x="26" y="0"/>
                  <a:pt x="38" y="0"/>
                </a:cubicBezTo>
                <a:cubicBezTo>
                  <a:pt x="49" y="0"/>
                  <a:pt x="57" y="2"/>
                  <a:pt x="63" y="5"/>
                </a:cubicBezTo>
                <a:cubicBezTo>
                  <a:pt x="68" y="9"/>
                  <a:pt x="72" y="14"/>
                  <a:pt x="74" y="22"/>
                </a:cubicBezTo>
                <a:lnTo>
                  <a:pt x="53" y="25"/>
                </a:lnTo>
                <a:cubicBezTo>
                  <a:pt x="53" y="22"/>
                  <a:pt x="51" y="20"/>
                  <a:pt x="48" y="18"/>
                </a:cubicBezTo>
                <a:cubicBezTo>
                  <a:pt x="46" y="16"/>
                  <a:pt x="43" y="15"/>
                  <a:pt x="38" y="15"/>
                </a:cubicBezTo>
                <a:cubicBezTo>
                  <a:pt x="32" y="15"/>
                  <a:pt x="28" y="16"/>
                  <a:pt x="26" y="18"/>
                </a:cubicBezTo>
                <a:cubicBezTo>
                  <a:pt x="24" y="19"/>
                  <a:pt x="23" y="20"/>
                  <a:pt x="23" y="22"/>
                </a:cubicBezTo>
                <a:cubicBezTo>
                  <a:pt x="23" y="24"/>
                  <a:pt x="24" y="25"/>
                  <a:pt x="25" y="26"/>
                </a:cubicBezTo>
                <a:cubicBezTo>
                  <a:pt x="27" y="28"/>
                  <a:pt x="34" y="30"/>
                  <a:pt x="46" y="32"/>
                </a:cubicBezTo>
                <a:cubicBezTo>
                  <a:pt x="57" y="35"/>
                  <a:pt x="65" y="38"/>
                  <a:pt x="70" y="42"/>
                </a:cubicBezTo>
                <a:cubicBezTo>
                  <a:pt x="75" y="46"/>
                  <a:pt x="77" y="51"/>
                  <a:pt x="77" y="58"/>
                </a:cubicBezTo>
                <a:cubicBezTo>
                  <a:pt x="77" y="66"/>
                  <a:pt x="74" y="72"/>
                  <a:pt x="67" y="78"/>
                </a:cubicBezTo>
                <a:cubicBezTo>
                  <a:pt x="61" y="83"/>
                  <a:pt x="52" y="86"/>
                  <a:pt x="39" y="86"/>
                </a:cubicBezTo>
                <a:cubicBezTo>
                  <a:pt x="28" y="86"/>
                  <a:pt x="19" y="84"/>
                  <a:pt x="13" y="79"/>
                </a:cubicBezTo>
                <a:cubicBezTo>
                  <a:pt x="6" y="74"/>
                  <a:pt x="2" y="68"/>
                  <a:pt x="0" y="60"/>
                </a:cubicBezTo>
                <a:lnTo>
                  <a:pt x="0" y="6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2" name="Freeform 54"/>
          <p:cNvSpPr>
            <a:spLocks/>
          </p:cNvSpPr>
          <p:nvPr/>
        </p:nvSpPr>
        <p:spPr bwMode="auto">
          <a:xfrm>
            <a:off x="5253038" y="5859463"/>
            <a:ext cx="60325" cy="228600"/>
          </a:xfrm>
          <a:custGeom>
            <a:avLst/>
            <a:gdLst>
              <a:gd name="T0" fmla="*/ 40 w 40"/>
              <a:gd name="T1" fmla="*/ 149 h 149"/>
              <a:gd name="T2" fmla="*/ 40 w 40"/>
              <a:gd name="T3" fmla="*/ 149 h 149"/>
              <a:gd name="T4" fmla="*/ 25 w 40"/>
              <a:gd name="T5" fmla="*/ 149 h 149"/>
              <a:gd name="T6" fmla="*/ 6 w 40"/>
              <a:gd name="T7" fmla="*/ 112 h 149"/>
              <a:gd name="T8" fmla="*/ 0 w 40"/>
              <a:gd name="T9" fmla="*/ 75 h 149"/>
              <a:gd name="T10" fmla="*/ 8 w 40"/>
              <a:gd name="T11" fmla="*/ 32 h 149"/>
              <a:gd name="T12" fmla="*/ 25 w 40"/>
              <a:gd name="T13" fmla="*/ 0 h 149"/>
              <a:gd name="T14" fmla="*/ 40 w 40"/>
              <a:gd name="T15" fmla="*/ 0 h 149"/>
              <a:gd name="T16" fmla="*/ 25 w 40"/>
              <a:gd name="T17" fmla="*/ 40 h 149"/>
              <a:gd name="T18" fmla="*/ 21 w 40"/>
              <a:gd name="T19" fmla="*/ 75 h 149"/>
              <a:gd name="T20" fmla="*/ 23 w 40"/>
              <a:gd name="T21" fmla="*/ 101 h 149"/>
              <a:gd name="T22" fmla="*/ 30 w 40"/>
              <a:gd name="T23" fmla="*/ 127 h 149"/>
              <a:gd name="T24" fmla="*/ 40 w 40"/>
              <a:gd name="T25" fmla="*/ 149 h 149"/>
              <a:gd name="T26" fmla="*/ 40 w 40"/>
              <a:gd name="T2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" h="149">
                <a:moveTo>
                  <a:pt x="40" y="149"/>
                </a:moveTo>
                <a:lnTo>
                  <a:pt x="40" y="149"/>
                </a:lnTo>
                <a:lnTo>
                  <a:pt x="25" y="149"/>
                </a:lnTo>
                <a:cubicBezTo>
                  <a:pt x="17" y="138"/>
                  <a:pt x="11" y="125"/>
                  <a:pt x="6" y="112"/>
                </a:cubicBezTo>
                <a:cubicBezTo>
                  <a:pt x="2" y="99"/>
                  <a:pt x="0" y="87"/>
                  <a:pt x="0" y="75"/>
                </a:cubicBezTo>
                <a:cubicBezTo>
                  <a:pt x="0" y="60"/>
                  <a:pt x="3" y="46"/>
                  <a:pt x="8" y="32"/>
                </a:cubicBezTo>
                <a:cubicBezTo>
                  <a:pt x="12" y="21"/>
                  <a:pt x="18" y="10"/>
                  <a:pt x="25" y="0"/>
                </a:cubicBezTo>
                <a:lnTo>
                  <a:pt x="40" y="0"/>
                </a:lnTo>
                <a:cubicBezTo>
                  <a:pt x="33" y="16"/>
                  <a:pt x="28" y="29"/>
                  <a:pt x="25" y="40"/>
                </a:cubicBezTo>
                <a:cubicBezTo>
                  <a:pt x="22" y="51"/>
                  <a:pt x="21" y="63"/>
                  <a:pt x="21" y="75"/>
                </a:cubicBezTo>
                <a:cubicBezTo>
                  <a:pt x="21" y="84"/>
                  <a:pt x="22" y="92"/>
                  <a:pt x="23" y="101"/>
                </a:cubicBezTo>
                <a:cubicBezTo>
                  <a:pt x="25" y="110"/>
                  <a:pt x="27" y="119"/>
                  <a:pt x="30" y="127"/>
                </a:cubicBezTo>
                <a:cubicBezTo>
                  <a:pt x="32" y="132"/>
                  <a:pt x="35" y="140"/>
                  <a:pt x="40" y="149"/>
                </a:cubicBezTo>
                <a:lnTo>
                  <a:pt x="40" y="14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3" name="Freeform 55"/>
          <p:cNvSpPr>
            <a:spLocks noEditPoints="1"/>
          </p:cNvSpPr>
          <p:nvPr/>
        </p:nvSpPr>
        <p:spPr bwMode="auto">
          <a:xfrm>
            <a:off x="5327650" y="5859463"/>
            <a:ext cx="193675" cy="185738"/>
          </a:xfrm>
          <a:custGeom>
            <a:avLst/>
            <a:gdLst>
              <a:gd name="T0" fmla="*/ 0 w 127"/>
              <a:gd name="T1" fmla="*/ 30 h 121"/>
              <a:gd name="T2" fmla="*/ 0 w 127"/>
              <a:gd name="T3" fmla="*/ 30 h 121"/>
              <a:gd name="T4" fmla="*/ 7 w 127"/>
              <a:gd name="T5" fmla="*/ 8 h 121"/>
              <a:gd name="T6" fmla="*/ 25 w 127"/>
              <a:gd name="T7" fmla="*/ 0 h 121"/>
              <a:gd name="T8" fmla="*/ 44 w 127"/>
              <a:gd name="T9" fmla="*/ 8 h 121"/>
              <a:gd name="T10" fmla="*/ 51 w 127"/>
              <a:gd name="T11" fmla="*/ 30 h 121"/>
              <a:gd name="T12" fmla="*/ 44 w 127"/>
              <a:gd name="T13" fmla="*/ 53 h 121"/>
              <a:gd name="T14" fmla="*/ 26 w 127"/>
              <a:gd name="T15" fmla="*/ 60 h 121"/>
              <a:gd name="T16" fmla="*/ 7 w 127"/>
              <a:gd name="T17" fmla="*/ 53 h 121"/>
              <a:gd name="T18" fmla="*/ 0 w 127"/>
              <a:gd name="T19" fmla="*/ 30 h 121"/>
              <a:gd name="T20" fmla="*/ 0 w 127"/>
              <a:gd name="T21" fmla="*/ 30 h 121"/>
              <a:gd name="T22" fmla="*/ 17 w 127"/>
              <a:gd name="T23" fmla="*/ 30 h 121"/>
              <a:gd name="T24" fmla="*/ 17 w 127"/>
              <a:gd name="T25" fmla="*/ 30 h 121"/>
              <a:gd name="T26" fmla="*/ 20 w 127"/>
              <a:gd name="T27" fmla="*/ 45 h 121"/>
              <a:gd name="T28" fmla="*/ 25 w 127"/>
              <a:gd name="T29" fmla="*/ 48 h 121"/>
              <a:gd name="T30" fmla="*/ 31 w 127"/>
              <a:gd name="T31" fmla="*/ 45 h 121"/>
              <a:gd name="T32" fmla="*/ 33 w 127"/>
              <a:gd name="T33" fmla="*/ 30 h 121"/>
              <a:gd name="T34" fmla="*/ 31 w 127"/>
              <a:gd name="T35" fmla="*/ 15 h 121"/>
              <a:gd name="T36" fmla="*/ 25 w 127"/>
              <a:gd name="T37" fmla="*/ 12 h 121"/>
              <a:gd name="T38" fmla="*/ 20 w 127"/>
              <a:gd name="T39" fmla="*/ 15 h 121"/>
              <a:gd name="T40" fmla="*/ 17 w 127"/>
              <a:gd name="T41" fmla="*/ 30 h 121"/>
              <a:gd name="T42" fmla="*/ 17 w 127"/>
              <a:gd name="T43" fmla="*/ 30 h 121"/>
              <a:gd name="T44" fmla="*/ 42 w 127"/>
              <a:gd name="T45" fmla="*/ 120 h 121"/>
              <a:gd name="T46" fmla="*/ 42 w 127"/>
              <a:gd name="T47" fmla="*/ 120 h 121"/>
              <a:gd name="T48" fmla="*/ 26 w 127"/>
              <a:gd name="T49" fmla="*/ 120 h 121"/>
              <a:gd name="T50" fmla="*/ 87 w 127"/>
              <a:gd name="T51" fmla="*/ 0 h 121"/>
              <a:gd name="T52" fmla="*/ 102 w 127"/>
              <a:gd name="T53" fmla="*/ 0 h 121"/>
              <a:gd name="T54" fmla="*/ 42 w 127"/>
              <a:gd name="T55" fmla="*/ 120 h 121"/>
              <a:gd name="T56" fmla="*/ 77 w 127"/>
              <a:gd name="T57" fmla="*/ 90 h 121"/>
              <a:gd name="T58" fmla="*/ 77 w 127"/>
              <a:gd name="T59" fmla="*/ 90 h 121"/>
              <a:gd name="T60" fmla="*/ 84 w 127"/>
              <a:gd name="T61" fmla="*/ 68 h 121"/>
              <a:gd name="T62" fmla="*/ 102 w 127"/>
              <a:gd name="T63" fmla="*/ 60 h 121"/>
              <a:gd name="T64" fmla="*/ 121 w 127"/>
              <a:gd name="T65" fmla="*/ 68 h 121"/>
              <a:gd name="T66" fmla="*/ 127 w 127"/>
              <a:gd name="T67" fmla="*/ 90 h 121"/>
              <a:gd name="T68" fmla="*/ 121 w 127"/>
              <a:gd name="T69" fmla="*/ 113 h 121"/>
              <a:gd name="T70" fmla="*/ 103 w 127"/>
              <a:gd name="T71" fmla="*/ 121 h 121"/>
              <a:gd name="T72" fmla="*/ 84 w 127"/>
              <a:gd name="T73" fmla="*/ 113 h 121"/>
              <a:gd name="T74" fmla="*/ 77 w 127"/>
              <a:gd name="T75" fmla="*/ 90 h 121"/>
              <a:gd name="T76" fmla="*/ 77 w 127"/>
              <a:gd name="T77" fmla="*/ 90 h 121"/>
              <a:gd name="T78" fmla="*/ 94 w 127"/>
              <a:gd name="T79" fmla="*/ 90 h 121"/>
              <a:gd name="T80" fmla="*/ 94 w 127"/>
              <a:gd name="T81" fmla="*/ 90 h 121"/>
              <a:gd name="T82" fmla="*/ 97 w 127"/>
              <a:gd name="T83" fmla="*/ 105 h 121"/>
              <a:gd name="T84" fmla="*/ 102 w 127"/>
              <a:gd name="T85" fmla="*/ 108 h 121"/>
              <a:gd name="T86" fmla="*/ 108 w 127"/>
              <a:gd name="T87" fmla="*/ 105 h 121"/>
              <a:gd name="T88" fmla="*/ 110 w 127"/>
              <a:gd name="T89" fmla="*/ 90 h 121"/>
              <a:gd name="T90" fmla="*/ 108 w 127"/>
              <a:gd name="T91" fmla="*/ 75 h 121"/>
              <a:gd name="T92" fmla="*/ 102 w 127"/>
              <a:gd name="T93" fmla="*/ 73 h 121"/>
              <a:gd name="T94" fmla="*/ 97 w 127"/>
              <a:gd name="T95" fmla="*/ 75 h 121"/>
              <a:gd name="T96" fmla="*/ 94 w 127"/>
              <a:gd name="T97" fmla="*/ 90 h 121"/>
              <a:gd name="T98" fmla="*/ 94 w 127"/>
              <a:gd name="T99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21">
                <a:moveTo>
                  <a:pt x="0" y="30"/>
                </a:moveTo>
                <a:lnTo>
                  <a:pt x="0" y="30"/>
                </a:lnTo>
                <a:cubicBezTo>
                  <a:pt x="0" y="20"/>
                  <a:pt x="3" y="13"/>
                  <a:pt x="7" y="8"/>
                </a:cubicBezTo>
                <a:cubicBezTo>
                  <a:pt x="12" y="3"/>
                  <a:pt x="18" y="0"/>
                  <a:pt x="25" y="0"/>
                </a:cubicBezTo>
                <a:cubicBezTo>
                  <a:pt x="33" y="0"/>
                  <a:pt x="40" y="3"/>
                  <a:pt x="44" y="8"/>
                </a:cubicBezTo>
                <a:cubicBezTo>
                  <a:pt x="48" y="12"/>
                  <a:pt x="51" y="20"/>
                  <a:pt x="51" y="30"/>
                </a:cubicBezTo>
                <a:cubicBezTo>
                  <a:pt x="51" y="40"/>
                  <a:pt x="48" y="48"/>
                  <a:pt x="44" y="53"/>
                </a:cubicBezTo>
                <a:cubicBezTo>
                  <a:pt x="40" y="58"/>
                  <a:pt x="33" y="60"/>
                  <a:pt x="26" y="60"/>
                </a:cubicBezTo>
                <a:cubicBezTo>
                  <a:pt x="18" y="60"/>
                  <a:pt x="12" y="58"/>
                  <a:pt x="7" y="53"/>
                </a:cubicBezTo>
                <a:cubicBezTo>
                  <a:pt x="3" y="48"/>
                  <a:pt x="0" y="41"/>
                  <a:pt x="0" y="30"/>
                </a:cubicBezTo>
                <a:lnTo>
                  <a:pt x="0" y="30"/>
                </a:lnTo>
                <a:close/>
                <a:moveTo>
                  <a:pt x="17" y="30"/>
                </a:moveTo>
                <a:lnTo>
                  <a:pt x="17" y="30"/>
                </a:lnTo>
                <a:cubicBezTo>
                  <a:pt x="17" y="38"/>
                  <a:pt x="18" y="43"/>
                  <a:pt x="20" y="45"/>
                </a:cubicBezTo>
                <a:cubicBezTo>
                  <a:pt x="21" y="47"/>
                  <a:pt x="23" y="48"/>
                  <a:pt x="25" y="48"/>
                </a:cubicBezTo>
                <a:cubicBezTo>
                  <a:pt x="28" y="48"/>
                  <a:pt x="30" y="47"/>
                  <a:pt x="31" y="45"/>
                </a:cubicBezTo>
                <a:cubicBezTo>
                  <a:pt x="32" y="43"/>
                  <a:pt x="33" y="38"/>
                  <a:pt x="33" y="30"/>
                </a:cubicBezTo>
                <a:cubicBezTo>
                  <a:pt x="33" y="23"/>
                  <a:pt x="32" y="18"/>
                  <a:pt x="31" y="15"/>
                </a:cubicBezTo>
                <a:cubicBezTo>
                  <a:pt x="30" y="13"/>
                  <a:pt x="28" y="12"/>
                  <a:pt x="25" y="12"/>
                </a:cubicBezTo>
                <a:cubicBezTo>
                  <a:pt x="23" y="12"/>
                  <a:pt x="21" y="13"/>
                  <a:pt x="20" y="15"/>
                </a:cubicBezTo>
                <a:cubicBezTo>
                  <a:pt x="18" y="18"/>
                  <a:pt x="17" y="23"/>
                  <a:pt x="17" y="30"/>
                </a:cubicBezTo>
                <a:lnTo>
                  <a:pt x="17" y="30"/>
                </a:lnTo>
                <a:close/>
                <a:moveTo>
                  <a:pt x="42" y="120"/>
                </a:moveTo>
                <a:lnTo>
                  <a:pt x="42" y="120"/>
                </a:lnTo>
                <a:lnTo>
                  <a:pt x="26" y="120"/>
                </a:lnTo>
                <a:lnTo>
                  <a:pt x="87" y="0"/>
                </a:lnTo>
                <a:lnTo>
                  <a:pt x="102" y="0"/>
                </a:lnTo>
                <a:lnTo>
                  <a:pt x="42" y="120"/>
                </a:lnTo>
                <a:close/>
                <a:moveTo>
                  <a:pt x="77" y="90"/>
                </a:moveTo>
                <a:lnTo>
                  <a:pt x="77" y="90"/>
                </a:lnTo>
                <a:cubicBezTo>
                  <a:pt x="77" y="80"/>
                  <a:pt x="79" y="73"/>
                  <a:pt x="84" y="68"/>
                </a:cubicBezTo>
                <a:cubicBezTo>
                  <a:pt x="88" y="63"/>
                  <a:pt x="95" y="60"/>
                  <a:pt x="102" y="60"/>
                </a:cubicBezTo>
                <a:cubicBezTo>
                  <a:pt x="110" y="60"/>
                  <a:pt x="116" y="63"/>
                  <a:pt x="121" y="68"/>
                </a:cubicBezTo>
                <a:cubicBezTo>
                  <a:pt x="125" y="73"/>
                  <a:pt x="127" y="80"/>
                  <a:pt x="127" y="90"/>
                </a:cubicBezTo>
                <a:cubicBezTo>
                  <a:pt x="127" y="101"/>
                  <a:pt x="125" y="108"/>
                  <a:pt x="121" y="113"/>
                </a:cubicBezTo>
                <a:cubicBezTo>
                  <a:pt x="116" y="118"/>
                  <a:pt x="110" y="121"/>
                  <a:pt x="103" y="121"/>
                </a:cubicBezTo>
                <a:cubicBezTo>
                  <a:pt x="95" y="121"/>
                  <a:pt x="88" y="118"/>
                  <a:pt x="84" y="113"/>
                </a:cubicBezTo>
                <a:cubicBezTo>
                  <a:pt x="79" y="108"/>
                  <a:pt x="77" y="101"/>
                  <a:pt x="77" y="90"/>
                </a:cubicBezTo>
                <a:lnTo>
                  <a:pt x="77" y="90"/>
                </a:lnTo>
                <a:close/>
                <a:moveTo>
                  <a:pt x="94" y="90"/>
                </a:moveTo>
                <a:lnTo>
                  <a:pt x="94" y="90"/>
                </a:lnTo>
                <a:cubicBezTo>
                  <a:pt x="94" y="98"/>
                  <a:pt x="95" y="103"/>
                  <a:pt x="97" y="105"/>
                </a:cubicBezTo>
                <a:cubicBezTo>
                  <a:pt x="98" y="107"/>
                  <a:pt x="100" y="108"/>
                  <a:pt x="102" y="108"/>
                </a:cubicBezTo>
                <a:cubicBezTo>
                  <a:pt x="105" y="108"/>
                  <a:pt x="106" y="107"/>
                  <a:pt x="108" y="105"/>
                </a:cubicBezTo>
                <a:cubicBezTo>
                  <a:pt x="109" y="103"/>
                  <a:pt x="110" y="98"/>
                  <a:pt x="110" y="90"/>
                </a:cubicBezTo>
                <a:cubicBezTo>
                  <a:pt x="110" y="83"/>
                  <a:pt x="109" y="78"/>
                  <a:pt x="108" y="75"/>
                </a:cubicBezTo>
                <a:cubicBezTo>
                  <a:pt x="106" y="74"/>
                  <a:pt x="105" y="73"/>
                  <a:pt x="102" y="73"/>
                </a:cubicBezTo>
                <a:cubicBezTo>
                  <a:pt x="100" y="73"/>
                  <a:pt x="98" y="74"/>
                  <a:pt x="97" y="75"/>
                </a:cubicBezTo>
                <a:cubicBezTo>
                  <a:pt x="95" y="78"/>
                  <a:pt x="94" y="83"/>
                  <a:pt x="94" y="90"/>
                </a:cubicBezTo>
                <a:lnTo>
                  <a:pt x="94" y="9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4" name="Freeform 56"/>
          <p:cNvSpPr>
            <a:spLocks/>
          </p:cNvSpPr>
          <p:nvPr/>
        </p:nvSpPr>
        <p:spPr bwMode="auto">
          <a:xfrm>
            <a:off x="5545138" y="5859463"/>
            <a:ext cx="60325" cy="228600"/>
          </a:xfrm>
          <a:custGeom>
            <a:avLst/>
            <a:gdLst>
              <a:gd name="T0" fmla="*/ 0 w 39"/>
              <a:gd name="T1" fmla="*/ 149 h 149"/>
              <a:gd name="T2" fmla="*/ 0 w 39"/>
              <a:gd name="T3" fmla="*/ 149 h 149"/>
              <a:gd name="T4" fmla="*/ 9 w 39"/>
              <a:gd name="T5" fmla="*/ 128 h 149"/>
              <a:gd name="T6" fmla="*/ 14 w 39"/>
              <a:gd name="T7" fmla="*/ 111 h 149"/>
              <a:gd name="T8" fmla="*/ 17 w 39"/>
              <a:gd name="T9" fmla="*/ 93 h 149"/>
              <a:gd name="T10" fmla="*/ 18 w 39"/>
              <a:gd name="T11" fmla="*/ 75 h 149"/>
              <a:gd name="T12" fmla="*/ 14 w 39"/>
              <a:gd name="T13" fmla="*/ 40 h 149"/>
              <a:gd name="T14" fmla="*/ 0 w 39"/>
              <a:gd name="T15" fmla="*/ 0 h 149"/>
              <a:gd name="T16" fmla="*/ 14 w 39"/>
              <a:gd name="T17" fmla="*/ 0 h 149"/>
              <a:gd name="T18" fmla="*/ 33 w 39"/>
              <a:gd name="T19" fmla="*/ 36 h 149"/>
              <a:gd name="T20" fmla="*/ 39 w 39"/>
              <a:gd name="T21" fmla="*/ 74 h 149"/>
              <a:gd name="T22" fmla="*/ 34 w 39"/>
              <a:gd name="T23" fmla="*/ 108 h 149"/>
              <a:gd name="T24" fmla="*/ 15 w 39"/>
              <a:gd name="T25" fmla="*/ 149 h 149"/>
              <a:gd name="T26" fmla="*/ 0 w 39"/>
              <a:gd name="T2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" h="149">
                <a:moveTo>
                  <a:pt x="0" y="149"/>
                </a:moveTo>
                <a:lnTo>
                  <a:pt x="0" y="149"/>
                </a:lnTo>
                <a:cubicBezTo>
                  <a:pt x="4" y="140"/>
                  <a:pt x="7" y="133"/>
                  <a:pt x="9" y="128"/>
                </a:cubicBezTo>
                <a:cubicBezTo>
                  <a:pt x="11" y="123"/>
                  <a:pt x="12" y="118"/>
                  <a:pt x="14" y="111"/>
                </a:cubicBezTo>
                <a:cubicBezTo>
                  <a:pt x="15" y="105"/>
                  <a:pt x="16" y="99"/>
                  <a:pt x="17" y="93"/>
                </a:cubicBezTo>
                <a:cubicBezTo>
                  <a:pt x="18" y="87"/>
                  <a:pt x="18" y="81"/>
                  <a:pt x="18" y="75"/>
                </a:cubicBezTo>
                <a:cubicBezTo>
                  <a:pt x="18" y="63"/>
                  <a:pt x="17" y="51"/>
                  <a:pt x="14" y="40"/>
                </a:cubicBezTo>
                <a:cubicBezTo>
                  <a:pt x="12" y="29"/>
                  <a:pt x="7" y="16"/>
                  <a:pt x="0" y="0"/>
                </a:cubicBezTo>
                <a:lnTo>
                  <a:pt x="14" y="0"/>
                </a:lnTo>
                <a:cubicBezTo>
                  <a:pt x="22" y="11"/>
                  <a:pt x="28" y="23"/>
                  <a:pt x="33" y="36"/>
                </a:cubicBezTo>
                <a:cubicBezTo>
                  <a:pt x="37" y="48"/>
                  <a:pt x="39" y="61"/>
                  <a:pt x="39" y="74"/>
                </a:cubicBezTo>
                <a:cubicBezTo>
                  <a:pt x="39" y="84"/>
                  <a:pt x="37" y="96"/>
                  <a:pt x="34" y="108"/>
                </a:cubicBezTo>
                <a:cubicBezTo>
                  <a:pt x="30" y="122"/>
                  <a:pt x="24" y="136"/>
                  <a:pt x="15" y="149"/>
                </a:cubicBezTo>
                <a:lnTo>
                  <a:pt x="0" y="14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5" name="Freeform 57"/>
          <p:cNvSpPr>
            <a:spLocks noEditPoints="1"/>
          </p:cNvSpPr>
          <p:nvPr/>
        </p:nvSpPr>
        <p:spPr bwMode="auto">
          <a:xfrm>
            <a:off x="912813" y="4878388"/>
            <a:ext cx="174625" cy="134938"/>
          </a:xfrm>
          <a:custGeom>
            <a:avLst/>
            <a:gdLst>
              <a:gd name="T0" fmla="*/ 114 w 114"/>
              <a:gd name="T1" fmla="*/ 88 h 88"/>
              <a:gd name="T2" fmla="*/ 114 w 114"/>
              <a:gd name="T3" fmla="*/ 88 h 88"/>
              <a:gd name="T4" fmla="*/ 0 w 114"/>
              <a:gd name="T5" fmla="*/ 88 h 88"/>
              <a:gd name="T6" fmla="*/ 0 w 114"/>
              <a:gd name="T7" fmla="*/ 51 h 88"/>
              <a:gd name="T8" fmla="*/ 1 w 114"/>
              <a:gd name="T9" fmla="*/ 23 h 88"/>
              <a:gd name="T10" fmla="*/ 13 w 114"/>
              <a:gd name="T11" fmla="*/ 7 h 88"/>
              <a:gd name="T12" fmla="*/ 35 w 114"/>
              <a:gd name="T13" fmla="*/ 0 h 88"/>
              <a:gd name="T14" fmla="*/ 52 w 114"/>
              <a:gd name="T15" fmla="*/ 4 h 88"/>
              <a:gd name="T16" fmla="*/ 64 w 114"/>
              <a:gd name="T17" fmla="*/ 14 h 88"/>
              <a:gd name="T18" fmla="*/ 69 w 114"/>
              <a:gd name="T19" fmla="*/ 26 h 88"/>
              <a:gd name="T20" fmla="*/ 71 w 114"/>
              <a:gd name="T21" fmla="*/ 50 h 88"/>
              <a:gd name="T22" fmla="*/ 71 w 114"/>
              <a:gd name="T23" fmla="*/ 65 h 88"/>
              <a:gd name="T24" fmla="*/ 114 w 114"/>
              <a:gd name="T25" fmla="*/ 65 h 88"/>
              <a:gd name="T26" fmla="*/ 114 w 114"/>
              <a:gd name="T27" fmla="*/ 88 h 88"/>
              <a:gd name="T28" fmla="*/ 19 w 114"/>
              <a:gd name="T29" fmla="*/ 65 h 88"/>
              <a:gd name="T30" fmla="*/ 19 w 114"/>
              <a:gd name="T31" fmla="*/ 65 h 88"/>
              <a:gd name="T32" fmla="*/ 51 w 114"/>
              <a:gd name="T33" fmla="*/ 65 h 88"/>
              <a:gd name="T34" fmla="*/ 51 w 114"/>
              <a:gd name="T35" fmla="*/ 52 h 88"/>
              <a:gd name="T36" fmla="*/ 49 w 114"/>
              <a:gd name="T37" fmla="*/ 34 h 88"/>
              <a:gd name="T38" fmla="*/ 44 w 114"/>
              <a:gd name="T39" fmla="*/ 27 h 88"/>
              <a:gd name="T40" fmla="*/ 35 w 114"/>
              <a:gd name="T41" fmla="*/ 24 h 88"/>
              <a:gd name="T42" fmla="*/ 25 w 114"/>
              <a:gd name="T43" fmla="*/ 28 h 88"/>
              <a:gd name="T44" fmla="*/ 20 w 114"/>
              <a:gd name="T45" fmla="*/ 37 h 88"/>
              <a:gd name="T46" fmla="*/ 19 w 114"/>
              <a:gd name="T47" fmla="*/ 53 h 88"/>
              <a:gd name="T48" fmla="*/ 19 w 114"/>
              <a:gd name="T49" fmla="*/ 6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4" h="88">
                <a:moveTo>
                  <a:pt x="114" y="88"/>
                </a:moveTo>
                <a:lnTo>
                  <a:pt x="114" y="88"/>
                </a:lnTo>
                <a:lnTo>
                  <a:pt x="0" y="88"/>
                </a:lnTo>
                <a:lnTo>
                  <a:pt x="0" y="51"/>
                </a:lnTo>
                <a:cubicBezTo>
                  <a:pt x="0" y="37"/>
                  <a:pt x="0" y="28"/>
                  <a:pt x="1" y="23"/>
                </a:cubicBezTo>
                <a:cubicBezTo>
                  <a:pt x="3" y="17"/>
                  <a:pt x="7" y="11"/>
                  <a:pt x="13" y="7"/>
                </a:cubicBezTo>
                <a:cubicBezTo>
                  <a:pt x="18" y="3"/>
                  <a:pt x="26" y="0"/>
                  <a:pt x="35" y="0"/>
                </a:cubicBezTo>
                <a:cubicBezTo>
                  <a:pt x="42" y="0"/>
                  <a:pt x="48" y="2"/>
                  <a:pt x="52" y="4"/>
                </a:cubicBezTo>
                <a:cubicBezTo>
                  <a:pt x="57" y="7"/>
                  <a:pt x="61" y="10"/>
                  <a:pt x="64" y="14"/>
                </a:cubicBezTo>
                <a:cubicBezTo>
                  <a:pt x="66" y="18"/>
                  <a:pt x="68" y="22"/>
                  <a:pt x="69" y="26"/>
                </a:cubicBezTo>
                <a:cubicBezTo>
                  <a:pt x="70" y="31"/>
                  <a:pt x="71" y="39"/>
                  <a:pt x="71" y="50"/>
                </a:cubicBezTo>
                <a:lnTo>
                  <a:pt x="71" y="65"/>
                </a:lnTo>
                <a:lnTo>
                  <a:pt x="114" y="65"/>
                </a:lnTo>
                <a:lnTo>
                  <a:pt x="114" y="88"/>
                </a:lnTo>
                <a:close/>
                <a:moveTo>
                  <a:pt x="19" y="65"/>
                </a:moveTo>
                <a:lnTo>
                  <a:pt x="19" y="65"/>
                </a:lnTo>
                <a:lnTo>
                  <a:pt x="51" y="65"/>
                </a:lnTo>
                <a:lnTo>
                  <a:pt x="51" y="52"/>
                </a:lnTo>
                <a:cubicBezTo>
                  <a:pt x="51" y="43"/>
                  <a:pt x="51" y="37"/>
                  <a:pt x="49" y="34"/>
                </a:cubicBezTo>
                <a:cubicBezTo>
                  <a:pt x="48" y="31"/>
                  <a:pt x="46" y="28"/>
                  <a:pt x="44" y="27"/>
                </a:cubicBezTo>
                <a:cubicBezTo>
                  <a:pt x="41" y="25"/>
                  <a:pt x="38" y="24"/>
                  <a:pt x="35" y="24"/>
                </a:cubicBezTo>
                <a:cubicBezTo>
                  <a:pt x="31" y="24"/>
                  <a:pt x="27" y="25"/>
                  <a:pt x="25" y="28"/>
                </a:cubicBezTo>
                <a:cubicBezTo>
                  <a:pt x="22" y="30"/>
                  <a:pt x="20" y="33"/>
                  <a:pt x="20" y="37"/>
                </a:cubicBezTo>
                <a:cubicBezTo>
                  <a:pt x="19" y="40"/>
                  <a:pt x="19" y="45"/>
                  <a:pt x="19" y="53"/>
                </a:cubicBezTo>
                <a:lnTo>
                  <a:pt x="19" y="6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6" name="Freeform 58"/>
          <p:cNvSpPr>
            <a:spLocks/>
          </p:cNvSpPr>
          <p:nvPr/>
        </p:nvSpPr>
        <p:spPr bwMode="auto">
          <a:xfrm>
            <a:off x="915988" y="4792663"/>
            <a:ext cx="173038" cy="74613"/>
          </a:xfrm>
          <a:custGeom>
            <a:avLst/>
            <a:gdLst>
              <a:gd name="T0" fmla="*/ 29 w 113"/>
              <a:gd name="T1" fmla="*/ 2 h 49"/>
              <a:gd name="T2" fmla="*/ 29 w 113"/>
              <a:gd name="T3" fmla="*/ 2 h 49"/>
              <a:gd name="T4" fmla="*/ 46 w 113"/>
              <a:gd name="T5" fmla="*/ 2 h 49"/>
              <a:gd name="T6" fmla="*/ 46 w 113"/>
              <a:gd name="T7" fmla="*/ 17 h 49"/>
              <a:gd name="T8" fmla="*/ 80 w 113"/>
              <a:gd name="T9" fmla="*/ 17 h 49"/>
              <a:gd name="T10" fmla="*/ 91 w 113"/>
              <a:gd name="T11" fmla="*/ 17 h 49"/>
              <a:gd name="T12" fmla="*/ 94 w 113"/>
              <a:gd name="T13" fmla="*/ 15 h 49"/>
              <a:gd name="T14" fmla="*/ 95 w 113"/>
              <a:gd name="T15" fmla="*/ 11 h 49"/>
              <a:gd name="T16" fmla="*/ 93 w 113"/>
              <a:gd name="T17" fmla="*/ 2 h 49"/>
              <a:gd name="T18" fmla="*/ 110 w 113"/>
              <a:gd name="T19" fmla="*/ 0 h 49"/>
              <a:gd name="T20" fmla="*/ 113 w 113"/>
              <a:gd name="T21" fmla="*/ 18 h 49"/>
              <a:gd name="T22" fmla="*/ 111 w 113"/>
              <a:gd name="T23" fmla="*/ 28 h 49"/>
              <a:gd name="T24" fmla="*/ 106 w 113"/>
              <a:gd name="T25" fmla="*/ 35 h 49"/>
              <a:gd name="T26" fmla="*/ 98 w 113"/>
              <a:gd name="T27" fmla="*/ 38 h 49"/>
              <a:gd name="T28" fmla="*/ 82 w 113"/>
              <a:gd name="T29" fmla="*/ 39 h 49"/>
              <a:gd name="T30" fmla="*/ 46 w 113"/>
              <a:gd name="T31" fmla="*/ 39 h 49"/>
              <a:gd name="T32" fmla="*/ 46 w 113"/>
              <a:gd name="T33" fmla="*/ 49 h 49"/>
              <a:gd name="T34" fmla="*/ 29 w 113"/>
              <a:gd name="T35" fmla="*/ 49 h 49"/>
              <a:gd name="T36" fmla="*/ 29 w 113"/>
              <a:gd name="T37" fmla="*/ 39 h 49"/>
              <a:gd name="T38" fmla="*/ 13 w 113"/>
              <a:gd name="T39" fmla="*/ 39 h 49"/>
              <a:gd name="T40" fmla="*/ 0 w 113"/>
              <a:gd name="T41" fmla="*/ 17 h 49"/>
              <a:gd name="T42" fmla="*/ 29 w 113"/>
              <a:gd name="T43" fmla="*/ 17 h 49"/>
              <a:gd name="T44" fmla="*/ 29 w 113"/>
              <a:gd name="T45" fmla="*/ 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3" h="49">
                <a:moveTo>
                  <a:pt x="29" y="2"/>
                </a:moveTo>
                <a:lnTo>
                  <a:pt x="29" y="2"/>
                </a:lnTo>
                <a:lnTo>
                  <a:pt x="46" y="2"/>
                </a:lnTo>
                <a:lnTo>
                  <a:pt x="46" y="17"/>
                </a:lnTo>
                <a:lnTo>
                  <a:pt x="80" y="17"/>
                </a:lnTo>
                <a:cubicBezTo>
                  <a:pt x="86" y="17"/>
                  <a:pt x="90" y="17"/>
                  <a:pt x="91" y="17"/>
                </a:cubicBezTo>
                <a:cubicBezTo>
                  <a:pt x="93" y="16"/>
                  <a:pt x="93" y="16"/>
                  <a:pt x="94" y="15"/>
                </a:cubicBezTo>
                <a:cubicBezTo>
                  <a:pt x="95" y="14"/>
                  <a:pt x="95" y="12"/>
                  <a:pt x="95" y="11"/>
                </a:cubicBezTo>
                <a:cubicBezTo>
                  <a:pt x="95" y="9"/>
                  <a:pt x="95" y="6"/>
                  <a:pt x="93" y="2"/>
                </a:cubicBezTo>
                <a:lnTo>
                  <a:pt x="110" y="0"/>
                </a:lnTo>
                <a:cubicBezTo>
                  <a:pt x="112" y="5"/>
                  <a:pt x="113" y="11"/>
                  <a:pt x="113" y="18"/>
                </a:cubicBezTo>
                <a:cubicBezTo>
                  <a:pt x="113" y="21"/>
                  <a:pt x="113" y="25"/>
                  <a:pt x="111" y="28"/>
                </a:cubicBezTo>
                <a:cubicBezTo>
                  <a:pt x="110" y="31"/>
                  <a:pt x="108" y="34"/>
                  <a:pt x="106" y="35"/>
                </a:cubicBezTo>
                <a:cubicBezTo>
                  <a:pt x="104" y="37"/>
                  <a:pt x="101" y="38"/>
                  <a:pt x="98" y="38"/>
                </a:cubicBezTo>
                <a:cubicBezTo>
                  <a:pt x="95" y="39"/>
                  <a:pt x="90" y="39"/>
                  <a:pt x="82" y="39"/>
                </a:cubicBezTo>
                <a:lnTo>
                  <a:pt x="46" y="39"/>
                </a:lnTo>
                <a:lnTo>
                  <a:pt x="46" y="49"/>
                </a:lnTo>
                <a:lnTo>
                  <a:pt x="29" y="49"/>
                </a:lnTo>
                <a:lnTo>
                  <a:pt x="29" y="39"/>
                </a:lnTo>
                <a:lnTo>
                  <a:pt x="13" y="39"/>
                </a:lnTo>
                <a:lnTo>
                  <a:pt x="0" y="17"/>
                </a:lnTo>
                <a:lnTo>
                  <a:pt x="29" y="17"/>
                </a:lnTo>
                <a:lnTo>
                  <a:pt x="29" y="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7" name="Freeform 59"/>
          <p:cNvSpPr>
            <a:spLocks/>
          </p:cNvSpPr>
          <p:nvPr/>
        </p:nvSpPr>
        <p:spPr bwMode="auto">
          <a:xfrm>
            <a:off x="957263" y="4670425"/>
            <a:ext cx="131763" cy="117475"/>
          </a:xfrm>
          <a:custGeom>
            <a:avLst/>
            <a:gdLst>
              <a:gd name="T0" fmla="*/ 61 w 86"/>
              <a:gd name="T1" fmla="*/ 77 h 77"/>
              <a:gd name="T2" fmla="*/ 61 w 86"/>
              <a:gd name="T3" fmla="*/ 77 h 77"/>
              <a:gd name="T4" fmla="*/ 58 w 86"/>
              <a:gd name="T5" fmla="*/ 55 h 77"/>
              <a:gd name="T6" fmla="*/ 67 w 86"/>
              <a:gd name="T7" fmla="*/ 49 h 77"/>
              <a:gd name="T8" fmla="*/ 71 w 86"/>
              <a:gd name="T9" fmla="*/ 37 h 77"/>
              <a:gd name="T10" fmla="*/ 68 w 86"/>
              <a:gd name="T11" fmla="*/ 25 h 77"/>
              <a:gd name="T12" fmla="*/ 62 w 86"/>
              <a:gd name="T13" fmla="*/ 22 h 77"/>
              <a:gd name="T14" fmla="*/ 58 w 86"/>
              <a:gd name="T15" fmla="*/ 23 h 77"/>
              <a:gd name="T16" fmla="*/ 55 w 86"/>
              <a:gd name="T17" fmla="*/ 31 h 77"/>
              <a:gd name="T18" fmla="*/ 44 w 86"/>
              <a:gd name="T19" fmla="*/ 64 h 77"/>
              <a:gd name="T20" fmla="*/ 26 w 86"/>
              <a:gd name="T21" fmla="*/ 74 h 77"/>
              <a:gd name="T22" fmla="*/ 7 w 86"/>
              <a:gd name="T23" fmla="*/ 65 h 77"/>
              <a:gd name="T24" fmla="*/ 0 w 86"/>
              <a:gd name="T25" fmla="*/ 39 h 77"/>
              <a:gd name="T26" fmla="*/ 6 w 86"/>
              <a:gd name="T27" fmla="*/ 14 h 77"/>
              <a:gd name="T28" fmla="*/ 22 w 86"/>
              <a:gd name="T29" fmla="*/ 3 h 77"/>
              <a:gd name="T30" fmla="*/ 26 w 86"/>
              <a:gd name="T31" fmla="*/ 23 h 77"/>
              <a:gd name="T32" fmla="*/ 18 w 86"/>
              <a:gd name="T33" fmla="*/ 28 h 77"/>
              <a:gd name="T34" fmla="*/ 16 w 86"/>
              <a:gd name="T35" fmla="*/ 39 h 77"/>
              <a:gd name="T36" fmla="*/ 18 w 86"/>
              <a:gd name="T37" fmla="*/ 51 h 77"/>
              <a:gd name="T38" fmla="*/ 23 w 86"/>
              <a:gd name="T39" fmla="*/ 54 h 77"/>
              <a:gd name="T40" fmla="*/ 27 w 86"/>
              <a:gd name="T41" fmla="*/ 51 h 77"/>
              <a:gd name="T42" fmla="*/ 33 w 86"/>
              <a:gd name="T43" fmla="*/ 31 h 77"/>
              <a:gd name="T44" fmla="*/ 43 w 86"/>
              <a:gd name="T45" fmla="*/ 7 h 77"/>
              <a:gd name="T46" fmla="*/ 59 w 86"/>
              <a:gd name="T47" fmla="*/ 0 h 77"/>
              <a:gd name="T48" fmla="*/ 78 w 86"/>
              <a:gd name="T49" fmla="*/ 9 h 77"/>
              <a:gd name="T50" fmla="*/ 86 w 86"/>
              <a:gd name="T51" fmla="*/ 37 h 77"/>
              <a:gd name="T52" fmla="*/ 80 w 86"/>
              <a:gd name="T53" fmla="*/ 64 h 77"/>
              <a:gd name="T54" fmla="*/ 61 w 86"/>
              <a:gd name="T55" fmla="*/ 77 h 77"/>
              <a:gd name="T56" fmla="*/ 61 w 86"/>
              <a:gd name="T5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" h="77">
                <a:moveTo>
                  <a:pt x="61" y="77"/>
                </a:moveTo>
                <a:lnTo>
                  <a:pt x="61" y="77"/>
                </a:lnTo>
                <a:lnTo>
                  <a:pt x="58" y="55"/>
                </a:lnTo>
                <a:cubicBezTo>
                  <a:pt x="62" y="54"/>
                  <a:pt x="65" y="52"/>
                  <a:pt x="67" y="49"/>
                </a:cubicBezTo>
                <a:cubicBezTo>
                  <a:pt x="70" y="46"/>
                  <a:pt x="71" y="42"/>
                  <a:pt x="71" y="37"/>
                </a:cubicBezTo>
                <a:cubicBezTo>
                  <a:pt x="71" y="32"/>
                  <a:pt x="70" y="27"/>
                  <a:pt x="68" y="25"/>
                </a:cubicBezTo>
                <a:cubicBezTo>
                  <a:pt x="66" y="23"/>
                  <a:pt x="64" y="22"/>
                  <a:pt x="62" y="22"/>
                </a:cubicBezTo>
                <a:cubicBezTo>
                  <a:pt x="60" y="22"/>
                  <a:pt x="59" y="22"/>
                  <a:pt x="58" y="23"/>
                </a:cubicBezTo>
                <a:cubicBezTo>
                  <a:pt x="57" y="24"/>
                  <a:pt x="56" y="27"/>
                  <a:pt x="55" y="31"/>
                </a:cubicBezTo>
                <a:cubicBezTo>
                  <a:pt x="51" y="48"/>
                  <a:pt x="47" y="59"/>
                  <a:pt x="44" y="64"/>
                </a:cubicBezTo>
                <a:cubicBezTo>
                  <a:pt x="40" y="71"/>
                  <a:pt x="33" y="74"/>
                  <a:pt x="26" y="74"/>
                </a:cubicBezTo>
                <a:cubicBezTo>
                  <a:pt x="18" y="74"/>
                  <a:pt x="12" y="71"/>
                  <a:pt x="7" y="65"/>
                </a:cubicBezTo>
                <a:cubicBezTo>
                  <a:pt x="3" y="60"/>
                  <a:pt x="0" y="51"/>
                  <a:pt x="0" y="39"/>
                </a:cubicBezTo>
                <a:cubicBezTo>
                  <a:pt x="0" y="28"/>
                  <a:pt x="2" y="19"/>
                  <a:pt x="6" y="14"/>
                </a:cubicBezTo>
                <a:cubicBezTo>
                  <a:pt x="9" y="9"/>
                  <a:pt x="15" y="5"/>
                  <a:pt x="22" y="3"/>
                </a:cubicBezTo>
                <a:lnTo>
                  <a:pt x="26" y="23"/>
                </a:lnTo>
                <a:cubicBezTo>
                  <a:pt x="23" y="24"/>
                  <a:pt x="20" y="26"/>
                  <a:pt x="18" y="28"/>
                </a:cubicBezTo>
                <a:cubicBezTo>
                  <a:pt x="17" y="31"/>
                  <a:pt x="16" y="34"/>
                  <a:pt x="16" y="39"/>
                </a:cubicBezTo>
                <a:cubicBezTo>
                  <a:pt x="16" y="45"/>
                  <a:pt x="17" y="49"/>
                  <a:pt x="18" y="51"/>
                </a:cubicBezTo>
                <a:cubicBezTo>
                  <a:pt x="19" y="53"/>
                  <a:pt x="21" y="54"/>
                  <a:pt x="23" y="54"/>
                </a:cubicBezTo>
                <a:cubicBezTo>
                  <a:pt x="24" y="54"/>
                  <a:pt x="26" y="53"/>
                  <a:pt x="27" y="51"/>
                </a:cubicBezTo>
                <a:cubicBezTo>
                  <a:pt x="28" y="49"/>
                  <a:pt x="30" y="43"/>
                  <a:pt x="33" y="31"/>
                </a:cubicBezTo>
                <a:cubicBezTo>
                  <a:pt x="35" y="19"/>
                  <a:pt x="39" y="11"/>
                  <a:pt x="43" y="7"/>
                </a:cubicBezTo>
                <a:cubicBezTo>
                  <a:pt x="46" y="2"/>
                  <a:pt x="52" y="0"/>
                  <a:pt x="59" y="0"/>
                </a:cubicBezTo>
                <a:cubicBezTo>
                  <a:pt x="66" y="0"/>
                  <a:pt x="73" y="3"/>
                  <a:pt x="78" y="9"/>
                </a:cubicBezTo>
                <a:cubicBezTo>
                  <a:pt x="84" y="16"/>
                  <a:pt x="86" y="25"/>
                  <a:pt x="86" y="37"/>
                </a:cubicBezTo>
                <a:cubicBezTo>
                  <a:pt x="86" y="49"/>
                  <a:pt x="84" y="58"/>
                  <a:pt x="80" y="64"/>
                </a:cubicBezTo>
                <a:cubicBezTo>
                  <a:pt x="75" y="71"/>
                  <a:pt x="69" y="75"/>
                  <a:pt x="61" y="77"/>
                </a:cubicBezTo>
                <a:lnTo>
                  <a:pt x="61" y="7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8" name="Freeform 60"/>
          <p:cNvSpPr>
            <a:spLocks/>
          </p:cNvSpPr>
          <p:nvPr/>
        </p:nvSpPr>
        <p:spPr bwMode="auto">
          <a:xfrm>
            <a:off x="960438" y="4408488"/>
            <a:ext cx="127000" cy="188913"/>
          </a:xfrm>
          <a:custGeom>
            <a:avLst/>
            <a:gdLst>
              <a:gd name="T0" fmla="*/ 83 w 83"/>
              <a:gd name="T1" fmla="*/ 97 h 123"/>
              <a:gd name="T2" fmla="*/ 83 w 83"/>
              <a:gd name="T3" fmla="*/ 97 h 123"/>
              <a:gd name="T4" fmla="*/ 0 w 83"/>
              <a:gd name="T5" fmla="*/ 123 h 123"/>
              <a:gd name="T6" fmla="*/ 0 w 83"/>
              <a:gd name="T7" fmla="*/ 102 h 123"/>
              <a:gd name="T8" fmla="*/ 54 w 83"/>
              <a:gd name="T9" fmla="*/ 86 h 123"/>
              <a:gd name="T10" fmla="*/ 0 w 83"/>
              <a:gd name="T11" fmla="*/ 72 h 123"/>
              <a:gd name="T12" fmla="*/ 0 w 83"/>
              <a:gd name="T13" fmla="*/ 51 h 123"/>
              <a:gd name="T14" fmla="*/ 54 w 83"/>
              <a:gd name="T15" fmla="*/ 37 h 123"/>
              <a:gd name="T16" fmla="*/ 0 w 83"/>
              <a:gd name="T17" fmla="*/ 22 h 123"/>
              <a:gd name="T18" fmla="*/ 0 w 83"/>
              <a:gd name="T19" fmla="*/ 0 h 123"/>
              <a:gd name="T20" fmla="*/ 83 w 83"/>
              <a:gd name="T21" fmla="*/ 27 h 123"/>
              <a:gd name="T22" fmla="*/ 83 w 83"/>
              <a:gd name="T23" fmla="*/ 48 h 123"/>
              <a:gd name="T24" fmla="*/ 29 w 83"/>
              <a:gd name="T25" fmla="*/ 62 h 123"/>
              <a:gd name="T26" fmla="*/ 83 w 83"/>
              <a:gd name="T27" fmla="*/ 76 h 123"/>
              <a:gd name="T28" fmla="*/ 83 w 83"/>
              <a:gd name="T29" fmla="*/ 9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123">
                <a:moveTo>
                  <a:pt x="83" y="97"/>
                </a:moveTo>
                <a:lnTo>
                  <a:pt x="83" y="97"/>
                </a:lnTo>
                <a:lnTo>
                  <a:pt x="0" y="123"/>
                </a:lnTo>
                <a:lnTo>
                  <a:pt x="0" y="102"/>
                </a:lnTo>
                <a:lnTo>
                  <a:pt x="54" y="86"/>
                </a:lnTo>
                <a:lnTo>
                  <a:pt x="0" y="72"/>
                </a:lnTo>
                <a:lnTo>
                  <a:pt x="0" y="51"/>
                </a:lnTo>
                <a:lnTo>
                  <a:pt x="54" y="37"/>
                </a:lnTo>
                <a:lnTo>
                  <a:pt x="0" y="22"/>
                </a:lnTo>
                <a:lnTo>
                  <a:pt x="0" y="0"/>
                </a:lnTo>
                <a:lnTo>
                  <a:pt x="83" y="27"/>
                </a:lnTo>
                <a:lnTo>
                  <a:pt x="83" y="48"/>
                </a:lnTo>
                <a:lnTo>
                  <a:pt x="29" y="62"/>
                </a:lnTo>
                <a:lnTo>
                  <a:pt x="83" y="76"/>
                </a:lnTo>
                <a:lnTo>
                  <a:pt x="83" y="9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9" name="Freeform 61"/>
          <p:cNvSpPr>
            <a:spLocks/>
          </p:cNvSpPr>
          <p:nvPr/>
        </p:nvSpPr>
        <p:spPr bwMode="auto">
          <a:xfrm>
            <a:off x="912813" y="4286250"/>
            <a:ext cx="174625" cy="114300"/>
          </a:xfrm>
          <a:custGeom>
            <a:avLst/>
            <a:gdLst>
              <a:gd name="T0" fmla="*/ 0 w 114"/>
              <a:gd name="T1" fmla="*/ 54 h 75"/>
              <a:gd name="T2" fmla="*/ 0 w 114"/>
              <a:gd name="T3" fmla="*/ 54 h 75"/>
              <a:gd name="T4" fmla="*/ 42 w 114"/>
              <a:gd name="T5" fmla="*/ 54 h 75"/>
              <a:gd name="T6" fmla="*/ 29 w 114"/>
              <a:gd name="T7" fmla="*/ 28 h 75"/>
              <a:gd name="T8" fmla="*/ 32 w 114"/>
              <a:gd name="T9" fmla="*/ 15 h 75"/>
              <a:gd name="T10" fmla="*/ 39 w 114"/>
              <a:gd name="T11" fmla="*/ 6 h 75"/>
              <a:gd name="T12" fmla="*/ 49 w 114"/>
              <a:gd name="T13" fmla="*/ 1 h 75"/>
              <a:gd name="T14" fmla="*/ 65 w 114"/>
              <a:gd name="T15" fmla="*/ 0 h 75"/>
              <a:gd name="T16" fmla="*/ 114 w 114"/>
              <a:gd name="T17" fmla="*/ 0 h 75"/>
              <a:gd name="T18" fmla="*/ 114 w 114"/>
              <a:gd name="T19" fmla="*/ 22 h 75"/>
              <a:gd name="T20" fmla="*/ 70 w 114"/>
              <a:gd name="T21" fmla="*/ 22 h 75"/>
              <a:gd name="T22" fmla="*/ 54 w 114"/>
              <a:gd name="T23" fmla="*/ 23 h 75"/>
              <a:gd name="T24" fmla="*/ 48 w 114"/>
              <a:gd name="T25" fmla="*/ 28 h 75"/>
              <a:gd name="T26" fmla="*/ 46 w 114"/>
              <a:gd name="T27" fmla="*/ 36 h 75"/>
              <a:gd name="T28" fmla="*/ 49 w 114"/>
              <a:gd name="T29" fmla="*/ 45 h 75"/>
              <a:gd name="T30" fmla="*/ 56 w 114"/>
              <a:gd name="T31" fmla="*/ 52 h 75"/>
              <a:gd name="T32" fmla="*/ 72 w 114"/>
              <a:gd name="T33" fmla="*/ 54 h 75"/>
              <a:gd name="T34" fmla="*/ 114 w 114"/>
              <a:gd name="T35" fmla="*/ 54 h 75"/>
              <a:gd name="T36" fmla="*/ 114 w 114"/>
              <a:gd name="T37" fmla="*/ 75 h 75"/>
              <a:gd name="T38" fmla="*/ 0 w 114"/>
              <a:gd name="T39" fmla="*/ 75 h 75"/>
              <a:gd name="T40" fmla="*/ 0 w 114"/>
              <a:gd name="T41" fmla="*/ 5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4" h="75">
                <a:moveTo>
                  <a:pt x="0" y="54"/>
                </a:moveTo>
                <a:lnTo>
                  <a:pt x="0" y="54"/>
                </a:lnTo>
                <a:lnTo>
                  <a:pt x="42" y="54"/>
                </a:lnTo>
                <a:cubicBezTo>
                  <a:pt x="33" y="47"/>
                  <a:pt x="29" y="38"/>
                  <a:pt x="29" y="28"/>
                </a:cubicBezTo>
                <a:cubicBezTo>
                  <a:pt x="29" y="23"/>
                  <a:pt x="30" y="19"/>
                  <a:pt x="32" y="15"/>
                </a:cubicBezTo>
                <a:cubicBezTo>
                  <a:pt x="34" y="11"/>
                  <a:pt x="36" y="8"/>
                  <a:pt x="39" y="6"/>
                </a:cubicBezTo>
                <a:cubicBezTo>
                  <a:pt x="42" y="4"/>
                  <a:pt x="45" y="2"/>
                  <a:pt x="49" y="1"/>
                </a:cubicBezTo>
                <a:cubicBezTo>
                  <a:pt x="52" y="1"/>
                  <a:pt x="58" y="0"/>
                  <a:pt x="65" y="0"/>
                </a:cubicBezTo>
                <a:lnTo>
                  <a:pt x="114" y="0"/>
                </a:lnTo>
                <a:lnTo>
                  <a:pt x="114" y="22"/>
                </a:lnTo>
                <a:lnTo>
                  <a:pt x="70" y="22"/>
                </a:lnTo>
                <a:cubicBezTo>
                  <a:pt x="61" y="22"/>
                  <a:pt x="56" y="23"/>
                  <a:pt x="54" y="23"/>
                </a:cubicBezTo>
                <a:cubicBezTo>
                  <a:pt x="51" y="24"/>
                  <a:pt x="49" y="26"/>
                  <a:pt x="48" y="28"/>
                </a:cubicBezTo>
                <a:cubicBezTo>
                  <a:pt x="47" y="30"/>
                  <a:pt x="46" y="32"/>
                  <a:pt x="46" y="36"/>
                </a:cubicBezTo>
                <a:cubicBezTo>
                  <a:pt x="46" y="39"/>
                  <a:pt x="47" y="42"/>
                  <a:pt x="49" y="45"/>
                </a:cubicBezTo>
                <a:cubicBezTo>
                  <a:pt x="50" y="48"/>
                  <a:pt x="53" y="50"/>
                  <a:pt x="56" y="52"/>
                </a:cubicBezTo>
                <a:cubicBezTo>
                  <a:pt x="60" y="53"/>
                  <a:pt x="65" y="54"/>
                  <a:pt x="72" y="54"/>
                </a:cubicBezTo>
                <a:lnTo>
                  <a:pt x="114" y="54"/>
                </a:lnTo>
                <a:lnTo>
                  <a:pt x="114" y="75"/>
                </a:lnTo>
                <a:lnTo>
                  <a:pt x="0" y="75"/>
                </a:lnTo>
                <a:lnTo>
                  <a:pt x="0" y="5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0" name="Freeform 62"/>
          <p:cNvSpPr>
            <a:spLocks noEditPoints="1"/>
          </p:cNvSpPr>
          <p:nvPr/>
        </p:nvSpPr>
        <p:spPr bwMode="auto">
          <a:xfrm>
            <a:off x="957263" y="4140200"/>
            <a:ext cx="131763" cy="130175"/>
          </a:xfrm>
          <a:custGeom>
            <a:avLst/>
            <a:gdLst>
              <a:gd name="T0" fmla="*/ 42 w 86"/>
              <a:gd name="T1" fmla="*/ 85 h 85"/>
              <a:gd name="T2" fmla="*/ 42 w 86"/>
              <a:gd name="T3" fmla="*/ 85 h 85"/>
              <a:gd name="T4" fmla="*/ 21 w 86"/>
              <a:gd name="T5" fmla="*/ 79 h 85"/>
              <a:gd name="T6" fmla="*/ 6 w 86"/>
              <a:gd name="T7" fmla="*/ 64 h 85"/>
              <a:gd name="T8" fmla="*/ 0 w 86"/>
              <a:gd name="T9" fmla="*/ 42 h 85"/>
              <a:gd name="T10" fmla="*/ 12 w 86"/>
              <a:gd name="T11" fmla="*/ 12 h 85"/>
              <a:gd name="T12" fmla="*/ 43 w 86"/>
              <a:gd name="T13" fmla="*/ 0 h 85"/>
              <a:gd name="T14" fmla="*/ 74 w 86"/>
              <a:gd name="T15" fmla="*/ 12 h 85"/>
              <a:gd name="T16" fmla="*/ 86 w 86"/>
              <a:gd name="T17" fmla="*/ 42 h 85"/>
              <a:gd name="T18" fmla="*/ 81 w 86"/>
              <a:gd name="T19" fmla="*/ 64 h 85"/>
              <a:gd name="T20" fmla="*/ 66 w 86"/>
              <a:gd name="T21" fmla="*/ 79 h 85"/>
              <a:gd name="T22" fmla="*/ 42 w 86"/>
              <a:gd name="T23" fmla="*/ 85 h 85"/>
              <a:gd name="T24" fmla="*/ 42 w 86"/>
              <a:gd name="T25" fmla="*/ 85 h 85"/>
              <a:gd name="T26" fmla="*/ 43 w 86"/>
              <a:gd name="T27" fmla="*/ 62 h 85"/>
              <a:gd name="T28" fmla="*/ 43 w 86"/>
              <a:gd name="T29" fmla="*/ 62 h 85"/>
              <a:gd name="T30" fmla="*/ 62 w 86"/>
              <a:gd name="T31" fmla="*/ 57 h 85"/>
              <a:gd name="T32" fmla="*/ 69 w 86"/>
              <a:gd name="T33" fmla="*/ 42 h 85"/>
              <a:gd name="T34" fmla="*/ 62 w 86"/>
              <a:gd name="T35" fmla="*/ 28 h 85"/>
              <a:gd name="T36" fmla="*/ 43 w 86"/>
              <a:gd name="T37" fmla="*/ 22 h 85"/>
              <a:gd name="T38" fmla="*/ 25 w 86"/>
              <a:gd name="T39" fmla="*/ 28 h 85"/>
              <a:gd name="T40" fmla="*/ 18 w 86"/>
              <a:gd name="T41" fmla="*/ 42 h 85"/>
              <a:gd name="T42" fmla="*/ 25 w 86"/>
              <a:gd name="T43" fmla="*/ 57 h 85"/>
              <a:gd name="T44" fmla="*/ 43 w 86"/>
              <a:gd name="T45" fmla="*/ 62 h 85"/>
              <a:gd name="T46" fmla="*/ 43 w 86"/>
              <a:gd name="T47" fmla="*/ 6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" h="85">
                <a:moveTo>
                  <a:pt x="42" y="85"/>
                </a:moveTo>
                <a:lnTo>
                  <a:pt x="42" y="85"/>
                </a:lnTo>
                <a:cubicBezTo>
                  <a:pt x="35" y="85"/>
                  <a:pt x="28" y="83"/>
                  <a:pt x="21" y="79"/>
                </a:cubicBezTo>
                <a:cubicBezTo>
                  <a:pt x="14" y="76"/>
                  <a:pt x="9" y="71"/>
                  <a:pt x="6" y="64"/>
                </a:cubicBezTo>
                <a:cubicBezTo>
                  <a:pt x="2" y="58"/>
                  <a:pt x="0" y="50"/>
                  <a:pt x="0" y="42"/>
                </a:cubicBezTo>
                <a:cubicBezTo>
                  <a:pt x="0" y="30"/>
                  <a:pt x="4" y="20"/>
                  <a:pt x="12" y="12"/>
                </a:cubicBezTo>
                <a:cubicBezTo>
                  <a:pt x="20" y="4"/>
                  <a:pt x="31" y="0"/>
                  <a:pt x="43" y="0"/>
                </a:cubicBezTo>
                <a:cubicBezTo>
                  <a:pt x="56" y="0"/>
                  <a:pt x="66" y="4"/>
                  <a:pt x="74" y="12"/>
                </a:cubicBezTo>
                <a:cubicBezTo>
                  <a:pt x="82" y="20"/>
                  <a:pt x="86" y="30"/>
                  <a:pt x="86" y="42"/>
                </a:cubicBezTo>
                <a:cubicBezTo>
                  <a:pt x="86" y="50"/>
                  <a:pt x="85" y="57"/>
                  <a:pt x="81" y="64"/>
                </a:cubicBezTo>
                <a:cubicBezTo>
                  <a:pt x="78" y="71"/>
                  <a:pt x="73" y="76"/>
                  <a:pt x="66" y="79"/>
                </a:cubicBezTo>
                <a:cubicBezTo>
                  <a:pt x="60" y="83"/>
                  <a:pt x="52" y="85"/>
                  <a:pt x="42" y="85"/>
                </a:cubicBezTo>
                <a:lnTo>
                  <a:pt x="42" y="85"/>
                </a:lnTo>
                <a:close/>
                <a:moveTo>
                  <a:pt x="43" y="62"/>
                </a:moveTo>
                <a:lnTo>
                  <a:pt x="43" y="62"/>
                </a:lnTo>
                <a:cubicBezTo>
                  <a:pt x="51" y="62"/>
                  <a:pt x="58" y="60"/>
                  <a:pt x="62" y="57"/>
                </a:cubicBezTo>
                <a:cubicBezTo>
                  <a:pt x="66" y="53"/>
                  <a:pt x="69" y="48"/>
                  <a:pt x="69" y="42"/>
                </a:cubicBezTo>
                <a:cubicBezTo>
                  <a:pt x="69" y="37"/>
                  <a:pt x="66" y="32"/>
                  <a:pt x="62" y="28"/>
                </a:cubicBezTo>
                <a:cubicBezTo>
                  <a:pt x="58" y="24"/>
                  <a:pt x="51" y="22"/>
                  <a:pt x="43" y="22"/>
                </a:cubicBezTo>
                <a:cubicBezTo>
                  <a:pt x="35" y="22"/>
                  <a:pt x="29" y="24"/>
                  <a:pt x="25" y="28"/>
                </a:cubicBezTo>
                <a:cubicBezTo>
                  <a:pt x="20" y="32"/>
                  <a:pt x="18" y="37"/>
                  <a:pt x="18" y="42"/>
                </a:cubicBezTo>
                <a:cubicBezTo>
                  <a:pt x="18" y="48"/>
                  <a:pt x="20" y="53"/>
                  <a:pt x="25" y="57"/>
                </a:cubicBezTo>
                <a:cubicBezTo>
                  <a:pt x="29" y="60"/>
                  <a:pt x="35" y="62"/>
                  <a:pt x="43" y="62"/>
                </a:cubicBezTo>
                <a:lnTo>
                  <a:pt x="43" y="6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1" name="Freeform 63"/>
          <p:cNvSpPr>
            <a:spLocks noEditPoints="1"/>
          </p:cNvSpPr>
          <p:nvPr/>
        </p:nvSpPr>
        <p:spPr bwMode="auto">
          <a:xfrm>
            <a:off x="957263" y="3956050"/>
            <a:ext cx="131763" cy="119063"/>
          </a:xfrm>
          <a:custGeom>
            <a:avLst/>
            <a:gdLst>
              <a:gd name="T0" fmla="*/ 27 w 86"/>
              <a:gd name="T1" fmla="*/ 56 h 78"/>
              <a:gd name="T2" fmla="*/ 27 w 86"/>
              <a:gd name="T3" fmla="*/ 56 h 78"/>
              <a:gd name="T4" fmla="*/ 24 w 86"/>
              <a:gd name="T5" fmla="*/ 75 h 78"/>
              <a:gd name="T6" fmla="*/ 6 w 86"/>
              <a:gd name="T7" fmla="*/ 64 h 78"/>
              <a:gd name="T8" fmla="*/ 0 w 86"/>
              <a:gd name="T9" fmla="*/ 40 h 78"/>
              <a:gd name="T10" fmla="*/ 4 w 86"/>
              <a:gd name="T11" fmla="*/ 18 h 78"/>
              <a:gd name="T12" fmla="*/ 12 w 86"/>
              <a:gd name="T13" fmla="*/ 8 h 78"/>
              <a:gd name="T14" fmla="*/ 32 w 86"/>
              <a:gd name="T15" fmla="*/ 5 h 78"/>
              <a:gd name="T16" fmla="*/ 57 w 86"/>
              <a:gd name="T17" fmla="*/ 5 h 78"/>
              <a:gd name="T18" fmla="*/ 73 w 86"/>
              <a:gd name="T19" fmla="*/ 4 h 78"/>
              <a:gd name="T20" fmla="*/ 85 w 86"/>
              <a:gd name="T21" fmla="*/ 0 h 78"/>
              <a:gd name="T22" fmla="*/ 85 w 86"/>
              <a:gd name="T23" fmla="*/ 22 h 78"/>
              <a:gd name="T24" fmla="*/ 78 w 86"/>
              <a:gd name="T25" fmla="*/ 24 h 78"/>
              <a:gd name="T26" fmla="*/ 76 w 86"/>
              <a:gd name="T27" fmla="*/ 25 h 78"/>
              <a:gd name="T28" fmla="*/ 84 w 86"/>
              <a:gd name="T29" fmla="*/ 37 h 78"/>
              <a:gd name="T30" fmla="*/ 86 w 86"/>
              <a:gd name="T31" fmla="*/ 50 h 78"/>
              <a:gd name="T32" fmla="*/ 79 w 86"/>
              <a:gd name="T33" fmla="*/ 70 h 78"/>
              <a:gd name="T34" fmla="*/ 62 w 86"/>
              <a:gd name="T35" fmla="*/ 78 h 78"/>
              <a:gd name="T36" fmla="*/ 50 w 86"/>
              <a:gd name="T37" fmla="*/ 74 h 78"/>
              <a:gd name="T38" fmla="*/ 41 w 86"/>
              <a:gd name="T39" fmla="*/ 65 h 78"/>
              <a:gd name="T40" fmla="*/ 36 w 86"/>
              <a:gd name="T41" fmla="*/ 48 h 78"/>
              <a:gd name="T42" fmla="*/ 31 w 86"/>
              <a:gd name="T43" fmla="*/ 26 h 78"/>
              <a:gd name="T44" fmla="*/ 29 w 86"/>
              <a:gd name="T45" fmla="*/ 26 h 78"/>
              <a:gd name="T46" fmla="*/ 20 w 86"/>
              <a:gd name="T47" fmla="*/ 30 h 78"/>
              <a:gd name="T48" fmla="*/ 17 w 86"/>
              <a:gd name="T49" fmla="*/ 41 h 78"/>
              <a:gd name="T50" fmla="*/ 19 w 86"/>
              <a:gd name="T51" fmla="*/ 50 h 78"/>
              <a:gd name="T52" fmla="*/ 27 w 86"/>
              <a:gd name="T53" fmla="*/ 56 h 78"/>
              <a:gd name="T54" fmla="*/ 27 w 86"/>
              <a:gd name="T55" fmla="*/ 56 h 78"/>
              <a:gd name="T56" fmla="*/ 45 w 86"/>
              <a:gd name="T57" fmla="*/ 26 h 78"/>
              <a:gd name="T58" fmla="*/ 45 w 86"/>
              <a:gd name="T59" fmla="*/ 26 h 78"/>
              <a:gd name="T60" fmla="*/ 48 w 86"/>
              <a:gd name="T61" fmla="*/ 40 h 78"/>
              <a:gd name="T62" fmla="*/ 52 w 86"/>
              <a:gd name="T63" fmla="*/ 52 h 78"/>
              <a:gd name="T64" fmla="*/ 60 w 86"/>
              <a:gd name="T65" fmla="*/ 56 h 78"/>
              <a:gd name="T66" fmla="*/ 68 w 86"/>
              <a:gd name="T67" fmla="*/ 52 h 78"/>
              <a:gd name="T68" fmla="*/ 71 w 86"/>
              <a:gd name="T69" fmla="*/ 44 h 78"/>
              <a:gd name="T70" fmla="*/ 67 w 86"/>
              <a:gd name="T71" fmla="*/ 32 h 78"/>
              <a:gd name="T72" fmla="*/ 60 w 86"/>
              <a:gd name="T73" fmla="*/ 27 h 78"/>
              <a:gd name="T74" fmla="*/ 49 w 86"/>
              <a:gd name="T75" fmla="*/ 26 h 78"/>
              <a:gd name="T76" fmla="*/ 45 w 86"/>
              <a:gd name="T77" fmla="*/ 2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6" h="78">
                <a:moveTo>
                  <a:pt x="27" y="56"/>
                </a:moveTo>
                <a:lnTo>
                  <a:pt x="27" y="56"/>
                </a:lnTo>
                <a:lnTo>
                  <a:pt x="24" y="75"/>
                </a:lnTo>
                <a:cubicBezTo>
                  <a:pt x="16" y="73"/>
                  <a:pt x="10" y="69"/>
                  <a:pt x="6" y="64"/>
                </a:cubicBezTo>
                <a:cubicBezTo>
                  <a:pt x="2" y="58"/>
                  <a:pt x="0" y="50"/>
                  <a:pt x="0" y="40"/>
                </a:cubicBezTo>
                <a:cubicBezTo>
                  <a:pt x="0" y="30"/>
                  <a:pt x="1" y="23"/>
                  <a:pt x="4" y="18"/>
                </a:cubicBezTo>
                <a:cubicBezTo>
                  <a:pt x="6" y="13"/>
                  <a:pt x="9" y="10"/>
                  <a:pt x="12" y="8"/>
                </a:cubicBezTo>
                <a:cubicBezTo>
                  <a:pt x="16" y="6"/>
                  <a:pt x="22" y="5"/>
                  <a:pt x="32" y="5"/>
                </a:cubicBezTo>
                <a:lnTo>
                  <a:pt x="57" y="5"/>
                </a:lnTo>
                <a:cubicBezTo>
                  <a:pt x="65" y="5"/>
                  <a:pt x="70" y="5"/>
                  <a:pt x="73" y="4"/>
                </a:cubicBezTo>
                <a:cubicBezTo>
                  <a:pt x="77" y="3"/>
                  <a:pt x="81" y="2"/>
                  <a:pt x="85" y="0"/>
                </a:cubicBezTo>
                <a:lnTo>
                  <a:pt x="85" y="22"/>
                </a:lnTo>
                <a:cubicBezTo>
                  <a:pt x="83" y="22"/>
                  <a:pt x="81" y="23"/>
                  <a:pt x="78" y="24"/>
                </a:cubicBezTo>
                <a:cubicBezTo>
                  <a:pt x="77" y="24"/>
                  <a:pt x="76" y="25"/>
                  <a:pt x="76" y="25"/>
                </a:cubicBezTo>
                <a:cubicBezTo>
                  <a:pt x="79" y="28"/>
                  <a:pt x="82" y="32"/>
                  <a:pt x="84" y="37"/>
                </a:cubicBezTo>
                <a:cubicBezTo>
                  <a:pt x="85" y="41"/>
                  <a:pt x="86" y="45"/>
                  <a:pt x="86" y="50"/>
                </a:cubicBezTo>
                <a:cubicBezTo>
                  <a:pt x="86" y="59"/>
                  <a:pt x="84" y="65"/>
                  <a:pt x="79" y="70"/>
                </a:cubicBezTo>
                <a:cubicBezTo>
                  <a:pt x="75" y="75"/>
                  <a:pt x="69" y="78"/>
                  <a:pt x="62" y="78"/>
                </a:cubicBezTo>
                <a:cubicBezTo>
                  <a:pt x="57" y="78"/>
                  <a:pt x="53" y="77"/>
                  <a:pt x="50" y="74"/>
                </a:cubicBezTo>
                <a:cubicBezTo>
                  <a:pt x="46" y="72"/>
                  <a:pt x="43" y="69"/>
                  <a:pt x="41" y="65"/>
                </a:cubicBezTo>
                <a:cubicBezTo>
                  <a:pt x="39" y="61"/>
                  <a:pt x="38" y="55"/>
                  <a:pt x="36" y="48"/>
                </a:cubicBezTo>
                <a:cubicBezTo>
                  <a:pt x="34" y="37"/>
                  <a:pt x="32" y="30"/>
                  <a:pt x="31" y="26"/>
                </a:cubicBezTo>
                <a:lnTo>
                  <a:pt x="29" y="26"/>
                </a:lnTo>
                <a:cubicBezTo>
                  <a:pt x="24" y="26"/>
                  <a:pt x="21" y="27"/>
                  <a:pt x="20" y="30"/>
                </a:cubicBezTo>
                <a:cubicBezTo>
                  <a:pt x="18" y="32"/>
                  <a:pt x="17" y="35"/>
                  <a:pt x="17" y="41"/>
                </a:cubicBezTo>
                <a:cubicBezTo>
                  <a:pt x="17" y="45"/>
                  <a:pt x="18" y="48"/>
                  <a:pt x="19" y="50"/>
                </a:cubicBezTo>
                <a:cubicBezTo>
                  <a:pt x="21" y="53"/>
                  <a:pt x="23" y="54"/>
                  <a:pt x="27" y="56"/>
                </a:cubicBezTo>
                <a:lnTo>
                  <a:pt x="27" y="56"/>
                </a:lnTo>
                <a:close/>
                <a:moveTo>
                  <a:pt x="45" y="26"/>
                </a:moveTo>
                <a:lnTo>
                  <a:pt x="45" y="26"/>
                </a:lnTo>
                <a:cubicBezTo>
                  <a:pt x="46" y="29"/>
                  <a:pt x="47" y="34"/>
                  <a:pt x="48" y="40"/>
                </a:cubicBezTo>
                <a:cubicBezTo>
                  <a:pt x="50" y="46"/>
                  <a:pt x="51" y="50"/>
                  <a:pt x="52" y="52"/>
                </a:cubicBezTo>
                <a:cubicBezTo>
                  <a:pt x="54" y="54"/>
                  <a:pt x="57" y="56"/>
                  <a:pt x="60" y="56"/>
                </a:cubicBezTo>
                <a:cubicBezTo>
                  <a:pt x="63" y="56"/>
                  <a:pt x="65" y="55"/>
                  <a:pt x="68" y="52"/>
                </a:cubicBezTo>
                <a:cubicBezTo>
                  <a:pt x="70" y="50"/>
                  <a:pt x="71" y="47"/>
                  <a:pt x="71" y="44"/>
                </a:cubicBezTo>
                <a:cubicBezTo>
                  <a:pt x="71" y="40"/>
                  <a:pt x="70" y="36"/>
                  <a:pt x="67" y="32"/>
                </a:cubicBezTo>
                <a:cubicBezTo>
                  <a:pt x="65" y="30"/>
                  <a:pt x="63" y="28"/>
                  <a:pt x="60" y="27"/>
                </a:cubicBezTo>
                <a:cubicBezTo>
                  <a:pt x="58" y="27"/>
                  <a:pt x="54" y="26"/>
                  <a:pt x="49" y="26"/>
                </a:cubicBez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2" name="Freeform 64"/>
          <p:cNvSpPr>
            <a:spLocks/>
          </p:cNvSpPr>
          <p:nvPr/>
        </p:nvSpPr>
        <p:spPr bwMode="auto">
          <a:xfrm>
            <a:off x="957263" y="3814763"/>
            <a:ext cx="131763" cy="120650"/>
          </a:xfrm>
          <a:custGeom>
            <a:avLst/>
            <a:gdLst>
              <a:gd name="T0" fmla="*/ 26 w 86"/>
              <a:gd name="T1" fmla="*/ 1 h 78"/>
              <a:gd name="T2" fmla="*/ 26 w 86"/>
              <a:gd name="T3" fmla="*/ 1 h 78"/>
              <a:gd name="T4" fmla="*/ 30 w 86"/>
              <a:gd name="T5" fmla="*/ 23 h 78"/>
              <a:gd name="T6" fmla="*/ 21 w 86"/>
              <a:gd name="T7" fmla="*/ 28 h 78"/>
              <a:gd name="T8" fmla="*/ 17 w 86"/>
              <a:gd name="T9" fmla="*/ 38 h 78"/>
              <a:gd name="T10" fmla="*/ 23 w 86"/>
              <a:gd name="T11" fmla="*/ 51 h 78"/>
              <a:gd name="T12" fmla="*/ 42 w 86"/>
              <a:gd name="T13" fmla="*/ 56 h 78"/>
              <a:gd name="T14" fmla="*/ 63 w 86"/>
              <a:gd name="T15" fmla="*/ 51 h 78"/>
              <a:gd name="T16" fmla="*/ 69 w 86"/>
              <a:gd name="T17" fmla="*/ 38 h 78"/>
              <a:gd name="T18" fmla="*/ 65 w 86"/>
              <a:gd name="T19" fmla="*/ 27 h 78"/>
              <a:gd name="T20" fmla="*/ 53 w 86"/>
              <a:gd name="T21" fmla="*/ 22 h 78"/>
              <a:gd name="T22" fmla="*/ 57 w 86"/>
              <a:gd name="T23" fmla="*/ 0 h 78"/>
              <a:gd name="T24" fmla="*/ 79 w 86"/>
              <a:gd name="T25" fmla="*/ 13 h 78"/>
              <a:gd name="T26" fmla="*/ 86 w 86"/>
              <a:gd name="T27" fmla="*/ 39 h 78"/>
              <a:gd name="T28" fmla="*/ 75 w 86"/>
              <a:gd name="T29" fmla="*/ 67 h 78"/>
              <a:gd name="T30" fmla="*/ 43 w 86"/>
              <a:gd name="T31" fmla="*/ 78 h 78"/>
              <a:gd name="T32" fmla="*/ 12 w 86"/>
              <a:gd name="T33" fmla="*/ 67 h 78"/>
              <a:gd name="T34" fmla="*/ 0 w 86"/>
              <a:gd name="T35" fmla="*/ 38 h 78"/>
              <a:gd name="T36" fmla="*/ 7 w 86"/>
              <a:gd name="T37" fmla="*/ 14 h 78"/>
              <a:gd name="T38" fmla="*/ 26 w 86"/>
              <a:gd name="T39" fmla="*/ 1 h 78"/>
              <a:gd name="T40" fmla="*/ 26 w 86"/>
              <a:gd name="T41" fmla="*/ 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6" h="78">
                <a:moveTo>
                  <a:pt x="26" y="1"/>
                </a:moveTo>
                <a:lnTo>
                  <a:pt x="26" y="1"/>
                </a:lnTo>
                <a:lnTo>
                  <a:pt x="30" y="23"/>
                </a:lnTo>
                <a:cubicBezTo>
                  <a:pt x="26" y="24"/>
                  <a:pt x="23" y="25"/>
                  <a:pt x="21" y="28"/>
                </a:cubicBezTo>
                <a:cubicBezTo>
                  <a:pt x="18" y="30"/>
                  <a:pt x="17" y="34"/>
                  <a:pt x="17" y="38"/>
                </a:cubicBezTo>
                <a:cubicBezTo>
                  <a:pt x="17" y="43"/>
                  <a:pt x="19" y="48"/>
                  <a:pt x="23" y="51"/>
                </a:cubicBezTo>
                <a:cubicBezTo>
                  <a:pt x="27" y="54"/>
                  <a:pt x="33" y="56"/>
                  <a:pt x="42" y="56"/>
                </a:cubicBezTo>
                <a:cubicBezTo>
                  <a:pt x="52" y="56"/>
                  <a:pt x="59" y="54"/>
                  <a:pt x="63" y="51"/>
                </a:cubicBezTo>
                <a:cubicBezTo>
                  <a:pt x="67" y="47"/>
                  <a:pt x="69" y="43"/>
                  <a:pt x="69" y="38"/>
                </a:cubicBezTo>
                <a:cubicBezTo>
                  <a:pt x="69" y="33"/>
                  <a:pt x="67" y="30"/>
                  <a:pt x="65" y="27"/>
                </a:cubicBezTo>
                <a:cubicBezTo>
                  <a:pt x="63" y="25"/>
                  <a:pt x="59" y="23"/>
                  <a:pt x="53" y="22"/>
                </a:cubicBezTo>
                <a:lnTo>
                  <a:pt x="57" y="0"/>
                </a:lnTo>
                <a:cubicBezTo>
                  <a:pt x="66" y="3"/>
                  <a:pt x="74" y="7"/>
                  <a:pt x="79" y="13"/>
                </a:cubicBezTo>
                <a:cubicBezTo>
                  <a:pt x="84" y="19"/>
                  <a:pt x="86" y="28"/>
                  <a:pt x="86" y="39"/>
                </a:cubicBezTo>
                <a:cubicBezTo>
                  <a:pt x="86" y="51"/>
                  <a:pt x="83" y="60"/>
                  <a:pt x="75" y="67"/>
                </a:cubicBezTo>
                <a:cubicBezTo>
                  <a:pt x="67" y="75"/>
                  <a:pt x="57" y="78"/>
                  <a:pt x="43" y="78"/>
                </a:cubicBezTo>
                <a:cubicBezTo>
                  <a:pt x="30" y="78"/>
                  <a:pt x="19" y="75"/>
                  <a:pt x="12" y="67"/>
                </a:cubicBezTo>
                <a:cubicBezTo>
                  <a:pt x="4" y="60"/>
                  <a:pt x="0" y="50"/>
                  <a:pt x="0" y="38"/>
                </a:cubicBezTo>
                <a:cubicBezTo>
                  <a:pt x="0" y="28"/>
                  <a:pt x="2" y="20"/>
                  <a:pt x="7" y="14"/>
                </a:cubicBezTo>
                <a:cubicBezTo>
                  <a:pt x="11" y="8"/>
                  <a:pt x="18" y="4"/>
                  <a:pt x="26" y="1"/>
                </a:cubicBezTo>
                <a:lnTo>
                  <a:pt x="26" y="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3" name="Freeform 65"/>
          <p:cNvSpPr>
            <a:spLocks/>
          </p:cNvSpPr>
          <p:nvPr/>
        </p:nvSpPr>
        <p:spPr bwMode="auto">
          <a:xfrm>
            <a:off x="912813" y="3673475"/>
            <a:ext cx="174625" cy="115888"/>
          </a:xfrm>
          <a:custGeom>
            <a:avLst/>
            <a:gdLst>
              <a:gd name="T0" fmla="*/ 0 w 114"/>
              <a:gd name="T1" fmla="*/ 53 h 75"/>
              <a:gd name="T2" fmla="*/ 0 w 114"/>
              <a:gd name="T3" fmla="*/ 53 h 75"/>
              <a:gd name="T4" fmla="*/ 42 w 114"/>
              <a:gd name="T5" fmla="*/ 53 h 75"/>
              <a:gd name="T6" fmla="*/ 29 w 114"/>
              <a:gd name="T7" fmla="*/ 28 h 75"/>
              <a:gd name="T8" fmla="*/ 32 w 114"/>
              <a:gd name="T9" fmla="*/ 14 h 75"/>
              <a:gd name="T10" fmla="*/ 39 w 114"/>
              <a:gd name="T11" fmla="*/ 5 h 75"/>
              <a:gd name="T12" fmla="*/ 49 w 114"/>
              <a:gd name="T13" fmla="*/ 1 h 75"/>
              <a:gd name="T14" fmla="*/ 65 w 114"/>
              <a:gd name="T15" fmla="*/ 0 h 75"/>
              <a:gd name="T16" fmla="*/ 114 w 114"/>
              <a:gd name="T17" fmla="*/ 0 h 75"/>
              <a:gd name="T18" fmla="*/ 114 w 114"/>
              <a:gd name="T19" fmla="*/ 22 h 75"/>
              <a:gd name="T20" fmla="*/ 70 w 114"/>
              <a:gd name="T21" fmla="*/ 22 h 75"/>
              <a:gd name="T22" fmla="*/ 54 w 114"/>
              <a:gd name="T23" fmla="*/ 23 h 75"/>
              <a:gd name="T24" fmla="*/ 48 w 114"/>
              <a:gd name="T25" fmla="*/ 27 h 75"/>
              <a:gd name="T26" fmla="*/ 46 w 114"/>
              <a:gd name="T27" fmla="*/ 35 h 75"/>
              <a:gd name="T28" fmla="*/ 49 w 114"/>
              <a:gd name="T29" fmla="*/ 45 h 75"/>
              <a:gd name="T30" fmla="*/ 56 w 114"/>
              <a:gd name="T31" fmla="*/ 51 h 75"/>
              <a:gd name="T32" fmla="*/ 72 w 114"/>
              <a:gd name="T33" fmla="*/ 53 h 75"/>
              <a:gd name="T34" fmla="*/ 114 w 114"/>
              <a:gd name="T35" fmla="*/ 53 h 75"/>
              <a:gd name="T36" fmla="*/ 114 w 114"/>
              <a:gd name="T37" fmla="*/ 75 h 75"/>
              <a:gd name="T38" fmla="*/ 0 w 114"/>
              <a:gd name="T39" fmla="*/ 75 h 75"/>
              <a:gd name="T40" fmla="*/ 0 w 114"/>
              <a:gd name="T41" fmla="*/ 53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4" h="75">
                <a:moveTo>
                  <a:pt x="0" y="53"/>
                </a:moveTo>
                <a:lnTo>
                  <a:pt x="0" y="53"/>
                </a:lnTo>
                <a:lnTo>
                  <a:pt x="42" y="53"/>
                </a:lnTo>
                <a:cubicBezTo>
                  <a:pt x="33" y="46"/>
                  <a:pt x="29" y="38"/>
                  <a:pt x="29" y="28"/>
                </a:cubicBezTo>
                <a:cubicBezTo>
                  <a:pt x="29" y="23"/>
                  <a:pt x="30" y="18"/>
                  <a:pt x="32" y="14"/>
                </a:cubicBezTo>
                <a:cubicBezTo>
                  <a:pt x="34" y="10"/>
                  <a:pt x="36" y="7"/>
                  <a:pt x="39" y="5"/>
                </a:cubicBezTo>
                <a:cubicBezTo>
                  <a:pt x="42" y="3"/>
                  <a:pt x="45" y="2"/>
                  <a:pt x="49" y="1"/>
                </a:cubicBezTo>
                <a:cubicBezTo>
                  <a:pt x="52" y="0"/>
                  <a:pt x="58" y="0"/>
                  <a:pt x="65" y="0"/>
                </a:cubicBezTo>
                <a:lnTo>
                  <a:pt x="114" y="0"/>
                </a:lnTo>
                <a:lnTo>
                  <a:pt x="114" y="22"/>
                </a:lnTo>
                <a:lnTo>
                  <a:pt x="70" y="22"/>
                </a:lnTo>
                <a:cubicBezTo>
                  <a:pt x="61" y="22"/>
                  <a:pt x="56" y="22"/>
                  <a:pt x="54" y="23"/>
                </a:cubicBezTo>
                <a:cubicBezTo>
                  <a:pt x="51" y="24"/>
                  <a:pt x="49" y="25"/>
                  <a:pt x="48" y="27"/>
                </a:cubicBezTo>
                <a:cubicBezTo>
                  <a:pt x="47" y="29"/>
                  <a:pt x="46" y="32"/>
                  <a:pt x="46" y="35"/>
                </a:cubicBezTo>
                <a:cubicBezTo>
                  <a:pt x="46" y="39"/>
                  <a:pt x="47" y="42"/>
                  <a:pt x="49" y="45"/>
                </a:cubicBezTo>
                <a:cubicBezTo>
                  <a:pt x="50" y="48"/>
                  <a:pt x="53" y="50"/>
                  <a:pt x="56" y="51"/>
                </a:cubicBezTo>
                <a:cubicBezTo>
                  <a:pt x="60" y="52"/>
                  <a:pt x="65" y="53"/>
                  <a:pt x="72" y="53"/>
                </a:cubicBezTo>
                <a:lnTo>
                  <a:pt x="114" y="53"/>
                </a:lnTo>
                <a:lnTo>
                  <a:pt x="114" y="75"/>
                </a:lnTo>
                <a:lnTo>
                  <a:pt x="0" y="75"/>
                </a:lnTo>
                <a:lnTo>
                  <a:pt x="0" y="5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4" name="Freeform 66"/>
          <p:cNvSpPr>
            <a:spLocks noEditPoints="1"/>
          </p:cNvSpPr>
          <p:nvPr/>
        </p:nvSpPr>
        <p:spPr bwMode="auto">
          <a:xfrm>
            <a:off x="912813" y="3616325"/>
            <a:ext cx="174625" cy="33338"/>
          </a:xfrm>
          <a:custGeom>
            <a:avLst/>
            <a:gdLst>
              <a:gd name="T0" fmla="*/ 20 w 114"/>
              <a:gd name="T1" fmla="*/ 22 h 22"/>
              <a:gd name="T2" fmla="*/ 20 w 114"/>
              <a:gd name="T3" fmla="*/ 22 h 22"/>
              <a:gd name="T4" fmla="*/ 0 w 114"/>
              <a:gd name="T5" fmla="*/ 22 h 22"/>
              <a:gd name="T6" fmla="*/ 0 w 114"/>
              <a:gd name="T7" fmla="*/ 0 h 22"/>
              <a:gd name="T8" fmla="*/ 20 w 114"/>
              <a:gd name="T9" fmla="*/ 0 h 22"/>
              <a:gd name="T10" fmla="*/ 20 w 114"/>
              <a:gd name="T11" fmla="*/ 22 h 22"/>
              <a:gd name="T12" fmla="*/ 114 w 114"/>
              <a:gd name="T13" fmla="*/ 22 h 22"/>
              <a:gd name="T14" fmla="*/ 114 w 114"/>
              <a:gd name="T15" fmla="*/ 22 h 22"/>
              <a:gd name="T16" fmla="*/ 31 w 114"/>
              <a:gd name="T17" fmla="*/ 22 h 22"/>
              <a:gd name="T18" fmla="*/ 31 w 114"/>
              <a:gd name="T19" fmla="*/ 0 h 22"/>
              <a:gd name="T20" fmla="*/ 114 w 114"/>
              <a:gd name="T21" fmla="*/ 0 h 22"/>
              <a:gd name="T22" fmla="*/ 114 w 114"/>
              <a:gd name="T2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22">
                <a:moveTo>
                  <a:pt x="20" y="22"/>
                </a:moveTo>
                <a:lnTo>
                  <a:pt x="20" y="22"/>
                </a:lnTo>
                <a:lnTo>
                  <a:pt x="0" y="22"/>
                </a:lnTo>
                <a:lnTo>
                  <a:pt x="0" y="0"/>
                </a:lnTo>
                <a:lnTo>
                  <a:pt x="20" y="0"/>
                </a:lnTo>
                <a:lnTo>
                  <a:pt x="20" y="22"/>
                </a:lnTo>
                <a:close/>
                <a:moveTo>
                  <a:pt x="114" y="22"/>
                </a:moveTo>
                <a:lnTo>
                  <a:pt x="114" y="22"/>
                </a:lnTo>
                <a:lnTo>
                  <a:pt x="31" y="22"/>
                </a:lnTo>
                <a:lnTo>
                  <a:pt x="31" y="0"/>
                </a:lnTo>
                <a:lnTo>
                  <a:pt x="114" y="0"/>
                </a:lnTo>
                <a:lnTo>
                  <a:pt x="114" y="2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5" name="Freeform 67"/>
          <p:cNvSpPr>
            <a:spLocks noEditPoints="1"/>
          </p:cNvSpPr>
          <p:nvPr/>
        </p:nvSpPr>
        <p:spPr bwMode="auto">
          <a:xfrm>
            <a:off x="957263" y="3484563"/>
            <a:ext cx="131763" cy="117475"/>
          </a:xfrm>
          <a:custGeom>
            <a:avLst/>
            <a:gdLst>
              <a:gd name="T0" fmla="*/ 58 w 86"/>
              <a:gd name="T1" fmla="*/ 23 h 77"/>
              <a:gd name="T2" fmla="*/ 58 w 86"/>
              <a:gd name="T3" fmla="*/ 23 h 77"/>
              <a:gd name="T4" fmla="*/ 62 w 86"/>
              <a:gd name="T5" fmla="*/ 1 h 77"/>
              <a:gd name="T6" fmla="*/ 80 w 86"/>
              <a:gd name="T7" fmla="*/ 15 h 77"/>
              <a:gd name="T8" fmla="*/ 86 w 86"/>
              <a:gd name="T9" fmla="*/ 37 h 77"/>
              <a:gd name="T10" fmla="*/ 72 w 86"/>
              <a:gd name="T11" fmla="*/ 69 h 77"/>
              <a:gd name="T12" fmla="*/ 44 w 86"/>
              <a:gd name="T13" fmla="*/ 77 h 77"/>
              <a:gd name="T14" fmla="*/ 12 w 86"/>
              <a:gd name="T15" fmla="*/ 67 h 77"/>
              <a:gd name="T16" fmla="*/ 0 w 86"/>
              <a:gd name="T17" fmla="*/ 39 h 77"/>
              <a:gd name="T18" fmla="*/ 12 w 86"/>
              <a:gd name="T19" fmla="*/ 10 h 77"/>
              <a:gd name="T20" fmla="*/ 50 w 86"/>
              <a:gd name="T21" fmla="*/ 0 h 77"/>
              <a:gd name="T22" fmla="*/ 50 w 86"/>
              <a:gd name="T23" fmla="*/ 55 h 77"/>
              <a:gd name="T24" fmla="*/ 65 w 86"/>
              <a:gd name="T25" fmla="*/ 50 h 77"/>
              <a:gd name="T26" fmla="*/ 70 w 86"/>
              <a:gd name="T27" fmla="*/ 37 h 77"/>
              <a:gd name="T28" fmla="*/ 67 w 86"/>
              <a:gd name="T29" fmla="*/ 28 h 77"/>
              <a:gd name="T30" fmla="*/ 58 w 86"/>
              <a:gd name="T31" fmla="*/ 23 h 77"/>
              <a:gd name="T32" fmla="*/ 58 w 86"/>
              <a:gd name="T33" fmla="*/ 23 h 77"/>
              <a:gd name="T34" fmla="*/ 36 w 86"/>
              <a:gd name="T35" fmla="*/ 22 h 77"/>
              <a:gd name="T36" fmla="*/ 36 w 86"/>
              <a:gd name="T37" fmla="*/ 22 h 77"/>
              <a:gd name="T38" fmla="*/ 22 w 86"/>
              <a:gd name="T39" fmla="*/ 27 h 77"/>
              <a:gd name="T40" fmla="*/ 17 w 86"/>
              <a:gd name="T41" fmla="*/ 38 h 77"/>
              <a:gd name="T42" fmla="*/ 22 w 86"/>
              <a:gd name="T43" fmla="*/ 50 h 77"/>
              <a:gd name="T44" fmla="*/ 36 w 86"/>
              <a:gd name="T45" fmla="*/ 55 h 77"/>
              <a:gd name="T46" fmla="*/ 36 w 86"/>
              <a:gd name="T47" fmla="*/ 2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" h="77">
                <a:moveTo>
                  <a:pt x="58" y="23"/>
                </a:moveTo>
                <a:lnTo>
                  <a:pt x="58" y="23"/>
                </a:lnTo>
                <a:lnTo>
                  <a:pt x="62" y="1"/>
                </a:lnTo>
                <a:cubicBezTo>
                  <a:pt x="70" y="4"/>
                  <a:pt x="76" y="9"/>
                  <a:pt x="80" y="15"/>
                </a:cubicBezTo>
                <a:cubicBezTo>
                  <a:pt x="84" y="21"/>
                  <a:pt x="86" y="28"/>
                  <a:pt x="86" y="37"/>
                </a:cubicBezTo>
                <a:cubicBezTo>
                  <a:pt x="86" y="52"/>
                  <a:pt x="82" y="62"/>
                  <a:pt x="72" y="69"/>
                </a:cubicBezTo>
                <a:cubicBezTo>
                  <a:pt x="65" y="75"/>
                  <a:pt x="55" y="77"/>
                  <a:pt x="44" y="77"/>
                </a:cubicBezTo>
                <a:cubicBezTo>
                  <a:pt x="30" y="77"/>
                  <a:pt x="20" y="74"/>
                  <a:pt x="12" y="67"/>
                </a:cubicBezTo>
                <a:cubicBezTo>
                  <a:pt x="4" y="59"/>
                  <a:pt x="0" y="50"/>
                  <a:pt x="0" y="39"/>
                </a:cubicBezTo>
                <a:cubicBezTo>
                  <a:pt x="0" y="27"/>
                  <a:pt x="4" y="18"/>
                  <a:pt x="12" y="10"/>
                </a:cubicBezTo>
                <a:cubicBezTo>
                  <a:pt x="20" y="3"/>
                  <a:pt x="33" y="0"/>
                  <a:pt x="50" y="0"/>
                </a:cubicBezTo>
                <a:lnTo>
                  <a:pt x="50" y="55"/>
                </a:lnTo>
                <a:cubicBezTo>
                  <a:pt x="56" y="55"/>
                  <a:pt x="61" y="53"/>
                  <a:pt x="65" y="50"/>
                </a:cubicBezTo>
                <a:cubicBezTo>
                  <a:pt x="68" y="46"/>
                  <a:pt x="70" y="42"/>
                  <a:pt x="70" y="37"/>
                </a:cubicBezTo>
                <a:cubicBezTo>
                  <a:pt x="70" y="34"/>
                  <a:pt x="69" y="31"/>
                  <a:pt x="67" y="28"/>
                </a:cubicBezTo>
                <a:cubicBezTo>
                  <a:pt x="65" y="26"/>
                  <a:pt x="62" y="24"/>
                  <a:pt x="58" y="23"/>
                </a:cubicBezTo>
                <a:lnTo>
                  <a:pt x="58" y="23"/>
                </a:lnTo>
                <a:close/>
                <a:moveTo>
                  <a:pt x="36" y="22"/>
                </a:moveTo>
                <a:lnTo>
                  <a:pt x="36" y="22"/>
                </a:lnTo>
                <a:cubicBezTo>
                  <a:pt x="30" y="22"/>
                  <a:pt x="25" y="24"/>
                  <a:pt x="22" y="27"/>
                </a:cubicBezTo>
                <a:cubicBezTo>
                  <a:pt x="19" y="30"/>
                  <a:pt x="17" y="34"/>
                  <a:pt x="17" y="38"/>
                </a:cubicBezTo>
                <a:cubicBezTo>
                  <a:pt x="17" y="43"/>
                  <a:pt x="19" y="47"/>
                  <a:pt x="22" y="50"/>
                </a:cubicBezTo>
                <a:cubicBezTo>
                  <a:pt x="26" y="53"/>
                  <a:pt x="30" y="55"/>
                  <a:pt x="36" y="55"/>
                </a:cubicBezTo>
                <a:lnTo>
                  <a:pt x="36" y="2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6" name="Freeform 68"/>
          <p:cNvSpPr>
            <a:spLocks/>
          </p:cNvSpPr>
          <p:nvPr/>
        </p:nvSpPr>
        <p:spPr bwMode="auto">
          <a:xfrm>
            <a:off x="960438" y="3338513"/>
            <a:ext cx="127000" cy="131763"/>
          </a:xfrm>
          <a:custGeom>
            <a:avLst/>
            <a:gdLst>
              <a:gd name="T0" fmla="*/ 83 w 83"/>
              <a:gd name="T1" fmla="*/ 53 h 86"/>
              <a:gd name="T2" fmla="*/ 83 w 83"/>
              <a:gd name="T3" fmla="*/ 53 h 86"/>
              <a:gd name="T4" fmla="*/ 0 w 83"/>
              <a:gd name="T5" fmla="*/ 86 h 86"/>
              <a:gd name="T6" fmla="*/ 0 w 83"/>
              <a:gd name="T7" fmla="*/ 63 h 86"/>
              <a:gd name="T8" fmla="*/ 42 w 83"/>
              <a:gd name="T9" fmla="*/ 47 h 86"/>
              <a:gd name="T10" fmla="*/ 56 w 83"/>
              <a:gd name="T11" fmla="*/ 43 h 86"/>
              <a:gd name="T12" fmla="*/ 49 w 83"/>
              <a:gd name="T13" fmla="*/ 41 h 86"/>
              <a:gd name="T14" fmla="*/ 42 w 83"/>
              <a:gd name="T15" fmla="*/ 38 h 86"/>
              <a:gd name="T16" fmla="*/ 0 w 83"/>
              <a:gd name="T17" fmla="*/ 23 h 86"/>
              <a:gd name="T18" fmla="*/ 0 w 83"/>
              <a:gd name="T19" fmla="*/ 0 h 86"/>
              <a:gd name="T20" fmla="*/ 83 w 83"/>
              <a:gd name="T21" fmla="*/ 33 h 86"/>
              <a:gd name="T22" fmla="*/ 83 w 83"/>
              <a:gd name="T23" fmla="*/ 5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86">
                <a:moveTo>
                  <a:pt x="83" y="53"/>
                </a:moveTo>
                <a:lnTo>
                  <a:pt x="83" y="53"/>
                </a:lnTo>
                <a:lnTo>
                  <a:pt x="0" y="86"/>
                </a:lnTo>
                <a:lnTo>
                  <a:pt x="0" y="63"/>
                </a:lnTo>
                <a:lnTo>
                  <a:pt x="42" y="47"/>
                </a:lnTo>
                <a:lnTo>
                  <a:pt x="56" y="43"/>
                </a:lnTo>
                <a:cubicBezTo>
                  <a:pt x="53" y="42"/>
                  <a:pt x="50" y="41"/>
                  <a:pt x="49" y="41"/>
                </a:cubicBezTo>
                <a:cubicBezTo>
                  <a:pt x="47" y="40"/>
                  <a:pt x="44" y="39"/>
                  <a:pt x="42" y="38"/>
                </a:cubicBezTo>
                <a:lnTo>
                  <a:pt x="0" y="23"/>
                </a:lnTo>
                <a:lnTo>
                  <a:pt x="0" y="0"/>
                </a:lnTo>
                <a:lnTo>
                  <a:pt x="83" y="33"/>
                </a:lnTo>
                <a:lnTo>
                  <a:pt x="83" y="5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7" name="Freeform 69"/>
          <p:cNvSpPr>
            <a:spLocks noEditPoints="1"/>
          </p:cNvSpPr>
          <p:nvPr/>
        </p:nvSpPr>
        <p:spPr bwMode="auto">
          <a:xfrm>
            <a:off x="957263" y="3206750"/>
            <a:ext cx="131763" cy="117475"/>
          </a:xfrm>
          <a:custGeom>
            <a:avLst/>
            <a:gdLst>
              <a:gd name="T0" fmla="*/ 58 w 86"/>
              <a:gd name="T1" fmla="*/ 23 h 77"/>
              <a:gd name="T2" fmla="*/ 58 w 86"/>
              <a:gd name="T3" fmla="*/ 23 h 77"/>
              <a:gd name="T4" fmla="*/ 62 w 86"/>
              <a:gd name="T5" fmla="*/ 1 h 77"/>
              <a:gd name="T6" fmla="*/ 80 w 86"/>
              <a:gd name="T7" fmla="*/ 15 h 77"/>
              <a:gd name="T8" fmla="*/ 86 w 86"/>
              <a:gd name="T9" fmla="*/ 37 h 77"/>
              <a:gd name="T10" fmla="*/ 72 w 86"/>
              <a:gd name="T11" fmla="*/ 69 h 77"/>
              <a:gd name="T12" fmla="*/ 44 w 86"/>
              <a:gd name="T13" fmla="*/ 77 h 77"/>
              <a:gd name="T14" fmla="*/ 12 w 86"/>
              <a:gd name="T15" fmla="*/ 66 h 77"/>
              <a:gd name="T16" fmla="*/ 0 w 86"/>
              <a:gd name="T17" fmla="*/ 39 h 77"/>
              <a:gd name="T18" fmla="*/ 12 w 86"/>
              <a:gd name="T19" fmla="*/ 10 h 77"/>
              <a:gd name="T20" fmla="*/ 50 w 86"/>
              <a:gd name="T21" fmla="*/ 0 h 77"/>
              <a:gd name="T22" fmla="*/ 50 w 86"/>
              <a:gd name="T23" fmla="*/ 55 h 77"/>
              <a:gd name="T24" fmla="*/ 65 w 86"/>
              <a:gd name="T25" fmla="*/ 49 h 77"/>
              <a:gd name="T26" fmla="*/ 70 w 86"/>
              <a:gd name="T27" fmla="*/ 37 h 77"/>
              <a:gd name="T28" fmla="*/ 67 w 86"/>
              <a:gd name="T29" fmla="*/ 28 h 77"/>
              <a:gd name="T30" fmla="*/ 58 w 86"/>
              <a:gd name="T31" fmla="*/ 23 h 77"/>
              <a:gd name="T32" fmla="*/ 58 w 86"/>
              <a:gd name="T33" fmla="*/ 23 h 77"/>
              <a:gd name="T34" fmla="*/ 36 w 86"/>
              <a:gd name="T35" fmla="*/ 22 h 77"/>
              <a:gd name="T36" fmla="*/ 36 w 86"/>
              <a:gd name="T37" fmla="*/ 22 h 77"/>
              <a:gd name="T38" fmla="*/ 22 w 86"/>
              <a:gd name="T39" fmla="*/ 27 h 77"/>
              <a:gd name="T40" fmla="*/ 17 w 86"/>
              <a:gd name="T41" fmla="*/ 38 h 77"/>
              <a:gd name="T42" fmla="*/ 22 w 86"/>
              <a:gd name="T43" fmla="*/ 50 h 77"/>
              <a:gd name="T44" fmla="*/ 36 w 86"/>
              <a:gd name="T45" fmla="*/ 54 h 77"/>
              <a:gd name="T46" fmla="*/ 36 w 86"/>
              <a:gd name="T47" fmla="*/ 2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" h="77">
                <a:moveTo>
                  <a:pt x="58" y="23"/>
                </a:moveTo>
                <a:lnTo>
                  <a:pt x="58" y="23"/>
                </a:lnTo>
                <a:lnTo>
                  <a:pt x="62" y="1"/>
                </a:lnTo>
                <a:cubicBezTo>
                  <a:pt x="70" y="4"/>
                  <a:pt x="76" y="8"/>
                  <a:pt x="80" y="15"/>
                </a:cubicBezTo>
                <a:cubicBezTo>
                  <a:pt x="84" y="21"/>
                  <a:pt x="86" y="28"/>
                  <a:pt x="86" y="37"/>
                </a:cubicBezTo>
                <a:cubicBezTo>
                  <a:pt x="86" y="51"/>
                  <a:pt x="82" y="62"/>
                  <a:pt x="72" y="69"/>
                </a:cubicBezTo>
                <a:cubicBezTo>
                  <a:pt x="65" y="74"/>
                  <a:pt x="55" y="77"/>
                  <a:pt x="44" y="77"/>
                </a:cubicBezTo>
                <a:cubicBezTo>
                  <a:pt x="30" y="77"/>
                  <a:pt x="20" y="74"/>
                  <a:pt x="12" y="66"/>
                </a:cubicBezTo>
                <a:cubicBezTo>
                  <a:pt x="4" y="59"/>
                  <a:pt x="0" y="50"/>
                  <a:pt x="0" y="39"/>
                </a:cubicBezTo>
                <a:cubicBezTo>
                  <a:pt x="0" y="27"/>
                  <a:pt x="4" y="17"/>
                  <a:pt x="12" y="10"/>
                </a:cubicBezTo>
                <a:cubicBezTo>
                  <a:pt x="20" y="3"/>
                  <a:pt x="33" y="0"/>
                  <a:pt x="50" y="0"/>
                </a:cubicBezTo>
                <a:lnTo>
                  <a:pt x="50" y="55"/>
                </a:lnTo>
                <a:cubicBezTo>
                  <a:pt x="56" y="55"/>
                  <a:pt x="61" y="53"/>
                  <a:pt x="65" y="49"/>
                </a:cubicBezTo>
                <a:cubicBezTo>
                  <a:pt x="68" y="46"/>
                  <a:pt x="70" y="42"/>
                  <a:pt x="70" y="37"/>
                </a:cubicBezTo>
                <a:cubicBezTo>
                  <a:pt x="70" y="33"/>
                  <a:pt x="69" y="31"/>
                  <a:pt x="67" y="28"/>
                </a:cubicBezTo>
                <a:cubicBezTo>
                  <a:pt x="65" y="26"/>
                  <a:pt x="62" y="24"/>
                  <a:pt x="58" y="23"/>
                </a:cubicBezTo>
                <a:lnTo>
                  <a:pt x="58" y="23"/>
                </a:lnTo>
                <a:close/>
                <a:moveTo>
                  <a:pt x="36" y="22"/>
                </a:moveTo>
                <a:lnTo>
                  <a:pt x="36" y="22"/>
                </a:lnTo>
                <a:cubicBezTo>
                  <a:pt x="30" y="22"/>
                  <a:pt x="25" y="24"/>
                  <a:pt x="22" y="27"/>
                </a:cubicBezTo>
                <a:cubicBezTo>
                  <a:pt x="19" y="30"/>
                  <a:pt x="17" y="34"/>
                  <a:pt x="17" y="38"/>
                </a:cubicBezTo>
                <a:cubicBezTo>
                  <a:pt x="17" y="43"/>
                  <a:pt x="19" y="47"/>
                  <a:pt x="22" y="50"/>
                </a:cubicBezTo>
                <a:cubicBezTo>
                  <a:pt x="26" y="53"/>
                  <a:pt x="30" y="54"/>
                  <a:pt x="36" y="54"/>
                </a:cubicBezTo>
                <a:lnTo>
                  <a:pt x="36" y="2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8" name="Freeform 70"/>
          <p:cNvSpPr>
            <a:spLocks noEditPoints="1"/>
          </p:cNvSpPr>
          <p:nvPr/>
        </p:nvSpPr>
        <p:spPr bwMode="auto">
          <a:xfrm>
            <a:off x="912813" y="3060700"/>
            <a:ext cx="176213" cy="122238"/>
          </a:xfrm>
          <a:custGeom>
            <a:avLst/>
            <a:gdLst>
              <a:gd name="T0" fmla="*/ 114 w 115"/>
              <a:gd name="T1" fmla="*/ 0 h 80"/>
              <a:gd name="T2" fmla="*/ 114 w 115"/>
              <a:gd name="T3" fmla="*/ 0 h 80"/>
              <a:gd name="T4" fmla="*/ 114 w 115"/>
              <a:gd name="T5" fmla="*/ 20 h 80"/>
              <a:gd name="T6" fmla="*/ 101 w 115"/>
              <a:gd name="T7" fmla="*/ 20 h 80"/>
              <a:gd name="T8" fmla="*/ 112 w 115"/>
              <a:gd name="T9" fmla="*/ 32 h 80"/>
              <a:gd name="T10" fmla="*/ 115 w 115"/>
              <a:gd name="T11" fmla="*/ 46 h 80"/>
              <a:gd name="T12" fmla="*/ 104 w 115"/>
              <a:gd name="T13" fmla="*/ 70 h 80"/>
              <a:gd name="T14" fmla="*/ 72 w 115"/>
              <a:gd name="T15" fmla="*/ 80 h 80"/>
              <a:gd name="T16" fmla="*/ 40 w 115"/>
              <a:gd name="T17" fmla="*/ 70 h 80"/>
              <a:gd name="T18" fmla="*/ 29 w 115"/>
              <a:gd name="T19" fmla="*/ 45 h 80"/>
              <a:gd name="T20" fmla="*/ 41 w 115"/>
              <a:gd name="T21" fmla="*/ 21 h 80"/>
              <a:gd name="T22" fmla="*/ 0 w 115"/>
              <a:gd name="T23" fmla="*/ 21 h 80"/>
              <a:gd name="T24" fmla="*/ 0 w 115"/>
              <a:gd name="T25" fmla="*/ 0 h 80"/>
              <a:gd name="T26" fmla="*/ 114 w 115"/>
              <a:gd name="T27" fmla="*/ 0 h 80"/>
              <a:gd name="T28" fmla="*/ 70 w 115"/>
              <a:gd name="T29" fmla="*/ 58 h 80"/>
              <a:gd name="T30" fmla="*/ 70 w 115"/>
              <a:gd name="T31" fmla="*/ 58 h 80"/>
              <a:gd name="T32" fmla="*/ 90 w 115"/>
              <a:gd name="T33" fmla="*/ 54 h 80"/>
              <a:gd name="T34" fmla="*/ 98 w 115"/>
              <a:gd name="T35" fmla="*/ 39 h 80"/>
              <a:gd name="T36" fmla="*/ 92 w 115"/>
              <a:gd name="T37" fmla="*/ 27 h 80"/>
              <a:gd name="T38" fmla="*/ 73 w 115"/>
              <a:gd name="T39" fmla="*/ 21 h 80"/>
              <a:gd name="T40" fmla="*/ 52 w 115"/>
              <a:gd name="T41" fmla="*/ 26 h 80"/>
              <a:gd name="T42" fmla="*/ 46 w 115"/>
              <a:gd name="T43" fmla="*/ 40 h 80"/>
              <a:gd name="T44" fmla="*/ 52 w 115"/>
              <a:gd name="T45" fmla="*/ 53 h 80"/>
              <a:gd name="T46" fmla="*/ 70 w 115"/>
              <a:gd name="T47" fmla="*/ 58 h 80"/>
              <a:gd name="T48" fmla="*/ 70 w 115"/>
              <a:gd name="T49" fmla="*/ 5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80">
                <a:moveTo>
                  <a:pt x="114" y="0"/>
                </a:moveTo>
                <a:lnTo>
                  <a:pt x="114" y="0"/>
                </a:lnTo>
                <a:lnTo>
                  <a:pt x="114" y="20"/>
                </a:lnTo>
                <a:lnTo>
                  <a:pt x="101" y="20"/>
                </a:lnTo>
                <a:cubicBezTo>
                  <a:pt x="106" y="23"/>
                  <a:pt x="110" y="27"/>
                  <a:pt x="112" y="32"/>
                </a:cubicBezTo>
                <a:cubicBezTo>
                  <a:pt x="114" y="36"/>
                  <a:pt x="115" y="41"/>
                  <a:pt x="115" y="46"/>
                </a:cubicBezTo>
                <a:cubicBezTo>
                  <a:pt x="115" y="55"/>
                  <a:pt x="112" y="63"/>
                  <a:pt x="104" y="70"/>
                </a:cubicBezTo>
                <a:cubicBezTo>
                  <a:pt x="96" y="77"/>
                  <a:pt x="86" y="80"/>
                  <a:pt x="72" y="80"/>
                </a:cubicBezTo>
                <a:cubicBezTo>
                  <a:pt x="58" y="80"/>
                  <a:pt x="47" y="77"/>
                  <a:pt x="40" y="70"/>
                </a:cubicBezTo>
                <a:cubicBezTo>
                  <a:pt x="33" y="64"/>
                  <a:pt x="29" y="55"/>
                  <a:pt x="29" y="45"/>
                </a:cubicBezTo>
                <a:cubicBezTo>
                  <a:pt x="29" y="36"/>
                  <a:pt x="33" y="28"/>
                  <a:pt x="41" y="21"/>
                </a:cubicBezTo>
                <a:lnTo>
                  <a:pt x="0" y="21"/>
                </a:lnTo>
                <a:lnTo>
                  <a:pt x="0" y="0"/>
                </a:lnTo>
                <a:lnTo>
                  <a:pt x="114" y="0"/>
                </a:lnTo>
                <a:close/>
                <a:moveTo>
                  <a:pt x="70" y="58"/>
                </a:moveTo>
                <a:lnTo>
                  <a:pt x="70" y="58"/>
                </a:lnTo>
                <a:cubicBezTo>
                  <a:pt x="79" y="58"/>
                  <a:pt x="86" y="57"/>
                  <a:pt x="90" y="54"/>
                </a:cubicBezTo>
                <a:cubicBezTo>
                  <a:pt x="95" y="51"/>
                  <a:pt x="98" y="46"/>
                  <a:pt x="98" y="39"/>
                </a:cubicBezTo>
                <a:cubicBezTo>
                  <a:pt x="98" y="34"/>
                  <a:pt x="96" y="30"/>
                  <a:pt x="92" y="27"/>
                </a:cubicBezTo>
                <a:cubicBezTo>
                  <a:pt x="87" y="23"/>
                  <a:pt x="81" y="21"/>
                  <a:pt x="73" y="21"/>
                </a:cubicBezTo>
                <a:cubicBezTo>
                  <a:pt x="63" y="21"/>
                  <a:pt x="56" y="23"/>
                  <a:pt x="52" y="26"/>
                </a:cubicBezTo>
                <a:cubicBezTo>
                  <a:pt x="48" y="30"/>
                  <a:pt x="46" y="34"/>
                  <a:pt x="46" y="40"/>
                </a:cubicBezTo>
                <a:cubicBezTo>
                  <a:pt x="46" y="45"/>
                  <a:pt x="48" y="49"/>
                  <a:pt x="52" y="53"/>
                </a:cubicBezTo>
                <a:cubicBezTo>
                  <a:pt x="56" y="56"/>
                  <a:pt x="62" y="58"/>
                  <a:pt x="70" y="58"/>
                </a:cubicBezTo>
                <a:lnTo>
                  <a:pt x="70" y="5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9" name="Freeform 71"/>
          <p:cNvSpPr>
            <a:spLocks/>
          </p:cNvSpPr>
          <p:nvPr/>
        </p:nvSpPr>
        <p:spPr bwMode="auto">
          <a:xfrm>
            <a:off x="935038" y="2867025"/>
            <a:ext cx="131763" cy="119063"/>
          </a:xfrm>
          <a:custGeom>
            <a:avLst/>
            <a:gdLst>
              <a:gd name="T0" fmla="*/ 87 w 87"/>
              <a:gd name="T1" fmla="*/ 0 h 78"/>
              <a:gd name="T2" fmla="*/ 87 w 87"/>
              <a:gd name="T3" fmla="*/ 0 h 78"/>
              <a:gd name="T4" fmla="*/ 53 w 87"/>
              <a:gd name="T5" fmla="*/ 78 h 78"/>
              <a:gd name="T6" fmla="*/ 34 w 87"/>
              <a:gd name="T7" fmla="*/ 78 h 78"/>
              <a:gd name="T8" fmla="*/ 0 w 87"/>
              <a:gd name="T9" fmla="*/ 0 h 78"/>
              <a:gd name="T10" fmla="*/ 22 w 87"/>
              <a:gd name="T11" fmla="*/ 0 h 78"/>
              <a:gd name="T12" fmla="*/ 43 w 87"/>
              <a:gd name="T13" fmla="*/ 55 h 78"/>
              <a:gd name="T14" fmla="*/ 65 w 87"/>
              <a:gd name="T15" fmla="*/ 0 h 78"/>
              <a:gd name="T16" fmla="*/ 87 w 87"/>
              <a:gd name="T1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78">
                <a:moveTo>
                  <a:pt x="87" y="0"/>
                </a:moveTo>
                <a:lnTo>
                  <a:pt x="87" y="0"/>
                </a:lnTo>
                <a:lnTo>
                  <a:pt x="53" y="78"/>
                </a:lnTo>
                <a:lnTo>
                  <a:pt x="34" y="78"/>
                </a:lnTo>
                <a:lnTo>
                  <a:pt x="0" y="0"/>
                </a:lnTo>
                <a:lnTo>
                  <a:pt x="22" y="0"/>
                </a:lnTo>
                <a:lnTo>
                  <a:pt x="43" y="55"/>
                </a:lnTo>
                <a:lnTo>
                  <a:pt x="65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0" name="Freeform 72"/>
          <p:cNvSpPr>
            <a:spLocks/>
          </p:cNvSpPr>
          <p:nvPr/>
        </p:nvSpPr>
        <p:spPr bwMode="auto">
          <a:xfrm>
            <a:off x="911225" y="2763838"/>
            <a:ext cx="176213" cy="76200"/>
          </a:xfrm>
          <a:custGeom>
            <a:avLst/>
            <a:gdLst>
              <a:gd name="T0" fmla="*/ 115 w 115"/>
              <a:gd name="T1" fmla="*/ 0 h 50"/>
              <a:gd name="T2" fmla="*/ 115 w 115"/>
              <a:gd name="T3" fmla="*/ 0 h 50"/>
              <a:gd name="T4" fmla="*/ 115 w 115"/>
              <a:gd name="T5" fmla="*/ 21 h 50"/>
              <a:gd name="T6" fmla="*/ 32 w 115"/>
              <a:gd name="T7" fmla="*/ 21 h 50"/>
              <a:gd name="T8" fmla="*/ 49 w 115"/>
              <a:gd name="T9" fmla="*/ 50 h 50"/>
              <a:gd name="T10" fmla="*/ 29 w 115"/>
              <a:gd name="T11" fmla="*/ 50 h 50"/>
              <a:gd name="T12" fmla="*/ 18 w 115"/>
              <a:gd name="T13" fmla="*/ 31 h 50"/>
              <a:gd name="T14" fmla="*/ 0 w 115"/>
              <a:gd name="T15" fmla="*/ 17 h 50"/>
              <a:gd name="T16" fmla="*/ 0 w 115"/>
              <a:gd name="T17" fmla="*/ 0 h 50"/>
              <a:gd name="T18" fmla="*/ 115 w 115"/>
              <a:gd name="T1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50">
                <a:moveTo>
                  <a:pt x="115" y="0"/>
                </a:moveTo>
                <a:lnTo>
                  <a:pt x="115" y="0"/>
                </a:lnTo>
                <a:lnTo>
                  <a:pt x="115" y="21"/>
                </a:lnTo>
                <a:lnTo>
                  <a:pt x="32" y="21"/>
                </a:lnTo>
                <a:cubicBezTo>
                  <a:pt x="40" y="29"/>
                  <a:pt x="45" y="39"/>
                  <a:pt x="49" y="50"/>
                </a:cubicBezTo>
                <a:lnTo>
                  <a:pt x="29" y="50"/>
                </a:lnTo>
                <a:cubicBezTo>
                  <a:pt x="27" y="44"/>
                  <a:pt x="24" y="38"/>
                  <a:pt x="18" y="31"/>
                </a:cubicBezTo>
                <a:cubicBezTo>
                  <a:pt x="13" y="24"/>
                  <a:pt x="7" y="20"/>
                  <a:pt x="0" y="17"/>
                </a:cubicBezTo>
                <a:lnTo>
                  <a:pt x="0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1" name="Freeform 73"/>
          <p:cNvSpPr>
            <a:spLocks noEditPoints="1"/>
          </p:cNvSpPr>
          <p:nvPr/>
        </p:nvSpPr>
        <p:spPr bwMode="auto">
          <a:xfrm>
            <a:off x="911225" y="2597150"/>
            <a:ext cx="177800" cy="112713"/>
          </a:xfrm>
          <a:custGeom>
            <a:avLst/>
            <a:gdLst>
              <a:gd name="T0" fmla="*/ 0 w 116"/>
              <a:gd name="T1" fmla="*/ 37 h 74"/>
              <a:gd name="T2" fmla="*/ 0 w 116"/>
              <a:gd name="T3" fmla="*/ 37 h 74"/>
              <a:gd name="T4" fmla="*/ 12 w 116"/>
              <a:gd name="T5" fmla="*/ 11 h 74"/>
              <a:gd name="T6" fmla="*/ 58 w 116"/>
              <a:gd name="T7" fmla="*/ 0 h 74"/>
              <a:gd name="T8" fmla="*/ 105 w 116"/>
              <a:gd name="T9" fmla="*/ 11 h 74"/>
              <a:gd name="T10" fmla="*/ 116 w 116"/>
              <a:gd name="T11" fmla="*/ 37 h 74"/>
              <a:gd name="T12" fmla="*/ 104 w 116"/>
              <a:gd name="T13" fmla="*/ 64 h 74"/>
              <a:gd name="T14" fmla="*/ 58 w 116"/>
              <a:gd name="T15" fmla="*/ 74 h 74"/>
              <a:gd name="T16" fmla="*/ 12 w 116"/>
              <a:gd name="T17" fmla="*/ 63 h 74"/>
              <a:gd name="T18" fmla="*/ 0 w 116"/>
              <a:gd name="T19" fmla="*/ 37 h 74"/>
              <a:gd name="T20" fmla="*/ 0 w 116"/>
              <a:gd name="T21" fmla="*/ 37 h 74"/>
              <a:gd name="T22" fmla="*/ 18 w 116"/>
              <a:gd name="T23" fmla="*/ 37 h 74"/>
              <a:gd name="T24" fmla="*/ 18 w 116"/>
              <a:gd name="T25" fmla="*/ 37 h 74"/>
              <a:gd name="T26" fmla="*/ 21 w 116"/>
              <a:gd name="T27" fmla="*/ 44 h 74"/>
              <a:gd name="T28" fmla="*/ 30 w 116"/>
              <a:gd name="T29" fmla="*/ 49 h 74"/>
              <a:gd name="T30" fmla="*/ 58 w 116"/>
              <a:gd name="T31" fmla="*/ 51 h 74"/>
              <a:gd name="T32" fmla="*/ 86 w 116"/>
              <a:gd name="T33" fmla="*/ 49 h 74"/>
              <a:gd name="T34" fmla="*/ 96 w 116"/>
              <a:gd name="T35" fmla="*/ 44 h 74"/>
              <a:gd name="T36" fmla="*/ 98 w 116"/>
              <a:gd name="T37" fmla="*/ 37 h 74"/>
              <a:gd name="T38" fmla="*/ 96 w 116"/>
              <a:gd name="T39" fmla="*/ 30 h 74"/>
              <a:gd name="T40" fmla="*/ 87 w 116"/>
              <a:gd name="T41" fmla="*/ 25 h 74"/>
              <a:gd name="T42" fmla="*/ 58 w 116"/>
              <a:gd name="T43" fmla="*/ 23 h 74"/>
              <a:gd name="T44" fmla="*/ 31 w 116"/>
              <a:gd name="T45" fmla="*/ 25 h 74"/>
              <a:gd name="T46" fmla="*/ 21 w 116"/>
              <a:gd name="T47" fmla="*/ 30 h 74"/>
              <a:gd name="T48" fmla="*/ 18 w 116"/>
              <a:gd name="T49" fmla="*/ 37 h 74"/>
              <a:gd name="T50" fmla="*/ 18 w 116"/>
              <a:gd name="T51" fmla="*/ 3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6" h="74">
                <a:moveTo>
                  <a:pt x="0" y="37"/>
                </a:moveTo>
                <a:lnTo>
                  <a:pt x="0" y="37"/>
                </a:lnTo>
                <a:cubicBezTo>
                  <a:pt x="0" y="26"/>
                  <a:pt x="4" y="17"/>
                  <a:pt x="12" y="11"/>
                </a:cubicBezTo>
                <a:cubicBezTo>
                  <a:pt x="21" y="4"/>
                  <a:pt x="37" y="0"/>
                  <a:pt x="58" y="0"/>
                </a:cubicBezTo>
                <a:cubicBezTo>
                  <a:pt x="80" y="0"/>
                  <a:pt x="95" y="4"/>
                  <a:pt x="105" y="11"/>
                </a:cubicBezTo>
                <a:cubicBezTo>
                  <a:pt x="113" y="17"/>
                  <a:pt x="116" y="26"/>
                  <a:pt x="116" y="37"/>
                </a:cubicBezTo>
                <a:cubicBezTo>
                  <a:pt x="116" y="48"/>
                  <a:pt x="112" y="57"/>
                  <a:pt x="104" y="64"/>
                </a:cubicBezTo>
                <a:cubicBezTo>
                  <a:pt x="95" y="71"/>
                  <a:pt x="80" y="74"/>
                  <a:pt x="58" y="74"/>
                </a:cubicBezTo>
                <a:cubicBezTo>
                  <a:pt x="37" y="74"/>
                  <a:pt x="21" y="70"/>
                  <a:pt x="12" y="63"/>
                </a:cubicBezTo>
                <a:cubicBezTo>
                  <a:pt x="4" y="57"/>
                  <a:pt x="0" y="48"/>
                  <a:pt x="0" y="37"/>
                </a:cubicBezTo>
                <a:lnTo>
                  <a:pt x="0" y="37"/>
                </a:lnTo>
                <a:close/>
                <a:moveTo>
                  <a:pt x="18" y="37"/>
                </a:moveTo>
                <a:lnTo>
                  <a:pt x="18" y="37"/>
                </a:lnTo>
                <a:cubicBezTo>
                  <a:pt x="18" y="40"/>
                  <a:pt x="19" y="42"/>
                  <a:pt x="21" y="44"/>
                </a:cubicBezTo>
                <a:cubicBezTo>
                  <a:pt x="23" y="46"/>
                  <a:pt x="26" y="48"/>
                  <a:pt x="30" y="49"/>
                </a:cubicBezTo>
                <a:cubicBezTo>
                  <a:pt x="36" y="50"/>
                  <a:pt x="45" y="51"/>
                  <a:pt x="58" y="51"/>
                </a:cubicBezTo>
                <a:cubicBezTo>
                  <a:pt x="72" y="51"/>
                  <a:pt x="81" y="50"/>
                  <a:pt x="86" y="49"/>
                </a:cubicBezTo>
                <a:cubicBezTo>
                  <a:pt x="91" y="48"/>
                  <a:pt x="94" y="46"/>
                  <a:pt x="96" y="44"/>
                </a:cubicBezTo>
                <a:cubicBezTo>
                  <a:pt x="98" y="42"/>
                  <a:pt x="98" y="40"/>
                  <a:pt x="98" y="37"/>
                </a:cubicBezTo>
                <a:cubicBezTo>
                  <a:pt x="98" y="34"/>
                  <a:pt x="98" y="32"/>
                  <a:pt x="96" y="30"/>
                </a:cubicBezTo>
                <a:cubicBezTo>
                  <a:pt x="94" y="28"/>
                  <a:pt x="91" y="26"/>
                  <a:pt x="87" y="25"/>
                </a:cubicBezTo>
                <a:cubicBezTo>
                  <a:pt x="81" y="24"/>
                  <a:pt x="72" y="23"/>
                  <a:pt x="58" y="23"/>
                </a:cubicBezTo>
                <a:cubicBezTo>
                  <a:pt x="45" y="23"/>
                  <a:pt x="36" y="24"/>
                  <a:pt x="31" y="25"/>
                </a:cubicBezTo>
                <a:cubicBezTo>
                  <a:pt x="26" y="26"/>
                  <a:pt x="23" y="28"/>
                  <a:pt x="21" y="30"/>
                </a:cubicBezTo>
                <a:cubicBezTo>
                  <a:pt x="19" y="32"/>
                  <a:pt x="18" y="34"/>
                  <a:pt x="18" y="37"/>
                </a:cubicBezTo>
                <a:lnTo>
                  <a:pt x="18" y="3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2" name="Freeform 74"/>
          <p:cNvSpPr>
            <a:spLocks noEditPoints="1"/>
          </p:cNvSpPr>
          <p:nvPr/>
        </p:nvSpPr>
        <p:spPr bwMode="auto">
          <a:xfrm>
            <a:off x="909638" y="2376488"/>
            <a:ext cx="184150" cy="193675"/>
          </a:xfrm>
          <a:custGeom>
            <a:avLst/>
            <a:gdLst>
              <a:gd name="T0" fmla="*/ 30 w 120"/>
              <a:gd name="T1" fmla="*/ 127 h 127"/>
              <a:gd name="T2" fmla="*/ 30 w 120"/>
              <a:gd name="T3" fmla="*/ 127 h 127"/>
              <a:gd name="T4" fmla="*/ 7 w 120"/>
              <a:gd name="T5" fmla="*/ 120 h 127"/>
              <a:gd name="T6" fmla="*/ 0 w 120"/>
              <a:gd name="T7" fmla="*/ 102 h 127"/>
              <a:gd name="T8" fmla="*/ 7 w 120"/>
              <a:gd name="T9" fmla="*/ 84 h 127"/>
              <a:gd name="T10" fmla="*/ 30 w 120"/>
              <a:gd name="T11" fmla="*/ 77 h 127"/>
              <a:gd name="T12" fmla="*/ 52 w 120"/>
              <a:gd name="T13" fmla="*/ 84 h 127"/>
              <a:gd name="T14" fmla="*/ 60 w 120"/>
              <a:gd name="T15" fmla="*/ 102 h 127"/>
              <a:gd name="T16" fmla="*/ 53 w 120"/>
              <a:gd name="T17" fmla="*/ 120 h 127"/>
              <a:gd name="T18" fmla="*/ 30 w 120"/>
              <a:gd name="T19" fmla="*/ 127 h 127"/>
              <a:gd name="T20" fmla="*/ 30 w 120"/>
              <a:gd name="T21" fmla="*/ 127 h 127"/>
              <a:gd name="T22" fmla="*/ 30 w 120"/>
              <a:gd name="T23" fmla="*/ 110 h 127"/>
              <a:gd name="T24" fmla="*/ 30 w 120"/>
              <a:gd name="T25" fmla="*/ 110 h 127"/>
              <a:gd name="T26" fmla="*/ 45 w 120"/>
              <a:gd name="T27" fmla="*/ 108 h 127"/>
              <a:gd name="T28" fmla="*/ 47 w 120"/>
              <a:gd name="T29" fmla="*/ 102 h 127"/>
              <a:gd name="T30" fmla="*/ 45 w 120"/>
              <a:gd name="T31" fmla="*/ 97 h 127"/>
              <a:gd name="T32" fmla="*/ 30 w 120"/>
              <a:gd name="T33" fmla="*/ 94 h 127"/>
              <a:gd name="T34" fmla="*/ 15 w 120"/>
              <a:gd name="T35" fmla="*/ 97 h 127"/>
              <a:gd name="T36" fmla="*/ 12 w 120"/>
              <a:gd name="T37" fmla="*/ 102 h 127"/>
              <a:gd name="T38" fmla="*/ 15 w 120"/>
              <a:gd name="T39" fmla="*/ 108 h 127"/>
              <a:gd name="T40" fmla="*/ 30 w 120"/>
              <a:gd name="T41" fmla="*/ 110 h 127"/>
              <a:gd name="T42" fmla="*/ 30 w 120"/>
              <a:gd name="T43" fmla="*/ 110 h 127"/>
              <a:gd name="T44" fmla="*/ 120 w 120"/>
              <a:gd name="T45" fmla="*/ 86 h 127"/>
              <a:gd name="T46" fmla="*/ 120 w 120"/>
              <a:gd name="T47" fmla="*/ 86 h 127"/>
              <a:gd name="T48" fmla="*/ 120 w 120"/>
              <a:gd name="T49" fmla="*/ 102 h 127"/>
              <a:gd name="T50" fmla="*/ 0 w 120"/>
              <a:gd name="T51" fmla="*/ 41 h 127"/>
              <a:gd name="T52" fmla="*/ 0 w 120"/>
              <a:gd name="T53" fmla="*/ 25 h 127"/>
              <a:gd name="T54" fmla="*/ 120 w 120"/>
              <a:gd name="T55" fmla="*/ 86 h 127"/>
              <a:gd name="T56" fmla="*/ 90 w 120"/>
              <a:gd name="T57" fmla="*/ 50 h 127"/>
              <a:gd name="T58" fmla="*/ 90 w 120"/>
              <a:gd name="T59" fmla="*/ 50 h 127"/>
              <a:gd name="T60" fmla="*/ 67 w 120"/>
              <a:gd name="T61" fmla="*/ 44 h 127"/>
              <a:gd name="T62" fmla="*/ 60 w 120"/>
              <a:gd name="T63" fmla="*/ 25 h 127"/>
              <a:gd name="T64" fmla="*/ 67 w 120"/>
              <a:gd name="T65" fmla="*/ 7 h 127"/>
              <a:gd name="T66" fmla="*/ 90 w 120"/>
              <a:gd name="T67" fmla="*/ 0 h 127"/>
              <a:gd name="T68" fmla="*/ 113 w 120"/>
              <a:gd name="T69" fmla="*/ 7 h 127"/>
              <a:gd name="T70" fmla="*/ 120 w 120"/>
              <a:gd name="T71" fmla="*/ 25 h 127"/>
              <a:gd name="T72" fmla="*/ 113 w 120"/>
              <a:gd name="T73" fmla="*/ 44 h 127"/>
              <a:gd name="T74" fmla="*/ 90 w 120"/>
              <a:gd name="T75" fmla="*/ 50 h 127"/>
              <a:gd name="T76" fmla="*/ 90 w 120"/>
              <a:gd name="T77" fmla="*/ 50 h 127"/>
              <a:gd name="T78" fmla="*/ 90 w 120"/>
              <a:gd name="T79" fmla="*/ 33 h 127"/>
              <a:gd name="T80" fmla="*/ 90 w 120"/>
              <a:gd name="T81" fmla="*/ 33 h 127"/>
              <a:gd name="T82" fmla="*/ 105 w 120"/>
              <a:gd name="T83" fmla="*/ 31 h 127"/>
              <a:gd name="T84" fmla="*/ 108 w 120"/>
              <a:gd name="T85" fmla="*/ 25 h 127"/>
              <a:gd name="T86" fmla="*/ 105 w 120"/>
              <a:gd name="T87" fmla="*/ 20 h 127"/>
              <a:gd name="T88" fmla="*/ 90 w 120"/>
              <a:gd name="T89" fmla="*/ 17 h 127"/>
              <a:gd name="T90" fmla="*/ 75 w 120"/>
              <a:gd name="T91" fmla="*/ 20 h 127"/>
              <a:gd name="T92" fmla="*/ 72 w 120"/>
              <a:gd name="T93" fmla="*/ 25 h 127"/>
              <a:gd name="T94" fmla="*/ 75 w 120"/>
              <a:gd name="T95" fmla="*/ 31 h 127"/>
              <a:gd name="T96" fmla="*/ 90 w 120"/>
              <a:gd name="T97" fmla="*/ 33 h 127"/>
              <a:gd name="T98" fmla="*/ 90 w 120"/>
              <a:gd name="T99" fmla="*/ 3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0" h="127">
                <a:moveTo>
                  <a:pt x="30" y="127"/>
                </a:moveTo>
                <a:lnTo>
                  <a:pt x="30" y="127"/>
                </a:lnTo>
                <a:cubicBezTo>
                  <a:pt x="20" y="127"/>
                  <a:pt x="12" y="125"/>
                  <a:pt x="7" y="120"/>
                </a:cubicBezTo>
                <a:cubicBezTo>
                  <a:pt x="2" y="116"/>
                  <a:pt x="0" y="110"/>
                  <a:pt x="0" y="102"/>
                </a:cubicBezTo>
                <a:cubicBezTo>
                  <a:pt x="0" y="94"/>
                  <a:pt x="2" y="88"/>
                  <a:pt x="7" y="84"/>
                </a:cubicBezTo>
                <a:cubicBezTo>
                  <a:pt x="12" y="79"/>
                  <a:pt x="20" y="77"/>
                  <a:pt x="30" y="77"/>
                </a:cubicBezTo>
                <a:cubicBezTo>
                  <a:pt x="40" y="77"/>
                  <a:pt x="48" y="79"/>
                  <a:pt x="52" y="84"/>
                </a:cubicBezTo>
                <a:cubicBezTo>
                  <a:pt x="57" y="88"/>
                  <a:pt x="60" y="94"/>
                  <a:pt x="60" y="102"/>
                </a:cubicBezTo>
                <a:cubicBezTo>
                  <a:pt x="60" y="110"/>
                  <a:pt x="57" y="116"/>
                  <a:pt x="53" y="120"/>
                </a:cubicBezTo>
                <a:cubicBezTo>
                  <a:pt x="48" y="125"/>
                  <a:pt x="40" y="127"/>
                  <a:pt x="30" y="127"/>
                </a:cubicBezTo>
                <a:lnTo>
                  <a:pt x="30" y="127"/>
                </a:lnTo>
                <a:close/>
                <a:moveTo>
                  <a:pt x="30" y="110"/>
                </a:moveTo>
                <a:lnTo>
                  <a:pt x="30" y="110"/>
                </a:lnTo>
                <a:cubicBezTo>
                  <a:pt x="37" y="110"/>
                  <a:pt x="42" y="109"/>
                  <a:pt x="45" y="108"/>
                </a:cubicBezTo>
                <a:cubicBezTo>
                  <a:pt x="46" y="106"/>
                  <a:pt x="47" y="104"/>
                  <a:pt x="47" y="102"/>
                </a:cubicBezTo>
                <a:cubicBezTo>
                  <a:pt x="47" y="100"/>
                  <a:pt x="46" y="98"/>
                  <a:pt x="45" y="97"/>
                </a:cubicBezTo>
                <a:cubicBezTo>
                  <a:pt x="42" y="95"/>
                  <a:pt x="37" y="94"/>
                  <a:pt x="30" y="94"/>
                </a:cubicBezTo>
                <a:cubicBezTo>
                  <a:pt x="22" y="94"/>
                  <a:pt x="17" y="95"/>
                  <a:pt x="15" y="97"/>
                </a:cubicBezTo>
                <a:cubicBezTo>
                  <a:pt x="13" y="98"/>
                  <a:pt x="12" y="100"/>
                  <a:pt x="12" y="102"/>
                </a:cubicBezTo>
                <a:cubicBezTo>
                  <a:pt x="12" y="104"/>
                  <a:pt x="13" y="106"/>
                  <a:pt x="15" y="108"/>
                </a:cubicBezTo>
                <a:cubicBezTo>
                  <a:pt x="17" y="109"/>
                  <a:pt x="22" y="110"/>
                  <a:pt x="30" y="110"/>
                </a:cubicBezTo>
                <a:lnTo>
                  <a:pt x="30" y="110"/>
                </a:lnTo>
                <a:close/>
                <a:moveTo>
                  <a:pt x="120" y="86"/>
                </a:moveTo>
                <a:lnTo>
                  <a:pt x="120" y="86"/>
                </a:lnTo>
                <a:lnTo>
                  <a:pt x="120" y="102"/>
                </a:lnTo>
                <a:lnTo>
                  <a:pt x="0" y="41"/>
                </a:lnTo>
                <a:lnTo>
                  <a:pt x="0" y="25"/>
                </a:lnTo>
                <a:lnTo>
                  <a:pt x="120" y="86"/>
                </a:lnTo>
                <a:close/>
                <a:moveTo>
                  <a:pt x="90" y="50"/>
                </a:moveTo>
                <a:lnTo>
                  <a:pt x="90" y="50"/>
                </a:lnTo>
                <a:cubicBezTo>
                  <a:pt x="80" y="50"/>
                  <a:pt x="72" y="48"/>
                  <a:pt x="67" y="44"/>
                </a:cubicBezTo>
                <a:cubicBezTo>
                  <a:pt x="62" y="39"/>
                  <a:pt x="60" y="33"/>
                  <a:pt x="60" y="25"/>
                </a:cubicBezTo>
                <a:cubicBezTo>
                  <a:pt x="60" y="17"/>
                  <a:pt x="62" y="11"/>
                  <a:pt x="67" y="7"/>
                </a:cubicBezTo>
                <a:cubicBezTo>
                  <a:pt x="72" y="2"/>
                  <a:pt x="80" y="0"/>
                  <a:pt x="90" y="0"/>
                </a:cubicBezTo>
                <a:cubicBezTo>
                  <a:pt x="100" y="0"/>
                  <a:pt x="108" y="2"/>
                  <a:pt x="113" y="7"/>
                </a:cubicBezTo>
                <a:cubicBezTo>
                  <a:pt x="118" y="11"/>
                  <a:pt x="120" y="17"/>
                  <a:pt x="120" y="25"/>
                </a:cubicBezTo>
                <a:cubicBezTo>
                  <a:pt x="120" y="33"/>
                  <a:pt x="118" y="39"/>
                  <a:pt x="113" y="44"/>
                </a:cubicBezTo>
                <a:cubicBezTo>
                  <a:pt x="108" y="48"/>
                  <a:pt x="100" y="50"/>
                  <a:pt x="90" y="50"/>
                </a:cubicBezTo>
                <a:lnTo>
                  <a:pt x="90" y="50"/>
                </a:lnTo>
                <a:close/>
                <a:moveTo>
                  <a:pt x="90" y="33"/>
                </a:moveTo>
                <a:lnTo>
                  <a:pt x="90" y="33"/>
                </a:lnTo>
                <a:cubicBezTo>
                  <a:pt x="97" y="33"/>
                  <a:pt x="102" y="32"/>
                  <a:pt x="105" y="31"/>
                </a:cubicBezTo>
                <a:cubicBezTo>
                  <a:pt x="107" y="29"/>
                  <a:pt x="108" y="28"/>
                  <a:pt x="108" y="25"/>
                </a:cubicBezTo>
                <a:cubicBezTo>
                  <a:pt x="108" y="23"/>
                  <a:pt x="107" y="21"/>
                  <a:pt x="105" y="20"/>
                </a:cubicBezTo>
                <a:cubicBezTo>
                  <a:pt x="102" y="18"/>
                  <a:pt x="97" y="17"/>
                  <a:pt x="90" y="17"/>
                </a:cubicBezTo>
                <a:cubicBezTo>
                  <a:pt x="82" y="17"/>
                  <a:pt x="78" y="18"/>
                  <a:pt x="75" y="20"/>
                </a:cubicBezTo>
                <a:cubicBezTo>
                  <a:pt x="73" y="21"/>
                  <a:pt x="72" y="23"/>
                  <a:pt x="72" y="25"/>
                </a:cubicBezTo>
                <a:cubicBezTo>
                  <a:pt x="72" y="28"/>
                  <a:pt x="73" y="30"/>
                  <a:pt x="75" y="31"/>
                </a:cubicBezTo>
                <a:cubicBezTo>
                  <a:pt x="78" y="32"/>
                  <a:pt x="82" y="33"/>
                  <a:pt x="90" y="33"/>
                </a:cubicBezTo>
                <a:lnTo>
                  <a:pt x="90" y="3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3" name="Freeform 75"/>
          <p:cNvSpPr>
            <a:spLocks noEditPoints="1"/>
          </p:cNvSpPr>
          <p:nvPr/>
        </p:nvSpPr>
        <p:spPr bwMode="auto">
          <a:xfrm>
            <a:off x="1196975" y="5430838"/>
            <a:ext cx="174625" cy="146050"/>
          </a:xfrm>
          <a:custGeom>
            <a:avLst/>
            <a:gdLst>
              <a:gd name="T0" fmla="*/ 0 w 114"/>
              <a:gd name="T1" fmla="*/ 95 h 95"/>
              <a:gd name="T2" fmla="*/ 0 w 114"/>
              <a:gd name="T3" fmla="*/ 95 h 95"/>
              <a:gd name="T4" fmla="*/ 0 w 114"/>
              <a:gd name="T5" fmla="*/ 49 h 95"/>
              <a:gd name="T6" fmla="*/ 1 w 114"/>
              <a:gd name="T7" fmla="*/ 29 h 95"/>
              <a:gd name="T8" fmla="*/ 6 w 114"/>
              <a:gd name="T9" fmla="*/ 17 h 95"/>
              <a:gd name="T10" fmla="*/ 15 w 114"/>
              <a:gd name="T11" fmla="*/ 9 h 95"/>
              <a:gd name="T12" fmla="*/ 29 w 114"/>
              <a:gd name="T13" fmla="*/ 5 h 95"/>
              <a:gd name="T14" fmla="*/ 43 w 114"/>
              <a:gd name="T15" fmla="*/ 9 h 95"/>
              <a:gd name="T16" fmla="*/ 53 w 114"/>
              <a:gd name="T17" fmla="*/ 21 h 95"/>
              <a:gd name="T18" fmla="*/ 64 w 114"/>
              <a:gd name="T19" fmla="*/ 5 h 95"/>
              <a:gd name="T20" fmla="*/ 81 w 114"/>
              <a:gd name="T21" fmla="*/ 0 h 95"/>
              <a:gd name="T22" fmla="*/ 96 w 114"/>
              <a:gd name="T23" fmla="*/ 3 h 95"/>
              <a:gd name="T24" fmla="*/ 108 w 114"/>
              <a:gd name="T25" fmla="*/ 13 h 95"/>
              <a:gd name="T26" fmla="*/ 113 w 114"/>
              <a:gd name="T27" fmla="*/ 28 h 95"/>
              <a:gd name="T28" fmla="*/ 114 w 114"/>
              <a:gd name="T29" fmla="*/ 56 h 95"/>
              <a:gd name="T30" fmla="*/ 114 w 114"/>
              <a:gd name="T31" fmla="*/ 95 h 95"/>
              <a:gd name="T32" fmla="*/ 0 w 114"/>
              <a:gd name="T33" fmla="*/ 95 h 95"/>
              <a:gd name="T34" fmla="*/ 19 w 114"/>
              <a:gd name="T35" fmla="*/ 72 h 95"/>
              <a:gd name="T36" fmla="*/ 19 w 114"/>
              <a:gd name="T37" fmla="*/ 72 h 95"/>
              <a:gd name="T38" fmla="*/ 45 w 114"/>
              <a:gd name="T39" fmla="*/ 72 h 95"/>
              <a:gd name="T40" fmla="*/ 45 w 114"/>
              <a:gd name="T41" fmla="*/ 57 h 95"/>
              <a:gd name="T42" fmla="*/ 45 w 114"/>
              <a:gd name="T43" fmla="*/ 40 h 95"/>
              <a:gd name="T44" fmla="*/ 41 w 114"/>
              <a:gd name="T45" fmla="*/ 31 h 95"/>
              <a:gd name="T46" fmla="*/ 32 w 114"/>
              <a:gd name="T47" fmla="*/ 28 h 95"/>
              <a:gd name="T48" fmla="*/ 23 w 114"/>
              <a:gd name="T49" fmla="*/ 30 h 95"/>
              <a:gd name="T50" fmla="*/ 19 w 114"/>
              <a:gd name="T51" fmla="*/ 39 h 95"/>
              <a:gd name="T52" fmla="*/ 19 w 114"/>
              <a:gd name="T53" fmla="*/ 59 h 95"/>
              <a:gd name="T54" fmla="*/ 19 w 114"/>
              <a:gd name="T55" fmla="*/ 72 h 95"/>
              <a:gd name="T56" fmla="*/ 64 w 114"/>
              <a:gd name="T57" fmla="*/ 72 h 95"/>
              <a:gd name="T58" fmla="*/ 64 w 114"/>
              <a:gd name="T59" fmla="*/ 72 h 95"/>
              <a:gd name="T60" fmla="*/ 95 w 114"/>
              <a:gd name="T61" fmla="*/ 72 h 95"/>
              <a:gd name="T62" fmla="*/ 95 w 114"/>
              <a:gd name="T63" fmla="*/ 51 h 95"/>
              <a:gd name="T64" fmla="*/ 94 w 114"/>
              <a:gd name="T65" fmla="*/ 35 h 95"/>
              <a:gd name="T66" fmla="*/ 89 w 114"/>
              <a:gd name="T67" fmla="*/ 27 h 95"/>
              <a:gd name="T68" fmla="*/ 80 w 114"/>
              <a:gd name="T69" fmla="*/ 23 h 95"/>
              <a:gd name="T70" fmla="*/ 71 w 114"/>
              <a:gd name="T71" fmla="*/ 26 h 95"/>
              <a:gd name="T72" fmla="*/ 66 w 114"/>
              <a:gd name="T73" fmla="*/ 33 h 95"/>
              <a:gd name="T74" fmla="*/ 64 w 114"/>
              <a:gd name="T75" fmla="*/ 53 h 95"/>
              <a:gd name="T76" fmla="*/ 64 w 114"/>
              <a:gd name="T77" fmla="*/ 7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4" h="95">
                <a:moveTo>
                  <a:pt x="0" y="95"/>
                </a:moveTo>
                <a:lnTo>
                  <a:pt x="0" y="95"/>
                </a:lnTo>
                <a:lnTo>
                  <a:pt x="0" y="49"/>
                </a:lnTo>
                <a:cubicBezTo>
                  <a:pt x="0" y="40"/>
                  <a:pt x="0" y="34"/>
                  <a:pt x="1" y="29"/>
                </a:cubicBezTo>
                <a:cubicBezTo>
                  <a:pt x="2" y="25"/>
                  <a:pt x="4" y="21"/>
                  <a:pt x="6" y="17"/>
                </a:cubicBezTo>
                <a:cubicBezTo>
                  <a:pt x="8" y="14"/>
                  <a:pt x="11" y="11"/>
                  <a:pt x="15" y="9"/>
                </a:cubicBezTo>
                <a:cubicBezTo>
                  <a:pt x="19" y="6"/>
                  <a:pt x="24" y="5"/>
                  <a:pt x="29" y="5"/>
                </a:cubicBezTo>
                <a:cubicBezTo>
                  <a:pt x="34" y="5"/>
                  <a:pt x="39" y="7"/>
                  <a:pt x="43" y="9"/>
                </a:cubicBezTo>
                <a:cubicBezTo>
                  <a:pt x="48" y="12"/>
                  <a:pt x="51" y="16"/>
                  <a:pt x="53" y="21"/>
                </a:cubicBezTo>
                <a:cubicBezTo>
                  <a:pt x="55" y="14"/>
                  <a:pt x="59" y="9"/>
                  <a:pt x="64" y="5"/>
                </a:cubicBezTo>
                <a:cubicBezTo>
                  <a:pt x="69" y="1"/>
                  <a:pt x="74" y="0"/>
                  <a:pt x="81" y="0"/>
                </a:cubicBezTo>
                <a:cubicBezTo>
                  <a:pt x="86" y="0"/>
                  <a:pt x="91" y="1"/>
                  <a:pt x="96" y="3"/>
                </a:cubicBezTo>
                <a:cubicBezTo>
                  <a:pt x="101" y="6"/>
                  <a:pt x="105" y="9"/>
                  <a:pt x="108" y="13"/>
                </a:cubicBezTo>
                <a:cubicBezTo>
                  <a:pt x="111" y="17"/>
                  <a:pt x="112" y="22"/>
                  <a:pt x="113" y="28"/>
                </a:cubicBezTo>
                <a:cubicBezTo>
                  <a:pt x="114" y="32"/>
                  <a:pt x="114" y="42"/>
                  <a:pt x="114" y="56"/>
                </a:cubicBezTo>
                <a:lnTo>
                  <a:pt x="114" y="95"/>
                </a:lnTo>
                <a:lnTo>
                  <a:pt x="0" y="95"/>
                </a:lnTo>
                <a:close/>
                <a:moveTo>
                  <a:pt x="19" y="72"/>
                </a:moveTo>
                <a:lnTo>
                  <a:pt x="19" y="72"/>
                </a:lnTo>
                <a:lnTo>
                  <a:pt x="45" y="72"/>
                </a:lnTo>
                <a:lnTo>
                  <a:pt x="45" y="57"/>
                </a:lnTo>
                <a:cubicBezTo>
                  <a:pt x="45" y="48"/>
                  <a:pt x="45" y="42"/>
                  <a:pt x="45" y="40"/>
                </a:cubicBezTo>
                <a:cubicBezTo>
                  <a:pt x="44" y="36"/>
                  <a:pt x="43" y="33"/>
                  <a:pt x="41" y="31"/>
                </a:cubicBezTo>
                <a:cubicBezTo>
                  <a:pt x="39" y="29"/>
                  <a:pt x="36" y="28"/>
                  <a:pt x="32" y="28"/>
                </a:cubicBezTo>
                <a:cubicBezTo>
                  <a:pt x="28" y="28"/>
                  <a:pt x="26" y="29"/>
                  <a:pt x="23" y="30"/>
                </a:cubicBezTo>
                <a:cubicBezTo>
                  <a:pt x="21" y="32"/>
                  <a:pt x="20" y="35"/>
                  <a:pt x="19" y="39"/>
                </a:cubicBezTo>
                <a:cubicBezTo>
                  <a:pt x="19" y="41"/>
                  <a:pt x="19" y="48"/>
                  <a:pt x="19" y="59"/>
                </a:cubicBezTo>
                <a:lnTo>
                  <a:pt x="19" y="72"/>
                </a:lnTo>
                <a:close/>
                <a:moveTo>
                  <a:pt x="64" y="72"/>
                </a:moveTo>
                <a:lnTo>
                  <a:pt x="64" y="72"/>
                </a:lnTo>
                <a:lnTo>
                  <a:pt x="95" y="72"/>
                </a:lnTo>
                <a:lnTo>
                  <a:pt x="95" y="51"/>
                </a:lnTo>
                <a:cubicBezTo>
                  <a:pt x="95" y="42"/>
                  <a:pt x="94" y="37"/>
                  <a:pt x="94" y="35"/>
                </a:cubicBezTo>
                <a:cubicBezTo>
                  <a:pt x="93" y="32"/>
                  <a:pt x="92" y="29"/>
                  <a:pt x="89" y="27"/>
                </a:cubicBezTo>
                <a:cubicBezTo>
                  <a:pt x="87" y="24"/>
                  <a:pt x="84" y="23"/>
                  <a:pt x="80" y="23"/>
                </a:cubicBezTo>
                <a:cubicBezTo>
                  <a:pt x="76" y="23"/>
                  <a:pt x="74" y="24"/>
                  <a:pt x="71" y="26"/>
                </a:cubicBezTo>
                <a:cubicBezTo>
                  <a:pt x="69" y="27"/>
                  <a:pt x="67" y="30"/>
                  <a:pt x="66" y="33"/>
                </a:cubicBezTo>
                <a:cubicBezTo>
                  <a:pt x="65" y="36"/>
                  <a:pt x="64" y="43"/>
                  <a:pt x="64" y="53"/>
                </a:cubicBezTo>
                <a:lnTo>
                  <a:pt x="64" y="7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4" name="Freeform 76"/>
          <p:cNvSpPr>
            <a:spLocks/>
          </p:cNvSpPr>
          <p:nvPr/>
        </p:nvSpPr>
        <p:spPr bwMode="auto">
          <a:xfrm>
            <a:off x="1193800" y="5251450"/>
            <a:ext cx="180975" cy="150813"/>
          </a:xfrm>
          <a:custGeom>
            <a:avLst/>
            <a:gdLst>
              <a:gd name="T0" fmla="*/ 74 w 118"/>
              <a:gd name="T1" fmla="*/ 22 h 99"/>
              <a:gd name="T2" fmla="*/ 74 w 118"/>
              <a:gd name="T3" fmla="*/ 22 h 99"/>
              <a:gd name="T4" fmla="*/ 81 w 118"/>
              <a:gd name="T5" fmla="*/ 0 h 99"/>
              <a:gd name="T6" fmla="*/ 109 w 118"/>
              <a:gd name="T7" fmla="*/ 17 h 99"/>
              <a:gd name="T8" fmla="*/ 118 w 118"/>
              <a:gd name="T9" fmla="*/ 47 h 99"/>
              <a:gd name="T10" fmla="*/ 102 w 118"/>
              <a:gd name="T11" fmla="*/ 84 h 99"/>
              <a:gd name="T12" fmla="*/ 60 w 118"/>
              <a:gd name="T13" fmla="*/ 99 h 99"/>
              <a:gd name="T14" fmla="*/ 16 w 118"/>
              <a:gd name="T15" fmla="*/ 84 h 99"/>
              <a:gd name="T16" fmla="*/ 0 w 118"/>
              <a:gd name="T17" fmla="*/ 46 h 99"/>
              <a:gd name="T18" fmla="*/ 12 w 118"/>
              <a:gd name="T19" fmla="*/ 12 h 99"/>
              <a:gd name="T20" fmla="*/ 33 w 118"/>
              <a:gd name="T21" fmla="*/ 0 h 99"/>
              <a:gd name="T22" fmla="*/ 39 w 118"/>
              <a:gd name="T23" fmla="*/ 23 h 99"/>
              <a:gd name="T24" fmla="*/ 25 w 118"/>
              <a:gd name="T25" fmla="*/ 31 h 99"/>
              <a:gd name="T26" fmla="*/ 20 w 118"/>
              <a:gd name="T27" fmla="*/ 47 h 99"/>
              <a:gd name="T28" fmla="*/ 29 w 118"/>
              <a:gd name="T29" fmla="*/ 67 h 99"/>
              <a:gd name="T30" fmla="*/ 58 w 118"/>
              <a:gd name="T31" fmla="*/ 75 h 99"/>
              <a:gd name="T32" fmla="*/ 89 w 118"/>
              <a:gd name="T33" fmla="*/ 67 h 99"/>
              <a:gd name="T34" fmla="*/ 98 w 118"/>
              <a:gd name="T35" fmla="*/ 47 h 99"/>
              <a:gd name="T36" fmla="*/ 92 w 118"/>
              <a:gd name="T37" fmla="*/ 31 h 99"/>
              <a:gd name="T38" fmla="*/ 74 w 118"/>
              <a:gd name="T39" fmla="*/ 22 h 99"/>
              <a:gd name="T40" fmla="*/ 74 w 118"/>
              <a:gd name="T41" fmla="*/ 2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99">
                <a:moveTo>
                  <a:pt x="74" y="22"/>
                </a:moveTo>
                <a:lnTo>
                  <a:pt x="74" y="22"/>
                </a:lnTo>
                <a:lnTo>
                  <a:pt x="81" y="0"/>
                </a:lnTo>
                <a:cubicBezTo>
                  <a:pt x="94" y="3"/>
                  <a:pt x="103" y="9"/>
                  <a:pt x="109" y="17"/>
                </a:cubicBezTo>
                <a:cubicBezTo>
                  <a:pt x="115" y="25"/>
                  <a:pt x="118" y="35"/>
                  <a:pt x="118" y="47"/>
                </a:cubicBezTo>
                <a:cubicBezTo>
                  <a:pt x="118" y="62"/>
                  <a:pt x="113" y="75"/>
                  <a:pt x="102" y="84"/>
                </a:cubicBezTo>
                <a:cubicBezTo>
                  <a:pt x="92" y="94"/>
                  <a:pt x="78" y="99"/>
                  <a:pt x="60" y="99"/>
                </a:cubicBezTo>
                <a:cubicBezTo>
                  <a:pt x="41" y="99"/>
                  <a:pt x="26" y="94"/>
                  <a:pt x="16" y="84"/>
                </a:cubicBezTo>
                <a:cubicBezTo>
                  <a:pt x="5" y="74"/>
                  <a:pt x="0" y="62"/>
                  <a:pt x="0" y="46"/>
                </a:cubicBezTo>
                <a:cubicBezTo>
                  <a:pt x="0" y="32"/>
                  <a:pt x="4" y="20"/>
                  <a:pt x="12" y="12"/>
                </a:cubicBezTo>
                <a:cubicBezTo>
                  <a:pt x="17" y="7"/>
                  <a:pt x="24" y="3"/>
                  <a:pt x="33" y="0"/>
                </a:cubicBezTo>
                <a:lnTo>
                  <a:pt x="39" y="23"/>
                </a:lnTo>
                <a:cubicBezTo>
                  <a:pt x="33" y="24"/>
                  <a:pt x="28" y="27"/>
                  <a:pt x="25" y="31"/>
                </a:cubicBezTo>
                <a:cubicBezTo>
                  <a:pt x="22" y="36"/>
                  <a:pt x="20" y="41"/>
                  <a:pt x="20" y="47"/>
                </a:cubicBezTo>
                <a:cubicBezTo>
                  <a:pt x="20" y="55"/>
                  <a:pt x="23" y="62"/>
                  <a:pt x="29" y="67"/>
                </a:cubicBezTo>
                <a:cubicBezTo>
                  <a:pt x="35" y="73"/>
                  <a:pt x="45" y="75"/>
                  <a:pt x="58" y="75"/>
                </a:cubicBezTo>
                <a:cubicBezTo>
                  <a:pt x="73" y="75"/>
                  <a:pt x="83" y="73"/>
                  <a:pt x="89" y="67"/>
                </a:cubicBezTo>
                <a:cubicBezTo>
                  <a:pt x="95" y="62"/>
                  <a:pt x="98" y="56"/>
                  <a:pt x="98" y="47"/>
                </a:cubicBezTo>
                <a:cubicBezTo>
                  <a:pt x="98" y="41"/>
                  <a:pt x="96" y="36"/>
                  <a:pt x="92" y="31"/>
                </a:cubicBezTo>
                <a:cubicBezTo>
                  <a:pt x="89" y="27"/>
                  <a:pt x="82" y="24"/>
                  <a:pt x="74" y="22"/>
                </a:cubicBezTo>
                <a:lnTo>
                  <a:pt x="74" y="2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5" name="Freeform 77"/>
          <p:cNvSpPr>
            <a:spLocks noEditPoints="1"/>
          </p:cNvSpPr>
          <p:nvPr/>
        </p:nvSpPr>
        <p:spPr bwMode="auto">
          <a:xfrm>
            <a:off x="1196975" y="5059363"/>
            <a:ext cx="174625" cy="158750"/>
          </a:xfrm>
          <a:custGeom>
            <a:avLst/>
            <a:gdLst>
              <a:gd name="T0" fmla="*/ 114 w 114"/>
              <a:gd name="T1" fmla="*/ 103 h 103"/>
              <a:gd name="T2" fmla="*/ 114 w 114"/>
              <a:gd name="T3" fmla="*/ 103 h 103"/>
              <a:gd name="T4" fmla="*/ 0 w 114"/>
              <a:gd name="T5" fmla="*/ 103 h 103"/>
              <a:gd name="T6" fmla="*/ 0 w 114"/>
              <a:gd name="T7" fmla="*/ 54 h 103"/>
              <a:gd name="T8" fmla="*/ 3 w 114"/>
              <a:gd name="T9" fmla="*/ 28 h 103"/>
              <a:gd name="T10" fmla="*/ 14 w 114"/>
              <a:gd name="T11" fmla="*/ 14 h 103"/>
              <a:gd name="T12" fmla="*/ 32 w 114"/>
              <a:gd name="T13" fmla="*/ 10 h 103"/>
              <a:gd name="T14" fmla="*/ 53 w 114"/>
              <a:gd name="T15" fmla="*/ 17 h 103"/>
              <a:gd name="T16" fmla="*/ 64 w 114"/>
              <a:gd name="T17" fmla="*/ 40 h 103"/>
              <a:gd name="T18" fmla="*/ 73 w 114"/>
              <a:gd name="T19" fmla="*/ 27 h 103"/>
              <a:gd name="T20" fmla="*/ 92 w 114"/>
              <a:gd name="T21" fmla="*/ 14 h 103"/>
              <a:gd name="T22" fmla="*/ 114 w 114"/>
              <a:gd name="T23" fmla="*/ 0 h 103"/>
              <a:gd name="T24" fmla="*/ 114 w 114"/>
              <a:gd name="T25" fmla="*/ 28 h 103"/>
              <a:gd name="T26" fmla="*/ 89 w 114"/>
              <a:gd name="T27" fmla="*/ 44 h 103"/>
              <a:gd name="T28" fmla="*/ 72 w 114"/>
              <a:gd name="T29" fmla="*/ 57 h 103"/>
              <a:gd name="T30" fmla="*/ 68 w 114"/>
              <a:gd name="T31" fmla="*/ 63 h 103"/>
              <a:gd name="T32" fmla="*/ 66 w 114"/>
              <a:gd name="T33" fmla="*/ 75 h 103"/>
              <a:gd name="T34" fmla="*/ 66 w 114"/>
              <a:gd name="T35" fmla="*/ 80 h 103"/>
              <a:gd name="T36" fmla="*/ 114 w 114"/>
              <a:gd name="T37" fmla="*/ 80 h 103"/>
              <a:gd name="T38" fmla="*/ 114 w 114"/>
              <a:gd name="T39" fmla="*/ 103 h 103"/>
              <a:gd name="T40" fmla="*/ 48 w 114"/>
              <a:gd name="T41" fmla="*/ 80 h 103"/>
              <a:gd name="T42" fmla="*/ 48 w 114"/>
              <a:gd name="T43" fmla="*/ 80 h 103"/>
              <a:gd name="T44" fmla="*/ 48 w 114"/>
              <a:gd name="T45" fmla="*/ 63 h 103"/>
              <a:gd name="T46" fmla="*/ 47 w 114"/>
              <a:gd name="T47" fmla="*/ 42 h 103"/>
              <a:gd name="T48" fmla="*/ 42 w 114"/>
              <a:gd name="T49" fmla="*/ 36 h 103"/>
              <a:gd name="T50" fmla="*/ 33 w 114"/>
              <a:gd name="T51" fmla="*/ 33 h 103"/>
              <a:gd name="T52" fmla="*/ 24 w 114"/>
              <a:gd name="T53" fmla="*/ 36 h 103"/>
              <a:gd name="T54" fmla="*/ 20 w 114"/>
              <a:gd name="T55" fmla="*/ 45 h 103"/>
              <a:gd name="T56" fmla="*/ 19 w 114"/>
              <a:gd name="T57" fmla="*/ 62 h 103"/>
              <a:gd name="T58" fmla="*/ 19 w 114"/>
              <a:gd name="T59" fmla="*/ 80 h 103"/>
              <a:gd name="T60" fmla="*/ 48 w 114"/>
              <a:gd name="T61" fmla="*/ 8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4" h="103">
                <a:moveTo>
                  <a:pt x="114" y="103"/>
                </a:moveTo>
                <a:lnTo>
                  <a:pt x="114" y="103"/>
                </a:lnTo>
                <a:lnTo>
                  <a:pt x="0" y="103"/>
                </a:lnTo>
                <a:lnTo>
                  <a:pt x="0" y="54"/>
                </a:lnTo>
                <a:cubicBezTo>
                  <a:pt x="0" y="42"/>
                  <a:pt x="1" y="33"/>
                  <a:pt x="3" y="28"/>
                </a:cubicBezTo>
                <a:cubicBezTo>
                  <a:pt x="5" y="22"/>
                  <a:pt x="9" y="18"/>
                  <a:pt x="14" y="14"/>
                </a:cubicBezTo>
                <a:cubicBezTo>
                  <a:pt x="19" y="11"/>
                  <a:pt x="25" y="10"/>
                  <a:pt x="32" y="10"/>
                </a:cubicBezTo>
                <a:cubicBezTo>
                  <a:pt x="41" y="10"/>
                  <a:pt x="48" y="12"/>
                  <a:pt x="53" y="17"/>
                </a:cubicBezTo>
                <a:cubicBezTo>
                  <a:pt x="59" y="22"/>
                  <a:pt x="62" y="30"/>
                  <a:pt x="64" y="40"/>
                </a:cubicBezTo>
                <a:cubicBezTo>
                  <a:pt x="67" y="35"/>
                  <a:pt x="70" y="31"/>
                  <a:pt x="73" y="27"/>
                </a:cubicBezTo>
                <a:cubicBezTo>
                  <a:pt x="77" y="24"/>
                  <a:pt x="83" y="20"/>
                  <a:pt x="92" y="14"/>
                </a:cubicBezTo>
                <a:lnTo>
                  <a:pt x="114" y="0"/>
                </a:lnTo>
                <a:lnTo>
                  <a:pt x="114" y="28"/>
                </a:lnTo>
                <a:lnTo>
                  <a:pt x="89" y="44"/>
                </a:lnTo>
                <a:cubicBezTo>
                  <a:pt x="80" y="50"/>
                  <a:pt x="75" y="54"/>
                  <a:pt x="72" y="57"/>
                </a:cubicBezTo>
                <a:cubicBezTo>
                  <a:pt x="70" y="59"/>
                  <a:pt x="69" y="61"/>
                  <a:pt x="68" y="63"/>
                </a:cubicBezTo>
                <a:cubicBezTo>
                  <a:pt x="67" y="66"/>
                  <a:pt x="66" y="70"/>
                  <a:pt x="66" y="75"/>
                </a:cubicBezTo>
                <a:lnTo>
                  <a:pt x="66" y="80"/>
                </a:lnTo>
                <a:lnTo>
                  <a:pt x="114" y="80"/>
                </a:lnTo>
                <a:lnTo>
                  <a:pt x="114" y="103"/>
                </a:lnTo>
                <a:close/>
                <a:moveTo>
                  <a:pt x="48" y="80"/>
                </a:moveTo>
                <a:lnTo>
                  <a:pt x="48" y="80"/>
                </a:lnTo>
                <a:lnTo>
                  <a:pt x="48" y="63"/>
                </a:lnTo>
                <a:cubicBezTo>
                  <a:pt x="48" y="52"/>
                  <a:pt x="48" y="45"/>
                  <a:pt x="47" y="42"/>
                </a:cubicBezTo>
                <a:cubicBezTo>
                  <a:pt x="46" y="39"/>
                  <a:pt x="44" y="37"/>
                  <a:pt x="42" y="36"/>
                </a:cubicBezTo>
                <a:cubicBezTo>
                  <a:pt x="40" y="34"/>
                  <a:pt x="37" y="33"/>
                  <a:pt x="33" y="33"/>
                </a:cubicBezTo>
                <a:cubicBezTo>
                  <a:pt x="30" y="33"/>
                  <a:pt x="27" y="34"/>
                  <a:pt x="24" y="36"/>
                </a:cubicBezTo>
                <a:cubicBezTo>
                  <a:pt x="22" y="38"/>
                  <a:pt x="20" y="41"/>
                  <a:pt x="20" y="45"/>
                </a:cubicBezTo>
                <a:cubicBezTo>
                  <a:pt x="19" y="47"/>
                  <a:pt x="19" y="52"/>
                  <a:pt x="19" y="62"/>
                </a:cubicBezTo>
                <a:lnTo>
                  <a:pt x="19" y="80"/>
                </a:lnTo>
                <a:lnTo>
                  <a:pt x="48" y="8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6" name="Freeform 78"/>
          <p:cNvSpPr>
            <a:spLocks/>
          </p:cNvSpPr>
          <p:nvPr/>
        </p:nvSpPr>
        <p:spPr bwMode="auto">
          <a:xfrm>
            <a:off x="1292225" y="4975225"/>
            <a:ext cx="33338" cy="66675"/>
          </a:xfrm>
          <a:custGeom>
            <a:avLst/>
            <a:gdLst>
              <a:gd name="T0" fmla="*/ 22 w 22"/>
              <a:gd name="T1" fmla="*/ 43 h 43"/>
              <a:gd name="T2" fmla="*/ 22 w 22"/>
              <a:gd name="T3" fmla="*/ 43 h 43"/>
              <a:gd name="T4" fmla="*/ 0 w 22"/>
              <a:gd name="T5" fmla="*/ 43 h 43"/>
              <a:gd name="T6" fmla="*/ 0 w 22"/>
              <a:gd name="T7" fmla="*/ 0 h 43"/>
              <a:gd name="T8" fmla="*/ 22 w 22"/>
              <a:gd name="T9" fmla="*/ 0 h 43"/>
              <a:gd name="T10" fmla="*/ 22 w 2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43">
                <a:moveTo>
                  <a:pt x="22" y="43"/>
                </a:moveTo>
                <a:lnTo>
                  <a:pt x="22" y="43"/>
                </a:lnTo>
                <a:lnTo>
                  <a:pt x="0" y="43"/>
                </a:lnTo>
                <a:lnTo>
                  <a:pt x="0" y="0"/>
                </a:lnTo>
                <a:lnTo>
                  <a:pt x="22" y="0"/>
                </a:lnTo>
                <a:lnTo>
                  <a:pt x="22" y="4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" name="Freeform 79"/>
          <p:cNvSpPr>
            <a:spLocks noEditPoints="1"/>
          </p:cNvSpPr>
          <p:nvPr/>
        </p:nvSpPr>
        <p:spPr bwMode="auto">
          <a:xfrm>
            <a:off x="1196975" y="4802188"/>
            <a:ext cx="174625" cy="176213"/>
          </a:xfrm>
          <a:custGeom>
            <a:avLst/>
            <a:gdLst>
              <a:gd name="T0" fmla="*/ 114 w 114"/>
              <a:gd name="T1" fmla="*/ 0 h 115"/>
              <a:gd name="T2" fmla="*/ 114 w 114"/>
              <a:gd name="T3" fmla="*/ 0 h 115"/>
              <a:gd name="T4" fmla="*/ 114 w 114"/>
              <a:gd name="T5" fmla="*/ 25 h 115"/>
              <a:gd name="T6" fmla="*/ 88 w 114"/>
              <a:gd name="T7" fmla="*/ 35 h 115"/>
              <a:gd name="T8" fmla="*/ 88 w 114"/>
              <a:gd name="T9" fmla="*/ 81 h 115"/>
              <a:gd name="T10" fmla="*/ 114 w 114"/>
              <a:gd name="T11" fmla="*/ 90 h 115"/>
              <a:gd name="T12" fmla="*/ 114 w 114"/>
              <a:gd name="T13" fmla="*/ 115 h 115"/>
              <a:gd name="T14" fmla="*/ 0 w 114"/>
              <a:gd name="T15" fmla="*/ 70 h 115"/>
              <a:gd name="T16" fmla="*/ 0 w 114"/>
              <a:gd name="T17" fmla="*/ 46 h 115"/>
              <a:gd name="T18" fmla="*/ 114 w 114"/>
              <a:gd name="T19" fmla="*/ 0 h 115"/>
              <a:gd name="T20" fmla="*/ 69 w 114"/>
              <a:gd name="T21" fmla="*/ 43 h 115"/>
              <a:gd name="T22" fmla="*/ 69 w 114"/>
              <a:gd name="T23" fmla="*/ 43 h 115"/>
              <a:gd name="T24" fmla="*/ 27 w 114"/>
              <a:gd name="T25" fmla="*/ 58 h 115"/>
              <a:gd name="T26" fmla="*/ 69 w 114"/>
              <a:gd name="T27" fmla="*/ 74 h 115"/>
              <a:gd name="T28" fmla="*/ 69 w 114"/>
              <a:gd name="T29" fmla="*/ 4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115">
                <a:moveTo>
                  <a:pt x="114" y="0"/>
                </a:moveTo>
                <a:lnTo>
                  <a:pt x="114" y="0"/>
                </a:lnTo>
                <a:lnTo>
                  <a:pt x="114" y="25"/>
                </a:lnTo>
                <a:lnTo>
                  <a:pt x="88" y="35"/>
                </a:lnTo>
                <a:lnTo>
                  <a:pt x="88" y="81"/>
                </a:lnTo>
                <a:lnTo>
                  <a:pt x="114" y="90"/>
                </a:lnTo>
                <a:lnTo>
                  <a:pt x="114" y="115"/>
                </a:lnTo>
                <a:lnTo>
                  <a:pt x="0" y="70"/>
                </a:lnTo>
                <a:lnTo>
                  <a:pt x="0" y="46"/>
                </a:lnTo>
                <a:lnTo>
                  <a:pt x="114" y="0"/>
                </a:lnTo>
                <a:close/>
                <a:moveTo>
                  <a:pt x="69" y="43"/>
                </a:moveTo>
                <a:lnTo>
                  <a:pt x="69" y="43"/>
                </a:lnTo>
                <a:lnTo>
                  <a:pt x="27" y="58"/>
                </a:lnTo>
                <a:lnTo>
                  <a:pt x="69" y="74"/>
                </a:lnTo>
                <a:lnTo>
                  <a:pt x="69" y="4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8" name="Freeform 80"/>
          <p:cNvSpPr>
            <a:spLocks noEditPoints="1"/>
          </p:cNvSpPr>
          <p:nvPr/>
        </p:nvSpPr>
        <p:spPr bwMode="auto">
          <a:xfrm>
            <a:off x="1196975" y="4633913"/>
            <a:ext cx="174625" cy="146050"/>
          </a:xfrm>
          <a:custGeom>
            <a:avLst/>
            <a:gdLst>
              <a:gd name="T0" fmla="*/ 0 w 114"/>
              <a:gd name="T1" fmla="*/ 96 h 96"/>
              <a:gd name="T2" fmla="*/ 0 w 114"/>
              <a:gd name="T3" fmla="*/ 96 h 96"/>
              <a:gd name="T4" fmla="*/ 0 w 114"/>
              <a:gd name="T5" fmla="*/ 50 h 96"/>
              <a:gd name="T6" fmla="*/ 1 w 114"/>
              <a:gd name="T7" fmla="*/ 30 h 96"/>
              <a:gd name="T8" fmla="*/ 6 w 114"/>
              <a:gd name="T9" fmla="*/ 18 h 96"/>
              <a:gd name="T10" fmla="*/ 15 w 114"/>
              <a:gd name="T11" fmla="*/ 10 h 96"/>
              <a:gd name="T12" fmla="*/ 29 w 114"/>
              <a:gd name="T13" fmla="*/ 6 h 96"/>
              <a:gd name="T14" fmla="*/ 43 w 114"/>
              <a:gd name="T15" fmla="*/ 10 h 96"/>
              <a:gd name="T16" fmla="*/ 53 w 114"/>
              <a:gd name="T17" fmla="*/ 22 h 96"/>
              <a:gd name="T18" fmla="*/ 64 w 114"/>
              <a:gd name="T19" fmla="*/ 6 h 96"/>
              <a:gd name="T20" fmla="*/ 81 w 114"/>
              <a:gd name="T21" fmla="*/ 0 h 96"/>
              <a:gd name="T22" fmla="*/ 96 w 114"/>
              <a:gd name="T23" fmla="*/ 4 h 96"/>
              <a:gd name="T24" fmla="*/ 108 w 114"/>
              <a:gd name="T25" fmla="*/ 14 h 96"/>
              <a:gd name="T26" fmla="*/ 113 w 114"/>
              <a:gd name="T27" fmla="*/ 29 h 96"/>
              <a:gd name="T28" fmla="*/ 114 w 114"/>
              <a:gd name="T29" fmla="*/ 57 h 96"/>
              <a:gd name="T30" fmla="*/ 114 w 114"/>
              <a:gd name="T31" fmla="*/ 96 h 96"/>
              <a:gd name="T32" fmla="*/ 0 w 114"/>
              <a:gd name="T33" fmla="*/ 96 h 96"/>
              <a:gd name="T34" fmla="*/ 19 w 114"/>
              <a:gd name="T35" fmla="*/ 73 h 96"/>
              <a:gd name="T36" fmla="*/ 19 w 114"/>
              <a:gd name="T37" fmla="*/ 73 h 96"/>
              <a:gd name="T38" fmla="*/ 45 w 114"/>
              <a:gd name="T39" fmla="*/ 73 h 96"/>
              <a:gd name="T40" fmla="*/ 45 w 114"/>
              <a:gd name="T41" fmla="*/ 58 h 96"/>
              <a:gd name="T42" fmla="*/ 45 w 114"/>
              <a:gd name="T43" fmla="*/ 41 h 96"/>
              <a:gd name="T44" fmla="*/ 41 w 114"/>
              <a:gd name="T45" fmla="*/ 32 h 96"/>
              <a:gd name="T46" fmla="*/ 32 w 114"/>
              <a:gd name="T47" fmla="*/ 28 h 96"/>
              <a:gd name="T48" fmla="*/ 23 w 114"/>
              <a:gd name="T49" fmla="*/ 31 h 96"/>
              <a:gd name="T50" fmla="*/ 19 w 114"/>
              <a:gd name="T51" fmla="*/ 40 h 96"/>
              <a:gd name="T52" fmla="*/ 19 w 114"/>
              <a:gd name="T53" fmla="*/ 60 h 96"/>
              <a:gd name="T54" fmla="*/ 19 w 114"/>
              <a:gd name="T55" fmla="*/ 73 h 96"/>
              <a:gd name="T56" fmla="*/ 64 w 114"/>
              <a:gd name="T57" fmla="*/ 73 h 96"/>
              <a:gd name="T58" fmla="*/ 64 w 114"/>
              <a:gd name="T59" fmla="*/ 73 h 96"/>
              <a:gd name="T60" fmla="*/ 95 w 114"/>
              <a:gd name="T61" fmla="*/ 73 h 96"/>
              <a:gd name="T62" fmla="*/ 95 w 114"/>
              <a:gd name="T63" fmla="*/ 52 h 96"/>
              <a:gd name="T64" fmla="*/ 94 w 114"/>
              <a:gd name="T65" fmla="*/ 36 h 96"/>
              <a:gd name="T66" fmla="*/ 89 w 114"/>
              <a:gd name="T67" fmla="*/ 27 h 96"/>
              <a:gd name="T68" fmla="*/ 80 w 114"/>
              <a:gd name="T69" fmla="*/ 24 h 96"/>
              <a:gd name="T70" fmla="*/ 71 w 114"/>
              <a:gd name="T71" fmla="*/ 27 h 96"/>
              <a:gd name="T72" fmla="*/ 66 w 114"/>
              <a:gd name="T73" fmla="*/ 34 h 96"/>
              <a:gd name="T74" fmla="*/ 64 w 114"/>
              <a:gd name="T75" fmla="*/ 54 h 96"/>
              <a:gd name="T76" fmla="*/ 64 w 114"/>
              <a:gd name="T77" fmla="*/ 7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4" h="96">
                <a:moveTo>
                  <a:pt x="0" y="96"/>
                </a:moveTo>
                <a:lnTo>
                  <a:pt x="0" y="96"/>
                </a:lnTo>
                <a:lnTo>
                  <a:pt x="0" y="50"/>
                </a:lnTo>
                <a:cubicBezTo>
                  <a:pt x="0" y="41"/>
                  <a:pt x="0" y="35"/>
                  <a:pt x="1" y="30"/>
                </a:cubicBezTo>
                <a:cubicBezTo>
                  <a:pt x="2" y="26"/>
                  <a:pt x="4" y="22"/>
                  <a:pt x="6" y="18"/>
                </a:cubicBezTo>
                <a:cubicBezTo>
                  <a:pt x="8" y="15"/>
                  <a:pt x="11" y="12"/>
                  <a:pt x="15" y="10"/>
                </a:cubicBezTo>
                <a:cubicBezTo>
                  <a:pt x="19" y="7"/>
                  <a:pt x="24" y="6"/>
                  <a:pt x="29" y="6"/>
                </a:cubicBezTo>
                <a:cubicBezTo>
                  <a:pt x="34" y="6"/>
                  <a:pt x="39" y="7"/>
                  <a:pt x="43" y="10"/>
                </a:cubicBezTo>
                <a:cubicBezTo>
                  <a:pt x="48" y="13"/>
                  <a:pt x="51" y="17"/>
                  <a:pt x="53" y="22"/>
                </a:cubicBezTo>
                <a:cubicBezTo>
                  <a:pt x="55" y="15"/>
                  <a:pt x="59" y="10"/>
                  <a:pt x="64" y="6"/>
                </a:cubicBezTo>
                <a:cubicBezTo>
                  <a:pt x="69" y="2"/>
                  <a:pt x="74" y="0"/>
                  <a:pt x="81" y="0"/>
                </a:cubicBezTo>
                <a:cubicBezTo>
                  <a:pt x="86" y="0"/>
                  <a:pt x="91" y="2"/>
                  <a:pt x="96" y="4"/>
                </a:cubicBezTo>
                <a:cubicBezTo>
                  <a:pt x="101" y="6"/>
                  <a:pt x="105" y="10"/>
                  <a:pt x="108" y="14"/>
                </a:cubicBezTo>
                <a:cubicBezTo>
                  <a:pt x="111" y="18"/>
                  <a:pt x="112" y="23"/>
                  <a:pt x="113" y="29"/>
                </a:cubicBezTo>
                <a:cubicBezTo>
                  <a:pt x="114" y="33"/>
                  <a:pt x="114" y="42"/>
                  <a:pt x="114" y="57"/>
                </a:cubicBezTo>
                <a:lnTo>
                  <a:pt x="114" y="96"/>
                </a:lnTo>
                <a:lnTo>
                  <a:pt x="0" y="96"/>
                </a:lnTo>
                <a:close/>
                <a:moveTo>
                  <a:pt x="19" y="73"/>
                </a:moveTo>
                <a:lnTo>
                  <a:pt x="19" y="73"/>
                </a:lnTo>
                <a:lnTo>
                  <a:pt x="45" y="73"/>
                </a:lnTo>
                <a:lnTo>
                  <a:pt x="45" y="58"/>
                </a:lnTo>
                <a:cubicBezTo>
                  <a:pt x="45" y="49"/>
                  <a:pt x="45" y="43"/>
                  <a:pt x="45" y="41"/>
                </a:cubicBezTo>
                <a:cubicBezTo>
                  <a:pt x="44" y="37"/>
                  <a:pt x="43" y="34"/>
                  <a:pt x="41" y="32"/>
                </a:cubicBezTo>
                <a:cubicBezTo>
                  <a:pt x="39" y="30"/>
                  <a:pt x="36" y="28"/>
                  <a:pt x="32" y="28"/>
                </a:cubicBezTo>
                <a:cubicBezTo>
                  <a:pt x="28" y="28"/>
                  <a:pt x="26" y="29"/>
                  <a:pt x="23" y="31"/>
                </a:cubicBezTo>
                <a:cubicBezTo>
                  <a:pt x="21" y="33"/>
                  <a:pt x="20" y="36"/>
                  <a:pt x="19" y="40"/>
                </a:cubicBezTo>
                <a:cubicBezTo>
                  <a:pt x="19" y="42"/>
                  <a:pt x="19" y="49"/>
                  <a:pt x="19" y="60"/>
                </a:cubicBezTo>
                <a:lnTo>
                  <a:pt x="19" y="73"/>
                </a:lnTo>
                <a:close/>
                <a:moveTo>
                  <a:pt x="64" y="73"/>
                </a:moveTo>
                <a:lnTo>
                  <a:pt x="64" y="73"/>
                </a:lnTo>
                <a:lnTo>
                  <a:pt x="95" y="73"/>
                </a:lnTo>
                <a:lnTo>
                  <a:pt x="95" y="52"/>
                </a:lnTo>
                <a:cubicBezTo>
                  <a:pt x="95" y="43"/>
                  <a:pt x="94" y="38"/>
                  <a:pt x="94" y="36"/>
                </a:cubicBezTo>
                <a:cubicBezTo>
                  <a:pt x="93" y="32"/>
                  <a:pt x="92" y="30"/>
                  <a:pt x="89" y="27"/>
                </a:cubicBezTo>
                <a:cubicBezTo>
                  <a:pt x="87" y="25"/>
                  <a:pt x="84" y="24"/>
                  <a:pt x="80" y="24"/>
                </a:cubicBezTo>
                <a:cubicBezTo>
                  <a:pt x="76" y="24"/>
                  <a:pt x="74" y="25"/>
                  <a:pt x="71" y="27"/>
                </a:cubicBezTo>
                <a:cubicBezTo>
                  <a:pt x="69" y="28"/>
                  <a:pt x="67" y="31"/>
                  <a:pt x="66" y="34"/>
                </a:cubicBezTo>
                <a:cubicBezTo>
                  <a:pt x="65" y="37"/>
                  <a:pt x="64" y="44"/>
                  <a:pt x="64" y="54"/>
                </a:cubicBezTo>
                <a:lnTo>
                  <a:pt x="64" y="7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9" name="Freeform 81"/>
          <p:cNvSpPr>
            <a:spLocks/>
          </p:cNvSpPr>
          <p:nvPr/>
        </p:nvSpPr>
        <p:spPr bwMode="auto">
          <a:xfrm>
            <a:off x="1198563" y="4476750"/>
            <a:ext cx="173038" cy="123825"/>
          </a:xfrm>
          <a:custGeom>
            <a:avLst/>
            <a:gdLst>
              <a:gd name="T0" fmla="*/ 113 w 113"/>
              <a:gd name="T1" fmla="*/ 80 h 80"/>
              <a:gd name="T2" fmla="*/ 113 w 113"/>
              <a:gd name="T3" fmla="*/ 80 h 80"/>
              <a:gd name="T4" fmla="*/ 0 w 113"/>
              <a:gd name="T5" fmla="*/ 80 h 80"/>
              <a:gd name="T6" fmla="*/ 0 w 113"/>
              <a:gd name="T7" fmla="*/ 57 h 80"/>
              <a:gd name="T8" fmla="*/ 94 w 113"/>
              <a:gd name="T9" fmla="*/ 57 h 80"/>
              <a:gd name="T10" fmla="*/ 94 w 113"/>
              <a:gd name="T11" fmla="*/ 0 h 80"/>
              <a:gd name="T12" fmla="*/ 113 w 113"/>
              <a:gd name="T13" fmla="*/ 0 h 80"/>
              <a:gd name="T14" fmla="*/ 113 w 113"/>
              <a:gd name="T1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80">
                <a:moveTo>
                  <a:pt x="113" y="80"/>
                </a:moveTo>
                <a:lnTo>
                  <a:pt x="113" y="80"/>
                </a:lnTo>
                <a:lnTo>
                  <a:pt x="0" y="80"/>
                </a:lnTo>
                <a:lnTo>
                  <a:pt x="0" y="57"/>
                </a:lnTo>
                <a:lnTo>
                  <a:pt x="94" y="57"/>
                </a:lnTo>
                <a:lnTo>
                  <a:pt x="94" y="0"/>
                </a:lnTo>
                <a:lnTo>
                  <a:pt x="113" y="0"/>
                </a:lnTo>
                <a:lnTo>
                  <a:pt x="113" y="8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0" name="Freeform 82"/>
          <p:cNvSpPr>
            <a:spLocks/>
          </p:cNvSpPr>
          <p:nvPr/>
        </p:nvSpPr>
        <p:spPr bwMode="auto">
          <a:xfrm>
            <a:off x="1200150" y="4344988"/>
            <a:ext cx="174625" cy="74613"/>
          </a:xfrm>
          <a:custGeom>
            <a:avLst/>
            <a:gdLst>
              <a:gd name="T0" fmla="*/ 29 w 114"/>
              <a:gd name="T1" fmla="*/ 1 h 48"/>
              <a:gd name="T2" fmla="*/ 29 w 114"/>
              <a:gd name="T3" fmla="*/ 1 h 48"/>
              <a:gd name="T4" fmla="*/ 47 w 114"/>
              <a:gd name="T5" fmla="*/ 1 h 48"/>
              <a:gd name="T6" fmla="*/ 47 w 114"/>
              <a:gd name="T7" fmla="*/ 16 h 48"/>
              <a:gd name="T8" fmla="*/ 80 w 114"/>
              <a:gd name="T9" fmla="*/ 16 h 48"/>
              <a:gd name="T10" fmla="*/ 92 w 114"/>
              <a:gd name="T11" fmla="*/ 16 h 48"/>
              <a:gd name="T12" fmla="*/ 95 w 114"/>
              <a:gd name="T13" fmla="*/ 14 h 48"/>
              <a:gd name="T14" fmla="*/ 96 w 114"/>
              <a:gd name="T15" fmla="*/ 10 h 48"/>
              <a:gd name="T16" fmla="*/ 94 w 114"/>
              <a:gd name="T17" fmla="*/ 1 h 48"/>
              <a:gd name="T18" fmla="*/ 111 w 114"/>
              <a:gd name="T19" fmla="*/ 0 h 48"/>
              <a:gd name="T20" fmla="*/ 114 w 114"/>
              <a:gd name="T21" fmla="*/ 17 h 48"/>
              <a:gd name="T22" fmla="*/ 112 w 114"/>
              <a:gd name="T23" fmla="*/ 27 h 48"/>
              <a:gd name="T24" fmla="*/ 107 w 114"/>
              <a:gd name="T25" fmla="*/ 34 h 48"/>
              <a:gd name="T26" fmla="*/ 98 w 114"/>
              <a:gd name="T27" fmla="*/ 37 h 48"/>
              <a:gd name="T28" fmla="*/ 83 w 114"/>
              <a:gd name="T29" fmla="*/ 38 h 48"/>
              <a:gd name="T30" fmla="*/ 47 w 114"/>
              <a:gd name="T31" fmla="*/ 38 h 48"/>
              <a:gd name="T32" fmla="*/ 47 w 114"/>
              <a:gd name="T33" fmla="*/ 48 h 48"/>
              <a:gd name="T34" fmla="*/ 29 w 114"/>
              <a:gd name="T35" fmla="*/ 48 h 48"/>
              <a:gd name="T36" fmla="*/ 29 w 114"/>
              <a:gd name="T37" fmla="*/ 38 h 48"/>
              <a:gd name="T38" fmla="*/ 13 w 114"/>
              <a:gd name="T39" fmla="*/ 38 h 48"/>
              <a:gd name="T40" fmla="*/ 0 w 114"/>
              <a:gd name="T41" fmla="*/ 16 h 48"/>
              <a:gd name="T42" fmla="*/ 29 w 114"/>
              <a:gd name="T43" fmla="*/ 16 h 48"/>
              <a:gd name="T44" fmla="*/ 29 w 114"/>
              <a:gd name="T45" fmla="*/ 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4" h="48">
                <a:moveTo>
                  <a:pt x="29" y="1"/>
                </a:moveTo>
                <a:lnTo>
                  <a:pt x="29" y="1"/>
                </a:lnTo>
                <a:lnTo>
                  <a:pt x="47" y="1"/>
                </a:lnTo>
                <a:lnTo>
                  <a:pt x="47" y="16"/>
                </a:lnTo>
                <a:lnTo>
                  <a:pt x="80" y="16"/>
                </a:lnTo>
                <a:cubicBezTo>
                  <a:pt x="87" y="16"/>
                  <a:pt x="91" y="16"/>
                  <a:pt x="92" y="16"/>
                </a:cubicBezTo>
                <a:cubicBezTo>
                  <a:pt x="93" y="16"/>
                  <a:pt x="94" y="15"/>
                  <a:pt x="95" y="14"/>
                </a:cubicBezTo>
                <a:cubicBezTo>
                  <a:pt x="95" y="13"/>
                  <a:pt x="96" y="12"/>
                  <a:pt x="96" y="10"/>
                </a:cubicBezTo>
                <a:cubicBezTo>
                  <a:pt x="96" y="8"/>
                  <a:pt x="95" y="5"/>
                  <a:pt x="94" y="1"/>
                </a:cubicBezTo>
                <a:lnTo>
                  <a:pt x="111" y="0"/>
                </a:lnTo>
                <a:cubicBezTo>
                  <a:pt x="113" y="5"/>
                  <a:pt x="114" y="10"/>
                  <a:pt x="114" y="17"/>
                </a:cubicBezTo>
                <a:cubicBezTo>
                  <a:pt x="114" y="21"/>
                  <a:pt x="113" y="24"/>
                  <a:pt x="112" y="27"/>
                </a:cubicBezTo>
                <a:cubicBezTo>
                  <a:pt x="110" y="31"/>
                  <a:pt x="109" y="33"/>
                  <a:pt x="107" y="34"/>
                </a:cubicBezTo>
                <a:cubicBezTo>
                  <a:pt x="105" y="36"/>
                  <a:pt x="102" y="37"/>
                  <a:pt x="98" y="37"/>
                </a:cubicBezTo>
                <a:cubicBezTo>
                  <a:pt x="96" y="38"/>
                  <a:pt x="91" y="38"/>
                  <a:pt x="83" y="38"/>
                </a:cubicBezTo>
                <a:lnTo>
                  <a:pt x="47" y="38"/>
                </a:lnTo>
                <a:lnTo>
                  <a:pt x="47" y="48"/>
                </a:lnTo>
                <a:lnTo>
                  <a:pt x="29" y="48"/>
                </a:lnTo>
                <a:lnTo>
                  <a:pt x="29" y="38"/>
                </a:lnTo>
                <a:lnTo>
                  <a:pt x="13" y="38"/>
                </a:lnTo>
                <a:lnTo>
                  <a:pt x="0" y="16"/>
                </a:lnTo>
                <a:lnTo>
                  <a:pt x="29" y="16"/>
                </a:lnTo>
                <a:lnTo>
                  <a:pt x="29" y="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1" name="Freeform 83"/>
          <p:cNvSpPr>
            <a:spLocks/>
          </p:cNvSpPr>
          <p:nvPr/>
        </p:nvSpPr>
        <p:spPr bwMode="auto">
          <a:xfrm>
            <a:off x="1243013" y="4246563"/>
            <a:ext cx="128588" cy="84138"/>
          </a:xfrm>
          <a:custGeom>
            <a:avLst/>
            <a:gdLst>
              <a:gd name="T0" fmla="*/ 84 w 84"/>
              <a:gd name="T1" fmla="*/ 32 h 54"/>
              <a:gd name="T2" fmla="*/ 84 w 84"/>
              <a:gd name="T3" fmla="*/ 32 h 54"/>
              <a:gd name="T4" fmla="*/ 84 w 84"/>
              <a:gd name="T5" fmla="*/ 54 h 54"/>
              <a:gd name="T6" fmla="*/ 1 w 84"/>
              <a:gd name="T7" fmla="*/ 54 h 54"/>
              <a:gd name="T8" fmla="*/ 1 w 84"/>
              <a:gd name="T9" fmla="*/ 33 h 54"/>
              <a:gd name="T10" fmla="*/ 13 w 84"/>
              <a:gd name="T11" fmla="*/ 33 h 54"/>
              <a:gd name="T12" fmla="*/ 2 w 84"/>
              <a:gd name="T13" fmla="*/ 24 h 54"/>
              <a:gd name="T14" fmla="*/ 0 w 84"/>
              <a:gd name="T15" fmla="*/ 14 h 54"/>
              <a:gd name="T16" fmla="*/ 4 w 84"/>
              <a:gd name="T17" fmla="*/ 0 h 54"/>
              <a:gd name="T18" fmla="*/ 23 w 84"/>
              <a:gd name="T19" fmla="*/ 7 h 54"/>
              <a:gd name="T20" fmla="*/ 19 w 84"/>
              <a:gd name="T21" fmla="*/ 17 h 54"/>
              <a:gd name="T22" fmla="*/ 22 w 84"/>
              <a:gd name="T23" fmla="*/ 25 h 54"/>
              <a:gd name="T24" fmla="*/ 31 w 84"/>
              <a:gd name="T25" fmla="*/ 30 h 54"/>
              <a:gd name="T26" fmla="*/ 58 w 84"/>
              <a:gd name="T27" fmla="*/ 32 h 54"/>
              <a:gd name="T28" fmla="*/ 84 w 84"/>
              <a:gd name="T29" fmla="*/ 3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54">
                <a:moveTo>
                  <a:pt x="84" y="32"/>
                </a:moveTo>
                <a:lnTo>
                  <a:pt x="84" y="32"/>
                </a:lnTo>
                <a:lnTo>
                  <a:pt x="84" y="54"/>
                </a:lnTo>
                <a:lnTo>
                  <a:pt x="1" y="54"/>
                </a:lnTo>
                <a:lnTo>
                  <a:pt x="1" y="33"/>
                </a:lnTo>
                <a:lnTo>
                  <a:pt x="13" y="33"/>
                </a:lnTo>
                <a:cubicBezTo>
                  <a:pt x="8" y="30"/>
                  <a:pt x="4" y="27"/>
                  <a:pt x="2" y="24"/>
                </a:cubicBezTo>
                <a:cubicBezTo>
                  <a:pt x="0" y="21"/>
                  <a:pt x="0" y="18"/>
                  <a:pt x="0" y="14"/>
                </a:cubicBezTo>
                <a:cubicBezTo>
                  <a:pt x="0" y="9"/>
                  <a:pt x="1" y="5"/>
                  <a:pt x="4" y="0"/>
                </a:cubicBezTo>
                <a:lnTo>
                  <a:pt x="23" y="7"/>
                </a:lnTo>
                <a:cubicBezTo>
                  <a:pt x="20" y="11"/>
                  <a:pt x="19" y="14"/>
                  <a:pt x="19" y="17"/>
                </a:cubicBezTo>
                <a:cubicBezTo>
                  <a:pt x="19" y="20"/>
                  <a:pt x="20" y="23"/>
                  <a:pt x="22" y="25"/>
                </a:cubicBezTo>
                <a:cubicBezTo>
                  <a:pt x="23" y="27"/>
                  <a:pt x="26" y="29"/>
                  <a:pt x="31" y="30"/>
                </a:cubicBezTo>
                <a:cubicBezTo>
                  <a:pt x="35" y="31"/>
                  <a:pt x="44" y="32"/>
                  <a:pt x="58" y="32"/>
                </a:cubicBezTo>
                <a:lnTo>
                  <a:pt x="84" y="3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2" name="Freeform 84"/>
          <p:cNvSpPr>
            <a:spLocks noEditPoints="1"/>
          </p:cNvSpPr>
          <p:nvPr/>
        </p:nvSpPr>
        <p:spPr bwMode="auto">
          <a:xfrm>
            <a:off x="1243013" y="4119563"/>
            <a:ext cx="131763" cy="119063"/>
          </a:xfrm>
          <a:custGeom>
            <a:avLst/>
            <a:gdLst>
              <a:gd name="T0" fmla="*/ 27 w 86"/>
              <a:gd name="T1" fmla="*/ 55 h 77"/>
              <a:gd name="T2" fmla="*/ 27 w 86"/>
              <a:gd name="T3" fmla="*/ 55 h 77"/>
              <a:gd name="T4" fmla="*/ 23 w 86"/>
              <a:gd name="T5" fmla="*/ 75 h 77"/>
              <a:gd name="T6" fmla="*/ 5 w 86"/>
              <a:gd name="T7" fmla="*/ 64 h 77"/>
              <a:gd name="T8" fmla="*/ 0 w 86"/>
              <a:gd name="T9" fmla="*/ 39 h 77"/>
              <a:gd name="T10" fmla="*/ 3 w 86"/>
              <a:gd name="T11" fmla="*/ 18 h 77"/>
              <a:gd name="T12" fmla="*/ 12 w 86"/>
              <a:gd name="T13" fmla="*/ 8 h 77"/>
              <a:gd name="T14" fmla="*/ 31 w 86"/>
              <a:gd name="T15" fmla="*/ 5 h 77"/>
              <a:gd name="T16" fmla="*/ 57 w 86"/>
              <a:gd name="T17" fmla="*/ 5 h 77"/>
              <a:gd name="T18" fmla="*/ 73 w 86"/>
              <a:gd name="T19" fmla="*/ 4 h 77"/>
              <a:gd name="T20" fmla="*/ 84 w 86"/>
              <a:gd name="T21" fmla="*/ 0 h 77"/>
              <a:gd name="T22" fmla="*/ 84 w 86"/>
              <a:gd name="T23" fmla="*/ 22 h 77"/>
              <a:gd name="T24" fmla="*/ 77 w 86"/>
              <a:gd name="T25" fmla="*/ 24 h 77"/>
              <a:gd name="T26" fmla="*/ 75 w 86"/>
              <a:gd name="T27" fmla="*/ 24 h 77"/>
              <a:gd name="T28" fmla="*/ 83 w 86"/>
              <a:gd name="T29" fmla="*/ 36 h 77"/>
              <a:gd name="T30" fmla="*/ 86 w 86"/>
              <a:gd name="T31" fmla="*/ 50 h 77"/>
              <a:gd name="T32" fmla="*/ 79 w 86"/>
              <a:gd name="T33" fmla="*/ 70 h 77"/>
              <a:gd name="T34" fmla="*/ 61 w 86"/>
              <a:gd name="T35" fmla="*/ 77 h 77"/>
              <a:gd name="T36" fmla="*/ 49 w 86"/>
              <a:gd name="T37" fmla="*/ 74 h 77"/>
              <a:gd name="T38" fmla="*/ 41 w 86"/>
              <a:gd name="T39" fmla="*/ 65 h 77"/>
              <a:gd name="T40" fmla="*/ 35 w 86"/>
              <a:gd name="T41" fmla="*/ 47 h 77"/>
              <a:gd name="T42" fmla="*/ 30 w 86"/>
              <a:gd name="T43" fmla="*/ 26 h 77"/>
              <a:gd name="T44" fmla="*/ 28 w 86"/>
              <a:gd name="T45" fmla="*/ 26 h 77"/>
              <a:gd name="T46" fmla="*/ 19 w 86"/>
              <a:gd name="T47" fmla="*/ 29 h 77"/>
              <a:gd name="T48" fmla="*/ 16 w 86"/>
              <a:gd name="T49" fmla="*/ 41 h 77"/>
              <a:gd name="T50" fmla="*/ 19 w 86"/>
              <a:gd name="T51" fmla="*/ 50 h 77"/>
              <a:gd name="T52" fmla="*/ 27 w 86"/>
              <a:gd name="T53" fmla="*/ 55 h 77"/>
              <a:gd name="T54" fmla="*/ 27 w 86"/>
              <a:gd name="T55" fmla="*/ 55 h 77"/>
              <a:gd name="T56" fmla="*/ 44 w 86"/>
              <a:gd name="T57" fmla="*/ 26 h 77"/>
              <a:gd name="T58" fmla="*/ 44 w 86"/>
              <a:gd name="T59" fmla="*/ 26 h 77"/>
              <a:gd name="T60" fmla="*/ 48 w 86"/>
              <a:gd name="T61" fmla="*/ 39 h 77"/>
              <a:gd name="T62" fmla="*/ 51 w 86"/>
              <a:gd name="T63" fmla="*/ 51 h 77"/>
              <a:gd name="T64" fmla="*/ 59 w 86"/>
              <a:gd name="T65" fmla="*/ 56 h 77"/>
              <a:gd name="T66" fmla="*/ 67 w 86"/>
              <a:gd name="T67" fmla="*/ 52 h 77"/>
              <a:gd name="T68" fmla="*/ 70 w 86"/>
              <a:gd name="T69" fmla="*/ 43 h 77"/>
              <a:gd name="T70" fmla="*/ 67 w 86"/>
              <a:gd name="T71" fmla="*/ 32 h 77"/>
              <a:gd name="T72" fmla="*/ 59 w 86"/>
              <a:gd name="T73" fmla="*/ 27 h 77"/>
              <a:gd name="T74" fmla="*/ 49 w 86"/>
              <a:gd name="T75" fmla="*/ 26 h 77"/>
              <a:gd name="T76" fmla="*/ 44 w 86"/>
              <a:gd name="T77" fmla="*/ 2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6" h="77">
                <a:moveTo>
                  <a:pt x="27" y="55"/>
                </a:moveTo>
                <a:lnTo>
                  <a:pt x="27" y="55"/>
                </a:lnTo>
                <a:lnTo>
                  <a:pt x="23" y="75"/>
                </a:lnTo>
                <a:cubicBezTo>
                  <a:pt x="15" y="73"/>
                  <a:pt x="9" y="69"/>
                  <a:pt x="5" y="64"/>
                </a:cubicBezTo>
                <a:cubicBezTo>
                  <a:pt x="2" y="58"/>
                  <a:pt x="0" y="50"/>
                  <a:pt x="0" y="39"/>
                </a:cubicBezTo>
                <a:cubicBezTo>
                  <a:pt x="0" y="30"/>
                  <a:pt x="1" y="22"/>
                  <a:pt x="3" y="18"/>
                </a:cubicBezTo>
                <a:cubicBezTo>
                  <a:pt x="5" y="13"/>
                  <a:pt x="8" y="10"/>
                  <a:pt x="12" y="8"/>
                </a:cubicBezTo>
                <a:cubicBezTo>
                  <a:pt x="15" y="6"/>
                  <a:pt x="22" y="5"/>
                  <a:pt x="31" y="5"/>
                </a:cubicBezTo>
                <a:lnTo>
                  <a:pt x="57" y="5"/>
                </a:lnTo>
                <a:cubicBezTo>
                  <a:pt x="64" y="5"/>
                  <a:pt x="69" y="5"/>
                  <a:pt x="73" y="4"/>
                </a:cubicBezTo>
                <a:cubicBezTo>
                  <a:pt x="76" y="3"/>
                  <a:pt x="80" y="2"/>
                  <a:pt x="84" y="0"/>
                </a:cubicBezTo>
                <a:lnTo>
                  <a:pt x="84" y="22"/>
                </a:lnTo>
                <a:cubicBezTo>
                  <a:pt x="82" y="22"/>
                  <a:pt x="80" y="23"/>
                  <a:pt x="77" y="24"/>
                </a:cubicBezTo>
                <a:cubicBezTo>
                  <a:pt x="76" y="24"/>
                  <a:pt x="75" y="24"/>
                  <a:pt x="75" y="24"/>
                </a:cubicBezTo>
                <a:cubicBezTo>
                  <a:pt x="79" y="28"/>
                  <a:pt x="81" y="32"/>
                  <a:pt x="83" y="36"/>
                </a:cubicBezTo>
                <a:cubicBezTo>
                  <a:pt x="85" y="41"/>
                  <a:pt x="86" y="45"/>
                  <a:pt x="86" y="50"/>
                </a:cubicBezTo>
                <a:cubicBezTo>
                  <a:pt x="86" y="58"/>
                  <a:pt x="83" y="65"/>
                  <a:pt x="79" y="70"/>
                </a:cubicBezTo>
                <a:cubicBezTo>
                  <a:pt x="74" y="75"/>
                  <a:pt x="68" y="77"/>
                  <a:pt x="61" y="77"/>
                </a:cubicBezTo>
                <a:cubicBezTo>
                  <a:pt x="57" y="77"/>
                  <a:pt x="53" y="76"/>
                  <a:pt x="49" y="74"/>
                </a:cubicBezTo>
                <a:cubicBezTo>
                  <a:pt x="45" y="72"/>
                  <a:pt x="42" y="69"/>
                  <a:pt x="41" y="65"/>
                </a:cubicBezTo>
                <a:cubicBezTo>
                  <a:pt x="39" y="61"/>
                  <a:pt x="37" y="55"/>
                  <a:pt x="35" y="47"/>
                </a:cubicBezTo>
                <a:cubicBezTo>
                  <a:pt x="34" y="37"/>
                  <a:pt x="32" y="30"/>
                  <a:pt x="30" y="26"/>
                </a:cubicBezTo>
                <a:lnTo>
                  <a:pt x="28" y="26"/>
                </a:lnTo>
                <a:cubicBezTo>
                  <a:pt x="24" y="26"/>
                  <a:pt x="21" y="27"/>
                  <a:pt x="19" y="29"/>
                </a:cubicBezTo>
                <a:cubicBezTo>
                  <a:pt x="17" y="31"/>
                  <a:pt x="16" y="35"/>
                  <a:pt x="16" y="41"/>
                </a:cubicBezTo>
                <a:cubicBezTo>
                  <a:pt x="16" y="45"/>
                  <a:pt x="17" y="48"/>
                  <a:pt x="19" y="50"/>
                </a:cubicBezTo>
                <a:cubicBezTo>
                  <a:pt x="20" y="52"/>
                  <a:pt x="23" y="54"/>
                  <a:pt x="27" y="55"/>
                </a:cubicBezTo>
                <a:lnTo>
                  <a:pt x="27" y="55"/>
                </a:lnTo>
                <a:close/>
                <a:moveTo>
                  <a:pt x="44" y="26"/>
                </a:moveTo>
                <a:lnTo>
                  <a:pt x="44" y="26"/>
                </a:lnTo>
                <a:cubicBezTo>
                  <a:pt x="45" y="29"/>
                  <a:pt x="46" y="33"/>
                  <a:pt x="48" y="39"/>
                </a:cubicBezTo>
                <a:cubicBezTo>
                  <a:pt x="49" y="45"/>
                  <a:pt x="50" y="49"/>
                  <a:pt x="51" y="51"/>
                </a:cubicBezTo>
                <a:cubicBezTo>
                  <a:pt x="53" y="54"/>
                  <a:pt x="56" y="56"/>
                  <a:pt x="59" y="56"/>
                </a:cubicBezTo>
                <a:cubicBezTo>
                  <a:pt x="62" y="56"/>
                  <a:pt x="65" y="54"/>
                  <a:pt x="67" y="52"/>
                </a:cubicBezTo>
                <a:cubicBezTo>
                  <a:pt x="69" y="50"/>
                  <a:pt x="70" y="47"/>
                  <a:pt x="70" y="43"/>
                </a:cubicBezTo>
                <a:cubicBezTo>
                  <a:pt x="70" y="40"/>
                  <a:pt x="69" y="36"/>
                  <a:pt x="67" y="32"/>
                </a:cubicBezTo>
                <a:cubicBezTo>
                  <a:pt x="65" y="30"/>
                  <a:pt x="62" y="28"/>
                  <a:pt x="59" y="27"/>
                </a:cubicBezTo>
                <a:cubicBezTo>
                  <a:pt x="57" y="26"/>
                  <a:pt x="54" y="26"/>
                  <a:pt x="49" y="26"/>
                </a:cubicBezTo>
                <a:lnTo>
                  <a:pt x="44" y="2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3" name="Freeform 85"/>
          <p:cNvSpPr>
            <a:spLocks/>
          </p:cNvSpPr>
          <p:nvPr/>
        </p:nvSpPr>
        <p:spPr bwMode="auto">
          <a:xfrm>
            <a:off x="1243013" y="3976688"/>
            <a:ext cx="128588" cy="114300"/>
          </a:xfrm>
          <a:custGeom>
            <a:avLst/>
            <a:gdLst>
              <a:gd name="T0" fmla="*/ 84 w 84"/>
              <a:gd name="T1" fmla="*/ 0 h 75"/>
              <a:gd name="T2" fmla="*/ 84 w 84"/>
              <a:gd name="T3" fmla="*/ 0 h 75"/>
              <a:gd name="T4" fmla="*/ 84 w 84"/>
              <a:gd name="T5" fmla="*/ 22 h 75"/>
              <a:gd name="T6" fmla="*/ 42 w 84"/>
              <a:gd name="T7" fmla="*/ 22 h 75"/>
              <a:gd name="T8" fmla="*/ 25 w 84"/>
              <a:gd name="T9" fmla="*/ 23 h 75"/>
              <a:gd name="T10" fmla="*/ 18 w 84"/>
              <a:gd name="T11" fmla="*/ 28 h 75"/>
              <a:gd name="T12" fmla="*/ 16 w 84"/>
              <a:gd name="T13" fmla="*/ 35 h 75"/>
              <a:gd name="T14" fmla="*/ 19 w 84"/>
              <a:gd name="T15" fmla="*/ 46 h 75"/>
              <a:gd name="T16" fmla="*/ 28 w 84"/>
              <a:gd name="T17" fmla="*/ 52 h 75"/>
              <a:gd name="T18" fmla="*/ 47 w 84"/>
              <a:gd name="T19" fmla="*/ 53 h 75"/>
              <a:gd name="T20" fmla="*/ 84 w 84"/>
              <a:gd name="T21" fmla="*/ 53 h 75"/>
              <a:gd name="T22" fmla="*/ 84 w 84"/>
              <a:gd name="T23" fmla="*/ 75 h 75"/>
              <a:gd name="T24" fmla="*/ 1 w 84"/>
              <a:gd name="T25" fmla="*/ 75 h 75"/>
              <a:gd name="T26" fmla="*/ 1 w 84"/>
              <a:gd name="T27" fmla="*/ 55 h 75"/>
              <a:gd name="T28" fmla="*/ 14 w 84"/>
              <a:gd name="T29" fmla="*/ 55 h 75"/>
              <a:gd name="T30" fmla="*/ 0 w 84"/>
              <a:gd name="T31" fmla="*/ 28 h 75"/>
              <a:gd name="T32" fmla="*/ 2 w 84"/>
              <a:gd name="T33" fmla="*/ 15 h 75"/>
              <a:gd name="T34" fmla="*/ 9 w 84"/>
              <a:gd name="T35" fmla="*/ 6 h 75"/>
              <a:gd name="T36" fmla="*/ 18 w 84"/>
              <a:gd name="T37" fmla="*/ 1 h 75"/>
              <a:gd name="T38" fmla="*/ 33 w 84"/>
              <a:gd name="T39" fmla="*/ 0 h 75"/>
              <a:gd name="T40" fmla="*/ 84 w 84"/>
              <a:gd name="T4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75">
                <a:moveTo>
                  <a:pt x="84" y="0"/>
                </a:moveTo>
                <a:lnTo>
                  <a:pt x="84" y="0"/>
                </a:lnTo>
                <a:lnTo>
                  <a:pt x="84" y="22"/>
                </a:lnTo>
                <a:lnTo>
                  <a:pt x="42" y="22"/>
                </a:lnTo>
                <a:cubicBezTo>
                  <a:pt x="33" y="22"/>
                  <a:pt x="27" y="22"/>
                  <a:pt x="25" y="23"/>
                </a:cubicBezTo>
                <a:cubicBezTo>
                  <a:pt x="22" y="24"/>
                  <a:pt x="20" y="26"/>
                  <a:pt x="18" y="28"/>
                </a:cubicBezTo>
                <a:cubicBezTo>
                  <a:pt x="17" y="30"/>
                  <a:pt x="16" y="33"/>
                  <a:pt x="16" y="35"/>
                </a:cubicBezTo>
                <a:cubicBezTo>
                  <a:pt x="16" y="39"/>
                  <a:pt x="17" y="43"/>
                  <a:pt x="19" y="46"/>
                </a:cubicBezTo>
                <a:cubicBezTo>
                  <a:pt x="21" y="49"/>
                  <a:pt x="24" y="51"/>
                  <a:pt x="28" y="52"/>
                </a:cubicBezTo>
                <a:cubicBezTo>
                  <a:pt x="31" y="53"/>
                  <a:pt x="37" y="53"/>
                  <a:pt x="47" y="53"/>
                </a:cubicBezTo>
                <a:lnTo>
                  <a:pt x="84" y="53"/>
                </a:lnTo>
                <a:lnTo>
                  <a:pt x="84" y="75"/>
                </a:lnTo>
                <a:lnTo>
                  <a:pt x="1" y="75"/>
                </a:lnTo>
                <a:lnTo>
                  <a:pt x="1" y="55"/>
                </a:lnTo>
                <a:lnTo>
                  <a:pt x="14" y="55"/>
                </a:lnTo>
                <a:cubicBezTo>
                  <a:pt x="4" y="48"/>
                  <a:pt x="0" y="39"/>
                  <a:pt x="0" y="28"/>
                </a:cubicBezTo>
                <a:cubicBezTo>
                  <a:pt x="0" y="23"/>
                  <a:pt x="0" y="19"/>
                  <a:pt x="2" y="15"/>
                </a:cubicBezTo>
                <a:cubicBezTo>
                  <a:pt x="4" y="11"/>
                  <a:pt x="6" y="8"/>
                  <a:pt x="9" y="6"/>
                </a:cubicBezTo>
                <a:cubicBezTo>
                  <a:pt x="12" y="4"/>
                  <a:pt x="15" y="2"/>
                  <a:pt x="18" y="1"/>
                </a:cubicBezTo>
                <a:cubicBezTo>
                  <a:pt x="21" y="1"/>
                  <a:pt x="26" y="0"/>
                  <a:pt x="33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4" name="Freeform 86"/>
          <p:cNvSpPr>
            <a:spLocks/>
          </p:cNvSpPr>
          <p:nvPr/>
        </p:nvSpPr>
        <p:spPr bwMode="auto">
          <a:xfrm>
            <a:off x="1243013" y="3846513"/>
            <a:ext cx="131763" cy="117475"/>
          </a:xfrm>
          <a:custGeom>
            <a:avLst/>
            <a:gdLst>
              <a:gd name="T0" fmla="*/ 60 w 86"/>
              <a:gd name="T1" fmla="*/ 77 h 77"/>
              <a:gd name="T2" fmla="*/ 60 w 86"/>
              <a:gd name="T3" fmla="*/ 77 h 77"/>
              <a:gd name="T4" fmla="*/ 57 w 86"/>
              <a:gd name="T5" fmla="*/ 55 h 77"/>
              <a:gd name="T6" fmla="*/ 67 w 86"/>
              <a:gd name="T7" fmla="*/ 50 h 77"/>
              <a:gd name="T8" fmla="*/ 70 w 86"/>
              <a:gd name="T9" fmla="*/ 38 h 77"/>
              <a:gd name="T10" fmla="*/ 67 w 86"/>
              <a:gd name="T11" fmla="*/ 25 h 77"/>
              <a:gd name="T12" fmla="*/ 61 w 86"/>
              <a:gd name="T13" fmla="*/ 22 h 77"/>
              <a:gd name="T14" fmla="*/ 57 w 86"/>
              <a:gd name="T15" fmla="*/ 24 h 77"/>
              <a:gd name="T16" fmla="*/ 54 w 86"/>
              <a:gd name="T17" fmla="*/ 31 h 77"/>
              <a:gd name="T18" fmla="*/ 43 w 86"/>
              <a:gd name="T19" fmla="*/ 65 h 77"/>
              <a:gd name="T20" fmla="*/ 25 w 86"/>
              <a:gd name="T21" fmla="*/ 74 h 77"/>
              <a:gd name="T22" fmla="*/ 7 w 86"/>
              <a:gd name="T23" fmla="*/ 66 h 77"/>
              <a:gd name="T24" fmla="*/ 0 w 86"/>
              <a:gd name="T25" fmla="*/ 40 h 77"/>
              <a:gd name="T26" fmla="*/ 5 w 86"/>
              <a:gd name="T27" fmla="*/ 14 h 77"/>
              <a:gd name="T28" fmla="*/ 21 w 86"/>
              <a:gd name="T29" fmla="*/ 3 h 77"/>
              <a:gd name="T30" fmla="*/ 25 w 86"/>
              <a:gd name="T31" fmla="*/ 24 h 77"/>
              <a:gd name="T32" fmla="*/ 18 w 86"/>
              <a:gd name="T33" fmla="*/ 29 h 77"/>
              <a:gd name="T34" fmla="*/ 15 w 86"/>
              <a:gd name="T35" fmla="*/ 39 h 77"/>
              <a:gd name="T36" fmla="*/ 18 w 86"/>
              <a:gd name="T37" fmla="*/ 52 h 77"/>
              <a:gd name="T38" fmla="*/ 22 w 86"/>
              <a:gd name="T39" fmla="*/ 54 h 77"/>
              <a:gd name="T40" fmla="*/ 26 w 86"/>
              <a:gd name="T41" fmla="*/ 52 h 77"/>
              <a:gd name="T42" fmla="*/ 32 w 86"/>
              <a:gd name="T43" fmla="*/ 32 h 77"/>
              <a:gd name="T44" fmla="*/ 42 w 86"/>
              <a:gd name="T45" fmla="*/ 7 h 77"/>
              <a:gd name="T46" fmla="*/ 58 w 86"/>
              <a:gd name="T47" fmla="*/ 0 h 77"/>
              <a:gd name="T48" fmla="*/ 78 w 86"/>
              <a:gd name="T49" fmla="*/ 10 h 77"/>
              <a:gd name="T50" fmla="*/ 86 w 86"/>
              <a:gd name="T51" fmla="*/ 38 h 77"/>
              <a:gd name="T52" fmla="*/ 79 w 86"/>
              <a:gd name="T53" fmla="*/ 65 h 77"/>
              <a:gd name="T54" fmla="*/ 60 w 86"/>
              <a:gd name="T55" fmla="*/ 77 h 77"/>
              <a:gd name="T56" fmla="*/ 60 w 86"/>
              <a:gd name="T5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" h="77">
                <a:moveTo>
                  <a:pt x="60" y="77"/>
                </a:moveTo>
                <a:lnTo>
                  <a:pt x="60" y="77"/>
                </a:lnTo>
                <a:lnTo>
                  <a:pt x="57" y="55"/>
                </a:lnTo>
                <a:cubicBezTo>
                  <a:pt x="61" y="55"/>
                  <a:pt x="65" y="53"/>
                  <a:pt x="67" y="50"/>
                </a:cubicBezTo>
                <a:cubicBezTo>
                  <a:pt x="69" y="47"/>
                  <a:pt x="70" y="43"/>
                  <a:pt x="70" y="38"/>
                </a:cubicBezTo>
                <a:cubicBezTo>
                  <a:pt x="70" y="32"/>
                  <a:pt x="69" y="28"/>
                  <a:pt x="67" y="25"/>
                </a:cubicBezTo>
                <a:cubicBezTo>
                  <a:pt x="65" y="23"/>
                  <a:pt x="64" y="22"/>
                  <a:pt x="61" y="22"/>
                </a:cubicBezTo>
                <a:cubicBezTo>
                  <a:pt x="59" y="22"/>
                  <a:pt x="58" y="23"/>
                  <a:pt x="57" y="24"/>
                </a:cubicBezTo>
                <a:cubicBezTo>
                  <a:pt x="56" y="25"/>
                  <a:pt x="55" y="27"/>
                  <a:pt x="54" y="31"/>
                </a:cubicBezTo>
                <a:cubicBezTo>
                  <a:pt x="50" y="49"/>
                  <a:pt x="47" y="60"/>
                  <a:pt x="43" y="65"/>
                </a:cubicBezTo>
                <a:cubicBezTo>
                  <a:pt x="39" y="71"/>
                  <a:pt x="33" y="74"/>
                  <a:pt x="25" y="74"/>
                </a:cubicBezTo>
                <a:cubicBezTo>
                  <a:pt x="18" y="74"/>
                  <a:pt x="12" y="72"/>
                  <a:pt x="7" y="66"/>
                </a:cubicBezTo>
                <a:cubicBezTo>
                  <a:pt x="2" y="60"/>
                  <a:pt x="0" y="51"/>
                  <a:pt x="0" y="40"/>
                </a:cubicBezTo>
                <a:cubicBezTo>
                  <a:pt x="0" y="28"/>
                  <a:pt x="1" y="20"/>
                  <a:pt x="5" y="14"/>
                </a:cubicBezTo>
                <a:cubicBezTo>
                  <a:pt x="9" y="9"/>
                  <a:pt x="14" y="5"/>
                  <a:pt x="21" y="3"/>
                </a:cubicBezTo>
                <a:lnTo>
                  <a:pt x="25" y="24"/>
                </a:lnTo>
                <a:cubicBezTo>
                  <a:pt x="22" y="25"/>
                  <a:pt x="20" y="26"/>
                  <a:pt x="18" y="29"/>
                </a:cubicBezTo>
                <a:cubicBezTo>
                  <a:pt x="16" y="31"/>
                  <a:pt x="15" y="35"/>
                  <a:pt x="15" y="39"/>
                </a:cubicBezTo>
                <a:cubicBezTo>
                  <a:pt x="15" y="45"/>
                  <a:pt x="16" y="49"/>
                  <a:pt x="18" y="52"/>
                </a:cubicBezTo>
                <a:cubicBezTo>
                  <a:pt x="19" y="53"/>
                  <a:pt x="20" y="54"/>
                  <a:pt x="22" y="54"/>
                </a:cubicBezTo>
                <a:cubicBezTo>
                  <a:pt x="24" y="54"/>
                  <a:pt x="25" y="53"/>
                  <a:pt x="26" y="52"/>
                </a:cubicBezTo>
                <a:cubicBezTo>
                  <a:pt x="28" y="50"/>
                  <a:pt x="30" y="43"/>
                  <a:pt x="32" y="32"/>
                </a:cubicBezTo>
                <a:cubicBezTo>
                  <a:pt x="35" y="20"/>
                  <a:pt x="38" y="12"/>
                  <a:pt x="42" y="7"/>
                </a:cubicBezTo>
                <a:cubicBezTo>
                  <a:pt x="46" y="3"/>
                  <a:pt x="51" y="0"/>
                  <a:pt x="58" y="0"/>
                </a:cubicBezTo>
                <a:cubicBezTo>
                  <a:pt x="66" y="0"/>
                  <a:pt x="72" y="4"/>
                  <a:pt x="78" y="10"/>
                </a:cubicBezTo>
                <a:cubicBezTo>
                  <a:pt x="83" y="16"/>
                  <a:pt x="86" y="25"/>
                  <a:pt x="86" y="38"/>
                </a:cubicBezTo>
                <a:cubicBezTo>
                  <a:pt x="86" y="49"/>
                  <a:pt x="83" y="58"/>
                  <a:pt x="79" y="65"/>
                </a:cubicBezTo>
                <a:cubicBezTo>
                  <a:pt x="74" y="71"/>
                  <a:pt x="68" y="75"/>
                  <a:pt x="60" y="77"/>
                </a:cubicBezTo>
                <a:lnTo>
                  <a:pt x="60" y="7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5" name="Freeform 87"/>
          <p:cNvSpPr>
            <a:spLocks/>
          </p:cNvSpPr>
          <p:nvPr/>
        </p:nvSpPr>
        <p:spPr bwMode="auto">
          <a:xfrm>
            <a:off x="1243013" y="3702050"/>
            <a:ext cx="131763" cy="119063"/>
          </a:xfrm>
          <a:custGeom>
            <a:avLst/>
            <a:gdLst>
              <a:gd name="T0" fmla="*/ 26 w 86"/>
              <a:gd name="T1" fmla="*/ 1 h 78"/>
              <a:gd name="T2" fmla="*/ 26 w 86"/>
              <a:gd name="T3" fmla="*/ 1 h 78"/>
              <a:gd name="T4" fmla="*/ 30 w 86"/>
              <a:gd name="T5" fmla="*/ 23 h 78"/>
              <a:gd name="T6" fmla="*/ 20 w 86"/>
              <a:gd name="T7" fmla="*/ 28 h 78"/>
              <a:gd name="T8" fmla="*/ 17 w 86"/>
              <a:gd name="T9" fmla="*/ 38 h 78"/>
              <a:gd name="T10" fmla="*/ 22 w 86"/>
              <a:gd name="T11" fmla="*/ 51 h 78"/>
              <a:gd name="T12" fmla="*/ 41 w 86"/>
              <a:gd name="T13" fmla="*/ 56 h 78"/>
              <a:gd name="T14" fmla="*/ 62 w 86"/>
              <a:gd name="T15" fmla="*/ 51 h 78"/>
              <a:gd name="T16" fmla="*/ 68 w 86"/>
              <a:gd name="T17" fmla="*/ 37 h 78"/>
              <a:gd name="T18" fmla="*/ 64 w 86"/>
              <a:gd name="T19" fmla="*/ 27 h 78"/>
              <a:gd name="T20" fmla="*/ 52 w 86"/>
              <a:gd name="T21" fmla="*/ 22 h 78"/>
              <a:gd name="T22" fmla="*/ 56 w 86"/>
              <a:gd name="T23" fmla="*/ 0 h 78"/>
              <a:gd name="T24" fmla="*/ 78 w 86"/>
              <a:gd name="T25" fmla="*/ 13 h 78"/>
              <a:gd name="T26" fmla="*/ 86 w 86"/>
              <a:gd name="T27" fmla="*/ 38 h 78"/>
              <a:gd name="T28" fmla="*/ 74 w 86"/>
              <a:gd name="T29" fmla="*/ 67 h 78"/>
              <a:gd name="T30" fmla="*/ 43 w 86"/>
              <a:gd name="T31" fmla="*/ 78 h 78"/>
              <a:gd name="T32" fmla="*/ 11 w 86"/>
              <a:gd name="T33" fmla="*/ 67 h 78"/>
              <a:gd name="T34" fmla="*/ 0 w 86"/>
              <a:gd name="T35" fmla="*/ 38 h 78"/>
              <a:gd name="T36" fmla="*/ 6 w 86"/>
              <a:gd name="T37" fmla="*/ 14 h 78"/>
              <a:gd name="T38" fmla="*/ 26 w 86"/>
              <a:gd name="T39" fmla="*/ 1 h 78"/>
              <a:gd name="T40" fmla="*/ 26 w 86"/>
              <a:gd name="T41" fmla="*/ 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6" h="78">
                <a:moveTo>
                  <a:pt x="26" y="1"/>
                </a:moveTo>
                <a:lnTo>
                  <a:pt x="26" y="1"/>
                </a:lnTo>
                <a:lnTo>
                  <a:pt x="30" y="23"/>
                </a:lnTo>
                <a:cubicBezTo>
                  <a:pt x="25" y="24"/>
                  <a:pt x="22" y="25"/>
                  <a:pt x="20" y="28"/>
                </a:cubicBezTo>
                <a:cubicBezTo>
                  <a:pt x="18" y="30"/>
                  <a:pt x="17" y="34"/>
                  <a:pt x="17" y="38"/>
                </a:cubicBezTo>
                <a:cubicBezTo>
                  <a:pt x="17" y="43"/>
                  <a:pt x="19" y="48"/>
                  <a:pt x="22" y="51"/>
                </a:cubicBezTo>
                <a:cubicBezTo>
                  <a:pt x="26" y="54"/>
                  <a:pt x="32" y="56"/>
                  <a:pt x="41" y="56"/>
                </a:cubicBezTo>
                <a:cubicBezTo>
                  <a:pt x="51" y="56"/>
                  <a:pt x="58" y="54"/>
                  <a:pt x="62" y="51"/>
                </a:cubicBezTo>
                <a:cubicBezTo>
                  <a:pt x="66" y="47"/>
                  <a:pt x="68" y="43"/>
                  <a:pt x="68" y="37"/>
                </a:cubicBezTo>
                <a:cubicBezTo>
                  <a:pt x="68" y="33"/>
                  <a:pt x="67" y="30"/>
                  <a:pt x="64" y="27"/>
                </a:cubicBezTo>
                <a:cubicBezTo>
                  <a:pt x="62" y="25"/>
                  <a:pt x="58" y="23"/>
                  <a:pt x="52" y="22"/>
                </a:cubicBezTo>
                <a:lnTo>
                  <a:pt x="56" y="0"/>
                </a:lnTo>
                <a:cubicBezTo>
                  <a:pt x="66" y="2"/>
                  <a:pt x="73" y="7"/>
                  <a:pt x="78" y="13"/>
                </a:cubicBezTo>
                <a:cubicBezTo>
                  <a:pt x="83" y="19"/>
                  <a:pt x="86" y="28"/>
                  <a:pt x="86" y="38"/>
                </a:cubicBezTo>
                <a:cubicBezTo>
                  <a:pt x="86" y="50"/>
                  <a:pt x="82" y="60"/>
                  <a:pt x="74" y="67"/>
                </a:cubicBezTo>
                <a:cubicBezTo>
                  <a:pt x="67" y="74"/>
                  <a:pt x="56" y="78"/>
                  <a:pt x="43" y="78"/>
                </a:cubicBezTo>
                <a:cubicBezTo>
                  <a:pt x="29" y="78"/>
                  <a:pt x="19" y="74"/>
                  <a:pt x="11" y="67"/>
                </a:cubicBezTo>
                <a:cubicBezTo>
                  <a:pt x="3" y="60"/>
                  <a:pt x="0" y="50"/>
                  <a:pt x="0" y="38"/>
                </a:cubicBezTo>
                <a:cubicBezTo>
                  <a:pt x="0" y="28"/>
                  <a:pt x="2" y="20"/>
                  <a:pt x="6" y="14"/>
                </a:cubicBezTo>
                <a:cubicBezTo>
                  <a:pt x="10" y="8"/>
                  <a:pt x="17" y="4"/>
                  <a:pt x="26" y="1"/>
                </a:cubicBezTo>
                <a:lnTo>
                  <a:pt x="26" y="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6" name="Freeform 88"/>
          <p:cNvSpPr>
            <a:spLocks/>
          </p:cNvSpPr>
          <p:nvPr/>
        </p:nvSpPr>
        <p:spPr bwMode="auto">
          <a:xfrm>
            <a:off x="1243013" y="3594100"/>
            <a:ext cx="128588" cy="82550"/>
          </a:xfrm>
          <a:custGeom>
            <a:avLst/>
            <a:gdLst>
              <a:gd name="T0" fmla="*/ 84 w 84"/>
              <a:gd name="T1" fmla="*/ 32 h 54"/>
              <a:gd name="T2" fmla="*/ 84 w 84"/>
              <a:gd name="T3" fmla="*/ 32 h 54"/>
              <a:gd name="T4" fmla="*/ 84 w 84"/>
              <a:gd name="T5" fmla="*/ 54 h 54"/>
              <a:gd name="T6" fmla="*/ 1 w 84"/>
              <a:gd name="T7" fmla="*/ 54 h 54"/>
              <a:gd name="T8" fmla="*/ 1 w 84"/>
              <a:gd name="T9" fmla="*/ 33 h 54"/>
              <a:gd name="T10" fmla="*/ 13 w 84"/>
              <a:gd name="T11" fmla="*/ 33 h 54"/>
              <a:gd name="T12" fmla="*/ 2 w 84"/>
              <a:gd name="T13" fmla="*/ 24 h 54"/>
              <a:gd name="T14" fmla="*/ 0 w 84"/>
              <a:gd name="T15" fmla="*/ 15 h 54"/>
              <a:gd name="T16" fmla="*/ 4 w 84"/>
              <a:gd name="T17" fmla="*/ 0 h 54"/>
              <a:gd name="T18" fmla="*/ 23 w 84"/>
              <a:gd name="T19" fmla="*/ 7 h 54"/>
              <a:gd name="T20" fmla="*/ 19 w 84"/>
              <a:gd name="T21" fmla="*/ 17 h 54"/>
              <a:gd name="T22" fmla="*/ 22 w 84"/>
              <a:gd name="T23" fmla="*/ 25 h 54"/>
              <a:gd name="T24" fmla="*/ 31 w 84"/>
              <a:gd name="T25" fmla="*/ 30 h 54"/>
              <a:gd name="T26" fmla="*/ 58 w 84"/>
              <a:gd name="T27" fmla="*/ 32 h 54"/>
              <a:gd name="T28" fmla="*/ 84 w 84"/>
              <a:gd name="T29" fmla="*/ 3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54">
                <a:moveTo>
                  <a:pt x="84" y="32"/>
                </a:moveTo>
                <a:lnTo>
                  <a:pt x="84" y="32"/>
                </a:lnTo>
                <a:lnTo>
                  <a:pt x="84" y="54"/>
                </a:lnTo>
                <a:lnTo>
                  <a:pt x="1" y="54"/>
                </a:lnTo>
                <a:lnTo>
                  <a:pt x="1" y="33"/>
                </a:lnTo>
                <a:lnTo>
                  <a:pt x="13" y="33"/>
                </a:lnTo>
                <a:cubicBezTo>
                  <a:pt x="8" y="30"/>
                  <a:pt x="4" y="27"/>
                  <a:pt x="2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0"/>
                  <a:pt x="1" y="5"/>
                  <a:pt x="4" y="0"/>
                </a:cubicBezTo>
                <a:lnTo>
                  <a:pt x="23" y="7"/>
                </a:lnTo>
                <a:cubicBezTo>
                  <a:pt x="20" y="11"/>
                  <a:pt x="19" y="14"/>
                  <a:pt x="19" y="17"/>
                </a:cubicBezTo>
                <a:cubicBezTo>
                  <a:pt x="19" y="20"/>
                  <a:pt x="20" y="23"/>
                  <a:pt x="22" y="25"/>
                </a:cubicBezTo>
                <a:cubicBezTo>
                  <a:pt x="23" y="27"/>
                  <a:pt x="26" y="29"/>
                  <a:pt x="31" y="30"/>
                </a:cubicBezTo>
                <a:cubicBezTo>
                  <a:pt x="35" y="31"/>
                  <a:pt x="44" y="32"/>
                  <a:pt x="58" y="32"/>
                </a:cubicBezTo>
                <a:lnTo>
                  <a:pt x="84" y="3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7" name="Freeform 89"/>
          <p:cNvSpPr>
            <a:spLocks noEditPoints="1"/>
          </p:cNvSpPr>
          <p:nvPr/>
        </p:nvSpPr>
        <p:spPr bwMode="auto">
          <a:xfrm>
            <a:off x="1196975" y="3543300"/>
            <a:ext cx="174625" cy="34925"/>
          </a:xfrm>
          <a:custGeom>
            <a:avLst/>
            <a:gdLst>
              <a:gd name="T0" fmla="*/ 20 w 114"/>
              <a:gd name="T1" fmla="*/ 22 h 22"/>
              <a:gd name="T2" fmla="*/ 20 w 114"/>
              <a:gd name="T3" fmla="*/ 22 h 22"/>
              <a:gd name="T4" fmla="*/ 0 w 114"/>
              <a:gd name="T5" fmla="*/ 22 h 22"/>
              <a:gd name="T6" fmla="*/ 0 w 114"/>
              <a:gd name="T7" fmla="*/ 0 h 22"/>
              <a:gd name="T8" fmla="*/ 20 w 114"/>
              <a:gd name="T9" fmla="*/ 0 h 22"/>
              <a:gd name="T10" fmla="*/ 20 w 114"/>
              <a:gd name="T11" fmla="*/ 22 h 22"/>
              <a:gd name="T12" fmla="*/ 114 w 114"/>
              <a:gd name="T13" fmla="*/ 22 h 22"/>
              <a:gd name="T14" fmla="*/ 114 w 114"/>
              <a:gd name="T15" fmla="*/ 22 h 22"/>
              <a:gd name="T16" fmla="*/ 31 w 114"/>
              <a:gd name="T17" fmla="*/ 22 h 22"/>
              <a:gd name="T18" fmla="*/ 31 w 114"/>
              <a:gd name="T19" fmla="*/ 0 h 22"/>
              <a:gd name="T20" fmla="*/ 114 w 114"/>
              <a:gd name="T21" fmla="*/ 0 h 22"/>
              <a:gd name="T22" fmla="*/ 114 w 114"/>
              <a:gd name="T2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22">
                <a:moveTo>
                  <a:pt x="20" y="22"/>
                </a:moveTo>
                <a:lnTo>
                  <a:pt x="20" y="22"/>
                </a:lnTo>
                <a:lnTo>
                  <a:pt x="0" y="22"/>
                </a:lnTo>
                <a:lnTo>
                  <a:pt x="0" y="0"/>
                </a:lnTo>
                <a:lnTo>
                  <a:pt x="20" y="0"/>
                </a:lnTo>
                <a:lnTo>
                  <a:pt x="20" y="22"/>
                </a:lnTo>
                <a:close/>
                <a:moveTo>
                  <a:pt x="114" y="22"/>
                </a:moveTo>
                <a:lnTo>
                  <a:pt x="114" y="22"/>
                </a:lnTo>
                <a:lnTo>
                  <a:pt x="31" y="22"/>
                </a:lnTo>
                <a:lnTo>
                  <a:pt x="31" y="0"/>
                </a:lnTo>
                <a:lnTo>
                  <a:pt x="114" y="0"/>
                </a:lnTo>
                <a:lnTo>
                  <a:pt x="114" y="2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8" name="Freeform 90"/>
          <p:cNvSpPr>
            <a:spLocks noEditPoints="1"/>
          </p:cNvSpPr>
          <p:nvPr/>
        </p:nvSpPr>
        <p:spPr bwMode="auto">
          <a:xfrm>
            <a:off x="1243013" y="3398838"/>
            <a:ext cx="176213" cy="122238"/>
          </a:xfrm>
          <a:custGeom>
            <a:avLst/>
            <a:gdLst>
              <a:gd name="T0" fmla="*/ 1 w 115"/>
              <a:gd name="T1" fmla="*/ 80 h 80"/>
              <a:gd name="T2" fmla="*/ 1 w 115"/>
              <a:gd name="T3" fmla="*/ 80 h 80"/>
              <a:gd name="T4" fmla="*/ 1 w 115"/>
              <a:gd name="T5" fmla="*/ 60 h 80"/>
              <a:gd name="T6" fmla="*/ 14 w 115"/>
              <a:gd name="T7" fmla="*/ 60 h 80"/>
              <a:gd name="T8" fmla="*/ 3 w 115"/>
              <a:gd name="T9" fmla="*/ 49 h 80"/>
              <a:gd name="T10" fmla="*/ 0 w 115"/>
              <a:gd name="T11" fmla="*/ 34 h 80"/>
              <a:gd name="T12" fmla="*/ 11 w 115"/>
              <a:gd name="T13" fmla="*/ 10 h 80"/>
              <a:gd name="T14" fmla="*/ 42 w 115"/>
              <a:gd name="T15" fmla="*/ 0 h 80"/>
              <a:gd name="T16" fmla="*/ 74 w 115"/>
              <a:gd name="T17" fmla="*/ 10 h 80"/>
              <a:gd name="T18" fmla="*/ 86 w 115"/>
              <a:gd name="T19" fmla="*/ 34 h 80"/>
              <a:gd name="T20" fmla="*/ 83 w 115"/>
              <a:gd name="T21" fmla="*/ 47 h 80"/>
              <a:gd name="T22" fmla="*/ 74 w 115"/>
              <a:gd name="T23" fmla="*/ 58 h 80"/>
              <a:gd name="T24" fmla="*/ 115 w 115"/>
              <a:gd name="T25" fmla="*/ 58 h 80"/>
              <a:gd name="T26" fmla="*/ 115 w 115"/>
              <a:gd name="T27" fmla="*/ 80 h 80"/>
              <a:gd name="T28" fmla="*/ 1 w 115"/>
              <a:gd name="T29" fmla="*/ 80 h 80"/>
              <a:gd name="T30" fmla="*/ 41 w 115"/>
              <a:gd name="T31" fmla="*/ 59 h 80"/>
              <a:gd name="T32" fmla="*/ 41 w 115"/>
              <a:gd name="T33" fmla="*/ 59 h 80"/>
              <a:gd name="T34" fmla="*/ 62 w 115"/>
              <a:gd name="T35" fmla="*/ 53 h 80"/>
              <a:gd name="T36" fmla="*/ 68 w 115"/>
              <a:gd name="T37" fmla="*/ 40 h 80"/>
              <a:gd name="T38" fmla="*/ 62 w 115"/>
              <a:gd name="T39" fmla="*/ 27 h 80"/>
              <a:gd name="T40" fmla="*/ 42 w 115"/>
              <a:gd name="T41" fmla="*/ 22 h 80"/>
              <a:gd name="T42" fmla="*/ 23 w 115"/>
              <a:gd name="T43" fmla="*/ 27 h 80"/>
              <a:gd name="T44" fmla="*/ 17 w 115"/>
              <a:gd name="T45" fmla="*/ 40 h 80"/>
              <a:gd name="T46" fmla="*/ 23 w 115"/>
              <a:gd name="T47" fmla="*/ 53 h 80"/>
              <a:gd name="T48" fmla="*/ 41 w 115"/>
              <a:gd name="T49" fmla="*/ 59 h 80"/>
              <a:gd name="T50" fmla="*/ 41 w 115"/>
              <a:gd name="T51" fmla="*/ 5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" h="80">
                <a:moveTo>
                  <a:pt x="1" y="80"/>
                </a:moveTo>
                <a:lnTo>
                  <a:pt x="1" y="80"/>
                </a:lnTo>
                <a:lnTo>
                  <a:pt x="1" y="60"/>
                </a:lnTo>
                <a:lnTo>
                  <a:pt x="14" y="60"/>
                </a:lnTo>
                <a:cubicBezTo>
                  <a:pt x="9" y="57"/>
                  <a:pt x="6" y="54"/>
                  <a:pt x="3" y="49"/>
                </a:cubicBezTo>
                <a:cubicBezTo>
                  <a:pt x="1" y="45"/>
                  <a:pt x="0" y="40"/>
                  <a:pt x="0" y="34"/>
                </a:cubicBezTo>
                <a:cubicBezTo>
                  <a:pt x="0" y="25"/>
                  <a:pt x="3" y="16"/>
                  <a:pt x="11" y="10"/>
                </a:cubicBezTo>
                <a:cubicBezTo>
                  <a:pt x="18" y="3"/>
                  <a:pt x="29" y="0"/>
                  <a:pt x="42" y="0"/>
                </a:cubicBezTo>
                <a:cubicBezTo>
                  <a:pt x="56" y="0"/>
                  <a:pt x="67" y="3"/>
                  <a:pt x="74" y="10"/>
                </a:cubicBezTo>
                <a:cubicBezTo>
                  <a:pt x="82" y="17"/>
                  <a:pt x="86" y="25"/>
                  <a:pt x="86" y="34"/>
                </a:cubicBezTo>
                <a:cubicBezTo>
                  <a:pt x="86" y="39"/>
                  <a:pt x="85" y="43"/>
                  <a:pt x="83" y="47"/>
                </a:cubicBezTo>
                <a:cubicBezTo>
                  <a:pt x="81" y="50"/>
                  <a:pt x="78" y="54"/>
                  <a:pt x="74" y="58"/>
                </a:cubicBezTo>
                <a:lnTo>
                  <a:pt x="115" y="58"/>
                </a:lnTo>
                <a:lnTo>
                  <a:pt x="115" y="80"/>
                </a:lnTo>
                <a:lnTo>
                  <a:pt x="1" y="80"/>
                </a:lnTo>
                <a:close/>
                <a:moveTo>
                  <a:pt x="41" y="59"/>
                </a:moveTo>
                <a:lnTo>
                  <a:pt x="41" y="59"/>
                </a:lnTo>
                <a:cubicBezTo>
                  <a:pt x="51" y="59"/>
                  <a:pt x="57" y="57"/>
                  <a:pt x="62" y="53"/>
                </a:cubicBezTo>
                <a:cubicBezTo>
                  <a:pt x="66" y="49"/>
                  <a:pt x="68" y="45"/>
                  <a:pt x="68" y="40"/>
                </a:cubicBezTo>
                <a:cubicBezTo>
                  <a:pt x="68" y="35"/>
                  <a:pt x="66" y="30"/>
                  <a:pt x="62" y="27"/>
                </a:cubicBezTo>
                <a:cubicBezTo>
                  <a:pt x="58" y="24"/>
                  <a:pt x="52" y="22"/>
                  <a:pt x="42" y="22"/>
                </a:cubicBezTo>
                <a:cubicBezTo>
                  <a:pt x="34" y="22"/>
                  <a:pt x="27" y="24"/>
                  <a:pt x="23" y="27"/>
                </a:cubicBezTo>
                <a:cubicBezTo>
                  <a:pt x="19" y="31"/>
                  <a:pt x="17" y="35"/>
                  <a:pt x="17" y="40"/>
                </a:cubicBezTo>
                <a:cubicBezTo>
                  <a:pt x="17" y="45"/>
                  <a:pt x="19" y="50"/>
                  <a:pt x="23" y="53"/>
                </a:cubicBezTo>
                <a:cubicBezTo>
                  <a:pt x="27" y="57"/>
                  <a:pt x="33" y="59"/>
                  <a:pt x="41" y="59"/>
                </a:cubicBezTo>
                <a:lnTo>
                  <a:pt x="41" y="5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9" name="Freeform 91"/>
          <p:cNvSpPr>
            <a:spLocks/>
          </p:cNvSpPr>
          <p:nvPr/>
        </p:nvSpPr>
        <p:spPr bwMode="auto">
          <a:xfrm>
            <a:off x="1200150" y="3319463"/>
            <a:ext cx="174625" cy="76200"/>
          </a:xfrm>
          <a:custGeom>
            <a:avLst/>
            <a:gdLst>
              <a:gd name="T0" fmla="*/ 29 w 114"/>
              <a:gd name="T1" fmla="*/ 2 h 49"/>
              <a:gd name="T2" fmla="*/ 29 w 114"/>
              <a:gd name="T3" fmla="*/ 2 h 49"/>
              <a:gd name="T4" fmla="*/ 47 w 114"/>
              <a:gd name="T5" fmla="*/ 2 h 49"/>
              <a:gd name="T6" fmla="*/ 47 w 114"/>
              <a:gd name="T7" fmla="*/ 17 h 49"/>
              <a:gd name="T8" fmla="*/ 80 w 114"/>
              <a:gd name="T9" fmla="*/ 17 h 49"/>
              <a:gd name="T10" fmla="*/ 92 w 114"/>
              <a:gd name="T11" fmla="*/ 17 h 49"/>
              <a:gd name="T12" fmla="*/ 95 w 114"/>
              <a:gd name="T13" fmla="*/ 15 h 49"/>
              <a:gd name="T14" fmla="*/ 96 w 114"/>
              <a:gd name="T15" fmla="*/ 11 h 49"/>
              <a:gd name="T16" fmla="*/ 94 w 114"/>
              <a:gd name="T17" fmla="*/ 2 h 49"/>
              <a:gd name="T18" fmla="*/ 111 w 114"/>
              <a:gd name="T19" fmla="*/ 0 h 49"/>
              <a:gd name="T20" fmla="*/ 114 w 114"/>
              <a:gd name="T21" fmla="*/ 18 h 49"/>
              <a:gd name="T22" fmla="*/ 112 w 114"/>
              <a:gd name="T23" fmla="*/ 28 h 49"/>
              <a:gd name="T24" fmla="*/ 107 w 114"/>
              <a:gd name="T25" fmla="*/ 35 h 49"/>
              <a:gd name="T26" fmla="*/ 98 w 114"/>
              <a:gd name="T27" fmla="*/ 38 h 49"/>
              <a:gd name="T28" fmla="*/ 83 w 114"/>
              <a:gd name="T29" fmla="*/ 39 h 49"/>
              <a:gd name="T30" fmla="*/ 47 w 114"/>
              <a:gd name="T31" fmla="*/ 39 h 49"/>
              <a:gd name="T32" fmla="*/ 47 w 114"/>
              <a:gd name="T33" fmla="*/ 49 h 49"/>
              <a:gd name="T34" fmla="*/ 29 w 114"/>
              <a:gd name="T35" fmla="*/ 49 h 49"/>
              <a:gd name="T36" fmla="*/ 29 w 114"/>
              <a:gd name="T37" fmla="*/ 39 h 49"/>
              <a:gd name="T38" fmla="*/ 13 w 114"/>
              <a:gd name="T39" fmla="*/ 39 h 49"/>
              <a:gd name="T40" fmla="*/ 0 w 114"/>
              <a:gd name="T41" fmla="*/ 17 h 49"/>
              <a:gd name="T42" fmla="*/ 29 w 114"/>
              <a:gd name="T43" fmla="*/ 17 h 49"/>
              <a:gd name="T44" fmla="*/ 29 w 114"/>
              <a:gd name="T45" fmla="*/ 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4" h="49">
                <a:moveTo>
                  <a:pt x="29" y="2"/>
                </a:moveTo>
                <a:lnTo>
                  <a:pt x="29" y="2"/>
                </a:lnTo>
                <a:lnTo>
                  <a:pt x="47" y="2"/>
                </a:lnTo>
                <a:lnTo>
                  <a:pt x="47" y="17"/>
                </a:lnTo>
                <a:lnTo>
                  <a:pt x="80" y="17"/>
                </a:lnTo>
                <a:cubicBezTo>
                  <a:pt x="87" y="17"/>
                  <a:pt x="91" y="17"/>
                  <a:pt x="92" y="17"/>
                </a:cubicBezTo>
                <a:cubicBezTo>
                  <a:pt x="93" y="16"/>
                  <a:pt x="94" y="16"/>
                  <a:pt x="95" y="15"/>
                </a:cubicBezTo>
                <a:cubicBezTo>
                  <a:pt x="95" y="14"/>
                  <a:pt x="96" y="13"/>
                  <a:pt x="96" y="11"/>
                </a:cubicBezTo>
                <a:cubicBezTo>
                  <a:pt x="96" y="9"/>
                  <a:pt x="95" y="6"/>
                  <a:pt x="94" y="2"/>
                </a:cubicBezTo>
                <a:lnTo>
                  <a:pt x="111" y="0"/>
                </a:lnTo>
                <a:cubicBezTo>
                  <a:pt x="113" y="6"/>
                  <a:pt x="114" y="11"/>
                  <a:pt x="114" y="18"/>
                </a:cubicBezTo>
                <a:cubicBezTo>
                  <a:pt x="114" y="22"/>
                  <a:pt x="113" y="25"/>
                  <a:pt x="112" y="28"/>
                </a:cubicBezTo>
                <a:cubicBezTo>
                  <a:pt x="110" y="31"/>
                  <a:pt x="109" y="34"/>
                  <a:pt x="107" y="35"/>
                </a:cubicBezTo>
                <a:cubicBezTo>
                  <a:pt x="105" y="37"/>
                  <a:pt x="102" y="38"/>
                  <a:pt x="98" y="38"/>
                </a:cubicBezTo>
                <a:cubicBezTo>
                  <a:pt x="96" y="39"/>
                  <a:pt x="91" y="39"/>
                  <a:pt x="83" y="39"/>
                </a:cubicBezTo>
                <a:lnTo>
                  <a:pt x="47" y="39"/>
                </a:lnTo>
                <a:lnTo>
                  <a:pt x="47" y="49"/>
                </a:lnTo>
                <a:lnTo>
                  <a:pt x="29" y="49"/>
                </a:lnTo>
                <a:lnTo>
                  <a:pt x="29" y="39"/>
                </a:lnTo>
                <a:lnTo>
                  <a:pt x="13" y="39"/>
                </a:lnTo>
                <a:lnTo>
                  <a:pt x="0" y="17"/>
                </a:lnTo>
                <a:lnTo>
                  <a:pt x="29" y="17"/>
                </a:lnTo>
                <a:lnTo>
                  <a:pt x="29" y="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0" name="Freeform 92"/>
          <p:cNvSpPr>
            <a:spLocks/>
          </p:cNvSpPr>
          <p:nvPr/>
        </p:nvSpPr>
        <p:spPr bwMode="auto">
          <a:xfrm>
            <a:off x="1243013" y="3197225"/>
            <a:ext cx="131763" cy="117475"/>
          </a:xfrm>
          <a:custGeom>
            <a:avLst/>
            <a:gdLst>
              <a:gd name="T0" fmla="*/ 60 w 86"/>
              <a:gd name="T1" fmla="*/ 77 h 77"/>
              <a:gd name="T2" fmla="*/ 60 w 86"/>
              <a:gd name="T3" fmla="*/ 77 h 77"/>
              <a:gd name="T4" fmla="*/ 57 w 86"/>
              <a:gd name="T5" fmla="*/ 55 h 77"/>
              <a:gd name="T6" fmla="*/ 67 w 86"/>
              <a:gd name="T7" fmla="*/ 50 h 77"/>
              <a:gd name="T8" fmla="*/ 70 w 86"/>
              <a:gd name="T9" fmla="*/ 38 h 77"/>
              <a:gd name="T10" fmla="*/ 67 w 86"/>
              <a:gd name="T11" fmla="*/ 25 h 77"/>
              <a:gd name="T12" fmla="*/ 61 w 86"/>
              <a:gd name="T13" fmla="*/ 22 h 77"/>
              <a:gd name="T14" fmla="*/ 57 w 86"/>
              <a:gd name="T15" fmla="*/ 24 h 77"/>
              <a:gd name="T16" fmla="*/ 54 w 86"/>
              <a:gd name="T17" fmla="*/ 31 h 77"/>
              <a:gd name="T18" fmla="*/ 43 w 86"/>
              <a:gd name="T19" fmla="*/ 64 h 77"/>
              <a:gd name="T20" fmla="*/ 25 w 86"/>
              <a:gd name="T21" fmla="*/ 74 h 77"/>
              <a:gd name="T22" fmla="*/ 7 w 86"/>
              <a:gd name="T23" fmla="*/ 66 h 77"/>
              <a:gd name="T24" fmla="*/ 0 w 86"/>
              <a:gd name="T25" fmla="*/ 39 h 77"/>
              <a:gd name="T26" fmla="*/ 5 w 86"/>
              <a:gd name="T27" fmla="*/ 14 h 77"/>
              <a:gd name="T28" fmla="*/ 21 w 86"/>
              <a:gd name="T29" fmla="*/ 3 h 77"/>
              <a:gd name="T30" fmla="*/ 25 w 86"/>
              <a:gd name="T31" fmla="*/ 24 h 77"/>
              <a:gd name="T32" fmla="*/ 18 w 86"/>
              <a:gd name="T33" fmla="*/ 29 h 77"/>
              <a:gd name="T34" fmla="*/ 15 w 86"/>
              <a:gd name="T35" fmla="*/ 39 h 77"/>
              <a:gd name="T36" fmla="*/ 18 w 86"/>
              <a:gd name="T37" fmla="*/ 51 h 77"/>
              <a:gd name="T38" fmla="*/ 22 w 86"/>
              <a:gd name="T39" fmla="*/ 54 h 77"/>
              <a:gd name="T40" fmla="*/ 26 w 86"/>
              <a:gd name="T41" fmla="*/ 52 h 77"/>
              <a:gd name="T42" fmla="*/ 32 w 86"/>
              <a:gd name="T43" fmla="*/ 31 h 77"/>
              <a:gd name="T44" fmla="*/ 42 w 86"/>
              <a:gd name="T45" fmla="*/ 7 h 77"/>
              <a:gd name="T46" fmla="*/ 58 w 86"/>
              <a:gd name="T47" fmla="*/ 0 h 77"/>
              <a:gd name="T48" fmla="*/ 78 w 86"/>
              <a:gd name="T49" fmla="*/ 10 h 77"/>
              <a:gd name="T50" fmla="*/ 86 w 86"/>
              <a:gd name="T51" fmla="*/ 38 h 77"/>
              <a:gd name="T52" fmla="*/ 79 w 86"/>
              <a:gd name="T53" fmla="*/ 64 h 77"/>
              <a:gd name="T54" fmla="*/ 60 w 86"/>
              <a:gd name="T55" fmla="*/ 77 h 77"/>
              <a:gd name="T56" fmla="*/ 60 w 86"/>
              <a:gd name="T5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" h="77">
                <a:moveTo>
                  <a:pt x="60" y="77"/>
                </a:moveTo>
                <a:lnTo>
                  <a:pt x="60" y="77"/>
                </a:lnTo>
                <a:lnTo>
                  <a:pt x="57" y="55"/>
                </a:lnTo>
                <a:cubicBezTo>
                  <a:pt x="61" y="54"/>
                  <a:pt x="65" y="52"/>
                  <a:pt x="67" y="50"/>
                </a:cubicBezTo>
                <a:cubicBezTo>
                  <a:pt x="69" y="47"/>
                  <a:pt x="70" y="43"/>
                  <a:pt x="70" y="38"/>
                </a:cubicBezTo>
                <a:cubicBezTo>
                  <a:pt x="70" y="32"/>
                  <a:pt x="69" y="28"/>
                  <a:pt x="67" y="25"/>
                </a:cubicBezTo>
                <a:cubicBezTo>
                  <a:pt x="65" y="23"/>
                  <a:pt x="64" y="22"/>
                  <a:pt x="61" y="22"/>
                </a:cubicBezTo>
                <a:cubicBezTo>
                  <a:pt x="59" y="22"/>
                  <a:pt x="58" y="23"/>
                  <a:pt x="57" y="24"/>
                </a:cubicBezTo>
                <a:cubicBezTo>
                  <a:pt x="56" y="25"/>
                  <a:pt x="55" y="27"/>
                  <a:pt x="54" y="31"/>
                </a:cubicBezTo>
                <a:cubicBezTo>
                  <a:pt x="50" y="49"/>
                  <a:pt x="47" y="60"/>
                  <a:pt x="43" y="64"/>
                </a:cubicBezTo>
                <a:cubicBezTo>
                  <a:pt x="39" y="71"/>
                  <a:pt x="33" y="74"/>
                  <a:pt x="25" y="74"/>
                </a:cubicBezTo>
                <a:cubicBezTo>
                  <a:pt x="18" y="74"/>
                  <a:pt x="12" y="71"/>
                  <a:pt x="7" y="66"/>
                </a:cubicBezTo>
                <a:cubicBezTo>
                  <a:pt x="2" y="60"/>
                  <a:pt x="0" y="51"/>
                  <a:pt x="0" y="39"/>
                </a:cubicBezTo>
                <a:cubicBezTo>
                  <a:pt x="0" y="28"/>
                  <a:pt x="1" y="20"/>
                  <a:pt x="5" y="14"/>
                </a:cubicBezTo>
                <a:cubicBezTo>
                  <a:pt x="9" y="9"/>
                  <a:pt x="14" y="5"/>
                  <a:pt x="21" y="3"/>
                </a:cubicBezTo>
                <a:lnTo>
                  <a:pt x="25" y="24"/>
                </a:lnTo>
                <a:cubicBezTo>
                  <a:pt x="22" y="24"/>
                  <a:pt x="20" y="26"/>
                  <a:pt x="18" y="29"/>
                </a:cubicBezTo>
                <a:cubicBezTo>
                  <a:pt x="16" y="31"/>
                  <a:pt x="15" y="35"/>
                  <a:pt x="15" y="39"/>
                </a:cubicBezTo>
                <a:cubicBezTo>
                  <a:pt x="15" y="45"/>
                  <a:pt x="16" y="49"/>
                  <a:pt x="18" y="51"/>
                </a:cubicBezTo>
                <a:cubicBezTo>
                  <a:pt x="19" y="53"/>
                  <a:pt x="20" y="54"/>
                  <a:pt x="22" y="54"/>
                </a:cubicBezTo>
                <a:cubicBezTo>
                  <a:pt x="24" y="54"/>
                  <a:pt x="25" y="53"/>
                  <a:pt x="26" y="52"/>
                </a:cubicBezTo>
                <a:cubicBezTo>
                  <a:pt x="28" y="50"/>
                  <a:pt x="30" y="43"/>
                  <a:pt x="32" y="31"/>
                </a:cubicBezTo>
                <a:cubicBezTo>
                  <a:pt x="35" y="20"/>
                  <a:pt x="38" y="12"/>
                  <a:pt x="42" y="7"/>
                </a:cubicBezTo>
                <a:cubicBezTo>
                  <a:pt x="46" y="2"/>
                  <a:pt x="51" y="0"/>
                  <a:pt x="58" y="0"/>
                </a:cubicBezTo>
                <a:cubicBezTo>
                  <a:pt x="66" y="0"/>
                  <a:pt x="72" y="3"/>
                  <a:pt x="78" y="10"/>
                </a:cubicBezTo>
                <a:cubicBezTo>
                  <a:pt x="83" y="16"/>
                  <a:pt x="86" y="25"/>
                  <a:pt x="86" y="38"/>
                </a:cubicBezTo>
                <a:cubicBezTo>
                  <a:pt x="86" y="49"/>
                  <a:pt x="83" y="58"/>
                  <a:pt x="79" y="64"/>
                </a:cubicBezTo>
                <a:cubicBezTo>
                  <a:pt x="74" y="71"/>
                  <a:pt x="68" y="75"/>
                  <a:pt x="60" y="77"/>
                </a:cubicBezTo>
                <a:lnTo>
                  <a:pt x="60" y="7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1" name="Freeform 93"/>
          <p:cNvSpPr>
            <a:spLocks noEditPoints="1"/>
          </p:cNvSpPr>
          <p:nvPr/>
        </p:nvSpPr>
        <p:spPr bwMode="auto">
          <a:xfrm>
            <a:off x="1243013" y="2998788"/>
            <a:ext cx="131763" cy="117475"/>
          </a:xfrm>
          <a:custGeom>
            <a:avLst/>
            <a:gdLst>
              <a:gd name="T0" fmla="*/ 27 w 86"/>
              <a:gd name="T1" fmla="*/ 55 h 77"/>
              <a:gd name="T2" fmla="*/ 27 w 86"/>
              <a:gd name="T3" fmla="*/ 55 h 77"/>
              <a:gd name="T4" fmla="*/ 23 w 86"/>
              <a:gd name="T5" fmla="*/ 75 h 77"/>
              <a:gd name="T6" fmla="*/ 5 w 86"/>
              <a:gd name="T7" fmla="*/ 64 h 77"/>
              <a:gd name="T8" fmla="*/ 0 w 86"/>
              <a:gd name="T9" fmla="*/ 40 h 77"/>
              <a:gd name="T10" fmla="*/ 3 w 86"/>
              <a:gd name="T11" fmla="*/ 18 h 77"/>
              <a:gd name="T12" fmla="*/ 12 w 86"/>
              <a:gd name="T13" fmla="*/ 8 h 77"/>
              <a:gd name="T14" fmla="*/ 31 w 86"/>
              <a:gd name="T15" fmla="*/ 5 h 77"/>
              <a:gd name="T16" fmla="*/ 57 w 86"/>
              <a:gd name="T17" fmla="*/ 5 h 77"/>
              <a:gd name="T18" fmla="*/ 73 w 86"/>
              <a:gd name="T19" fmla="*/ 4 h 77"/>
              <a:gd name="T20" fmla="*/ 84 w 86"/>
              <a:gd name="T21" fmla="*/ 0 h 77"/>
              <a:gd name="T22" fmla="*/ 84 w 86"/>
              <a:gd name="T23" fmla="*/ 22 h 77"/>
              <a:gd name="T24" fmla="*/ 77 w 86"/>
              <a:gd name="T25" fmla="*/ 24 h 77"/>
              <a:gd name="T26" fmla="*/ 75 w 86"/>
              <a:gd name="T27" fmla="*/ 25 h 77"/>
              <a:gd name="T28" fmla="*/ 83 w 86"/>
              <a:gd name="T29" fmla="*/ 37 h 77"/>
              <a:gd name="T30" fmla="*/ 86 w 86"/>
              <a:gd name="T31" fmla="*/ 50 h 77"/>
              <a:gd name="T32" fmla="*/ 79 w 86"/>
              <a:gd name="T33" fmla="*/ 70 h 77"/>
              <a:gd name="T34" fmla="*/ 61 w 86"/>
              <a:gd name="T35" fmla="*/ 77 h 77"/>
              <a:gd name="T36" fmla="*/ 49 w 86"/>
              <a:gd name="T37" fmla="*/ 74 h 77"/>
              <a:gd name="T38" fmla="*/ 41 w 86"/>
              <a:gd name="T39" fmla="*/ 65 h 77"/>
              <a:gd name="T40" fmla="*/ 35 w 86"/>
              <a:gd name="T41" fmla="*/ 47 h 77"/>
              <a:gd name="T42" fmla="*/ 30 w 86"/>
              <a:gd name="T43" fmla="*/ 26 h 77"/>
              <a:gd name="T44" fmla="*/ 28 w 86"/>
              <a:gd name="T45" fmla="*/ 26 h 77"/>
              <a:gd name="T46" fmla="*/ 19 w 86"/>
              <a:gd name="T47" fmla="*/ 29 h 77"/>
              <a:gd name="T48" fmla="*/ 16 w 86"/>
              <a:gd name="T49" fmla="*/ 41 h 77"/>
              <a:gd name="T50" fmla="*/ 19 w 86"/>
              <a:gd name="T51" fmla="*/ 50 h 77"/>
              <a:gd name="T52" fmla="*/ 27 w 86"/>
              <a:gd name="T53" fmla="*/ 55 h 77"/>
              <a:gd name="T54" fmla="*/ 27 w 86"/>
              <a:gd name="T55" fmla="*/ 55 h 77"/>
              <a:gd name="T56" fmla="*/ 44 w 86"/>
              <a:gd name="T57" fmla="*/ 26 h 77"/>
              <a:gd name="T58" fmla="*/ 44 w 86"/>
              <a:gd name="T59" fmla="*/ 26 h 77"/>
              <a:gd name="T60" fmla="*/ 48 w 86"/>
              <a:gd name="T61" fmla="*/ 40 h 77"/>
              <a:gd name="T62" fmla="*/ 51 w 86"/>
              <a:gd name="T63" fmla="*/ 51 h 77"/>
              <a:gd name="T64" fmla="*/ 59 w 86"/>
              <a:gd name="T65" fmla="*/ 56 h 77"/>
              <a:gd name="T66" fmla="*/ 67 w 86"/>
              <a:gd name="T67" fmla="*/ 52 h 77"/>
              <a:gd name="T68" fmla="*/ 70 w 86"/>
              <a:gd name="T69" fmla="*/ 44 h 77"/>
              <a:gd name="T70" fmla="*/ 67 w 86"/>
              <a:gd name="T71" fmla="*/ 32 h 77"/>
              <a:gd name="T72" fmla="*/ 59 w 86"/>
              <a:gd name="T73" fmla="*/ 27 h 77"/>
              <a:gd name="T74" fmla="*/ 49 w 86"/>
              <a:gd name="T75" fmla="*/ 26 h 77"/>
              <a:gd name="T76" fmla="*/ 44 w 86"/>
              <a:gd name="T77" fmla="*/ 2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6" h="77">
                <a:moveTo>
                  <a:pt x="27" y="55"/>
                </a:moveTo>
                <a:lnTo>
                  <a:pt x="27" y="55"/>
                </a:lnTo>
                <a:lnTo>
                  <a:pt x="23" y="75"/>
                </a:lnTo>
                <a:cubicBezTo>
                  <a:pt x="15" y="73"/>
                  <a:pt x="9" y="69"/>
                  <a:pt x="5" y="64"/>
                </a:cubicBezTo>
                <a:cubicBezTo>
                  <a:pt x="2" y="58"/>
                  <a:pt x="0" y="50"/>
                  <a:pt x="0" y="40"/>
                </a:cubicBezTo>
                <a:cubicBezTo>
                  <a:pt x="0" y="30"/>
                  <a:pt x="1" y="23"/>
                  <a:pt x="3" y="18"/>
                </a:cubicBezTo>
                <a:cubicBezTo>
                  <a:pt x="5" y="13"/>
                  <a:pt x="8" y="10"/>
                  <a:pt x="12" y="8"/>
                </a:cubicBezTo>
                <a:cubicBezTo>
                  <a:pt x="15" y="6"/>
                  <a:pt x="22" y="5"/>
                  <a:pt x="31" y="5"/>
                </a:cubicBezTo>
                <a:lnTo>
                  <a:pt x="57" y="5"/>
                </a:lnTo>
                <a:cubicBezTo>
                  <a:pt x="64" y="5"/>
                  <a:pt x="69" y="5"/>
                  <a:pt x="73" y="4"/>
                </a:cubicBezTo>
                <a:cubicBezTo>
                  <a:pt x="76" y="3"/>
                  <a:pt x="80" y="2"/>
                  <a:pt x="84" y="0"/>
                </a:cubicBezTo>
                <a:lnTo>
                  <a:pt x="84" y="22"/>
                </a:lnTo>
                <a:cubicBezTo>
                  <a:pt x="82" y="22"/>
                  <a:pt x="80" y="23"/>
                  <a:pt x="77" y="24"/>
                </a:cubicBezTo>
                <a:cubicBezTo>
                  <a:pt x="76" y="24"/>
                  <a:pt x="75" y="24"/>
                  <a:pt x="75" y="25"/>
                </a:cubicBezTo>
                <a:cubicBezTo>
                  <a:pt x="79" y="28"/>
                  <a:pt x="81" y="32"/>
                  <a:pt x="83" y="37"/>
                </a:cubicBezTo>
                <a:cubicBezTo>
                  <a:pt x="85" y="41"/>
                  <a:pt x="86" y="45"/>
                  <a:pt x="86" y="50"/>
                </a:cubicBezTo>
                <a:cubicBezTo>
                  <a:pt x="86" y="59"/>
                  <a:pt x="83" y="65"/>
                  <a:pt x="79" y="70"/>
                </a:cubicBezTo>
                <a:cubicBezTo>
                  <a:pt x="74" y="75"/>
                  <a:pt x="68" y="77"/>
                  <a:pt x="61" y="77"/>
                </a:cubicBezTo>
                <a:cubicBezTo>
                  <a:pt x="57" y="77"/>
                  <a:pt x="53" y="76"/>
                  <a:pt x="49" y="74"/>
                </a:cubicBezTo>
                <a:cubicBezTo>
                  <a:pt x="45" y="72"/>
                  <a:pt x="42" y="69"/>
                  <a:pt x="41" y="65"/>
                </a:cubicBezTo>
                <a:cubicBezTo>
                  <a:pt x="39" y="61"/>
                  <a:pt x="37" y="55"/>
                  <a:pt x="35" y="47"/>
                </a:cubicBezTo>
                <a:cubicBezTo>
                  <a:pt x="34" y="37"/>
                  <a:pt x="32" y="30"/>
                  <a:pt x="30" y="26"/>
                </a:cubicBezTo>
                <a:lnTo>
                  <a:pt x="28" y="26"/>
                </a:lnTo>
                <a:cubicBezTo>
                  <a:pt x="24" y="26"/>
                  <a:pt x="21" y="27"/>
                  <a:pt x="19" y="29"/>
                </a:cubicBezTo>
                <a:cubicBezTo>
                  <a:pt x="17" y="31"/>
                  <a:pt x="16" y="35"/>
                  <a:pt x="16" y="41"/>
                </a:cubicBezTo>
                <a:cubicBezTo>
                  <a:pt x="16" y="45"/>
                  <a:pt x="17" y="48"/>
                  <a:pt x="19" y="50"/>
                </a:cubicBezTo>
                <a:cubicBezTo>
                  <a:pt x="20" y="52"/>
                  <a:pt x="23" y="54"/>
                  <a:pt x="27" y="55"/>
                </a:cubicBezTo>
                <a:lnTo>
                  <a:pt x="27" y="55"/>
                </a:lnTo>
                <a:close/>
                <a:moveTo>
                  <a:pt x="44" y="26"/>
                </a:moveTo>
                <a:lnTo>
                  <a:pt x="44" y="26"/>
                </a:lnTo>
                <a:cubicBezTo>
                  <a:pt x="45" y="29"/>
                  <a:pt x="46" y="33"/>
                  <a:pt x="48" y="40"/>
                </a:cubicBezTo>
                <a:cubicBezTo>
                  <a:pt x="49" y="46"/>
                  <a:pt x="50" y="50"/>
                  <a:pt x="51" y="51"/>
                </a:cubicBezTo>
                <a:cubicBezTo>
                  <a:pt x="53" y="54"/>
                  <a:pt x="56" y="56"/>
                  <a:pt x="59" y="56"/>
                </a:cubicBezTo>
                <a:cubicBezTo>
                  <a:pt x="62" y="56"/>
                  <a:pt x="65" y="55"/>
                  <a:pt x="67" y="52"/>
                </a:cubicBezTo>
                <a:cubicBezTo>
                  <a:pt x="69" y="50"/>
                  <a:pt x="70" y="47"/>
                  <a:pt x="70" y="44"/>
                </a:cubicBezTo>
                <a:cubicBezTo>
                  <a:pt x="70" y="40"/>
                  <a:pt x="69" y="36"/>
                  <a:pt x="67" y="32"/>
                </a:cubicBezTo>
                <a:cubicBezTo>
                  <a:pt x="65" y="30"/>
                  <a:pt x="62" y="28"/>
                  <a:pt x="59" y="27"/>
                </a:cubicBezTo>
                <a:cubicBezTo>
                  <a:pt x="57" y="27"/>
                  <a:pt x="54" y="26"/>
                  <a:pt x="49" y="26"/>
                </a:cubicBezTo>
                <a:lnTo>
                  <a:pt x="44" y="2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2" name="Freeform 94"/>
          <p:cNvSpPr>
            <a:spLocks/>
          </p:cNvSpPr>
          <p:nvPr/>
        </p:nvSpPr>
        <p:spPr bwMode="auto">
          <a:xfrm>
            <a:off x="1200150" y="2909888"/>
            <a:ext cx="174625" cy="73025"/>
          </a:xfrm>
          <a:custGeom>
            <a:avLst/>
            <a:gdLst>
              <a:gd name="T0" fmla="*/ 29 w 114"/>
              <a:gd name="T1" fmla="*/ 1 h 48"/>
              <a:gd name="T2" fmla="*/ 29 w 114"/>
              <a:gd name="T3" fmla="*/ 1 h 48"/>
              <a:gd name="T4" fmla="*/ 47 w 114"/>
              <a:gd name="T5" fmla="*/ 1 h 48"/>
              <a:gd name="T6" fmla="*/ 47 w 114"/>
              <a:gd name="T7" fmla="*/ 16 h 48"/>
              <a:gd name="T8" fmla="*/ 80 w 114"/>
              <a:gd name="T9" fmla="*/ 16 h 48"/>
              <a:gd name="T10" fmla="*/ 92 w 114"/>
              <a:gd name="T11" fmla="*/ 16 h 48"/>
              <a:gd name="T12" fmla="*/ 95 w 114"/>
              <a:gd name="T13" fmla="*/ 14 h 48"/>
              <a:gd name="T14" fmla="*/ 96 w 114"/>
              <a:gd name="T15" fmla="*/ 10 h 48"/>
              <a:gd name="T16" fmla="*/ 94 w 114"/>
              <a:gd name="T17" fmla="*/ 2 h 48"/>
              <a:gd name="T18" fmla="*/ 111 w 114"/>
              <a:gd name="T19" fmla="*/ 0 h 48"/>
              <a:gd name="T20" fmla="*/ 114 w 114"/>
              <a:gd name="T21" fmla="*/ 17 h 48"/>
              <a:gd name="T22" fmla="*/ 112 w 114"/>
              <a:gd name="T23" fmla="*/ 28 h 48"/>
              <a:gd name="T24" fmla="*/ 107 w 114"/>
              <a:gd name="T25" fmla="*/ 35 h 48"/>
              <a:gd name="T26" fmla="*/ 98 w 114"/>
              <a:gd name="T27" fmla="*/ 38 h 48"/>
              <a:gd name="T28" fmla="*/ 83 w 114"/>
              <a:gd name="T29" fmla="*/ 38 h 48"/>
              <a:gd name="T30" fmla="*/ 47 w 114"/>
              <a:gd name="T31" fmla="*/ 38 h 48"/>
              <a:gd name="T32" fmla="*/ 47 w 114"/>
              <a:gd name="T33" fmla="*/ 48 h 48"/>
              <a:gd name="T34" fmla="*/ 29 w 114"/>
              <a:gd name="T35" fmla="*/ 48 h 48"/>
              <a:gd name="T36" fmla="*/ 29 w 114"/>
              <a:gd name="T37" fmla="*/ 38 h 48"/>
              <a:gd name="T38" fmla="*/ 13 w 114"/>
              <a:gd name="T39" fmla="*/ 38 h 48"/>
              <a:gd name="T40" fmla="*/ 0 w 114"/>
              <a:gd name="T41" fmla="*/ 16 h 48"/>
              <a:gd name="T42" fmla="*/ 29 w 114"/>
              <a:gd name="T43" fmla="*/ 16 h 48"/>
              <a:gd name="T44" fmla="*/ 29 w 114"/>
              <a:gd name="T45" fmla="*/ 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4" h="48">
                <a:moveTo>
                  <a:pt x="29" y="1"/>
                </a:moveTo>
                <a:lnTo>
                  <a:pt x="29" y="1"/>
                </a:lnTo>
                <a:lnTo>
                  <a:pt x="47" y="1"/>
                </a:lnTo>
                <a:lnTo>
                  <a:pt x="47" y="16"/>
                </a:lnTo>
                <a:lnTo>
                  <a:pt x="80" y="16"/>
                </a:lnTo>
                <a:cubicBezTo>
                  <a:pt x="87" y="16"/>
                  <a:pt x="91" y="16"/>
                  <a:pt x="92" y="16"/>
                </a:cubicBezTo>
                <a:cubicBezTo>
                  <a:pt x="93" y="16"/>
                  <a:pt x="94" y="15"/>
                  <a:pt x="95" y="14"/>
                </a:cubicBezTo>
                <a:cubicBezTo>
                  <a:pt x="95" y="13"/>
                  <a:pt x="96" y="12"/>
                  <a:pt x="96" y="10"/>
                </a:cubicBezTo>
                <a:cubicBezTo>
                  <a:pt x="96" y="8"/>
                  <a:pt x="95" y="5"/>
                  <a:pt x="94" y="2"/>
                </a:cubicBezTo>
                <a:lnTo>
                  <a:pt x="111" y="0"/>
                </a:lnTo>
                <a:cubicBezTo>
                  <a:pt x="113" y="5"/>
                  <a:pt x="114" y="11"/>
                  <a:pt x="114" y="17"/>
                </a:cubicBezTo>
                <a:cubicBezTo>
                  <a:pt x="114" y="21"/>
                  <a:pt x="113" y="24"/>
                  <a:pt x="112" y="28"/>
                </a:cubicBezTo>
                <a:cubicBezTo>
                  <a:pt x="110" y="31"/>
                  <a:pt x="109" y="33"/>
                  <a:pt x="107" y="35"/>
                </a:cubicBezTo>
                <a:cubicBezTo>
                  <a:pt x="105" y="36"/>
                  <a:pt x="102" y="37"/>
                  <a:pt x="98" y="38"/>
                </a:cubicBezTo>
                <a:cubicBezTo>
                  <a:pt x="96" y="38"/>
                  <a:pt x="91" y="38"/>
                  <a:pt x="83" y="38"/>
                </a:cubicBezTo>
                <a:lnTo>
                  <a:pt x="47" y="38"/>
                </a:lnTo>
                <a:lnTo>
                  <a:pt x="47" y="48"/>
                </a:lnTo>
                <a:lnTo>
                  <a:pt x="29" y="48"/>
                </a:lnTo>
                <a:lnTo>
                  <a:pt x="29" y="38"/>
                </a:lnTo>
                <a:lnTo>
                  <a:pt x="13" y="38"/>
                </a:lnTo>
                <a:lnTo>
                  <a:pt x="0" y="16"/>
                </a:lnTo>
                <a:lnTo>
                  <a:pt x="29" y="16"/>
                </a:lnTo>
                <a:lnTo>
                  <a:pt x="29" y="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3" name="Freeform 95"/>
          <p:cNvSpPr>
            <a:spLocks/>
          </p:cNvSpPr>
          <p:nvPr/>
        </p:nvSpPr>
        <p:spPr bwMode="auto">
          <a:xfrm>
            <a:off x="1196975" y="2727325"/>
            <a:ext cx="177800" cy="115888"/>
          </a:xfrm>
          <a:custGeom>
            <a:avLst/>
            <a:gdLst>
              <a:gd name="T0" fmla="*/ 84 w 116"/>
              <a:gd name="T1" fmla="*/ 76 h 76"/>
              <a:gd name="T2" fmla="*/ 84 w 116"/>
              <a:gd name="T3" fmla="*/ 76 h 76"/>
              <a:gd name="T4" fmla="*/ 81 w 116"/>
              <a:gd name="T5" fmla="*/ 55 h 76"/>
              <a:gd name="T6" fmla="*/ 93 w 116"/>
              <a:gd name="T7" fmla="*/ 49 h 76"/>
              <a:gd name="T8" fmla="*/ 98 w 116"/>
              <a:gd name="T9" fmla="*/ 39 h 76"/>
              <a:gd name="T10" fmla="*/ 93 w 116"/>
              <a:gd name="T11" fmla="*/ 27 h 76"/>
              <a:gd name="T12" fmla="*/ 79 w 116"/>
              <a:gd name="T13" fmla="*/ 23 h 76"/>
              <a:gd name="T14" fmla="*/ 66 w 116"/>
              <a:gd name="T15" fmla="*/ 27 h 76"/>
              <a:gd name="T16" fmla="*/ 61 w 116"/>
              <a:gd name="T17" fmla="*/ 38 h 76"/>
              <a:gd name="T18" fmla="*/ 63 w 116"/>
              <a:gd name="T19" fmla="*/ 48 h 76"/>
              <a:gd name="T20" fmla="*/ 45 w 116"/>
              <a:gd name="T21" fmla="*/ 45 h 76"/>
              <a:gd name="T22" fmla="*/ 41 w 116"/>
              <a:gd name="T23" fmla="*/ 32 h 76"/>
              <a:gd name="T24" fmla="*/ 30 w 116"/>
              <a:gd name="T25" fmla="*/ 27 h 76"/>
              <a:gd name="T26" fmla="*/ 21 w 116"/>
              <a:gd name="T27" fmla="*/ 31 h 76"/>
              <a:gd name="T28" fmla="*/ 18 w 116"/>
              <a:gd name="T29" fmla="*/ 40 h 76"/>
              <a:gd name="T30" fmla="*/ 21 w 116"/>
              <a:gd name="T31" fmla="*/ 49 h 76"/>
              <a:gd name="T32" fmla="*/ 33 w 116"/>
              <a:gd name="T33" fmla="*/ 54 h 76"/>
              <a:gd name="T34" fmla="*/ 29 w 116"/>
              <a:gd name="T35" fmla="*/ 74 h 76"/>
              <a:gd name="T36" fmla="*/ 13 w 116"/>
              <a:gd name="T37" fmla="*/ 68 h 76"/>
              <a:gd name="T38" fmla="*/ 3 w 116"/>
              <a:gd name="T39" fmla="*/ 56 h 76"/>
              <a:gd name="T40" fmla="*/ 0 w 116"/>
              <a:gd name="T41" fmla="*/ 39 h 76"/>
              <a:gd name="T42" fmla="*/ 10 w 116"/>
              <a:gd name="T43" fmla="*/ 13 h 76"/>
              <a:gd name="T44" fmla="*/ 29 w 116"/>
              <a:gd name="T45" fmla="*/ 5 h 76"/>
              <a:gd name="T46" fmla="*/ 53 w 116"/>
              <a:gd name="T47" fmla="*/ 22 h 76"/>
              <a:gd name="T48" fmla="*/ 62 w 116"/>
              <a:gd name="T49" fmla="*/ 6 h 76"/>
              <a:gd name="T50" fmla="*/ 80 w 116"/>
              <a:gd name="T51" fmla="*/ 0 h 76"/>
              <a:gd name="T52" fmla="*/ 105 w 116"/>
              <a:gd name="T53" fmla="*/ 11 h 76"/>
              <a:gd name="T54" fmla="*/ 116 w 116"/>
              <a:gd name="T55" fmla="*/ 38 h 76"/>
              <a:gd name="T56" fmla="*/ 107 w 116"/>
              <a:gd name="T57" fmla="*/ 64 h 76"/>
              <a:gd name="T58" fmla="*/ 84 w 116"/>
              <a:gd name="T59" fmla="*/ 76 h 76"/>
              <a:gd name="T60" fmla="*/ 84 w 116"/>
              <a:gd name="T61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6" h="76">
                <a:moveTo>
                  <a:pt x="84" y="76"/>
                </a:moveTo>
                <a:lnTo>
                  <a:pt x="84" y="76"/>
                </a:lnTo>
                <a:lnTo>
                  <a:pt x="81" y="55"/>
                </a:lnTo>
                <a:cubicBezTo>
                  <a:pt x="87" y="54"/>
                  <a:pt x="91" y="52"/>
                  <a:pt x="93" y="49"/>
                </a:cubicBezTo>
                <a:cubicBezTo>
                  <a:pt x="96" y="46"/>
                  <a:pt x="98" y="43"/>
                  <a:pt x="98" y="39"/>
                </a:cubicBezTo>
                <a:cubicBezTo>
                  <a:pt x="98" y="34"/>
                  <a:pt x="96" y="30"/>
                  <a:pt x="93" y="27"/>
                </a:cubicBezTo>
                <a:cubicBezTo>
                  <a:pt x="89" y="24"/>
                  <a:pt x="85" y="23"/>
                  <a:pt x="79" y="23"/>
                </a:cubicBezTo>
                <a:cubicBezTo>
                  <a:pt x="73" y="23"/>
                  <a:pt x="69" y="24"/>
                  <a:pt x="66" y="27"/>
                </a:cubicBezTo>
                <a:cubicBezTo>
                  <a:pt x="63" y="30"/>
                  <a:pt x="61" y="34"/>
                  <a:pt x="61" y="38"/>
                </a:cubicBezTo>
                <a:cubicBezTo>
                  <a:pt x="61" y="41"/>
                  <a:pt x="61" y="44"/>
                  <a:pt x="63" y="48"/>
                </a:cubicBezTo>
                <a:lnTo>
                  <a:pt x="45" y="45"/>
                </a:lnTo>
                <a:cubicBezTo>
                  <a:pt x="45" y="40"/>
                  <a:pt x="44" y="35"/>
                  <a:pt x="41" y="32"/>
                </a:cubicBezTo>
                <a:cubicBezTo>
                  <a:pt x="38" y="29"/>
                  <a:pt x="35" y="27"/>
                  <a:pt x="30" y="27"/>
                </a:cubicBezTo>
                <a:cubicBezTo>
                  <a:pt x="26" y="27"/>
                  <a:pt x="23" y="28"/>
                  <a:pt x="21" y="31"/>
                </a:cubicBezTo>
                <a:cubicBezTo>
                  <a:pt x="19" y="33"/>
                  <a:pt x="18" y="36"/>
                  <a:pt x="18" y="40"/>
                </a:cubicBezTo>
                <a:cubicBezTo>
                  <a:pt x="18" y="44"/>
                  <a:pt x="19" y="47"/>
                  <a:pt x="21" y="49"/>
                </a:cubicBezTo>
                <a:cubicBezTo>
                  <a:pt x="24" y="52"/>
                  <a:pt x="28" y="54"/>
                  <a:pt x="33" y="54"/>
                </a:cubicBezTo>
                <a:lnTo>
                  <a:pt x="29" y="74"/>
                </a:lnTo>
                <a:cubicBezTo>
                  <a:pt x="22" y="73"/>
                  <a:pt x="17" y="71"/>
                  <a:pt x="13" y="68"/>
                </a:cubicBezTo>
                <a:cubicBezTo>
                  <a:pt x="9" y="65"/>
                  <a:pt x="6" y="61"/>
                  <a:pt x="3" y="56"/>
                </a:cubicBezTo>
                <a:cubicBezTo>
                  <a:pt x="1" y="51"/>
                  <a:pt x="0" y="45"/>
                  <a:pt x="0" y="39"/>
                </a:cubicBezTo>
                <a:cubicBezTo>
                  <a:pt x="0" y="28"/>
                  <a:pt x="3" y="20"/>
                  <a:pt x="10" y="13"/>
                </a:cubicBezTo>
                <a:cubicBezTo>
                  <a:pt x="15" y="8"/>
                  <a:pt x="22" y="5"/>
                  <a:pt x="29" y="5"/>
                </a:cubicBezTo>
                <a:cubicBezTo>
                  <a:pt x="39" y="5"/>
                  <a:pt x="47" y="11"/>
                  <a:pt x="53" y="22"/>
                </a:cubicBezTo>
                <a:cubicBezTo>
                  <a:pt x="54" y="15"/>
                  <a:pt x="57" y="10"/>
                  <a:pt x="62" y="6"/>
                </a:cubicBezTo>
                <a:cubicBezTo>
                  <a:pt x="67" y="2"/>
                  <a:pt x="73" y="0"/>
                  <a:pt x="80" y="0"/>
                </a:cubicBezTo>
                <a:cubicBezTo>
                  <a:pt x="90" y="0"/>
                  <a:pt x="98" y="4"/>
                  <a:pt x="105" y="11"/>
                </a:cubicBezTo>
                <a:cubicBezTo>
                  <a:pt x="112" y="19"/>
                  <a:pt x="116" y="28"/>
                  <a:pt x="116" y="38"/>
                </a:cubicBezTo>
                <a:cubicBezTo>
                  <a:pt x="116" y="49"/>
                  <a:pt x="113" y="57"/>
                  <a:pt x="107" y="64"/>
                </a:cubicBezTo>
                <a:cubicBezTo>
                  <a:pt x="101" y="71"/>
                  <a:pt x="93" y="75"/>
                  <a:pt x="84" y="76"/>
                </a:cubicBezTo>
                <a:lnTo>
                  <a:pt x="84" y="7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4" name="Freeform 96"/>
          <p:cNvSpPr>
            <a:spLocks/>
          </p:cNvSpPr>
          <p:nvPr/>
        </p:nvSpPr>
        <p:spPr bwMode="auto">
          <a:xfrm>
            <a:off x="1243013" y="2455863"/>
            <a:ext cx="128588" cy="185738"/>
          </a:xfrm>
          <a:custGeom>
            <a:avLst/>
            <a:gdLst>
              <a:gd name="T0" fmla="*/ 1 w 84"/>
              <a:gd name="T1" fmla="*/ 121 h 121"/>
              <a:gd name="T2" fmla="*/ 1 w 84"/>
              <a:gd name="T3" fmla="*/ 121 h 121"/>
              <a:gd name="T4" fmla="*/ 1 w 84"/>
              <a:gd name="T5" fmla="*/ 101 h 121"/>
              <a:gd name="T6" fmla="*/ 13 w 84"/>
              <a:gd name="T7" fmla="*/ 101 h 121"/>
              <a:gd name="T8" fmla="*/ 0 w 84"/>
              <a:gd name="T9" fmla="*/ 76 h 121"/>
              <a:gd name="T10" fmla="*/ 3 w 84"/>
              <a:gd name="T11" fmla="*/ 62 h 121"/>
              <a:gd name="T12" fmla="*/ 13 w 84"/>
              <a:gd name="T13" fmla="*/ 52 h 121"/>
              <a:gd name="T14" fmla="*/ 3 w 84"/>
              <a:gd name="T15" fmla="*/ 41 h 121"/>
              <a:gd name="T16" fmla="*/ 0 w 84"/>
              <a:gd name="T17" fmla="*/ 27 h 121"/>
              <a:gd name="T18" fmla="*/ 3 w 84"/>
              <a:gd name="T19" fmla="*/ 12 h 121"/>
              <a:gd name="T20" fmla="*/ 14 w 84"/>
              <a:gd name="T21" fmla="*/ 2 h 121"/>
              <a:gd name="T22" fmla="*/ 31 w 84"/>
              <a:gd name="T23" fmla="*/ 0 h 121"/>
              <a:gd name="T24" fmla="*/ 84 w 84"/>
              <a:gd name="T25" fmla="*/ 0 h 121"/>
              <a:gd name="T26" fmla="*/ 84 w 84"/>
              <a:gd name="T27" fmla="*/ 22 h 121"/>
              <a:gd name="T28" fmla="*/ 37 w 84"/>
              <a:gd name="T29" fmla="*/ 22 h 121"/>
              <a:gd name="T30" fmla="*/ 21 w 84"/>
              <a:gd name="T31" fmla="*/ 24 h 121"/>
              <a:gd name="T32" fmla="*/ 16 w 84"/>
              <a:gd name="T33" fmla="*/ 33 h 121"/>
              <a:gd name="T34" fmla="*/ 19 w 84"/>
              <a:gd name="T35" fmla="*/ 42 h 121"/>
              <a:gd name="T36" fmla="*/ 27 w 84"/>
              <a:gd name="T37" fmla="*/ 48 h 121"/>
              <a:gd name="T38" fmla="*/ 44 w 84"/>
              <a:gd name="T39" fmla="*/ 50 h 121"/>
              <a:gd name="T40" fmla="*/ 84 w 84"/>
              <a:gd name="T41" fmla="*/ 50 h 121"/>
              <a:gd name="T42" fmla="*/ 84 w 84"/>
              <a:gd name="T43" fmla="*/ 72 h 121"/>
              <a:gd name="T44" fmla="*/ 39 w 84"/>
              <a:gd name="T45" fmla="*/ 72 h 121"/>
              <a:gd name="T46" fmla="*/ 23 w 84"/>
              <a:gd name="T47" fmla="*/ 73 h 121"/>
              <a:gd name="T48" fmla="*/ 18 w 84"/>
              <a:gd name="T49" fmla="*/ 76 h 121"/>
              <a:gd name="T50" fmla="*/ 16 w 84"/>
              <a:gd name="T51" fmla="*/ 83 h 121"/>
              <a:gd name="T52" fmla="*/ 19 w 84"/>
              <a:gd name="T53" fmla="*/ 92 h 121"/>
              <a:gd name="T54" fmla="*/ 27 w 84"/>
              <a:gd name="T55" fmla="*/ 98 h 121"/>
              <a:gd name="T56" fmla="*/ 44 w 84"/>
              <a:gd name="T57" fmla="*/ 100 h 121"/>
              <a:gd name="T58" fmla="*/ 84 w 84"/>
              <a:gd name="T59" fmla="*/ 100 h 121"/>
              <a:gd name="T60" fmla="*/ 84 w 84"/>
              <a:gd name="T61" fmla="*/ 121 h 121"/>
              <a:gd name="T62" fmla="*/ 1 w 84"/>
              <a:gd name="T63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121">
                <a:moveTo>
                  <a:pt x="1" y="121"/>
                </a:moveTo>
                <a:lnTo>
                  <a:pt x="1" y="121"/>
                </a:lnTo>
                <a:lnTo>
                  <a:pt x="1" y="101"/>
                </a:lnTo>
                <a:lnTo>
                  <a:pt x="13" y="101"/>
                </a:lnTo>
                <a:cubicBezTo>
                  <a:pt x="4" y="94"/>
                  <a:pt x="0" y="85"/>
                  <a:pt x="0" y="76"/>
                </a:cubicBezTo>
                <a:cubicBezTo>
                  <a:pt x="0" y="70"/>
                  <a:pt x="1" y="66"/>
                  <a:pt x="3" y="62"/>
                </a:cubicBezTo>
                <a:cubicBezTo>
                  <a:pt x="5" y="58"/>
                  <a:pt x="8" y="55"/>
                  <a:pt x="13" y="52"/>
                </a:cubicBezTo>
                <a:cubicBezTo>
                  <a:pt x="8" y="49"/>
                  <a:pt x="5" y="45"/>
                  <a:pt x="3" y="41"/>
                </a:cubicBezTo>
                <a:cubicBezTo>
                  <a:pt x="1" y="36"/>
                  <a:pt x="0" y="32"/>
                  <a:pt x="0" y="27"/>
                </a:cubicBezTo>
                <a:cubicBezTo>
                  <a:pt x="0" y="21"/>
                  <a:pt x="1" y="16"/>
                  <a:pt x="3" y="12"/>
                </a:cubicBezTo>
                <a:cubicBezTo>
                  <a:pt x="6" y="8"/>
                  <a:pt x="9" y="4"/>
                  <a:pt x="14" y="2"/>
                </a:cubicBezTo>
                <a:cubicBezTo>
                  <a:pt x="18" y="1"/>
                  <a:pt x="23" y="0"/>
                  <a:pt x="31" y="0"/>
                </a:cubicBezTo>
                <a:lnTo>
                  <a:pt x="84" y="0"/>
                </a:lnTo>
                <a:lnTo>
                  <a:pt x="84" y="22"/>
                </a:lnTo>
                <a:lnTo>
                  <a:pt x="37" y="22"/>
                </a:lnTo>
                <a:cubicBezTo>
                  <a:pt x="29" y="22"/>
                  <a:pt x="23" y="23"/>
                  <a:pt x="21" y="24"/>
                </a:cubicBezTo>
                <a:cubicBezTo>
                  <a:pt x="18" y="26"/>
                  <a:pt x="16" y="29"/>
                  <a:pt x="16" y="33"/>
                </a:cubicBezTo>
                <a:cubicBezTo>
                  <a:pt x="16" y="37"/>
                  <a:pt x="17" y="39"/>
                  <a:pt x="19" y="42"/>
                </a:cubicBezTo>
                <a:cubicBezTo>
                  <a:pt x="21" y="45"/>
                  <a:pt x="24" y="47"/>
                  <a:pt x="27" y="48"/>
                </a:cubicBezTo>
                <a:cubicBezTo>
                  <a:pt x="31" y="49"/>
                  <a:pt x="37" y="50"/>
                  <a:pt x="44" y="50"/>
                </a:cubicBezTo>
                <a:lnTo>
                  <a:pt x="84" y="50"/>
                </a:lnTo>
                <a:lnTo>
                  <a:pt x="84" y="72"/>
                </a:lnTo>
                <a:lnTo>
                  <a:pt x="39" y="72"/>
                </a:lnTo>
                <a:cubicBezTo>
                  <a:pt x="31" y="72"/>
                  <a:pt x="26" y="72"/>
                  <a:pt x="23" y="73"/>
                </a:cubicBezTo>
                <a:cubicBezTo>
                  <a:pt x="21" y="73"/>
                  <a:pt x="19" y="75"/>
                  <a:pt x="18" y="76"/>
                </a:cubicBezTo>
                <a:cubicBezTo>
                  <a:pt x="17" y="78"/>
                  <a:pt x="16" y="80"/>
                  <a:pt x="16" y="83"/>
                </a:cubicBezTo>
                <a:cubicBezTo>
                  <a:pt x="16" y="86"/>
                  <a:pt x="17" y="89"/>
                  <a:pt x="19" y="92"/>
                </a:cubicBezTo>
                <a:cubicBezTo>
                  <a:pt x="21" y="95"/>
                  <a:pt x="23" y="97"/>
                  <a:pt x="27" y="98"/>
                </a:cubicBezTo>
                <a:cubicBezTo>
                  <a:pt x="30" y="99"/>
                  <a:pt x="36" y="100"/>
                  <a:pt x="44" y="100"/>
                </a:cubicBezTo>
                <a:lnTo>
                  <a:pt x="84" y="100"/>
                </a:lnTo>
                <a:lnTo>
                  <a:pt x="84" y="121"/>
                </a:lnTo>
                <a:lnTo>
                  <a:pt x="1" y="12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5" name="Freeform 97"/>
          <p:cNvSpPr>
            <a:spLocks noEditPoints="1"/>
          </p:cNvSpPr>
          <p:nvPr/>
        </p:nvSpPr>
        <p:spPr bwMode="auto">
          <a:xfrm>
            <a:off x="1243013" y="2295525"/>
            <a:ext cx="131763" cy="131763"/>
          </a:xfrm>
          <a:custGeom>
            <a:avLst/>
            <a:gdLst>
              <a:gd name="T0" fmla="*/ 42 w 86"/>
              <a:gd name="T1" fmla="*/ 85 h 85"/>
              <a:gd name="T2" fmla="*/ 42 w 86"/>
              <a:gd name="T3" fmla="*/ 85 h 85"/>
              <a:gd name="T4" fmla="*/ 20 w 86"/>
              <a:gd name="T5" fmla="*/ 80 h 85"/>
              <a:gd name="T6" fmla="*/ 5 w 86"/>
              <a:gd name="T7" fmla="*/ 64 h 85"/>
              <a:gd name="T8" fmla="*/ 0 w 86"/>
              <a:gd name="T9" fmla="*/ 42 h 85"/>
              <a:gd name="T10" fmla="*/ 12 w 86"/>
              <a:gd name="T11" fmla="*/ 12 h 85"/>
              <a:gd name="T12" fmla="*/ 42 w 86"/>
              <a:gd name="T13" fmla="*/ 0 h 85"/>
              <a:gd name="T14" fmla="*/ 73 w 86"/>
              <a:gd name="T15" fmla="*/ 12 h 85"/>
              <a:gd name="T16" fmla="*/ 86 w 86"/>
              <a:gd name="T17" fmla="*/ 42 h 85"/>
              <a:gd name="T18" fmla="*/ 81 w 86"/>
              <a:gd name="T19" fmla="*/ 64 h 85"/>
              <a:gd name="T20" fmla="*/ 66 w 86"/>
              <a:gd name="T21" fmla="*/ 80 h 85"/>
              <a:gd name="T22" fmla="*/ 42 w 86"/>
              <a:gd name="T23" fmla="*/ 85 h 85"/>
              <a:gd name="T24" fmla="*/ 42 w 86"/>
              <a:gd name="T25" fmla="*/ 85 h 85"/>
              <a:gd name="T26" fmla="*/ 43 w 86"/>
              <a:gd name="T27" fmla="*/ 63 h 85"/>
              <a:gd name="T28" fmla="*/ 43 w 86"/>
              <a:gd name="T29" fmla="*/ 63 h 85"/>
              <a:gd name="T30" fmla="*/ 61 w 86"/>
              <a:gd name="T31" fmla="*/ 57 h 85"/>
              <a:gd name="T32" fmla="*/ 68 w 86"/>
              <a:gd name="T33" fmla="*/ 42 h 85"/>
              <a:gd name="T34" fmla="*/ 61 w 86"/>
              <a:gd name="T35" fmla="*/ 28 h 85"/>
              <a:gd name="T36" fmla="*/ 43 w 86"/>
              <a:gd name="T37" fmla="*/ 22 h 85"/>
              <a:gd name="T38" fmla="*/ 24 w 86"/>
              <a:gd name="T39" fmla="*/ 28 h 85"/>
              <a:gd name="T40" fmla="*/ 17 w 86"/>
              <a:gd name="T41" fmla="*/ 42 h 85"/>
              <a:gd name="T42" fmla="*/ 24 w 86"/>
              <a:gd name="T43" fmla="*/ 57 h 85"/>
              <a:gd name="T44" fmla="*/ 43 w 86"/>
              <a:gd name="T45" fmla="*/ 63 h 85"/>
              <a:gd name="T46" fmla="*/ 43 w 86"/>
              <a:gd name="T47" fmla="*/ 63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" h="85">
                <a:moveTo>
                  <a:pt x="42" y="85"/>
                </a:moveTo>
                <a:lnTo>
                  <a:pt x="42" y="85"/>
                </a:lnTo>
                <a:cubicBezTo>
                  <a:pt x="34" y="85"/>
                  <a:pt x="27" y="83"/>
                  <a:pt x="20" y="80"/>
                </a:cubicBezTo>
                <a:cubicBezTo>
                  <a:pt x="14" y="76"/>
                  <a:pt x="9" y="71"/>
                  <a:pt x="5" y="64"/>
                </a:cubicBezTo>
                <a:cubicBezTo>
                  <a:pt x="1" y="58"/>
                  <a:pt x="0" y="51"/>
                  <a:pt x="0" y="42"/>
                </a:cubicBezTo>
                <a:cubicBezTo>
                  <a:pt x="0" y="30"/>
                  <a:pt x="4" y="20"/>
                  <a:pt x="12" y="12"/>
                </a:cubicBezTo>
                <a:cubicBezTo>
                  <a:pt x="20" y="4"/>
                  <a:pt x="30" y="0"/>
                  <a:pt x="42" y="0"/>
                </a:cubicBezTo>
                <a:cubicBezTo>
                  <a:pt x="55" y="0"/>
                  <a:pt x="65" y="4"/>
                  <a:pt x="73" y="12"/>
                </a:cubicBezTo>
                <a:cubicBezTo>
                  <a:pt x="82" y="20"/>
                  <a:pt x="86" y="30"/>
                  <a:pt x="86" y="42"/>
                </a:cubicBezTo>
                <a:cubicBezTo>
                  <a:pt x="86" y="50"/>
                  <a:pt x="84" y="57"/>
                  <a:pt x="81" y="64"/>
                </a:cubicBezTo>
                <a:cubicBezTo>
                  <a:pt x="77" y="71"/>
                  <a:pt x="72" y="76"/>
                  <a:pt x="66" y="80"/>
                </a:cubicBezTo>
                <a:cubicBezTo>
                  <a:pt x="59" y="83"/>
                  <a:pt x="51" y="85"/>
                  <a:pt x="42" y="85"/>
                </a:cubicBezTo>
                <a:lnTo>
                  <a:pt x="42" y="85"/>
                </a:lnTo>
                <a:close/>
                <a:moveTo>
                  <a:pt x="43" y="63"/>
                </a:moveTo>
                <a:lnTo>
                  <a:pt x="43" y="63"/>
                </a:lnTo>
                <a:cubicBezTo>
                  <a:pt x="51" y="63"/>
                  <a:pt x="57" y="61"/>
                  <a:pt x="61" y="57"/>
                </a:cubicBezTo>
                <a:cubicBezTo>
                  <a:pt x="66" y="53"/>
                  <a:pt x="68" y="48"/>
                  <a:pt x="68" y="42"/>
                </a:cubicBezTo>
                <a:cubicBezTo>
                  <a:pt x="68" y="37"/>
                  <a:pt x="66" y="32"/>
                  <a:pt x="61" y="28"/>
                </a:cubicBezTo>
                <a:cubicBezTo>
                  <a:pt x="57" y="24"/>
                  <a:pt x="51" y="22"/>
                  <a:pt x="43" y="22"/>
                </a:cubicBezTo>
                <a:cubicBezTo>
                  <a:pt x="34" y="22"/>
                  <a:pt x="28" y="24"/>
                  <a:pt x="24" y="28"/>
                </a:cubicBezTo>
                <a:cubicBezTo>
                  <a:pt x="20" y="32"/>
                  <a:pt x="17" y="37"/>
                  <a:pt x="17" y="42"/>
                </a:cubicBezTo>
                <a:cubicBezTo>
                  <a:pt x="17" y="48"/>
                  <a:pt x="20" y="53"/>
                  <a:pt x="24" y="57"/>
                </a:cubicBezTo>
                <a:cubicBezTo>
                  <a:pt x="28" y="61"/>
                  <a:pt x="35" y="63"/>
                  <a:pt x="43" y="63"/>
                </a:cubicBezTo>
                <a:lnTo>
                  <a:pt x="43" y="6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6" name="Freeform 98"/>
          <p:cNvSpPr>
            <a:spLocks/>
          </p:cNvSpPr>
          <p:nvPr/>
        </p:nvSpPr>
        <p:spPr bwMode="auto">
          <a:xfrm>
            <a:off x="1243013" y="2163763"/>
            <a:ext cx="128588" cy="117475"/>
          </a:xfrm>
          <a:custGeom>
            <a:avLst/>
            <a:gdLst>
              <a:gd name="T0" fmla="*/ 84 w 84"/>
              <a:gd name="T1" fmla="*/ 0 h 76"/>
              <a:gd name="T2" fmla="*/ 84 w 84"/>
              <a:gd name="T3" fmla="*/ 0 h 76"/>
              <a:gd name="T4" fmla="*/ 84 w 84"/>
              <a:gd name="T5" fmla="*/ 22 h 76"/>
              <a:gd name="T6" fmla="*/ 42 w 84"/>
              <a:gd name="T7" fmla="*/ 22 h 76"/>
              <a:gd name="T8" fmla="*/ 25 w 84"/>
              <a:gd name="T9" fmla="*/ 24 h 76"/>
              <a:gd name="T10" fmla="*/ 18 w 84"/>
              <a:gd name="T11" fmla="*/ 28 h 76"/>
              <a:gd name="T12" fmla="*/ 16 w 84"/>
              <a:gd name="T13" fmla="*/ 36 h 76"/>
              <a:gd name="T14" fmla="*/ 19 w 84"/>
              <a:gd name="T15" fmla="*/ 46 h 76"/>
              <a:gd name="T16" fmla="*/ 28 w 84"/>
              <a:gd name="T17" fmla="*/ 52 h 76"/>
              <a:gd name="T18" fmla="*/ 47 w 84"/>
              <a:gd name="T19" fmla="*/ 54 h 76"/>
              <a:gd name="T20" fmla="*/ 84 w 84"/>
              <a:gd name="T21" fmla="*/ 54 h 76"/>
              <a:gd name="T22" fmla="*/ 84 w 84"/>
              <a:gd name="T23" fmla="*/ 76 h 76"/>
              <a:gd name="T24" fmla="*/ 1 w 84"/>
              <a:gd name="T25" fmla="*/ 76 h 76"/>
              <a:gd name="T26" fmla="*/ 1 w 84"/>
              <a:gd name="T27" fmla="*/ 55 h 76"/>
              <a:gd name="T28" fmla="*/ 14 w 84"/>
              <a:gd name="T29" fmla="*/ 55 h 76"/>
              <a:gd name="T30" fmla="*/ 0 w 84"/>
              <a:gd name="T31" fmla="*/ 28 h 76"/>
              <a:gd name="T32" fmla="*/ 2 w 84"/>
              <a:gd name="T33" fmla="*/ 15 h 76"/>
              <a:gd name="T34" fmla="*/ 9 w 84"/>
              <a:gd name="T35" fmla="*/ 6 h 76"/>
              <a:gd name="T36" fmla="*/ 18 w 84"/>
              <a:gd name="T37" fmla="*/ 2 h 76"/>
              <a:gd name="T38" fmla="*/ 33 w 84"/>
              <a:gd name="T39" fmla="*/ 0 h 76"/>
              <a:gd name="T40" fmla="*/ 84 w 84"/>
              <a:gd name="T4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76">
                <a:moveTo>
                  <a:pt x="84" y="0"/>
                </a:moveTo>
                <a:lnTo>
                  <a:pt x="84" y="0"/>
                </a:lnTo>
                <a:lnTo>
                  <a:pt x="84" y="22"/>
                </a:lnTo>
                <a:lnTo>
                  <a:pt x="42" y="22"/>
                </a:lnTo>
                <a:cubicBezTo>
                  <a:pt x="33" y="22"/>
                  <a:pt x="27" y="23"/>
                  <a:pt x="25" y="24"/>
                </a:cubicBezTo>
                <a:cubicBezTo>
                  <a:pt x="22" y="25"/>
                  <a:pt x="20" y="26"/>
                  <a:pt x="18" y="28"/>
                </a:cubicBezTo>
                <a:cubicBezTo>
                  <a:pt x="17" y="30"/>
                  <a:pt x="16" y="33"/>
                  <a:pt x="16" y="36"/>
                </a:cubicBezTo>
                <a:cubicBezTo>
                  <a:pt x="16" y="40"/>
                  <a:pt x="17" y="43"/>
                  <a:pt x="19" y="46"/>
                </a:cubicBezTo>
                <a:cubicBezTo>
                  <a:pt x="21" y="49"/>
                  <a:pt x="24" y="51"/>
                  <a:pt x="28" y="52"/>
                </a:cubicBezTo>
                <a:cubicBezTo>
                  <a:pt x="31" y="53"/>
                  <a:pt x="37" y="54"/>
                  <a:pt x="47" y="54"/>
                </a:cubicBezTo>
                <a:lnTo>
                  <a:pt x="84" y="54"/>
                </a:lnTo>
                <a:lnTo>
                  <a:pt x="84" y="76"/>
                </a:lnTo>
                <a:lnTo>
                  <a:pt x="1" y="76"/>
                </a:lnTo>
                <a:lnTo>
                  <a:pt x="1" y="55"/>
                </a:lnTo>
                <a:lnTo>
                  <a:pt x="14" y="55"/>
                </a:lnTo>
                <a:cubicBezTo>
                  <a:pt x="4" y="48"/>
                  <a:pt x="0" y="39"/>
                  <a:pt x="0" y="28"/>
                </a:cubicBezTo>
                <a:cubicBezTo>
                  <a:pt x="0" y="23"/>
                  <a:pt x="0" y="19"/>
                  <a:pt x="2" y="15"/>
                </a:cubicBezTo>
                <a:cubicBezTo>
                  <a:pt x="4" y="11"/>
                  <a:pt x="6" y="8"/>
                  <a:pt x="9" y="6"/>
                </a:cubicBezTo>
                <a:cubicBezTo>
                  <a:pt x="12" y="4"/>
                  <a:pt x="15" y="2"/>
                  <a:pt x="18" y="2"/>
                </a:cubicBezTo>
                <a:cubicBezTo>
                  <a:pt x="21" y="1"/>
                  <a:pt x="26" y="0"/>
                  <a:pt x="33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7" name="Freeform 99"/>
          <p:cNvSpPr>
            <a:spLocks/>
          </p:cNvSpPr>
          <p:nvPr/>
        </p:nvSpPr>
        <p:spPr bwMode="auto">
          <a:xfrm>
            <a:off x="1200150" y="2079625"/>
            <a:ext cx="174625" cy="76200"/>
          </a:xfrm>
          <a:custGeom>
            <a:avLst/>
            <a:gdLst>
              <a:gd name="T0" fmla="*/ 29 w 114"/>
              <a:gd name="T1" fmla="*/ 2 h 49"/>
              <a:gd name="T2" fmla="*/ 29 w 114"/>
              <a:gd name="T3" fmla="*/ 2 h 49"/>
              <a:gd name="T4" fmla="*/ 47 w 114"/>
              <a:gd name="T5" fmla="*/ 2 h 49"/>
              <a:gd name="T6" fmla="*/ 47 w 114"/>
              <a:gd name="T7" fmla="*/ 17 h 49"/>
              <a:gd name="T8" fmla="*/ 80 w 114"/>
              <a:gd name="T9" fmla="*/ 17 h 49"/>
              <a:gd name="T10" fmla="*/ 92 w 114"/>
              <a:gd name="T11" fmla="*/ 17 h 49"/>
              <a:gd name="T12" fmla="*/ 95 w 114"/>
              <a:gd name="T13" fmla="*/ 15 h 49"/>
              <a:gd name="T14" fmla="*/ 96 w 114"/>
              <a:gd name="T15" fmla="*/ 11 h 49"/>
              <a:gd name="T16" fmla="*/ 94 w 114"/>
              <a:gd name="T17" fmla="*/ 2 h 49"/>
              <a:gd name="T18" fmla="*/ 111 w 114"/>
              <a:gd name="T19" fmla="*/ 0 h 49"/>
              <a:gd name="T20" fmla="*/ 114 w 114"/>
              <a:gd name="T21" fmla="*/ 18 h 49"/>
              <a:gd name="T22" fmla="*/ 112 w 114"/>
              <a:gd name="T23" fmla="*/ 28 h 49"/>
              <a:gd name="T24" fmla="*/ 107 w 114"/>
              <a:gd name="T25" fmla="*/ 35 h 49"/>
              <a:gd name="T26" fmla="*/ 98 w 114"/>
              <a:gd name="T27" fmla="*/ 38 h 49"/>
              <a:gd name="T28" fmla="*/ 83 w 114"/>
              <a:gd name="T29" fmla="*/ 39 h 49"/>
              <a:gd name="T30" fmla="*/ 47 w 114"/>
              <a:gd name="T31" fmla="*/ 39 h 49"/>
              <a:gd name="T32" fmla="*/ 47 w 114"/>
              <a:gd name="T33" fmla="*/ 49 h 49"/>
              <a:gd name="T34" fmla="*/ 29 w 114"/>
              <a:gd name="T35" fmla="*/ 49 h 49"/>
              <a:gd name="T36" fmla="*/ 29 w 114"/>
              <a:gd name="T37" fmla="*/ 39 h 49"/>
              <a:gd name="T38" fmla="*/ 13 w 114"/>
              <a:gd name="T39" fmla="*/ 39 h 49"/>
              <a:gd name="T40" fmla="*/ 0 w 114"/>
              <a:gd name="T41" fmla="*/ 17 h 49"/>
              <a:gd name="T42" fmla="*/ 29 w 114"/>
              <a:gd name="T43" fmla="*/ 17 h 49"/>
              <a:gd name="T44" fmla="*/ 29 w 114"/>
              <a:gd name="T45" fmla="*/ 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4" h="49">
                <a:moveTo>
                  <a:pt x="29" y="2"/>
                </a:moveTo>
                <a:lnTo>
                  <a:pt x="29" y="2"/>
                </a:lnTo>
                <a:lnTo>
                  <a:pt x="47" y="2"/>
                </a:lnTo>
                <a:lnTo>
                  <a:pt x="47" y="17"/>
                </a:lnTo>
                <a:lnTo>
                  <a:pt x="80" y="17"/>
                </a:lnTo>
                <a:cubicBezTo>
                  <a:pt x="87" y="17"/>
                  <a:pt x="91" y="17"/>
                  <a:pt x="92" y="17"/>
                </a:cubicBezTo>
                <a:cubicBezTo>
                  <a:pt x="93" y="16"/>
                  <a:pt x="94" y="16"/>
                  <a:pt x="95" y="15"/>
                </a:cubicBezTo>
                <a:cubicBezTo>
                  <a:pt x="95" y="14"/>
                  <a:pt x="96" y="12"/>
                  <a:pt x="96" y="11"/>
                </a:cubicBezTo>
                <a:cubicBezTo>
                  <a:pt x="96" y="9"/>
                  <a:pt x="95" y="6"/>
                  <a:pt x="94" y="2"/>
                </a:cubicBezTo>
                <a:lnTo>
                  <a:pt x="111" y="0"/>
                </a:lnTo>
                <a:cubicBezTo>
                  <a:pt x="113" y="5"/>
                  <a:pt x="114" y="11"/>
                  <a:pt x="114" y="18"/>
                </a:cubicBezTo>
                <a:cubicBezTo>
                  <a:pt x="114" y="22"/>
                  <a:pt x="113" y="25"/>
                  <a:pt x="112" y="28"/>
                </a:cubicBezTo>
                <a:cubicBezTo>
                  <a:pt x="110" y="31"/>
                  <a:pt x="109" y="34"/>
                  <a:pt x="107" y="35"/>
                </a:cubicBezTo>
                <a:cubicBezTo>
                  <a:pt x="105" y="37"/>
                  <a:pt x="102" y="38"/>
                  <a:pt x="98" y="38"/>
                </a:cubicBezTo>
                <a:cubicBezTo>
                  <a:pt x="96" y="39"/>
                  <a:pt x="91" y="39"/>
                  <a:pt x="83" y="39"/>
                </a:cubicBezTo>
                <a:lnTo>
                  <a:pt x="47" y="39"/>
                </a:lnTo>
                <a:lnTo>
                  <a:pt x="47" y="49"/>
                </a:lnTo>
                <a:lnTo>
                  <a:pt x="29" y="49"/>
                </a:lnTo>
                <a:lnTo>
                  <a:pt x="29" y="39"/>
                </a:lnTo>
                <a:lnTo>
                  <a:pt x="13" y="39"/>
                </a:lnTo>
                <a:lnTo>
                  <a:pt x="0" y="17"/>
                </a:lnTo>
                <a:lnTo>
                  <a:pt x="29" y="17"/>
                </a:lnTo>
                <a:lnTo>
                  <a:pt x="29" y="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8" name="Freeform 100"/>
          <p:cNvSpPr>
            <a:spLocks/>
          </p:cNvSpPr>
          <p:nvPr/>
        </p:nvSpPr>
        <p:spPr bwMode="auto">
          <a:xfrm>
            <a:off x="1196975" y="1947863"/>
            <a:ext cx="174625" cy="117475"/>
          </a:xfrm>
          <a:custGeom>
            <a:avLst/>
            <a:gdLst>
              <a:gd name="T0" fmla="*/ 0 w 114"/>
              <a:gd name="T1" fmla="*/ 54 h 76"/>
              <a:gd name="T2" fmla="*/ 0 w 114"/>
              <a:gd name="T3" fmla="*/ 54 h 76"/>
              <a:gd name="T4" fmla="*/ 42 w 114"/>
              <a:gd name="T5" fmla="*/ 54 h 76"/>
              <a:gd name="T6" fmla="*/ 30 w 114"/>
              <a:gd name="T7" fmla="*/ 28 h 76"/>
              <a:gd name="T8" fmla="*/ 32 w 114"/>
              <a:gd name="T9" fmla="*/ 15 h 76"/>
              <a:gd name="T10" fmla="*/ 40 w 114"/>
              <a:gd name="T11" fmla="*/ 6 h 76"/>
              <a:gd name="T12" fmla="*/ 49 w 114"/>
              <a:gd name="T13" fmla="*/ 2 h 76"/>
              <a:gd name="T14" fmla="*/ 66 w 114"/>
              <a:gd name="T15" fmla="*/ 0 h 76"/>
              <a:gd name="T16" fmla="*/ 114 w 114"/>
              <a:gd name="T17" fmla="*/ 0 h 76"/>
              <a:gd name="T18" fmla="*/ 114 w 114"/>
              <a:gd name="T19" fmla="*/ 22 h 76"/>
              <a:gd name="T20" fmla="*/ 70 w 114"/>
              <a:gd name="T21" fmla="*/ 22 h 76"/>
              <a:gd name="T22" fmla="*/ 54 w 114"/>
              <a:gd name="T23" fmla="*/ 23 h 76"/>
              <a:gd name="T24" fmla="*/ 48 w 114"/>
              <a:gd name="T25" fmla="*/ 28 h 76"/>
              <a:gd name="T26" fmla="*/ 46 w 114"/>
              <a:gd name="T27" fmla="*/ 36 h 76"/>
              <a:gd name="T28" fmla="*/ 49 w 114"/>
              <a:gd name="T29" fmla="*/ 45 h 76"/>
              <a:gd name="T30" fmla="*/ 57 w 114"/>
              <a:gd name="T31" fmla="*/ 52 h 76"/>
              <a:gd name="T32" fmla="*/ 73 w 114"/>
              <a:gd name="T33" fmla="*/ 54 h 76"/>
              <a:gd name="T34" fmla="*/ 114 w 114"/>
              <a:gd name="T35" fmla="*/ 54 h 76"/>
              <a:gd name="T36" fmla="*/ 114 w 114"/>
              <a:gd name="T37" fmla="*/ 76 h 76"/>
              <a:gd name="T38" fmla="*/ 0 w 114"/>
              <a:gd name="T39" fmla="*/ 76 h 76"/>
              <a:gd name="T40" fmla="*/ 0 w 114"/>
              <a:gd name="T41" fmla="*/ 5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4" h="76">
                <a:moveTo>
                  <a:pt x="0" y="54"/>
                </a:moveTo>
                <a:lnTo>
                  <a:pt x="0" y="54"/>
                </a:lnTo>
                <a:lnTo>
                  <a:pt x="42" y="54"/>
                </a:lnTo>
                <a:cubicBezTo>
                  <a:pt x="34" y="47"/>
                  <a:pt x="30" y="38"/>
                  <a:pt x="30" y="28"/>
                </a:cubicBezTo>
                <a:cubicBezTo>
                  <a:pt x="30" y="23"/>
                  <a:pt x="31" y="19"/>
                  <a:pt x="32" y="15"/>
                </a:cubicBezTo>
                <a:cubicBezTo>
                  <a:pt x="34" y="11"/>
                  <a:pt x="37" y="8"/>
                  <a:pt x="40" y="6"/>
                </a:cubicBezTo>
                <a:cubicBezTo>
                  <a:pt x="42" y="4"/>
                  <a:pt x="46" y="2"/>
                  <a:pt x="49" y="2"/>
                </a:cubicBezTo>
                <a:cubicBezTo>
                  <a:pt x="53" y="1"/>
                  <a:pt x="58" y="0"/>
                  <a:pt x="66" y="0"/>
                </a:cubicBezTo>
                <a:lnTo>
                  <a:pt x="114" y="0"/>
                </a:lnTo>
                <a:lnTo>
                  <a:pt x="114" y="22"/>
                </a:lnTo>
                <a:lnTo>
                  <a:pt x="70" y="22"/>
                </a:lnTo>
                <a:cubicBezTo>
                  <a:pt x="62" y="22"/>
                  <a:pt x="56" y="23"/>
                  <a:pt x="54" y="23"/>
                </a:cubicBezTo>
                <a:cubicBezTo>
                  <a:pt x="52" y="24"/>
                  <a:pt x="50" y="26"/>
                  <a:pt x="48" y="28"/>
                </a:cubicBezTo>
                <a:cubicBezTo>
                  <a:pt x="47" y="30"/>
                  <a:pt x="46" y="33"/>
                  <a:pt x="46" y="36"/>
                </a:cubicBezTo>
                <a:cubicBezTo>
                  <a:pt x="46" y="39"/>
                  <a:pt x="47" y="43"/>
                  <a:pt x="49" y="45"/>
                </a:cubicBezTo>
                <a:cubicBezTo>
                  <a:pt x="51" y="48"/>
                  <a:pt x="53" y="50"/>
                  <a:pt x="57" y="52"/>
                </a:cubicBezTo>
                <a:cubicBezTo>
                  <a:pt x="60" y="53"/>
                  <a:pt x="66" y="54"/>
                  <a:pt x="73" y="54"/>
                </a:cubicBezTo>
                <a:lnTo>
                  <a:pt x="114" y="54"/>
                </a:lnTo>
                <a:lnTo>
                  <a:pt x="114" y="76"/>
                </a:lnTo>
                <a:lnTo>
                  <a:pt x="0" y="76"/>
                </a:lnTo>
                <a:lnTo>
                  <a:pt x="0" y="5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9" name="Freeform 101"/>
          <p:cNvSpPr>
            <a:spLocks/>
          </p:cNvSpPr>
          <p:nvPr/>
        </p:nvSpPr>
        <p:spPr bwMode="auto">
          <a:xfrm>
            <a:off x="1243013" y="1819275"/>
            <a:ext cx="131763" cy="119063"/>
          </a:xfrm>
          <a:custGeom>
            <a:avLst/>
            <a:gdLst>
              <a:gd name="T0" fmla="*/ 60 w 86"/>
              <a:gd name="T1" fmla="*/ 77 h 77"/>
              <a:gd name="T2" fmla="*/ 60 w 86"/>
              <a:gd name="T3" fmla="*/ 77 h 77"/>
              <a:gd name="T4" fmla="*/ 57 w 86"/>
              <a:gd name="T5" fmla="*/ 55 h 77"/>
              <a:gd name="T6" fmla="*/ 67 w 86"/>
              <a:gd name="T7" fmla="*/ 49 h 77"/>
              <a:gd name="T8" fmla="*/ 70 w 86"/>
              <a:gd name="T9" fmla="*/ 37 h 77"/>
              <a:gd name="T10" fmla="*/ 67 w 86"/>
              <a:gd name="T11" fmla="*/ 24 h 77"/>
              <a:gd name="T12" fmla="*/ 61 w 86"/>
              <a:gd name="T13" fmla="*/ 22 h 77"/>
              <a:gd name="T14" fmla="*/ 57 w 86"/>
              <a:gd name="T15" fmla="*/ 23 h 77"/>
              <a:gd name="T16" fmla="*/ 54 w 86"/>
              <a:gd name="T17" fmla="*/ 30 h 77"/>
              <a:gd name="T18" fmla="*/ 43 w 86"/>
              <a:gd name="T19" fmla="*/ 64 h 77"/>
              <a:gd name="T20" fmla="*/ 25 w 86"/>
              <a:gd name="T21" fmla="*/ 74 h 77"/>
              <a:gd name="T22" fmla="*/ 7 w 86"/>
              <a:gd name="T23" fmla="*/ 65 h 77"/>
              <a:gd name="T24" fmla="*/ 0 w 86"/>
              <a:gd name="T25" fmla="*/ 39 h 77"/>
              <a:gd name="T26" fmla="*/ 5 w 86"/>
              <a:gd name="T27" fmla="*/ 14 h 77"/>
              <a:gd name="T28" fmla="*/ 21 w 86"/>
              <a:gd name="T29" fmla="*/ 2 h 77"/>
              <a:gd name="T30" fmla="*/ 25 w 86"/>
              <a:gd name="T31" fmla="*/ 23 h 77"/>
              <a:gd name="T32" fmla="*/ 18 w 86"/>
              <a:gd name="T33" fmla="*/ 28 h 77"/>
              <a:gd name="T34" fmla="*/ 15 w 86"/>
              <a:gd name="T35" fmla="*/ 39 h 77"/>
              <a:gd name="T36" fmla="*/ 18 w 86"/>
              <a:gd name="T37" fmla="*/ 51 h 77"/>
              <a:gd name="T38" fmla="*/ 22 w 86"/>
              <a:gd name="T39" fmla="*/ 53 h 77"/>
              <a:gd name="T40" fmla="*/ 26 w 86"/>
              <a:gd name="T41" fmla="*/ 51 h 77"/>
              <a:gd name="T42" fmla="*/ 32 w 86"/>
              <a:gd name="T43" fmla="*/ 31 h 77"/>
              <a:gd name="T44" fmla="*/ 42 w 86"/>
              <a:gd name="T45" fmla="*/ 6 h 77"/>
              <a:gd name="T46" fmla="*/ 58 w 86"/>
              <a:gd name="T47" fmla="*/ 0 h 77"/>
              <a:gd name="T48" fmla="*/ 78 w 86"/>
              <a:gd name="T49" fmla="*/ 9 h 77"/>
              <a:gd name="T50" fmla="*/ 86 w 86"/>
              <a:gd name="T51" fmla="*/ 37 h 77"/>
              <a:gd name="T52" fmla="*/ 79 w 86"/>
              <a:gd name="T53" fmla="*/ 64 h 77"/>
              <a:gd name="T54" fmla="*/ 60 w 86"/>
              <a:gd name="T55" fmla="*/ 77 h 77"/>
              <a:gd name="T56" fmla="*/ 60 w 86"/>
              <a:gd name="T5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" h="77">
                <a:moveTo>
                  <a:pt x="60" y="77"/>
                </a:moveTo>
                <a:lnTo>
                  <a:pt x="60" y="77"/>
                </a:lnTo>
                <a:lnTo>
                  <a:pt x="57" y="55"/>
                </a:lnTo>
                <a:cubicBezTo>
                  <a:pt x="61" y="54"/>
                  <a:pt x="65" y="52"/>
                  <a:pt x="67" y="49"/>
                </a:cubicBezTo>
                <a:cubicBezTo>
                  <a:pt x="69" y="46"/>
                  <a:pt x="70" y="42"/>
                  <a:pt x="70" y="37"/>
                </a:cubicBezTo>
                <a:cubicBezTo>
                  <a:pt x="70" y="31"/>
                  <a:pt x="69" y="27"/>
                  <a:pt x="67" y="24"/>
                </a:cubicBezTo>
                <a:cubicBezTo>
                  <a:pt x="65" y="22"/>
                  <a:pt x="64" y="22"/>
                  <a:pt x="61" y="22"/>
                </a:cubicBezTo>
                <a:cubicBezTo>
                  <a:pt x="59" y="22"/>
                  <a:pt x="58" y="22"/>
                  <a:pt x="57" y="23"/>
                </a:cubicBezTo>
                <a:cubicBezTo>
                  <a:pt x="56" y="24"/>
                  <a:pt x="55" y="27"/>
                  <a:pt x="54" y="30"/>
                </a:cubicBezTo>
                <a:cubicBezTo>
                  <a:pt x="50" y="48"/>
                  <a:pt x="47" y="59"/>
                  <a:pt x="43" y="64"/>
                </a:cubicBezTo>
                <a:cubicBezTo>
                  <a:pt x="39" y="70"/>
                  <a:pt x="33" y="74"/>
                  <a:pt x="25" y="74"/>
                </a:cubicBezTo>
                <a:cubicBezTo>
                  <a:pt x="18" y="74"/>
                  <a:pt x="12" y="71"/>
                  <a:pt x="7" y="65"/>
                </a:cubicBezTo>
                <a:cubicBezTo>
                  <a:pt x="2" y="60"/>
                  <a:pt x="0" y="51"/>
                  <a:pt x="0" y="39"/>
                </a:cubicBezTo>
                <a:cubicBezTo>
                  <a:pt x="0" y="28"/>
                  <a:pt x="1" y="19"/>
                  <a:pt x="5" y="14"/>
                </a:cubicBezTo>
                <a:cubicBezTo>
                  <a:pt x="9" y="8"/>
                  <a:pt x="14" y="4"/>
                  <a:pt x="21" y="2"/>
                </a:cubicBezTo>
                <a:lnTo>
                  <a:pt x="25" y="23"/>
                </a:lnTo>
                <a:cubicBezTo>
                  <a:pt x="22" y="24"/>
                  <a:pt x="20" y="26"/>
                  <a:pt x="18" y="28"/>
                </a:cubicBezTo>
                <a:cubicBezTo>
                  <a:pt x="16" y="30"/>
                  <a:pt x="15" y="34"/>
                  <a:pt x="15" y="39"/>
                </a:cubicBezTo>
                <a:cubicBezTo>
                  <a:pt x="15" y="44"/>
                  <a:pt x="16" y="48"/>
                  <a:pt x="18" y="51"/>
                </a:cubicBezTo>
                <a:cubicBezTo>
                  <a:pt x="19" y="53"/>
                  <a:pt x="20" y="53"/>
                  <a:pt x="22" y="53"/>
                </a:cubicBezTo>
                <a:cubicBezTo>
                  <a:pt x="24" y="53"/>
                  <a:pt x="25" y="53"/>
                  <a:pt x="26" y="51"/>
                </a:cubicBezTo>
                <a:cubicBezTo>
                  <a:pt x="28" y="49"/>
                  <a:pt x="30" y="42"/>
                  <a:pt x="32" y="31"/>
                </a:cubicBezTo>
                <a:cubicBezTo>
                  <a:pt x="35" y="19"/>
                  <a:pt x="38" y="11"/>
                  <a:pt x="42" y="6"/>
                </a:cubicBezTo>
                <a:cubicBezTo>
                  <a:pt x="46" y="2"/>
                  <a:pt x="51" y="0"/>
                  <a:pt x="58" y="0"/>
                </a:cubicBezTo>
                <a:cubicBezTo>
                  <a:pt x="66" y="0"/>
                  <a:pt x="72" y="3"/>
                  <a:pt x="78" y="9"/>
                </a:cubicBezTo>
                <a:cubicBezTo>
                  <a:pt x="83" y="15"/>
                  <a:pt x="86" y="25"/>
                  <a:pt x="86" y="37"/>
                </a:cubicBezTo>
                <a:cubicBezTo>
                  <a:pt x="86" y="48"/>
                  <a:pt x="83" y="57"/>
                  <a:pt x="79" y="64"/>
                </a:cubicBezTo>
                <a:cubicBezTo>
                  <a:pt x="74" y="70"/>
                  <a:pt x="68" y="75"/>
                  <a:pt x="60" y="77"/>
                </a:cubicBezTo>
                <a:lnTo>
                  <a:pt x="60" y="7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0" name="Freeform 102"/>
          <p:cNvSpPr>
            <a:spLocks noEditPoints="1"/>
          </p:cNvSpPr>
          <p:nvPr/>
        </p:nvSpPr>
        <p:spPr bwMode="auto">
          <a:xfrm>
            <a:off x="5810250" y="3476625"/>
            <a:ext cx="115888" cy="179388"/>
          </a:xfrm>
          <a:custGeom>
            <a:avLst/>
            <a:gdLst>
              <a:gd name="T0" fmla="*/ 74 w 76"/>
              <a:gd name="T1" fmla="*/ 29 h 117"/>
              <a:gd name="T2" fmla="*/ 74 w 76"/>
              <a:gd name="T3" fmla="*/ 29 h 117"/>
              <a:gd name="T4" fmla="*/ 53 w 76"/>
              <a:gd name="T5" fmla="*/ 31 h 117"/>
              <a:gd name="T6" fmla="*/ 49 w 76"/>
              <a:gd name="T7" fmla="*/ 21 h 117"/>
              <a:gd name="T8" fmla="*/ 40 w 76"/>
              <a:gd name="T9" fmla="*/ 18 h 117"/>
              <a:gd name="T10" fmla="*/ 28 w 76"/>
              <a:gd name="T11" fmla="*/ 25 h 117"/>
              <a:gd name="T12" fmla="*/ 22 w 76"/>
              <a:gd name="T13" fmla="*/ 50 h 117"/>
              <a:gd name="T14" fmla="*/ 43 w 76"/>
              <a:gd name="T15" fmla="*/ 41 h 117"/>
              <a:gd name="T16" fmla="*/ 66 w 76"/>
              <a:gd name="T17" fmla="*/ 51 h 117"/>
              <a:gd name="T18" fmla="*/ 76 w 76"/>
              <a:gd name="T19" fmla="*/ 78 h 117"/>
              <a:gd name="T20" fmla="*/ 66 w 76"/>
              <a:gd name="T21" fmla="*/ 106 h 117"/>
              <a:gd name="T22" fmla="*/ 39 w 76"/>
              <a:gd name="T23" fmla="*/ 117 h 117"/>
              <a:gd name="T24" fmla="*/ 11 w 76"/>
              <a:gd name="T25" fmla="*/ 103 h 117"/>
              <a:gd name="T26" fmla="*/ 0 w 76"/>
              <a:gd name="T27" fmla="*/ 59 h 117"/>
              <a:gd name="T28" fmla="*/ 11 w 76"/>
              <a:gd name="T29" fmla="*/ 14 h 117"/>
              <a:gd name="T30" fmla="*/ 41 w 76"/>
              <a:gd name="T31" fmla="*/ 0 h 117"/>
              <a:gd name="T32" fmla="*/ 63 w 76"/>
              <a:gd name="T33" fmla="*/ 8 h 117"/>
              <a:gd name="T34" fmla="*/ 74 w 76"/>
              <a:gd name="T35" fmla="*/ 29 h 117"/>
              <a:gd name="T36" fmla="*/ 74 w 76"/>
              <a:gd name="T37" fmla="*/ 29 h 117"/>
              <a:gd name="T38" fmla="*/ 24 w 76"/>
              <a:gd name="T39" fmla="*/ 76 h 117"/>
              <a:gd name="T40" fmla="*/ 24 w 76"/>
              <a:gd name="T41" fmla="*/ 76 h 117"/>
              <a:gd name="T42" fmla="*/ 29 w 76"/>
              <a:gd name="T43" fmla="*/ 93 h 117"/>
              <a:gd name="T44" fmla="*/ 40 w 76"/>
              <a:gd name="T45" fmla="*/ 99 h 117"/>
              <a:gd name="T46" fmla="*/ 50 w 76"/>
              <a:gd name="T47" fmla="*/ 94 h 117"/>
              <a:gd name="T48" fmla="*/ 55 w 76"/>
              <a:gd name="T49" fmla="*/ 78 h 117"/>
              <a:gd name="T50" fmla="*/ 50 w 76"/>
              <a:gd name="T51" fmla="*/ 62 h 117"/>
              <a:gd name="T52" fmla="*/ 39 w 76"/>
              <a:gd name="T53" fmla="*/ 57 h 117"/>
              <a:gd name="T54" fmla="*/ 29 w 76"/>
              <a:gd name="T55" fmla="*/ 62 h 117"/>
              <a:gd name="T56" fmla="*/ 24 w 76"/>
              <a:gd name="T57" fmla="*/ 76 h 117"/>
              <a:gd name="T58" fmla="*/ 24 w 76"/>
              <a:gd name="T59" fmla="*/ 7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6" h="117">
                <a:moveTo>
                  <a:pt x="74" y="29"/>
                </a:moveTo>
                <a:lnTo>
                  <a:pt x="74" y="29"/>
                </a:lnTo>
                <a:lnTo>
                  <a:pt x="53" y="31"/>
                </a:lnTo>
                <a:cubicBezTo>
                  <a:pt x="52" y="27"/>
                  <a:pt x="51" y="23"/>
                  <a:pt x="49" y="21"/>
                </a:cubicBezTo>
                <a:cubicBezTo>
                  <a:pt x="46" y="19"/>
                  <a:pt x="44" y="18"/>
                  <a:pt x="40" y="18"/>
                </a:cubicBezTo>
                <a:cubicBezTo>
                  <a:pt x="36" y="18"/>
                  <a:pt x="32" y="20"/>
                  <a:pt x="28" y="25"/>
                </a:cubicBezTo>
                <a:cubicBezTo>
                  <a:pt x="25" y="29"/>
                  <a:pt x="23" y="37"/>
                  <a:pt x="22" y="50"/>
                </a:cubicBezTo>
                <a:cubicBezTo>
                  <a:pt x="28" y="44"/>
                  <a:pt x="35" y="41"/>
                  <a:pt x="43" y="41"/>
                </a:cubicBezTo>
                <a:cubicBezTo>
                  <a:pt x="52" y="41"/>
                  <a:pt x="60" y="44"/>
                  <a:pt x="66" y="51"/>
                </a:cubicBezTo>
                <a:cubicBezTo>
                  <a:pt x="73" y="58"/>
                  <a:pt x="76" y="67"/>
                  <a:pt x="76" y="78"/>
                </a:cubicBezTo>
                <a:cubicBezTo>
                  <a:pt x="76" y="90"/>
                  <a:pt x="72" y="99"/>
                  <a:pt x="66" y="106"/>
                </a:cubicBezTo>
                <a:cubicBezTo>
                  <a:pt x="59" y="113"/>
                  <a:pt x="50" y="117"/>
                  <a:pt x="39" y="117"/>
                </a:cubicBezTo>
                <a:cubicBezTo>
                  <a:pt x="28" y="117"/>
                  <a:pt x="18" y="112"/>
                  <a:pt x="11" y="103"/>
                </a:cubicBezTo>
                <a:cubicBezTo>
                  <a:pt x="4" y="94"/>
                  <a:pt x="0" y="80"/>
                  <a:pt x="0" y="59"/>
                </a:cubicBezTo>
                <a:cubicBezTo>
                  <a:pt x="0" y="38"/>
                  <a:pt x="4" y="23"/>
                  <a:pt x="11" y="14"/>
                </a:cubicBezTo>
                <a:cubicBezTo>
                  <a:pt x="19" y="5"/>
                  <a:pt x="29" y="0"/>
                  <a:pt x="41" y="0"/>
                </a:cubicBezTo>
                <a:cubicBezTo>
                  <a:pt x="50" y="0"/>
                  <a:pt x="57" y="3"/>
                  <a:pt x="63" y="8"/>
                </a:cubicBezTo>
                <a:cubicBezTo>
                  <a:pt x="69" y="12"/>
                  <a:pt x="72" y="20"/>
                  <a:pt x="74" y="29"/>
                </a:cubicBezTo>
                <a:lnTo>
                  <a:pt x="74" y="29"/>
                </a:lnTo>
                <a:close/>
                <a:moveTo>
                  <a:pt x="24" y="76"/>
                </a:moveTo>
                <a:lnTo>
                  <a:pt x="24" y="76"/>
                </a:lnTo>
                <a:cubicBezTo>
                  <a:pt x="24" y="83"/>
                  <a:pt x="26" y="89"/>
                  <a:pt x="29" y="93"/>
                </a:cubicBezTo>
                <a:cubicBezTo>
                  <a:pt x="32" y="97"/>
                  <a:pt x="36" y="99"/>
                  <a:pt x="40" y="99"/>
                </a:cubicBezTo>
                <a:cubicBezTo>
                  <a:pt x="44" y="99"/>
                  <a:pt x="48" y="97"/>
                  <a:pt x="50" y="94"/>
                </a:cubicBezTo>
                <a:cubicBezTo>
                  <a:pt x="53" y="91"/>
                  <a:pt x="55" y="85"/>
                  <a:pt x="55" y="78"/>
                </a:cubicBezTo>
                <a:cubicBezTo>
                  <a:pt x="55" y="71"/>
                  <a:pt x="53" y="65"/>
                  <a:pt x="50" y="62"/>
                </a:cubicBezTo>
                <a:cubicBezTo>
                  <a:pt x="47" y="59"/>
                  <a:pt x="44" y="57"/>
                  <a:pt x="39" y="57"/>
                </a:cubicBezTo>
                <a:cubicBezTo>
                  <a:pt x="35" y="57"/>
                  <a:pt x="32" y="58"/>
                  <a:pt x="29" y="62"/>
                </a:cubicBezTo>
                <a:cubicBezTo>
                  <a:pt x="26" y="65"/>
                  <a:pt x="24" y="70"/>
                  <a:pt x="24" y="76"/>
                </a:cubicBezTo>
                <a:lnTo>
                  <a:pt x="24" y="7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1" name="Freeform 103"/>
          <p:cNvSpPr>
            <a:spLocks noEditPoints="1"/>
          </p:cNvSpPr>
          <p:nvPr/>
        </p:nvSpPr>
        <p:spPr bwMode="auto">
          <a:xfrm>
            <a:off x="5946775" y="3476625"/>
            <a:ext cx="114300" cy="179388"/>
          </a:xfrm>
          <a:custGeom>
            <a:avLst/>
            <a:gdLst>
              <a:gd name="T0" fmla="*/ 19 w 75"/>
              <a:gd name="T1" fmla="*/ 53 h 117"/>
              <a:gd name="T2" fmla="*/ 19 w 75"/>
              <a:gd name="T3" fmla="*/ 53 h 117"/>
              <a:gd name="T4" fmla="*/ 7 w 75"/>
              <a:gd name="T5" fmla="*/ 43 h 117"/>
              <a:gd name="T6" fmla="*/ 3 w 75"/>
              <a:gd name="T7" fmla="*/ 30 h 117"/>
              <a:gd name="T8" fmla="*/ 12 w 75"/>
              <a:gd name="T9" fmla="*/ 9 h 117"/>
              <a:gd name="T10" fmla="*/ 37 w 75"/>
              <a:gd name="T11" fmla="*/ 0 h 117"/>
              <a:gd name="T12" fmla="*/ 62 w 75"/>
              <a:gd name="T13" fmla="*/ 9 h 117"/>
              <a:gd name="T14" fmla="*/ 71 w 75"/>
              <a:gd name="T15" fmla="*/ 30 h 117"/>
              <a:gd name="T16" fmla="*/ 67 w 75"/>
              <a:gd name="T17" fmla="*/ 44 h 117"/>
              <a:gd name="T18" fmla="*/ 56 w 75"/>
              <a:gd name="T19" fmla="*/ 53 h 117"/>
              <a:gd name="T20" fmla="*/ 70 w 75"/>
              <a:gd name="T21" fmla="*/ 64 h 117"/>
              <a:gd name="T22" fmla="*/ 75 w 75"/>
              <a:gd name="T23" fmla="*/ 81 h 117"/>
              <a:gd name="T24" fmla="*/ 65 w 75"/>
              <a:gd name="T25" fmla="*/ 107 h 117"/>
              <a:gd name="T26" fmla="*/ 38 w 75"/>
              <a:gd name="T27" fmla="*/ 117 h 117"/>
              <a:gd name="T28" fmla="*/ 12 w 75"/>
              <a:gd name="T29" fmla="*/ 109 h 117"/>
              <a:gd name="T30" fmla="*/ 0 w 75"/>
              <a:gd name="T31" fmla="*/ 82 h 117"/>
              <a:gd name="T32" fmla="*/ 5 w 75"/>
              <a:gd name="T33" fmla="*/ 65 h 117"/>
              <a:gd name="T34" fmla="*/ 19 w 75"/>
              <a:gd name="T35" fmla="*/ 53 h 117"/>
              <a:gd name="T36" fmla="*/ 19 w 75"/>
              <a:gd name="T37" fmla="*/ 53 h 117"/>
              <a:gd name="T38" fmla="*/ 24 w 75"/>
              <a:gd name="T39" fmla="*/ 31 h 117"/>
              <a:gd name="T40" fmla="*/ 24 w 75"/>
              <a:gd name="T41" fmla="*/ 31 h 117"/>
              <a:gd name="T42" fmla="*/ 27 w 75"/>
              <a:gd name="T43" fmla="*/ 41 h 117"/>
              <a:gd name="T44" fmla="*/ 37 w 75"/>
              <a:gd name="T45" fmla="*/ 45 h 117"/>
              <a:gd name="T46" fmla="*/ 47 w 75"/>
              <a:gd name="T47" fmla="*/ 41 h 117"/>
              <a:gd name="T48" fmla="*/ 51 w 75"/>
              <a:gd name="T49" fmla="*/ 31 h 117"/>
              <a:gd name="T50" fmla="*/ 47 w 75"/>
              <a:gd name="T51" fmla="*/ 21 h 117"/>
              <a:gd name="T52" fmla="*/ 37 w 75"/>
              <a:gd name="T53" fmla="*/ 18 h 117"/>
              <a:gd name="T54" fmla="*/ 27 w 75"/>
              <a:gd name="T55" fmla="*/ 21 h 117"/>
              <a:gd name="T56" fmla="*/ 24 w 75"/>
              <a:gd name="T57" fmla="*/ 31 h 117"/>
              <a:gd name="T58" fmla="*/ 24 w 75"/>
              <a:gd name="T59" fmla="*/ 31 h 117"/>
              <a:gd name="T60" fmla="*/ 22 w 75"/>
              <a:gd name="T61" fmla="*/ 80 h 117"/>
              <a:gd name="T62" fmla="*/ 22 w 75"/>
              <a:gd name="T63" fmla="*/ 80 h 117"/>
              <a:gd name="T64" fmla="*/ 26 w 75"/>
              <a:gd name="T65" fmla="*/ 94 h 117"/>
              <a:gd name="T66" fmla="*/ 38 w 75"/>
              <a:gd name="T67" fmla="*/ 99 h 117"/>
              <a:gd name="T68" fmla="*/ 49 w 75"/>
              <a:gd name="T69" fmla="*/ 94 h 117"/>
              <a:gd name="T70" fmla="*/ 53 w 75"/>
              <a:gd name="T71" fmla="*/ 80 h 117"/>
              <a:gd name="T72" fmla="*/ 49 w 75"/>
              <a:gd name="T73" fmla="*/ 67 h 117"/>
              <a:gd name="T74" fmla="*/ 37 w 75"/>
              <a:gd name="T75" fmla="*/ 63 h 117"/>
              <a:gd name="T76" fmla="*/ 26 w 75"/>
              <a:gd name="T77" fmla="*/ 68 h 117"/>
              <a:gd name="T78" fmla="*/ 22 w 75"/>
              <a:gd name="T79" fmla="*/ 80 h 117"/>
              <a:gd name="T80" fmla="*/ 22 w 75"/>
              <a:gd name="T81" fmla="*/ 8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" h="117">
                <a:moveTo>
                  <a:pt x="19" y="53"/>
                </a:moveTo>
                <a:lnTo>
                  <a:pt x="19" y="53"/>
                </a:lnTo>
                <a:cubicBezTo>
                  <a:pt x="13" y="51"/>
                  <a:pt x="9" y="48"/>
                  <a:pt x="7" y="43"/>
                </a:cubicBezTo>
                <a:cubicBezTo>
                  <a:pt x="4" y="39"/>
                  <a:pt x="3" y="35"/>
                  <a:pt x="3" y="30"/>
                </a:cubicBezTo>
                <a:cubicBezTo>
                  <a:pt x="3" y="21"/>
                  <a:pt x="6" y="14"/>
                  <a:pt x="12" y="9"/>
                </a:cubicBezTo>
                <a:cubicBezTo>
                  <a:pt x="18" y="3"/>
                  <a:pt x="26" y="0"/>
                  <a:pt x="37" y="0"/>
                </a:cubicBezTo>
                <a:cubicBezTo>
                  <a:pt x="48" y="0"/>
                  <a:pt x="56" y="3"/>
                  <a:pt x="62" y="9"/>
                </a:cubicBezTo>
                <a:cubicBezTo>
                  <a:pt x="68" y="14"/>
                  <a:pt x="71" y="21"/>
                  <a:pt x="71" y="30"/>
                </a:cubicBezTo>
                <a:cubicBezTo>
                  <a:pt x="71" y="35"/>
                  <a:pt x="70" y="40"/>
                  <a:pt x="67" y="44"/>
                </a:cubicBezTo>
                <a:cubicBezTo>
                  <a:pt x="64" y="48"/>
                  <a:pt x="61" y="51"/>
                  <a:pt x="56" y="53"/>
                </a:cubicBezTo>
                <a:cubicBezTo>
                  <a:pt x="62" y="56"/>
                  <a:pt x="67" y="59"/>
                  <a:pt x="70" y="64"/>
                </a:cubicBezTo>
                <a:cubicBezTo>
                  <a:pt x="73" y="69"/>
                  <a:pt x="75" y="75"/>
                  <a:pt x="75" y="81"/>
                </a:cubicBezTo>
                <a:cubicBezTo>
                  <a:pt x="75" y="92"/>
                  <a:pt x="72" y="100"/>
                  <a:pt x="65" y="107"/>
                </a:cubicBezTo>
                <a:cubicBezTo>
                  <a:pt x="58" y="113"/>
                  <a:pt x="49" y="117"/>
                  <a:pt x="38" y="117"/>
                </a:cubicBezTo>
                <a:cubicBezTo>
                  <a:pt x="28" y="117"/>
                  <a:pt x="19" y="114"/>
                  <a:pt x="12" y="109"/>
                </a:cubicBezTo>
                <a:cubicBezTo>
                  <a:pt x="4" y="102"/>
                  <a:pt x="0" y="93"/>
                  <a:pt x="0" y="82"/>
                </a:cubicBezTo>
                <a:cubicBezTo>
                  <a:pt x="0" y="76"/>
                  <a:pt x="2" y="70"/>
                  <a:pt x="5" y="65"/>
                </a:cubicBezTo>
                <a:cubicBezTo>
                  <a:pt x="8" y="60"/>
                  <a:pt x="13" y="56"/>
                  <a:pt x="19" y="53"/>
                </a:cubicBezTo>
                <a:lnTo>
                  <a:pt x="19" y="53"/>
                </a:lnTo>
                <a:close/>
                <a:moveTo>
                  <a:pt x="24" y="31"/>
                </a:moveTo>
                <a:lnTo>
                  <a:pt x="24" y="31"/>
                </a:lnTo>
                <a:cubicBezTo>
                  <a:pt x="24" y="36"/>
                  <a:pt x="25" y="39"/>
                  <a:pt x="27" y="41"/>
                </a:cubicBezTo>
                <a:cubicBezTo>
                  <a:pt x="30" y="44"/>
                  <a:pt x="33" y="45"/>
                  <a:pt x="37" y="45"/>
                </a:cubicBezTo>
                <a:cubicBezTo>
                  <a:pt x="41" y="45"/>
                  <a:pt x="45" y="44"/>
                  <a:pt x="47" y="41"/>
                </a:cubicBezTo>
                <a:cubicBezTo>
                  <a:pt x="50" y="39"/>
                  <a:pt x="51" y="36"/>
                  <a:pt x="51" y="31"/>
                </a:cubicBezTo>
                <a:cubicBezTo>
                  <a:pt x="51" y="27"/>
                  <a:pt x="50" y="24"/>
                  <a:pt x="47" y="21"/>
                </a:cubicBezTo>
                <a:cubicBezTo>
                  <a:pt x="45" y="19"/>
                  <a:pt x="41" y="18"/>
                  <a:pt x="37" y="18"/>
                </a:cubicBezTo>
                <a:cubicBezTo>
                  <a:pt x="33" y="18"/>
                  <a:pt x="30" y="19"/>
                  <a:pt x="27" y="21"/>
                </a:cubicBezTo>
                <a:cubicBezTo>
                  <a:pt x="25" y="24"/>
                  <a:pt x="24" y="27"/>
                  <a:pt x="24" y="31"/>
                </a:cubicBezTo>
                <a:lnTo>
                  <a:pt x="24" y="31"/>
                </a:lnTo>
                <a:close/>
                <a:moveTo>
                  <a:pt x="22" y="80"/>
                </a:moveTo>
                <a:lnTo>
                  <a:pt x="22" y="80"/>
                </a:lnTo>
                <a:cubicBezTo>
                  <a:pt x="22" y="86"/>
                  <a:pt x="23" y="91"/>
                  <a:pt x="26" y="94"/>
                </a:cubicBezTo>
                <a:cubicBezTo>
                  <a:pt x="29" y="97"/>
                  <a:pt x="33" y="99"/>
                  <a:pt x="38" y="99"/>
                </a:cubicBezTo>
                <a:cubicBezTo>
                  <a:pt x="42" y="99"/>
                  <a:pt x="46" y="98"/>
                  <a:pt x="49" y="94"/>
                </a:cubicBezTo>
                <a:cubicBezTo>
                  <a:pt x="52" y="91"/>
                  <a:pt x="53" y="86"/>
                  <a:pt x="53" y="80"/>
                </a:cubicBezTo>
                <a:cubicBezTo>
                  <a:pt x="53" y="75"/>
                  <a:pt x="52" y="71"/>
                  <a:pt x="49" y="67"/>
                </a:cubicBezTo>
                <a:cubicBezTo>
                  <a:pt x="46" y="64"/>
                  <a:pt x="42" y="63"/>
                  <a:pt x="37" y="63"/>
                </a:cubicBezTo>
                <a:cubicBezTo>
                  <a:pt x="32" y="63"/>
                  <a:pt x="28" y="64"/>
                  <a:pt x="26" y="68"/>
                </a:cubicBezTo>
                <a:cubicBezTo>
                  <a:pt x="23" y="72"/>
                  <a:pt x="22" y="76"/>
                  <a:pt x="22" y="80"/>
                </a:cubicBezTo>
                <a:lnTo>
                  <a:pt x="22" y="8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2" name="Freeform 104"/>
          <p:cNvSpPr>
            <a:spLocks noEditPoints="1"/>
          </p:cNvSpPr>
          <p:nvPr/>
        </p:nvSpPr>
        <p:spPr bwMode="auto">
          <a:xfrm>
            <a:off x="6086475" y="3475038"/>
            <a:ext cx="193675" cy="184150"/>
          </a:xfrm>
          <a:custGeom>
            <a:avLst/>
            <a:gdLst>
              <a:gd name="T0" fmla="*/ 0 w 127"/>
              <a:gd name="T1" fmla="*/ 30 h 120"/>
              <a:gd name="T2" fmla="*/ 0 w 127"/>
              <a:gd name="T3" fmla="*/ 30 h 120"/>
              <a:gd name="T4" fmla="*/ 7 w 127"/>
              <a:gd name="T5" fmla="*/ 7 h 120"/>
              <a:gd name="T6" fmla="*/ 25 w 127"/>
              <a:gd name="T7" fmla="*/ 0 h 120"/>
              <a:gd name="T8" fmla="*/ 44 w 127"/>
              <a:gd name="T9" fmla="*/ 7 h 120"/>
              <a:gd name="T10" fmla="*/ 50 w 127"/>
              <a:gd name="T11" fmla="*/ 30 h 120"/>
              <a:gd name="T12" fmla="*/ 44 w 127"/>
              <a:gd name="T13" fmla="*/ 53 h 120"/>
              <a:gd name="T14" fmla="*/ 25 w 127"/>
              <a:gd name="T15" fmla="*/ 60 h 120"/>
              <a:gd name="T16" fmla="*/ 7 w 127"/>
              <a:gd name="T17" fmla="*/ 53 h 120"/>
              <a:gd name="T18" fmla="*/ 0 w 127"/>
              <a:gd name="T19" fmla="*/ 30 h 120"/>
              <a:gd name="T20" fmla="*/ 0 w 127"/>
              <a:gd name="T21" fmla="*/ 30 h 120"/>
              <a:gd name="T22" fmla="*/ 17 w 127"/>
              <a:gd name="T23" fmla="*/ 30 h 120"/>
              <a:gd name="T24" fmla="*/ 17 w 127"/>
              <a:gd name="T25" fmla="*/ 30 h 120"/>
              <a:gd name="T26" fmla="*/ 20 w 127"/>
              <a:gd name="T27" fmla="*/ 45 h 120"/>
              <a:gd name="T28" fmla="*/ 25 w 127"/>
              <a:gd name="T29" fmla="*/ 47 h 120"/>
              <a:gd name="T30" fmla="*/ 30 w 127"/>
              <a:gd name="T31" fmla="*/ 45 h 120"/>
              <a:gd name="T32" fmla="*/ 33 w 127"/>
              <a:gd name="T33" fmla="*/ 30 h 120"/>
              <a:gd name="T34" fmla="*/ 30 w 127"/>
              <a:gd name="T35" fmla="*/ 15 h 120"/>
              <a:gd name="T36" fmla="*/ 25 w 127"/>
              <a:gd name="T37" fmla="*/ 12 h 120"/>
              <a:gd name="T38" fmla="*/ 20 w 127"/>
              <a:gd name="T39" fmla="*/ 15 h 120"/>
              <a:gd name="T40" fmla="*/ 17 w 127"/>
              <a:gd name="T41" fmla="*/ 30 h 120"/>
              <a:gd name="T42" fmla="*/ 17 w 127"/>
              <a:gd name="T43" fmla="*/ 30 h 120"/>
              <a:gd name="T44" fmla="*/ 42 w 127"/>
              <a:gd name="T45" fmla="*/ 120 h 120"/>
              <a:gd name="T46" fmla="*/ 42 w 127"/>
              <a:gd name="T47" fmla="*/ 120 h 120"/>
              <a:gd name="T48" fmla="*/ 25 w 127"/>
              <a:gd name="T49" fmla="*/ 120 h 120"/>
              <a:gd name="T50" fmla="*/ 86 w 127"/>
              <a:gd name="T51" fmla="*/ 0 h 120"/>
              <a:gd name="T52" fmla="*/ 102 w 127"/>
              <a:gd name="T53" fmla="*/ 0 h 120"/>
              <a:gd name="T54" fmla="*/ 42 w 127"/>
              <a:gd name="T55" fmla="*/ 120 h 120"/>
              <a:gd name="T56" fmla="*/ 77 w 127"/>
              <a:gd name="T57" fmla="*/ 90 h 120"/>
              <a:gd name="T58" fmla="*/ 77 w 127"/>
              <a:gd name="T59" fmla="*/ 90 h 120"/>
              <a:gd name="T60" fmla="*/ 84 w 127"/>
              <a:gd name="T61" fmla="*/ 67 h 120"/>
              <a:gd name="T62" fmla="*/ 102 w 127"/>
              <a:gd name="T63" fmla="*/ 60 h 120"/>
              <a:gd name="T64" fmla="*/ 120 w 127"/>
              <a:gd name="T65" fmla="*/ 67 h 120"/>
              <a:gd name="T66" fmla="*/ 127 w 127"/>
              <a:gd name="T67" fmla="*/ 90 h 120"/>
              <a:gd name="T68" fmla="*/ 120 w 127"/>
              <a:gd name="T69" fmla="*/ 113 h 120"/>
              <a:gd name="T70" fmla="*/ 102 w 127"/>
              <a:gd name="T71" fmla="*/ 120 h 120"/>
              <a:gd name="T72" fmla="*/ 84 w 127"/>
              <a:gd name="T73" fmla="*/ 113 h 120"/>
              <a:gd name="T74" fmla="*/ 77 w 127"/>
              <a:gd name="T75" fmla="*/ 90 h 120"/>
              <a:gd name="T76" fmla="*/ 77 w 127"/>
              <a:gd name="T77" fmla="*/ 90 h 120"/>
              <a:gd name="T78" fmla="*/ 94 w 127"/>
              <a:gd name="T79" fmla="*/ 90 h 120"/>
              <a:gd name="T80" fmla="*/ 94 w 127"/>
              <a:gd name="T81" fmla="*/ 90 h 120"/>
              <a:gd name="T82" fmla="*/ 96 w 127"/>
              <a:gd name="T83" fmla="*/ 105 h 120"/>
              <a:gd name="T84" fmla="*/ 102 w 127"/>
              <a:gd name="T85" fmla="*/ 108 h 120"/>
              <a:gd name="T86" fmla="*/ 107 w 127"/>
              <a:gd name="T87" fmla="*/ 105 h 120"/>
              <a:gd name="T88" fmla="*/ 110 w 127"/>
              <a:gd name="T89" fmla="*/ 90 h 120"/>
              <a:gd name="T90" fmla="*/ 107 w 127"/>
              <a:gd name="T91" fmla="*/ 75 h 120"/>
              <a:gd name="T92" fmla="*/ 102 w 127"/>
              <a:gd name="T93" fmla="*/ 72 h 120"/>
              <a:gd name="T94" fmla="*/ 96 w 127"/>
              <a:gd name="T95" fmla="*/ 75 h 120"/>
              <a:gd name="T96" fmla="*/ 94 w 127"/>
              <a:gd name="T97" fmla="*/ 90 h 120"/>
              <a:gd name="T98" fmla="*/ 94 w 127"/>
              <a:gd name="T99" fmla="*/ 9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20">
                <a:moveTo>
                  <a:pt x="0" y="30"/>
                </a:moveTo>
                <a:lnTo>
                  <a:pt x="0" y="30"/>
                </a:lnTo>
                <a:cubicBezTo>
                  <a:pt x="0" y="20"/>
                  <a:pt x="2" y="12"/>
                  <a:pt x="7" y="7"/>
                </a:cubicBezTo>
                <a:cubicBezTo>
                  <a:pt x="11" y="2"/>
                  <a:pt x="17" y="0"/>
                  <a:pt x="25" y="0"/>
                </a:cubicBezTo>
                <a:cubicBezTo>
                  <a:pt x="33" y="0"/>
                  <a:pt x="39" y="2"/>
                  <a:pt x="44" y="7"/>
                </a:cubicBezTo>
                <a:cubicBezTo>
                  <a:pt x="48" y="12"/>
                  <a:pt x="50" y="20"/>
                  <a:pt x="50" y="30"/>
                </a:cubicBezTo>
                <a:cubicBezTo>
                  <a:pt x="50" y="40"/>
                  <a:pt x="48" y="48"/>
                  <a:pt x="44" y="53"/>
                </a:cubicBezTo>
                <a:cubicBezTo>
                  <a:pt x="39" y="58"/>
                  <a:pt x="33" y="60"/>
                  <a:pt x="25" y="60"/>
                </a:cubicBezTo>
                <a:cubicBezTo>
                  <a:pt x="17" y="60"/>
                  <a:pt x="11" y="58"/>
                  <a:pt x="7" y="53"/>
                </a:cubicBezTo>
                <a:cubicBezTo>
                  <a:pt x="2" y="48"/>
                  <a:pt x="0" y="40"/>
                  <a:pt x="0" y="30"/>
                </a:cubicBezTo>
                <a:lnTo>
                  <a:pt x="0" y="30"/>
                </a:lnTo>
                <a:close/>
                <a:moveTo>
                  <a:pt x="17" y="30"/>
                </a:moveTo>
                <a:lnTo>
                  <a:pt x="17" y="30"/>
                </a:lnTo>
                <a:cubicBezTo>
                  <a:pt x="17" y="37"/>
                  <a:pt x="18" y="42"/>
                  <a:pt x="20" y="45"/>
                </a:cubicBezTo>
                <a:cubicBezTo>
                  <a:pt x="21" y="47"/>
                  <a:pt x="23" y="47"/>
                  <a:pt x="25" y="47"/>
                </a:cubicBezTo>
                <a:cubicBezTo>
                  <a:pt x="27" y="47"/>
                  <a:pt x="29" y="47"/>
                  <a:pt x="30" y="45"/>
                </a:cubicBezTo>
                <a:cubicBezTo>
                  <a:pt x="32" y="42"/>
                  <a:pt x="33" y="37"/>
                  <a:pt x="33" y="30"/>
                </a:cubicBezTo>
                <a:cubicBezTo>
                  <a:pt x="33" y="22"/>
                  <a:pt x="32" y="17"/>
                  <a:pt x="30" y="15"/>
                </a:cubicBezTo>
                <a:cubicBezTo>
                  <a:pt x="29" y="13"/>
                  <a:pt x="27" y="12"/>
                  <a:pt x="25" y="12"/>
                </a:cubicBezTo>
                <a:cubicBezTo>
                  <a:pt x="23" y="12"/>
                  <a:pt x="21" y="13"/>
                  <a:pt x="20" y="15"/>
                </a:cubicBezTo>
                <a:cubicBezTo>
                  <a:pt x="18" y="17"/>
                  <a:pt x="17" y="22"/>
                  <a:pt x="17" y="30"/>
                </a:cubicBezTo>
                <a:lnTo>
                  <a:pt x="17" y="30"/>
                </a:lnTo>
                <a:close/>
                <a:moveTo>
                  <a:pt x="42" y="120"/>
                </a:moveTo>
                <a:lnTo>
                  <a:pt x="42" y="120"/>
                </a:lnTo>
                <a:lnTo>
                  <a:pt x="25" y="120"/>
                </a:lnTo>
                <a:lnTo>
                  <a:pt x="86" y="0"/>
                </a:lnTo>
                <a:lnTo>
                  <a:pt x="102" y="0"/>
                </a:lnTo>
                <a:lnTo>
                  <a:pt x="42" y="120"/>
                </a:lnTo>
                <a:close/>
                <a:moveTo>
                  <a:pt x="77" y="90"/>
                </a:moveTo>
                <a:lnTo>
                  <a:pt x="77" y="90"/>
                </a:lnTo>
                <a:cubicBezTo>
                  <a:pt x="77" y="80"/>
                  <a:pt x="79" y="72"/>
                  <a:pt x="84" y="67"/>
                </a:cubicBezTo>
                <a:cubicBezTo>
                  <a:pt x="88" y="63"/>
                  <a:pt x="94" y="60"/>
                  <a:pt x="102" y="60"/>
                </a:cubicBezTo>
                <a:cubicBezTo>
                  <a:pt x="110" y="60"/>
                  <a:pt x="116" y="63"/>
                  <a:pt x="120" y="67"/>
                </a:cubicBezTo>
                <a:cubicBezTo>
                  <a:pt x="125" y="72"/>
                  <a:pt x="127" y="80"/>
                  <a:pt x="127" y="90"/>
                </a:cubicBezTo>
                <a:cubicBezTo>
                  <a:pt x="127" y="100"/>
                  <a:pt x="125" y="108"/>
                  <a:pt x="120" y="113"/>
                </a:cubicBezTo>
                <a:cubicBezTo>
                  <a:pt x="116" y="118"/>
                  <a:pt x="110" y="120"/>
                  <a:pt x="102" y="120"/>
                </a:cubicBezTo>
                <a:cubicBezTo>
                  <a:pt x="94" y="120"/>
                  <a:pt x="88" y="118"/>
                  <a:pt x="84" y="113"/>
                </a:cubicBezTo>
                <a:cubicBezTo>
                  <a:pt x="79" y="108"/>
                  <a:pt x="77" y="100"/>
                  <a:pt x="77" y="90"/>
                </a:cubicBezTo>
                <a:lnTo>
                  <a:pt x="77" y="90"/>
                </a:lnTo>
                <a:close/>
                <a:moveTo>
                  <a:pt x="94" y="90"/>
                </a:moveTo>
                <a:lnTo>
                  <a:pt x="94" y="90"/>
                </a:lnTo>
                <a:cubicBezTo>
                  <a:pt x="94" y="97"/>
                  <a:pt x="95" y="102"/>
                  <a:pt x="96" y="105"/>
                </a:cubicBezTo>
                <a:cubicBezTo>
                  <a:pt x="98" y="107"/>
                  <a:pt x="100" y="108"/>
                  <a:pt x="102" y="108"/>
                </a:cubicBezTo>
                <a:cubicBezTo>
                  <a:pt x="104" y="108"/>
                  <a:pt x="106" y="107"/>
                  <a:pt x="107" y="105"/>
                </a:cubicBezTo>
                <a:cubicBezTo>
                  <a:pt x="109" y="102"/>
                  <a:pt x="110" y="97"/>
                  <a:pt x="110" y="90"/>
                </a:cubicBezTo>
                <a:cubicBezTo>
                  <a:pt x="110" y="83"/>
                  <a:pt x="109" y="78"/>
                  <a:pt x="107" y="75"/>
                </a:cubicBezTo>
                <a:cubicBezTo>
                  <a:pt x="106" y="73"/>
                  <a:pt x="104" y="72"/>
                  <a:pt x="102" y="72"/>
                </a:cubicBezTo>
                <a:cubicBezTo>
                  <a:pt x="99" y="72"/>
                  <a:pt x="98" y="73"/>
                  <a:pt x="96" y="75"/>
                </a:cubicBezTo>
                <a:cubicBezTo>
                  <a:pt x="95" y="78"/>
                  <a:pt x="94" y="83"/>
                  <a:pt x="94" y="90"/>
                </a:cubicBezTo>
                <a:lnTo>
                  <a:pt x="94" y="9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3" name="Freeform 105"/>
          <p:cNvSpPr>
            <a:spLocks noEditPoints="1"/>
          </p:cNvSpPr>
          <p:nvPr/>
        </p:nvSpPr>
        <p:spPr bwMode="auto">
          <a:xfrm>
            <a:off x="3082925" y="3476625"/>
            <a:ext cx="115888" cy="179388"/>
          </a:xfrm>
          <a:custGeom>
            <a:avLst/>
            <a:gdLst>
              <a:gd name="T0" fmla="*/ 2 w 76"/>
              <a:gd name="T1" fmla="*/ 88 h 117"/>
              <a:gd name="T2" fmla="*/ 2 w 76"/>
              <a:gd name="T3" fmla="*/ 88 h 117"/>
              <a:gd name="T4" fmla="*/ 23 w 76"/>
              <a:gd name="T5" fmla="*/ 86 h 117"/>
              <a:gd name="T6" fmla="*/ 27 w 76"/>
              <a:gd name="T7" fmla="*/ 96 h 117"/>
              <a:gd name="T8" fmla="*/ 36 w 76"/>
              <a:gd name="T9" fmla="*/ 99 h 117"/>
              <a:gd name="T10" fmla="*/ 47 w 76"/>
              <a:gd name="T11" fmla="*/ 92 h 117"/>
              <a:gd name="T12" fmla="*/ 53 w 76"/>
              <a:gd name="T13" fmla="*/ 67 h 117"/>
              <a:gd name="T14" fmla="*/ 33 w 76"/>
              <a:gd name="T15" fmla="*/ 76 h 117"/>
              <a:gd name="T16" fmla="*/ 9 w 76"/>
              <a:gd name="T17" fmla="*/ 66 h 117"/>
              <a:gd name="T18" fmla="*/ 0 w 76"/>
              <a:gd name="T19" fmla="*/ 39 h 117"/>
              <a:gd name="T20" fmla="*/ 10 w 76"/>
              <a:gd name="T21" fmla="*/ 11 h 117"/>
              <a:gd name="T22" fmla="*/ 36 w 76"/>
              <a:gd name="T23" fmla="*/ 0 h 117"/>
              <a:gd name="T24" fmla="*/ 65 w 76"/>
              <a:gd name="T25" fmla="*/ 14 h 117"/>
              <a:gd name="T26" fmla="*/ 76 w 76"/>
              <a:gd name="T27" fmla="*/ 58 h 117"/>
              <a:gd name="T28" fmla="*/ 64 w 76"/>
              <a:gd name="T29" fmla="*/ 103 h 117"/>
              <a:gd name="T30" fmla="*/ 34 w 76"/>
              <a:gd name="T31" fmla="*/ 117 h 117"/>
              <a:gd name="T32" fmla="*/ 12 w 76"/>
              <a:gd name="T33" fmla="*/ 110 h 117"/>
              <a:gd name="T34" fmla="*/ 2 w 76"/>
              <a:gd name="T35" fmla="*/ 88 h 117"/>
              <a:gd name="T36" fmla="*/ 2 w 76"/>
              <a:gd name="T37" fmla="*/ 88 h 117"/>
              <a:gd name="T38" fmla="*/ 51 w 76"/>
              <a:gd name="T39" fmla="*/ 41 h 117"/>
              <a:gd name="T40" fmla="*/ 51 w 76"/>
              <a:gd name="T41" fmla="*/ 41 h 117"/>
              <a:gd name="T42" fmla="*/ 46 w 76"/>
              <a:gd name="T43" fmla="*/ 24 h 117"/>
              <a:gd name="T44" fmla="*/ 35 w 76"/>
              <a:gd name="T45" fmla="*/ 18 h 117"/>
              <a:gd name="T46" fmla="*/ 25 w 76"/>
              <a:gd name="T47" fmla="*/ 23 h 117"/>
              <a:gd name="T48" fmla="*/ 21 w 76"/>
              <a:gd name="T49" fmla="*/ 39 h 117"/>
              <a:gd name="T50" fmla="*/ 25 w 76"/>
              <a:gd name="T51" fmla="*/ 55 h 117"/>
              <a:gd name="T52" fmla="*/ 36 w 76"/>
              <a:gd name="T53" fmla="*/ 60 h 117"/>
              <a:gd name="T54" fmla="*/ 47 w 76"/>
              <a:gd name="T55" fmla="*/ 55 h 117"/>
              <a:gd name="T56" fmla="*/ 51 w 76"/>
              <a:gd name="T57" fmla="*/ 41 h 117"/>
              <a:gd name="T58" fmla="*/ 51 w 76"/>
              <a:gd name="T59" fmla="*/ 4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6" h="117">
                <a:moveTo>
                  <a:pt x="2" y="88"/>
                </a:moveTo>
                <a:lnTo>
                  <a:pt x="2" y="88"/>
                </a:lnTo>
                <a:lnTo>
                  <a:pt x="23" y="86"/>
                </a:lnTo>
                <a:cubicBezTo>
                  <a:pt x="23" y="90"/>
                  <a:pt x="25" y="94"/>
                  <a:pt x="27" y="96"/>
                </a:cubicBezTo>
                <a:cubicBezTo>
                  <a:pt x="29" y="98"/>
                  <a:pt x="32" y="99"/>
                  <a:pt x="36" y="99"/>
                </a:cubicBezTo>
                <a:cubicBezTo>
                  <a:pt x="40" y="99"/>
                  <a:pt x="44" y="97"/>
                  <a:pt x="47" y="92"/>
                </a:cubicBezTo>
                <a:cubicBezTo>
                  <a:pt x="50" y="88"/>
                  <a:pt x="52" y="80"/>
                  <a:pt x="53" y="67"/>
                </a:cubicBezTo>
                <a:cubicBezTo>
                  <a:pt x="48" y="73"/>
                  <a:pt x="41" y="76"/>
                  <a:pt x="33" y="76"/>
                </a:cubicBezTo>
                <a:cubicBezTo>
                  <a:pt x="24" y="76"/>
                  <a:pt x="16" y="73"/>
                  <a:pt x="9" y="66"/>
                </a:cubicBezTo>
                <a:cubicBezTo>
                  <a:pt x="3" y="59"/>
                  <a:pt x="0" y="50"/>
                  <a:pt x="0" y="39"/>
                </a:cubicBezTo>
                <a:cubicBezTo>
                  <a:pt x="0" y="27"/>
                  <a:pt x="3" y="18"/>
                  <a:pt x="10" y="11"/>
                </a:cubicBezTo>
                <a:cubicBezTo>
                  <a:pt x="17" y="4"/>
                  <a:pt x="25" y="0"/>
                  <a:pt x="36" y="0"/>
                </a:cubicBezTo>
                <a:cubicBezTo>
                  <a:pt x="48" y="0"/>
                  <a:pt x="57" y="5"/>
                  <a:pt x="65" y="14"/>
                </a:cubicBezTo>
                <a:cubicBezTo>
                  <a:pt x="72" y="23"/>
                  <a:pt x="76" y="37"/>
                  <a:pt x="76" y="58"/>
                </a:cubicBezTo>
                <a:cubicBezTo>
                  <a:pt x="76" y="79"/>
                  <a:pt x="72" y="94"/>
                  <a:pt x="64" y="103"/>
                </a:cubicBezTo>
                <a:cubicBezTo>
                  <a:pt x="56" y="112"/>
                  <a:pt x="46" y="117"/>
                  <a:pt x="34" y="117"/>
                </a:cubicBezTo>
                <a:cubicBezTo>
                  <a:pt x="25" y="117"/>
                  <a:pt x="18" y="114"/>
                  <a:pt x="12" y="110"/>
                </a:cubicBezTo>
                <a:cubicBezTo>
                  <a:pt x="7" y="105"/>
                  <a:pt x="3" y="98"/>
                  <a:pt x="2" y="88"/>
                </a:cubicBezTo>
                <a:lnTo>
                  <a:pt x="2" y="88"/>
                </a:lnTo>
                <a:close/>
                <a:moveTo>
                  <a:pt x="51" y="41"/>
                </a:moveTo>
                <a:lnTo>
                  <a:pt x="51" y="41"/>
                </a:lnTo>
                <a:cubicBezTo>
                  <a:pt x="51" y="34"/>
                  <a:pt x="50" y="28"/>
                  <a:pt x="46" y="24"/>
                </a:cubicBezTo>
                <a:cubicBezTo>
                  <a:pt x="43" y="20"/>
                  <a:pt x="39" y="18"/>
                  <a:pt x="35" y="18"/>
                </a:cubicBezTo>
                <a:cubicBezTo>
                  <a:pt x="31" y="18"/>
                  <a:pt x="28" y="20"/>
                  <a:pt x="25" y="23"/>
                </a:cubicBezTo>
                <a:cubicBezTo>
                  <a:pt x="22" y="26"/>
                  <a:pt x="21" y="32"/>
                  <a:pt x="21" y="39"/>
                </a:cubicBezTo>
                <a:cubicBezTo>
                  <a:pt x="21" y="46"/>
                  <a:pt x="22" y="52"/>
                  <a:pt x="25" y="55"/>
                </a:cubicBezTo>
                <a:cubicBezTo>
                  <a:pt x="28" y="59"/>
                  <a:pt x="32" y="60"/>
                  <a:pt x="36" y="60"/>
                </a:cubicBezTo>
                <a:cubicBezTo>
                  <a:pt x="40" y="60"/>
                  <a:pt x="44" y="59"/>
                  <a:pt x="47" y="55"/>
                </a:cubicBezTo>
                <a:cubicBezTo>
                  <a:pt x="50" y="52"/>
                  <a:pt x="51" y="47"/>
                  <a:pt x="51" y="41"/>
                </a:cubicBezTo>
                <a:lnTo>
                  <a:pt x="51" y="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4" name="Freeform 106"/>
          <p:cNvSpPr>
            <a:spLocks noEditPoints="1"/>
          </p:cNvSpPr>
          <p:nvPr/>
        </p:nvSpPr>
        <p:spPr bwMode="auto">
          <a:xfrm>
            <a:off x="3217863" y="3476625"/>
            <a:ext cx="123825" cy="176213"/>
          </a:xfrm>
          <a:custGeom>
            <a:avLst/>
            <a:gdLst>
              <a:gd name="T0" fmla="*/ 47 w 82"/>
              <a:gd name="T1" fmla="*/ 115 h 115"/>
              <a:gd name="T2" fmla="*/ 47 w 82"/>
              <a:gd name="T3" fmla="*/ 115 h 115"/>
              <a:gd name="T4" fmla="*/ 47 w 82"/>
              <a:gd name="T5" fmla="*/ 92 h 115"/>
              <a:gd name="T6" fmla="*/ 0 w 82"/>
              <a:gd name="T7" fmla="*/ 92 h 115"/>
              <a:gd name="T8" fmla="*/ 0 w 82"/>
              <a:gd name="T9" fmla="*/ 73 h 115"/>
              <a:gd name="T10" fmla="*/ 49 w 82"/>
              <a:gd name="T11" fmla="*/ 0 h 115"/>
              <a:gd name="T12" fmla="*/ 68 w 82"/>
              <a:gd name="T13" fmla="*/ 0 h 115"/>
              <a:gd name="T14" fmla="*/ 68 w 82"/>
              <a:gd name="T15" fmla="*/ 73 h 115"/>
              <a:gd name="T16" fmla="*/ 82 w 82"/>
              <a:gd name="T17" fmla="*/ 73 h 115"/>
              <a:gd name="T18" fmla="*/ 82 w 82"/>
              <a:gd name="T19" fmla="*/ 92 h 115"/>
              <a:gd name="T20" fmla="*/ 68 w 82"/>
              <a:gd name="T21" fmla="*/ 92 h 115"/>
              <a:gd name="T22" fmla="*/ 68 w 82"/>
              <a:gd name="T23" fmla="*/ 115 h 115"/>
              <a:gd name="T24" fmla="*/ 47 w 82"/>
              <a:gd name="T25" fmla="*/ 115 h 115"/>
              <a:gd name="T26" fmla="*/ 47 w 82"/>
              <a:gd name="T27" fmla="*/ 73 h 115"/>
              <a:gd name="T28" fmla="*/ 47 w 82"/>
              <a:gd name="T29" fmla="*/ 73 h 115"/>
              <a:gd name="T30" fmla="*/ 47 w 82"/>
              <a:gd name="T31" fmla="*/ 34 h 115"/>
              <a:gd name="T32" fmla="*/ 20 w 82"/>
              <a:gd name="T33" fmla="*/ 73 h 115"/>
              <a:gd name="T34" fmla="*/ 47 w 82"/>
              <a:gd name="T35" fmla="*/ 7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" h="115">
                <a:moveTo>
                  <a:pt x="47" y="115"/>
                </a:moveTo>
                <a:lnTo>
                  <a:pt x="47" y="115"/>
                </a:lnTo>
                <a:lnTo>
                  <a:pt x="47" y="92"/>
                </a:lnTo>
                <a:lnTo>
                  <a:pt x="0" y="92"/>
                </a:lnTo>
                <a:lnTo>
                  <a:pt x="0" y="73"/>
                </a:lnTo>
                <a:lnTo>
                  <a:pt x="49" y="0"/>
                </a:lnTo>
                <a:lnTo>
                  <a:pt x="68" y="0"/>
                </a:lnTo>
                <a:lnTo>
                  <a:pt x="68" y="73"/>
                </a:lnTo>
                <a:lnTo>
                  <a:pt x="82" y="73"/>
                </a:lnTo>
                <a:lnTo>
                  <a:pt x="82" y="92"/>
                </a:lnTo>
                <a:lnTo>
                  <a:pt x="68" y="92"/>
                </a:lnTo>
                <a:lnTo>
                  <a:pt x="68" y="115"/>
                </a:lnTo>
                <a:lnTo>
                  <a:pt x="47" y="115"/>
                </a:lnTo>
                <a:close/>
                <a:moveTo>
                  <a:pt x="47" y="73"/>
                </a:moveTo>
                <a:lnTo>
                  <a:pt x="47" y="73"/>
                </a:lnTo>
                <a:lnTo>
                  <a:pt x="47" y="34"/>
                </a:lnTo>
                <a:lnTo>
                  <a:pt x="20" y="73"/>
                </a:lnTo>
                <a:lnTo>
                  <a:pt x="47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5" name="Freeform 107"/>
          <p:cNvSpPr>
            <a:spLocks noEditPoints="1"/>
          </p:cNvSpPr>
          <p:nvPr/>
        </p:nvSpPr>
        <p:spPr bwMode="auto">
          <a:xfrm>
            <a:off x="3362325" y="3475038"/>
            <a:ext cx="193675" cy="184150"/>
          </a:xfrm>
          <a:custGeom>
            <a:avLst/>
            <a:gdLst>
              <a:gd name="T0" fmla="*/ 0 w 127"/>
              <a:gd name="T1" fmla="*/ 30 h 120"/>
              <a:gd name="T2" fmla="*/ 0 w 127"/>
              <a:gd name="T3" fmla="*/ 30 h 120"/>
              <a:gd name="T4" fmla="*/ 6 w 127"/>
              <a:gd name="T5" fmla="*/ 7 h 120"/>
              <a:gd name="T6" fmla="*/ 24 w 127"/>
              <a:gd name="T7" fmla="*/ 0 h 120"/>
              <a:gd name="T8" fmla="*/ 43 w 127"/>
              <a:gd name="T9" fmla="*/ 7 h 120"/>
              <a:gd name="T10" fmla="*/ 50 w 127"/>
              <a:gd name="T11" fmla="*/ 30 h 120"/>
              <a:gd name="T12" fmla="*/ 43 w 127"/>
              <a:gd name="T13" fmla="*/ 53 h 120"/>
              <a:gd name="T14" fmla="*/ 25 w 127"/>
              <a:gd name="T15" fmla="*/ 60 h 120"/>
              <a:gd name="T16" fmla="*/ 6 w 127"/>
              <a:gd name="T17" fmla="*/ 53 h 120"/>
              <a:gd name="T18" fmla="*/ 0 w 127"/>
              <a:gd name="T19" fmla="*/ 30 h 120"/>
              <a:gd name="T20" fmla="*/ 0 w 127"/>
              <a:gd name="T21" fmla="*/ 30 h 120"/>
              <a:gd name="T22" fmla="*/ 17 w 127"/>
              <a:gd name="T23" fmla="*/ 30 h 120"/>
              <a:gd name="T24" fmla="*/ 17 w 127"/>
              <a:gd name="T25" fmla="*/ 30 h 120"/>
              <a:gd name="T26" fmla="*/ 19 w 127"/>
              <a:gd name="T27" fmla="*/ 45 h 120"/>
              <a:gd name="T28" fmla="*/ 24 w 127"/>
              <a:gd name="T29" fmla="*/ 47 h 120"/>
              <a:gd name="T30" fmla="*/ 30 w 127"/>
              <a:gd name="T31" fmla="*/ 45 h 120"/>
              <a:gd name="T32" fmla="*/ 32 w 127"/>
              <a:gd name="T33" fmla="*/ 30 h 120"/>
              <a:gd name="T34" fmla="*/ 30 w 127"/>
              <a:gd name="T35" fmla="*/ 15 h 120"/>
              <a:gd name="T36" fmla="*/ 24 w 127"/>
              <a:gd name="T37" fmla="*/ 12 h 120"/>
              <a:gd name="T38" fmla="*/ 19 w 127"/>
              <a:gd name="T39" fmla="*/ 15 h 120"/>
              <a:gd name="T40" fmla="*/ 17 w 127"/>
              <a:gd name="T41" fmla="*/ 30 h 120"/>
              <a:gd name="T42" fmla="*/ 17 w 127"/>
              <a:gd name="T43" fmla="*/ 30 h 120"/>
              <a:gd name="T44" fmla="*/ 41 w 127"/>
              <a:gd name="T45" fmla="*/ 120 h 120"/>
              <a:gd name="T46" fmla="*/ 41 w 127"/>
              <a:gd name="T47" fmla="*/ 120 h 120"/>
              <a:gd name="T48" fmla="*/ 25 w 127"/>
              <a:gd name="T49" fmla="*/ 120 h 120"/>
              <a:gd name="T50" fmla="*/ 86 w 127"/>
              <a:gd name="T51" fmla="*/ 0 h 120"/>
              <a:gd name="T52" fmla="*/ 101 w 127"/>
              <a:gd name="T53" fmla="*/ 0 h 120"/>
              <a:gd name="T54" fmla="*/ 41 w 127"/>
              <a:gd name="T55" fmla="*/ 120 h 120"/>
              <a:gd name="T56" fmla="*/ 76 w 127"/>
              <a:gd name="T57" fmla="*/ 90 h 120"/>
              <a:gd name="T58" fmla="*/ 76 w 127"/>
              <a:gd name="T59" fmla="*/ 90 h 120"/>
              <a:gd name="T60" fmla="*/ 83 w 127"/>
              <a:gd name="T61" fmla="*/ 67 h 120"/>
              <a:gd name="T62" fmla="*/ 101 w 127"/>
              <a:gd name="T63" fmla="*/ 60 h 120"/>
              <a:gd name="T64" fmla="*/ 120 w 127"/>
              <a:gd name="T65" fmla="*/ 67 h 120"/>
              <a:gd name="T66" fmla="*/ 127 w 127"/>
              <a:gd name="T67" fmla="*/ 90 h 120"/>
              <a:gd name="T68" fmla="*/ 120 w 127"/>
              <a:gd name="T69" fmla="*/ 113 h 120"/>
              <a:gd name="T70" fmla="*/ 102 w 127"/>
              <a:gd name="T71" fmla="*/ 120 h 120"/>
              <a:gd name="T72" fmla="*/ 83 w 127"/>
              <a:gd name="T73" fmla="*/ 113 h 120"/>
              <a:gd name="T74" fmla="*/ 76 w 127"/>
              <a:gd name="T75" fmla="*/ 90 h 120"/>
              <a:gd name="T76" fmla="*/ 76 w 127"/>
              <a:gd name="T77" fmla="*/ 90 h 120"/>
              <a:gd name="T78" fmla="*/ 93 w 127"/>
              <a:gd name="T79" fmla="*/ 90 h 120"/>
              <a:gd name="T80" fmla="*/ 93 w 127"/>
              <a:gd name="T81" fmla="*/ 90 h 120"/>
              <a:gd name="T82" fmla="*/ 96 w 127"/>
              <a:gd name="T83" fmla="*/ 105 h 120"/>
              <a:gd name="T84" fmla="*/ 101 w 127"/>
              <a:gd name="T85" fmla="*/ 108 h 120"/>
              <a:gd name="T86" fmla="*/ 107 w 127"/>
              <a:gd name="T87" fmla="*/ 105 h 120"/>
              <a:gd name="T88" fmla="*/ 109 w 127"/>
              <a:gd name="T89" fmla="*/ 90 h 120"/>
              <a:gd name="T90" fmla="*/ 107 w 127"/>
              <a:gd name="T91" fmla="*/ 75 h 120"/>
              <a:gd name="T92" fmla="*/ 101 w 127"/>
              <a:gd name="T93" fmla="*/ 72 h 120"/>
              <a:gd name="T94" fmla="*/ 96 w 127"/>
              <a:gd name="T95" fmla="*/ 75 h 120"/>
              <a:gd name="T96" fmla="*/ 93 w 127"/>
              <a:gd name="T97" fmla="*/ 90 h 120"/>
              <a:gd name="T98" fmla="*/ 93 w 127"/>
              <a:gd name="T99" fmla="*/ 9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20">
                <a:moveTo>
                  <a:pt x="0" y="30"/>
                </a:moveTo>
                <a:lnTo>
                  <a:pt x="0" y="30"/>
                </a:lnTo>
                <a:cubicBezTo>
                  <a:pt x="0" y="20"/>
                  <a:pt x="2" y="12"/>
                  <a:pt x="6" y="7"/>
                </a:cubicBezTo>
                <a:cubicBezTo>
                  <a:pt x="11" y="2"/>
                  <a:pt x="17" y="0"/>
                  <a:pt x="24" y="0"/>
                </a:cubicBezTo>
                <a:cubicBezTo>
                  <a:pt x="32" y="0"/>
                  <a:pt x="39" y="2"/>
                  <a:pt x="43" y="7"/>
                </a:cubicBezTo>
                <a:cubicBezTo>
                  <a:pt x="48" y="12"/>
                  <a:pt x="50" y="20"/>
                  <a:pt x="50" y="30"/>
                </a:cubicBezTo>
                <a:cubicBezTo>
                  <a:pt x="50" y="40"/>
                  <a:pt x="48" y="48"/>
                  <a:pt x="43" y="53"/>
                </a:cubicBezTo>
                <a:cubicBezTo>
                  <a:pt x="39" y="58"/>
                  <a:pt x="33" y="60"/>
                  <a:pt x="25" y="60"/>
                </a:cubicBezTo>
                <a:cubicBezTo>
                  <a:pt x="17" y="60"/>
                  <a:pt x="11" y="58"/>
                  <a:pt x="6" y="53"/>
                </a:cubicBezTo>
                <a:cubicBezTo>
                  <a:pt x="2" y="48"/>
                  <a:pt x="0" y="40"/>
                  <a:pt x="0" y="30"/>
                </a:cubicBezTo>
                <a:lnTo>
                  <a:pt x="0" y="30"/>
                </a:lnTo>
                <a:close/>
                <a:moveTo>
                  <a:pt x="17" y="30"/>
                </a:moveTo>
                <a:lnTo>
                  <a:pt x="17" y="30"/>
                </a:lnTo>
                <a:cubicBezTo>
                  <a:pt x="17" y="37"/>
                  <a:pt x="17" y="42"/>
                  <a:pt x="19" y="45"/>
                </a:cubicBezTo>
                <a:cubicBezTo>
                  <a:pt x="20" y="47"/>
                  <a:pt x="22" y="47"/>
                  <a:pt x="24" y="47"/>
                </a:cubicBezTo>
                <a:cubicBezTo>
                  <a:pt x="27" y="47"/>
                  <a:pt x="29" y="47"/>
                  <a:pt x="30" y="45"/>
                </a:cubicBezTo>
                <a:cubicBezTo>
                  <a:pt x="32" y="42"/>
                  <a:pt x="32" y="37"/>
                  <a:pt x="32" y="30"/>
                </a:cubicBezTo>
                <a:cubicBezTo>
                  <a:pt x="32" y="22"/>
                  <a:pt x="32" y="17"/>
                  <a:pt x="30" y="15"/>
                </a:cubicBezTo>
                <a:cubicBezTo>
                  <a:pt x="29" y="13"/>
                  <a:pt x="27" y="12"/>
                  <a:pt x="24" y="12"/>
                </a:cubicBezTo>
                <a:cubicBezTo>
                  <a:pt x="22" y="12"/>
                  <a:pt x="20" y="13"/>
                  <a:pt x="19" y="15"/>
                </a:cubicBezTo>
                <a:cubicBezTo>
                  <a:pt x="17" y="17"/>
                  <a:pt x="17" y="22"/>
                  <a:pt x="17" y="30"/>
                </a:cubicBezTo>
                <a:lnTo>
                  <a:pt x="17" y="30"/>
                </a:lnTo>
                <a:close/>
                <a:moveTo>
                  <a:pt x="41" y="120"/>
                </a:moveTo>
                <a:lnTo>
                  <a:pt x="41" y="120"/>
                </a:lnTo>
                <a:lnTo>
                  <a:pt x="25" y="120"/>
                </a:lnTo>
                <a:lnTo>
                  <a:pt x="86" y="0"/>
                </a:lnTo>
                <a:lnTo>
                  <a:pt x="101" y="0"/>
                </a:lnTo>
                <a:lnTo>
                  <a:pt x="41" y="120"/>
                </a:lnTo>
                <a:close/>
                <a:moveTo>
                  <a:pt x="76" y="90"/>
                </a:moveTo>
                <a:lnTo>
                  <a:pt x="76" y="90"/>
                </a:lnTo>
                <a:cubicBezTo>
                  <a:pt x="76" y="80"/>
                  <a:pt x="79" y="72"/>
                  <a:pt x="83" y="67"/>
                </a:cubicBezTo>
                <a:cubicBezTo>
                  <a:pt x="88" y="63"/>
                  <a:pt x="94" y="60"/>
                  <a:pt x="101" y="60"/>
                </a:cubicBezTo>
                <a:cubicBezTo>
                  <a:pt x="109" y="60"/>
                  <a:pt x="115" y="63"/>
                  <a:pt x="120" y="67"/>
                </a:cubicBezTo>
                <a:cubicBezTo>
                  <a:pt x="124" y="72"/>
                  <a:pt x="127" y="80"/>
                  <a:pt x="127" y="90"/>
                </a:cubicBezTo>
                <a:cubicBezTo>
                  <a:pt x="127" y="100"/>
                  <a:pt x="124" y="108"/>
                  <a:pt x="120" y="113"/>
                </a:cubicBezTo>
                <a:cubicBezTo>
                  <a:pt x="115" y="118"/>
                  <a:pt x="109" y="120"/>
                  <a:pt x="102" y="120"/>
                </a:cubicBezTo>
                <a:cubicBezTo>
                  <a:pt x="94" y="120"/>
                  <a:pt x="88" y="118"/>
                  <a:pt x="83" y="113"/>
                </a:cubicBezTo>
                <a:cubicBezTo>
                  <a:pt x="79" y="108"/>
                  <a:pt x="76" y="100"/>
                  <a:pt x="76" y="90"/>
                </a:cubicBezTo>
                <a:lnTo>
                  <a:pt x="76" y="90"/>
                </a:lnTo>
                <a:close/>
                <a:moveTo>
                  <a:pt x="93" y="90"/>
                </a:moveTo>
                <a:lnTo>
                  <a:pt x="93" y="90"/>
                </a:lnTo>
                <a:cubicBezTo>
                  <a:pt x="93" y="97"/>
                  <a:pt x="94" y="102"/>
                  <a:pt x="96" y="105"/>
                </a:cubicBezTo>
                <a:cubicBezTo>
                  <a:pt x="97" y="107"/>
                  <a:pt x="99" y="108"/>
                  <a:pt x="101" y="108"/>
                </a:cubicBezTo>
                <a:cubicBezTo>
                  <a:pt x="104" y="108"/>
                  <a:pt x="105" y="107"/>
                  <a:pt x="107" y="105"/>
                </a:cubicBezTo>
                <a:cubicBezTo>
                  <a:pt x="108" y="102"/>
                  <a:pt x="109" y="97"/>
                  <a:pt x="109" y="90"/>
                </a:cubicBezTo>
                <a:cubicBezTo>
                  <a:pt x="109" y="83"/>
                  <a:pt x="108" y="78"/>
                  <a:pt x="107" y="75"/>
                </a:cubicBezTo>
                <a:cubicBezTo>
                  <a:pt x="105" y="73"/>
                  <a:pt x="104" y="72"/>
                  <a:pt x="101" y="72"/>
                </a:cubicBezTo>
                <a:cubicBezTo>
                  <a:pt x="99" y="72"/>
                  <a:pt x="97" y="73"/>
                  <a:pt x="96" y="75"/>
                </a:cubicBezTo>
                <a:cubicBezTo>
                  <a:pt x="94" y="78"/>
                  <a:pt x="93" y="83"/>
                  <a:pt x="93" y="90"/>
                </a:cubicBezTo>
                <a:lnTo>
                  <a:pt x="93" y="9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6" name="Freeform 108"/>
          <p:cNvSpPr>
            <a:spLocks noEditPoints="1"/>
          </p:cNvSpPr>
          <p:nvPr/>
        </p:nvSpPr>
        <p:spPr bwMode="auto">
          <a:xfrm>
            <a:off x="7042150" y="4973638"/>
            <a:ext cx="158750" cy="174625"/>
          </a:xfrm>
          <a:custGeom>
            <a:avLst/>
            <a:gdLst>
              <a:gd name="T0" fmla="*/ 0 w 104"/>
              <a:gd name="T1" fmla="*/ 114 h 114"/>
              <a:gd name="T2" fmla="*/ 0 w 104"/>
              <a:gd name="T3" fmla="*/ 114 h 114"/>
              <a:gd name="T4" fmla="*/ 24 w 104"/>
              <a:gd name="T5" fmla="*/ 0 h 114"/>
              <a:gd name="T6" fmla="*/ 71 w 104"/>
              <a:gd name="T7" fmla="*/ 0 h 114"/>
              <a:gd name="T8" fmla="*/ 90 w 104"/>
              <a:gd name="T9" fmla="*/ 3 h 114"/>
              <a:gd name="T10" fmla="*/ 100 w 104"/>
              <a:gd name="T11" fmla="*/ 13 h 114"/>
              <a:gd name="T12" fmla="*/ 104 w 104"/>
              <a:gd name="T13" fmla="*/ 28 h 114"/>
              <a:gd name="T14" fmla="*/ 101 w 104"/>
              <a:gd name="T15" fmla="*/ 42 h 114"/>
              <a:gd name="T16" fmla="*/ 94 w 104"/>
              <a:gd name="T17" fmla="*/ 54 h 114"/>
              <a:gd name="T18" fmla="*/ 85 w 104"/>
              <a:gd name="T19" fmla="*/ 61 h 114"/>
              <a:gd name="T20" fmla="*/ 75 w 104"/>
              <a:gd name="T21" fmla="*/ 65 h 114"/>
              <a:gd name="T22" fmla="*/ 53 w 104"/>
              <a:gd name="T23" fmla="*/ 68 h 114"/>
              <a:gd name="T24" fmla="*/ 25 w 104"/>
              <a:gd name="T25" fmla="*/ 68 h 114"/>
              <a:gd name="T26" fmla="*/ 15 w 104"/>
              <a:gd name="T27" fmla="*/ 114 h 114"/>
              <a:gd name="T28" fmla="*/ 0 w 104"/>
              <a:gd name="T29" fmla="*/ 114 h 114"/>
              <a:gd name="T30" fmla="*/ 28 w 104"/>
              <a:gd name="T31" fmla="*/ 55 h 114"/>
              <a:gd name="T32" fmla="*/ 28 w 104"/>
              <a:gd name="T33" fmla="*/ 55 h 114"/>
              <a:gd name="T34" fmla="*/ 53 w 104"/>
              <a:gd name="T35" fmla="*/ 55 h 114"/>
              <a:gd name="T36" fmla="*/ 74 w 104"/>
              <a:gd name="T37" fmla="*/ 52 h 114"/>
              <a:gd name="T38" fmla="*/ 85 w 104"/>
              <a:gd name="T39" fmla="*/ 42 h 114"/>
              <a:gd name="T40" fmla="*/ 89 w 104"/>
              <a:gd name="T41" fmla="*/ 28 h 114"/>
              <a:gd name="T42" fmla="*/ 87 w 104"/>
              <a:gd name="T43" fmla="*/ 19 h 114"/>
              <a:gd name="T44" fmla="*/ 81 w 104"/>
              <a:gd name="T45" fmla="*/ 14 h 114"/>
              <a:gd name="T46" fmla="*/ 66 w 104"/>
              <a:gd name="T47" fmla="*/ 12 h 114"/>
              <a:gd name="T48" fmla="*/ 36 w 104"/>
              <a:gd name="T49" fmla="*/ 12 h 114"/>
              <a:gd name="T50" fmla="*/ 28 w 104"/>
              <a:gd name="T51" fmla="*/ 5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" h="114">
                <a:moveTo>
                  <a:pt x="0" y="114"/>
                </a:moveTo>
                <a:lnTo>
                  <a:pt x="0" y="114"/>
                </a:lnTo>
                <a:lnTo>
                  <a:pt x="24" y="0"/>
                </a:lnTo>
                <a:lnTo>
                  <a:pt x="71" y="0"/>
                </a:lnTo>
                <a:cubicBezTo>
                  <a:pt x="80" y="0"/>
                  <a:pt x="86" y="1"/>
                  <a:pt x="90" y="3"/>
                </a:cubicBezTo>
                <a:cubicBezTo>
                  <a:pt x="94" y="5"/>
                  <a:pt x="97" y="8"/>
                  <a:pt x="100" y="13"/>
                </a:cubicBezTo>
                <a:cubicBezTo>
                  <a:pt x="103" y="17"/>
                  <a:pt x="104" y="22"/>
                  <a:pt x="104" y="28"/>
                </a:cubicBezTo>
                <a:cubicBezTo>
                  <a:pt x="104" y="33"/>
                  <a:pt x="103" y="37"/>
                  <a:pt x="101" y="42"/>
                </a:cubicBezTo>
                <a:cubicBezTo>
                  <a:pt x="99" y="47"/>
                  <a:pt x="97" y="51"/>
                  <a:pt x="94" y="54"/>
                </a:cubicBezTo>
                <a:cubicBezTo>
                  <a:pt x="91" y="57"/>
                  <a:pt x="88" y="60"/>
                  <a:pt x="85" y="61"/>
                </a:cubicBezTo>
                <a:cubicBezTo>
                  <a:pt x="82" y="63"/>
                  <a:pt x="79" y="64"/>
                  <a:pt x="75" y="65"/>
                </a:cubicBezTo>
                <a:cubicBezTo>
                  <a:pt x="68" y="67"/>
                  <a:pt x="61" y="68"/>
                  <a:pt x="53" y="68"/>
                </a:cubicBezTo>
                <a:lnTo>
                  <a:pt x="25" y="68"/>
                </a:lnTo>
                <a:lnTo>
                  <a:pt x="15" y="114"/>
                </a:lnTo>
                <a:lnTo>
                  <a:pt x="0" y="114"/>
                </a:lnTo>
                <a:close/>
                <a:moveTo>
                  <a:pt x="28" y="55"/>
                </a:moveTo>
                <a:lnTo>
                  <a:pt x="28" y="55"/>
                </a:lnTo>
                <a:lnTo>
                  <a:pt x="53" y="55"/>
                </a:lnTo>
                <a:cubicBezTo>
                  <a:pt x="62" y="55"/>
                  <a:pt x="69" y="54"/>
                  <a:pt x="74" y="52"/>
                </a:cubicBezTo>
                <a:cubicBezTo>
                  <a:pt x="79" y="49"/>
                  <a:pt x="82" y="46"/>
                  <a:pt x="85" y="42"/>
                </a:cubicBezTo>
                <a:cubicBezTo>
                  <a:pt x="88" y="38"/>
                  <a:pt x="89" y="33"/>
                  <a:pt x="89" y="28"/>
                </a:cubicBezTo>
                <a:cubicBezTo>
                  <a:pt x="89" y="25"/>
                  <a:pt x="88" y="22"/>
                  <a:pt x="87" y="19"/>
                </a:cubicBezTo>
                <a:cubicBezTo>
                  <a:pt x="85" y="17"/>
                  <a:pt x="83" y="15"/>
                  <a:pt x="81" y="14"/>
                </a:cubicBezTo>
                <a:cubicBezTo>
                  <a:pt x="78" y="13"/>
                  <a:pt x="73" y="12"/>
                  <a:pt x="66" y="12"/>
                </a:cubicBezTo>
                <a:lnTo>
                  <a:pt x="36" y="12"/>
                </a:lnTo>
                <a:lnTo>
                  <a:pt x="28" y="5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7" name="Freeform 109"/>
          <p:cNvSpPr>
            <a:spLocks/>
          </p:cNvSpPr>
          <p:nvPr/>
        </p:nvSpPr>
        <p:spPr bwMode="auto">
          <a:xfrm>
            <a:off x="7204075" y="5002213"/>
            <a:ext cx="114300" cy="119063"/>
          </a:xfrm>
          <a:custGeom>
            <a:avLst/>
            <a:gdLst>
              <a:gd name="T0" fmla="*/ 0 w 75"/>
              <a:gd name="T1" fmla="*/ 45 h 77"/>
              <a:gd name="T2" fmla="*/ 0 w 75"/>
              <a:gd name="T3" fmla="*/ 45 h 77"/>
              <a:gd name="T4" fmla="*/ 0 w 75"/>
              <a:gd name="T5" fmla="*/ 32 h 77"/>
              <a:gd name="T6" fmla="*/ 75 w 75"/>
              <a:gd name="T7" fmla="*/ 0 h 77"/>
              <a:gd name="T8" fmla="*/ 75 w 75"/>
              <a:gd name="T9" fmla="*/ 14 h 77"/>
              <a:gd name="T10" fmla="*/ 15 w 75"/>
              <a:gd name="T11" fmla="*/ 39 h 77"/>
              <a:gd name="T12" fmla="*/ 75 w 75"/>
              <a:gd name="T13" fmla="*/ 63 h 77"/>
              <a:gd name="T14" fmla="*/ 75 w 75"/>
              <a:gd name="T15" fmla="*/ 77 h 77"/>
              <a:gd name="T16" fmla="*/ 0 w 75"/>
              <a:gd name="T17" fmla="*/ 45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7">
                <a:moveTo>
                  <a:pt x="0" y="45"/>
                </a:moveTo>
                <a:lnTo>
                  <a:pt x="0" y="45"/>
                </a:lnTo>
                <a:lnTo>
                  <a:pt x="0" y="32"/>
                </a:lnTo>
                <a:lnTo>
                  <a:pt x="75" y="0"/>
                </a:lnTo>
                <a:lnTo>
                  <a:pt x="75" y="14"/>
                </a:lnTo>
                <a:lnTo>
                  <a:pt x="15" y="39"/>
                </a:lnTo>
                <a:lnTo>
                  <a:pt x="75" y="63"/>
                </a:lnTo>
                <a:lnTo>
                  <a:pt x="75" y="77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8" name="Freeform 110"/>
          <p:cNvSpPr>
            <a:spLocks noEditPoints="1"/>
          </p:cNvSpPr>
          <p:nvPr/>
        </p:nvSpPr>
        <p:spPr bwMode="auto">
          <a:xfrm>
            <a:off x="7337425" y="4973638"/>
            <a:ext cx="112713" cy="177800"/>
          </a:xfrm>
          <a:custGeom>
            <a:avLst/>
            <a:gdLst>
              <a:gd name="T0" fmla="*/ 0 w 74"/>
              <a:gd name="T1" fmla="*/ 58 h 116"/>
              <a:gd name="T2" fmla="*/ 0 w 74"/>
              <a:gd name="T3" fmla="*/ 58 h 116"/>
              <a:gd name="T4" fmla="*/ 4 w 74"/>
              <a:gd name="T5" fmla="*/ 25 h 116"/>
              <a:gd name="T6" fmla="*/ 17 w 74"/>
              <a:gd name="T7" fmla="*/ 6 h 116"/>
              <a:gd name="T8" fmla="*/ 37 w 74"/>
              <a:gd name="T9" fmla="*/ 0 h 116"/>
              <a:gd name="T10" fmla="*/ 53 w 74"/>
              <a:gd name="T11" fmla="*/ 3 h 116"/>
              <a:gd name="T12" fmla="*/ 65 w 74"/>
              <a:gd name="T13" fmla="*/ 14 h 116"/>
              <a:gd name="T14" fmla="*/ 72 w 74"/>
              <a:gd name="T15" fmla="*/ 31 h 116"/>
              <a:gd name="T16" fmla="*/ 74 w 74"/>
              <a:gd name="T17" fmla="*/ 58 h 116"/>
              <a:gd name="T18" fmla="*/ 70 w 74"/>
              <a:gd name="T19" fmla="*/ 90 h 116"/>
              <a:gd name="T20" fmla="*/ 58 w 74"/>
              <a:gd name="T21" fmla="*/ 109 h 116"/>
              <a:gd name="T22" fmla="*/ 37 w 74"/>
              <a:gd name="T23" fmla="*/ 116 h 116"/>
              <a:gd name="T24" fmla="*/ 11 w 74"/>
              <a:gd name="T25" fmla="*/ 104 h 116"/>
              <a:gd name="T26" fmla="*/ 0 w 74"/>
              <a:gd name="T27" fmla="*/ 58 h 116"/>
              <a:gd name="T28" fmla="*/ 0 w 74"/>
              <a:gd name="T29" fmla="*/ 58 h 116"/>
              <a:gd name="T30" fmla="*/ 15 w 74"/>
              <a:gd name="T31" fmla="*/ 58 h 116"/>
              <a:gd name="T32" fmla="*/ 15 w 74"/>
              <a:gd name="T33" fmla="*/ 58 h 116"/>
              <a:gd name="T34" fmla="*/ 21 w 74"/>
              <a:gd name="T35" fmla="*/ 95 h 116"/>
              <a:gd name="T36" fmla="*/ 37 w 74"/>
              <a:gd name="T37" fmla="*/ 104 h 116"/>
              <a:gd name="T38" fmla="*/ 53 w 74"/>
              <a:gd name="T39" fmla="*/ 95 h 116"/>
              <a:gd name="T40" fmla="*/ 60 w 74"/>
              <a:gd name="T41" fmla="*/ 58 h 116"/>
              <a:gd name="T42" fmla="*/ 53 w 74"/>
              <a:gd name="T43" fmla="*/ 20 h 116"/>
              <a:gd name="T44" fmla="*/ 37 w 74"/>
              <a:gd name="T45" fmla="*/ 11 h 116"/>
              <a:gd name="T46" fmla="*/ 22 w 74"/>
              <a:gd name="T47" fmla="*/ 19 h 116"/>
              <a:gd name="T48" fmla="*/ 15 w 74"/>
              <a:gd name="T49" fmla="*/ 58 h 116"/>
              <a:gd name="T50" fmla="*/ 15 w 74"/>
              <a:gd name="T51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0" y="58"/>
                </a:moveTo>
                <a:lnTo>
                  <a:pt x="0" y="58"/>
                </a:lnTo>
                <a:cubicBezTo>
                  <a:pt x="0" y="44"/>
                  <a:pt x="2" y="33"/>
                  <a:pt x="4" y="25"/>
                </a:cubicBezTo>
                <a:cubicBezTo>
                  <a:pt x="7" y="17"/>
                  <a:pt x="11" y="11"/>
                  <a:pt x="17" y="6"/>
                </a:cubicBezTo>
                <a:cubicBezTo>
                  <a:pt x="22" y="2"/>
                  <a:pt x="29" y="0"/>
                  <a:pt x="37" y="0"/>
                </a:cubicBezTo>
                <a:cubicBezTo>
                  <a:pt x="43" y="0"/>
                  <a:pt x="49" y="1"/>
                  <a:pt x="53" y="3"/>
                </a:cubicBezTo>
                <a:cubicBezTo>
                  <a:pt x="58" y="6"/>
                  <a:pt x="62" y="9"/>
                  <a:pt x="65" y="14"/>
                </a:cubicBezTo>
                <a:cubicBezTo>
                  <a:pt x="68" y="18"/>
                  <a:pt x="70" y="24"/>
                  <a:pt x="72" y="31"/>
                </a:cubicBezTo>
                <a:cubicBezTo>
                  <a:pt x="74" y="37"/>
                  <a:pt x="74" y="46"/>
                  <a:pt x="74" y="58"/>
                </a:cubicBezTo>
                <a:cubicBezTo>
                  <a:pt x="74" y="71"/>
                  <a:pt x="73" y="82"/>
                  <a:pt x="70" y="90"/>
                </a:cubicBezTo>
                <a:cubicBezTo>
                  <a:pt x="68" y="98"/>
                  <a:pt x="63" y="105"/>
                  <a:pt x="58" y="109"/>
                </a:cubicBezTo>
                <a:cubicBezTo>
                  <a:pt x="52" y="114"/>
                  <a:pt x="46" y="116"/>
                  <a:pt x="37" y="116"/>
                </a:cubicBezTo>
                <a:cubicBezTo>
                  <a:pt x="26" y="116"/>
                  <a:pt x="18" y="112"/>
                  <a:pt x="11" y="104"/>
                </a:cubicBezTo>
                <a:cubicBezTo>
                  <a:pt x="4" y="94"/>
                  <a:pt x="0" y="79"/>
                  <a:pt x="0" y="58"/>
                </a:cubicBezTo>
                <a:lnTo>
                  <a:pt x="0" y="58"/>
                </a:lnTo>
                <a:close/>
                <a:moveTo>
                  <a:pt x="15" y="58"/>
                </a:moveTo>
                <a:lnTo>
                  <a:pt x="15" y="58"/>
                </a:lnTo>
                <a:cubicBezTo>
                  <a:pt x="15" y="76"/>
                  <a:pt x="17" y="89"/>
                  <a:pt x="21" y="95"/>
                </a:cubicBezTo>
                <a:cubicBezTo>
                  <a:pt x="25" y="101"/>
                  <a:pt x="31" y="104"/>
                  <a:pt x="37" y="104"/>
                </a:cubicBezTo>
                <a:cubicBezTo>
                  <a:pt x="44" y="104"/>
                  <a:pt x="49" y="101"/>
                  <a:pt x="53" y="95"/>
                </a:cubicBezTo>
                <a:cubicBezTo>
                  <a:pt x="58" y="89"/>
                  <a:pt x="60" y="76"/>
                  <a:pt x="60" y="58"/>
                </a:cubicBezTo>
                <a:cubicBezTo>
                  <a:pt x="60" y="39"/>
                  <a:pt x="58" y="26"/>
                  <a:pt x="53" y="20"/>
                </a:cubicBezTo>
                <a:cubicBezTo>
                  <a:pt x="49" y="14"/>
                  <a:pt x="44" y="11"/>
                  <a:pt x="37" y="11"/>
                </a:cubicBezTo>
                <a:cubicBezTo>
                  <a:pt x="31" y="11"/>
                  <a:pt x="26" y="14"/>
                  <a:pt x="22" y="19"/>
                </a:cubicBezTo>
                <a:cubicBezTo>
                  <a:pt x="17" y="26"/>
                  <a:pt x="15" y="39"/>
                  <a:pt x="15" y="58"/>
                </a:cubicBezTo>
                <a:lnTo>
                  <a:pt x="15" y="5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9" name="Freeform 111"/>
          <p:cNvSpPr>
            <a:spLocks/>
          </p:cNvSpPr>
          <p:nvPr/>
        </p:nvSpPr>
        <p:spPr bwMode="auto">
          <a:xfrm>
            <a:off x="7488238" y="5124450"/>
            <a:ext cx="23813" cy="23813"/>
          </a:xfrm>
          <a:custGeom>
            <a:avLst/>
            <a:gdLst>
              <a:gd name="T0" fmla="*/ 0 w 15"/>
              <a:gd name="T1" fmla="*/ 16 h 16"/>
              <a:gd name="T2" fmla="*/ 0 w 15"/>
              <a:gd name="T3" fmla="*/ 16 h 16"/>
              <a:gd name="T4" fmla="*/ 0 w 15"/>
              <a:gd name="T5" fmla="*/ 0 h 16"/>
              <a:gd name="T6" fmla="*/ 15 w 15"/>
              <a:gd name="T7" fmla="*/ 0 h 16"/>
              <a:gd name="T8" fmla="*/ 15 w 15"/>
              <a:gd name="T9" fmla="*/ 16 h 16"/>
              <a:gd name="T10" fmla="*/ 0 w 15"/>
              <a:gd name="T11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16">
                <a:moveTo>
                  <a:pt x="0" y="16"/>
                </a:moveTo>
                <a:lnTo>
                  <a:pt x="0" y="16"/>
                </a:lnTo>
                <a:lnTo>
                  <a:pt x="0" y="0"/>
                </a:lnTo>
                <a:lnTo>
                  <a:pt x="15" y="0"/>
                </a:lnTo>
                <a:lnTo>
                  <a:pt x="15" y="16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0" name="Freeform 112"/>
          <p:cNvSpPr>
            <a:spLocks noEditPoints="1"/>
          </p:cNvSpPr>
          <p:nvPr/>
        </p:nvSpPr>
        <p:spPr bwMode="auto">
          <a:xfrm>
            <a:off x="7532688" y="4973638"/>
            <a:ext cx="114300" cy="177800"/>
          </a:xfrm>
          <a:custGeom>
            <a:avLst/>
            <a:gdLst>
              <a:gd name="T0" fmla="*/ 0 w 74"/>
              <a:gd name="T1" fmla="*/ 58 h 116"/>
              <a:gd name="T2" fmla="*/ 0 w 74"/>
              <a:gd name="T3" fmla="*/ 58 h 116"/>
              <a:gd name="T4" fmla="*/ 4 w 74"/>
              <a:gd name="T5" fmla="*/ 25 h 116"/>
              <a:gd name="T6" fmla="*/ 17 w 74"/>
              <a:gd name="T7" fmla="*/ 6 h 116"/>
              <a:gd name="T8" fmla="*/ 37 w 74"/>
              <a:gd name="T9" fmla="*/ 0 h 116"/>
              <a:gd name="T10" fmla="*/ 53 w 74"/>
              <a:gd name="T11" fmla="*/ 3 h 116"/>
              <a:gd name="T12" fmla="*/ 65 w 74"/>
              <a:gd name="T13" fmla="*/ 14 h 116"/>
              <a:gd name="T14" fmla="*/ 72 w 74"/>
              <a:gd name="T15" fmla="*/ 31 h 116"/>
              <a:gd name="T16" fmla="*/ 74 w 74"/>
              <a:gd name="T17" fmla="*/ 58 h 116"/>
              <a:gd name="T18" fmla="*/ 70 w 74"/>
              <a:gd name="T19" fmla="*/ 90 h 116"/>
              <a:gd name="T20" fmla="*/ 58 w 74"/>
              <a:gd name="T21" fmla="*/ 109 h 116"/>
              <a:gd name="T22" fmla="*/ 37 w 74"/>
              <a:gd name="T23" fmla="*/ 116 h 116"/>
              <a:gd name="T24" fmla="*/ 11 w 74"/>
              <a:gd name="T25" fmla="*/ 104 h 116"/>
              <a:gd name="T26" fmla="*/ 0 w 74"/>
              <a:gd name="T27" fmla="*/ 58 h 116"/>
              <a:gd name="T28" fmla="*/ 0 w 74"/>
              <a:gd name="T29" fmla="*/ 58 h 116"/>
              <a:gd name="T30" fmla="*/ 14 w 74"/>
              <a:gd name="T31" fmla="*/ 58 h 116"/>
              <a:gd name="T32" fmla="*/ 14 w 74"/>
              <a:gd name="T33" fmla="*/ 58 h 116"/>
              <a:gd name="T34" fmla="*/ 21 w 74"/>
              <a:gd name="T35" fmla="*/ 95 h 116"/>
              <a:gd name="T36" fmla="*/ 37 w 74"/>
              <a:gd name="T37" fmla="*/ 104 h 116"/>
              <a:gd name="T38" fmla="*/ 53 w 74"/>
              <a:gd name="T39" fmla="*/ 95 h 116"/>
              <a:gd name="T40" fmla="*/ 60 w 74"/>
              <a:gd name="T41" fmla="*/ 58 h 116"/>
              <a:gd name="T42" fmla="*/ 53 w 74"/>
              <a:gd name="T43" fmla="*/ 20 h 116"/>
              <a:gd name="T44" fmla="*/ 37 w 74"/>
              <a:gd name="T45" fmla="*/ 11 h 116"/>
              <a:gd name="T46" fmla="*/ 22 w 74"/>
              <a:gd name="T47" fmla="*/ 19 h 116"/>
              <a:gd name="T48" fmla="*/ 14 w 74"/>
              <a:gd name="T49" fmla="*/ 58 h 116"/>
              <a:gd name="T50" fmla="*/ 14 w 74"/>
              <a:gd name="T51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0" y="58"/>
                </a:moveTo>
                <a:lnTo>
                  <a:pt x="0" y="58"/>
                </a:lnTo>
                <a:cubicBezTo>
                  <a:pt x="0" y="44"/>
                  <a:pt x="1" y="33"/>
                  <a:pt x="4" y="25"/>
                </a:cubicBezTo>
                <a:cubicBezTo>
                  <a:pt x="7" y="17"/>
                  <a:pt x="11" y="11"/>
                  <a:pt x="17" y="6"/>
                </a:cubicBezTo>
                <a:cubicBezTo>
                  <a:pt x="22" y="2"/>
                  <a:pt x="29" y="0"/>
                  <a:pt x="37" y="0"/>
                </a:cubicBezTo>
                <a:cubicBezTo>
                  <a:pt x="43" y="0"/>
                  <a:pt x="49" y="1"/>
                  <a:pt x="53" y="3"/>
                </a:cubicBezTo>
                <a:cubicBezTo>
                  <a:pt x="58" y="6"/>
                  <a:pt x="62" y="9"/>
                  <a:pt x="65" y="14"/>
                </a:cubicBezTo>
                <a:cubicBezTo>
                  <a:pt x="68" y="18"/>
                  <a:pt x="70" y="24"/>
                  <a:pt x="72" y="31"/>
                </a:cubicBezTo>
                <a:cubicBezTo>
                  <a:pt x="73" y="37"/>
                  <a:pt x="74" y="46"/>
                  <a:pt x="74" y="58"/>
                </a:cubicBezTo>
                <a:cubicBezTo>
                  <a:pt x="74" y="71"/>
                  <a:pt x="73" y="82"/>
                  <a:pt x="70" y="90"/>
                </a:cubicBezTo>
                <a:cubicBezTo>
                  <a:pt x="67" y="98"/>
                  <a:pt x="63" y="105"/>
                  <a:pt x="58" y="109"/>
                </a:cubicBezTo>
                <a:cubicBezTo>
                  <a:pt x="52" y="114"/>
                  <a:pt x="45" y="116"/>
                  <a:pt x="37" y="116"/>
                </a:cubicBezTo>
                <a:cubicBezTo>
                  <a:pt x="26" y="116"/>
                  <a:pt x="18" y="112"/>
                  <a:pt x="11" y="104"/>
                </a:cubicBezTo>
                <a:cubicBezTo>
                  <a:pt x="4" y="94"/>
                  <a:pt x="0" y="79"/>
                  <a:pt x="0" y="58"/>
                </a:cubicBezTo>
                <a:lnTo>
                  <a:pt x="0" y="58"/>
                </a:lnTo>
                <a:close/>
                <a:moveTo>
                  <a:pt x="14" y="58"/>
                </a:moveTo>
                <a:lnTo>
                  <a:pt x="14" y="58"/>
                </a:lnTo>
                <a:cubicBezTo>
                  <a:pt x="14" y="76"/>
                  <a:pt x="17" y="89"/>
                  <a:pt x="21" y="95"/>
                </a:cubicBezTo>
                <a:cubicBezTo>
                  <a:pt x="25" y="101"/>
                  <a:pt x="31" y="104"/>
                  <a:pt x="37" y="104"/>
                </a:cubicBezTo>
                <a:cubicBezTo>
                  <a:pt x="44" y="104"/>
                  <a:pt x="49" y="101"/>
                  <a:pt x="53" y="95"/>
                </a:cubicBezTo>
                <a:cubicBezTo>
                  <a:pt x="58" y="89"/>
                  <a:pt x="60" y="76"/>
                  <a:pt x="60" y="58"/>
                </a:cubicBezTo>
                <a:cubicBezTo>
                  <a:pt x="60" y="39"/>
                  <a:pt x="58" y="26"/>
                  <a:pt x="53" y="20"/>
                </a:cubicBezTo>
                <a:cubicBezTo>
                  <a:pt x="49" y="14"/>
                  <a:pt x="44" y="11"/>
                  <a:pt x="37" y="11"/>
                </a:cubicBezTo>
                <a:cubicBezTo>
                  <a:pt x="31" y="11"/>
                  <a:pt x="25" y="14"/>
                  <a:pt x="22" y="19"/>
                </a:cubicBezTo>
                <a:cubicBezTo>
                  <a:pt x="17" y="26"/>
                  <a:pt x="14" y="39"/>
                  <a:pt x="14" y="58"/>
                </a:cubicBezTo>
                <a:lnTo>
                  <a:pt x="14" y="5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1" name="Freeform 113"/>
          <p:cNvSpPr>
            <a:spLocks noEditPoints="1"/>
          </p:cNvSpPr>
          <p:nvPr/>
        </p:nvSpPr>
        <p:spPr bwMode="auto">
          <a:xfrm>
            <a:off x="7672388" y="4973638"/>
            <a:ext cx="112713" cy="177800"/>
          </a:xfrm>
          <a:custGeom>
            <a:avLst/>
            <a:gdLst>
              <a:gd name="T0" fmla="*/ 0 w 74"/>
              <a:gd name="T1" fmla="*/ 58 h 116"/>
              <a:gd name="T2" fmla="*/ 0 w 74"/>
              <a:gd name="T3" fmla="*/ 58 h 116"/>
              <a:gd name="T4" fmla="*/ 4 w 74"/>
              <a:gd name="T5" fmla="*/ 25 h 116"/>
              <a:gd name="T6" fmla="*/ 16 w 74"/>
              <a:gd name="T7" fmla="*/ 6 h 116"/>
              <a:gd name="T8" fmla="*/ 37 w 74"/>
              <a:gd name="T9" fmla="*/ 0 h 116"/>
              <a:gd name="T10" fmla="*/ 53 w 74"/>
              <a:gd name="T11" fmla="*/ 3 h 116"/>
              <a:gd name="T12" fmla="*/ 64 w 74"/>
              <a:gd name="T13" fmla="*/ 14 h 116"/>
              <a:gd name="T14" fmla="*/ 71 w 74"/>
              <a:gd name="T15" fmla="*/ 31 h 116"/>
              <a:gd name="T16" fmla="*/ 74 w 74"/>
              <a:gd name="T17" fmla="*/ 58 h 116"/>
              <a:gd name="T18" fmla="*/ 70 w 74"/>
              <a:gd name="T19" fmla="*/ 90 h 116"/>
              <a:gd name="T20" fmla="*/ 57 w 74"/>
              <a:gd name="T21" fmla="*/ 109 h 116"/>
              <a:gd name="T22" fmla="*/ 37 w 74"/>
              <a:gd name="T23" fmla="*/ 116 h 116"/>
              <a:gd name="T24" fmla="*/ 11 w 74"/>
              <a:gd name="T25" fmla="*/ 104 h 116"/>
              <a:gd name="T26" fmla="*/ 0 w 74"/>
              <a:gd name="T27" fmla="*/ 58 h 116"/>
              <a:gd name="T28" fmla="*/ 0 w 74"/>
              <a:gd name="T29" fmla="*/ 58 h 116"/>
              <a:gd name="T30" fmla="*/ 14 w 74"/>
              <a:gd name="T31" fmla="*/ 58 h 116"/>
              <a:gd name="T32" fmla="*/ 14 w 74"/>
              <a:gd name="T33" fmla="*/ 58 h 116"/>
              <a:gd name="T34" fmla="*/ 20 w 74"/>
              <a:gd name="T35" fmla="*/ 95 h 116"/>
              <a:gd name="T36" fmla="*/ 37 w 74"/>
              <a:gd name="T37" fmla="*/ 104 h 116"/>
              <a:gd name="T38" fmla="*/ 53 w 74"/>
              <a:gd name="T39" fmla="*/ 95 h 116"/>
              <a:gd name="T40" fmla="*/ 59 w 74"/>
              <a:gd name="T41" fmla="*/ 58 h 116"/>
              <a:gd name="T42" fmla="*/ 53 w 74"/>
              <a:gd name="T43" fmla="*/ 20 h 116"/>
              <a:gd name="T44" fmla="*/ 37 w 74"/>
              <a:gd name="T45" fmla="*/ 11 h 116"/>
              <a:gd name="T46" fmla="*/ 21 w 74"/>
              <a:gd name="T47" fmla="*/ 19 h 116"/>
              <a:gd name="T48" fmla="*/ 14 w 74"/>
              <a:gd name="T49" fmla="*/ 58 h 116"/>
              <a:gd name="T50" fmla="*/ 14 w 74"/>
              <a:gd name="T51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16">
                <a:moveTo>
                  <a:pt x="0" y="58"/>
                </a:moveTo>
                <a:lnTo>
                  <a:pt x="0" y="58"/>
                </a:lnTo>
                <a:cubicBezTo>
                  <a:pt x="0" y="44"/>
                  <a:pt x="1" y="33"/>
                  <a:pt x="4" y="25"/>
                </a:cubicBezTo>
                <a:cubicBezTo>
                  <a:pt x="6" y="17"/>
                  <a:pt x="11" y="11"/>
                  <a:pt x="16" y="6"/>
                </a:cubicBezTo>
                <a:cubicBezTo>
                  <a:pt x="22" y="2"/>
                  <a:pt x="28" y="0"/>
                  <a:pt x="37" y="0"/>
                </a:cubicBezTo>
                <a:cubicBezTo>
                  <a:pt x="43" y="0"/>
                  <a:pt x="48" y="1"/>
                  <a:pt x="53" y="3"/>
                </a:cubicBezTo>
                <a:cubicBezTo>
                  <a:pt x="57" y="6"/>
                  <a:pt x="61" y="9"/>
                  <a:pt x="64" y="14"/>
                </a:cubicBezTo>
                <a:cubicBezTo>
                  <a:pt x="67" y="18"/>
                  <a:pt x="70" y="24"/>
                  <a:pt x="71" y="31"/>
                </a:cubicBezTo>
                <a:cubicBezTo>
                  <a:pt x="73" y="37"/>
                  <a:pt x="74" y="46"/>
                  <a:pt x="74" y="58"/>
                </a:cubicBezTo>
                <a:cubicBezTo>
                  <a:pt x="74" y="71"/>
                  <a:pt x="72" y="82"/>
                  <a:pt x="70" y="90"/>
                </a:cubicBezTo>
                <a:cubicBezTo>
                  <a:pt x="67" y="98"/>
                  <a:pt x="63" y="105"/>
                  <a:pt x="57" y="109"/>
                </a:cubicBezTo>
                <a:cubicBezTo>
                  <a:pt x="52" y="114"/>
                  <a:pt x="45" y="116"/>
                  <a:pt x="37" y="116"/>
                </a:cubicBezTo>
                <a:cubicBezTo>
                  <a:pt x="26" y="116"/>
                  <a:pt x="17" y="112"/>
                  <a:pt x="11" y="104"/>
                </a:cubicBezTo>
                <a:cubicBezTo>
                  <a:pt x="3" y="94"/>
                  <a:pt x="0" y="79"/>
                  <a:pt x="0" y="58"/>
                </a:cubicBezTo>
                <a:lnTo>
                  <a:pt x="0" y="58"/>
                </a:lnTo>
                <a:close/>
                <a:moveTo>
                  <a:pt x="14" y="58"/>
                </a:moveTo>
                <a:lnTo>
                  <a:pt x="14" y="58"/>
                </a:lnTo>
                <a:cubicBezTo>
                  <a:pt x="14" y="76"/>
                  <a:pt x="16" y="89"/>
                  <a:pt x="20" y="95"/>
                </a:cubicBezTo>
                <a:cubicBezTo>
                  <a:pt x="25" y="101"/>
                  <a:pt x="30" y="104"/>
                  <a:pt x="37" y="104"/>
                </a:cubicBezTo>
                <a:cubicBezTo>
                  <a:pt x="43" y="104"/>
                  <a:pt x="48" y="101"/>
                  <a:pt x="53" y="95"/>
                </a:cubicBezTo>
                <a:cubicBezTo>
                  <a:pt x="57" y="89"/>
                  <a:pt x="59" y="76"/>
                  <a:pt x="59" y="58"/>
                </a:cubicBezTo>
                <a:cubicBezTo>
                  <a:pt x="59" y="39"/>
                  <a:pt x="57" y="26"/>
                  <a:pt x="53" y="20"/>
                </a:cubicBezTo>
                <a:cubicBezTo>
                  <a:pt x="48" y="14"/>
                  <a:pt x="43" y="11"/>
                  <a:pt x="37" y="11"/>
                </a:cubicBezTo>
                <a:cubicBezTo>
                  <a:pt x="30" y="11"/>
                  <a:pt x="25" y="14"/>
                  <a:pt x="21" y="19"/>
                </a:cubicBezTo>
                <a:cubicBezTo>
                  <a:pt x="16" y="26"/>
                  <a:pt x="14" y="39"/>
                  <a:pt x="14" y="58"/>
                </a:cubicBezTo>
                <a:lnTo>
                  <a:pt x="14" y="5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2" name="Freeform 114"/>
          <p:cNvSpPr>
            <a:spLocks/>
          </p:cNvSpPr>
          <p:nvPr/>
        </p:nvSpPr>
        <p:spPr bwMode="auto">
          <a:xfrm>
            <a:off x="7826375" y="4973638"/>
            <a:ext cx="63500" cy="174625"/>
          </a:xfrm>
          <a:custGeom>
            <a:avLst/>
            <a:gdLst>
              <a:gd name="T0" fmla="*/ 42 w 42"/>
              <a:gd name="T1" fmla="*/ 114 h 114"/>
              <a:gd name="T2" fmla="*/ 42 w 42"/>
              <a:gd name="T3" fmla="*/ 114 h 114"/>
              <a:gd name="T4" fmla="*/ 28 w 42"/>
              <a:gd name="T5" fmla="*/ 114 h 114"/>
              <a:gd name="T6" fmla="*/ 28 w 42"/>
              <a:gd name="T7" fmla="*/ 25 h 114"/>
              <a:gd name="T8" fmla="*/ 15 w 42"/>
              <a:gd name="T9" fmla="*/ 34 h 114"/>
              <a:gd name="T10" fmla="*/ 0 w 42"/>
              <a:gd name="T11" fmla="*/ 42 h 114"/>
              <a:gd name="T12" fmla="*/ 0 w 42"/>
              <a:gd name="T13" fmla="*/ 28 h 114"/>
              <a:gd name="T14" fmla="*/ 20 w 42"/>
              <a:gd name="T15" fmla="*/ 15 h 114"/>
              <a:gd name="T16" fmla="*/ 33 w 42"/>
              <a:gd name="T17" fmla="*/ 0 h 114"/>
              <a:gd name="T18" fmla="*/ 42 w 42"/>
              <a:gd name="T19" fmla="*/ 0 h 114"/>
              <a:gd name="T20" fmla="*/ 42 w 42"/>
              <a:gd name="T21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114">
                <a:moveTo>
                  <a:pt x="42" y="114"/>
                </a:moveTo>
                <a:lnTo>
                  <a:pt x="42" y="114"/>
                </a:lnTo>
                <a:lnTo>
                  <a:pt x="28" y="114"/>
                </a:lnTo>
                <a:lnTo>
                  <a:pt x="28" y="25"/>
                </a:lnTo>
                <a:cubicBezTo>
                  <a:pt x="24" y="28"/>
                  <a:pt x="20" y="31"/>
                  <a:pt x="15" y="34"/>
                </a:cubicBezTo>
                <a:cubicBezTo>
                  <a:pt x="9" y="38"/>
                  <a:pt x="4" y="40"/>
                  <a:pt x="0" y="42"/>
                </a:cubicBezTo>
                <a:lnTo>
                  <a:pt x="0" y="28"/>
                </a:lnTo>
                <a:cubicBezTo>
                  <a:pt x="8" y="24"/>
                  <a:pt x="14" y="20"/>
                  <a:pt x="20" y="15"/>
                </a:cubicBezTo>
                <a:cubicBezTo>
                  <a:pt x="26" y="10"/>
                  <a:pt x="30" y="4"/>
                  <a:pt x="33" y="0"/>
                </a:cubicBezTo>
                <a:lnTo>
                  <a:pt x="42" y="0"/>
                </a:lnTo>
                <a:lnTo>
                  <a:pt x="42" y="11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3" name="Freeform 115"/>
          <p:cNvSpPr>
            <a:spLocks noEditPoints="1"/>
          </p:cNvSpPr>
          <p:nvPr/>
        </p:nvSpPr>
        <p:spPr bwMode="auto">
          <a:xfrm>
            <a:off x="2757488" y="1409700"/>
            <a:ext cx="133350" cy="176213"/>
          </a:xfrm>
          <a:custGeom>
            <a:avLst/>
            <a:gdLst>
              <a:gd name="T0" fmla="*/ 64 w 87"/>
              <a:gd name="T1" fmla="*/ 37 h 115"/>
              <a:gd name="T2" fmla="*/ 64 w 87"/>
              <a:gd name="T3" fmla="*/ 37 h 115"/>
              <a:gd name="T4" fmla="*/ 59 w 87"/>
              <a:gd name="T5" fmla="*/ 24 h 115"/>
              <a:gd name="T6" fmla="*/ 46 w 87"/>
              <a:gd name="T7" fmla="*/ 20 h 115"/>
              <a:gd name="T8" fmla="*/ 24 w 87"/>
              <a:gd name="T9" fmla="*/ 20 h 115"/>
              <a:gd name="T10" fmla="*/ 24 w 87"/>
              <a:gd name="T11" fmla="*/ 54 h 115"/>
              <a:gd name="T12" fmla="*/ 46 w 87"/>
              <a:gd name="T13" fmla="*/ 54 h 115"/>
              <a:gd name="T14" fmla="*/ 59 w 87"/>
              <a:gd name="T15" fmla="*/ 50 h 115"/>
              <a:gd name="T16" fmla="*/ 64 w 87"/>
              <a:gd name="T17" fmla="*/ 37 h 115"/>
              <a:gd name="T18" fmla="*/ 64 w 87"/>
              <a:gd name="T19" fmla="*/ 37 h 115"/>
              <a:gd name="T20" fmla="*/ 87 w 87"/>
              <a:gd name="T21" fmla="*/ 36 h 115"/>
              <a:gd name="T22" fmla="*/ 87 w 87"/>
              <a:gd name="T23" fmla="*/ 36 h 115"/>
              <a:gd name="T24" fmla="*/ 77 w 87"/>
              <a:gd name="T25" fmla="*/ 65 h 115"/>
              <a:gd name="T26" fmla="*/ 48 w 87"/>
              <a:gd name="T27" fmla="*/ 73 h 115"/>
              <a:gd name="T28" fmla="*/ 24 w 87"/>
              <a:gd name="T29" fmla="*/ 73 h 115"/>
              <a:gd name="T30" fmla="*/ 24 w 87"/>
              <a:gd name="T31" fmla="*/ 115 h 115"/>
              <a:gd name="T32" fmla="*/ 0 w 87"/>
              <a:gd name="T33" fmla="*/ 115 h 115"/>
              <a:gd name="T34" fmla="*/ 0 w 87"/>
              <a:gd name="T35" fmla="*/ 0 h 115"/>
              <a:gd name="T36" fmla="*/ 50 w 87"/>
              <a:gd name="T37" fmla="*/ 0 h 115"/>
              <a:gd name="T38" fmla="*/ 77 w 87"/>
              <a:gd name="T39" fmla="*/ 9 h 115"/>
              <a:gd name="T40" fmla="*/ 87 w 87"/>
              <a:gd name="T41" fmla="*/ 36 h 115"/>
              <a:gd name="T42" fmla="*/ 87 w 87"/>
              <a:gd name="T43" fmla="*/ 3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" h="115">
                <a:moveTo>
                  <a:pt x="64" y="37"/>
                </a:moveTo>
                <a:lnTo>
                  <a:pt x="64" y="37"/>
                </a:lnTo>
                <a:cubicBezTo>
                  <a:pt x="64" y="31"/>
                  <a:pt x="62" y="26"/>
                  <a:pt x="59" y="24"/>
                </a:cubicBezTo>
                <a:cubicBezTo>
                  <a:pt x="56" y="21"/>
                  <a:pt x="51" y="20"/>
                  <a:pt x="46" y="20"/>
                </a:cubicBezTo>
                <a:lnTo>
                  <a:pt x="24" y="20"/>
                </a:lnTo>
                <a:lnTo>
                  <a:pt x="24" y="54"/>
                </a:lnTo>
                <a:lnTo>
                  <a:pt x="46" y="54"/>
                </a:lnTo>
                <a:cubicBezTo>
                  <a:pt x="51" y="54"/>
                  <a:pt x="56" y="52"/>
                  <a:pt x="59" y="50"/>
                </a:cubicBezTo>
                <a:cubicBezTo>
                  <a:pt x="62" y="47"/>
                  <a:pt x="64" y="42"/>
                  <a:pt x="64" y="37"/>
                </a:cubicBezTo>
                <a:lnTo>
                  <a:pt x="64" y="37"/>
                </a:lnTo>
                <a:close/>
                <a:moveTo>
                  <a:pt x="87" y="36"/>
                </a:moveTo>
                <a:lnTo>
                  <a:pt x="87" y="36"/>
                </a:lnTo>
                <a:cubicBezTo>
                  <a:pt x="87" y="50"/>
                  <a:pt x="84" y="59"/>
                  <a:pt x="77" y="65"/>
                </a:cubicBezTo>
                <a:cubicBezTo>
                  <a:pt x="70" y="71"/>
                  <a:pt x="60" y="73"/>
                  <a:pt x="48" y="73"/>
                </a:cubicBezTo>
                <a:lnTo>
                  <a:pt x="24" y="73"/>
                </a:lnTo>
                <a:lnTo>
                  <a:pt x="24" y="115"/>
                </a:lnTo>
                <a:lnTo>
                  <a:pt x="0" y="115"/>
                </a:lnTo>
                <a:lnTo>
                  <a:pt x="0" y="0"/>
                </a:lnTo>
                <a:lnTo>
                  <a:pt x="50" y="0"/>
                </a:lnTo>
                <a:cubicBezTo>
                  <a:pt x="61" y="0"/>
                  <a:pt x="70" y="3"/>
                  <a:pt x="77" y="9"/>
                </a:cubicBezTo>
                <a:cubicBezTo>
                  <a:pt x="84" y="15"/>
                  <a:pt x="87" y="24"/>
                  <a:pt x="87" y="36"/>
                </a:cubicBezTo>
                <a:lnTo>
                  <a:pt x="87" y="3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4" name="Freeform 116"/>
          <p:cNvSpPr>
            <a:spLocks noEditPoints="1"/>
          </p:cNvSpPr>
          <p:nvPr/>
        </p:nvSpPr>
        <p:spPr bwMode="auto">
          <a:xfrm>
            <a:off x="2903538" y="1450975"/>
            <a:ext cx="133350" cy="138113"/>
          </a:xfrm>
          <a:custGeom>
            <a:avLst/>
            <a:gdLst>
              <a:gd name="T0" fmla="*/ 43 w 87"/>
              <a:gd name="T1" fmla="*/ 72 h 90"/>
              <a:gd name="T2" fmla="*/ 43 w 87"/>
              <a:gd name="T3" fmla="*/ 72 h 90"/>
              <a:gd name="T4" fmla="*/ 58 w 87"/>
              <a:gd name="T5" fmla="*/ 65 h 90"/>
              <a:gd name="T6" fmla="*/ 63 w 87"/>
              <a:gd name="T7" fmla="*/ 45 h 90"/>
              <a:gd name="T8" fmla="*/ 58 w 87"/>
              <a:gd name="T9" fmla="*/ 26 h 90"/>
              <a:gd name="T10" fmla="*/ 43 w 87"/>
              <a:gd name="T11" fmla="*/ 19 h 90"/>
              <a:gd name="T12" fmla="*/ 28 w 87"/>
              <a:gd name="T13" fmla="*/ 26 h 90"/>
              <a:gd name="T14" fmla="*/ 23 w 87"/>
              <a:gd name="T15" fmla="*/ 45 h 90"/>
              <a:gd name="T16" fmla="*/ 28 w 87"/>
              <a:gd name="T17" fmla="*/ 65 h 90"/>
              <a:gd name="T18" fmla="*/ 43 w 87"/>
              <a:gd name="T19" fmla="*/ 72 h 90"/>
              <a:gd name="T20" fmla="*/ 43 w 87"/>
              <a:gd name="T21" fmla="*/ 72 h 90"/>
              <a:gd name="T22" fmla="*/ 87 w 87"/>
              <a:gd name="T23" fmla="*/ 45 h 90"/>
              <a:gd name="T24" fmla="*/ 87 w 87"/>
              <a:gd name="T25" fmla="*/ 45 h 90"/>
              <a:gd name="T26" fmla="*/ 76 w 87"/>
              <a:gd name="T27" fmla="*/ 77 h 90"/>
              <a:gd name="T28" fmla="*/ 43 w 87"/>
              <a:gd name="T29" fmla="*/ 90 h 90"/>
              <a:gd name="T30" fmla="*/ 11 w 87"/>
              <a:gd name="T31" fmla="*/ 77 h 90"/>
              <a:gd name="T32" fmla="*/ 0 w 87"/>
              <a:gd name="T33" fmla="*/ 45 h 90"/>
              <a:gd name="T34" fmla="*/ 11 w 87"/>
              <a:gd name="T35" fmla="*/ 14 h 90"/>
              <a:gd name="T36" fmla="*/ 43 w 87"/>
              <a:gd name="T37" fmla="*/ 0 h 90"/>
              <a:gd name="T38" fmla="*/ 76 w 87"/>
              <a:gd name="T39" fmla="*/ 14 h 90"/>
              <a:gd name="T40" fmla="*/ 87 w 87"/>
              <a:gd name="T41" fmla="*/ 45 h 90"/>
              <a:gd name="T42" fmla="*/ 87 w 87"/>
              <a:gd name="T43" fmla="*/ 45 h 90"/>
              <a:gd name="T44" fmla="*/ 43 w 87"/>
              <a:gd name="T45" fmla="*/ 1 h 90"/>
              <a:gd name="T46" fmla="*/ 43 w 87"/>
              <a:gd name="T47" fmla="*/ 1 h 90"/>
              <a:gd name="T48" fmla="*/ 43 w 87"/>
              <a:gd name="T49" fmla="*/ 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" h="90">
                <a:moveTo>
                  <a:pt x="43" y="72"/>
                </a:moveTo>
                <a:lnTo>
                  <a:pt x="43" y="72"/>
                </a:lnTo>
                <a:cubicBezTo>
                  <a:pt x="50" y="72"/>
                  <a:pt x="55" y="70"/>
                  <a:pt x="58" y="65"/>
                </a:cubicBezTo>
                <a:cubicBezTo>
                  <a:pt x="62" y="60"/>
                  <a:pt x="63" y="54"/>
                  <a:pt x="63" y="45"/>
                </a:cubicBezTo>
                <a:cubicBezTo>
                  <a:pt x="63" y="37"/>
                  <a:pt x="62" y="30"/>
                  <a:pt x="58" y="26"/>
                </a:cubicBezTo>
                <a:cubicBezTo>
                  <a:pt x="55" y="21"/>
                  <a:pt x="50" y="19"/>
                  <a:pt x="43" y="19"/>
                </a:cubicBezTo>
                <a:cubicBezTo>
                  <a:pt x="37" y="19"/>
                  <a:pt x="32" y="21"/>
                  <a:pt x="28" y="26"/>
                </a:cubicBezTo>
                <a:cubicBezTo>
                  <a:pt x="25" y="30"/>
                  <a:pt x="23" y="37"/>
                  <a:pt x="23" y="45"/>
                </a:cubicBezTo>
                <a:cubicBezTo>
                  <a:pt x="23" y="54"/>
                  <a:pt x="25" y="60"/>
                  <a:pt x="28" y="65"/>
                </a:cubicBezTo>
                <a:cubicBezTo>
                  <a:pt x="32" y="70"/>
                  <a:pt x="37" y="72"/>
                  <a:pt x="43" y="72"/>
                </a:cubicBezTo>
                <a:lnTo>
                  <a:pt x="43" y="72"/>
                </a:lnTo>
                <a:close/>
                <a:moveTo>
                  <a:pt x="87" y="45"/>
                </a:moveTo>
                <a:lnTo>
                  <a:pt x="87" y="45"/>
                </a:lnTo>
                <a:cubicBezTo>
                  <a:pt x="87" y="58"/>
                  <a:pt x="83" y="68"/>
                  <a:pt x="76" y="77"/>
                </a:cubicBezTo>
                <a:cubicBezTo>
                  <a:pt x="69" y="86"/>
                  <a:pt x="58" y="90"/>
                  <a:pt x="43" y="90"/>
                </a:cubicBezTo>
                <a:cubicBezTo>
                  <a:pt x="29" y="90"/>
                  <a:pt x="18" y="86"/>
                  <a:pt x="11" y="77"/>
                </a:cubicBezTo>
                <a:cubicBezTo>
                  <a:pt x="4" y="68"/>
                  <a:pt x="0" y="58"/>
                  <a:pt x="0" y="45"/>
                </a:cubicBezTo>
                <a:cubicBezTo>
                  <a:pt x="0" y="33"/>
                  <a:pt x="4" y="23"/>
                  <a:pt x="11" y="14"/>
                </a:cubicBezTo>
                <a:cubicBezTo>
                  <a:pt x="18" y="5"/>
                  <a:pt x="29" y="0"/>
                  <a:pt x="43" y="0"/>
                </a:cubicBezTo>
                <a:cubicBezTo>
                  <a:pt x="58" y="0"/>
                  <a:pt x="69" y="5"/>
                  <a:pt x="76" y="14"/>
                </a:cubicBezTo>
                <a:cubicBezTo>
                  <a:pt x="83" y="23"/>
                  <a:pt x="87" y="33"/>
                  <a:pt x="87" y="45"/>
                </a:cubicBezTo>
                <a:lnTo>
                  <a:pt x="87" y="45"/>
                </a:lnTo>
                <a:close/>
                <a:moveTo>
                  <a:pt x="43" y="1"/>
                </a:moveTo>
                <a:lnTo>
                  <a:pt x="43" y="1"/>
                </a:lnTo>
                <a:lnTo>
                  <a:pt x="43" y="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5" name="Freeform 117"/>
          <p:cNvSpPr>
            <a:spLocks noEditPoints="1"/>
          </p:cNvSpPr>
          <p:nvPr/>
        </p:nvSpPr>
        <p:spPr bwMode="auto">
          <a:xfrm>
            <a:off x="3051175" y="1452563"/>
            <a:ext cx="117475" cy="133350"/>
          </a:xfrm>
          <a:custGeom>
            <a:avLst/>
            <a:gdLst>
              <a:gd name="T0" fmla="*/ 47 w 77"/>
              <a:gd name="T1" fmla="*/ 0 h 87"/>
              <a:gd name="T2" fmla="*/ 47 w 77"/>
              <a:gd name="T3" fmla="*/ 0 h 87"/>
              <a:gd name="T4" fmla="*/ 68 w 77"/>
              <a:gd name="T5" fmla="*/ 7 h 87"/>
              <a:gd name="T6" fmla="*/ 77 w 77"/>
              <a:gd name="T7" fmla="*/ 30 h 87"/>
              <a:gd name="T8" fmla="*/ 77 w 77"/>
              <a:gd name="T9" fmla="*/ 87 h 87"/>
              <a:gd name="T10" fmla="*/ 54 w 77"/>
              <a:gd name="T11" fmla="*/ 87 h 87"/>
              <a:gd name="T12" fmla="*/ 54 w 77"/>
              <a:gd name="T13" fmla="*/ 35 h 87"/>
              <a:gd name="T14" fmla="*/ 52 w 77"/>
              <a:gd name="T15" fmla="*/ 25 h 87"/>
              <a:gd name="T16" fmla="*/ 40 w 77"/>
              <a:gd name="T17" fmla="*/ 18 h 87"/>
              <a:gd name="T18" fmla="*/ 24 w 77"/>
              <a:gd name="T19" fmla="*/ 28 h 87"/>
              <a:gd name="T20" fmla="*/ 22 w 77"/>
              <a:gd name="T21" fmla="*/ 41 h 87"/>
              <a:gd name="T22" fmla="*/ 22 w 77"/>
              <a:gd name="T23" fmla="*/ 87 h 87"/>
              <a:gd name="T24" fmla="*/ 0 w 77"/>
              <a:gd name="T25" fmla="*/ 87 h 87"/>
              <a:gd name="T26" fmla="*/ 0 w 77"/>
              <a:gd name="T27" fmla="*/ 2 h 87"/>
              <a:gd name="T28" fmla="*/ 21 w 77"/>
              <a:gd name="T29" fmla="*/ 2 h 87"/>
              <a:gd name="T30" fmla="*/ 21 w 77"/>
              <a:gd name="T31" fmla="*/ 14 h 87"/>
              <a:gd name="T32" fmla="*/ 29 w 77"/>
              <a:gd name="T33" fmla="*/ 5 h 87"/>
              <a:gd name="T34" fmla="*/ 47 w 77"/>
              <a:gd name="T35" fmla="*/ 0 h 87"/>
              <a:gd name="T36" fmla="*/ 47 w 77"/>
              <a:gd name="T37" fmla="*/ 0 h 87"/>
              <a:gd name="T38" fmla="*/ 39 w 77"/>
              <a:gd name="T39" fmla="*/ 0 h 87"/>
              <a:gd name="T40" fmla="*/ 39 w 77"/>
              <a:gd name="T41" fmla="*/ 0 h 87"/>
              <a:gd name="T42" fmla="*/ 39 w 77"/>
              <a:gd name="T4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" h="87">
                <a:moveTo>
                  <a:pt x="47" y="0"/>
                </a:moveTo>
                <a:lnTo>
                  <a:pt x="47" y="0"/>
                </a:lnTo>
                <a:cubicBezTo>
                  <a:pt x="55" y="0"/>
                  <a:pt x="63" y="2"/>
                  <a:pt x="68" y="7"/>
                </a:cubicBezTo>
                <a:cubicBezTo>
                  <a:pt x="74" y="11"/>
                  <a:pt x="77" y="19"/>
                  <a:pt x="77" y="30"/>
                </a:cubicBezTo>
                <a:lnTo>
                  <a:pt x="77" y="87"/>
                </a:lnTo>
                <a:lnTo>
                  <a:pt x="54" y="87"/>
                </a:lnTo>
                <a:lnTo>
                  <a:pt x="54" y="35"/>
                </a:lnTo>
                <a:cubicBezTo>
                  <a:pt x="54" y="31"/>
                  <a:pt x="53" y="27"/>
                  <a:pt x="52" y="25"/>
                </a:cubicBezTo>
                <a:cubicBezTo>
                  <a:pt x="50" y="20"/>
                  <a:pt x="46" y="18"/>
                  <a:pt x="40" y="18"/>
                </a:cubicBezTo>
                <a:cubicBezTo>
                  <a:pt x="32" y="18"/>
                  <a:pt x="27" y="21"/>
                  <a:pt x="24" y="28"/>
                </a:cubicBezTo>
                <a:cubicBezTo>
                  <a:pt x="23" y="31"/>
                  <a:pt x="22" y="36"/>
                  <a:pt x="22" y="41"/>
                </a:cubicBezTo>
                <a:lnTo>
                  <a:pt x="22" y="87"/>
                </a:lnTo>
                <a:lnTo>
                  <a:pt x="0" y="87"/>
                </a:lnTo>
                <a:lnTo>
                  <a:pt x="0" y="2"/>
                </a:lnTo>
                <a:lnTo>
                  <a:pt x="21" y="2"/>
                </a:lnTo>
                <a:lnTo>
                  <a:pt x="21" y="14"/>
                </a:lnTo>
                <a:cubicBezTo>
                  <a:pt x="24" y="10"/>
                  <a:pt x="27" y="7"/>
                  <a:pt x="29" y="5"/>
                </a:cubicBezTo>
                <a:cubicBezTo>
                  <a:pt x="34" y="2"/>
                  <a:pt x="40" y="0"/>
                  <a:pt x="47" y="0"/>
                </a:cubicBezTo>
                <a:lnTo>
                  <a:pt x="47" y="0"/>
                </a:lnTo>
                <a:close/>
                <a:moveTo>
                  <a:pt x="39" y="0"/>
                </a:moveTo>
                <a:lnTo>
                  <a:pt x="39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6" name="Freeform 118"/>
          <p:cNvSpPr>
            <a:spLocks noEditPoints="1"/>
          </p:cNvSpPr>
          <p:nvPr/>
        </p:nvSpPr>
        <p:spPr bwMode="auto">
          <a:xfrm>
            <a:off x="3179763" y="1452563"/>
            <a:ext cx="120650" cy="136525"/>
          </a:xfrm>
          <a:custGeom>
            <a:avLst/>
            <a:gdLst>
              <a:gd name="T0" fmla="*/ 52 w 79"/>
              <a:gd name="T1" fmla="*/ 45 h 89"/>
              <a:gd name="T2" fmla="*/ 52 w 79"/>
              <a:gd name="T3" fmla="*/ 45 h 89"/>
              <a:gd name="T4" fmla="*/ 48 w 79"/>
              <a:gd name="T5" fmla="*/ 48 h 89"/>
              <a:gd name="T6" fmla="*/ 42 w 79"/>
              <a:gd name="T7" fmla="*/ 49 h 89"/>
              <a:gd name="T8" fmla="*/ 37 w 79"/>
              <a:gd name="T9" fmla="*/ 50 h 89"/>
              <a:gd name="T10" fmla="*/ 27 w 79"/>
              <a:gd name="T11" fmla="*/ 53 h 89"/>
              <a:gd name="T12" fmla="*/ 22 w 79"/>
              <a:gd name="T13" fmla="*/ 62 h 89"/>
              <a:gd name="T14" fmla="*/ 25 w 79"/>
              <a:gd name="T15" fmla="*/ 71 h 89"/>
              <a:gd name="T16" fmla="*/ 33 w 79"/>
              <a:gd name="T17" fmla="*/ 73 h 89"/>
              <a:gd name="T18" fmla="*/ 46 w 79"/>
              <a:gd name="T19" fmla="*/ 69 h 89"/>
              <a:gd name="T20" fmla="*/ 52 w 79"/>
              <a:gd name="T21" fmla="*/ 54 h 89"/>
              <a:gd name="T22" fmla="*/ 52 w 79"/>
              <a:gd name="T23" fmla="*/ 45 h 89"/>
              <a:gd name="T24" fmla="*/ 39 w 79"/>
              <a:gd name="T25" fmla="*/ 35 h 89"/>
              <a:gd name="T26" fmla="*/ 39 w 79"/>
              <a:gd name="T27" fmla="*/ 35 h 89"/>
              <a:gd name="T28" fmla="*/ 47 w 79"/>
              <a:gd name="T29" fmla="*/ 33 h 89"/>
              <a:gd name="T30" fmla="*/ 52 w 79"/>
              <a:gd name="T31" fmla="*/ 27 h 89"/>
              <a:gd name="T32" fmla="*/ 49 w 79"/>
              <a:gd name="T33" fmla="*/ 20 h 89"/>
              <a:gd name="T34" fmla="*/ 38 w 79"/>
              <a:gd name="T35" fmla="*/ 18 h 89"/>
              <a:gd name="T36" fmla="*/ 27 w 79"/>
              <a:gd name="T37" fmla="*/ 22 h 89"/>
              <a:gd name="T38" fmla="*/ 24 w 79"/>
              <a:gd name="T39" fmla="*/ 29 h 89"/>
              <a:gd name="T40" fmla="*/ 2 w 79"/>
              <a:gd name="T41" fmla="*/ 29 h 89"/>
              <a:gd name="T42" fmla="*/ 9 w 79"/>
              <a:gd name="T43" fmla="*/ 11 h 89"/>
              <a:gd name="T44" fmla="*/ 39 w 79"/>
              <a:gd name="T45" fmla="*/ 0 h 89"/>
              <a:gd name="T46" fmla="*/ 63 w 79"/>
              <a:gd name="T47" fmla="*/ 5 h 89"/>
              <a:gd name="T48" fmla="*/ 74 w 79"/>
              <a:gd name="T49" fmla="*/ 26 h 89"/>
              <a:gd name="T50" fmla="*/ 74 w 79"/>
              <a:gd name="T51" fmla="*/ 65 h 89"/>
              <a:gd name="T52" fmla="*/ 74 w 79"/>
              <a:gd name="T53" fmla="*/ 75 h 89"/>
              <a:gd name="T54" fmla="*/ 76 w 79"/>
              <a:gd name="T55" fmla="*/ 81 h 89"/>
              <a:gd name="T56" fmla="*/ 79 w 79"/>
              <a:gd name="T57" fmla="*/ 83 h 89"/>
              <a:gd name="T58" fmla="*/ 79 w 79"/>
              <a:gd name="T59" fmla="*/ 87 h 89"/>
              <a:gd name="T60" fmla="*/ 55 w 79"/>
              <a:gd name="T61" fmla="*/ 87 h 89"/>
              <a:gd name="T62" fmla="*/ 53 w 79"/>
              <a:gd name="T63" fmla="*/ 82 h 89"/>
              <a:gd name="T64" fmla="*/ 53 w 79"/>
              <a:gd name="T65" fmla="*/ 77 h 89"/>
              <a:gd name="T66" fmla="*/ 42 w 79"/>
              <a:gd name="T67" fmla="*/ 85 h 89"/>
              <a:gd name="T68" fmla="*/ 26 w 79"/>
              <a:gd name="T69" fmla="*/ 89 h 89"/>
              <a:gd name="T70" fmla="*/ 7 w 79"/>
              <a:gd name="T71" fmla="*/ 83 h 89"/>
              <a:gd name="T72" fmla="*/ 0 w 79"/>
              <a:gd name="T73" fmla="*/ 64 h 89"/>
              <a:gd name="T74" fmla="*/ 12 w 79"/>
              <a:gd name="T75" fmla="*/ 41 h 89"/>
              <a:gd name="T76" fmla="*/ 31 w 79"/>
              <a:gd name="T77" fmla="*/ 36 h 89"/>
              <a:gd name="T78" fmla="*/ 39 w 79"/>
              <a:gd name="T79" fmla="*/ 35 h 89"/>
              <a:gd name="T80" fmla="*/ 40 w 79"/>
              <a:gd name="T81" fmla="*/ 0 h 89"/>
              <a:gd name="T82" fmla="*/ 40 w 79"/>
              <a:gd name="T83" fmla="*/ 0 h 89"/>
              <a:gd name="T84" fmla="*/ 40 w 79"/>
              <a:gd name="T8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" h="89">
                <a:moveTo>
                  <a:pt x="52" y="45"/>
                </a:moveTo>
                <a:lnTo>
                  <a:pt x="52" y="45"/>
                </a:lnTo>
                <a:cubicBezTo>
                  <a:pt x="51" y="46"/>
                  <a:pt x="49" y="47"/>
                  <a:pt x="48" y="48"/>
                </a:cubicBezTo>
                <a:cubicBezTo>
                  <a:pt x="46" y="48"/>
                  <a:pt x="44" y="49"/>
                  <a:pt x="42" y="49"/>
                </a:cubicBezTo>
                <a:lnTo>
                  <a:pt x="37" y="50"/>
                </a:lnTo>
                <a:cubicBezTo>
                  <a:pt x="32" y="51"/>
                  <a:pt x="29" y="52"/>
                  <a:pt x="27" y="53"/>
                </a:cubicBezTo>
                <a:cubicBezTo>
                  <a:pt x="24" y="55"/>
                  <a:pt x="22" y="58"/>
                  <a:pt x="22" y="62"/>
                </a:cubicBezTo>
                <a:cubicBezTo>
                  <a:pt x="22" y="66"/>
                  <a:pt x="23" y="69"/>
                  <a:pt x="25" y="71"/>
                </a:cubicBezTo>
                <a:cubicBezTo>
                  <a:pt x="27" y="72"/>
                  <a:pt x="30" y="73"/>
                  <a:pt x="33" y="73"/>
                </a:cubicBezTo>
                <a:cubicBezTo>
                  <a:pt x="37" y="73"/>
                  <a:pt x="42" y="72"/>
                  <a:pt x="46" y="69"/>
                </a:cubicBezTo>
                <a:cubicBezTo>
                  <a:pt x="50" y="66"/>
                  <a:pt x="52" y="61"/>
                  <a:pt x="52" y="54"/>
                </a:cubicBezTo>
                <a:lnTo>
                  <a:pt x="52" y="45"/>
                </a:lnTo>
                <a:close/>
                <a:moveTo>
                  <a:pt x="39" y="35"/>
                </a:moveTo>
                <a:lnTo>
                  <a:pt x="39" y="35"/>
                </a:lnTo>
                <a:cubicBezTo>
                  <a:pt x="43" y="35"/>
                  <a:pt x="46" y="34"/>
                  <a:pt x="47" y="33"/>
                </a:cubicBezTo>
                <a:cubicBezTo>
                  <a:pt x="51" y="32"/>
                  <a:pt x="52" y="30"/>
                  <a:pt x="52" y="27"/>
                </a:cubicBezTo>
                <a:cubicBezTo>
                  <a:pt x="52" y="23"/>
                  <a:pt x="51" y="21"/>
                  <a:pt x="49" y="20"/>
                </a:cubicBezTo>
                <a:cubicBezTo>
                  <a:pt x="46" y="18"/>
                  <a:pt x="43" y="18"/>
                  <a:pt x="38" y="18"/>
                </a:cubicBezTo>
                <a:cubicBezTo>
                  <a:pt x="33" y="18"/>
                  <a:pt x="29" y="19"/>
                  <a:pt x="27" y="22"/>
                </a:cubicBezTo>
                <a:cubicBezTo>
                  <a:pt x="25" y="23"/>
                  <a:pt x="24" y="26"/>
                  <a:pt x="24" y="29"/>
                </a:cubicBezTo>
                <a:lnTo>
                  <a:pt x="2" y="29"/>
                </a:lnTo>
                <a:cubicBezTo>
                  <a:pt x="3" y="22"/>
                  <a:pt x="5" y="16"/>
                  <a:pt x="9" y="11"/>
                </a:cubicBezTo>
                <a:cubicBezTo>
                  <a:pt x="14" y="4"/>
                  <a:pt x="25" y="0"/>
                  <a:pt x="39" y="0"/>
                </a:cubicBezTo>
                <a:cubicBezTo>
                  <a:pt x="48" y="0"/>
                  <a:pt x="56" y="2"/>
                  <a:pt x="63" y="5"/>
                </a:cubicBezTo>
                <a:cubicBezTo>
                  <a:pt x="71" y="9"/>
                  <a:pt x="74" y="16"/>
                  <a:pt x="74" y="26"/>
                </a:cubicBezTo>
                <a:lnTo>
                  <a:pt x="74" y="65"/>
                </a:lnTo>
                <a:cubicBezTo>
                  <a:pt x="74" y="68"/>
                  <a:pt x="74" y="71"/>
                  <a:pt x="74" y="75"/>
                </a:cubicBezTo>
                <a:cubicBezTo>
                  <a:pt x="75" y="78"/>
                  <a:pt x="75" y="80"/>
                  <a:pt x="76" y="81"/>
                </a:cubicBezTo>
                <a:cubicBezTo>
                  <a:pt x="76" y="82"/>
                  <a:pt x="78" y="83"/>
                  <a:pt x="79" y="83"/>
                </a:cubicBezTo>
                <a:lnTo>
                  <a:pt x="79" y="87"/>
                </a:lnTo>
                <a:lnTo>
                  <a:pt x="55" y="87"/>
                </a:lnTo>
                <a:cubicBezTo>
                  <a:pt x="54" y="85"/>
                  <a:pt x="54" y="83"/>
                  <a:pt x="53" y="82"/>
                </a:cubicBezTo>
                <a:cubicBezTo>
                  <a:pt x="53" y="80"/>
                  <a:pt x="53" y="79"/>
                  <a:pt x="53" y="77"/>
                </a:cubicBezTo>
                <a:cubicBezTo>
                  <a:pt x="50" y="80"/>
                  <a:pt x="46" y="83"/>
                  <a:pt x="42" y="85"/>
                </a:cubicBezTo>
                <a:cubicBezTo>
                  <a:pt x="38" y="88"/>
                  <a:pt x="32" y="89"/>
                  <a:pt x="26" y="89"/>
                </a:cubicBezTo>
                <a:cubicBezTo>
                  <a:pt x="19" y="89"/>
                  <a:pt x="12" y="87"/>
                  <a:pt x="7" y="83"/>
                </a:cubicBezTo>
                <a:cubicBezTo>
                  <a:pt x="2" y="78"/>
                  <a:pt x="0" y="72"/>
                  <a:pt x="0" y="64"/>
                </a:cubicBezTo>
                <a:cubicBezTo>
                  <a:pt x="0" y="54"/>
                  <a:pt x="4" y="46"/>
                  <a:pt x="12" y="41"/>
                </a:cubicBezTo>
                <a:cubicBezTo>
                  <a:pt x="16" y="39"/>
                  <a:pt x="23" y="37"/>
                  <a:pt x="31" y="36"/>
                </a:cubicBezTo>
                <a:lnTo>
                  <a:pt x="39" y="35"/>
                </a:lnTo>
                <a:close/>
                <a:moveTo>
                  <a:pt x="40" y="0"/>
                </a:moveTo>
                <a:lnTo>
                  <a:pt x="40" y="0"/>
                </a:lnTo>
                <a:lnTo>
                  <a:pt x="4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7" name="Freeform 119"/>
          <p:cNvSpPr>
            <a:spLocks/>
          </p:cNvSpPr>
          <p:nvPr/>
        </p:nvSpPr>
        <p:spPr bwMode="auto">
          <a:xfrm>
            <a:off x="3313113" y="1420813"/>
            <a:ext cx="73025" cy="166688"/>
          </a:xfrm>
          <a:custGeom>
            <a:avLst/>
            <a:gdLst>
              <a:gd name="T0" fmla="*/ 0 w 48"/>
              <a:gd name="T1" fmla="*/ 39 h 109"/>
              <a:gd name="T2" fmla="*/ 0 w 48"/>
              <a:gd name="T3" fmla="*/ 39 h 109"/>
              <a:gd name="T4" fmla="*/ 0 w 48"/>
              <a:gd name="T5" fmla="*/ 24 h 109"/>
              <a:gd name="T6" fmla="*/ 12 w 48"/>
              <a:gd name="T7" fmla="*/ 24 h 109"/>
              <a:gd name="T8" fmla="*/ 12 w 48"/>
              <a:gd name="T9" fmla="*/ 0 h 109"/>
              <a:gd name="T10" fmla="*/ 34 w 48"/>
              <a:gd name="T11" fmla="*/ 0 h 109"/>
              <a:gd name="T12" fmla="*/ 34 w 48"/>
              <a:gd name="T13" fmla="*/ 24 h 109"/>
              <a:gd name="T14" fmla="*/ 48 w 48"/>
              <a:gd name="T15" fmla="*/ 24 h 109"/>
              <a:gd name="T16" fmla="*/ 48 w 48"/>
              <a:gd name="T17" fmla="*/ 39 h 109"/>
              <a:gd name="T18" fmla="*/ 34 w 48"/>
              <a:gd name="T19" fmla="*/ 39 h 109"/>
              <a:gd name="T20" fmla="*/ 34 w 48"/>
              <a:gd name="T21" fmla="*/ 84 h 109"/>
              <a:gd name="T22" fmla="*/ 35 w 48"/>
              <a:gd name="T23" fmla="*/ 91 h 109"/>
              <a:gd name="T24" fmla="*/ 43 w 48"/>
              <a:gd name="T25" fmla="*/ 92 h 109"/>
              <a:gd name="T26" fmla="*/ 46 w 48"/>
              <a:gd name="T27" fmla="*/ 92 h 109"/>
              <a:gd name="T28" fmla="*/ 48 w 48"/>
              <a:gd name="T29" fmla="*/ 92 h 109"/>
              <a:gd name="T30" fmla="*/ 48 w 48"/>
              <a:gd name="T31" fmla="*/ 108 h 109"/>
              <a:gd name="T32" fmla="*/ 37 w 48"/>
              <a:gd name="T33" fmla="*/ 109 h 109"/>
              <a:gd name="T34" fmla="*/ 16 w 48"/>
              <a:gd name="T35" fmla="*/ 103 h 109"/>
              <a:gd name="T36" fmla="*/ 12 w 48"/>
              <a:gd name="T37" fmla="*/ 92 h 109"/>
              <a:gd name="T38" fmla="*/ 12 w 48"/>
              <a:gd name="T39" fmla="*/ 39 h 109"/>
              <a:gd name="T40" fmla="*/ 0 w 48"/>
              <a:gd name="T41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" h="109">
                <a:moveTo>
                  <a:pt x="0" y="39"/>
                </a:moveTo>
                <a:lnTo>
                  <a:pt x="0" y="39"/>
                </a:lnTo>
                <a:lnTo>
                  <a:pt x="0" y="24"/>
                </a:lnTo>
                <a:lnTo>
                  <a:pt x="12" y="24"/>
                </a:lnTo>
                <a:lnTo>
                  <a:pt x="12" y="0"/>
                </a:lnTo>
                <a:lnTo>
                  <a:pt x="34" y="0"/>
                </a:lnTo>
                <a:lnTo>
                  <a:pt x="34" y="24"/>
                </a:lnTo>
                <a:lnTo>
                  <a:pt x="48" y="24"/>
                </a:lnTo>
                <a:lnTo>
                  <a:pt x="48" y="39"/>
                </a:lnTo>
                <a:lnTo>
                  <a:pt x="34" y="39"/>
                </a:lnTo>
                <a:lnTo>
                  <a:pt x="34" y="84"/>
                </a:lnTo>
                <a:cubicBezTo>
                  <a:pt x="34" y="88"/>
                  <a:pt x="34" y="90"/>
                  <a:pt x="35" y="91"/>
                </a:cubicBezTo>
                <a:cubicBezTo>
                  <a:pt x="36" y="92"/>
                  <a:pt x="39" y="92"/>
                  <a:pt x="43" y="92"/>
                </a:cubicBezTo>
                <a:cubicBezTo>
                  <a:pt x="44" y="92"/>
                  <a:pt x="45" y="92"/>
                  <a:pt x="46" y="92"/>
                </a:cubicBezTo>
                <a:cubicBezTo>
                  <a:pt x="46" y="92"/>
                  <a:pt x="47" y="92"/>
                  <a:pt x="48" y="92"/>
                </a:cubicBezTo>
                <a:lnTo>
                  <a:pt x="48" y="108"/>
                </a:lnTo>
                <a:lnTo>
                  <a:pt x="37" y="109"/>
                </a:lnTo>
                <a:cubicBezTo>
                  <a:pt x="27" y="109"/>
                  <a:pt x="20" y="107"/>
                  <a:pt x="16" y="103"/>
                </a:cubicBezTo>
                <a:cubicBezTo>
                  <a:pt x="13" y="101"/>
                  <a:pt x="12" y="97"/>
                  <a:pt x="12" y="92"/>
                </a:cubicBezTo>
                <a:lnTo>
                  <a:pt x="12" y="39"/>
                </a:lnTo>
                <a:lnTo>
                  <a:pt x="0" y="3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8" name="Freeform 120"/>
          <p:cNvSpPr>
            <a:spLocks noEditPoints="1"/>
          </p:cNvSpPr>
          <p:nvPr/>
        </p:nvSpPr>
        <p:spPr bwMode="auto">
          <a:xfrm>
            <a:off x="3405188" y="1408113"/>
            <a:ext cx="33338" cy="177800"/>
          </a:xfrm>
          <a:custGeom>
            <a:avLst/>
            <a:gdLst>
              <a:gd name="T0" fmla="*/ 22 w 22"/>
              <a:gd name="T1" fmla="*/ 21 h 116"/>
              <a:gd name="T2" fmla="*/ 22 w 22"/>
              <a:gd name="T3" fmla="*/ 21 h 116"/>
              <a:gd name="T4" fmla="*/ 0 w 22"/>
              <a:gd name="T5" fmla="*/ 21 h 116"/>
              <a:gd name="T6" fmla="*/ 0 w 22"/>
              <a:gd name="T7" fmla="*/ 0 h 116"/>
              <a:gd name="T8" fmla="*/ 22 w 22"/>
              <a:gd name="T9" fmla="*/ 0 h 116"/>
              <a:gd name="T10" fmla="*/ 22 w 22"/>
              <a:gd name="T11" fmla="*/ 21 h 116"/>
              <a:gd name="T12" fmla="*/ 0 w 22"/>
              <a:gd name="T13" fmla="*/ 31 h 116"/>
              <a:gd name="T14" fmla="*/ 0 w 22"/>
              <a:gd name="T15" fmla="*/ 31 h 116"/>
              <a:gd name="T16" fmla="*/ 22 w 22"/>
              <a:gd name="T17" fmla="*/ 31 h 116"/>
              <a:gd name="T18" fmla="*/ 22 w 22"/>
              <a:gd name="T19" fmla="*/ 116 h 116"/>
              <a:gd name="T20" fmla="*/ 0 w 22"/>
              <a:gd name="T21" fmla="*/ 116 h 116"/>
              <a:gd name="T22" fmla="*/ 0 w 22"/>
              <a:gd name="T23" fmla="*/ 3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" h="116">
                <a:moveTo>
                  <a:pt x="22" y="21"/>
                </a:moveTo>
                <a:lnTo>
                  <a:pt x="22" y="21"/>
                </a:lnTo>
                <a:lnTo>
                  <a:pt x="0" y="21"/>
                </a:lnTo>
                <a:lnTo>
                  <a:pt x="0" y="0"/>
                </a:lnTo>
                <a:lnTo>
                  <a:pt x="22" y="0"/>
                </a:lnTo>
                <a:lnTo>
                  <a:pt x="22" y="21"/>
                </a:lnTo>
                <a:close/>
                <a:moveTo>
                  <a:pt x="0" y="31"/>
                </a:moveTo>
                <a:lnTo>
                  <a:pt x="0" y="31"/>
                </a:lnTo>
                <a:lnTo>
                  <a:pt x="22" y="31"/>
                </a:lnTo>
                <a:lnTo>
                  <a:pt x="22" y="116"/>
                </a:lnTo>
                <a:lnTo>
                  <a:pt x="0" y="116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9" name="Freeform 121"/>
          <p:cNvSpPr>
            <a:spLocks noEditPoints="1"/>
          </p:cNvSpPr>
          <p:nvPr/>
        </p:nvSpPr>
        <p:spPr bwMode="auto">
          <a:xfrm>
            <a:off x="3460750" y="1452563"/>
            <a:ext cx="117475" cy="133350"/>
          </a:xfrm>
          <a:custGeom>
            <a:avLst/>
            <a:gdLst>
              <a:gd name="T0" fmla="*/ 47 w 77"/>
              <a:gd name="T1" fmla="*/ 0 h 87"/>
              <a:gd name="T2" fmla="*/ 47 w 77"/>
              <a:gd name="T3" fmla="*/ 0 h 87"/>
              <a:gd name="T4" fmla="*/ 68 w 77"/>
              <a:gd name="T5" fmla="*/ 7 h 87"/>
              <a:gd name="T6" fmla="*/ 77 w 77"/>
              <a:gd name="T7" fmla="*/ 30 h 87"/>
              <a:gd name="T8" fmla="*/ 77 w 77"/>
              <a:gd name="T9" fmla="*/ 87 h 87"/>
              <a:gd name="T10" fmla="*/ 54 w 77"/>
              <a:gd name="T11" fmla="*/ 87 h 87"/>
              <a:gd name="T12" fmla="*/ 54 w 77"/>
              <a:gd name="T13" fmla="*/ 35 h 87"/>
              <a:gd name="T14" fmla="*/ 52 w 77"/>
              <a:gd name="T15" fmla="*/ 25 h 87"/>
              <a:gd name="T16" fmla="*/ 40 w 77"/>
              <a:gd name="T17" fmla="*/ 18 h 87"/>
              <a:gd name="T18" fmla="*/ 24 w 77"/>
              <a:gd name="T19" fmla="*/ 28 h 87"/>
              <a:gd name="T20" fmla="*/ 22 w 77"/>
              <a:gd name="T21" fmla="*/ 41 h 87"/>
              <a:gd name="T22" fmla="*/ 22 w 77"/>
              <a:gd name="T23" fmla="*/ 87 h 87"/>
              <a:gd name="T24" fmla="*/ 0 w 77"/>
              <a:gd name="T25" fmla="*/ 87 h 87"/>
              <a:gd name="T26" fmla="*/ 0 w 77"/>
              <a:gd name="T27" fmla="*/ 2 h 87"/>
              <a:gd name="T28" fmla="*/ 21 w 77"/>
              <a:gd name="T29" fmla="*/ 2 h 87"/>
              <a:gd name="T30" fmla="*/ 21 w 77"/>
              <a:gd name="T31" fmla="*/ 14 h 87"/>
              <a:gd name="T32" fmla="*/ 29 w 77"/>
              <a:gd name="T33" fmla="*/ 5 h 87"/>
              <a:gd name="T34" fmla="*/ 47 w 77"/>
              <a:gd name="T35" fmla="*/ 0 h 87"/>
              <a:gd name="T36" fmla="*/ 47 w 77"/>
              <a:gd name="T37" fmla="*/ 0 h 87"/>
              <a:gd name="T38" fmla="*/ 39 w 77"/>
              <a:gd name="T39" fmla="*/ 0 h 87"/>
              <a:gd name="T40" fmla="*/ 39 w 77"/>
              <a:gd name="T41" fmla="*/ 0 h 87"/>
              <a:gd name="T42" fmla="*/ 39 w 77"/>
              <a:gd name="T4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" h="87">
                <a:moveTo>
                  <a:pt x="47" y="0"/>
                </a:moveTo>
                <a:lnTo>
                  <a:pt x="47" y="0"/>
                </a:lnTo>
                <a:cubicBezTo>
                  <a:pt x="56" y="0"/>
                  <a:pt x="63" y="2"/>
                  <a:pt x="68" y="7"/>
                </a:cubicBezTo>
                <a:cubicBezTo>
                  <a:pt x="74" y="11"/>
                  <a:pt x="77" y="19"/>
                  <a:pt x="77" y="30"/>
                </a:cubicBezTo>
                <a:lnTo>
                  <a:pt x="77" y="87"/>
                </a:lnTo>
                <a:lnTo>
                  <a:pt x="54" y="87"/>
                </a:lnTo>
                <a:lnTo>
                  <a:pt x="54" y="35"/>
                </a:lnTo>
                <a:cubicBezTo>
                  <a:pt x="54" y="31"/>
                  <a:pt x="53" y="27"/>
                  <a:pt x="52" y="25"/>
                </a:cubicBezTo>
                <a:cubicBezTo>
                  <a:pt x="50" y="20"/>
                  <a:pt x="46" y="18"/>
                  <a:pt x="40" y="18"/>
                </a:cubicBezTo>
                <a:cubicBezTo>
                  <a:pt x="32" y="18"/>
                  <a:pt x="27" y="21"/>
                  <a:pt x="24" y="28"/>
                </a:cubicBezTo>
                <a:cubicBezTo>
                  <a:pt x="23" y="31"/>
                  <a:pt x="22" y="36"/>
                  <a:pt x="22" y="41"/>
                </a:cubicBezTo>
                <a:lnTo>
                  <a:pt x="22" y="87"/>
                </a:lnTo>
                <a:lnTo>
                  <a:pt x="0" y="87"/>
                </a:lnTo>
                <a:lnTo>
                  <a:pt x="0" y="2"/>
                </a:lnTo>
                <a:lnTo>
                  <a:pt x="21" y="2"/>
                </a:lnTo>
                <a:lnTo>
                  <a:pt x="21" y="14"/>
                </a:lnTo>
                <a:cubicBezTo>
                  <a:pt x="24" y="10"/>
                  <a:pt x="27" y="7"/>
                  <a:pt x="29" y="5"/>
                </a:cubicBezTo>
                <a:cubicBezTo>
                  <a:pt x="34" y="2"/>
                  <a:pt x="40" y="0"/>
                  <a:pt x="47" y="0"/>
                </a:cubicBezTo>
                <a:lnTo>
                  <a:pt x="47" y="0"/>
                </a:lnTo>
                <a:close/>
                <a:moveTo>
                  <a:pt x="39" y="0"/>
                </a:moveTo>
                <a:lnTo>
                  <a:pt x="39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0" name="Freeform 122"/>
          <p:cNvSpPr>
            <a:spLocks noEditPoints="1"/>
          </p:cNvSpPr>
          <p:nvPr/>
        </p:nvSpPr>
        <p:spPr bwMode="auto">
          <a:xfrm>
            <a:off x="3600450" y="1408113"/>
            <a:ext cx="33338" cy="177800"/>
          </a:xfrm>
          <a:custGeom>
            <a:avLst/>
            <a:gdLst>
              <a:gd name="T0" fmla="*/ 22 w 22"/>
              <a:gd name="T1" fmla="*/ 21 h 116"/>
              <a:gd name="T2" fmla="*/ 22 w 22"/>
              <a:gd name="T3" fmla="*/ 21 h 116"/>
              <a:gd name="T4" fmla="*/ 0 w 22"/>
              <a:gd name="T5" fmla="*/ 21 h 116"/>
              <a:gd name="T6" fmla="*/ 0 w 22"/>
              <a:gd name="T7" fmla="*/ 0 h 116"/>
              <a:gd name="T8" fmla="*/ 22 w 22"/>
              <a:gd name="T9" fmla="*/ 0 h 116"/>
              <a:gd name="T10" fmla="*/ 22 w 22"/>
              <a:gd name="T11" fmla="*/ 21 h 116"/>
              <a:gd name="T12" fmla="*/ 0 w 22"/>
              <a:gd name="T13" fmla="*/ 31 h 116"/>
              <a:gd name="T14" fmla="*/ 0 w 22"/>
              <a:gd name="T15" fmla="*/ 31 h 116"/>
              <a:gd name="T16" fmla="*/ 22 w 22"/>
              <a:gd name="T17" fmla="*/ 31 h 116"/>
              <a:gd name="T18" fmla="*/ 22 w 22"/>
              <a:gd name="T19" fmla="*/ 116 h 116"/>
              <a:gd name="T20" fmla="*/ 0 w 22"/>
              <a:gd name="T21" fmla="*/ 116 h 116"/>
              <a:gd name="T22" fmla="*/ 0 w 22"/>
              <a:gd name="T23" fmla="*/ 3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" h="116">
                <a:moveTo>
                  <a:pt x="22" y="21"/>
                </a:moveTo>
                <a:lnTo>
                  <a:pt x="22" y="21"/>
                </a:lnTo>
                <a:lnTo>
                  <a:pt x="0" y="21"/>
                </a:lnTo>
                <a:lnTo>
                  <a:pt x="0" y="0"/>
                </a:lnTo>
                <a:lnTo>
                  <a:pt x="22" y="0"/>
                </a:lnTo>
                <a:lnTo>
                  <a:pt x="22" y="21"/>
                </a:lnTo>
                <a:close/>
                <a:moveTo>
                  <a:pt x="0" y="31"/>
                </a:moveTo>
                <a:lnTo>
                  <a:pt x="0" y="31"/>
                </a:lnTo>
                <a:lnTo>
                  <a:pt x="22" y="31"/>
                </a:lnTo>
                <a:lnTo>
                  <a:pt x="22" y="116"/>
                </a:lnTo>
                <a:lnTo>
                  <a:pt x="0" y="116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1" name="Freeform 123"/>
          <p:cNvSpPr>
            <a:spLocks noEditPoints="1"/>
          </p:cNvSpPr>
          <p:nvPr/>
        </p:nvSpPr>
        <p:spPr bwMode="auto">
          <a:xfrm>
            <a:off x="3656013" y="1409700"/>
            <a:ext cx="123825" cy="179388"/>
          </a:xfrm>
          <a:custGeom>
            <a:avLst/>
            <a:gdLst>
              <a:gd name="T0" fmla="*/ 46 w 82"/>
              <a:gd name="T1" fmla="*/ 28 h 117"/>
              <a:gd name="T2" fmla="*/ 46 w 82"/>
              <a:gd name="T3" fmla="*/ 28 h 117"/>
              <a:gd name="T4" fmla="*/ 73 w 82"/>
              <a:gd name="T5" fmla="*/ 40 h 117"/>
              <a:gd name="T6" fmla="*/ 82 w 82"/>
              <a:gd name="T7" fmla="*/ 71 h 117"/>
              <a:gd name="T8" fmla="*/ 73 w 82"/>
              <a:gd name="T9" fmla="*/ 104 h 117"/>
              <a:gd name="T10" fmla="*/ 47 w 82"/>
              <a:gd name="T11" fmla="*/ 117 h 117"/>
              <a:gd name="T12" fmla="*/ 30 w 82"/>
              <a:gd name="T13" fmla="*/ 113 h 117"/>
              <a:gd name="T14" fmla="*/ 22 w 82"/>
              <a:gd name="T15" fmla="*/ 104 h 117"/>
              <a:gd name="T16" fmla="*/ 22 w 82"/>
              <a:gd name="T17" fmla="*/ 115 h 117"/>
              <a:gd name="T18" fmla="*/ 0 w 82"/>
              <a:gd name="T19" fmla="*/ 115 h 117"/>
              <a:gd name="T20" fmla="*/ 0 w 82"/>
              <a:gd name="T21" fmla="*/ 0 h 117"/>
              <a:gd name="T22" fmla="*/ 22 w 82"/>
              <a:gd name="T23" fmla="*/ 0 h 117"/>
              <a:gd name="T24" fmla="*/ 22 w 82"/>
              <a:gd name="T25" fmla="*/ 41 h 117"/>
              <a:gd name="T26" fmla="*/ 31 w 82"/>
              <a:gd name="T27" fmla="*/ 32 h 117"/>
              <a:gd name="T28" fmla="*/ 46 w 82"/>
              <a:gd name="T29" fmla="*/ 28 h 117"/>
              <a:gd name="T30" fmla="*/ 46 w 82"/>
              <a:gd name="T31" fmla="*/ 28 h 117"/>
              <a:gd name="T32" fmla="*/ 41 w 82"/>
              <a:gd name="T33" fmla="*/ 99 h 117"/>
              <a:gd name="T34" fmla="*/ 41 w 82"/>
              <a:gd name="T35" fmla="*/ 99 h 117"/>
              <a:gd name="T36" fmla="*/ 54 w 82"/>
              <a:gd name="T37" fmla="*/ 92 h 117"/>
              <a:gd name="T38" fmla="*/ 59 w 82"/>
              <a:gd name="T39" fmla="*/ 73 h 117"/>
              <a:gd name="T40" fmla="*/ 56 w 82"/>
              <a:gd name="T41" fmla="*/ 59 h 117"/>
              <a:gd name="T42" fmla="*/ 40 w 82"/>
              <a:gd name="T43" fmla="*/ 47 h 117"/>
              <a:gd name="T44" fmla="*/ 24 w 82"/>
              <a:gd name="T45" fmla="*/ 58 h 117"/>
              <a:gd name="T46" fmla="*/ 21 w 82"/>
              <a:gd name="T47" fmla="*/ 73 h 117"/>
              <a:gd name="T48" fmla="*/ 26 w 82"/>
              <a:gd name="T49" fmla="*/ 91 h 117"/>
              <a:gd name="T50" fmla="*/ 41 w 82"/>
              <a:gd name="T51" fmla="*/ 99 h 117"/>
              <a:gd name="T52" fmla="*/ 41 w 82"/>
              <a:gd name="T53" fmla="*/ 9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2" h="117">
                <a:moveTo>
                  <a:pt x="46" y="28"/>
                </a:moveTo>
                <a:lnTo>
                  <a:pt x="46" y="28"/>
                </a:lnTo>
                <a:cubicBezTo>
                  <a:pt x="58" y="28"/>
                  <a:pt x="66" y="32"/>
                  <a:pt x="73" y="40"/>
                </a:cubicBezTo>
                <a:cubicBezTo>
                  <a:pt x="79" y="48"/>
                  <a:pt x="82" y="58"/>
                  <a:pt x="82" y="71"/>
                </a:cubicBezTo>
                <a:cubicBezTo>
                  <a:pt x="82" y="84"/>
                  <a:pt x="79" y="95"/>
                  <a:pt x="73" y="104"/>
                </a:cubicBezTo>
                <a:cubicBezTo>
                  <a:pt x="66" y="112"/>
                  <a:pt x="58" y="117"/>
                  <a:pt x="47" y="117"/>
                </a:cubicBezTo>
                <a:cubicBezTo>
                  <a:pt x="40" y="117"/>
                  <a:pt x="34" y="115"/>
                  <a:pt x="30" y="113"/>
                </a:cubicBezTo>
                <a:cubicBezTo>
                  <a:pt x="27" y="111"/>
                  <a:pt x="25" y="108"/>
                  <a:pt x="22" y="104"/>
                </a:cubicBezTo>
                <a:lnTo>
                  <a:pt x="22" y="115"/>
                </a:lnTo>
                <a:lnTo>
                  <a:pt x="0" y="115"/>
                </a:lnTo>
                <a:lnTo>
                  <a:pt x="0" y="0"/>
                </a:lnTo>
                <a:lnTo>
                  <a:pt x="22" y="0"/>
                </a:lnTo>
                <a:lnTo>
                  <a:pt x="22" y="41"/>
                </a:lnTo>
                <a:cubicBezTo>
                  <a:pt x="25" y="37"/>
                  <a:pt x="28" y="34"/>
                  <a:pt x="31" y="32"/>
                </a:cubicBezTo>
                <a:cubicBezTo>
                  <a:pt x="35" y="29"/>
                  <a:pt x="40" y="28"/>
                  <a:pt x="46" y="28"/>
                </a:cubicBezTo>
                <a:lnTo>
                  <a:pt x="46" y="28"/>
                </a:lnTo>
                <a:close/>
                <a:moveTo>
                  <a:pt x="41" y="99"/>
                </a:moveTo>
                <a:lnTo>
                  <a:pt x="41" y="99"/>
                </a:lnTo>
                <a:cubicBezTo>
                  <a:pt x="46" y="99"/>
                  <a:pt x="51" y="96"/>
                  <a:pt x="54" y="92"/>
                </a:cubicBezTo>
                <a:cubicBezTo>
                  <a:pt x="57" y="87"/>
                  <a:pt x="59" y="81"/>
                  <a:pt x="59" y="73"/>
                </a:cubicBezTo>
                <a:cubicBezTo>
                  <a:pt x="59" y="67"/>
                  <a:pt x="58" y="63"/>
                  <a:pt x="56" y="59"/>
                </a:cubicBezTo>
                <a:cubicBezTo>
                  <a:pt x="53" y="51"/>
                  <a:pt x="48" y="47"/>
                  <a:pt x="40" y="47"/>
                </a:cubicBezTo>
                <a:cubicBezTo>
                  <a:pt x="32" y="47"/>
                  <a:pt x="27" y="51"/>
                  <a:pt x="24" y="58"/>
                </a:cubicBezTo>
                <a:cubicBezTo>
                  <a:pt x="22" y="62"/>
                  <a:pt x="21" y="67"/>
                  <a:pt x="21" y="73"/>
                </a:cubicBezTo>
                <a:cubicBezTo>
                  <a:pt x="21" y="81"/>
                  <a:pt x="23" y="87"/>
                  <a:pt x="26" y="91"/>
                </a:cubicBezTo>
                <a:cubicBezTo>
                  <a:pt x="29" y="96"/>
                  <a:pt x="34" y="99"/>
                  <a:pt x="41" y="99"/>
                </a:cubicBezTo>
                <a:lnTo>
                  <a:pt x="41" y="9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2" name="Freeform 124"/>
          <p:cNvSpPr>
            <a:spLocks/>
          </p:cNvSpPr>
          <p:nvPr/>
        </p:nvSpPr>
        <p:spPr bwMode="auto">
          <a:xfrm>
            <a:off x="3846513" y="1406525"/>
            <a:ext cx="66675" cy="228600"/>
          </a:xfrm>
          <a:custGeom>
            <a:avLst/>
            <a:gdLst>
              <a:gd name="T0" fmla="*/ 9 w 44"/>
              <a:gd name="T1" fmla="*/ 31 h 149"/>
              <a:gd name="T2" fmla="*/ 9 w 44"/>
              <a:gd name="T3" fmla="*/ 31 h 149"/>
              <a:gd name="T4" fmla="*/ 27 w 44"/>
              <a:gd name="T5" fmla="*/ 0 h 149"/>
              <a:gd name="T6" fmla="*/ 44 w 44"/>
              <a:gd name="T7" fmla="*/ 0 h 149"/>
              <a:gd name="T8" fmla="*/ 39 w 44"/>
              <a:gd name="T9" fmla="*/ 9 h 149"/>
              <a:gd name="T10" fmla="*/ 25 w 44"/>
              <a:gd name="T11" fmla="*/ 47 h 149"/>
              <a:gd name="T12" fmla="*/ 23 w 44"/>
              <a:gd name="T13" fmla="*/ 75 h 149"/>
              <a:gd name="T14" fmla="*/ 30 w 44"/>
              <a:gd name="T15" fmla="*/ 118 h 149"/>
              <a:gd name="T16" fmla="*/ 44 w 44"/>
              <a:gd name="T17" fmla="*/ 149 h 149"/>
              <a:gd name="T18" fmla="*/ 28 w 44"/>
              <a:gd name="T19" fmla="*/ 149 h 149"/>
              <a:gd name="T20" fmla="*/ 22 w 44"/>
              <a:gd name="T21" fmla="*/ 141 h 149"/>
              <a:gd name="T22" fmla="*/ 11 w 44"/>
              <a:gd name="T23" fmla="*/ 121 h 149"/>
              <a:gd name="T24" fmla="*/ 0 w 44"/>
              <a:gd name="T25" fmla="*/ 73 h 149"/>
              <a:gd name="T26" fmla="*/ 9 w 44"/>
              <a:gd name="T27" fmla="*/ 31 h 149"/>
              <a:gd name="T28" fmla="*/ 9 w 44"/>
              <a:gd name="T29" fmla="*/ 3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" h="149">
                <a:moveTo>
                  <a:pt x="9" y="31"/>
                </a:moveTo>
                <a:lnTo>
                  <a:pt x="9" y="31"/>
                </a:lnTo>
                <a:cubicBezTo>
                  <a:pt x="13" y="21"/>
                  <a:pt x="19" y="11"/>
                  <a:pt x="27" y="0"/>
                </a:cubicBezTo>
                <a:lnTo>
                  <a:pt x="44" y="0"/>
                </a:lnTo>
                <a:lnTo>
                  <a:pt x="39" y="9"/>
                </a:lnTo>
                <a:cubicBezTo>
                  <a:pt x="33" y="21"/>
                  <a:pt x="28" y="33"/>
                  <a:pt x="25" y="47"/>
                </a:cubicBezTo>
                <a:cubicBezTo>
                  <a:pt x="24" y="55"/>
                  <a:pt x="23" y="64"/>
                  <a:pt x="23" y="75"/>
                </a:cubicBezTo>
                <a:cubicBezTo>
                  <a:pt x="23" y="90"/>
                  <a:pt x="25" y="105"/>
                  <a:pt x="30" y="118"/>
                </a:cubicBezTo>
                <a:cubicBezTo>
                  <a:pt x="33" y="126"/>
                  <a:pt x="37" y="136"/>
                  <a:pt x="44" y="149"/>
                </a:cubicBezTo>
                <a:lnTo>
                  <a:pt x="28" y="149"/>
                </a:lnTo>
                <a:lnTo>
                  <a:pt x="22" y="141"/>
                </a:lnTo>
                <a:cubicBezTo>
                  <a:pt x="19" y="137"/>
                  <a:pt x="15" y="130"/>
                  <a:pt x="11" y="121"/>
                </a:cubicBezTo>
                <a:cubicBezTo>
                  <a:pt x="4" y="105"/>
                  <a:pt x="0" y="89"/>
                  <a:pt x="0" y="73"/>
                </a:cubicBezTo>
                <a:cubicBezTo>
                  <a:pt x="0" y="59"/>
                  <a:pt x="3" y="45"/>
                  <a:pt x="9" y="31"/>
                </a:cubicBezTo>
                <a:lnTo>
                  <a:pt x="9" y="3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3" name="Freeform 125"/>
          <p:cNvSpPr>
            <a:spLocks noEditPoints="1"/>
          </p:cNvSpPr>
          <p:nvPr/>
        </p:nvSpPr>
        <p:spPr bwMode="auto">
          <a:xfrm>
            <a:off x="3929063" y="1452563"/>
            <a:ext cx="117475" cy="133350"/>
          </a:xfrm>
          <a:custGeom>
            <a:avLst/>
            <a:gdLst>
              <a:gd name="T0" fmla="*/ 47 w 77"/>
              <a:gd name="T1" fmla="*/ 0 h 87"/>
              <a:gd name="T2" fmla="*/ 47 w 77"/>
              <a:gd name="T3" fmla="*/ 0 h 87"/>
              <a:gd name="T4" fmla="*/ 69 w 77"/>
              <a:gd name="T5" fmla="*/ 7 h 87"/>
              <a:gd name="T6" fmla="*/ 77 w 77"/>
              <a:gd name="T7" fmla="*/ 30 h 87"/>
              <a:gd name="T8" fmla="*/ 77 w 77"/>
              <a:gd name="T9" fmla="*/ 87 h 87"/>
              <a:gd name="T10" fmla="*/ 54 w 77"/>
              <a:gd name="T11" fmla="*/ 87 h 87"/>
              <a:gd name="T12" fmla="*/ 54 w 77"/>
              <a:gd name="T13" fmla="*/ 35 h 87"/>
              <a:gd name="T14" fmla="*/ 52 w 77"/>
              <a:gd name="T15" fmla="*/ 25 h 87"/>
              <a:gd name="T16" fmla="*/ 40 w 77"/>
              <a:gd name="T17" fmla="*/ 18 h 87"/>
              <a:gd name="T18" fmla="*/ 25 w 77"/>
              <a:gd name="T19" fmla="*/ 28 h 87"/>
              <a:gd name="T20" fmla="*/ 22 w 77"/>
              <a:gd name="T21" fmla="*/ 41 h 87"/>
              <a:gd name="T22" fmla="*/ 22 w 77"/>
              <a:gd name="T23" fmla="*/ 87 h 87"/>
              <a:gd name="T24" fmla="*/ 0 w 77"/>
              <a:gd name="T25" fmla="*/ 87 h 87"/>
              <a:gd name="T26" fmla="*/ 0 w 77"/>
              <a:gd name="T27" fmla="*/ 2 h 87"/>
              <a:gd name="T28" fmla="*/ 22 w 77"/>
              <a:gd name="T29" fmla="*/ 2 h 87"/>
              <a:gd name="T30" fmla="*/ 22 w 77"/>
              <a:gd name="T31" fmla="*/ 14 h 87"/>
              <a:gd name="T32" fmla="*/ 30 w 77"/>
              <a:gd name="T33" fmla="*/ 5 h 87"/>
              <a:gd name="T34" fmla="*/ 47 w 77"/>
              <a:gd name="T35" fmla="*/ 0 h 87"/>
              <a:gd name="T36" fmla="*/ 47 w 77"/>
              <a:gd name="T37" fmla="*/ 0 h 87"/>
              <a:gd name="T38" fmla="*/ 39 w 77"/>
              <a:gd name="T39" fmla="*/ 0 h 87"/>
              <a:gd name="T40" fmla="*/ 39 w 77"/>
              <a:gd name="T41" fmla="*/ 0 h 87"/>
              <a:gd name="T42" fmla="*/ 39 w 77"/>
              <a:gd name="T4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" h="87">
                <a:moveTo>
                  <a:pt x="47" y="0"/>
                </a:moveTo>
                <a:lnTo>
                  <a:pt x="47" y="0"/>
                </a:lnTo>
                <a:cubicBezTo>
                  <a:pt x="56" y="0"/>
                  <a:pt x="63" y="2"/>
                  <a:pt x="69" y="7"/>
                </a:cubicBezTo>
                <a:cubicBezTo>
                  <a:pt x="74" y="11"/>
                  <a:pt x="77" y="19"/>
                  <a:pt x="77" y="30"/>
                </a:cubicBezTo>
                <a:lnTo>
                  <a:pt x="77" y="87"/>
                </a:lnTo>
                <a:lnTo>
                  <a:pt x="54" y="87"/>
                </a:lnTo>
                <a:lnTo>
                  <a:pt x="54" y="35"/>
                </a:lnTo>
                <a:cubicBezTo>
                  <a:pt x="54" y="31"/>
                  <a:pt x="54" y="27"/>
                  <a:pt x="52" y="25"/>
                </a:cubicBezTo>
                <a:cubicBezTo>
                  <a:pt x="50" y="20"/>
                  <a:pt x="46" y="18"/>
                  <a:pt x="40" y="18"/>
                </a:cubicBezTo>
                <a:cubicBezTo>
                  <a:pt x="32" y="18"/>
                  <a:pt x="27" y="21"/>
                  <a:pt x="25" y="28"/>
                </a:cubicBezTo>
                <a:cubicBezTo>
                  <a:pt x="23" y="31"/>
                  <a:pt x="22" y="36"/>
                  <a:pt x="22" y="41"/>
                </a:cubicBezTo>
                <a:lnTo>
                  <a:pt x="22" y="87"/>
                </a:lnTo>
                <a:lnTo>
                  <a:pt x="0" y="87"/>
                </a:lnTo>
                <a:lnTo>
                  <a:pt x="0" y="2"/>
                </a:lnTo>
                <a:lnTo>
                  <a:pt x="22" y="2"/>
                </a:lnTo>
                <a:lnTo>
                  <a:pt x="22" y="14"/>
                </a:lnTo>
                <a:cubicBezTo>
                  <a:pt x="25" y="10"/>
                  <a:pt x="27" y="7"/>
                  <a:pt x="30" y="5"/>
                </a:cubicBezTo>
                <a:cubicBezTo>
                  <a:pt x="34" y="2"/>
                  <a:pt x="40" y="0"/>
                  <a:pt x="47" y="0"/>
                </a:cubicBezTo>
                <a:lnTo>
                  <a:pt x="47" y="0"/>
                </a:lnTo>
                <a:close/>
                <a:moveTo>
                  <a:pt x="39" y="0"/>
                </a:moveTo>
                <a:lnTo>
                  <a:pt x="39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4" name="Freeform 126"/>
          <p:cNvSpPr>
            <a:spLocks noEditPoints="1"/>
          </p:cNvSpPr>
          <p:nvPr/>
        </p:nvSpPr>
        <p:spPr bwMode="auto">
          <a:xfrm>
            <a:off x="4092289" y="1477963"/>
            <a:ext cx="128588" cy="87313"/>
          </a:xfrm>
          <a:custGeom>
            <a:avLst/>
            <a:gdLst>
              <a:gd name="T0" fmla="*/ 84 w 84"/>
              <a:gd name="T1" fmla="*/ 0 h 57"/>
              <a:gd name="T2" fmla="*/ 84 w 84"/>
              <a:gd name="T3" fmla="*/ 0 h 57"/>
              <a:gd name="T4" fmla="*/ 84 w 84"/>
              <a:gd name="T5" fmla="*/ 21 h 57"/>
              <a:gd name="T6" fmla="*/ 0 w 84"/>
              <a:gd name="T7" fmla="*/ 21 h 57"/>
              <a:gd name="T8" fmla="*/ 0 w 84"/>
              <a:gd name="T9" fmla="*/ 0 h 57"/>
              <a:gd name="T10" fmla="*/ 84 w 84"/>
              <a:gd name="T11" fmla="*/ 0 h 57"/>
              <a:gd name="T12" fmla="*/ 84 w 84"/>
              <a:gd name="T13" fmla="*/ 36 h 57"/>
              <a:gd name="T14" fmla="*/ 84 w 84"/>
              <a:gd name="T15" fmla="*/ 36 h 57"/>
              <a:gd name="T16" fmla="*/ 84 w 84"/>
              <a:gd name="T17" fmla="*/ 57 h 57"/>
              <a:gd name="T18" fmla="*/ 0 w 84"/>
              <a:gd name="T19" fmla="*/ 57 h 57"/>
              <a:gd name="T20" fmla="*/ 0 w 84"/>
              <a:gd name="T21" fmla="*/ 36 h 57"/>
              <a:gd name="T22" fmla="*/ 84 w 84"/>
              <a:gd name="T23" fmla="*/ 3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" h="57">
                <a:moveTo>
                  <a:pt x="84" y="0"/>
                </a:moveTo>
                <a:lnTo>
                  <a:pt x="84" y="0"/>
                </a:lnTo>
                <a:lnTo>
                  <a:pt x="84" y="21"/>
                </a:lnTo>
                <a:lnTo>
                  <a:pt x="0" y="21"/>
                </a:lnTo>
                <a:lnTo>
                  <a:pt x="0" y="0"/>
                </a:lnTo>
                <a:lnTo>
                  <a:pt x="84" y="0"/>
                </a:lnTo>
                <a:close/>
                <a:moveTo>
                  <a:pt x="84" y="36"/>
                </a:moveTo>
                <a:lnTo>
                  <a:pt x="84" y="36"/>
                </a:lnTo>
                <a:lnTo>
                  <a:pt x="84" y="57"/>
                </a:lnTo>
                <a:lnTo>
                  <a:pt x="0" y="57"/>
                </a:lnTo>
                <a:lnTo>
                  <a:pt x="0" y="36"/>
                </a:lnTo>
                <a:lnTo>
                  <a:pt x="84" y="3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5" name="Freeform 127"/>
          <p:cNvSpPr>
            <a:spLocks/>
          </p:cNvSpPr>
          <p:nvPr/>
        </p:nvSpPr>
        <p:spPr bwMode="auto">
          <a:xfrm>
            <a:off x="4228909" y="1412875"/>
            <a:ext cx="74613" cy="173038"/>
          </a:xfrm>
          <a:custGeom>
            <a:avLst/>
            <a:gdLst>
              <a:gd name="T0" fmla="*/ 0 w 49"/>
              <a:gd name="T1" fmla="*/ 35 h 113"/>
              <a:gd name="T2" fmla="*/ 0 w 49"/>
              <a:gd name="T3" fmla="*/ 35 h 113"/>
              <a:gd name="T4" fmla="*/ 0 w 49"/>
              <a:gd name="T5" fmla="*/ 20 h 113"/>
              <a:gd name="T6" fmla="*/ 15 w 49"/>
              <a:gd name="T7" fmla="*/ 18 h 113"/>
              <a:gd name="T8" fmla="*/ 26 w 49"/>
              <a:gd name="T9" fmla="*/ 13 h 113"/>
              <a:gd name="T10" fmla="*/ 30 w 49"/>
              <a:gd name="T11" fmla="*/ 4 h 113"/>
              <a:gd name="T12" fmla="*/ 31 w 49"/>
              <a:gd name="T13" fmla="*/ 0 h 113"/>
              <a:gd name="T14" fmla="*/ 49 w 49"/>
              <a:gd name="T15" fmla="*/ 0 h 113"/>
              <a:gd name="T16" fmla="*/ 49 w 49"/>
              <a:gd name="T17" fmla="*/ 113 h 113"/>
              <a:gd name="T18" fmla="*/ 27 w 49"/>
              <a:gd name="T19" fmla="*/ 113 h 113"/>
              <a:gd name="T20" fmla="*/ 27 w 49"/>
              <a:gd name="T21" fmla="*/ 35 h 113"/>
              <a:gd name="T22" fmla="*/ 0 w 49"/>
              <a:gd name="T23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113">
                <a:moveTo>
                  <a:pt x="0" y="35"/>
                </a:moveTo>
                <a:lnTo>
                  <a:pt x="0" y="35"/>
                </a:lnTo>
                <a:lnTo>
                  <a:pt x="0" y="20"/>
                </a:lnTo>
                <a:cubicBezTo>
                  <a:pt x="7" y="20"/>
                  <a:pt x="12" y="19"/>
                  <a:pt x="15" y="18"/>
                </a:cubicBezTo>
                <a:cubicBezTo>
                  <a:pt x="19" y="17"/>
                  <a:pt x="23" y="15"/>
                  <a:pt x="26" y="13"/>
                </a:cubicBezTo>
                <a:cubicBezTo>
                  <a:pt x="27" y="11"/>
                  <a:pt x="29" y="8"/>
                  <a:pt x="30" y="4"/>
                </a:cubicBezTo>
                <a:cubicBezTo>
                  <a:pt x="30" y="2"/>
                  <a:pt x="31" y="1"/>
                  <a:pt x="31" y="0"/>
                </a:cubicBezTo>
                <a:lnTo>
                  <a:pt x="49" y="0"/>
                </a:lnTo>
                <a:lnTo>
                  <a:pt x="49" y="113"/>
                </a:lnTo>
                <a:lnTo>
                  <a:pt x="27" y="113"/>
                </a:lnTo>
                <a:lnTo>
                  <a:pt x="27" y="35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6" name="Freeform 128"/>
          <p:cNvSpPr>
            <a:spLocks noEditPoints="1"/>
          </p:cNvSpPr>
          <p:nvPr/>
        </p:nvSpPr>
        <p:spPr bwMode="auto">
          <a:xfrm>
            <a:off x="4357497" y="1411288"/>
            <a:ext cx="119063" cy="177800"/>
          </a:xfrm>
          <a:custGeom>
            <a:avLst/>
            <a:gdLst>
              <a:gd name="T0" fmla="*/ 22 w 77"/>
              <a:gd name="T1" fmla="*/ 58 h 116"/>
              <a:gd name="T2" fmla="*/ 22 w 77"/>
              <a:gd name="T3" fmla="*/ 58 h 116"/>
              <a:gd name="T4" fmla="*/ 25 w 77"/>
              <a:gd name="T5" fmla="*/ 88 h 116"/>
              <a:gd name="T6" fmla="*/ 38 w 77"/>
              <a:gd name="T7" fmla="*/ 98 h 116"/>
              <a:gd name="T8" fmla="*/ 51 w 77"/>
              <a:gd name="T9" fmla="*/ 88 h 116"/>
              <a:gd name="T10" fmla="*/ 54 w 77"/>
              <a:gd name="T11" fmla="*/ 58 h 116"/>
              <a:gd name="T12" fmla="*/ 51 w 77"/>
              <a:gd name="T13" fmla="*/ 28 h 116"/>
              <a:gd name="T14" fmla="*/ 38 w 77"/>
              <a:gd name="T15" fmla="*/ 18 h 116"/>
              <a:gd name="T16" fmla="*/ 25 w 77"/>
              <a:gd name="T17" fmla="*/ 28 h 116"/>
              <a:gd name="T18" fmla="*/ 22 w 77"/>
              <a:gd name="T19" fmla="*/ 58 h 116"/>
              <a:gd name="T20" fmla="*/ 22 w 77"/>
              <a:gd name="T21" fmla="*/ 58 h 116"/>
              <a:gd name="T22" fmla="*/ 38 w 77"/>
              <a:gd name="T23" fmla="*/ 0 h 116"/>
              <a:gd name="T24" fmla="*/ 38 w 77"/>
              <a:gd name="T25" fmla="*/ 0 h 116"/>
              <a:gd name="T26" fmla="*/ 69 w 77"/>
              <a:gd name="T27" fmla="*/ 15 h 116"/>
              <a:gd name="T28" fmla="*/ 77 w 77"/>
              <a:gd name="T29" fmla="*/ 58 h 116"/>
              <a:gd name="T30" fmla="*/ 69 w 77"/>
              <a:gd name="T31" fmla="*/ 101 h 116"/>
              <a:gd name="T32" fmla="*/ 38 w 77"/>
              <a:gd name="T33" fmla="*/ 116 h 116"/>
              <a:gd name="T34" fmla="*/ 8 w 77"/>
              <a:gd name="T35" fmla="*/ 101 h 116"/>
              <a:gd name="T36" fmla="*/ 0 w 77"/>
              <a:gd name="T37" fmla="*/ 58 h 116"/>
              <a:gd name="T38" fmla="*/ 8 w 77"/>
              <a:gd name="T39" fmla="*/ 15 h 116"/>
              <a:gd name="T40" fmla="*/ 38 w 77"/>
              <a:gd name="T41" fmla="*/ 0 h 116"/>
              <a:gd name="T42" fmla="*/ 38 w 77"/>
              <a:gd name="T4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" h="116">
                <a:moveTo>
                  <a:pt x="22" y="58"/>
                </a:moveTo>
                <a:lnTo>
                  <a:pt x="22" y="58"/>
                </a:lnTo>
                <a:cubicBezTo>
                  <a:pt x="22" y="71"/>
                  <a:pt x="23" y="81"/>
                  <a:pt x="25" y="88"/>
                </a:cubicBezTo>
                <a:cubicBezTo>
                  <a:pt x="27" y="95"/>
                  <a:pt x="32" y="98"/>
                  <a:pt x="38" y="98"/>
                </a:cubicBezTo>
                <a:cubicBezTo>
                  <a:pt x="45" y="98"/>
                  <a:pt x="49" y="95"/>
                  <a:pt x="51" y="88"/>
                </a:cubicBezTo>
                <a:cubicBezTo>
                  <a:pt x="53" y="81"/>
                  <a:pt x="54" y="71"/>
                  <a:pt x="54" y="58"/>
                </a:cubicBezTo>
                <a:cubicBezTo>
                  <a:pt x="54" y="45"/>
                  <a:pt x="53" y="35"/>
                  <a:pt x="51" y="28"/>
                </a:cubicBezTo>
                <a:cubicBezTo>
                  <a:pt x="49" y="22"/>
                  <a:pt x="45" y="18"/>
                  <a:pt x="38" y="18"/>
                </a:cubicBezTo>
                <a:cubicBezTo>
                  <a:pt x="32" y="18"/>
                  <a:pt x="27" y="22"/>
                  <a:pt x="25" y="28"/>
                </a:cubicBezTo>
                <a:cubicBezTo>
                  <a:pt x="23" y="35"/>
                  <a:pt x="22" y="45"/>
                  <a:pt x="22" y="58"/>
                </a:cubicBezTo>
                <a:lnTo>
                  <a:pt x="22" y="58"/>
                </a:lnTo>
                <a:close/>
                <a:moveTo>
                  <a:pt x="38" y="0"/>
                </a:moveTo>
                <a:lnTo>
                  <a:pt x="38" y="0"/>
                </a:lnTo>
                <a:cubicBezTo>
                  <a:pt x="53" y="0"/>
                  <a:pt x="63" y="5"/>
                  <a:pt x="69" y="15"/>
                </a:cubicBezTo>
                <a:cubicBezTo>
                  <a:pt x="74" y="25"/>
                  <a:pt x="77" y="40"/>
                  <a:pt x="77" y="58"/>
                </a:cubicBezTo>
                <a:cubicBezTo>
                  <a:pt x="77" y="77"/>
                  <a:pt x="74" y="91"/>
                  <a:pt x="69" y="101"/>
                </a:cubicBezTo>
                <a:cubicBezTo>
                  <a:pt x="63" y="111"/>
                  <a:pt x="53" y="116"/>
                  <a:pt x="38" y="116"/>
                </a:cubicBezTo>
                <a:cubicBezTo>
                  <a:pt x="24" y="116"/>
                  <a:pt x="14" y="111"/>
                  <a:pt x="8" y="101"/>
                </a:cubicBezTo>
                <a:cubicBezTo>
                  <a:pt x="2" y="91"/>
                  <a:pt x="0" y="77"/>
                  <a:pt x="0" y="58"/>
                </a:cubicBezTo>
                <a:cubicBezTo>
                  <a:pt x="0" y="40"/>
                  <a:pt x="2" y="25"/>
                  <a:pt x="8" y="15"/>
                </a:cubicBezTo>
                <a:cubicBezTo>
                  <a:pt x="14" y="5"/>
                  <a:pt x="24" y="0"/>
                  <a:pt x="38" y="0"/>
                </a:cubicBezTo>
                <a:lnTo>
                  <a:pt x="38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7" name="Freeform 129"/>
          <p:cNvSpPr>
            <a:spLocks noEditPoints="1"/>
          </p:cNvSpPr>
          <p:nvPr/>
        </p:nvSpPr>
        <p:spPr bwMode="auto">
          <a:xfrm>
            <a:off x="4495609" y="1411288"/>
            <a:ext cx="119063" cy="179388"/>
          </a:xfrm>
          <a:custGeom>
            <a:avLst/>
            <a:gdLst>
              <a:gd name="T0" fmla="*/ 0 w 78"/>
              <a:gd name="T1" fmla="*/ 41 h 117"/>
              <a:gd name="T2" fmla="*/ 0 w 78"/>
              <a:gd name="T3" fmla="*/ 41 h 117"/>
              <a:gd name="T4" fmla="*/ 10 w 78"/>
              <a:gd name="T5" fmla="*/ 11 h 117"/>
              <a:gd name="T6" fmla="*/ 37 w 78"/>
              <a:gd name="T7" fmla="*/ 0 h 117"/>
              <a:gd name="T8" fmla="*/ 73 w 78"/>
              <a:gd name="T9" fmla="*/ 23 h 117"/>
              <a:gd name="T10" fmla="*/ 78 w 78"/>
              <a:gd name="T11" fmla="*/ 57 h 117"/>
              <a:gd name="T12" fmla="*/ 73 w 78"/>
              <a:gd name="T13" fmla="*/ 91 h 117"/>
              <a:gd name="T14" fmla="*/ 36 w 78"/>
              <a:gd name="T15" fmla="*/ 117 h 117"/>
              <a:gd name="T16" fmla="*/ 14 w 78"/>
              <a:gd name="T17" fmla="*/ 109 h 117"/>
              <a:gd name="T18" fmla="*/ 2 w 78"/>
              <a:gd name="T19" fmla="*/ 87 h 117"/>
              <a:gd name="T20" fmla="*/ 24 w 78"/>
              <a:gd name="T21" fmla="*/ 87 h 117"/>
              <a:gd name="T22" fmla="*/ 28 w 78"/>
              <a:gd name="T23" fmla="*/ 96 h 117"/>
              <a:gd name="T24" fmla="*/ 37 w 78"/>
              <a:gd name="T25" fmla="*/ 99 h 117"/>
              <a:gd name="T26" fmla="*/ 53 w 78"/>
              <a:gd name="T27" fmla="*/ 87 h 117"/>
              <a:gd name="T28" fmla="*/ 56 w 78"/>
              <a:gd name="T29" fmla="*/ 67 h 117"/>
              <a:gd name="T30" fmla="*/ 49 w 78"/>
              <a:gd name="T31" fmla="*/ 73 h 117"/>
              <a:gd name="T32" fmla="*/ 34 w 78"/>
              <a:gd name="T33" fmla="*/ 77 h 117"/>
              <a:gd name="T34" fmla="*/ 10 w 78"/>
              <a:gd name="T35" fmla="*/ 67 h 117"/>
              <a:gd name="T36" fmla="*/ 0 w 78"/>
              <a:gd name="T37" fmla="*/ 41 h 117"/>
              <a:gd name="T38" fmla="*/ 0 w 78"/>
              <a:gd name="T39" fmla="*/ 41 h 117"/>
              <a:gd name="T40" fmla="*/ 39 w 78"/>
              <a:gd name="T41" fmla="*/ 59 h 117"/>
              <a:gd name="T42" fmla="*/ 39 w 78"/>
              <a:gd name="T43" fmla="*/ 59 h 117"/>
              <a:gd name="T44" fmla="*/ 48 w 78"/>
              <a:gd name="T45" fmla="*/ 56 h 117"/>
              <a:gd name="T46" fmla="*/ 55 w 78"/>
              <a:gd name="T47" fmla="*/ 39 h 117"/>
              <a:gd name="T48" fmla="*/ 51 w 78"/>
              <a:gd name="T49" fmla="*/ 24 h 117"/>
              <a:gd name="T50" fmla="*/ 38 w 78"/>
              <a:gd name="T51" fmla="*/ 19 h 117"/>
              <a:gd name="T52" fmla="*/ 29 w 78"/>
              <a:gd name="T53" fmla="*/ 22 h 117"/>
              <a:gd name="T54" fmla="*/ 22 w 78"/>
              <a:gd name="T55" fmla="*/ 39 h 117"/>
              <a:gd name="T56" fmla="*/ 26 w 78"/>
              <a:gd name="T57" fmla="*/ 54 h 117"/>
              <a:gd name="T58" fmla="*/ 39 w 78"/>
              <a:gd name="T59" fmla="*/ 59 h 117"/>
              <a:gd name="T60" fmla="*/ 39 w 78"/>
              <a:gd name="T61" fmla="*/ 5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117">
                <a:moveTo>
                  <a:pt x="0" y="41"/>
                </a:moveTo>
                <a:lnTo>
                  <a:pt x="0" y="41"/>
                </a:lnTo>
                <a:cubicBezTo>
                  <a:pt x="0" y="29"/>
                  <a:pt x="3" y="19"/>
                  <a:pt x="10" y="11"/>
                </a:cubicBezTo>
                <a:cubicBezTo>
                  <a:pt x="17" y="4"/>
                  <a:pt x="26" y="0"/>
                  <a:pt x="37" y="0"/>
                </a:cubicBezTo>
                <a:cubicBezTo>
                  <a:pt x="55" y="0"/>
                  <a:pt x="66" y="8"/>
                  <a:pt x="73" y="23"/>
                </a:cubicBezTo>
                <a:cubicBezTo>
                  <a:pt x="76" y="31"/>
                  <a:pt x="78" y="43"/>
                  <a:pt x="78" y="57"/>
                </a:cubicBezTo>
                <a:cubicBezTo>
                  <a:pt x="78" y="70"/>
                  <a:pt x="76" y="82"/>
                  <a:pt x="73" y="91"/>
                </a:cubicBezTo>
                <a:cubicBezTo>
                  <a:pt x="66" y="108"/>
                  <a:pt x="54" y="117"/>
                  <a:pt x="36" y="117"/>
                </a:cubicBezTo>
                <a:cubicBezTo>
                  <a:pt x="28" y="117"/>
                  <a:pt x="20" y="114"/>
                  <a:pt x="14" y="109"/>
                </a:cubicBezTo>
                <a:cubicBezTo>
                  <a:pt x="7" y="104"/>
                  <a:pt x="3" y="97"/>
                  <a:pt x="2" y="87"/>
                </a:cubicBezTo>
                <a:lnTo>
                  <a:pt x="24" y="87"/>
                </a:lnTo>
                <a:cubicBezTo>
                  <a:pt x="25" y="91"/>
                  <a:pt x="26" y="93"/>
                  <a:pt x="28" y="96"/>
                </a:cubicBezTo>
                <a:cubicBezTo>
                  <a:pt x="31" y="98"/>
                  <a:pt x="34" y="99"/>
                  <a:pt x="37" y="99"/>
                </a:cubicBezTo>
                <a:cubicBezTo>
                  <a:pt x="45" y="99"/>
                  <a:pt x="50" y="95"/>
                  <a:pt x="53" y="87"/>
                </a:cubicBezTo>
                <a:cubicBezTo>
                  <a:pt x="54" y="82"/>
                  <a:pt x="55" y="76"/>
                  <a:pt x="56" y="67"/>
                </a:cubicBezTo>
                <a:cubicBezTo>
                  <a:pt x="54" y="70"/>
                  <a:pt x="52" y="72"/>
                  <a:pt x="49" y="73"/>
                </a:cubicBezTo>
                <a:cubicBezTo>
                  <a:pt x="45" y="75"/>
                  <a:pt x="40" y="77"/>
                  <a:pt x="34" y="77"/>
                </a:cubicBezTo>
                <a:cubicBezTo>
                  <a:pt x="25" y="77"/>
                  <a:pt x="17" y="73"/>
                  <a:pt x="10" y="67"/>
                </a:cubicBezTo>
                <a:cubicBezTo>
                  <a:pt x="3" y="61"/>
                  <a:pt x="0" y="52"/>
                  <a:pt x="0" y="41"/>
                </a:cubicBezTo>
                <a:lnTo>
                  <a:pt x="0" y="41"/>
                </a:lnTo>
                <a:close/>
                <a:moveTo>
                  <a:pt x="39" y="59"/>
                </a:moveTo>
                <a:lnTo>
                  <a:pt x="39" y="59"/>
                </a:lnTo>
                <a:cubicBezTo>
                  <a:pt x="42" y="59"/>
                  <a:pt x="45" y="58"/>
                  <a:pt x="48" y="56"/>
                </a:cubicBezTo>
                <a:cubicBezTo>
                  <a:pt x="53" y="53"/>
                  <a:pt x="55" y="47"/>
                  <a:pt x="55" y="39"/>
                </a:cubicBezTo>
                <a:cubicBezTo>
                  <a:pt x="55" y="33"/>
                  <a:pt x="54" y="28"/>
                  <a:pt x="51" y="24"/>
                </a:cubicBezTo>
                <a:cubicBezTo>
                  <a:pt x="48" y="20"/>
                  <a:pt x="44" y="19"/>
                  <a:pt x="38" y="19"/>
                </a:cubicBezTo>
                <a:cubicBezTo>
                  <a:pt x="35" y="19"/>
                  <a:pt x="31" y="20"/>
                  <a:pt x="29" y="22"/>
                </a:cubicBezTo>
                <a:cubicBezTo>
                  <a:pt x="24" y="25"/>
                  <a:pt x="22" y="31"/>
                  <a:pt x="22" y="39"/>
                </a:cubicBezTo>
                <a:cubicBezTo>
                  <a:pt x="22" y="45"/>
                  <a:pt x="24" y="50"/>
                  <a:pt x="26" y="54"/>
                </a:cubicBezTo>
                <a:cubicBezTo>
                  <a:pt x="29" y="57"/>
                  <a:pt x="33" y="59"/>
                  <a:pt x="39" y="59"/>
                </a:cubicBezTo>
                <a:lnTo>
                  <a:pt x="39" y="5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" name="Freeform 130"/>
          <p:cNvSpPr>
            <a:spLocks/>
          </p:cNvSpPr>
          <p:nvPr/>
        </p:nvSpPr>
        <p:spPr bwMode="auto">
          <a:xfrm>
            <a:off x="4628959" y="1406525"/>
            <a:ext cx="66675" cy="228600"/>
          </a:xfrm>
          <a:custGeom>
            <a:avLst/>
            <a:gdLst>
              <a:gd name="T0" fmla="*/ 17 w 44"/>
              <a:gd name="T1" fmla="*/ 0 h 149"/>
              <a:gd name="T2" fmla="*/ 17 w 44"/>
              <a:gd name="T3" fmla="*/ 0 h 149"/>
              <a:gd name="T4" fmla="*/ 35 w 44"/>
              <a:gd name="T5" fmla="*/ 31 h 149"/>
              <a:gd name="T6" fmla="*/ 44 w 44"/>
              <a:gd name="T7" fmla="*/ 73 h 149"/>
              <a:gd name="T8" fmla="*/ 34 w 44"/>
              <a:gd name="T9" fmla="*/ 121 h 149"/>
              <a:gd name="T10" fmla="*/ 22 w 44"/>
              <a:gd name="T11" fmla="*/ 141 h 149"/>
              <a:gd name="T12" fmla="*/ 17 w 44"/>
              <a:gd name="T13" fmla="*/ 149 h 149"/>
              <a:gd name="T14" fmla="*/ 0 w 44"/>
              <a:gd name="T15" fmla="*/ 149 h 149"/>
              <a:gd name="T16" fmla="*/ 15 w 44"/>
              <a:gd name="T17" fmla="*/ 118 h 149"/>
              <a:gd name="T18" fmla="*/ 22 w 44"/>
              <a:gd name="T19" fmla="*/ 75 h 149"/>
              <a:gd name="T20" fmla="*/ 19 w 44"/>
              <a:gd name="T21" fmla="*/ 47 h 149"/>
              <a:gd name="T22" fmla="*/ 6 w 44"/>
              <a:gd name="T23" fmla="*/ 9 h 149"/>
              <a:gd name="T24" fmla="*/ 1 w 44"/>
              <a:gd name="T25" fmla="*/ 0 h 149"/>
              <a:gd name="T26" fmla="*/ 17 w 44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149">
                <a:moveTo>
                  <a:pt x="17" y="0"/>
                </a:moveTo>
                <a:lnTo>
                  <a:pt x="17" y="0"/>
                </a:lnTo>
                <a:cubicBezTo>
                  <a:pt x="25" y="11"/>
                  <a:pt x="31" y="21"/>
                  <a:pt x="35" y="31"/>
                </a:cubicBezTo>
                <a:cubicBezTo>
                  <a:pt x="41" y="45"/>
                  <a:pt x="44" y="59"/>
                  <a:pt x="44" y="73"/>
                </a:cubicBezTo>
                <a:cubicBezTo>
                  <a:pt x="44" y="89"/>
                  <a:pt x="41" y="105"/>
                  <a:pt x="34" y="121"/>
                </a:cubicBezTo>
                <a:cubicBezTo>
                  <a:pt x="30" y="130"/>
                  <a:pt x="26" y="137"/>
                  <a:pt x="22" y="141"/>
                </a:cubicBezTo>
                <a:lnTo>
                  <a:pt x="17" y="149"/>
                </a:lnTo>
                <a:lnTo>
                  <a:pt x="0" y="149"/>
                </a:lnTo>
                <a:cubicBezTo>
                  <a:pt x="7" y="136"/>
                  <a:pt x="12" y="126"/>
                  <a:pt x="15" y="118"/>
                </a:cubicBezTo>
                <a:cubicBezTo>
                  <a:pt x="19" y="105"/>
                  <a:pt x="22" y="90"/>
                  <a:pt x="22" y="75"/>
                </a:cubicBezTo>
                <a:cubicBezTo>
                  <a:pt x="22" y="64"/>
                  <a:pt x="21" y="55"/>
                  <a:pt x="19" y="47"/>
                </a:cubicBezTo>
                <a:cubicBezTo>
                  <a:pt x="17" y="33"/>
                  <a:pt x="12" y="21"/>
                  <a:pt x="6" y="9"/>
                </a:cubicBezTo>
                <a:lnTo>
                  <a:pt x="1" y="0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" name="Freeform 131"/>
          <p:cNvSpPr>
            <a:spLocks noEditPoints="1"/>
          </p:cNvSpPr>
          <p:nvPr/>
        </p:nvSpPr>
        <p:spPr bwMode="auto">
          <a:xfrm>
            <a:off x="2251075" y="1419225"/>
            <a:ext cx="311150" cy="168275"/>
          </a:xfrm>
          <a:custGeom>
            <a:avLst/>
            <a:gdLst>
              <a:gd name="T0" fmla="*/ 0 w 204"/>
              <a:gd name="T1" fmla="*/ 0 h 110"/>
              <a:gd name="T2" fmla="*/ 0 w 204"/>
              <a:gd name="T3" fmla="*/ 0 h 110"/>
              <a:gd name="T4" fmla="*/ 204 w 204"/>
              <a:gd name="T5" fmla="*/ 0 h 110"/>
              <a:gd name="T6" fmla="*/ 204 w 204"/>
              <a:gd name="T7" fmla="*/ 110 h 110"/>
              <a:gd name="T8" fmla="*/ 0 w 204"/>
              <a:gd name="T9" fmla="*/ 110 h 110"/>
              <a:gd name="T10" fmla="*/ 0 w 204"/>
              <a:gd name="T11" fmla="*/ 0 h 110"/>
              <a:gd name="T12" fmla="*/ 0 w 204"/>
              <a:gd name="T13" fmla="*/ 0 h 110"/>
              <a:gd name="T14" fmla="*/ 0 w 204"/>
              <a:gd name="T1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" h="110">
                <a:moveTo>
                  <a:pt x="0" y="0"/>
                </a:moveTo>
                <a:lnTo>
                  <a:pt x="0" y="0"/>
                </a:lnTo>
                <a:lnTo>
                  <a:pt x="204" y="0"/>
                </a:lnTo>
                <a:lnTo>
                  <a:pt x="204" y="110"/>
                </a:lnTo>
                <a:lnTo>
                  <a:pt x="0" y="11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" name="Freeform 132"/>
          <p:cNvSpPr>
            <a:spLocks noEditPoints="1"/>
          </p:cNvSpPr>
          <p:nvPr/>
        </p:nvSpPr>
        <p:spPr bwMode="auto">
          <a:xfrm>
            <a:off x="5813425" y="1406525"/>
            <a:ext cx="38100" cy="179388"/>
          </a:xfrm>
          <a:custGeom>
            <a:avLst/>
            <a:gdLst>
              <a:gd name="T0" fmla="*/ 24 w 24"/>
              <a:gd name="T1" fmla="*/ 117 h 117"/>
              <a:gd name="T2" fmla="*/ 24 w 24"/>
              <a:gd name="T3" fmla="*/ 117 h 117"/>
              <a:gd name="T4" fmla="*/ 0 w 24"/>
              <a:gd name="T5" fmla="*/ 117 h 117"/>
              <a:gd name="T6" fmla="*/ 0 w 24"/>
              <a:gd name="T7" fmla="*/ 2 h 117"/>
              <a:gd name="T8" fmla="*/ 24 w 24"/>
              <a:gd name="T9" fmla="*/ 2 h 117"/>
              <a:gd name="T10" fmla="*/ 24 w 24"/>
              <a:gd name="T11" fmla="*/ 117 h 117"/>
              <a:gd name="T12" fmla="*/ 12 w 24"/>
              <a:gd name="T13" fmla="*/ 0 h 117"/>
              <a:gd name="T14" fmla="*/ 12 w 24"/>
              <a:gd name="T15" fmla="*/ 0 h 117"/>
              <a:gd name="T16" fmla="*/ 12 w 24"/>
              <a:gd name="T17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17">
                <a:moveTo>
                  <a:pt x="24" y="117"/>
                </a:moveTo>
                <a:lnTo>
                  <a:pt x="24" y="117"/>
                </a:lnTo>
                <a:lnTo>
                  <a:pt x="0" y="117"/>
                </a:lnTo>
                <a:lnTo>
                  <a:pt x="0" y="2"/>
                </a:lnTo>
                <a:lnTo>
                  <a:pt x="24" y="2"/>
                </a:lnTo>
                <a:lnTo>
                  <a:pt x="24" y="117"/>
                </a:lnTo>
                <a:close/>
                <a:moveTo>
                  <a:pt x="12" y="0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1" name="Freeform 133"/>
          <p:cNvSpPr>
            <a:spLocks/>
          </p:cNvSpPr>
          <p:nvPr/>
        </p:nvSpPr>
        <p:spPr bwMode="auto">
          <a:xfrm>
            <a:off x="5870575" y="1452563"/>
            <a:ext cx="185738" cy="133350"/>
          </a:xfrm>
          <a:custGeom>
            <a:avLst/>
            <a:gdLst>
              <a:gd name="T0" fmla="*/ 95 w 122"/>
              <a:gd name="T1" fmla="*/ 0 h 87"/>
              <a:gd name="T2" fmla="*/ 95 w 122"/>
              <a:gd name="T3" fmla="*/ 0 h 87"/>
              <a:gd name="T4" fmla="*/ 106 w 122"/>
              <a:gd name="T5" fmla="*/ 2 h 87"/>
              <a:gd name="T6" fmla="*/ 116 w 122"/>
              <a:gd name="T7" fmla="*/ 10 h 87"/>
              <a:gd name="T8" fmla="*/ 121 w 122"/>
              <a:gd name="T9" fmla="*/ 21 h 87"/>
              <a:gd name="T10" fmla="*/ 122 w 122"/>
              <a:gd name="T11" fmla="*/ 33 h 87"/>
              <a:gd name="T12" fmla="*/ 122 w 122"/>
              <a:gd name="T13" fmla="*/ 87 h 87"/>
              <a:gd name="T14" fmla="*/ 99 w 122"/>
              <a:gd name="T15" fmla="*/ 87 h 87"/>
              <a:gd name="T16" fmla="*/ 99 w 122"/>
              <a:gd name="T17" fmla="*/ 33 h 87"/>
              <a:gd name="T18" fmla="*/ 97 w 122"/>
              <a:gd name="T19" fmla="*/ 25 h 87"/>
              <a:gd name="T20" fmla="*/ 86 w 122"/>
              <a:gd name="T21" fmla="*/ 19 h 87"/>
              <a:gd name="T22" fmla="*/ 74 w 122"/>
              <a:gd name="T23" fmla="*/ 26 h 87"/>
              <a:gd name="T24" fmla="*/ 72 w 122"/>
              <a:gd name="T25" fmla="*/ 36 h 87"/>
              <a:gd name="T26" fmla="*/ 72 w 122"/>
              <a:gd name="T27" fmla="*/ 87 h 87"/>
              <a:gd name="T28" fmla="*/ 50 w 122"/>
              <a:gd name="T29" fmla="*/ 87 h 87"/>
              <a:gd name="T30" fmla="*/ 50 w 122"/>
              <a:gd name="T31" fmla="*/ 36 h 87"/>
              <a:gd name="T32" fmla="*/ 48 w 122"/>
              <a:gd name="T33" fmla="*/ 25 h 87"/>
              <a:gd name="T34" fmla="*/ 37 w 122"/>
              <a:gd name="T35" fmla="*/ 19 h 87"/>
              <a:gd name="T36" fmla="*/ 25 w 122"/>
              <a:gd name="T37" fmla="*/ 25 h 87"/>
              <a:gd name="T38" fmla="*/ 23 w 122"/>
              <a:gd name="T39" fmla="*/ 36 h 87"/>
              <a:gd name="T40" fmla="*/ 23 w 122"/>
              <a:gd name="T41" fmla="*/ 87 h 87"/>
              <a:gd name="T42" fmla="*/ 0 w 122"/>
              <a:gd name="T43" fmla="*/ 87 h 87"/>
              <a:gd name="T44" fmla="*/ 0 w 122"/>
              <a:gd name="T45" fmla="*/ 2 h 87"/>
              <a:gd name="T46" fmla="*/ 22 w 122"/>
              <a:gd name="T47" fmla="*/ 2 h 87"/>
              <a:gd name="T48" fmla="*/ 22 w 122"/>
              <a:gd name="T49" fmla="*/ 14 h 87"/>
              <a:gd name="T50" fmla="*/ 30 w 122"/>
              <a:gd name="T51" fmla="*/ 5 h 87"/>
              <a:gd name="T52" fmla="*/ 46 w 122"/>
              <a:gd name="T53" fmla="*/ 0 h 87"/>
              <a:gd name="T54" fmla="*/ 62 w 122"/>
              <a:gd name="T55" fmla="*/ 4 h 87"/>
              <a:gd name="T56" fmla="*/ 69 w 122"/>
              <a:gd name="T57" fmla="*/ 14 h 87"/>
              <a:gd name="T58" fmla="*/ 80 w 122"/>
              <a:gd name="T59" fmla="*/ 4 h 87"/>
              <a:gd name="T60" fmla="*/ 95 w 122"/>
              <a:gd name="T61" fmla="*/ 0 h 87"/>
              <a:gd name="T62" fmla="*/ 95 w 122"/>
              <a:gd name="T6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" h="87">
                <a:moveTo>
                  <a:pt x="95" y="0"/>
                </a:moveTo>
                <a:lnTo>
                  <a:pt x="95" y="0"/>
                </a:lnTo>
                <a:cubicBezTo>
                  <a:pt x="99" y="0"/>
                  <a:pt x="103" y="1"/>
                  <a:pt x="106" y="2"/>
                </a:cubicBezTo>
                <a:cubicBezTo>
                  <a:pt x="110" y="4"/>
                  <a:pt x="113" y="6"/>
                  <a:pt x="116" y="10"/>
                </a:cubicBezTo>
                <a:cubicBezTo>
                  <a:pt x="119" y="13"/>
                  <a:pt x="120" y="16"/>
                  <a:pt x="121" y="21"/>
                </a:cubicBezTo>
                <a:cubicBezTo>
                  <a:pt x="121" y="24"/>
                  <a:pt x="122" y="28"/>
                  <a:pt x="122" y="33"/>
                </a:cubicBezTo>
                <a:lnTo>
                  <a:pt x="122" y="87"/>
                </a:lnTo>
                <a:lnTo>
                  <a:pt x="99" y="87"/>
                </a:lnTo>
                <a:lnTo>
                  <a:pt x="99" y="33"/>
                </a:lnTo>
                <a:cubicBezTo>
                  <a:pt x="99" y="29"/>
                  <a:pt x="98" y="27"/>
                  <a:pt x="97" y="25"/>
                </a:cubicBezTo>
                <a:cubicBezTo>
                  <a:pt x="95" y="21"/>
                  <a:pt x="92" y="19"/>
                  <a:pt x="86" y="19"/>
                </a:cubicBezTo>
                <a:cubicBezTo>
                  <a:pt x="80" y="19"/>
                  <a:pt x="76" y="21"/>
                  <a:pt x="74" y="26"/>
                </a:cubicBezTo>
                <a:cubicBezTo>
                  <a:pt x="73" y="29"/>
                  <a:pt x="72" y="32"/>
                  <a:pt x="72" y="36"/>
                </a:cubicBezTo>
                <a:lnTo>
                  <a:pt x="72" y="87"/>
                </a:lnTo>
                <a:lnTo>
                  <a:pt x="50" y="87"/>
                </a:lnTo>
                <a:lnTo>
                  <a:pt x="50" y="36"/>
                </a:lnTo>
                <a:cubicBezTo>
                  <a:pt x="50" y="31"/>
                  <a:pt x="49" y="27"/>
                  <a:pt x="48" y="25"/>
                </a:cubicBezTo>
                <a:cubicBezTo>
                  <a:pt x="46" y="21"/>
                  <a:pt x="43" y="19"/>
                  <a:pt x="37" y="19"/>
                </a:cubicBezTo>
                <a:cubicBezTo>
                  <a:pt x="31" y="19"/>
                  <a:pt x="27" y="21"/>
                  <a:pt x="25" y="25"/>
                </a:cubicBezTo>
                <a:cubicBezTo>
                  <a:pt x="23" y="28"/>
                  <a:pt x="23" y="31"/>
                  <a:pt x="23" y="36"/>
                </a:cubicBezTo>
                <a:lnTo>
                  <a:pt x="23" y="87"/>
                </a:lnTo>
                <a:lnTo>
                  <a:pt x="0" y="87"/>
                </a:lnTo>
                <a:lnTo>
                  <a:pt x="0" y="2"/>
                </a:lnTo>
                <a:lnTo>
                  <a:pt x="22" y="2"/>
                </a:lnTo>
                <a:lnTo>
                  <a:pt x="22" y="14"/>
                </a:lnTo>
                <a:cubicBezTo>
                  <a:pt x="25" y="10"/>
                  <a:pt x="27" y="7"/>
                  <a:pt x="30" y="5"/>
                </a:cubicBezTo>
                <a:cubicBezTo>
                  <a:pt x="34" y="2"/>
                  <a:pt x="39" y="0"/>
                  <a:pt x="46" y="0"/>
                </a:cubicBezTo>
                <a:cubicBezTo>
                  <a:pt x="53" y="0"/>
                  <a:pt x="58" y="1"/>
                  <a:pt x="62" y="4"/>
                </a:cubicBezTo>
                <a:cubicBezTo>
                  <a:pt x="65" y="7"/>
                  <a:pt x="68" y="10"/>
                  <a:pt x="69" y="14"/>
                </a:cubicBezTo>
                <a:cubicBezTo>
                  <a:pt x="72" y="10"/>
                  <a:pt x="76" y="6"/>
                  <a:pt x="80" y="4"/>
                </a:cubicBezTo>
                <a:cubicBezTo>
                  <a:pt x="85" y="1"/>
                  <a:pt x="90" y="0"/>
                  <a:pt x="95" y="0"/>
                </a:cubicBezTo>
                <a:lnTo>
                  <a:pt x="95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2" name="Freeform 134"/>
          <p:cNvSpPr>
            <a:spLocks noEditPoints="1"/>
          </p:cNvSpPr>
          <p:nvPr/>
        </p:nvSpPr>
        <p:spPr bwMode="auto">
          <a:xfrm>
            <a:off x="6083300" y="1452563"/>
            <a:ext cx="120650" cy="136525"/>
          </a:xfrm>
          <a:custGeom>
            <a:avLst/>
            <a:gdLst>
              <a:gd name="T0" fmla="*/ 52 w 79"/>
              <a:gd name="T1" fmla="*/ 45 h 89"/>
              <a:gd name="T2" fmla="*/ 52 w 79"/>
              <a:gd name="T3" fmla="*/ 45 h 89"/>
              <a:gd name="T4" fmla="*/ 48 w 79"/>
              <a:gd name="T5" fmla="*/ 48 h 89"/>
              <a:gd name="T6" fmla="*/ 42 w 79"/>
              <a:gd name="T7" fmla="*/ 49 h 89"/>
              <a:gd name="T8" fmla="*/ 37 w 79"/>
              <a:gd name="T9" fmla="*/ 50 h 89"/>
              <a:gd name="T10" fmla="*/ 27 w 79"/>
              <a:gd name="T11" fmla="*/ 53 h 89"/>
              <a:gd name="T12" fmla="*/ 22 w 79"/>
              <a:gd name="T13" fmla="*/ 62 h 89"/>
              <a:gd name="T14" fmla="*/ 25 w 79"/>
              <a:gd name="T15" fmla="*/ 71 h 89"/>
              <a:gd name="T16" fmla="*/ 33 w 79"/>
              <a:gd name="T17" fmla="*/ 73 h 89"/>
              <a:gd name="T18" fmla="*/ 46 w 79"/>
              <a:gd name="T19" fmla="*/ 69 h 89"/>
              <a:gd name="T20" fmla="*/ 52 w 79"/>
              <a:gd name="T21" fmla="*/ 54 h 89"/>
              <a:gd name="T22" fmla="*/ 52 w 79"/>
              <a:gd name="T23" fmla="*/ 45 h 89"/>
              <a:gd name="T24" fmla="*/ 39 w 79"/>
              <a:gd name="T25" fmla="*/ 35 h 89"/>
              <a:gd name="T26" fmla="*/ 39 w 79"/>
              <a:gd name="T27" fmla="*/ 35 h 89"/>
              <a:gd name="T28" fmla="*/ 48 w 79"/>
              <a:gd name="T29" fmla="*/ 33 h 89"/>
              <a:gd name="T30" fmla="*/ 52 w 79"/>
              <a:gd name="T31" fmla="*/ 27 h 89"/>
              <a:gd name="T32" fmla="*/ 49 w 79"/>
              <a:gd name="T33" fmla="*/ 20 h 89"/>
              <a:gd name="T34" fmla="*/ 38 w 79"/>
              <a:gd name="T35" fmla="*/ 18 h 89"/>
              <a:gd name="T36" fmla="*/ 27 w 79"/>
              <a:gd name="T37" fmla="*/ 22 h 89"/>
              <a:gd name="T38" fmla="*/ 24 w 79"/>
              <a:gd name="T39" fmla="*/ 29 h 89"/>
              <a:gd name="T40" fmla="*/ 3 w 79"/>
              <a:gd name="T41" fmla="*/ 29 h 89"/>
              <a:gd name="T42" fmla="*/ 9 w 79"/>
              <a:gd name="T43" fmla="*/ 11 h 89"/>
              <a:gd name="T44" fmla="*/ 39 w 79"/>
              <a:gd name="T45" fmla="*/ 0 h 89"/>
              <a:gd name="T46" fmla="*/ 64 w 79"/>
              <a:gd name="T47" fmla="*/ 5 h 89"/>
              <a:gd name="T48" fmla="*/ 74 w 79"/>
              <a:gd name="T49" fmla="*/ 26 h 89"/>
              <a:gd name="T50" fmla="*/ 74 w 79"/>
              <a:gd name="T51" fmla="*/ 65 h 89"/>
              <a:gd name="T52" fmla="*/ 74 w 79"/>
              <a:gd name="T53" fmla="*/ 75 h 89"/>
              <a:gd name="T54" fmla="*/ 76 w 79"/>
              <a:gd name="T55" fmla="*/ 81 h 89"/>
              <a:gd name="T56" fmla="*/ 79 w 79"/>
              <a:gd name="T57" fmla="*/ 83 h 89"/>
              <a:gd name="T58" fmla="*/ 79 w 79"/>
              <a:gd name="T59" fmla="*/ 87 h 89"/>
              <a:gd name="T60" fmla="*/ 55 w 79"/>
              <a:gd name="T61" fmla="*/ 87 h 89"/>
              <a:gd name="T62" fmla="*/ 54 w 79"/>
              <a:gd name="T63" fmla="*/ 82 h 89"/>
              <a:gd name="T64" fmla="*/ 53 w 79"/>
              <a:gd name="T65" fmla="*/ 77 h 89"/>
              <a:gd name="T66" fmla="*/ 42 w 79"/>
              <a:gd name="T67" fmla="*/ 85 h 89"/>
              <a:gd name="T68" fmla="*/ 26 w 79"/>
              <a:gd name="T69" fmla="*/ 89 h 89"/>
              <a:gd name="T70" fmla="*/ 7 w 79"/>
              <a:gd name="T71" fmla="*/ 83 h 89"/>
              <a:gd name="T72" fmla="*/ 0 w 79"/>
              <a:gd name="T73" fmla="*/ 64 h 89"/>
              <a:gd name="T74" fmla="*/ 12 w 79"/>
              <a:gd name="T75" fmla="*/ 41 h 89"/>
              <a:gd name="T76" fmla="*/ 31 w 79"/>
              <a:gd name="T77" fmla="*/ 36 h 89"/>
              <a:gd name="T78" fmla="*/ 39 w 79"/>
              <a:gd name="T79" fmla="*/ 35 h 89"/>
              <a:gd name="T80" fmla="*/ 40 w 79"/>
              <a:gd name="T81" fmla="*/ 0 h 89"/>
              <a:gd name="T82" fmla="*/ 40 w 79"/>
              <a:gd name="T83" fmla="*/ 0 h 89"/>
              <a:gd name="T84" fmla="*/ 40 w 79"/>
              <a:gd name="T8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" h="89">
                <a:moveTo>
                  <a:pt x="52" y="45"/>
                </a:moveTo>
                <a:lnTo>
                  <a:pt x="52" y="45"/>
                </a:lnTo>
                <a:cubicBezTo>
                  <a:pt x="51" y="46"/>
                  <a:pt x="49" y="47"/>
                  <a:pt x="48" y="48"/>
                </a:cubicBezTo>
                <a:cubicBezTo>
                  <a:pt x="47" y="48"/>
                  <a:pt x="45" y="49"/>
                  <a:pt x="42" y="49"/>
                </a:cubicBezTo>
                <a:lnTo>
                  <a:pt x="37" y="50"/>
                </a:lnTo>
                <a:cubicBezTo>
                  <a:pt x="32" y="51"/>
                  <a:pt x="29" y="52"/>
                  <a:pt x="27" y="53"/>
                </a:cubicBezTo>
                <a:cubicBezTo>
                  <a:pt x="24" y="55"/>
                  <a:pt x="22" y="58"/>
                  <a:pt x="22" y="62"/>
                </a:cubicBezTo>
                <a:cubicBezTo>
                  <a:pt x="22" y="66"/>
                  <a:pt x="23" y="69"/>
                  <a:pt x="25" y="71"/>
                </a:cubicBezTo>
                <a:cubicBezTo>
                  <a:pt x="27" y="72"/>
                  <a:pt x="30" y="73"/>
                  <a:pt x="33" y="73"/>
                </a:cubicBezTo>
                <a:cubicBezTo>
                  <a:pt x="38" y="73"/>
                  <a:pt x="42" y="72"/>
                  <a:pt x="46" y="69"/>
                </a:cubicBezTo>
                <a:cubicBezTo>
                  <a:pt x="50" y="66"/>
                  <a:pt x="52" y="61"/>
                  <a:pt x="52" y="54"/>
                </a:cubicBezTo>
                <a:lnTo>
                  <a:pt x="52" y="45"/>
                </a:lnTo>
                <a:close/>
                <a:moveTo>
                  <a:pt x="39" y="35"/>
                </a:moveTo>
                <a:lnTo>
                  <a:pt x="39" y="35"/>
                </a:lnTo>
                <a:cubicBezTo>
                  <a:pt x="43" y="35"/>
                  <a:pt x="46" y="34"/>
                  <a:pt x="48" y="33"/>
                </a:cubicBezTo>
                <a:cubicBezTo>
                  <a:pt x="51" y="32"/>
                  <a:pt x="52" y="30"/>
                  <a:pt x="52" y="27"/>
                </a:cubicBezTo>
                <a:cubicBezTo>
                  <a:pt x="52" y="23"/>
                  <a:pt x="51" y="21"/>
                  <a:pt x="49" y="20"/>
                </a:cubicBezTo>
                <a:cubicBezTo>
                  <a:pt x="46" y="18"/>
                  <a:pt x="43" y="18"/>
                  <a:pt x="38" y="18"/>
                </a:cubicBezTo>
                <a:cubicBezTo>
                  <a:pt x="33" y="18"/>
                  <a:pt x="29" y="19"/>
                  <a:pt x="27" y="22"/>
                </a:cubicBezTo>
                <a:cubicBezTo>
                  <a:pt x="25" y="23"/>
                  <a:pt x="24" y="26"/>
                  <a:pt x="24" y="29"/>
                </a:cubicBezTo>
                <a:lnTo>
                  <a:pt x="3" y="29"/>
                </a:lnTo>
                <a:cubicBezTo>
                  <a:pt x="3" y="22"/>
                  <a:pt x="5" y="16"/>
                  <a:pt x="9" y="11"/>
                </a:cubicBezTo>
                <a:cubicBezTo>
                  <a:pt x="15" y="4"/>
                  <a:pt x="25" y="0"/>
                  <a:pt x="39" y="0"/>
                </a:cubicBezTo>
                <a:cubicBezTo>
                  <a:pt x="48" y="0"/>
                  <a:pt x="56" y="2"/>
                  <a:pt x="64" y="5"/>
                </a:cubicBezTo>
                <a:cubicBezTo>
                  <a:pt x="71" y="9"/>
                  <a:pt x="74" y="16"/>
                  <a:pt x="74" y="26"/>
                </a:cubicBezTo>
                <a:lnTo>
                  <a:pt x="74" y="65"/>
                </a:lnTo>
                <a:cubicBezTo>
                  <a:pt x="74" y="68"/>
                  <a:pt x="74" y="71"/>
                  <a:pt x="74" y="75"/>
                </a:cubicBezTo>
                <a:cubicBezTo>
                  <a:pt x="75" y="78"/>
                  <a:pt x="75" y="80"/>
                  <a:pt x="76" y="81"/>
                </a:cubicBezTo>
                <a:cubicBezTo>
                  <a:pt x="77" y="82"/>
                  <a:pt x="78" y="83"/>
                  <a:pt x="79" y="83"/>
                </a:cubicBezTo>
                <a:lnTo>
                  <a:pt x="79" y="87"/>
                </a:lnTo>
                <a:lnTo>
                  <a:pt x="55" y="87"/>
                </a:lnTo>
                <a:cubicBezTo>
                  <a:pt x="54" y="85"/>
                  <a:pt x="54" y="83"/>
                  <a:pt x="54" y="82"/>
                </a:cubicBezTo>
                <a:cubicBezTo>
                  <a:pt x="53" y="80"/>
                  <a:pt x="53" y="79"/>
                  <a:pt x="53" y="77"/>
                </a:cubicBezTo>
                <a:cubicBezTo>
                  <a:pt x="50" y="80"/>
                  <a:pt x="46" y="83"/>
                  <a:pt x="42" y="85"/>
                </a:cubicBezTo>
                <a:cubicBezTo>
                  <a:pt x="38" y="88"/>
                  <a:pt x="32" y="89"/>
                  <a:pt x="26" y="89"/>
                </a:cubicBezTo>
                <a:cubicBezTo>
                  <a:pt x="19" y="89"/>
                  <a:pt x="12" y="87"/>
                  <a:pt x="7" y="83"/>
                </a:cubicBezTo>
                <a:cubicBezTo>
                  <a:pt x="2" y="78"/>
                  <a:pt x="0" y="72"/>
                  <a:pt x="0" y="64"/>
                </a:cubicBezTo>
                <a:cubicBezTo>
                  <a:pt x="0" y="54"/>
                  <a:pt x="4" y="46"/>
                  <a:pt x="12" y="41"/>
                </a:cubicBezTo>
                <a:cubicBezTo>
                  <a:pt x="16" y="39"/>
                  <a:pt x="23" y="37"/>
                  <a:pt x="31" y="36"/>
                </a:cubicBezTo>
                <a:lnTo>
                  <a:pt x="39" y="35"/>
                </a:lnTo>
                <a:close/>
                <a:moveTo>
                  <a:pt x="40" y="0"/>
                </a:moveTo>
                <a:lnTo>
                  <a:pt x="40" y="0"/>
                </a:lnTo>
                <a:lnTo>
                  <a:pt x="4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" name="Freeform 135"/>
          <p:cNvSpPr>
            <a:spLocks/>
          </p:cNvSpPr>
          <p:nvPr/>
        </p:nvSpPr>
        <p:spPr bwMode="auto">
          <a:xfrm>
            <a:off x="6215063" y="1420813"/>
            <a:ext cx="74613" cy="166688"/>
          </a:xfrm>
          <a:custGeom>
            <a:avLst/>
            <a:gdLst>
              <a:gd name="T0" fmla="*/ 0 w 48"/>
              <a:gd name="T1" fmla="*/ 39 h 109"/>
              <a:gd name="T2" fmla="*/ 0 w 48"/>
              <a:gd name="T3" fmla="*/ 39 h 109"/>
              <a:gd name="T4" fmla="*/ 0 w 48"/>
              <a:gd name="T5" fmla="*/ 24 h 109"/>
              <a:gd name="T6" fmla="*/ 12 w 48"/>
              <a:gd name="T7" fmla="*/ 24 h 109"/>
              <a:gd name="T8" fmla="*/ 12 w 48"/>
              <a:gd name="T9" fmla="*/ 0 h 109"/>
              <a:gd name="T10" fmla="*/ 34 w 48"/>
              <a:gd name="T11" fmla="*/ 0 h 109"/>
              <a:gd name="T12" fmla="*/ 34 w 48"/>
              <a:gd name="T13" fmla="*/ 24 h 109"/>
              <a:gd name="T14" fmla="*/ 48 w 48"/>
              <a:gd name="T15" fmla="*/ 24 h 109"/>
              <a:gd name="T16" fmla="*/ 48 w 48"/>
              <a:gd name="T17" fmla="*/ 39 h 109"/>
              <a:gd name="T18" fmla="*/ 34 w 48"/>
              <a:gd name="T19" fmla="*/ 39 h 109"/>
              <a:gd name="T20" fmla="*/ 34 w 48"/>
              <a:gd name="T21" fmla="*/ 84 h 109"/>
              <a:gd name="T22" fmla="*/ 35 w 48"/>
              <a:gd name="T23" fmla="*/ 91 h 109"/>
              <a:gd name="T24" fmla="*/ 43 w 48"/>
              <a:gd name="T25" fmla="*/ 92 h 109"/>
              <a:gd name="T26" fmla="*/ 46 w 48"/>
              <a:gd name="T27" fmla="*/ 92 h 109"/>
              <a:gd name="T28" fmla="*/ 48 w 48"/>
              <a:gd name="T29" fmla="*/ 92 h 109"/>
              <a:gd name="T30" fmla="*/ 48 w 48"/>
              <a:gd name="T31" fmla="*/ 108 h 109"/>
              <a:gd name="T32" fmla="*/ 37 w 48"/>
              <a:gd name="T33" fmla="*/ 109 h 109"/>
              <a:gd name="T34" fmla="*/ 16 w 48"/>
              <a:gd name="T35" fmla="*/ 103 h 109"/>
              <a:gd name="T36" fmla="*/ 12 w 48"/>
              <a:gd name="T37" fmla="*/ 92 h 109"/>
              <a:gd name="T38" fmla="*/ 12 w 48"/>
              <a:gd name="T39" fmla="*/ 39 h 109"/>
              <a:gd name="T40" fmla="*/ 0 w 48"/>
              <a:gd name="T41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" h="109">
                <a:moveTo>
                  <a:pt x="0" y="39"/>
                </a:moveTo>
                <a:lnTo>
                  <a:pt x="0" y="39"/>
                </a:lnTo>
                <a:lnTo>
                  <a:pt x="0" y="24"/>
                </a:lnTo>
                <a:lnTo>
                  <a:pt x="12" y="24"/>
                </a:lnTo>
                <a:lnTo>
                  <a:pt x="12" y="0"/>
                </a:lnTo>
                <a:lnTo>
                  <a:pt x="34" y="0"/>
                </a:lnTo>
                <a:lnTo>
                  <a:pt x="34" y="24"/>
                </a:lnTo>
                <a:lnTo>
                  <a:pt x="48" y="24"/>
                </a:lnTo>
                <a:lnTo>
                  <a:pt x="48" y="39"/>
                </a:lnTo>
                <a:lnTo>
                  <a:pt x="34" y="39"/>
                </a:lnTo>
                <a:lnTo>
                  <a:pt x="34" y="84"/>
                </a:lnTo>
                <a:cubicBezTo>
                  <a:pt x="34" y="88"/>
                  <a:pt x="34" y="90"/>
                  <a:pt x="35" y="91"/>
                </a:cubicBezTo>
                <a:cubicBezTo>
                  <a:pt x="36" y="92"/>
                  <a:pt x="39" y="92"/>
                  <a:pt x="43" y="92"/>
                </a:cubicBezTo>
                <a:cubicBezTo>
                  <a:pt x="44" y="92"/>
                  <a:pt x="45" y="92"/>
                  <a:pt x="46" y="92"/>
                </a:cubicBezTo>
                <a:cubicBezTo>
                  <a:pt x="46" y="92"/>
                  <a:pt x="47" y="92"/>
                  <a:pt x="48" y="92"/>
                </a:cubicBezTo>
                <a:lnTo>
                  <a:pt x="48" y="108"/>
                </a:lnTo>
                <a:lnTo>
                  <a:pt x="37" y="109"/>
                </a:lnTo>
                <a:cubicBezTo>
                  <a:pt x="27" y="109"/>
                  <a:pt x="20" y="107"/>
                  <a:pt x="16" y="103"/>
                </a:cubicBezTo>
                <a:cubicBezTo>
                  <a:pt x="13" y="101"/>
                  <a:pt x="12" y="97"/>
                  <a:pt x="12" y="92"/>
                </a:cubicBezTo>
                <a:lnTo>
                  <a:pt x="12" y="39"/>
                </a:lnTo>
                <a:lnTo>
                  <a:pt x="0" y="3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4" name="Freeform 136"/>
          <p:cNvSpPr>
            <a:spLocks noEditPoints="1"/>
          </p:cNvSpPr>
          <p:nvPr/>
        </p:nvSpPr>
        <p:spPr bwMode="auto">
          <a:xfrm>
            <a:off x="6307138" y="1408113"/>
            <a:ext cx="33338" cy="177800"/>
          </a:xfrm>
          <a:custGeom>
            <a:avLst/>
            <a:gdLst>
              <a:gd name="T0" fmla="*/ 22 w 22"/>
              <a:gd name="T1" fmla="*/ 21 h 116"/>
              <a:gd name="T2" fmla="*/ 22 w 22"/>
              <a:gd name="T3" fmla="*/ 21 h 116"/>
              <a:gd name="T4" fmla="*/ 0 w 22"/>
              <a:gd name="T5" fmla="*/ 21 h 116"/>
              <a:gd name="T6" fmla="*/ 0 w 22"/>
              <a:gd name="T7" fmla="*/ 0 h 116"/>
              <a:gd name="T8" fmla="*/ 22 w 22"/>
              <a:gd name="T9" fmla="*/ 0 h 116"/>
              <a:gd name="T10" fmla="*/ 22 w 22"/>
              <a:gd name="T11" fmla="*/ 21 h 116"/>
              <a:gd name="T12" fmla="*/ 0 w 22"/>
              <a:gd name="T13" fmla="*/ 31 h 116"/>
              <a:gd name="T14" fmla="*/ 0 w 22"/>
              <a:gd name="T15" fmla="*/ 31 h 116"/>
              <a:gd name="T16" fmla="*/ 22 w 22"/>
              <a:gd name="T17" fmla="*/ 31 h 116"/>
              <a:gd name="T18" fmla="*/ 22 w 22"/>
              <a:gd name="T19" fmla="*/ 116 h 116"/>
              <a:gd name="T20" fmla="*/ 0 w 22"/>
              <a:gd name="T21" fmla="*/ 116 h 116"/>
              <a:gd name="T22" fmla="*/ 0 w 22"/>
              <a:gd name="T23" fmla="*/ 3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" h="116">
                <a:moveTo>
                  <a:pt x="22" y="21"/>
                </a:moveTo>
                <a:lnTo>
                  <a:pt x="22" y="21"/>
                </a:lnTo>
                <a:lnTo>
                  <a:pt x="0" y="21"/>
                </a:lnTo>
                <a:lnTo>
                  <a:pt x="0" y="0"/>
                </a:lnTo>
                <a:lnTo>
                  <a:pt x="22" y="0"/>
                </a:lnTo>
                <a:lnTo>
                  <a:pt x="22" y="21"/>
                </a:lnTo>
                <a:close/>
                <a:moveTo>
                  <a:pt x="0" y="31"/>
                </a:moveTo>
                <a:lnTo>
                  <a:pt x="0" y="31"/>
                </a:lnTo>
                <a:lnTo>
                  <a:pt x="22" y="31"/>
                </a:lnTo>
                <a:lnTo>
                  <a:pt x="22" y="116"/>
                </a:lnTo>
                <a:lnTo>
                  <a:pt x="0" y="116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5" name="Freeform 137"/>
          <p:cNvSpPr>
            <a:spLocks noEditPoints="1"/>
          </p:cNvSpPr>
          <p:nvPr/>
        </p:nvSpPr>
        <p:spPr bwMode="auto">
          <a:xfrm>
            <a:off x="6364288" y="1452563"/>
            <a:ext cx="117475" cy="133350"/>
          </a:xfrm>
          <a:custGeom>
            <a:avLst/>
            <a:gdLst>
              <a:gd name="T0" fmla="*/ 47 w 77"/>
              <a:gd name="T1" fmla="*/ 0 h 87"/>
              <a:gd name="T2" fmla="*/ 47 w 77"/>
              <a:gd name="T3" fmla="*/ 0 h 87"/>
              <a:gd name="T4" fmla="*/ 68 w 77"/>
              <a:gd name="T5" fmla="*/ 7 h 87"/>
              <a:gd name="T6" fmla="*/ 77 w 77"/>
              <a:gd name="T7" fmla="*/ 30 h 87"/>
              <a:gd name="T8" fmla="*/ 77 w 77"/>
              <a:gd name="T9" fmla="*/ 87 h 87"/>
              <a:gd name="T10" fmla="*/ 54 w 77"/>
              <a:gd name="T11" fmla="*/ 87 h 87"/>
              <a:gd name="T12" fmla="*/ 54 w 77"/>
              <a:gd name="T13" fmla="*/ 35 h 87"/>
              <a:gd name="T14" fmla="*/ 52 w 77"/>
              <a:gd name="T15" fmla="*/ 25 h 87"/>
              <a:gd name="T16" fmla="*/ 40 w 77"/>
              <a:gd name="T17" fmla="*/ 18 h 87"/>
              <a:gd name="T18" fmla="*/ 24 w 77"/>
              <a:gd name="T19" fmla="*/ 28 h 87"/>
              <a:gd name="T20" fmla="*/ 22 w 77"/>
              <a:gd name="T21" fmla="*/ 41 h 87"/>
              <a:gd name="T22" fmla="*/ 22 w 77"/>
              <a:gd name="T23" fmla="*/ 87 h 87"/>
              <a:gd name="T24" fmla="*/ 0 w 77"/>
              <a:gd name="T25" fmla="*/ 87 h 87"/>
              <a:gd name="T26" fmla="*/ 0 w 77"/>
              <a:gd name="T27" fmla="*/ 2 h 87"/>
              <a:gd name="T28" fmla="*/ 21 w 77"/>
              <a:gd name="T29" fmla="*/ 2 h 87"/>
              <a:gd name="T30" fmla="*/ 21 w 77"/>
              <a:gd name="T31" fmla="*/ 14 h 87"/>
              <a:gd name="T32" fmla="*/ 29 w 77"/>
              <a:gd name="T33" fmla="*/ 5 h 87"/>
              <a:gd name="T34" fmla="*/ 47 w 77"/>
              <a:gd name="T35" fmla="*/ 0 h 87"/>
              <a:gd name="T36" fmla="*/ 47 w 77"/>
              <a:gd name="T37" fmla="*/ 0 h 87"/>
              <a:gd name="T38" fmla="*/ 39 w 77"/>
              <a:gd name="T39" fmla="*/ 0 h 87"/>
              <a:gd name="T40" fmla="*/ 39 w 77"/>
              <a:gd name="T41" fmla="*/ 0 h 87"/>
              <a:gd name="T42" fmla="*/ 39 w 77"/>
              <a:gd name="T4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" h="87">
                <a:moveTo>
                  <a:pt x="47" y="0"/>
                </a:moveTo>
                <a:lnTo>
                  <a:pt x="47" y="0"/>
                </a:lnTo>
                <a:cubicBezTo>
                  <a:pt x="55" y="0"/>
                  <a:pt x="63" y="2"/>
                  <a:pt x="68" y="7"/>
                </a:cubicBezTo>
                <a:cubicBezTo>
                  <a:pt x="74" y="11"/>
                  <a:pt x="77" y="19"/>
                  <a:pt x="77" y="30"/>
                </a:cubicBezTo>
                <a:lnTo>
                  <a:pt x="77" y="87"/>
                </a:lnTo>
                <a:lnTo>
                  <a:pt x="54" y="87"/>
                </a:lnTo>
                <a:lnTo>
                  <a:pt x="54" y="35"/>
                </a:lnTo>
                <a:cubicBezTo>
                  <a:pt x="54" y="31"/>
                  <a:pt x="53" y="27"/>
                  <a:pt x="52" y="25"/>
                </a:cubicBezTo>
                <a:cubicBezTo>
                  <a:pt x="50" y="20"/>
                  <a:pt x="46" y="18"/>
                  <a:pt x="40" y="18"/>
                </a:cubicBezTo>
                <a:cubicBezTo>
                  <a:pt x="32" y="18"/>
                  <a:pt x="27" y="21"/>
                  <a:pt x="24" y="28"/>
                </a:cubicBezTo>
                <a:cubicBezTo>
                  <a:pt x="23" y="31"/>
                  <a:pt x="22" y="36"/>
                  <a:pt x="22" y="41"/>
                </a:cubicBezTo>
                <a:lnTo>
                  <a:pt x="22" y="87"/>
                </a:lnTo>
                <a:lnTo>
                  <a:pt x="0" y="87"/>
                </a:lnTo>
                <a:lnTo>
                  <a:pt x="0" y="2"/>
                </a:lnTo>
                <a:lnTo>
                  <a:pt x="21" y="2"/>
                </a:lnTo>
                <a:lnTo>
                  <a:pt x="21" y="14"/>
                </a:lnTo>
                <a:cubicBezTo>
                  <a:pt x="24" y="10"/>
                  <a:pt x="27" y="7"/>
                  <a:pt x="29" y="5"/>
                </a:cubicBezTo>
                <a:cubicBezTo>
                  <a:pt x="34" y="2"/>
                  <a:pt x="40" y="0"/>
                  <a:pt x="47" y="0"/>
                </a:cubicBezTo>
                <a:lnTo>
                  <a:pt x="47" y="0"/>
                </a:lnTo>
                <a:close/>
                <a:moveTo>
                  <a:pt x="39" y="0"/>
                </a:moveTo>
                <a:lnTo>
                  <a:pt x="39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6" name="Freeform 138"/>
          <p:cNvSpPr>
            <a:spLocks noEditPoints="1"/>
          </p:cNvSpPr>
          <p:nvPr/>
        </p:nvSpPr>
        <p:spPr bwMode="auto">
          <a:xfrm>
            <a:off x="6502400" y="1408113"/>
            <a:ext cx="33338" cy="177800"/>
          </a:xfrm>
          <a:custGeom>
            <a:avLst/>
            <a:gdLst>
              <a:gd name="T0" fmla="*/ 22 w 22"/>
              <a:gd name="T1" fmla="*/ 21 h 116"/>
              <a:gd name="T2" fmla="*/ 22 w 22"/>
              <a:gd name="T3" fmla="*/ 21 h 116"/>
              <a:gd name="T4" fmla="*/ 0 w 22"/>
              <a:gd name="T5" fmla="*/ 21 h 116"/>
              <a:gd name="T6" fmla="*/ 0 w 22"/>
              <a:gd name="T7" fmla="*/ 0 h 116"/>
              <a:gd name="T8" fmla="*/ 22 w 22"/>
              <a:gd name="T9" fmla="*/ 0 h 116"/>
              <a:gd name="T10" fmla="*/ 22 w 22"/>
              <a:gd name="T11" fmla="*/ 21 h 116"/>
              <a:gd name="T12" fmla="*/ 0 w 22"/>
              <a:gd name="T13" fmla="*/ 31 h 116"/>
              <a:gd name="T14" fmla="*/ 0 w 22"/>
              <a:gd name="T15" fmla="*/ 31 h 116"/>
              <a:gd name="T16" fmla="*/ 22 w 22"/>
              <a:gd name="T17" fmla="*/ 31 h 116"/>
              <a:gd name="T18" fmla="*/ 22 w 22"/>
              <a:gd name="T19" fmla="*/ 116 h 116"/>
              <a:gd name="T20" fmla="*/ 0 w 22"/>
              <a:gd name="T21" fmla="*/ 116 h 116"/>
              <a:gd name="T22" fmla="*/ 0 w 22"/>
              <a:gd name="T23" fmla="*/ 3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" h="116">
                <a:moveTo>
                  <a:pt x="22" y="21"/>
                </a:moveTo>
                <a:lnTo>
                  <a:pt x="22" y="21"/>
                </a:lnTo>
                <a:lnTo>
                  <a:pt x="0" y="21"/>
                </a:lnTo>
                <a:lnTo>
                  <a:pt x="0" y="0"/>
                </a:lnTo>
                <a:lnTo>
                  <a:pt x="22" y="0"/>
                </a:lnTo>
                <a:lnTo>
                  <a:pt x="22" y="21"/>
                </a:lnTo>
                <a:close/>
                <a:moveTo>
                  <a:pt x="0" y="31"/>
                </a:moveTo>
                <a:lnTo>
                  <a:pt x="0" y="31"/>
                </a:lnTo>
                <a:lnTo>
                  <a:pt x="22" y="31"/>
                </a:lnTo>
                <a:lnTo>
                  <a:pt x="22" y="116"/>
                </a:lnTo>
                <a:lnTo>
                  <a:pt x="0" y="116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7" name="Freeform 139"/>
          <p:cNvSpPr>
            <a:spLocks noEditPoints="1"/>
          </p:cNvSpPr>
          <p:nvPr/>
        </p:nvSpPr>
        <p:spPr bwMode="auto">
          <a:xfrm>
            <a:off x="6557963" y="1409700"/>
            <a:ext cx="125413" cy="179388"/>
          </a:xfrm>
          <a:custGeom>
            <a:avLst/>
            <a:gdLst>
              <a:gd name="T0" fmla="*/ 46 w 82"/>
              <a:gd name="T1" fmla="*/ 28 h 117"/>
              <a:gd name="T2" fmla="*/ 46 w 82"/>
              <a:gd name="T3" fmla="*/ 28 h 117"/>
              <a:gd name="T4" fmla="*/ 72 w 82"/>
              <a:gd name="T5" fmla="*/ 40 h 117"/>
              <a:gd name="T6" fmla="*/ 82 w 82"/>
              <a:gd name="T7" fmla="*/ 71 h 117"/>
              <a:gd name="T8" fmla="*/ 73 w 82"/>
              <a:gd name="T9" fmla="*/ 104 h 117"/>
              <a:gd name="T10" fmla="*/ 47 w 82"/>
              <a:gd name="T11" fmla="*/ 117 h 117"/>
              <a:gd name="T12" fmla="*/ 30 w 82"/>
              <a:gd name="T13" fmla="*/ 113 h 117"/>
              <a:gd name="T14" fmla="*/ 21 w 82"/>
              <a:gd name="T15" fmla="*/ 104 h 117"/>
              <a:gd name="T16" fmla="*/ 21 w 82"/>
              <a:gd name="T17" fmla="*/ 115 h 117"/>
              <a:gd name="T18" fmla="*/ 0 w 82"/>
              <a:gd name="T19" fmla="*/ 115 h 117"/>
              <a:gd name="T20" fmla="*/ 0 w 82"/>
              <a:gd name="T21" fmla="*/ 0 h 117"/>
              <a:gd name="T22" fmla="*/ 22 w 82"/>
              <a:gd name="T23" fmla="*/ 0 h 117"/>
              <a:gd name="T24" fmla="*/ 22 w 82"/>
              <a:gd name="T25" fmla="*/ 41 h 117"/>
              <a:gd name="T26" fmla="*/ 31 w 82"/>
              <a:gd name="T27" fmla="*/ 32 h 117"/>
              <a:gd name="T28" fmla="*/ 46 w 82"/>
              <a:gd name="T29" fmla="*/ 28 h 117"/>
              <a:gd name="T30" fmla="*/ 46 w 82"/>
              <a:gd name="T31" fmla="*/ 28 h 117"/>
              <a:gd name="T32" fmla="*/ 41 w 82"/>
              <a:gd name="T33" fmla="*/ 99 h 117"/>
              <a:gd name="T34" fmla="*/ 41 w 82"/>
              <a:gd name="T35" fmla="*/ 99 h 117"/>
              <a:gd name="T36" fmla="*/ 54 w 82"/>
              <a:gd name="T37" fmla="*/ 92 h 117"/>
              <a:gd name="T38" fmla="*/ 59 w 82"/>
              <a:gd name="T39" fmla="*/ 73 h 117"/>
              <a:gd name="T40" fmla="*/ 56 w 82"/>
              <a:gd name="T41" fmla="*/ 59 h 117"/>
              <a:gd name="T42" fmla="*/ 40 w 82"/>
              <a:gd name="T43" fmla="*/ 47 h 117"/>
              <a:gd name="T44" fmla="*/ 23 w 82"/>
              <a:gd name="T45" fmla="*/ 58 h 117"/>
              <a:gd name="T46" fmla="*/ 21 w 82"/>
              <a:gd name="T47" fmla="*/ 73 h 117"/>
              <a:gd name="T48" fmla="*/ 26 w 82"/>
              <a:gd name="T49" fmla="*/ 91 h 117"/>
              <a:gd name="T50" fmla="*/ 41 w 82"/>
              <a:gd name="T51" fmla="*/ 99 h 117"/>
              <a:gd name="T52" fmla="*/ 41 w 82"/>
              <a:gd name="T53" fmla="*/ 9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2" h="117">
                <a:moveTo>
                  <a:pt x="46" y="28"/>
                </a:moveTo>
                <a:lnTo>
                  <a:pt x="46" y="28"/>
                </a:lnTo>
                <a:cubicBezTo>
                  <a:pt x="57" y="28"/>
                  <a:pt x="66" y="32"/>
                  <a:pt x="72" y="40"/>
                </a:cubicBezTo>
                <a:cubicBezTo>
                  <a:pt x="79" y="48"/>
                  <a:pt x="82" y="58"/>
                  <a:pt x="82" y="71"/>
                </a:cubicBezTo>
                <a:cubicBezTo>
                  <a:pt x="82" y="84"/>
                  <a:pt x="79" y="95"/>
                  <a:pt x="73" y="104"/>
                </a:cubicBezTo>
                <a:cubicBezTo>
                  <a:pt x="66" y="112"/>
                  <a:pt x="58" y="117"/>
                  <a:pt x="47" y="117"/>
                </a:cubicBezTo>
                <a:cubicBezTo>
                  <a:pt x="40" y="117"/>
                  <a:pt x="34" y="115"/>
                  <a:pt x="30" y="113"/>
                </a:cubicBezTo>
                <a:cubicBezTo>
                  <a:pt x="27" y="111"/>
                  <a:pt x="24" y="108"/>
                  <a:pt x="21" y="104"/>
                </a:cubicBezTo>
                <a:lnTo>
                  <a:pt x="21" y="115"/>
                </a:lnTo>
                <a:lnTo>
                  <a:pt x="0" y="115"/>
                </a:lnTo>
                <a:lnTo>
                  <a:pt x="0" y="0"/>
                </a:lnTo>
                <a:lnTo>
                  <a:pt x="22" y="0"/>
                </a:lnTo>
                <a:lnTo>
                  <a:pt x="22" y="41"/>
                </a:lnTo>
                <a:cubicBezTo>
                  <a:pt x="25" y="37"/>
                  <a:pt x="28" y="34"/>
                  <a:pt x="31" y="32"/>
                </a:cubicBezTo>
                <a:cubicBezTo>
                  <a:pt x="35" y="29"/>
                  <a:pt x="40" y="28"/>
                  <a:pt x="46" y="28"/>
                </a:cubicBezTo>
                <a:lnTo>
                  <a:pt x="46" y="28"/>
                </a:lnTo>
                <a:close/>
                <a:moveTo>
                  <a:pt x="41" y="99"/>
                </a:moveTo>
                <a:lnTo>
                  <a:pt x="41" y="99"/>
                </a:lnTo>
                <a:cubicBezTo>
                  <a:pt x="46" y="99"/>
                  <a:pt x="51" y="96"/>
                  <a:pt x="54" y="92"/>
                </a:cubicBezTo>
                <a:cubicBezTo>
                  <a:pt x="57" y="87"/>
                  <a:pt x="59" y="81"/>
                  <a:pt x="59" y="73"/>
                </a:cubicBezTo>
                <a:cubicBezTo>
                  <a:pt x="59" y="67"/>
                  <a:pt x="58" y="63"/>
                  <a:pt x="56" y="59"/>
                </a:cubicBezTo>
                <a:cubicBezTo>
                  <a:pt x="53" y="51"/>
                  <a:pt x="48" y="47"/>
                  <a:pt x="40" y="47"/>
                </a:cubicBezTo>
                <a:cubicBezTo>
                  <a:pt x="32" y="47"/>
                  <a:pt x="26" y="51"/>
                  <a:pt x="23" y="58"/>
                </a:cubicBezTo>
                <a:cubicBezTo>
                  <a:pt x="22" y="62"/>
                  <a:pt x="21" y="67"/>
                  <a:pt x="21" y="73"/>
                </a:cubicBezTo>
                <a:cubicBezTo>
                  <a:pt x="21" y="81"/>
                  <a:pt x="23" y="87"/>
                  <a:pt x="26" y="91"/>
                </a:cubicBezTo>
                <a:cubicBezTo>
                  <a:pt x="29" y="96"/>
                  <a:pt x="34" y="99"/>
                  <a:pt x="41" y="99"/>
                </a:cubicBezTo>
                <a:lnTo>
                  <a:pt x="41" y="9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8" name="Freeform 140"/>
          <p:cNvSpPr>
            <a:spLocks/>
          </p:cNvSpPr>
          <p:nvPr/>
        </p:nvSpPr>
        <p:spPr bwMode="auto">
          <a:xfrm>
            <a:off x="6748463" y="1406525"/>
            <a:ext cx="66675" cy="228600"/>
          </a:xfrm>
          <a:custGeom>
            <a:avLst/>
            <a:gdLst>
              <a:gd name="T0" fmla="*/ 9 w 44"/>
              <a:gd name="T1" fmla="*/ 31 h 149"/>
              <a:gd name="T2" fmla="*/ 9 w 44"/>
              <a:gd name="T3" fmla="*/ 31 h 149"/>
              <a:gd name="T4" fmla="*/ 27 w 44"/>
              <a:gd name="T5" fmla="*/ 0 h 149"/>
              <a:gd name="T6" fmla="*/ 44 w 44"/>
              <a:gd name="T7" fmla="*/ 0 h 149"/>
              <a:gd name="T8" fmla="*/ 39 w 44"/>
              <a:gd name="T9" fmla="*/ 9 h 149"/>
              <a:gd name="T10" fmla="*/ 25 w 44"/>
              <a:gd name="T11" fmla="*/ 47 h 149"/>
              <a:gd name="T12" fmla="*/ 23 w 44"/>
              <a:gd name="T13" fmla="*/ 75 h 149"/>
              <a:gd name="T14" fmla="*/ 30 w 44"/>
              <a:gd name="T15" fmla="*/ 118 h 149"/>
              <a:gd name="T16" fmla="*/ 44 w 44"/>
              <a:gd name="T17" fmla="*/ 149 h 149"/>
              <a:gd name="T18" fmla="*/ 28 w 44"/>
              <a:gd name="T19" fmla="*/ 149 h 149"/>
              <a:gd name="T20" fmla="*/ 22 w 44"/>
              <a:gd name="T21" fmla="*/ 141 h 149"/>
              <a:gd name="T22" fmla="*/ 11 w 44"/>
              <a:gd name="T23" fmla="*/ 121 h 149"/>
              <a:gd name="T24" fmla="*/ 0 w 44"/>
              <a:gd name="T25" fmla="*/ 73 h 149"/>
              <a:gd name="T26" fmla="*/ 9 w 44"/>
              <a:gd name="T27" fmla="*/ 31 h 149"/>
              <a:gd name="T28" fmla="*/ 9 w 44"/>
              <a:gd name="T29" fmla="*/ 3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" h="149">
                <a:moveTo>
                  <a:pt x="9" y="31"/>
                </a:moveTo>
                <a:lnTo>
                  <a:pt x="9" y="31"/>
                </a:lnTo>
                <a:cubicBezTo>
                  <a:pt x="13" y="21"/>
                  <a:pt x="19" y="11"/>
                  <a:pt x="27" y="0"/>
                </a:cubicBezTo>
                <a:lnTo>
                  <a:pt x="44" y="0"/>
                </a:lnTo>
                <a:lnTo>
                  <a:pt x="39" y="9"/>
                </a:lnTo>
                <a:cubicBezTo>
                  <a:pt x="32" y="21"/>
                  <a:pt x="28" y="33"/>
                  <a:pt x="25" y="47"/>
                </a:cubicBezTo>
                <a:cubicBezTo>
                  <a:pt x="24" y="55"/>
                  <a:pt x="23" y="64"/>
                  <a:pt x="23" y="75"/>
                </a:cubicBezTo>
                <a:cubicBezTo>
                  <a:pt x="23" y="90"/>
                  <a:pt x="25" y="105"/>
                  <a:pt x="30" y="118"/>
                </a:cubicBezTo>
                <a:cubicBezTo>
                  <a:pt x="32" y="126"/>
                  <a:pt x="37" y="136"/>
                  <a:pt x="44" y="149"/>
                </a:cubicBezTo>
                <a:lnTo>
                  <a:pt x="28" y="149"/>
                </a:lnTo>
                <a:lnTo>
                  <a:pt x="22" y="141"/>
                </a:lnTo>
                <a:cubicBezTo>
                  <a:pt x="19" y="137"/>
                  <a:pt x="15" y="130"/>
                  <a:pt x="11" y="121"/>
                </a:cubicBezTo>
                <a:cubicBezTo>
                  <a:pt x="3" y="105"/>
                  <a:pt x="0" y="89"/>
                  <a:pt x="0" y="73"/>
                </a:cubicBezTo>
                <a:cubicBezTo>
                  <a:pt x="0" y="59"/>
                  <a:pt x="3" y="45"/>
                  <a:pt x="9" y="31"/>
                </a:cubicBezTo>
                <a:lnTo>
                  <a:pt x="9" y="3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9" name="Freeform 141"/>
          <p:cNvSpPr>
            <a:spLocks noEditPoints="1"/>
          </p:cNvSpPr>
          <p:nvPr/>
        </p:nvSpPr>
        <p:spPr bwMode="auto">
          <a:xfrm>
            <a:off x="6831013" y="1452563"/>
            <a:ext cx="117475" cy="133350"/>
          </a:xfrm>
          <a:custGeom>
            <a:avLst/>
            <a:gdLst>
              <a:gd name="T0" fmla="*/ 47 w 77"/>
              <a:gd name="T1" fmla="*/ 0 h 87"/>
              <a:gd name="T2" fmla="*/ 47 w 77"/>
              <a:gd name="T3" fmla="*/ 0 h 87"/>
              <a:gd name="T4" fmla="*/ 68 w 77"/>
              <a:gd name="T5" fmla="*/ 7 h 87"/>
              <a:gd name="T6" fmla="*/ 77 w 77"/>
              <a:gd name="T7" fmla="*/ 30 h 87"/>
              <a:gd name="T8" fmla="*/ 77 w 77"/>
              <a:gd name="T9" fmla="*/ 87 h 87"/>
              <a:gd name="T10" fmla="*/ 54 w 77"/>
              <a:gd name="T11" fmla="*/ 87 h 87"/>
              <a:gd name="T12" fmla="*/ 54 w 77"/>
              <a:gd name="T13" fmla="*/ 35 h 87"/>
              <a:gd name="T14" fmla="*/ 52 w 77"/>
              <a:gd name="T15" fmla="*/ 25 h 87"/>
              <a:gd name="T16" fmla="*/ 40 w 77"/>
              <a:gd name="T17" fmla="*/ 18 h 87"/>
              <a:gd name="T18" fmla="*/ 24 w 77"/>
              <a:gd name="T19" fmla="*/ 28 h 87"/>
              <a:gd name="T20" fmla="*/ 22 w 77"/>
              <a:gd name="T21" fmla="*/ 41 h 87"/>
              <a:gd name="T22" fmla="*/ 22 w 77"/>
              <a:gd name="T23" fmla="*/ 87 h 87"/>
              <a:gd name="T24" fmla="*/ 0 w 77"/>
              <a:gd name="T25" fmla="*/ 87 h 87"/>
              <a:gd name="T26" fmla="*/ 0 w 77"/>
              <a:gd name="T27" fmla="*/ 2 h 87"/>
              <a:gd name="T28" fmla="*/ 21 w 77"/>
              <a:gd name="T29" fmla="*/ 2 h 87"/>
              <a:gd name="T30" fmla="*/ 21 w 77"/>
              <a:gd name="T31" fmla="*/ 14 h 87"/>
              <a:gd name="T32" fmla="*/ 29 w 77"/>
              <a:gd name="T33" fmla="*/ 5 h 87"/>
              <a:gd name="T34" fmla="*/ 47 w 77"/>
              <a:gd name="T35" fmla="*/ 0 h 87"/>
              <a:gd name="T36" fmla="*/ 47 w 77"/>
              <a:gd name="T37" fmla="*/ 0 h 87"/>
              <a:gd name="T38" fmla="*/ 39 w 77"/>
              <a:gd name="T39" fmla="*/ 0 h 87"/>
              <a:gd name="T40" fmla="*/ 39 w 77"/>
              <a:gd name="T41" fmla="*/ 0 h 87"/>
              <a:gd name="T42" fmla="*/ 39 w 77"/>
              <a:gd name="T4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" h="87">
                <a:moveTo>
                  <a:pt x="47" y="0"/>
                </a:moveTo>
                <a:lnTo>
                  <a:pt x="47" y="0"/>
                </a:lnTo>
                <a:cubicBezTo>
                  <a:pt x="55" y="0"/>
                  <a:pt x="63" y="2"/>
                  <a:pt x="68" y="7"/>
                </a:cubicBezTo>
                <a:cubicBezTo>
                  <a:pt x="74" y="11"/>
                  <a:pt x="77" y="19"/>
                  <a:pt x="77" y="30"/>
                </a:cubicBezTo>
                <a:lnTo>
                  <a:pt x="77" y="87"/>
                </a:lnTo>
                <a:lnTo>
                  <a:pt x="54" y="87"/>
                </a:lnTo>
                <a:lnTo>
                  <a:pt x="54" y="35"/>
                </a:lnTo>
                <a:cubicBezTo>
                  <a:pt x="54" y="31"/>
                  <a:pt x="53" y="27"/>
                  <a:pt x="52" y="25"/>
                </a:cubicBezTo>
                <a:cubicBezTo>
                  <a:pt x="50" y="20"/>
                  <a:pt x="46" y="18"/>
                  <a:pt x="40" y="18"/>
                </a:cubicBezTo>
                <a:cubicBezTo>
                  <a:pt x="32" y="18"/>
                  <a:pt x="27" y="21"/>
                  <a:pt x="24" y="28"/>
                </a:cubicBezTo>
                <a:cubicBezTo>
                  <a:pt x="23" y="31"/>
                  <a:pt x="22" y="36"/>
                  <a:pt x="22" y="41"/>
                </a:cubicBezTo>
                <a:lnTo>
                  <a:pt x="22" y="87"/>
                </a:lnTo>
                <a:lnTo>
                  <a:pt x="0" y="87"/>
                </a:lnTo>
                <a:lnTo>
                  <a:pt x="0" y="2"/>
                </a:lnTo>
                <a:lnTo>
                  <a:pt x="21" y="2"/>
                </a:lnTo>
                <a:lnTo>
                  <a:pt x="21" y="14"/>
                </a:lnTo>
                <a:cubicBezTo>
                  <a:pt x="24" y="10"/>
                  <a:pt x="27" y="7"/>
                  <a:pt x="29" y="5"/>
                </a:cubicBezTo>
                <a:cubicBezTo>
                  <a:pt x="34" y="2"/>
                  <a:pt x="40" y="0"/>
                  <a:pt x="47" y="0"/>
                </a:cubicBezTo>
                <a:lnTo>
                  <a:pt x="47" y="0"/>
                </a:lnTo>
                <a:close/>
                <a:moveTo>
                  <a:pt x="39" y="0"/>
                </a:moveTo>
                <a:lnTo>
                  <a:pt x="39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30" name="Freeform 142"/>
          <p:cNvSpPr>
            <a:spLocks noEditPoints="1"/>
          </p:cNvSpPr>
          <p:nvPr/>
        </p:nvSpPr>
        <p:spPr bwMode="auto">
          <a:xfrm>
            <a:off x="6984809" y="1477963"/>
            <a:ext cx="127000" cy="87313"/>
          </a:xfrm>
          <a:custGeom>
            <a:avLst/>
            <a:gdLst>
              <a:gd name="T0" fmla="*/ 84 w 84"/>
              <a:gd name="T1" fmla="*/ 0 h 57"/>
              <a:gd name="T2" fmla="*/ 84 w 84"/>
              <a:gd name="T3" fmla="*/ 0 h 57"/>
              <a:gd name="T4" fmla="*/ 84 w 84"/>
              <a:gd name="T5" fmla="*/ 21 h 57"/>
              <a:gd name="T6" fmla="*/ 0 w 84"/>
              <a:gd name="T7" fmla="*/ 21 h 57"/>
              <a:gd name="T8" fmla="*/ 0 w 84"/>
              <a:gd name="T9" fmla="*/ 0 h 57"/>
              <a:gd name="T10" fmla="*/ 84 w 84"/>
              <a:gd name="T11" fmla="*/ 0 h 57"/>
              <a:gd name="T12" fmla="*/ 84 w 84"/>
              <a:gd name="T13" fmla="*/ 36 h 57"/>
              <a:gd name="T14" fmla="*/ 84 w 84"/>
              <a:gd name="T15" fmla="*/ 36 h 57"/>
              <a:gd name="T16" fmla="*/ 84 w 84"/>
              <a:gd name="T17" fmla="*/ 57 h 57"/>
              <a:gd name="T18" fmla="*/ 0 w 84"/>
              <a:gd name="T19" fmla="*/ 57 h 57"/>
              <a:gd name="T20" fmla="*/ 0 w 84"/>
              <a:gd name="T21" fmla="*/ 36 h 57"/>
              <a:gd name="T22" fmla="*/ 84 w 84"/>
              <a:gd name="T23" fmla="*/ 3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" h="57">
                <a:moveTo>
                  <a:pt x="84" y="0"/>
                </a:moveTo>
                <a:lnTo>
                  <a:pt x="84" y="0"/>
                </a:lnTo>
                <a:lnTo>
                  <a:pt x="84" y="21"/>
                </a:lnTo>
                <a:lnTo>
                  <a:pt x="0" y="21"/>
                </a:lnTo>
                <a:lnTo>
                  <a:pt x="0" y="0"/>
                </a:lnTo>
                <a:lnTo>
                  <a:pt x="84" y="0"/>
                </a:lnTo>
                <a:close/>
                <a:moveTo>
                  <a:pt x="84" y="36"/>
                </a:moveTo>
                <a:lnTo>
                  <a:pt x="84" y="36"/>
                </a:lnTo>
                <a:lnTo>
                  <a:pt x="84" y="57"/>
                </a:lnTo>
                <a:lnTo>
                  <a:pt x="0" y="57"/>
                </a:lnTo>
                <a:lnTo>
                  <a:pt x="0" y="36"/>
                </a:lnTo>
                <a:lnTo>
                  <a:pt x="84" y="3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31" name="Freeform 143"/>
          <p:cNvSpPr>
            <a:spLocks/>
          </p:cNvSpPr>
          <p:nvPr/>
        </p:nvSpPr>
        <p:spPr bwMode="auto">
          <a:xfrm>
            <a:off x="7151306" y="1412875"/>
            <a:ext cx="76200" cy="173038"/>
          </a:xfrm>
          <a:custGeom>
            <a:avLst/>
            <a:gdLst>
              <a:gd name="T0" fmla="*/ 0 w 50"/>
              <a:gd name="T1" fmla="*/ 35 h 113"/>
              <a:gd name="T2" fmla="*/ 0 w 50"/>
              <a:gd name="T3" fmla="*/ 35 h 113"/>
              <a:gd name="T4" fmla="*/ 0 w 50"/>
              <a:gd name="T5" fmla="*/ 20 h 113"/>
              <a:gd name="T6" fmla="*/ 15 w 50"/>
              <a:gd name="T7" fmla="*/ 18 h 113"/>
              <a:gd name="T8" fmla="*/ 26 w 50"/>
              <a:gd name="T9" fmla="*/ 13 h 113"/>
              <a:gd name="T10" fmla="*/ 30 w 50"/>
              <a:gd name="T11" fmla="*/ 4 h 113"/>
              <a:gd name="T12" fmla="*/ 31 w 50"/>
              <a:gd name="T13" fmla="*/ 0 h 113"/>
              <a:gd name="T14" fmla="*/ 50 w 50"/>
              <a:gd name="T15" fmla="*/ 0 h 113"/>
              <a:gd name="T16" fmla="*/ 50 w 50"/>
              <a:gd name="T17" fmla="*/ 113 h 113"/>
              <a:gd name="T18" fmla="*/ 27 w 50"/>
              <a:gd name="T19" fmla="*/ 113 h 113"/>
              <a:gd name="T20" fmla="*/ 27 w 50"/>
              <a:gd name="T21" fmla="*/ 35 h 113"/>
              <a:gd name="T22" fmla="*/ 0 w 50"/>
              <a:gd name="T23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113">
                <a:moveTo>
                  <a:pt x="0" y="35"/>
                </a:moveTo>
                <a:lnTo>
                  <a:pt x="0" y="35"/>
                </a:lnTo>
                <a:lnTo>
                  <a:pt x="0" y="20"/>
                </a:lnTo>
                <a:cubicBezTo>
                  <a:pt x="7" y="20"/>
                  <a:pt x="12" y="19"/>
                  <a:pt x="15" y="18"/>
                </a:cubicBezTo>
                <a:cubicBezTo>
                  <a:pt x="20" y="17"/>
                  <a:pt x="23" y="15"/>
                  <a:pt x="26" y="13"/>
                </a:cubicBezTo>
                <a:cubicBezTo>
                  <a:pt x="28" y="11"/>
                  <a:pt x="29" y="8"/>
                  <a:pt x="30" y="4"/>
                </a:cubicBezTo>
                <a:cubicBezTo>
                  <a:pt x="31" y="2"/>
                  <a:pt x="31" y="1"/>
                  <a:pt x="31" y="0"/>
                </a:cubicBezTo>
                <a:lnTo>
                  <a:pt x="50" y="0"/>
                </a:lnTo>
                <a:lnTo>
                  <a:pt x="50" y="113"/>
                </a:lnTo>
                <a:lnTo>
                  <a:pt x="27" y="113"/>
                </a:lnTo>
                <a:lnTo>
                  <a:pt x="27" y="35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32" name="Freeform 144"/>
          <p:cNvSpPr>
            <a:spLocks/>
          </p:cNvSpPr>
          <p:nvPr/>
        </p:nvSpPr>
        <p:spPr bwMode="auto">
          <a:xfrm>
            <a:off x="7291006" y="1412875"/>
            <a:ext cx="74613" cy="173038"/>
          </a:xfrm>
          <a:custGeom>
            <a:avLst/>
            <a:gdLst>
              <a:gd name="T0" fmla="*/ 0 w 49"/>
              <a:gd name="T1" fmla="*/ 35 h 113"/>
              <a:gd name="T2" fmla="*/ 0 w 49"/>
              <a:gd name="T3" fmla="*/ 35 h 113"/>
              <a:gd name="T4" fmla="*/ 0 w 49"/>
              <a:gd name="T5" fmla="*/ 20 h 113"/>
              <a:gd name="T6" fmla="*/ 15 w 49"/>
              <a:gd name="T7" fmla="*/ 18 h 113"/>
              <a:gd name="T8" fmla="*/ 25 w 49"/>
              <a:gd name="T9" fmla="*/ 13 h 113"/>
              <a:gd name="T10" fmla="*/ 30 w 49"/>
              <a:gd name="T11" fmla="*/ 4 h 113"/>
              <a:gd name="T12" fmla="*/ 31 w 49"/>
              <a:gd name="T13" fmla="*/ 0 h 113"/>
              <a:gd name="T14" fmla="*/ 49 w 49"/>
              <a:gd name="T15" fmla="*/ 0 h 113"/>
              <a:gd name="T16" fmla="*/ 49 w 49"/>
              <a:gd name="T17" fmla="*/ 113 h 113"/>
              <a:gd name="T18" fmla="*/ 26 w 49"/>
              <a:gd name="T19" fmla="*/ 113 h 113"/>
              <a:gd name="T20" fmla="*/ 26 w 49"/>
              <a:gd name="T21" fmla="*/ 35 h 113"/>
              <a:gd name="T22" fmla="*/ 0 w 49"/>
              <a:gd name="T23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113">
                <a:moveTo>
                  <a:pt x="0" y="35"/>
                </a:moveTo>
                <a:lnTo>
                  <a:pt x="0" y="35"/>
                </a:lnTo>
                <a:lnTo>
                  <a:pt x="0" y="20"/>
                </a:lnTo>
                <a:cubicBezTo>
                  <a:pt x="7" y="20"/>
                  <a:pt x="12" y="19"/>
                  <a:pt x="15" y="18"/>
                </a:cubicBezTo>
                <a:cubicBezTo>
                  <a:pt x="19" y="17"/>
                  <a:pt x="23" y="15"/>
                  <a:pt x="25" y="13"/>
                </a:cubicBezTo>
                <a:cubicBezTo>
                  <a:pt x="27" y="11"/>
                  <a:pt x="29" y="8"/>
                  <a:pt x="30" y="4"/>
                </a:cubicBezTo>
                <a:cubicBezTo>
                  <a:pt x="30" y="2"/>
                  <a:pt x="31" y="1"/>
                  <a:pt x="31" y="0"/>
                </a:cubicBezTo>
                <a:lnTo>
                  <a:pt x="49" y="0"/>
                </a:lnTo>
                <a:lnTo>
                  <a:pt x="49" y="113"/>
                </a:lnTo>
                <a:lnTo>
                  <a:pt x="26" y="113"/>
                </a:lnTo>
                <a:lnTo>
                  <a:pt x="26" y="35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33" name="Freeform 145"/>
          <p:cNvSpPr>
            <a:spLocks noEditPoints="1"/>
          </p:cNvSpPr>
          <p:nvPr/>
        </p:nvSpPr>
        <p:spPr bwMode="auto">
          <a:xfrm>
            <a:off x="7418006" y="1414463"/>
            <a:ext cx="120650" cy="171450"/>
          </a:xfrm>
          <a:custGeom>
            <a:avLst/>
            <a:gdLst>
              <a:gd name="T0" fmla="*/ 79 w 79"/>
              <a:gd name="T1" fmla="*/ 87 h 112"/>
              <a:gd name="T2" fmla="*/ 79 w 79"/>
              <a:gd name="T3" fmla="*/ 87 h 112"/>
              <a:gd name="T4" fmla="*/ 66 w 79"/>
              <a:gd name="T5" fmla="*/ 87 h 112"/>
              <a:gd name="T6" fmla="*/ 66 w 79"/>
              <a:gd name="T7" fmla="*/ 112 h 112"/>
              <a:gd name="T8" fmla="*/ 44 w 79"/>
              <a:gd name="T9" fmla="*/ 112 h 112"/>
              <a:gd name="T10" fmla="*/ 44 w 79"/>
              <a:gd name="T11" fmla="*/ 87 h 112"/>
              <a:gd name="T12" fmla="*/ 0 w 79"/>
              <a:gd name="T13" fmla="*/ 87 h 112"/>
              <a:gd name="T14" fmla="*/ 0 w 79"/>
              <a:gd name="T15" fmla="*/ 68 h 112"/>
              <a:gd name="T16" fmla="*/ 41 w 79"/>
              <a:gd name="T17" fmla="*/ 0 h 112"/>
              <a:gd name="T18" fmla="*/ 66 w 79"/>
              <a:gd name="T19" fmla="*/ 0 h 112"/>
              <a:gd name="T20" fmla="*/ 66 w 79"/>
              <a:gd name="T21" fmla="*/ 70 h 112"/>
              <a:gd name="T22" fmla="*/ 79 w 79"/>
              <a:gd name="T23" fmla="*/ 70 h 112"/>
              <a:gd name="T24" fmla="*/ 79 w 79"/>
              <a:gd name="T25" fmla="*/ 87 h 112"/>
              <a:gd name="T26" fmla="*/ 44 w 79"/>
              <a:gd name="T27" fmla="*/ 70 h 112"/>
              <a:gd name="T28" fmla="*/ 44 w 79"/>
              <a:gd name="T29" fmla="*/ 70 h 112"/>
              <a:gd name="T30" fmla="*/ 44 w 79"/>
              <a:gd name="T31" fmla="*/ 21 h 112"/>
              <a:gd name="T32" fmla="*/ 16 w 79"/>
              <a:gd name="T33" fmla="*/ 70 h 112"/>
              <a:gd name="T34" fmla="*/ 44 w 79"/>
              <a:gd name="T35" fmla="*/ 7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9" h="112">
                <a:moveTo>
                  <a:pt x="79" y="87"/>
                </a:moveTo>
                <a:lnTo>
                  <a:pt x="79" y="87"/>
                </a:lnTo>
                <a:lnTo>
                  <a:pt x="66" y="87"/>
                </a:lnTo>
                <a:lnTo>
                  <a:pt x="66" y="112"/>
                </a:lnTo>
                <a:lnTo>
                  <a:pt x="44" y="112"/>
                </a:lnTo>
                <a:lnTo>
                  <a:pt x="44" y="87"/>
                </a:lnTo>
                <a:lnTo>
                  <a:pt x="0" y="87"/>
                </a:lnTo>
                <a:lnTo>
                  <a:pt x="0" y="68"/>
                </a:lnTo>
                <a:lnTo>
                  <a:pt x="41" y="0"/>
                </a:lnTo>
                <a:lnTo>
                  <a:pt x="66" y="0"/>
                </a:lnTo>
                <a:lnTo>
                  <a:pt x="66" y="70"/>
                </a:lnTo>
                <a:lnTo>
                  <a:pt x="79" y="70"/>
                </a:lnTo>
                <a:lnTo>
                  <a:pt x="79" y="87"/>
                </a:lnTo>
                <a:close/>
                <a:moveTo>
                  <a:pt x="44" y="70"/>
                </a:moveTo>
                <a:lnTo>
                  <a:pt x="44" y="70"/>
                </a:lnTo>
                <a:lnTo>
                  <a:pt x="44" y="21"/>
                </a:lnTo>
                <a:lnTo>
                  <a:pt x="16" y="70"/>
                </a:lnTo>
                <a:lnTo>
                  <a:pt x="44" y="7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34" name="Freeform 146"/>
          <p:cNvSpPr>
            <a:spLocks/>
          </p:cNvSpPr>
          <p:nvPr/>
        </p:nvSpPr>
        <p:spPr bwMode="auto">
          <a:xfrm>
            <a:off x="7552943" y="1406525"/>
            <a:ext cx="66675" cy="228600"/>
          </a:xfrm>
          <a:custGeom>
            <a:avLst/>
            <a:gdLst>
              <a:gd name="T0" fmla="*/ 17 w 44"/>
              <a:gd name="T1" fmla="*/ 0 h 149"/>
              <a:gd name="T2" fmla="*/ 17 w 44"/>
              <a:gd name="T3" fmla="*/ 0 h 149"/>
              <a:gd name="T4" fmla="*/ 35 w 44"/>
              <a:gd name="T5" fmla="*/ 31 h 149"/>
              <a:gd name="T6" fmla="*/ 44 w 44"/>
              <a:gd name="T7" fmla="*/ 73 h 149"/>
              <a:gd name="T8" fmla="*/ 33 w 44"/>
              <a:gd name="T9" fmla="*/ 121 h 149"/>
              <a:gd name="T10" fmla="*/ 21 w 44"/>
              <a:gd name="T11" fmla="*/ 141 h 149"/>
              <a:gd name="T12" fmla="*/ 16 w 44"/>
              <a:gd name="T13" fmla="*/ 149 h 149"/>
              <a:gd name="T14" fmla="*/ 0 w 44"/>
              <a:gd name="T15" fmla="*/ 149 h 149"/>
              <a:gd name="T16" fmla="*/ 14 w 44"/>
              <a:gd name="T17" fmla="*/ 118 h 149"/>
              <a:gd name="T18" fmla="*/ 21 w 44"/>
              <a:gd name="T19" fmla="*/ 75 h 149"/>
              <a:gd name="T20" fmla="*/ 18 w 44"/>
              <a:gd name="T21" fmla="*/ 47 h 149"/>
              <a:gd name="T22" fmla="*/ 5 w 44"/>
              <a:gd name="T23" fmla="*/ 9 h 149"/>
              <a:gd name="T24" fmla="*/ 0 w 44"/>
              <a:gd name="T25" fmla="*/ 0 h 149"/>
              <a:gd name="T26" fmla="*/ 17 w 44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149">
                <a:moveTo>
                  <a:pt x="17" y="0"/>
                </a:moveTo>
                <a:lnTo>
                  <a:pt x="17" y="0"/>
                </a:lnTo>
                <a:cubicBezTo>
                  <a:pt x="24" y="11"/>
                  <a:pt x="30" y="21"/>
                  <a:pt x="35" y="31"/>
                </a:cubicBezTo>
                <a:cubicBezTo>
                  <a:pt x="41" y="45"/>
                  <a:pt x="44" y="59"/>
                  <a:pt x="44" y="73"/>
                </a:cubicBezTo>
                <a:cubicBezTo>
                  <a:pt x="44" y="89"/>
                  <a:pt x="40" y="105"/>
                  <a:pt x="33" y="121"/>
                </a:cubicBezTo>
                <a:cubicBezTo>
                  <a:pt x="29" y="130"/>
                  <a:pt x="25" y="137"/>
                  <a:pt x="21" y="141"/>
                </a:cubicBezTo>
                <a:lnTo>
                  <a:pt x="16" y="149"/>
                </a:lnTo>
                <a:lnTo>
                  <a:pt x="0" y="149"/>
                </a:lnTo>
                <a:cubicBezTo>
                  <a:pt x="6" y="136"/>
                  <a:pt x="11" y="126"/>
                  <a:pt x="14" y="118"/>
                </a:cubicBezTo>
                <a:cubicBezTo>
                  <a:pt x="18" y="105"/>
                  <a:pt x="21" y="90"/>
                  <a:pt x="21" y="75"/>
                </a:cubicBezTo>
                <a:cubicBezTo>
                  <a:pt x="21" y="64"/>
                  <a:pt x="20" y="55"/>
                  <a:pt x="18" y="47"/>
                </a:cubicBezTo>
                <a:cubicBezTo>
                  <a:pt x="16" y="33"/>
                  <a:pt x="11" y="21"/>
                  <a:pt x="5" y="9"/>
                </a:cubicBez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35" name="Freeform 147"/>
          <p:cNvSpPr>
            <a:spLocks noEditPoints="1"/>
          </p:cNvSpPr>
          <p:nvPr/>
        </p:nvSpPr>
        <p:spPr bwMode="auto">
          <a:xfrm>
            <a:off x="5311775" y="1419225"/>
            <a:ext cx="311150" cy="168275"/>
          </a:xfrm>
          <a:custGeom>
            <a:avLst/>
            <a:gdLst>
              <a:gd name="T0" fmla="*/ 0 w 204"/>
              <a:gd name="T1" fmla="*/ 0 h 110"/>
              <a:gd name="T2" fmla="*/ 0 w 204"/>
              <a:gd name="T3" fmla="*/ 0 h 110"/>
              <a:gd name="T4" fmla="*/ 204 w 204"/>
              <a:gd name="T5" fmla="*/ 0 h 110"/>
              <a:gd name="T6" fmla="*/ 204 w 204"/>
              <a:gd name="T7" fmla="*/ 110 h 110"/>
              <a:gd name="T8" fmla="*/ 0 w 204"/>
              <a:gd name="T9" fmla="*/ 110 h 110"/>
              <a:gd name="T10" fmla="*/ 0 w 204"/>
              <a:gd name="T11" fmla="*/ 0 h 110"/>
              <a:gd name="T12" fmla="*/ 0 w 204"/>
              <a:gd name="T13" fmla="*/ 0 h 110"/>
              <a:gd name="T14" fmla="*/ 0 w 204"/>
              <a:gd name="T1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" h="110">
                <a:moveTo>
                  <a:pt x="0" y="0"/>
                </a:moveTo>
                <a:lnTo>
                  <a:pt x="0" y="0"/>
                </a:lnTo>
                <a:lnTo>
                  <a:pt x="204" y="0"/>
                </a:lnTo>
                <a:lnTo>
                  <a:pt x="204" y="110"/>
                </a:lnTo>
                <a:lnTo>
                  <a:pt x="0" y="11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919163"/>
          </a:xfrm>
        </p:spPr>
        <p:txBody>
          <a:bodyPr>
            <a:noAutofit/>
          </a:bodyPr>
          <a:lstStyle/>
          <a:p>
            <a:r>
              <a:rPr lang="en-US" sz="2800" dirty="0" smtClean="0"/>
              <a:t>EPIC: Achievement of </a:t>
            </a:r>
            <a:r>
              <a:rPr lang="en-US" sz="2800" dirty="0"/>
              <a:t>&lt;10% BCR-ABL Transcript Levels at 3 Months </a:t>
            </a:r>
            <a:r>
              <a:rPr lang="en-US" sz="2800" dirty="0" smtClean="0"/>
              <a:t>by </a:t>
            </a:r>
            <a:r>
              <a:rPr lang="en-US" sz="2800" dirty="0"/>
              <a:t>Sokal Risk </a:t>
            </a:r>
            <a:r>
              <a:rPr lang="en-US" sz="2800" dirty="0" smtClean="0"/>
              <a:t>Score:</a:t>
            </a:r>
            <a:br>
              <a:rPr lang="en-US" sz="2800" dirty="0" smtClean="0"/>
            </a:br>
            <a:r>
              <a:rPr lang="en-US" altLang="en-US" sz="2800" dirty="0" smtClean="0"/>
              <a:t>Evaluable Patients</a:t>
            </a:r>
            <a:endParaRPr lang="en-US" altLang="nl-NL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05149" y="5647917"/>
            <a:ext cx="4273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Evaluable: </a:t>
            </a:r>
            <a:r>
              <a:rPr lang="en-US" sz="1200" dirty="0" smtClean="0">
                <a:solidFill>
                  <a:schemeClr val="bg1"/>
                </a:solidFill>
              </a:rPr>
              <a:t>Patients </a:t>
            </a:r>
            <a:r>
              <a:rPr lang="en-US" sz="1200" dirty="0">
                <a:solidFill>
                  <a:schemeClr val="bg1"/>
                </a:solidFill>
              </a:rPr>
              <a:t>with an assessment at 3 months or </a:t>
            </a:r>
            <a:r>
              <a:rPr lang="en-US" sz="1200" dirty="0" smtClean="0">
                <a:solidFill>
                  <a:schemeClr val="bg1"/>
                </a:solidFill>
              </a:rPr>
              <a:t>later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28600" y="1666875"/>
            <a:ext cx="8686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5438" y="3359150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7401" y="3359150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42651" y="3359150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36314" y="3359150"/>
            <a:ext cx="133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Bold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57238" y="3359150"/>
            <a:ext cx="6975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                                                                                             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61375" y="3359150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694356" y="3359150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88018" y="3359150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25438" y="4292600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47401" y="4292600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42651" y="4292600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03263" y="4292600"/>
            <a:ext cx="7023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                                                                                              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8461375" y="4292600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8694356" y="4292600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8788018" y="4292600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25438" y="2436813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47401" y="2436813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42651" y="2436813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Arial Bold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36314" y="2436813"/>
            <a:ext cx="133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1D889F"/>
                </a:solidFill>
                <a:effectLst/>
                <a:latin typeface="Arial Bold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57238" y="2436813"/>
            <a:ext cx="6975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                                                                                             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8461375" y="2436813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8694356" y="2436813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788018" y="2436813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2220913" y="2041525"/>
            <a:ext cx="6127750" cy="2846388"/>
          </a:xfrm>
          <a:custGeom>
            <a:avLst/>
            <a:gdLst>
              <a:gd name="T0" fmla="*/ 0 w 4157"/>
              <a:gd name="T1" fmla="*/ 0 h 1928"/>
              <a:gd name="T2" fmla="*/ 0 w 4157"/>
              <a:gd name="T3" fmla="*/ 0 h 1928"/>
              <a:gd name="T4" fmla="*/ 4157 w 4157"/>
              <a:gd name="T5" fmla="*/ 0 h 1928"/>
              <a:gd name="T6" fmla="*/ 4157 w 4157"/>
              <a:gd name="T7" fmla="*/ 0 h 1928"/>
              <a:gd name="T8" fmla="*/ 4157 w 4157"/>
              <a:gd name="T9" fmla="*/ 0 h 1928"/>
              <a:gd name="T10" fmla="*/ 4157 w 4157"/>
              <a:gd name="T11" fmla="*/ 1928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7" h="1928">
                <a:moveTo>
                  <a:pt x="0" y="0"/>
                </a:moveTo>
                <a:lnTo>
                  <a:pt x="0" y="0"/>
                </a:lnTo>
                <a:lnTo>
                  <a:pt x="4157" y="0"/>
                </a:lnTo>
                <a:moveTo>
                  <a:pt x="4157" y="0"/>
                </a:moveTo>
                <a:lnTo>
                  <a:pt x="4157" y="0"/>
                </a:lnTo>
                <a:lnTo>
                  <a:pt x="4157" y="192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5284788" y="4089400"/>
            <a:ext cx="1285875" cy="628650"/>
          </a:xfrm>
          <a:custGeom>
            <a:avLst/>
            <a:gdLst>
              <a:gd name="T0" fmla="*/ 0 w 873"/>
              <a:gd name="T1" fmla="*/ 0 h 426"/>
              <a:gd name="T2" fmla="*/ 0 w 873"/>
              <a:gd name="T3" fmla="*/ 0 h 426"/>
              <a:gd name="T4" fmla="*/ 873 w 873"/>
              <a:gd name="T5" fmla="*/ 0 h 426"/>
              <a:gd name="T6" fmla="*/ 873 w 873"/>
              <a:gd name="T7" fmla="*/ 426 h 426"/>
              <a:gd name="T8" fmla="*/ 0 w 873"/>
              <a:gd name="T9" fmla="*/ 426 h 426"/>
              <a:gd name="T10" fmla="*/ 0 w 873"/>
              <a:gd name="T11" fmla="*/ 0 h 426"/>
              <a:gd name="T12" fmla="*/ 0 w 873"/>
              <a:gd name="T13" fmla="*/ 0 h 426"/>
              <a:gd name="T14" fmla="*/ 0 w 873"/>
              <a:gd name="T1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3" h="426">
                <a:moveTo>
                  <a:pt x="0" y="0"/>
                </a:moveTo>
                <a:lnTo>
                  <a:pt x="0" y="0"/>
                </a:lnTo>
                <a:lnTo>
                  <a:pt x="873" y="0"/>
                </a:lnTo>
                <a:lnTo>
                  <a:pt x="873" y="426"/>
                </a:lnTo>
                <a:lnTo>
                  <a:pt x="0" y="42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" name="Freeform 30"/>
          <p:cNvSpPr>
            <a:spLocks noEditPoints="1"/>
          </p:cNvSpPr>
          <p:nvPr/>
        </p:nvSpPr>
        <p:spPr bwMode="auto">
          <a:xfrm>
            <a:off x="5284788" y="3144838"/>
            <a:ext cx="2112963" cy="628650"/>
          </a:xfrm>
          <a:custGeom>
            <a:avLst/>
            <a:gdLst>
              <a:gd name="T0" fmla="*/ 0 w 1434"/>
              <a:gd name="T1" fmla="*/ 0 h 426"/>
              <a:gd name="T2" fmla="*/ 0 w 1434"/>
              <a:gd name="T3" fmla="*/ 0 h 426"/>
              <a:gd name="T4" fmla="*/ 1434 w 1434"/>
              <a:gd name="T5" fmla="*/ 0 h 426"/>
              <a:gd name="T6" fmla="*/ 1434 w 1434"/>
              <a:gd name="T7" fmla="*/ 426 h 426"/>
              <a:gd name="T8" fmla="*/ 0 w 1434"/>
              <a:gd name="T9" fmla="*/ 426 h 426"/>
              <a:gd name="T10" fmla="*/ 0 w 1434"/>
              <a:gd name="T11" fmla="*/ 0 h 426"/>
              <a:gd name="T12" fmla="*/ 0 w 1434"/>
              <a:gd name="T13" fmla="*/ 0 h 426"/>
              <a:gd name="T14" fmla="*/ 0 w 1434"/>
              <a:gd name="T1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4" h="426">
                <a:moveTo>
                  <a:pt x="0" y="0"/>
                </a:moveTo>
                <a:lnTo>
                  <a:pt x="0" y="0"/>
                </a:lnTo>
                <a:lnTo>
                  <a:pt x="1434" y="0"/>
                </a:lnTo>
                <a:lnTo>
                  <a:pt x="1434" y="426"/>
                </a:lnTo>
                <a:lnTo>
                  <a:pt x="0" y="42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" name="Freeform 31"/>
          <p:cNvSpPr>
            <a:spLocks noEditPoints="1"/>
          </p:cNvSpPr>
          <p:nvPr/>
        </p:nvSpPr>
        <p:spPr bwMode="auto">
          <a:xfrm>
            <a:off x="5284788" y="2200275"/>
            <a:ext cx="2328863" cy="628650"/>
          </a:xfrm>
          <a:custGeom>
            <a:avLst/>
            <a:gdLst>
              <a:gd name="T0" fmla="*/ 0 w 1580"/>
              <a:gd name="T1" fmla="*/ 0 h 426"/>
              <a:gd name="T2" fmla="*/ 0 w 1580"/>
              <a:gd name="T3" fmla="*/ 0 h 426"/>
              <a:gd name="T4" fmla="*/ 1580 w 1580"/>
              <a:gd name="T5" fmla="*/ 0 h 426"/>
              <a:gd name="T6" fmla="*/ 1580 w 1580"/>
              <a:gd name="T7" fmla="*/ 426 h 426"/>
              <a:gd name="T8" fmla="*/ 0 w 1580"/>
              <a:gd name="T9" fmla="*/ 426 h 426"/>
              <a:gd name="T10" fmla="*/ 0 w 1580"/>
              <a:gd name="T11" fmla="*/ 0 h 426"/>
              <a:gd name="T12" fmla="*/ 0 w 1580"/>
              <a:gd name="T13" fmla="*/ 0 h 426"/>
              <a:gd name="T14" fmla="*/ 0 w 1580"/>
              <a:gd name="T1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80" h="426">
                <a:moveTo>
                  <a:pt x="0" y="0"/>
                </a:moveTo>
                <a:lnTo>
                  <a:pt x="0" y="0"/>
                </a:lnTo>
                <a:lnTo>
                  <a:pt x="1580" y="0"/>
                </a:lnTo>
                <a:lnTo>
                  <a:pt x="1580" y="426"/>
                </a:lnTo>
                <a:lnTo>
                  <a:pt x="0" y="42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Freeform 32"/>
          <p:cNvSpPr>
            <a:spLocks noEditPoints="1"/>
          </p:cNvSpPr>
          <p:nvPr/>
        </p:nvSpPr>
        <p:spPr bwMode="auto">
          <a:xfrm>
            <a:off x="2678113" y="4089400"/>
            <a:ext cx="2606675" cy="628650"/>
          </a:xfrm>
          <a:custGeom>
            <a:avLst/>
            <a:gdLst>
              <a:gd name="T0" fmla="*/ 0 w 1768"/>
              <a:gd name="T1" fmla="*/ 0 h 426"/>
              <a:gd name="T2" fmla="*/ 0 w 1768"/>
              <a:gd name="T3" fmla="*/ 0 h 426"/>
              <a:gd name="T4" fmla="*/ 1768 w 1768"/>
              <a:gd name="T5" fmla="*/ 0 h 426"/>
              <a:gd name="T6" fmla="*/ 1768 w 1768"/>
              <a:gd name="T7" fmla="*/ 426 h 426"/>
              <a:gd name="T8" fmla="*/ 0 w 1768"/>
              <a:gd name="T9" fmla="*/ 426 h 426"/>
              <a:gd name="T10" fmla="*/ 0 w 1768"/>
              <a:gd name="T11" fmla="*/ 0 h 426"/>
              <a:gd name="T12" fmla="*/ 0 w 1768"/>
              <a:gd name="T13" fmla="*/ 0 h 426"/>
              <a:gd name="T14" fmla="*/ 0 w 1768"/>
              <a:gd name="T1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8" h="426">
                <a:moveTo>
                  <a:pt x="0" y="0"/>
                </a:moveTo>
                <a:lnTo>
                  <a:pt x="0" y="0"/>
                </a:lnTo>
                <a:lnTo>
                  <a:pt x="1768" y="0"/>
                </a:lnTo>
                <a:lnTo>
                  <a:pt x="1768" y="426"/>
                </a:lnTo>
                <a:lnTo>
                  <a:pt x="0" y="42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Freeform 33"/>
          <p:cNvSpPr>
            <a:spLocks noEditPoints="1"/>
          </p:cNvSpPr>
          <p:nvPr/>
        </p:nvSpPr>
        <p:spPr bwMode="auto">
          <a:xfrm>
            <a:off x="2341563" y="3144838"/>
            <a:ext cx="2943225" cy="628650"/>
          </a:xfrm>
          <a:custGeom>
            <a:avLst/>
            <a:gdLst>
              <a:gd name="T0" fmla="*/ 0 w 1997"/>
              <a:gd name="T1" fmla="*/ 0 h 426"/>
              <a:gd name="T2" fmla="*/ 0 w 1997"/>
              <a:gd name="T3" fmla="*/ 0 h 426"/>
              <a:gd name="T4" fmla="*/ 1997 w 1997"/>
              <a:gd name="T5" fmla="*/ 0 h 426"/>
              <a:gd name="T6" fmla="*/ 1997 w 1997"/>
              <a:gd name="T7" fmla="*/ 426 h 426"/>
              <a:gd name="T8" fmla="*/ 0 w 1997"/>
              <a:gd name="T9" fmla="*/ 426 h 426"/>
              <a:gd name="T10" fmla="*/ 0 w 1997"/>
              <a:gd name="T11" fmla="*/ 0 h 426"/>
              <a:gd name="T12" fmla="*/ 0 w 1997"/>
              <a:gd name="T13" fmla="*/ 0 h 426"/>
              <a:gd name="T14" fmla="*/ 0 w 1997"/>
              <a:gd name="T1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7" h="426">
                <a:moveTo>
                  <a:pt x="0" y="0"/>
                </a:moveTo>
                <a:lnTo>
                  <a:pt x="0" y="0"/>
                </a:lnTo>
                <a:lnTo>
                  <a:pt x="1997" y="0"/>
                </a:lnTo>
                <a:lnTo>
                  <a:pt x="1997" y="426"/>
                </a:lnTo>
                <a:lnTo>
                  <a:pt x="0" y="42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Freeform 34"/>
          <p:cNvSpPr>
            <a:spLocks noEditPoints="1"/>
          </p:cNvSpPr>
          <p:nvPr/>
        </p:nvSpPr>
        <p:spPr bwMode="auto">
          <a:xfrm>
            <a:off x="2281238" y="2200275"/>
            <a:ext cx="3003550" cy="628650"/>
          </a:xfrm>
          <a:custGeom>
            <a:avLst/>
            <a:gdLst>
              <a:gd name="T0" fmla="*/ 0 w 2038"/>
              <a:gd name="T1" fmla="*/ 0 h 426"/>
              <a:gd name="T2" fmla="*/ 0 w 2038"/>
              <a:gd name="T3" fmla="*/ 0 h 426"/>
              <a:gd name="T4" fmla="*/ 2038 w 2038"/>
              <a:gd name="T5" fmla="*/ 0 h 426"/>
              <a:gd name="T6" fmla="*/ 2038 w 2038"/>
              <a:gd name="T7" fmla="*/ 426 h 426"/>
              <a:gd name="T8" fmla="*/ 0 w 2038"/>
              <a:gd name="T9" fmla="*/ 426 h 426"/>
              <a:gd name="T10" fmla="*/ 0 w 2038"/>
              <a:gd name="T11" fmla="*/ 0 h 426"/>
              <a:gd name="T12" fmla="*/ 0 w 2038"/>
              <a:gd name="T13" fmla="*/ 0 h 426"/>
              <a:gd name="T14" fmla="*/ 0 w 2038"/>
              <a:gd name="T1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8" h="426">
                <a:moveTo>
                  <a:pt x="0" y="0"/>
                </a:moveTo>
                <a:lnTo>
                  <a:pt x="0" y="0"/>
                </a:lnTo>
                <a:lnTo>
                  <a:pt x="2038" y="0"/>
                </a:lnTo>
                <a:lnTo>
                  <a:pt x="2038" y="426"/>
                </a:lnTo>
                <a:lnTo>
                  <a:pt x="0" y="42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" name="Freeform 35"/>
          <p:cNvSpPr>
            <a:spLocks/>
          </p:cNvSpPr>
          <p:nvPr/>
        </p:nvSpPr>
        <p:spPr bwMode="auto">
          <a:xfrm>
            <a:off x="2220913" y="4876800"/>
            <a:ext cx="6127750" cy="0"/>
          </a:xfrm>
          <a:custGeom>
            <a:avLst/>
            <a:gdLst>
              <a:gd name="T0" fmla="*/ 0 w 4157"/>
              <a:gd name="T1" fmla="*/ 0 w 4157"/>
              <a:gd name="T2" fmla="*/ 4157 w 415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157">
                <a:moveTo>
                  <a:pt x="0" y="0"/>
                </a:moveTo>
                <a:lnTo>
                  <a:pt x="0" y="0"/>
                </a:lnTo>
                <a:lnTo>
                  <a:pt x="4157" y="0"/>
                </a:ln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Freeform 36"/>
          <p:cNvSpPr>
            <a:spLocks/>
          </p:cNvSpPr>
          <p:nvPr/>
        </p:nvSpPr>
        <p:spPr bwMode="auto">
          <a:xfrm>
            <a:off x="5284788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7" name="Freeform 37"/>
          <p:cNvSpPr>
            <a:spLocks/>
          </p:cNvSpPr>
          <p:nvPr/>
        </p:nvSpPr>
        <p:spPr bwMode="auto">
          <a:xfrm>
            <a:off x="5897563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Freeform 38"/>
          <p:cNvSpPr>
            <a:spLocks/>
          </p:cNvSpPr>
          <p:nvPr/>
        </p:nvSpPr>
        <p:spPr bwMode="auto">
          <a:xfrm>
            <a:off x="6510338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9" name="Freeform 39"/>
          <p:cNvSpPr>
            <a:spLocks/>
          </p:cNvSpPr>
          <p:nvPr/>
        </p:nvSpPr>
        <p:spPr bwMode="auto">
          <a:xfrm>
            <a:off x="7123113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Freeform 40"/>
          <p:cNvSpPr>
            <a:spLocks/>
          </p:cNvSpPr>
          <p:nvPr/>
        </p:nvSpPr>
        <p:spPr bwMode="auto">
          <a:xfrm>
            <a:off x="7735888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1" name="Freeform 41"/>
          <p:cNvSpPr>
            <a:spLocks/>
          </p:cNvSpPr>
          <p:nvPr/>
        </p:nvSpPr>
        <p:spPr bwMode="auto">
          <a:xfrm>
            <a:off x="8348663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2" name="Freeform 42"/>
          <p:cNvSpPr>
            <a:spLocks/>
          </p:cNvSpPr>
          <p:nvPr/>
        </p:nvSpPr>
        <p:spPr bwMode="auto">
          <a:xfrm>
            <a:off x="2220913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3" name="Freeform 43"/>
          <p:cNvSpPr>
            <a:spLocks/>
          </p:cNvSpPr>
          <p:nvPr/>
        </p:nvSpPr>
        <p:spPr bwMode="auto">
          <a:xfrm>
            <a:off x="2833688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4" name="Freeform 44"/>
          <p:cNvSpPr>
            <a:spLocks/>
          </p:cNvSpPr>
          <p:nvPr/>
        </p:nvSpPr>
        <p:spPr bwMode="auto">
          <a:xfrm>
            <a:off x="3446463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5" name="Freeform 45"/>
          <p:cNvSpPr>
            <a:spLocks/>
          </p:cNvSpPr>
          <p:nvPr/>
        </p:nvSpPr>
        <p:spPr bwMode="auto">
          <a:xfrm>
            <a:off x="4059238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6" name="Freeform 46"/>
          <p:cNvSpPr>
            <a:spLocks/>
          </p:cNvSpPr>
          <p:nvPr/>
        </p:nvSpPr>
        <p:spPr bwMode="auto">
          <a:xfrm>
            <a:off x="4673600" y="4876800"/>
            <a:ext cx="0" cy="6985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7" name="Rectangle 47"/>
          <p:cNvSpPr>
            <a:spLocks noChangeArrowheads="1"/>
          </p:cNvSpPr>
          <p:nvPr/>
        </p:nvSpPr>
        <p:spPr bwMode="auto">
          <a:xfrm>
            <a:off x="5235575" y="4954588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8" name="Rectangle 48"/>
          <p:cNvSpPr>
            <a:spLocks noChangeArrowheads="1"/>
          </p:cNvSpPr>
          <p:nvPr/>
        </p:nvSpPr>
        <p:spPr bwMode="auto">
          <a:xfrm>
            <a:off x="5800725" y="4954588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9" name="Rectangle 49"/>
          <p:cNvSpPr>
            <a:spLocks noChangeArrowheads="1"/>
          </p:cNvSpPr>
          <p:nvPr/>
        </p:nvSpPr>
        <p:spPr bwMode="auto">
          <a:xfrm>
            <a:off x="6413500" y="4954588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0" name="Rectangle 50"/>
          <p:cNvSpPr>
            <a:spLocks noChangeArrowheads="1"/>
          </p:cNvSpPr>
          <p:nvPr/>
        </p:nvSpPr>
        <p:spPr bwMode="auto">
          <a:xfrm>
            <a:off x="7024688" y="4954588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1" name="Rectangle 51"/>
          <p:cNvSpPr>
            <a:spLocks noChangeArrowheads="1"/>
          </p:cNvSpPr>
          <p:nvPr/>
        </p:nvSpPr>
        <p:spPr bwMode="auto">
          <a:xfrm>
            <a:off x="7639050" y="4954588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80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2" name="Rectangle 52"/>
          <p:cNvSpPr>
            <a:spLocks noChangeArrowheads="1"/>
          </p:cNvSpPr>
          <p:nvPr/>
        </p:nvSpPr>
        <p:spPr bwMode="auto">
          <a:xfrm>
            <a:off x="8201025" y="4954588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3" name="Rectangle 53"/>
          <p:cNvSpPr>
            <a:spLocks noChangeArrowheads="1"/>
          </p:cNvSpPr>
          <p:nvPr/>
        </p:nvSpPr>
        <p:spPr bwMode="auto">
          <a:xfrm>
            <a:off x="2081213" y="494665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4" name="Rectangle 54"/>
          <p:cNvSpPr>
            <a:spLocks noChangeArrowheads="1"/>
          </p:cNvSpPr>
          <p:nvPr/>
        </p:nvSpPr>
        <p:spPr bwMode="auto">
          <a:xfrm>
            <a:off x="2738438" y="4946650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80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5" name="Rectangle 55"/>
          <p:cNvSpPr>
            <a:spLocks noChangeArrowheads="1"/>
          </p:cNvSpPr>
          <p:nvPr/>
        </p:nvSpPr>
        <p:spPr bwMode="auto">
          <a:xfrm>
            <a:off x="3352800" y="4946650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6" name="Rectangle 56"/>
          <p:cNvSpPr>
            <a:spLocks noChangeArrowheads="1"/>
          </p:cNvSpPr>
          <p:nvPr/>
        </p:nvSpPr>
        <p:spPr bwMode="auto">
          <a:xfrm>
            <a:off x="3965575" y="4946650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7" name="Rectangle 57"/>
          <p:cNvSpPr>
            <a:spLocks noChangeArrowheads="1"/>
          </p:cNvSpPr>
          <p:nvPr/>
        </p:nvSpPr>
        <p:spPr bwMode="auto">
          <a:xfrm>
            <a:off x="4576763" y="4946650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8" name="Freeform 58"/>
          <p:cNvSpPr>
            <a:spLocks/>
          </p:cNvSpPr>
          <p:nvPr/>
        </p:nvSpPr>
        <p:spPr bwMode="auto">
          <a:xfrm>
            <a:off x="2220913" y="2041525"/>
            <a:ext cx="0" cy="2835275"/>
          </a:xfrm>
          <a:custGeom>
            <a:avLst/>
            <a:gdLst>
              <a:gd name="T0" fmla="*/ 1920 h 1920"/>
              <a:gd name="T1" fmla="*/ 1920 h 1920"/>
              <a:gd name="T2" fmla="*/ 0 h 192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20">
                <a:moveTo>
                  <a:pt x="0" y="1920"/>
                </a:moveTo>
                <a:lnTo>
                  <a:pt x="0" y="192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9" name="Freeform 59"/>
          <p:cNvSpPr>
            <a:spLocks/>
          </p:cNvSpPr>
          <p:nvPr/>
        </p:nvSpPr>
        <p:spPr bwMode="auto">
          <a:xfrm>
            <a:off x="2151063" y="4403725"/>
            <a:ext cx="69850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0" name="Freeform 60"/>
          <p:cNvSpPr>
            <a:spLocks/>
          </p:cNvSpPr>
          <p:nvPr/>
        </p:nvSpPr>
        <p:spPr bwMode="auto">
          <a:xfrm>
            <a:off x="2151063" y="3459163"/>
            <a:ext cx="69850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1" name="Freeform 61"/>
          <p:cNvSpPr>
            <a:spLocks/>
          </p:cNvSpPr>
          <p:nvPr/>
        </p:nvSpPr>
        <p:spPr bwMode="auto">
          <a:xfrm>
            <a:off x="2151063" y="2514600"/>
            <a:ext cx="69850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2700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2" name="Rectangle 62"/>
          <p:cNvSpPr>
            <a:spLocks noChangeArrowheads="1"/>
          </p:cNvSpPr>
          <p:nvPr/>
        </p:nvSpPr>
        <p:spPr bwMode="auto">
          <a:xfrm>
            <a:off x="1430338" y="4305300"/>
            <a:ext cx="7683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High risk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3" name="Rectangle 63"/>
          <p:cNvSpPr>
            <a:spLocks noChangeArrowheads="1"/>
          </p:cNvSpPr>
          <p:nvPr/>
        </p:nvSpPr>
        <p:spPr bwMode="auto">
          <a:xfrm>
            <a:off x="781050" y="3362325"/>
            <a:ext cx="13922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Intermediate risk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4" name="Rectangle 64"/>
          <p:cNvSpPr>
            <a:spLocks noChangeArrowheads="1"/>
          </p:cNvSpPr>
          <p:nvPr/>
        </p:nvSpPr>
        <p:spPr bwMode="auto">
          <a:xfrm>
            <a:off x="1468438" y="2417763"/>
            <a:ext cx="7302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Low risk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5" name="Freeform 65"/>
          <p:cNvSpPr>
            <a:spLocks/>
          </p:cNvSpPr>
          <p:nvPr/>
        </p:nvSpPr>
        <p:spPr bwMode="auto">
          <a:xfrm>
            <a:off x="5284788" y="2041525"/>
            <a:ext cx="0" cy="2835275"/>
          </a:xfrm>
          <a:custGeom>
            <a:avLst/>
            <a:gdLst>
              <a:gd name="T0" fmla="*/ 0 h 1920"/>
              <a:gd name="T1" fmla="*/ 0 h 1920"/>
              <a:gd name="T2" fmla="*/ 1920 h 192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20">
                <a:moveTo>
                  <a:pt x="0" y="0"/>
                </a:moveTo>
                <a:lnTo>
                  <a:pt x="0" y="0"/>
                </a:lnTo>
                <a:lnTo>
                  <a:pt x="0" y="1920"/>
                </a:ln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6" name="Freeform 66"/>
          <p:cNvSpPr>
            <a:spLocks/>
          </p:cNvSpPr>
          <p:nvPr/>
        </p:nvSpPr>
        <p:spPr bwMode="auto">
          <a:xfrm>
            <a:off x="5284788" y="2041525"/>
            <a:ext cx="0" cy="2835275"/>
          </a:xfrm>
          <a:custGeom>
            <a:avLst/>
            <a:gdLst>
              <a:gd name="T0" fmla="*/ 0 h 1920"/>
              <a:gd name="T1" fmla="*/ 0 h 1920"/>
              <a:gd name="T2" fmla="*/ 1920 h 192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20">
                <a:moveTo>
                  <a:pt x="0" y="0"/>
                </a:moveTo>
                <a:lnTo>
                  <a:pt x="0" y="0"/>
                </a:lnTo>
                <a:lnTo>
                  <a:pt x="0" y="1920"/>
                </a:ln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7" name="Rectangle 67"/>
          <p:cNvSpPr>
            <a:spLocks noChangeArrowheads="1"/>
          </p:cNvSpPr>
          <p:nvPr/>
        </p:nvSpPr>
        <p:spPr bwMode="auto">
          <a:xfrm>
            <a:off x="4678363" y="5329238"/>
            <a:ext cx="3683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Pa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8" name="Rectangle 68"/>
          <p:cNvSpPr>
            <a:spLocks noChangeArrowheads="1"/>
          </p:cNvSpPr>
          <p:nvPr/>
        </p:nvSpPr>
        <p:spPr bwMode="auto">
          <a:xfrm>
            <a:off x="4926013" y="5329238"/>
            <a:ext cx="1746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9" name="Rectangle 69"/>
          <p:cNvSpPr>
            <a:spLocks noChangeArrowheads="1"/>
          </p:cNvSpPr>
          <p:nvPr/>
        </p:nvSpPr>
        <p:spPr bwMode="auto">
          <a:xfrm>
            <a:off x="5002213" y="5329238"/>
            <a:ext cx="1635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0" name="Rectangle 70"/>
          <p:cNvSpPr>
            <a:spLocks noChangeArrowheads="1"/>
          </p:cNvSpPr>
          <p:nvPr/>
        </p:nvSpPr>
        <p:spPr bwMode="auto">
          <a:xfrm>
            <a:off x="5056188" y="5329238"/>
            <a:ext cx="223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1" name="Rectangle 71"/>
          <p:cNvSpPr>
            <a:spLocks noChangeArrowheads="1"/>
          </p:cNvSpPr>
          <p:nvPr/>
        </p:nvSpPr>
        <p:spPr bwMode="auto">
          <a:xfrm>
            <a:off x="5170488" y="5329238"/>
            <a:ext cx="2349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2" name="Rectangle 72"/>
          <p:cNvSpPr>
            <a:spLocks noChangeArrowheads="1"/>
          </p:cNvSpPr>
          <p:nvPr/>
        </p:nvSpPr>
        <p:spPr bwMode="auto">
          <a:xfrm>
            <a:off x="5303838" y="5329238"/>
            <a:ext cx="1746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3" name="Rectangle 73"/>
          <p:cNvSpPr>
            <a:spLocks noChangeArrowheads="1"/>
          </p:cNvSpPr>
          <p:nvPr/>
        </p:nvSpPr>
        <p:spPr bwMode="auto">
          <a:xfrm>
            <a:off x="5378450" y="5329238"/>
            <a:ext cx="223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4" name="Rectangle 74"/>
          <p:cNvSpPr>
            <a:spLocks noChangeArrowheads="1"/>
          </p:cNvSpPr>
          <p:nvPr/>
        </p:nvSpPr>
        <p:spPr bwMode="auto">
          <a:xfrm>
            <a:off x="5492750" y="5329238"/>
            <a:ext cx="1635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5" name="Rectangle 75"/>
          <p:cNvSpPr>
            <a:spLocks noChangeArrowheads="1"/>
          </p:cNvSpPr>
          <p:nvPr/>
        </p:nvSpPr>
        <p:spPr bwMode="auto">
          <a:xfrm>
            <a:off x="5546725" y="5329238"/>
            <a:ext cx="1746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(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6" name="Rectangle 76"/>
          <p:cNvSpPr>
            <a:spLocks noChangeArrowheads="1"/>
          </p:cNvSpPr>
          <p:nvPr/>
        </p:nvSpPr>
        <p:spPr bwMode="auto">
          <a:xfrm>
            <a:off x="5622925" y="5329238"/>
            <a:ext cx="2857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%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7" name="Rectangle 77"/>
          <p:cNvSpPr>
            <a:spLocks noChangeArrowheads="1"/>
          </p:cNvSpPr>
          <p:nvPr/>
        </p:nvSpPr>
        <p:spPr bwMode="auto">
          <a:xfrm>
            <a:off x="5815013" y="5329238"/>
            <a:ext cx="1746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8" name="Rectangle 78"/>
          <p:cNvSpPr>
            <a:spLocks noChangeArrowheads="1"/>
          </p:cNvSpPr>
          <p:nvPr/>
        </p:nvSpPr>
        <p:spPr bwMode="auto">
          <a:xfrm>
            <a:off x="6565900" y="1727200"/>
            <a:ext cx="3968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9" name="Rectangle 79"/>
          <p:cNvSpPr>
            <a:spLocks noChangeArrowheads="1"/>
          </p:cNvSpPr>
          <p:nvPr/>
        </p:nvSpPr>
        <p:spPr bwMode="auto">
          <a:xfrm>
            <a:off x="6832600" y="1727200"/>
            <a:ext cx="2508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0" name="Rectangle 80"/>
          <p:cNvSpPr>
            <a:spLocks noChangeArrowheads="1"/>
          </p:cNvSpPr>
          <p:nvPr/>
        </p:nvSpPr>
        <p:spPr bwMode="auto">
          <a:xfrm>
            <a:off x="6964363" y="1727200"/>
            <a:ext cx="1952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1" name="Rectangle 81"/>
          <p:cNvSpPr>
            <a:spLocks noChangeArrowheads="1"/>
          </p:cNvSpPr>
          <p:nvPr/>
        </p:nvSpPr>
        <p:spPr bwMode="auto">
          <a:xfrm>
            <a:off x="7040563" y="1727200"/>
            <a:ext cx="5445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inib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2" name="Freeform 82"/>
          <p:cNvSpPr>
            <a:spLocks noEditPoints="1"/>
          </p:cNvSpPr>
          <p:nvPr/>
        </p:nvSpPr>
        <p:spPr bwMode="auto">
          <a:xfrm>
            <a:off x="6092825" y="1784350"/>
            <a:ext cx="301625" cy="163513"/>
          </a:xfrm>
          <a:custGeom>
            <a:avLst/>
            <a:gdLst>
              <a:gd name="T0" fmla="*/ 0 w 205"/>
              <a:gd name="T1" fmla="*/ 0 h 110"/>
              <a:gd name="T2" fmla="*/ 0 w 205"/>
              <a:gd name="T3" fmla="*/ 0 h 110"/>
              <a:gd name="T4" fmla="*/ 205 w 205"/>
              <a:gd name="T5" fmla="*/ 0 h 110"/>
              <a:gd name="T6" fmla="*/ 205 w 205"/>
              <a:gd name="T7" fmla="*/ 110 h 110"/>
              <a:gd name="T8" fmla="*/ 0 w 205"/>
              <a:gd name="T9" fmla="*/ 110 h 110"/>
              <a:gd name="T10" fmla="*/ 0 w 205"/>
              <a:gd name="T11" fmla="*/ 0 h 110"/>
              <a:gd name="T12" fmla="*/ 0 w 205"/>
              <a:gd name="T13" fmla="*/ 0 h 110"/>
              <a:gd name="T14" fmla="*/ 0 w 205"/>
              <a:gd name="T1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0">
                <a:moveTo>
                  <a:pt x="0" y="0"/>
                </a:moveTo>
                <a:lnTo>
                  <a:pt x="0" y="0"/>
                </a:lnTo>
                <a:lnTo>
                  <a:pt x="205" y="0"/>
                </a:lnTo>
                <a:lnTo>
                  <a:pt x="205" y="110"/>
                </a:lnTo>
                <a:lnTo>
                  <a:pt x="0" y="11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3" name="Rectangle 83"/>
          <p:cNvSpPr>
            <a:spLocks noChangeArrowheads="1"/>
          </p:cNvSpPr>
          <p:nvPr/>
        </p:nvSpPr>
        <p:spPr bwMode="auto">
          <a:xfrm>
            <a:off x="3575050" y="1741488"/>
            <a:ext cx="422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Po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4" name="Rectangle 84"/>
          <p:cNvSpPr>
            <a:spLocks noChangeArrowheads="1"/>
          </p:cNvSpPr>
          <p:nvPr/>
        </p:nvSpPr>
        <p:spPr bwMode="auto">
          <a:xfrm>
            <a:off x="3862388" y="1741488"/>
            <a:ext cx="261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5" name="Rectangle 85"/>
          <p:cNvSpPr>
            <a:spLocks noChangeArrowheads="1"/>
          </p:cNvSpPr>
          <p:nvPr/>
        </p:nvSpPr>
        <p:spPr bwMode="auto">
          <a:xfrm>
            <a:off x="3995738" y="1741488"/>
            <a:ext cx="2508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6" name="Rectangle 86"/>
          <p:cNvSpPr>
            <a:spLocks noChangeArrowheads="1"/>
          </p:cNvSpPr>
          <p:nvPr/>
        </p:nvSpPr>
        <p:spPr bwMode="auto">
          <a:xfrm>
            <a:off x="4129088" y="1741488"/>
            <a:ext cx="1952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7" name="Rectangle 87"/>
          <p:cNvSpPr>
            <a:spLocks noChangeArrowheads="1"/>
          </p:cNvSpPr>
          <p:nvPr/>
        </p:nvSpPr>
        <p:spPr bwMode="auto">
          <a:xfrm>
            <a:off x="4203700" y="1741488"/>
            <a:ext cx="180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8" name="Rectangle 88"/>
          <p:cNvSpPr>
            <a:spLocks noChangeArrowheads="1"/>
          </p:cNvSpPr>
          <p:nvPr/>
        </p:nvSpPr>
        <p:spPr bwMode="auto">
          <a:xfrm>
            <a:off x="4259263" y="1741488"/>
            <a:ext cx="261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9" name="Rectangle 89"/>
          <p:cNvSpPr>
            <a:spLocks noChangeArrowheads="1"/>
          </p:cNvSpPr>
          <p:nvPr/>
        </p:nvSpPr>
        <p:spPr bwMode="auto">
          <a:xfrm>
            <a:off x="4392613" y="1741488"/>
            <a:ext cx="180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0" name="Rectangle 90"/>
          <p:cNvSpPr>
            <a:spLocks noChangeArrowheads="1"/>
          </p:cNvSpPr>
          <p:nvPr/>
        </p:nvSpPr>
        <p:spPr bwMode="auto">
          <a:xfrm>
            <a:off x="4446588" y="1741488"/>
            <a:ext cx="261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1" name="Freeform 91"/>
          <p:cNvSpPr>
            <a:spLocks noEditPoints="1"/>
          </p:cNvSpPr>
          <p:nvPr/>
        </p:nvSpPr>
        <p:spPr bwMode="auto">
          <a:xfrm>
            <a:off x="3103563" y="1800225"/>
            <a:ext cx="301625" cy="160338"/>
          </a:xfrm>
          <a:custGeom>
            <a:avLst/>
            <a:gdLst>
              <a:gd name="T0" fmla="*/ 0 w 205"/>
              <a:gd name="T1" fmla="*/ 0 h 109"/>
              <a:gd name="T2" fmla="*/ 0 w 205"/>
              <a:gd name="T3" fmla="*/ 0 h 109"/>
              <a:gd name="T4" fmla="*/ 205 w 205"/>
              <a:gd name="T5" fmla="*/ 0 h 109"/>
              <a:gd name="T6" fmla="*/ 205 w 205"/>
              <a:gd name="T7" fmla="*/ 109 h 109"/>
              <a:gd name="T8" fmla="*/ 0 w 205"/>
              <a:gd name="T9" fmla="*/ 109 h 109"/>
              <a:gd name="T10" fmla="*/ 0 w 205"/>
              <a:gd name="T11" fmla="*/ 0 h 109"/>
              <a:gd name="T12" fmla="*/ 0 w 205"/>
              <a:gd name="T13" fmla="*/ 0 h 109"/>
              <a:gd name="T14" fmla="*/ 0 w 205"/>
              <a:gd name="T1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09">
                <a:moveTo>
                  <a:pt x="0" y="0"/>
                </a:moveTo>
                <a:lnTo>
                  <a:pt x="0" y="0"/>
                </a:lnTo>
                <a:lnTo>
                  <a:pt x="205" y="0"/>
                </a:lnTo>
                <a:lnTo>
                  <a:pt x="205" y="109"/>
                </a:lnTo>
                <a:lnTo>
                  <a:pt x="0" y="10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2" name="Rectangle 92"/>
          <p:cNvSpPr>
            <a:spLocks noChangeArrowheads="1"/>
          </p:cNvSpPr>
          <p:nvPr/>
        </p:nvSpPr>
        <p:spPr bwMode="auto">
          <a:xfrm>
            <a:off x="7664450" y="2397125"/>
            <a:ext cx="1968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3" name="Rectangle 93"/>
          <p:cNvSpPr>
            <a:spLocks noChangeArrowheads="1"/>
          </p:cNvSpPr>
          <p:nvPr/>
        </p:nvSpPr>
        <p:spPr bwMode="auto">
          <a:xfrm>
            <a:off x="7822818" y="2397125"/>
            <a:ext cx="1041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4" name="Rectangle 94"/>
          <p:cNvSpPr>
            <a:spLocks noChangeArrowheads="1"/>
          </p:cNvSpPr>
          <p:nvPr/>
        </p:nvSpPr>
        <p:spPr bwMode="auto">
          <a:xfrm>
            <a:off x="7967663" y="2397125"/>
            <a:ext cx="1270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5" name="Rectangle 95"/>
          <p:cNvSpPr>
            <a:spLocks noChangeArrowheads="1"/>
          </p:cNvSpPr>
          <p:nvPr/>
        </p:nvSpPr>
        <p:spPr bwMode="auto">
          <a:xfrm>
            <a:off x="8021638" y="2397125"/>
            <a:ext cx="1762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6" name="Rectangle 96"/>
          <p:cNvSpPr>
            <a:spLocks noChangeArrowheads="1"/>
          </p:cNvSpPr>
          <p:nvPr/>
        </p:nvSpPr>
        <p:spPr bwMode="auto">
          <a:xfrm>
            <a:off x="8116888" y="2397125"/>
            <a:ext cx="1762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7" name="Rectangle 97"/>
          <p:cNvSpPr>
            <a:spLocks noChangeArrowheads="1"/>
          </p:cNvSpPr>
          <p:nvPr/>
        </p:nvSpPr>
        <p:spPr bwMode="auto">
          <a:xfrm>
            <a:off x="8210550" y="2397125"/>
            <a:ext cx="1762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8" name="Rectangle 98"/>
          <p:cNvSpPr>
            <a:spLocks noChangeArrowheads="1"/>
          </p:cNvSpPr>
          <p:nvPr/>
        </p:nvSpPr>
        <p:spPr bwMode="auto">
          <a:xfrm>
            <a:off x="7650163" y="3322638"/>
            <a:ext cx="1968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9" name="Rectangle 99"/>
          <p:cNvSpPr>
            <a:spLocks noChangeArrowheads="1"/>
          </p:cNvSpPr>
          <p:nvPr/>
        </p:nvSpPr>
        <p:spPr bwMode="auto">
          <a:xfrm>
            <a:off x="7808531" y="3322638"/>
            <a:ext cx="1041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0" name="Rectangle 100"/>
          <p:cNvSpPr>
            <a:spLocks noChangeArrowheads="1"/>
          </p:cNvSpPr>
          <p:nvPr/>
        </p:nvSpPr>
        <p:spPr bwMode="auto">
          <a:xfrm>
            <a:off x="7953375" y="3322638"/>
            <a:ext cx="1270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1" name="Rectangle 101"/>
          <p:cNvSpPr>
            <a:spLocks noChangeArrowheads="1"/>
          </p:cNvSpPr>
          <p:nvPr/>
        </p:nvSpPr>
        <p:spPr bwMode="auto">
          <a:xfrm>
            <a:off x="8007350" y="3322638"/>
            <a:ext cx="1762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2" name="Rectangle 102"/>
          <p:cNvSpPr>
            <a:spLocks noChangeArrowheads="1"/>
          </p:cNvSpPr>
          <p:nvPr/>
        </p:nvSpPr>
        <p:spPr bwMode="auto">
          <a:xfrm>
            <a:off x="8101013" y="3322638"/>
            <a:ext cx="1762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3" name="Rectangle 103"/>
          <p:cNvSpPr>
            <a:spLocks noChangeArrowheads="1"/>
          </p:cNvSpPr>
          <p:nvPr/>
        </p:nvSpPr>
        <p:spPr bwMode="auto">
          <a:xfrm>
            <a:off x="8196263" y="3322638"/>
            <a:ext cx="1762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4" name="Rectangle 104"/>
          <p:cNvSpPr>
            <a:spLocks noChangeArrowheads="1"/>
          </p:cNvSpPr>
          <p:nvPr/>
        </p:nvSpPr>
        <p:spPr bwMode="auto">
          <a:xfrm>
            <a:off x="7635875" y="4389438"/>
            <a:ext cx="1968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5" name="Rectangle 105"/>
          <p:cNvSpPr>
            <a:spLocks noChangeArrowheads="1"/>
          </p:cNvSpPr>
          <p:nvPr/>
        </p:nvSpPr>
        <p:spPr bwMode="auto">
          <a:xfrm>
            <a:off x="7792656" y="4389438"/>
            <a:ext cx="1041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6" name="Rectangle 106"/>
          <p:cNvSpPr>
            <a:spLocks noChangeArrowheads="1"/>
          </p:cNvSpPr>
          <p:nvPr/>
        </p:nvSpPr>
        <p:spPr bwMode="auto">
          <a:xfrm>
            <a:off x="7937500" y="4389438"/>
            <a:ext cx="1270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7" name="Rectangle 107"/>
          <p:cNvSpPr>
            <a:spLocks noChangeArrowheads="1"/>
          </p:cNvSpPr>
          <p:nvPr/>
        </p:nvSpPr>
        <p:spPr bwMode="auto">
          <a:xfrm>
            <a:off x="7994650" y="4389438"/>
            <a:ext cx="1762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8" name="Rectangle 108"/>
          <p:cNvSpPr>
            <a:spLocks noChangeArrowheads="1"/>
          </p:cNvSpPr>
          <p:nvPr/>
        </p:nvSpPr>
        <p:spPr bwMode="auto">
          <a:xfrm>
            <a:off x="8088313" y="4389438"/>
            <a:ext cx="1762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9" name="Rectangle 109"/>
          <p:cNvSpPr>
            <a:spLocks noChangeArrowheads="1"/>
          </p:cNvSpPr>
          <p:nvPr/>
        </p:nvSpPr>
        <p:spPr bwMode="auto">
          <a:xfrm>
            <a:off x="8181975" y="4389438"/>
            <a:ext cx="1762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70" name="Rectangle 110"/>
          <p:cNvSpPr>
            <a:spLocks noChangeArrowheads="1"/>
          </p:cNvSpPr>
          <p:nvPr/>
        </p:nvSpPr>
        <p:spPr bwMode="auto">
          <a:xfrm>
            <a:off x="2378075" y="2382838"/>
            <a:ext cx="384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98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71" name="Rectangle 111"/>
          <p:cNvSpPr>
            <a:spLocks noChangeArrowheads="1"/>
          </p:cNvSpPr>
          <p:nvPr/>
        </p:nvSpPr>
        <p:spPr bwMode="auto">
          <a:xfrm>
            <a:off x="2495550" y="3322638"/>
            <a:ext cx="384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96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72" name="Rectangle 112"/>
          <p:cNvSpPr>
            <a:spLocks noChangeArrowheads="1"/>
          </p:cNvSpPr>
          <p:nvPr/>
        </p:nvSpPr>
        <p:spPr bwMode="auto">
          <a:xfrm>
            <a:off x="2797175" y="4248150"/>
            <a:ext cx="384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85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73" name="Rectangle 113"/>
          <p:cNvSpPr>
            <a:spLocks noChangeArrowheads="1"/>
          </p:cNvSpPr>
          <p:nvPr/>
        </p:nvSpPr>
        <p:spPr bwMode="auto">
          <a:xfrm>
            <a:off x="7248525" y="2387600"/>
            <a:ext cx="384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76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74" name="Rectangle 114"/>
          <p:cNvSpPr>
            <a:spLocks noChangeArrowheads="1"/>
          </p:cNvSpPr>
          <p:nvPr/>
        </p:nvSpPr>
        <p:spPr bwMode="auto">
          <a:xfrm>
            <a:off x="7065963" y="3308350"/>
            <a:ext cx="384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69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75" name="Rectangle 115"/>
          <p:cNvSpPr>
            <a:spLocks noChangeArrowheads="1"/>
          </p:cNvSpPr>
          <p:nvPr/>
        </p:nvSpPr>
        <p:spPr bwMode="auto">
          <a:xfrm>
            <a:off x="6224588" y="4271963"/>
            <a:ext cx="384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42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9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492256"/>
            <a:ext cx="9144000" cy="914400"/>
          </a:xfrm>
        </p:spPr>
        <p:txBody>
          <a:bodyPr/>
          <a:lstStyle/>
          <a:p>
            <a:r>
              <a:rPr lang="en-US" altLang="en-US" dirty="0" smtClean="0"/>
              <a:t>EPIC: Best Overall Molecular Response</a:t>
            </a:r>
            <a:br>
              <a:rPr lang="en-US" altLang="en-US" dirty="0" smtClean="0"/>
            </a:br>
            <a:r>
              <a:rPr lang="en-US" altLang="en-US" dirty="0" smtClean="0"/>
              <a:t>at Any Time: Evaluable Patients</a:t>
            </a:r>
            <a:endParaRPr lang="en-US" altLang="nl-NL" dirty="0" smtClean="0"/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805149" y="5943600"/>
            <a:ext cx="86248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dirty="0">
                <a:solidFill>
                  <a:schemeClr val="bg1"/>
                </a:solidFill>
              </a:rPr>
              <a:t>Median time to MMR: </a:t>
            </a:r>
            <a:r>
              <a:rPr lang="en-US" altLang="en-US" sz="1200" b="1" dirty="0" err="1" smtClean="0">
                <a:solidFill>
                  <a:schemeClr val="bg1"/>
                </a:solidFill>
              </a:rPr>
              <a:t>Ponatinib</a:t>
            </a:r>
            <a:r>
              <a:rPr lang="en-US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nl-NL" sz="1200" b="1" dirty="0">
                <a:solidFill>
                  <a:schemeClr val="bg1"/>
                </a:solidFill>
              </a:rPr>
              <a:t>100 (</a:t>
            </a:r>
            <a:r>
              <a:rPr lang="en-US" altLang="nl-NL" sz="1200" b="1" dirty="0" smtClean="0">
                <a:solidFill>
                  <a:schemeClr val="bg1"/>
                </a:solidFill>
              </a:rPr>
              <a:t>56-219</a:t>
            </a:r>
            <a:r>
              <a:rPr lang="en-US" altLang="nl-NL" sz="1200" b="1" dirty="0">
                <a:solidFill>
                  <a:schemeClr val="bg1"/>
                </a:solidFill>
              </a:rPr>
              <a:t>) days; imatinib 169 (</a:t>
            </a:r>
            <a:r>
              <a:rPr lang="en-US" altLang="nl-NL" sz="1200" b="1" dirty="0" smtClean="0">
                <a:solidFill>
                  <a:schemeClr val="bg1"/>
                </a:solidFill>
              </a:rPr>
              <a:t>113-409</a:t>
            </a:r>
            <a:r>
              <a:rPr lang="en-US" altLang="nl-NL" sz="1200" b="1" dirty="0">
                <a:solidFill>
                  <a:schemeClr val="bg1"/>
                </a:solidFill>
              </a:rPr>
              <a:t>) </a:t>
            </a:r>
            <a:r>
              <a:rPr lang="en-US" altLang="en-US" sz="1200" b="1" dirty="0" smtClean="0">
                <a:solidFill>
                  <a:schemeClr val="bg1"/>
                </a:solidFill>
              </a:rPr>
              <a:t>days 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149" y="6145700"/>
            <a:ext cx="5034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Evaluable: Patients </a:t>
            </a:r>
            <a:r>
              <a:rPr lang="en-US" sz="1200" b="1" dirty="0">
                <a:solidFill>
                  <a:schemeClr val="bg1"/>
                </a:solidFill>
              </a:rPr>
              <a:t>with an assessment at each time point or </a:t>
            </a:r>
            <a:r>
              <a:rPr lang="en-US" sz="1200" b="1" dirty="0" smtClean="0">
                <a:solidFill>
                  <a:schemeClr val="bg1"/>
                </a:solidFill>
              </a:rPr>
              <a:t>later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784225" y="1600200"/>
            <a:ext cx="75755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1571625" y="2093913"/>
            <a:ext cx="6577013" cy="3062288"/>
          </a:xfrm>
          <a:custGeom>
            <a:avLst/>
            <a:gdLst>
              <a:gd name="T0" fmla="*/ 0 w 4158"/>
              <a:gd name="T1" fmla="*/ 0 h 1928"/>
              <a:gd name="T2" fmla="*/ 0 w 4158"/>
              <a:gd name="T3" fmla="*/ 0 h 1928"/>
              <a:gd name="T4" fmla="*/ 4158 w 4158"/>
              <a:gd name="T5" fmla="*/ 0 h 1928"/>
              <a:gd name="T6" fmla="*/ 4158 w 4158"/>
              <a:gd name="T7" fmla="*/ 0 h 1928"/>
              <a:gd name="T8" fmla="*/ 4158 w 4158"/>
              <a:gd name="T9" fmla="*/ 0 h 1928"/>
              <a:gd name="T10" fmla="*/ 4158 w 4158"/>
              <a:gd name="T11" fmla="*/ 1928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8" h="1928">
                <a:moveTo>
                  <a:pt x="0" y="0"/>
                </a:moveTo>
                <a:lnTo>
                  <a:pt x="0" y="0"/>
                </a:lnTo>
                <a:lnTo>
                  <a:pt x="4158" y="0"/>
                </a:lnTo>
                <a:moveTo>
                  <a:pt x="4158" y="0"/>
                </a:moveTo>
                <a:lnTo>
                  <a:pt x="4158" y="0"/>
                </a:lnTo>
                <a:lnTo>
                  <a:pt x="4158" y="192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4859338" y="3281363"/>
            <a:ext cx="33338" cy="674688"/>
          </a:xfrm>
          <a:custGeom>
            <a:avLst/>
            <a:gdLst>
              <a:gd name="T0" fmla="*/ 0 w 21"/>
              <a:gd name="T1" fmla="*/ 0 h 425"/>
              <a:gd name="T2" fmla="*/ 0 w 21"/>
              <a:gd name="T3" fmla="*/ 0 h 425"/>
              <a:gd name="T4" fmla="*/ 21 w 21"/>
              <a:gd name="T5" fmla="*/ 0 h 425"/>
              <a:gd name="T6" fmla="*/ 21 w 21"/>
              <a:gd name="T7" fmla="*/ 425 h 425"/>
              <a:gd name="T8" fmla="*/ 0 w 21"/>
              <a:gd name="T9" fmla="*/ 425 h 425"/>
              <a:gd name="T10" fmla="*/ 0 w 21"/>
              <a:gd name="T11" fmla="*/ 0 h 425"/>
              <a:gd name="T12" fmla="*/ 0 w 21"/>
              <a:gd name="T13" fmla="*/ 0 h 425"/>
              <a:gd name="T14" fmla="*/ 0 w 21"/>
              <a:gd name="T15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25">
                <a:moveTo>
                  <a:pt x="0" y="0"/>
                </a:moveTo>
                <a:lnTo>
                  <a:pt x="0" y="0"/>
                </a:lnTo>
                <a:lnTo>
                  <a:pt x="21" y="0"/>
                </a:lnTo>
                <a:lnTo>
                  <a:pt x="21" y="425"/>
                </a:lnTo>
                <a:lnTo>
                  <a:pt x="0" y="42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4859338" y="2265363"/>
            <a:ext cx="590550" cy="674688"/>
          </a:xfrm>
          <a:custGeom>
            <a:avLst/>
            <a:gdLst>
              <a:gd name="T0" fmla="*/ 0 w 374"/>
              <a:gd name="T1" fmla="*/ 0 h 425"/>
              <a:gd name="T2" fmla="*/ 0 w 374"/>
              <a:gd name="T3" fmla="*/ 0 h 425"/>
              <a:gd name="T4" fmla="*/ 374 w 374"/>
              <a:gd name="T5" fmla="*/ 0 h 425"/>
              <a:gd name="T6" fmla="*/ 374 w 374"/>
              <a:gd name="T7" fmla="*/ 425 h 425"/>
              <a:gd name="T8" fmla="*/ 0 w 374"/>
              <a:gd name="T9" fmla="*/ 425 h 425"/>
              <a:gd name="T10" fmla="*/ 0 w 374"/>
              <a:gd name="T11" fmla="*/ 0 h 425"/>
              <a:gd name="T12" fmla="*/ 0 w 374"/>
              <a:gd name="T13" fmla="*/ 0 h 425"/>
              <a:gd name="T14" fmla="*/ 0 w 374"/>
              <a:gd name="T15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425">
                <a:moveTo>
                  <a:pt x="0" y="0"/>
                </a:moveTo>
                <a:lnTo>
                  <a:pt x="0" y="0"/>
                </a:lnTo>
                <a:lnTo>
                  <a:pt x="374" y="0"/>
                </a:lnTo>
                <a:lnTo>
                  <a:pt x="374" y="425"/>
                </a:lnTo>
                <a:lnTo>
                  <a:pt x="0" y="42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4365625" y="4295775"/>
            <a:ext cx="493713" cy="676275"/>
          </a:xfrm>
          <a:custGeom>
            <a:avLst/>
            <a:gdLst>
              <a:gd name="T0" fmla="*/ 0 w 312"/>
              <a:gd name="T1" fmla="*/ 0 h 426"/>
              <a:gd name="T2" fmla="*/ 0 w 312"/>
              <a:gd name="T3" fmla="*/ 0 h 426"/>
              <a:gd name="T4" fmla="*/ 312 w 312"/>
              <a:gd name="T5" fmla="*/ 0 h 426"/>
              <a:gd name="T6" fmla="*/ 312 w 312"/>
              <a:gd name="T7" fmla="*/ 426 h 426"/>
              <a:gd name="T8" fmla="*/ 0 w 312"/>
              <a:gd name="T9" fmla="*/ 426 h 426"/>
              <a:gd name="T10" fmla="*/ 0 w 312"/>
              <a:gd name="T11" fmla="*/ 0 h 426"/>
              <a:gd name="T12" fmla="*/ 0 w 312"/>
              <a:gd name="T13" fmla="*/ 0 h 426"/>
              <a:gd name="T14" fmla="*/ 0 w 312"/>
              <a:gd name="T1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426">
                <a:moveTo>
                  <a:pt x="0" y="0"/>
                </a:moveTo>
                <a:lnTo>
                  <a:pt x="0" y="0"/>
                </a:lnTo>
                <a:lnTo>
                  <a:pt x="312" y="0"/>
                </a:lnTo>
                <a:lnTo>
                  <a:pt x="312" y="426"/>
                </a:lnTo>
                <a:lnTo>
                  <a:pt x="0" y="42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4167188" y="3281363"/>
            <a:ext cx="692150" cy="674688"/>
          </a:xfrm>
          <a:custGeom>
            <a:avLst/>
            <a:gdLst>
              <a:gd name="T0" fmla="*/ 0 w 437"/>
              <a:gd name="T1" fmla="*/ 0 h 425"/>
              <a:gd name="T2" fmla="*/ 0 w 437"/>
              <a:gd name="T3" fmla="*/ 0 h 425"/>
              <a:gd name="T4" fmla="*/ 437 w 437"/>
              <a:gd name="T5" fmla="*/ 0 h 425"/>
              <a:gd name="T6" fmla="*/ 437 w 437"/>
              <a:gd name="T7" fmla="*/ 425 h 425"/>
              <a:gd name="T8" fmla="*/ 0 w 437"/>
              <a:gd name="T9" fmla="*/ 425 h 425"/>
              <a:gd name="T10" fmla="*/ 0 w 437"/>
              <a:gd name="T11" fmla="*/ 0 h 425"/>
              <a:gd name="T12" fmla="*/ 0 w 437"/>
              <a:gd name="T13" fmla="*/ 0 h 425"/>
              <a:gd name="T14" fmla="*/ 0 w 437"/>
              <a:gd name="T15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7" h="425">
                <a:moveTo>
                  <a:pt x="0" y="0"/>
                </a:moveTo>
                <a:lnTo>
                  <a:pt x="0" y="0"/>
                </a:lnTo>
                <a:lnTo>
                  <a:pt x="437" y="0"/>
                </a:lnTo>
                <a:lnTo>
                  <a:pt x="437" y="425"/>
                </a:lnTo>
                <a:lnTo>
                  <a:pt x="0" y="42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3509963" y="2265363"/>
            <a:ext cx="1349375" cy="674688"/>
          </a:xfrm>
          <a:custGeom>
            <a:avLst/>
            <a:gdLst>
              <a:gd name="T0" fmla="*/ 0 w 853"/>
              <a:gd name="T1" fmla="*/ 0 h 425"/>
              <a:gd name="T2" fmla="*/ 0 w 853"/>
              <a:gd name="T3" fmla="*/ 0 h 425"/>
              <a:gd name="T4" fmla="*/ 853 w 853"/>
              <a:gd name="T5" fmla="*/ 0 h 425"/>
              <a:gd name="T6" fmla="*/ 853 w 853"/>
              <a:gd name="T7" fmla="*/ 425 h 425"/>
              <a:gd name="T8" fmla="*/ 0 w 853"/>
              <a:gd name="T9" fmla="*/ 425 h 425"/>
              <a:gd name="T10" fmla="*/ 0 w 853"/>
              <a:gd name="T11" fmla="*/ 0 h 425"/>
              <a:gd name="T12" fmla="*/ 0 w 853"/>
              <a:gd name="T13" fmla="*/ 0 h 425"/>
              <a:gd name="T14" fmla="*/ 0 w 853"/>
              <a:gd name="T15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3" h="425">
                <a:moveTo>
                  <a:pt x="0" y="0"/>
                </a:moveTo>
                <a:lnTo>
                  <a:pt x="0" y="0"/>
                </a:lnTo>
                <a:lnTo>
                  <a:pt x="853" y="0"/>
                </a:lnTo>
                <a:lnTo>
                  <a:pt x="853" y="425"/>
                </a:lnTo>
                <a:lnTo>
                  <a:pt x="0" y="42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571625" y="5143500"/>
            <a:ext cx="6577013" cy="0"/>
          </a:xfrm>
          <a:custGeom>
            <a:avLst/>
            <a:gdLst>
              <a:gd name="T0" fmla="*/ 0 w 4158"/>
              <a:gd name="T1" fmla="*/ 0 w 4158"/>
              <a:gd name="T2" fmla="*/ 4158 w 415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158">
                <a:moveTo>
                  <a:pt x="0" y="0"/>
                </a:moveTo>
                <a:lnTo>
                  <a:pt x="0" y="0"/>
                </a:lnTo>
                <a:lnTo>
                  <a:pt x="4158" y="0"/>
                </a:lnTo>
              </a:path>
            </a:pathLst>
          </a:custGeom>
          <a:noFill/>
          <a:ln w="1428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4860925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5516563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175375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6832600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7491413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8148638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571625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2228850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886075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3544888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4202113" y="5143500"/>
            <a:ext cx="0" cy="76200"/>
          </a:xfrm>
          <a:custGeom>
            <a:avLst/>
            <a:gdLst>
              <a:gd name="T0" fmla="*/ 0 h 48"/>
              <a:gd name="T1" fmla="*/ 0 h 48"/>
              <a:gd name="T2" fmla="*/ 48 h 4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8">
                <a:moveTo>
                  <a:pt x="0" y="0"/>
                </a:move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786313" y="5235575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370513" y="5235575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027738" y="5235575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684963" y="5235575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7343775" y="5235575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80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7927975" y="5235575"/>
            <a:ext cx="546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358900" y="5226050"/>
            <a:ext cx="546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" name="Rectangle 30"/>
          <p:cNvSpPr>
            <a:spLocks noChangeArrowheads="1"/>
          </p:cNvSpPr>
          <p:nvPr/>
        </p:nvSpPr>
        <p:spPr bwMode="auto">
          <a:xfrm>
            <a:off x="2085975" y="5226050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80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1" name="Rectangle 31"/>
          <p:cNvSpPr>
            <a:spLocks noChangeArrowheads="1"/>
          </p:cNvSpPr>
          <p:nvPr/>
        </p:nvSpPr>
        <p:spPr bwMode="auto">
          <a:xfrm>
            <a:off x="2743200" y="5226050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Rectangle 32"/>
          <p:cNvSpPr>
            <a:spLocks noChangeArrowheads="1"/>
          </p:cNvSpPr>
          <p:nvPr/>
        </p:nvSpPr>
        <p:spPr bwMode="auto">
          <a:xfrm>
            <a:off x="3400425" y="5226050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6" name="Rectangle 33"/>
          <p:cNvSpPr>
            <a:spLocks noChangeArrowheads="1"/>
          </p:cNvSpPr>
          <p:nvPr/>
        </p:nvSpPr>
        <p:spPr bwMode="auto">
          <a:xfrm>
            <a:off x="4057650" y="5226050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Freeform 34"/>
          <p:cNvSpPr>
            <a:spLocks/>
          </p:cNvSpPr>
          <p:nvPr/>
        </p:nvSpPr>
        <p:spPr bwMode="auto">
          <a:xfrm>
            <a:off x="1571625" y="2093913"/>
            <a:ext cx="0" cy="3049588"/>
          </a:xfrm>
          <a:custGeom>
            <a:avLst/>
            <a:gdLst>
              <a:gd name="T0" fmla="*/ 1920 h 1920"/>
              <a:gd name="T1" fmla="*/ 1920 h 1920"/>
              <a:gd name="T2" fmla="*/ 0 h 192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20">
                <a:moveTo>
                  <a:pt x="0" y="1920"/>
                </a:moveTo>
                <a:lnTo>
                  <a:pt x="0" y="1920"/>
                </a:lnTo>
                <a:lnTo>
                  <a:pt x="0" y="0"/>
                </a:lnTo>
              </a:path>
            </a:pathLst>
          </a:custGeom>
          <a:noFill/>
          <a:ln w="1428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Freeform 35"/>
          <p:cNvSpPr>
            <a:spLocks/>
          </p:cNvSpPr>
          <p:nvPr/>
        </p:nvSpPr>
        <p:spPr bwMode="auto">
          <a:xfrm>
            <a:off x="1495425" y="4633913"/>
            <a:ext cx="76200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9" name="Freeform 36"/>
          <p:cNvSpPr>
            <a:spLocks/>
          </p:cNvSpPr>
          <p:nvPr/>
        </p:nvSpPr>
        <p:spPr bwMode="auto">
          <a:xfrm>
            <a:off x="1495425" y="3617913"/>
            <a:ext cx="76200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Freeform 37"/>
          <p:cNvSpPr>
            <a:spLocks/>
          </p:cNvSpPr>
          <p:nvPr/>
        </p:nvSpPr>
        <p:spPr bwMode="auto">
          <a:xfrm>
            <a:off x="1495425" y="2601913"/>
            <a:ext cx="76200" cy="0"/>
          </a:xfrm>
          <a:custGeom>
            <a:avLst/>
            <a:gdLst>
              <a:gd name="T0" fmla="*/ 0 w 48"/>
              <a:gd name="T1" fmla="*/ 0 w 48"/>
              <a:gd name="T2" fmla="*/ 48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0" y="0"/>
                </a:move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4288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1" name="Rectangle 38"/>
          <p:cNvSpPr>
            <a:spLocks noChangeArrowheads="1"/>
          </p:cNvSpPr>
          <p:nvPr/>
        </p:nvSpPr>
        <p:spPr bwMode="auto">
          <a:xfrm>
            <a:off x="849313" y="4519613"/>
            <a:ext cx="730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MR4.5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2" name="Rectangle 39"/>
          <p:cNvSpPr>
            <a:spLocks noChangeArrowheads="1"/>
          </p:cNvSpPr>
          <p:nvPr/>
        </p:nvSpPr>
        <p:spPr bwMode="auto">
          <a:xfrm>
            <a:off x="1038225" y="3503613"/>
            <a:ext cx="5508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MR4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3" name="Rectangle 40"/>
          <p:cNvSpPr>
            <a:spLocks noChangeArrowheads="1"/>
          </p:cNvSpPr>
          <p:nvPr/>
        </p:nvSpPr>
        <p:spPr bwMode="auto">
          <a:xfrm>
            <a:off x="933450" y="2489200"/>
            <a:ext cx="6683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MMR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4" name="Freeform 41"/>
          <p:cNvSpPr>
            <a:spLocks/>
          </p:cNvSpPr>
          <p:nvPr/>
        </p:nvSpPr>
        <p:spPr bwMode="auto">
          <a:xfrm>
            <a:off x="4859338" y="2093913"/>
            <a:ext cx="0" cy="3049588"/>
          </a:xfrm>
          <a:custGeom>
            <a:avLst/>
            <a:gdLst>
              <a:gd name="T0" fmla="*/ 0 h 1920"/>
              <a:gd name="T1" fmla="*/ 0 h 1920"/>
              <a:gd name="T2" fmla="*/ 1920 h 192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20">
                <a:moveTo>
                  <a:pt x="0" y="0"/>
                </a:moveTo>
                <a:lnTo>
                  <a:pt x="0" y="0"/>
                </a:lnTo>
                <a:lnTo>
                  <a:pt x="0" y="1920"/>
                </a:lnTo>
              </a:path>
            </a:pathLst>
          </a:custGeom>
          <a:noFill/>
          <a:ln w="1428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Freeform 42"/>
          <p:cNvSpPr>
            <a:spLocks/>
          </p:cNvSpPr>
          <p:nvPr/>
        </p:nvSpPr>
        <p:spPr bwMode="auto">
          <a:xfrm>
            <a:off x="4859338" y="2093913"/>
            <a:ext cx="0" cy="3049588"/>
          </a:xfrm>
          <a:custGeom>
            <a:avLst/>
            <a:gdLst>
              <a:gd name="T0" fmla="*/ 0 h 1920"/>
              <a:gd name="T1" fmla="*/ 0 h 1920"/>
              <a:gd name="T2" fmla="*/ 1920 h 192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20">
                <a:moveTo>
                  <a:pt x="0" y="0"/>
                </a:moveTo>
                <a:lnTo>
                  <a:pt x="0" y="0"/>
                </a:lnTo>
                <a:lnTo>
                  <a:pt x="0" y="1920"/>
                </a:lnTo>
              </a:path>
            </a:pathLst>
          </a:custGeom>
          <a:noFill/>
          <a:ln w="1428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6" name="Rectangle 43"/>
          <p:cNvSpPr>
            <a:spLocks noChangeArrowheads="1"/>
          </p:cNvSpPr>
          <p:nvPr/>
        </p:nvSpPr>
        <p:spPr bwMode="auto">
          <a:xfrm>
            <a:off x="4157663" y="5634038"/>
            <a:ext cx="433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Pa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7" name="Rectangle 44"/>
          <p:cNvSpPr>
            <a:spLocks noChangeArrowheads="1"/>
          </p:cNvSpPr>
          <p:nvPr/>
        </p:nvSpPr>
        <p:spPr bwMode="auto">
          <a:xfrm>
            <a:off x="4467225" y="5634038"/>
            <a:ext cx="206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8" name="Rectangle 45"/>
          <p:cNvSpPr>
            <a:spLocks noChangeArrowheads="1"/>
          </p:cNvSpPr>
          <p:nvPr/>
        </p:nvSpPr>
        <p:spPr bwMode="auto">
          <a:xfrm>
            <a:off x="4546600" y="5634038"/>
            <a:ext cx="1920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9" name="Rectangle 46"/>
          <p:cNvSpPr>
            <a:spLocks noChangeArrowheads="1"/>
          </p:cNvSpPr>
          <p:nvPr/>
        </p:nvSpPr>
        <p:spPr bwMode="auto">
          <a:xfrm>
            <a:off x="4605338" y="5634038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0" name="Rectangle 47"/>
          <p:cNvSpPr>
            <a:spLocks noChangeArrowheads="1"/>
          </p:cNvSpPr>
          <p:nvPr/>
        </p:nvSpPr>
        <p:spPr bwMode="auto">
          <a:xfrm>
            <a:off x="4748213" y="5634038"/>
            <a:ext cx="2762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1" name="Rectangle 48"/>
          <p:cNvSpPr>
            <a:spLocks noChangeArrowheads="1"/>
          </p:cNvSpPr>
          <p:nvPr/>
        </p:nvSpPr>
        <p:spPr bwMode="auto">
          <a:xfrm>
            <a:off x="4892675" y="5634038"/>
            <a:ext cx="206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2" name="Rectangle 49"/>
          <p:cNvSpPr>
            <a:spLocks noChangeArrowheads="1"/>
          </p:cNvSpPr>
          <p:nvPr/>
        </p:nvSpPr>
        <p:spPr bwMode="auto">
          <a:xfrm>
            <a:off x="4972050" y="5634038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3" name="Rectangle 50"/>
          <p:cNvSpPr>
            <a:spLocks noChangeArrowheads="1"/>
          </p:cNvSpPr>
          <p:nvPr/>
        </p:nvSpPr>
        <p:spPr bwMode="auto">
          <a:xfrm>
            <a:off x="5116513" y="5634038"/>
            <a:ext cx="1920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4" name="Rectangle 51"/>
          <p:cNvSpPr>
            <a:spLocks noChangeArrowheads="1"/>
          </p:cNvSpPr>
          <p:nvPr/>
        </p:nvSpPr>
        <p:spPr bwMode="auto">
          <a:xfrm>
            <a:off x="5175250" y="5634038"/>
            <a:ext cx="206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(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5" name="Rectangle 52"/>
          <p:cNvSpPr>
            <a:spLocks noChangeArrowheads="1"/>
          </p:cNvSpPr>
          <p:nvPr/>
        </p:nvSpPr>
        <p:spPr bwMode="auto">
          <a:xfrm>
            <a:off x="5256213" y="5634038"/>
            <a:ext cx="342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%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6" name="Rectangle 53"/>
          <p:cNvSpPr>
            <a:spLocks noChangeArrowheads="1"/>
          </p:cNvSpPr>
          <p:nvPr/>
        </p:nvSpPr>
        <p:spPr bwMode="auto">
          <a:xfrm>
            <a:off x="5483225" y="5634038"/>
            <a:ext cx="206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7" name="Rectangle 54"/>
          <p:cNvSpPr>
            <a:spLocks noChangeArrowheads="1"/>
          </p:cNvSpPr>
          <p:nvPr/>
        </p:nvSpPr>
        <p:spPr bwMode="auto">
          <a:xfrm>
            <a:off x="5748338" y="1671638"/>
            <a:ext cx="4175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8" name="Rectangle 55"/>
          <p:cNvSpPr>
            <a:spLocks noChangeArrowheads="1"/>
          </p:cNvSpPr>
          <p:nvPr/>
        </p:nvSpPr>
        <p:spPr bwMode="auto">
          <a:xfrm>
            <a:off x="6034088" y="1671638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9" name="Rectangle 56"/>
          <p:cNvSpPr>
            <a:spLocks noChangeArrowheads="1"/>
          </p:cNvSpPr>
          <p:nvPr/>
        </p:nvSpPr>
        <p:spPr bwMode="auto">
          <a:xfrm>
            <a:off x="6178550" y="1671638"/>
            <a:ext cx="206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0" name="Rectangle 57"/>
          <p:cNvSpPr>
            <a:spLocks noChangeArrowheads="1"/>
          </p:cNvSpPr>
          <p:nvPr/>
        </p:nvSpPr>
        <p:spPr bwMode="auto">
          <a:xfrm>
            <a:off x="6256338" y="1671638"/>
            <a:ext cx="7254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inib (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1" name="Rectangle 58"/>
          <p:cNvSpPr>
            <a:spLocks noChangeArrowheads="1"/>
          </p:cNvSpPr>
          <p:nvPr/>
        </p:nvSpPr>
        <p:spPr bwMode="auto">
          <a:xfrm>
            <a:off x="6844918" y="1671638"/>
            <a:ext cx="4254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n=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2" name="Rectangle 59"/>
          <p:cNvSpPr>
            <a:spLocks noChangeArrowheads="1"/>
          </p:cNvSpPr>
          <p:nvPr/>
        </p:nvSpPr>
        <p:spPr bwMode="auto">
          <a:xfrm>
            <a:off x="7157847" y="1671638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3" name="Rectangle 60"/>
          <p:cNvSpPr>
            <a:spLocks noChangeArrowheads="1"/>
          </p:cNvSpPr>
          <p:nvPr/>
        </p:nvSpPr>
        <p:spPr bwMode="auto">
          <a:xfrm>
            <a:off x="7300722" y="1671638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4" name="Rectangle 61"/>
          <p:cNvSpPr>
            <a:spLocks noChangeArrowheads="1"/>
          </p:cNvSpPr>
          <p:nvPr/>
        </p:nvSpPr>
        <p:spPr bwMode="auto">
          <a:xfrm>
            <a:off x="7445184" y="1671638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5" name="Rectangle 62"/>
          <p:cNvSpPr>
            <a:spLocks noChangeArrowheads="1"/>
          </p:cNvSpPr>
          <p:nvPr/>
        </p:nvSpPr>
        <p:spPr bwMode="auto">
          <a:xfrm>
            <a:off x="7588059" y="1671638"/>
            <a:ext cx="206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6" name="Freeform 63"/>
          <p:cNvSpPr>
            <a:spLocks noEditPoints="1"/>
          </p:cNvSpPr>
          <p:nvPr/>
        </p:nvSpPr>
        <p:spPr bwMode="auto">
          <a:xfrm>
            <a:off x="5240338" y="1731963"/>
            <a:ext cx="323850" cy="173038"/>
          </a:xfrm>
          <a:custGeom>
            <a:avLst/>
            <a:gdLst>
              <a:gd name="T0" fmla="*/ 0 w 205"/>
              <a:gd name="T1" fmla="*/ 0 h 109"/>
              <a:gd name="T2" fmla="*/ 0 w 205"/>
              <a:gd name="T3" fmla="*/ 0 h 109"/>
              <a:gd name="T4" fmla="*/ 205 w 205"/>
              <a:gd name="T5" fmla="*/ 0 h 109"/>
              <a:gd name="T6" fmla="*/ 205 w 205"/>
              <a:gd name="T7" fmla="*/ 109 h 109"/>
              <a:gd name="T8" fmla="*/ 0 w 205"/>
              <a:gd name="T9" fmla="*/ 109 h 109"/>
              <a:gd name="T10" fmla="*/ 0 w 205"/>
              <a:gd name="T11" fmla="*/ 0 h 109"/>
              <a:gd name="T12" fmla="*/ 0 w 205"/>
              <a:gd name="T13" fmla="*/ 0 h 109"/>
              <a:gd name="T14" fmla="*/ 0 w 205"/>
              <a:gd name="T1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09">
                <a:moveTo>
                  <a:pt x="0" y="0"/>
                </a:moveTo>
                <a:lnTo>
                  <a:pt x="0" y="0"/>
                </a:lnTo>
                <a:lnTo>
                  <a:pt x="205" y="0"/>
                </a:lnTo>
                <a:lnTo>
                  <a:pt x="205" y="109"/>
                </a:lnTo>
                <a:lnTo>
                  <a:pt x="0" y="10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7" name="Rectangle 64"/>
          <p:cNvSpPr>
            <a:spLocks noChangeArrowheads="1"/>
          </p:cNvSpPr>
          <p:nvPr/>
        </p:nvSpPr>
        <p:spPr bwMode="auto">
          <a:xfrm>
            <a:off x="2538413" y="1671638"/>
            <a:ext cx="447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Po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8" name="Rectangle 65"/>
          <p:cNvSpPr>
            <a:spLocks noChangeArrowheads="1"/>
          </p:cNvSpPr>
          <p:nvPr/>
        </p:nvSpPr>
        <p:spPr bwMode="auto">
          <a:xfrm>
            <a:off x="2846388" y="1671638"/>
            <a:ext cx="2762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9" name="Rectangle 66"/>
          <p:cNvSpPr>
            <a:spLocks noChangeArrowheads="1"/>
          </p:cNvSpPr>
          <p:nvPr/>
        </p:nvSpPr>
        <p:spPr bwMode="auto">
          <a:xfrm>
            <a:off x="2990850" y="1671638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0" name="Rectangle 67"/>
          <p:cNvSpPr>
            <a:spLocks noChangeArrowheads="1"/>
          </p:cNvSpPr>
          <p:nvPr/>
        </p:nvSpPr>
        <p:spPr bwMode="auto">
          <a:xfrm>
            <a:off x="3133725" y="1671638"/>
            <a:ext cx="206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1" name="Rectangle 68"/>
          <p:cNvSpPr>
            <a:spLocks noChangeArrowheads="1"/>
          </p:cNvSpPr>
          <p:nvPr/>
        </p:nvSpPr>
        <p:spPr bwMode="auto">
          <a:xfrm>
            <a:off x="3213100" y="1671638"/>
            <a:ext cx="1920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2" name="Rectangle 69"/>
          <p:cNvSpPr>
            <a:spLocks noChangeArrowheads="1"/>
          </p:cNvSpPr>
          <p:nvPr/>
        </p:nvSpPr>
        <p:spPr bwMode="auto">
          <a:xfrm>
            <a:off x="3271838" y="1671638"/>
            <a:ext cx="2762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3" name="Rectangle 70"/>
          <p:cNvSpPr>
            <a:spLocks noChangeArrowheads="1"/>
          </p:cNvSpPr>
          <p:nvPr/>
        </p:nvSpPr>
        <p:spPr bwMode="auto">
          <a:xfrm>
            <a:off x="3416300" y="1671638"/>
            <a:ext cx="1920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4" name="Rectangle 71"/>
          <p:cNvSpPr>
            <a:spLocks noChangeArrowheads="1"/>
          </p:cNvSpPr>
          <p:nvPr/>
        </p:nvSpPr>
        <p:spPr bwMode="auto">
          <a:xfrm>
            <a:off x="3475038" y="1671638"/>
            <a:ext cx="2762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5" name="Rectangle 72"/>
          <p:cNvSpPr>
            <a:spLocks noChangeArrowheads="1"/>
          </p:cNvSpPr>
          <p:nvPr/>
        </p:nvSpPr>
        <p:spPr bwMode="auto">
          <a:xfrm>
            <a:off x="3617913" y="1671638"/>
            <a:ext cx="1920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6" name="Rectangle 73"/>
          <p:cNvSpPr>
            <a:spLocks noChangeArrowheads="1"/>
          </p:cNvSpPr>
          <p:nvPr/>
        </p:nvSpPr>
        <p:spPr bwMode="auto">
          <a:xfrm>
            <a:off x="3676650" y="1671638"/>
            <a:ext cx="206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(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7" name="Rectangle 74"/>
          <p:cNvSpPr>
            <a:spLocks noChangeArrowheads="1"/>
          </p:cNvSpPr>
          <p:nvPr/>
        </p:nvSpPr>
        <p:spPr bwMode="auto">
          <a:xfrm>
            <a:off x="3757613" y="1671638"/>
            <a:ext cx="2762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8" name="Rectangle 75"/>
          <p:cNvSpPr>
            <a:spLocks noChangeArrowheads="1"/>
          </p:cNvSpPr>
          <p:nvPr/>
        </p:nvSpPr>
        <p:spPr bwMode="auto">
          <a:xfrm>
            <a:off x="3943350" y="1671638"/>
            <a:ext cx="4111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=1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9" name="Rectangle 76"/>
          <p:cNvSpPr>
            <a:spLocks noChangeArrowheads="1"/>
          </p:cNvSpPr>
          <p:nvPr/>
        </p:nvSpPr>
        <p:spPr bwMode="auto">
          <a:xfrm>
            <a:off x="4229100" y="1671638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0" name="Rectangle 77"/>
          <p:cNvSpPr>
            <a:spLocks noChangeArrowheads="1"/>
          </p:cNvSpPr>
          <p:nvPr/>
        </p:nvSpPr>
        <p:spPr bwMode="auto">
          <a:xfrm>
            <a:off x="4373563" y="1671638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1" name="Rectangle 78"/>
          <p:cNvSpPr>
            <a:spLocks noChangeArrowheads="1"/>
          </p:cNvSpPr>
          <p:nvPr/>
        </p:nvSpPr>
        <p:spPr bwMode="auto">
          <a:xfrm>
            <a:off x="4518025" y="1671638"/>
            <a:ext cx="206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2" name="Freeform 79"/>
          <p:cNvSpPr>
            <a:spLocks noEditPoints="1"/>
          </p:cNvSpPr>
          <p:nvPr/>
        </p:nvSpPr>
        <p:spPr bwMode="auto">
          <a:xfrm>
            <a:off x="2032000" y="1731963"/>
            <a:ext cx="323850" cy="173038"/>
          </a:xfrm>
          <a:custGeom>
            <a:avLst/>
            <a:gdLst>
              <a:gd name="T0" fmla="*/ 0 w 205"/>
              <a:gd name="T1" fmla="*/ 0 h 109"/>
              <a:gd name="T2" fmla="*/ 0 w 205"/>
              <a:gd name="T3" fmla="*/ 0 h 109"/>
              <a:gd name="T4" fmla="*/ 205 w 205"/>
              <a:gd name="T5" fmla="*/ 0 h 109"/>
              <a:gd name="T6" fmla="*/ 205 w 205"/>
              <a:gd name="T7" fmla="*/ 109 h 109"/>
              <a:gd name="T8" fmla="*/ 0 w 205"/>
              <a:gd name="T9" fmla="*/ 109 h 109"/>
              <a:gd name="T10" fmla="*/ 0 w 205"/>
              <a:gd name="T11" fmla="*/ 0 h 109"/>
              <a:gd name="T12" fmla="*/ 0 w 205"/>
              <a:gd name="T13" fmla="*/ 0 h 109"/>
              <a:gd name="T14" fmla="*/ 0 w 205"/>
              <a:gd name="T1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09">
                <a:moveTo>
                  <a:pt x="0" y="0"/>
                </a:moveTo>
                <a:lnTo>
                  <a:pt x="0" y="0"/>
                </a:lnTo>
                <a:lnTo>
                  <a:pt x="205" y="0"/>
                </a:lnTo>
                <a:lnTo>
                  <a:pt x="205" y="109"/>
                </a:lnTo>
                <a:lnTo>
                  <a:pt x="0" y="10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3" name="Rectangle 80"/>
          <p:cNvSpPr>
            <a:spLocks noChangeArrowheads="1"/>
          </p:cNvSpPr>
          <p:nvPr/>
        </p:nvSpPr>
        <p:spPr bwMode="auto">
          <a:xfrm>
            <a:off x="7351713" y="2476500"/>
            <a:ext cx="2111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4" name="Rectangle 81"/>
          <p:cNvSpPr>
            <a:spLocks noChangeArrowheads="1"/>
          </p:cNvSpPr>
          <p:nvPr/>
        </p:nvSpPr>
        <p:spPr bwMode="auto">
          <a:xfrm>
            <a:off x="7475538" y="2478088"/>
            <a:ext cx="1122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5" name="Rectangle 82"/>
          <p:cNvSpPr>
            <a:spLocks noChangeArrowheads="1"/>
          </p:cNvSpPr>
          <p:nvPr/>
        </p:nvSpPr>
        <p:spPr bwMode="auto">
          <a:xfrm>
            <a:off x="7575550" y="2478088"/>
            <a:ext cx="136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6" name="Rectangle 83"/>
          <p:cNvSpPr>
            <a:spLocks noChangeArrowheads="1"/>
          </p:cNvSpPr>
          <p:nvPr/>
        </p:nvSpPr>
        <p:spPr bwMode="auto">
          <a:xfrm>
            <a:off x="7634288" y="2478088"/>
            <a:ext cx="190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7" name="Rectangle 84"/>
          <p:cNvSpPr>
            <a:spLocks noChangeArrowheads="1"/>
          </p:cNvSpPr>
          <p:nvPr/>
        </p:nvSpPr>
        <p:spPr bwMode="auto">
          <a:xfrm>
            <a:off x="7735888" y="2478088"/>
            <a:ext cx="190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8" name="Rectangle 85"/>
          <p:cNvSpPr>
            <a:spLocks noChangeArrowheads="1"/>
          </p:cNvSpPr>
          <p:nvPr/>
        </p:nvSpPr>
        <p:spPr bwMode="auto">
          <a:xfrm>
            <a:off x="7837488" y="2478088"/>
            <a:ext cx="190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9" name="Rectangle 86"/>
          <p:cNvSpPr>
            <a:spLocks noChangeArrowheads="1"/>
          </p:cNvSpPr>
          <p:nvPr/>
        </p:nvSpPr>
        <p:spPr bwMode="auto">
          <a:xfrm>
            <a:off x="7337425" y="3471863"/>
            <a:ext cx="2111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0" name="Rectangle 87"/>
          <p:cNvSpPr>
            <a:spLocks noChangeArrowheads="1"/>
          </p:cNvSpPr>
          <p:nvPr/>
        </p:nvSpPr>
        <p:spPr bwMode="auto">
          <a:xfrm>
            <a:off x="7459663" y="3473450"/>
            <a:ext cx="1122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1" name="Rectangle 88"/>
          <p:cNvSpPr>
            <a:spLocks noChangeArrowheads="1"/>
          </p:cNvSpPr>
          <p:nvPr/>
        </p:nvSpPr>
        <p:spPr bwMode="auto">
          <a:xfrm>
            <a:off x="7559675" y="3473450"/>
            <a:ext cx="136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2" name="Rectangle 89"/>
          <p:cNvSpPr>
            <a:spLocks noChangeArrowheads="1"/>
          </p:cNvSpPr>
          <p:nvPr/>
        </p:nvSpPr>
        <p:spPr bwMode="auto">
          <a:xfrm>
            <a:off x="7618413" y="3473450"/>
            <a:ext cx="190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3" name="Rectangle 90"/>
          <p:cNvSpPr>
            <a:spLocks noChangeArrowheads="1"/>
          </p:cNvSpPr>
          <p:nvPr/>
        </p:nvSpPr>
        <p:spPr bwMode="auto">
          <a:xfrm>
            <a:off x="7720013" y="3473450"/>
            <a:ext cx="190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4" name="Rectangle 91"/>
          <p:cNvSpPr>
            <a:spLocks noChangeArrowheads="1"/>
          </p:cNvSpPr>
          <p:nvPr/>
        </p:nvSpPr>
        <p:spPr bwMode="auto">
          <a:xfrm>
            <a:off x="7821613" y="3473450"/>
            <a:ext cx="190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5" name="Rectangle 92"/>
          <p:cNvSpPr>
            <a:spLocks noChangeArrowheads="1"/>
          </p:cNvSpPr>
          <p:nvPr/>
        </p:nvSpPr>
        <p:spPr bwMode="auto">
          <a:xfrm>
            <a:off x="7321550" y="4619625"/>
            <a:ext cx="2111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Italic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6" name="Rectangle 93"/>
          <p:cNvSpPr>
            <a:spLocks noChangeArrowheads="1"/>
          </p:cNvSpPr>
          <p:nvPr/>
        </p:nvSpPr>
        <p:spPr bwMode="auto">
          <a:xfrm>
            <a:off x="7443788" y="4621213"/>
            <a:ext cx="1122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&lt;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7" name="Rectangle 94"/>
          <p:cNvSpPr>
            <a:spLocks noChangeArrowheads="1"/>
          </p:cNvSpPr>
          <p:nvPr/>
        </p:nvSpPr>
        <p:spPr bwMode="auto">
          <a:xfrm>
            <a:off x="7543800" y="4621213"/>
            <a:ext cx="136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8" name="Rectangle 95"/>
          <p:cNvSpPr>
            <a:spLocks noChangeArrowheads="1"/>
          </p:cNvSpPr>
          <p:nvPr/>
        </p:nvSpPr>
        <p:spPr bwMode="auto">
          <a:xfrm>
            <a:off x="7604125" y="4621213"/>
            <a:ext cx="190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9" name="Rectangle 96"/>
          <p:cNvSpPr>
            <a:spLocks noChangeArrowheads="1"/>
          </p:cNvSpPr>
          <p:nvPr/>
        </p:nvSpPr>
        <p:spPr bwMode="auto">
          <a:xfrm>
            <a:off x="7705725" y="4621213"/>
            <a:ext cx="190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0" name="Rectangle 97"/>
          <p:cNvSpPr>
            <a:spLocks noChangeArrowheads="1"/>
          </p:cNvSpPr>
          <p:nvPr/>
        </p:nvSpPr>
        <p:spPr bwMode="auto">
          <a:xfrm>
            <a:off x="7807325" y="4621213"/>
            <a:ext cx="190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1" name="Rectangle 98"/>
          <p:cNvSpPr>
            <a:spLocks noChangeArrowheads="1"/>
          </p:cNvSpPr>
          <p:nvPr/>
        </p:nvSpPr>
        <p:spPr bwMode="auto">
          <a:xfrm>
            <a:off x="3621088" y="2463800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41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2" name="Rectangle 99"/>
          <p:cNvSpPr>
            <a:spLocks noChangeArrowheads="1"/>
          </p:cNvSpPr>
          <p:nvPr/>
        </p:nvSpPr>
        <p:spPr bwMode="auto">
          <a:xfrm>
            <a:off x="4270375" y="3473450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21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3" name="Rectangle 100"/>
          <p:cNvSpPr>
            <a:spLocks noChangeArrowheads="1"/>
          </p:cNvSpPr>
          <p:nvPr/>
        </p:nvSpPr>
        <p:spPr bwMode="auto">
          <a:xfrm>
            <a:off x="4473575" y="4468813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Bold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4" name="Rectangle 101"/>
          <p:cNvSpPr>
            <a:spLocks noChangeArrowheads="1"/>
          </p:cNvSpPr>
          <p:nvPr/>
        </p:nvSpPr>
        <p:spPr bwMode="auto">
          <a:xfrm>
            <a:off x="5078413" y="2468563"/>
            <a:ext cx="404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5" name="Rectangle 102"/>
          <p:cNvSpPr>
            <a:spLocks noChangeArrowheads="1"/>
          </p:cNvSpPr>
          <p:nvPr/>
        </p:nvSpPr>
        <p:spPr bwMode="auto">
          <a:xfrm>
            <a:off x="5018088" y="3459163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6" name="Rectangle 103"/>
          <p:cNvSpPr>
            <a:spLocks noChangeArrowheads="1"/>
          </p:cNvSpPr>
          <p:nvPr/>
        </p:nvSpPr>
        <p:spPr bwMode="auto">
          <a:xfrm>
            <a:off x="5018088" y="4494213"/>
            <a:ext cx="261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Bold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7030" y="6428601"/>
            <a:ext cx="3605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chemeClr val="bg1"/>
                </a:solidFill>
              </a:rPr>
              <a:t>Lipton JH</a:t>
            </a:r>
            <a:r>
              <a:rPr lang="en-US" sz="1200" b="1" kern="0" dirty="0" smtClean="0">
                <a:solidFill>
                  <a:srgbClr val="FFFFFF"/>
                </a:solidFill>
              </a:rPr>
              <a:t>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519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 PACE Update_DRAFT">
  <a:themeElements>
    <a:clrScheme name="Custom 1">
      <a:dk1>
        <a:srgbClr val="DDDDDD"/>
      </a:dk1>
      <a:lt1>
        <a:srgbClr val="FFFFFF"/>
      </a:lt1>
      <a:dk2>
        <a:srgbClr val="000066"/>
      </a:dk2>
      <a:lt2>
        <a:srgbClr val="FFFF00"/>
      </a:lt2>
      <a:accent1>
        <a:srgbClr val="FFFFFF"/>
      </a:accent1>
      <a:accent2>
        <a:srgbClr val="99CCFF"/>
      </a:accent2>
      <a:accent3>
        <a:srgbClr val="FF9900"/>
      </a:accent3>
      <a:accent4>
        <a:srgbClr val="64D12D"/>
      </a:accent4>
      <a:accent5>
        <a:srgbClr val="FFFF65"/>
      </a:accent5>
      <a:accent6>
        <a:srgbClr val="A5A5A5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 PACE Update_DRAFT</Template>
  <TotalTime>16990</TotalTime>
  <Words>2808</Words>
  <Application>Microsoft Office PowerPoint</Application>
  <PresentationFormat>On-screen Show (4:3)</PresentationFormat>
  <Paragraphs>797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ASH PACE Update_DRAFT</vt:lpstr>
      <vt:lpstr>EPIC: A Phase 3 Trial of Ponatinib Compared with Imatinib in Patients with Newly Diagnosed Chronic Myeloid Leukemia in Chronic Phase (CP-CML)</vt:lpstr>
      <vt:lpstr>EPIC: Introduction</vt:lpstr>
      <vt:lpstr>EPIC: Study Design </vt:lpstr>
      <vt:lpstr>EPIC: Demographic and Baseline Characteristics</vt:lpstr>
      <vt:lpstr>EPIC: Status and Disposition at  Time of Termination</vt:lpstr>
      <vt:lpstr>EPIC: Study Drug Exposure</vt:lpstr>
      <vt:lpstr>EPIC: Achievement of &lt;10% BCR-ABL Transcripts at 3 Months: Evaluable Patients</vt:lpstr>
      <vt:lpstr>EPIC: Achievement of &lt;10% BCR-ABL Transcript Levels at 3 Months by Sokal Risk Score: Evaluable Patients</vt:lpstr>
      <vt:lpstr>EPIC: Best Overall Molecular Response at Any Time: Evaluable Patients</vt:lpstr>
      <vt:lpstr>EPIC: Best Molecular Response at Any Time by Sokal Risk Score: Evaluable Patients</vt:lpstr>
      <vt:lpstr>EPIC: Patients With Treatment-Emergent AEs (&gt;15%)</vt:lpstr>
      <vt:lpstr>EPIC: Patients With Treatment-Emergent SAEs (≥2 Patients)</vt:lpstr>
      <vt:lpstr>EPIC: Patients With Treatment-Emergent  Vascular Occlusive Events </vt:lpstr>
      <vt:lpstr>EPIC: Vascular Occlusive Events</vt:lpstr>
      <vt:lpstr>EPIC: Summary</vt:lpstr>
    </vt:vector>
  </TitlesOfParts>
  <Company>ARIAD Pharmaceuticals,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Pivotal Phase 2 Trial of Ponatinib in Patients with CML and Ph+ALL Resistant or Intolerant to Dasatinib or Nilotinib, or with the T315I BCR‐ABL Mutation: 12‐Month Follow‐up of the PACE Trial</dc:title>
  <dc:creator>Ruth O'Halloran</dc:creator>
  <cp:lastModifiedBy>Christi Gray</cp:lastModifiedBy>
  <cp:revision>1231</cp:revision>
  <cp:lastPrinted>2014-10-20T17:00:36Z</cp:lastPrinted>
  <dcterms:created xsi:type="dcterms:W3CDTF">2012-10-19T18:46:03Z</dcterms:created>
  <dcterms:modified xsi:type="dcterms:W3CDTF">2014-12-11T17:11:55Z</dcterms:modified>
</cp:coreProperties>
</file>