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93" r:id="rId2"/>
    <p:sldId id="308" r:id="rId3"/>
    <p:sldId id="267" r:id="rId4"/>
    <p:sldId id="269" r:id="rId5"/>
    <p:sldId id="271" r:id="rId6"/>
    <p:sldId id="273" r:id="rId7"/>
    <p:sldId id="275" r:id="rId8"/>
    <p:sldId id="305" r:id="rId9"/>
    <p:sldId id="301" r:id="rId10"/>
    <p:sldId id="300" r:id="rId11"/>
    <p:sldId id="306" r:id="rId12"/>
    <p:sldId id="287" r:id="rId13"/>
    <p:sldId id="307" r:id="rId14"/>
    <p:sldId id="303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3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orient="horz" pos="1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0F3"/>
    <a:srgbClr val="F09828"/>
    <a:srgbClr val="99CCFF"/>
    <a:srgbClr val="0976C7"/>
    <a:srgbClr val="EAEAEA"/>
    <a:srgbClr val="000000"/>
    <a:srgbClr val="292929"/>
    <a:srgbClr val="ED7D31"/>
    <a:srgbClr val="075B9D"/>
    <a:srgbClr val="99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278" y="66"/>
      </p:cViewPr>
      <p:guideLst>
        <p:guide orient="horz" pos="2173"/>
        <p:guide orient="horz" pos="4178"/>
        <p:guide orient="horz" pos="525"/>
        <p:guide orient="horz" pos="621"/>
        <p:guide pos="2880"/>
        <p:guide pos="283"/>
        <p:guide pos="54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53FC5-5F0B-4694-BCDA-6C8F4ADE70D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00050-4D80-4A38-8CDE-6D0F234D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1C52-D611-4D2E-AE5A-3F7E786C171E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53065-ED58-44BF-B8FD-5412EA03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126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6971" indent="-291143" defTabSz="938126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571" indent="-232914" defTabSz="938126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399" indent="-232914" defTabSz="938126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228" indent="-232914" defTabSz="938126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056" indent="-232914" defTabSz="9381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7884" indent="-232914" defTabSz="9381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3713" indent="-232914" defTabSz="9381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59541" indent="-232914" defTabSz="9381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8BA8D6A-C1EF-4A78-9372-5BBDA04B023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78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71450" indent="-296711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86847" indent="-237369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61585" indent="-237369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136324" indent="-237369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611062" indent="-2373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085801" indent="-2373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560540" indent="-2373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4035279" indent="-2373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71CC908-0AE9-4A5C-9735-39F5C1961CA0}" type="slidenum">
              <a:rPr lang="en-US">
                <a:solidFill>
                  <a:srgbClr val="000000"/>
                </a:solidFill>
              </a:rPr>
              <a:pPr eaLnBrk="1" hangingPunct="1"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64" name="Notes Placeholder 2"/>
          <p:cNvSpPr>
            <a:spLocks noGrp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</p:spTree>
    <p:extLst>
      <p:ext uri="{BB962C8B-B14F-4D97-AF65-F5344CB8AC3E}">
        <p14:creationId xmlns:p14="http://schemas.microsoft.com/office/powerpoint/2010/main" val="261274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u="sng" kern="0" dirty="0">
                <a:latin typeface="Calibri" pitchFamily="34" charset="0"/>
                <a:cs typeface="Calibri" pitchFamily="34" charset="0"/>
              </a:rPr>
              <a:t>Stratification</a:t>
            </a:r>
            <a:r>
              <a:rPr lang="en-US" sz="1100" kern="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173090" indent="-17309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00" kern="0" dirty="0">
                <a:latin typeface="Calibri" pitchFamily="34" charset="0"/>
                <a:cs typeface="Calibri" pitchFamily="34" charset="0"/>
                <a:sym typeface="Symbol"/>
              </a:rPr>
              <a:t>Del(17p) or </a:t>
            </a:r>
            <a:r>
              <a:rPr lang="en-US" sz="1100" i="1" kern="0" dirty="0">
                <a:latin typeface="Calibri" pitchFamily="34" charset="0"/>
                <a:cs typeface="Calibri" pitchFamily="34" charset="0"/>
                <a:sym typeface="Symbol"/>
              </a:rPr>
              <a:t>TP53</a:t>
            </a:r>
            <a:r>
              <a:rPr lang="en-US" sz="1100" kern="0" dirty="0">
                <a:latin typeface="Calibri" pitchFamily="34" charset="0"/>
                <a:cs typeface="Calibri" pitchFamily="34" charset="0"/>
                <a:sym typeface="Symbol"/>
              </a:rPr>
              <a:t> mutation, either vs neither</a:t>
            </a:r>
            <a:endParaRPr lang="en-US" sz="1100" kern="0" dirty="0">
              <a:latin typeface="Calibri" pitchFamily="34" charset="0"/>
              <a:cs typeface="Calibri" pitchFamily="34" charset="0"/>
            </a:endParaRPr>
          </a:p>
          <a:p>
            <a:pPr marL="173090" indent="-17309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00" i="1" kern="0" dirty="0">
                <a:latin typeface="Calibri" pitchFamily="34" charset="0"/>
                <a:cs typeface="Calibri" pitchFamily="34" charset="0"/>
              </a:rPr>
              <a:t>IGHV</a:t>
            </a:r>
            <a:r>
              <a:rPr lang="en-US" sz="1100" kern="0" dirty="0">
                <a:latin typeface="Calibri" pitchFamily="34" charset="0"/>
                <a:cs typeface="Calibri" pitchFamily="34" charset="0"/>
              </a:rPr>
              <a:t>, mutated vs unmutated</a:t>
            </a:r>
          </a:p>
          <a:p>
            <a:pPr marL="173090" indent="-17309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00" kern="0" dirty="0">
                <a:latin typeface="Calibri" pitchFamily="34" charset="0"/>
                <a:cs typeface="Calibri" pitchFamily="34" charset="0"/>
              </a:rPr>
              <a:t>Prior anti-CD20 antibody, yes vs no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latin typeface="Calibri" pitchFamily="34" charset="0"/>
              <a:cs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u="sng" kern="0" dirty="0">
                <a:latin typeface="Calibri" pitchFamily="34" charset="0"/>
                <a:cs typeface="Calibri" pitchFamily="34" charset="0"/>
              </a:rPr>
              <a:t>Rituximab dosing</a:t>
            </a:r>
          </a:p>
          <a:p>
            <a:pPr marL="174708" indent="-17470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00" kern="0" dirty="0">
                <a:latin typeface="Calibri" pitchFamily="34" charset="0"/>
                <a:cs typeface="Calibri" pitchFamily="34" charset="0"/>
              </a:rPr>
              <a:t>8 doses total over 6 months, 5 doses q2wks, then 3 doses q4wks</a:t>
            </a:r>
          </a:p>
          <a:p>
            <a:pPr marL="174708" indent="-17470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1100" kern="0" dirty="0">
                <a:latin typeface="Calibri" pitchFamily="34" charset="0"/>
                <a:cs typeface="Calibri" pitchFamily="34" charset="0"/>
              </a:rPr>
              <a:t>1st dose 75 mg/m2, then 500 mg/m2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100" kern="0" dirty="0">
              <a:latin typeface="Calibri" pitchFamily="34" charset="0"/>
              <a:cs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u="sng" kern="0" dirty="0">
                <a:latin typeface="Calibri" pitchFamily="34" charset="0"/>
                <a:cs typeface="Calibri" pitchFamily="34" charset="0"/>
              </a:rPr>
              <a:t>PFS</a:t>
            </a:r>
          </a:p>
          <a:p>
            <a:pPr marL="174708" indent="-17470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00" kern="0" dirty="0">
                <a:latin typeface="Calibri" pitchFamily="34" charset="0"/>
                <a:cs typeface="Calibri" pitchFamily="34" charset="0"/>
              </a:rPr>
              <a:t>Independent review</a:t>
            </a:r>
          </a:p>
          <a:p>
            <a:pPr marL="174708" indent="-17470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00" kern="0" dirty="0">
                <a:latin typeface="Calibri" pitchFamily="34" charset="0"/>
                <a:cs typeface="Calibri" pitchFamily="34" charset="0"/>
              </a:rPr>
              <a:t>Events: PD or death of any cause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latin typeface="Calibri" pitchFamily="34" charset="0"/>
              <a:cs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u="sng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5102C-33B1-4D82-9EFC-22A8BA9BB73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9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EB80104-C8C8-4CD9-A4BA-598E9EE25F50}" type="slidenum">
              <a:rPr 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C2E05DD-0447-4F8D-9677-F3D8DAE21FF7}" type="datetime6">
              <a:rPr lang="en-US">
                <a:solidFill>
                  <a:srgbClr val="000000"/>
                </a:solidFill>
              </a:rPr>
              <a:pPr eaLnBrk="1" hangingPunct="1"/>
              <a:t>December 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9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www.gilead.com</a:t>
            </a:r>
          </a:p>
        </p:txBody>
      </p:sp>
      <p:sp>
        <p:nvSpPr>
          <p:cNvPr id="26630" name="Header Placeholder 6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GS-1101 Based Treatment Of CLL</a:t>
            </a:r>
          </a:p>
        </p:txBody>
      </p:sp>
      <p:sp>
        <p:nvSpPr>
          <p:cNvPr id="26631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Only one of 3 criteria for unfit is required</a:t>
            </a:r>
          </a:p>
        </p:txBody>
      </p:sp>
    </p:spTree>
    <p:extLst>
      <p:ext uri="{BB962C8B-B14F-4D97-AF65-F5344CB8AC3E}">
        <p14:creationId xmlns:p14="http://schemas.microsoft.com/office/powerpoint/2010/main" val="201024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583E7CE-8812-462F-8DDD-433BA0302CB9}" type="slidenum">
              <a:rPr lang="en-US">
                <a:solidFill>
                  <a:srgbClr val="000000"/>
                </a:solidFill>
              </a:rPr>
              <a:pPr eaLnBrk="1" hangingPunct="1"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2" name="Notes Placeholder 2"/>
          <p:cNvSpPr>
            <a:spLocks noGrp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</p:spTree>
    <p:extLst>
      <p:ext uri="{BB962C8B-B14F-4D97-AF65-F5344CB8AC3E}">
        <p14:creationId xmlns:p14="http://schemas.microsoft.com/office/powerpoint/2010/main" val="374611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583E7CE-8812-462F-8DDD-433BA0302CB9}" type="slidenum">
              <a:rPr 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2" name="Notes Placeholder 2"/>
          <p:cNvSpPr>
            <a:spLocks noGrp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</p:spTree>
    <p:extLst>
      <p:ext uri="{BB962C8B-B14F-4D97-AF65-F5344CB8AC3E}">
        <p14:creationId xmlns:p14="http://schemas.microsoft.com/office/powerpoint/2010/main" val="4201206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583E7CE-8812-462F-8DDD-433BA0302CB9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2" name="Notes Placeholder 2"/>
          <p:cNvSpPr>
            <a:spLocks noGrp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</p:spTree>
    <p:extLst>
      <p:ext uri="{BB962C8B-B14F-4D97-AF65-F5344CB8AC3E}">
        <p14:creationId xmlns:p14="http://schemas.microsoft.com/office/powerpoint/2010/main" val="295987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53065-ED58-44BF-B8FD-5412EA03AF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7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720AE3-C4D9-4C0E-8E03-26DB3D81C19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819" name="Notes Placeholder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545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720AE3-C4D9-4C0E-8E03-26DB3D81C19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819" name="Notes Placeholder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264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712" y="457200"/>
            <a:ext cx="7924800" cy="2816352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712" y="4114800"/>
            <a:ext cx="7924800" cy="6096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85800" y="5029200"/>
            <a:ext cx="7924800" cy="9144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3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3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7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3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0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6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5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4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4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9763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85800" y="6503988"/>
            <a:ext cx="685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"/>
            <a:ext cx="79248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599" y="6248400"/>
            <a:ext cx="7870371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2BE16F37-D63B-443C-96C0-C234F1098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926" y="398583"/>
            <a:ext cx="7900416" cy="9086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347" y="1524000"/>
            <a:ext cx="7924800" cy="45259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102" y="63850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421F-9E7F-4E7D-842C-A9704C8FAC4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1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700" r:id="rId14"/>
    <p:sldLayoutId id="214748370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rgbClr val="F0982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09828"/>
        </a:buClr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09828"/>
        </a:buClr>
        <a:buFont typeface="Arial" pitchFamily="34" charset="0"/>
        <a:buChar char="–"/>
        <a:defRPr sz="20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09828"/>
        </a:buClr>
        <a:buFont typeface="Arial" pitchFamily="34" charset="0"/>
        <a:buChar char="•"/>
        <a:defRPr sz="1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09828"/>
        </a:buClr>
        <a:buFont typeface="Arial" pitchFamily="34" charset="0"/>
        <a:buChar char="–"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09828"/>
        </a:buClr>
        <a:buFont typeface="Arial" pitchFamily="34" charset="0"/>
        <a:buChar char="»"/>
        <a:defRPr sz="1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201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204716" y="593680"/>
            <a:ext cx="8734568" cy="2816352"/>
          </a:xfrm>
        </p:spPr>
        <p:txBody>
          <a:bodyPr>
            <a:noAutofit/>
          </a:bodyPr>
          <a:lstStyle/>
          <a:p>
            <a:r>
              <a:rPr lang="en-US" sz="3600" dirty="0"/>
              <a:t>Second Interim Analysis of a Phase 3 Study of Idelalisib (ZYDELIG</a:t>
            </a:r>
            <a:r>
              <a:rPr lang="en-US" sz="3600" baseline="30000" dirty="0"/>
              <a:t>®</a:t>
            </a:r>
            <a:r>
              <a:rPr lang="en-US" sz="3600" dirty="0"/>
              <a:t>) Plus </a:t>
            </a:r>
            <a:r>
              <a:rPr lang="en-US" sz="3600" dirty="0" smtClean="0"/>
              <a:t>Rituximab </a:t>
            </a:r>
            <a:r>
              <a:rPr lang="en-US" sz="3600" dirty="0"/>
              <a:t>for Relapsed Chronic Lymphocytic </a:t>
            </a:r>
            <a:r>
              <a:rPr lang="en-US" sz="3600" dirty="0" smtClean="0"/>
              <a:t>Leukemia: </a:t>
            </a:r>
            <a:r>
              <a:rPr lang="en-US" sz="3600" dirty="0"/>
              <a:t>Efficacy Analysis in Patient Subpopulations </a:t>
            </a:r>
            <a:r>
              <a:rPr lang="en-US" sz="3600" dirty="0" smtClean="0"/>
              <a:t>With </a:t>
            </a:r>
            <a:r>
              <a:rPr lang="en-US" sz="3600" dirty="0"/>
              <a:t>Del(17p) and Other Adverse Prognostic Factors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312" y="4808485"/>
            <a:ext cx="8205787" cy="1356957"/>
          </a:xfrm>
        </p:spPr>
        <p:txBody>
          <a:bodyPr>
            <a:noAutofit/>
          </a:bodyPr>
          <a:lstStyle/>
          <a:p>
            <a:r>
              <a:rPr lang="en-US" b="1" dirty="0" smtClean="0"/>
              <a:t>Sharman JP, </a:t>
            </a:r>
            <a:r>
              <a:rPr lang="en-US" b="1" dirty="0" err="1" smtClean="0"/>
              <a:t>Coutre</a:t>
            </a:r>
            <a:r>
              <a:rPr lang="en-US" b="1" dirty="0" smtClean="0"/>
              <a:t> SE, Furman RR, </a:t>
            </a:r>
            <a:r>
              <a:rPr lang="en-US" b="1" dirty="0" err="1" smtClean="0"/>
              <a:t>Cheson</a:t>
            </a:r>
            <a:r>
              <a:rPr lang="en-US" b="1" dirty="0" smtClean="0"/>
              <a:t> BD, </a:t>
            </a:r>
            <a:r>
              <a:rPr lang="en-US" b="1" dirty="0" err="1" smtClean="0"/>
              <a:t>Pagel</a:t>
            </a:r>
            <a:r>
              <a:rPr lang="en-US" b="1" dirty="0" smtClean="0"/>
              <a:t> JM, </a:t>
            </a:r>
            <a:r>
              <a:rPr lang="en-US" b="1" dirty="0" err="1" smtClean="0"/>
              <a:t>Hillmen</a:t>
            </a:r>
            <a:r>
              <a:rPr lang="en-US" b="1" dirty="0" smtClean="0"/>
              <a:t> P, Barrientos JC, </a:t>
            </a:r>
            <a:r>
              <a:rPr lang="en-US" b="1" dirty="0" err="1" smtClean="0"/>
              <a:t>Zelenetz</a:t>
            </a:r>
            <a:r>
              <a:rPr lang="en-US" b="1" dirty="0" smtClean="0"/>
              <a:t> AD, </a:t>
            </a:r>
            <a:r>
              <a:rPr lang="en-US" b="1" dirty="0" err="1" smtClean="0"/>
              <a:t>Kipps</a:t>
            </a:r>
            <a:r>
              <a:rPr lang="en-US" b="1" dirty="0" smtClean="0"/>
              <a:t> TJ, </a:t>
            </a:r>
            <a:r>
              <a:rPr lang="en-US" b="1" dirty="0" err="1" smtClean="0"/>
              <a:t>Flinn</a:t>
            </a:r>
            <a:r>
              <a:rPr lang="en-US" b="1" dirty="0" smtClean="0"/>
              <a:t> IW, Ghia P, </a:t>
            </a:r>
            <a:r>
              <a:rPr lang="en-US" b="1" dirty="0" err="1" smtClean="0"/>
              <a:t>Hallek</a:t>
            </a:r>
            <a:r>
              <a:rPr lang="en-US" b="1" dirty="0" smtClean="0"/>
              <a:t> M, </a:t>
            </a:r>
            <a:r>
              <a:rPr lang="en-US" b="1" dirty="0" err="1" smtClean="0"/>
              <a:t>Coiffier</a:t>
            </a:r>
            <a:r>
              <a:rPr lang="en-US" b="1" dirty="0" smtClean="0"/>
              <a:t> B, O'Brien S, </a:t>
            </a:r>
            <a:r>
              <a:rPr lang="en-US" b="1" dirty="0" err="1" smtClean="0"/>
              <a:t>Tausch</a:t>
            </a:r>
            <a:r>
              <a:rPr lang="en-US" b="1" dirty="0" smtClean="0"/>
              <a:t> E, </a:t>
            </a:r>
            <a:r>
              <a:rPr lang="en-US" b="1" dirty="0" err="1" smtClean="0"/>
              <a:t>Kreuzer</a:t>
            </a:r>
            <a:r>
              <a:rPr lang="en-US" b="1" dirty="0" smtClean="0"/>
              <a:t> K-A,</a:t>
            </a:r>
            <a:r>
              <a:rPr lang="en-US" baseline="30000" dirty="0"/>
              <a:t> </a:t>
            </a:r>
            <a:r>
              <a:rPr lang="en-US" b="1" dirty="0" smtClean="0"/>
              <a:t>Jiang W,</a:t>
            </a:r>
            <a:r>
              <a:rPr lang="en-US" baseline="30000" dirty="0"/>
              <a:t> </a:t>
            </a:r>
            <a:r>
              <a:rPr lang="en-US" b="1" dirty="0" err="1" smtClean="0"/>
              <a:t>Lazarov</a:t>
            </a:r>
            <a:r>
              <a:rPr lang="en-US" b="1" dirty="0" smtClean="0"/>
              <a:t> M,</a:t>
            </a:r>
            <a:r>
              <a:rPr lang="en-US" baseline="30000" dirty="0"/>
              <a:t> </a:t>
            </a:r>
            <a:r>
              <a:rPr lang="en-US" b="1" dirty="0" smtClean="0"/>
              <a:t>Li D, </a:t>
            </a:r>
            <a:r>
              <a:rPr lang="en-US" b="1" dirty="0" err="1" smtClean="0"/>
              <a:t>Jahn</a:t>
            </a:r>
            <a:r>
              <a:rPr lang="en-US" b="1" dirty="0" smtClean="0"/>
              <a:t> TM,</a:t>
            </a:r>
            <a:r>
              <a:rPr lang="en-US" b="1" baseline="30000" dirty="0" smtClean="0"/>
              <a:t> </a:t>
            </a:r>
            <a:r>
              <a:rPr lang="en-US" b="1" dirty="0" err="1" smtClean="0"/>
              <a:t>Stilgenbauer</a:t>
            </a:r>
            <a:r>
              <a:rPr lang="en-US" b="1" dirty="0" smtClean="0"/>
              <a:t> 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7347" y="3985150"/>
            <a:ext cx="2429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baseline="0" dirty="0" smtClean="0">
                <a:solidFill>
                  <a:srgbClr val="FFFF00"/>
                </a:solidFill>
              </a:rPr>
              <a:t>Abstract 330</a:t>
            </a:r>
          </a:p>
        </p:txBody>
      </p:sp>
    </p:spTree>
    <p:extLst>
      <p:ext uri="{BB962C8B-B14F-4D97-AF65-F5344CB8AC3E}">
        <p14:creationId xmlns:p14="http://schemas.microsoft.com/office/powerpoint/2010/main" val="21570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3912" y="481544"/>
            <a:ext cx="7924800" cy="787400"/>
          </a:xfrm>
        </p:spPr>
        <p:txBody>
          <a:bodyPr>
            <a:noAutofit/>
          </a:bodyPr>
          <a:lstStyle/>
          <a:p>
            <a:r>
              <a:rPr lang="en-US" dirty="0" smtClean="0"/>
              <a:t>PFS </a:t>
            </a:r>
            <a:r>
              <a:rPr lang="en-US" dirty="0"/>
              <a:t>Subgroup </a:t>
            </a:r>
            <a:r>
              <a:rPr lang="en-US" dirty="0" smtClean="0"/>
              <a:t>Analysis*</a:t>
            </a:r>
            <a:br>
              <a:rPr lang="en-US" dirty="0" smtClean="0"/>
            </a:br>
            <a:r>
              <a:rPr lang="en-US" sz="3200" dirty="0" smtClean="0">
                <a:solidFill>
                  <a:schemeClr val="bg1"/>
                </a:solidFill>
              </a:rPr>
              <a:t>Idelalisib </a:t>
            </a:r>
            <a:r>
              <a:rPr lang="en-US" sz="3200" dirty="0">
                <a:solidFill>
                  <a:schemeClr val="bg1"/>
                </a:solidFill>
              </a:rPr>
              <a:t>+ </a:t>
            </a:r>
            <a:r>
              <a:rPr lang="en-US" sz="3200" dirty="0" smtClean="0">
                <a:solidFill>
                  <a:schemeClr val="bg1"/>
                </a:solidFill>
              </a:rPr>
              <a:t>R (</a:t>
            </a:r>
            <a:r>
              <a:rPr lang="en-US" sz="3200" dirty="0" smtClean="0">
                <a:solidFill>
                  <a:schemeClr val="bg1"/>
                </a:solidFill>
              </a:rPr>
              <a:t>n = 110</a:t>
            </a:r>
            <a:r>
              <a:rPr lang="en-US" sz="3200" dirty="0">
                <a:solidFill>
                  <a:schemeClr val="bg1"/>
                </a:solidFill>
              </a:rPr>
              <a:t>) 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463109"/>
              </p:ext>
            </p:extLst>
          </p:nvPr>
        </p:nvGraphicFramePr>
        <p:xfrm>
          <a:off x="1676888" y="1580071"/>
          <a:ext cx="5706551" cy="34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Prism 6" r:id="rId3" imgW="7558889" imgH="5195942" progId="Prism6.Document">
                  <p:embed/>
                </p:oleObj>
              </mc:Choice>
              <mc:Fallback>
                <p:oleObj name="Prism 6" r:id="rId3" imgW="7558889" imgH="5195942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888" y="1580071"/>
                        <a:ext cx="5706551" cy="347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86925"/>
              </p:ext>
            </p:extLst>
          </p:nvPr>
        </p:nvGraphicFramePr>
        <p:xfrm>
          <a:off x="1668295" y="4980216"/>
          <a:ext cx="5418954" cy="44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54"/>
                <a:gridCol w="340800"/>
                <a:gridCol w="340800"/>
                <a:gridCol w="340800"/>
                <a:gridCol w="340800"/>
                <a:gridCol w="340800"/>
                <a:gridCol w="340800"/>
                <a:gridCol w="340800"/>
                <a:gridCol w="340800"/>
                <a:gridCol w="340800"/>
                <a:gridCol w="340800"/>
                <a:gridCol w="340800"/>
                <a:gridCol w="340800"/>
                <a:gridCol w="340800"/>
                <a:gridCol w="340800"/>
              </a:tblGrid>
              <a:tr h="0">
                <a:tc gridSpan="12">
                  <a:txBody>
                    <a:bodyPr/>
                    <a:lstStyle/>
                    <a:p>
                      <a:pPr marL="0" indent="57150"/>
                      <a:r>
                        <a:rPr lang="en-US" sz="8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at risk</a:t>
                      </a:r>
                      <a:endParaRPr lang="en-US" sz="8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446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9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</a:t>
                      </a:r>
                      <a:endParaRPr lang="en-US" sz="9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solidFill>
                            <a:srgbClr val="ED7D3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endParaRPr lang="en-US" sz="900" b="1" dirty="0">
                        <a:solidFill>
                          <a:srgbClr val="ED7D3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ED7D3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rgbClr val="ED7D3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8" name="Title 1"/>
          <p:cNvSpPr txBox="1">
            <a:spLocks/>
          </p:cNvSpPr>
          <p:nvPr/>
        </p:nvSpPr>
        <p:spPr bwMode="auto">
          <a:xfrm>
            <a:off x="2789226" y="1383597"/>
            <a:ext cx="3547872" cy="32004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en-US" sz="1600" b="1" spc="-50" dirty="0">
                <a:solidFill>
                  <a:srgbClr val="FFFFFF"/>
                </a:solidFill>
                <a:latin typeface="Arial"/>
              </a:rPr>
              <a:t>Del11q: Present </a:t>
            </a:r>
            <a:r>
              <a:rPr lang="en-US" sz="1600" b="1" spc="-50" dirty="0" smtClean="0">
                <a:solidFill>
                  <a:srgbClr val="FFFFFF"/>
                </a:solidFill>
                <a:latin typeface="Arial"/>
              </a:rPr>
              <a:t>vs </a:t>
            </a:r>
            <a:r>
              <a:rPr lang="en-US" sz="1600" b="1" spc="-50" dirty="0">
                <a:solidFill>
                  <a:srgbClr val="FFFFFF"/>
                </a:solidFill>
                <a:latin typeface="Arial"/>
              </a:rPr>
              <a:t>N</a:t>
            </a:r>
            <a:r>
              <a:rPr lang="en-US" sz="1600" b="1" spc="-50" dirty="0" smtClean="0">
                <a:solidFill>
                  <a:srgbClr val="FFFFFF"/>
                </a:solidFill>
                <a:latin typeface="Arial"/>
              </a:rPr>
              <a:t>ot Present</a:t>
            </a:r>
            <a:endParaRPr lang="en-US" sz="1600" b="1" spc="-5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887629" y="4092984"/>
            <a:ext cx="1724025" cy="235881"/>
            <a:chOff x="2600325" y="4350617"/>
            <a:chExt cx="1724025" cy="235881"/>
          </a:xfrm>
        </p:grpSpPr>
        <p:grpSp>
          <p:nvGrpSpPr>
            <p:cNvPr id="52" name="Group 51"/>
            <p:cNvGrpSpPr/>
            <p:nvPr/>
          </p:nvGrpSpPr>
          <p:grpSpPr>
            <a:xfrm>
              <a:off x="2600325" y="4397863"/>
              <a:ext cx="148590" cy="86678"/>
              <a:chOff x="4497705" y="4433582"/>
              <a:chExt cx="148590" cy="86678"/>
            </a:xfrm>
          </p:grpSpPr>
          <p:cxnSp>
            <p:nvCxnSpPr>
              <p:cNvPr id="54" name="Straight Connector 53"/>
              <p:cNvCxnSpPr/>
              <p:nvPr/>
            </p:nvCxnSpPr>
            <p:spPr bwMode="auto">
              <a:xfrm>
                <a:off x="4497705" y="4519056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rgbClr val="ED7D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rot="16200000">
                <a:off x="4528661" y="4476405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rgbClr val="ED7D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" name="TextBox 52"/>
            <p:cNvSpPr txBox="1"/>
            <p:nvPr/>
          </p:nvSpPr>
          <p:spPr>
            <a:xfrm>
              <a:off x="2825644" y="4350617"/>
              <a:ext cx="1498706" cy="2358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</a:t>
              </a:r>
              <a:r>
                <a:rPr lang="en-US" sz="1200" dirty="0" smtClean="0">
                  <a:solidFill>
                    <a:schemeClr val="bg1"/>
                  </a:solidFill>
                </a:rPr>
                <a:t>el11q </a:t>
              </a:r>
              <a:r>
                <a:rPr lang="en-US" sz="1200" dirty="0">
                  <a:solidFill>
                    <a:schemeClr val="bg1"/>
                  </a:solidFill>
                </a:rPr>
                <a:t>(</a:t>
              </a:r>
              <a:r>
                <a:rPr lang="en-US" sz="1200" dirty="0" smtClean="0">
                  <a:solidFill>
                    <a:schemeClr val="bg1"/>
                  </a:solidFill>
                </a:rPr>
                <a:t>n = 25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912779" y="4092984"/>
            <a:ext cx="1724025" cy="235881"/>
            <a:chOff x="2600325" y="4350617"/>
            <a:chExt cx="1724025" cy="235881"/>
          </a:xfrm>
        </p:grpSpPr>
        <p:grpSp>
          <p:nvGrpSpPr>
            <p:cNvPr id="46" name="Group 45"/>
            <p:cNvGrpSpPr/>
            <p:nvPr/>
          </p:nvGrpSpPr>
          <p:grpSpPr>
            <a:xfrm>
              <a:off x="2600325" y="4397863"/>
              <a:ext cx="148590" cy="86678"/>
              <a:chOff x="4497705" y="4433582"/>
              <a:chExt cx="148590" cy="86678"/>
            </a:xfrm>
          </p:grpSpPr>
          <p:cxnSp>
            <p:nvCxnSpPr>
              <p:cNvPr id="48" name="Straight Connector 47"/>
              <p:cNvCxnSpPr/>
              <p:nvPr/>
            </p:nvCxnSpPr>
            <p:spPr bwMode="auto">
              <a:xfrm>
                <a:off x="4497705" y="4519056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 rot="16200000">
                <a:off x="4528661" y="4476405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TextBox 46"/>
            <p:cNvSpPr txBox="1"/>
            <p:nvPr/>
          </p:nvSpPr>
          <p:spPr>
            <a:xfrm>
              <a:off x="2825644" y="4350617"/>
              <a:ext cx="1498706" cy="2358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No del11q (</a:t>
              </a:r>
              <a:r>
                <a:rPr lang="en-US" sz="1200" dirty="0" smtClean="0">
                  <a:solidFill>
                    <a:schemeClr val="bg1"/>
                  </a:solidFill>
                </a:rPr>
                <a:t>n = 36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0231"/>
              </p:ext>
            </p:extLst>
          </p:nvPr>
        </p:nvGraphicFramePr>
        <p:xfrm>
          <a:off x="2320577" y="5494449"/>
          <a:ext cx="4025487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825087"/>
                <a:gridCol w="2286000"/>
                <a:gridCol w="914400"/>
              </a:tblGrid>
              <a:tr h="282028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en-US" sz="1400" b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PFS (</a:t>
                      </a:r>
                      <a:r>
                        <a:rPr lang="en-US" sz="14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  <a:r>
                        <a:rPr lang="en-US" sz="1400" b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CI)</a:t>
                      </a:r>
                      <a:endParaRPr lang="en-US" sz="1400" b="1" u="none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400" b="1" i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1400" b="1" u="none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19.4 </a:t>
                      </a:r>
                      <a:r>
                        <a:rPr lang="en-US" sz="1400" b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(12.1, ‒)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20.3 mo (9.2,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‒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6494906" y="6386081"/>
            <a:ext cx="2263902" cy="31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200" spc="-50" dirty="0" smtClean="0">
                <a:solidFill>
                  <a:schemeClr val="bg1"/>
                </a:solidFill>
              </a:rPr>
              <a:t>*Including extension study</a:t>
            </a:r>
            <a:endParaRPr lang="en-US" sz="1200" spc="-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5481" y="6441743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2091647" y="1638531"/>
            <a:ext cx="366046" cy="2919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467670" y="1833090"/>
            <a:ext cx="0" cy="27560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467218" y="4401993"/>
            <a:ext cx="4409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TextBox 22"/>
          <p:cNvSpPr txBox="1"/>
          <p:nvPr/>
        </p:nvSpPr>
        <p:spPr>
          <a:xfrm>
            <a:off x="1722882" y="1823566"/>
            <a:ext cx="400110" cy="2804236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pPr algn="r"/>
            <a:r>
              <a:rPr lang="en-US" sz="1400" b="1" baseline="0" dirty="0" smtClean="0">
                <a:solidFill>
                  <a:schemeClr val="bg1"/>
                </a:solidFill>
              </a:rPr>
              <a:t>  Progression-Free Survival, %</a:t>
            </a:r>
          </a:p>
        </p:txBody>
      </p:sp>
      <p:sp useBgFill="1">
        <p:nvSpPr>
          <p:cNvPr id="24" name="TextBox 23"/>
          <p:cNvSpPr txBox="1"/>
          <p:nvPr/>
        </p:nvSpPr>
        <p:spPr>
          <a:xfrm rot="5400000">
            <a:off x="4516952" y="4121616"/>
            <a:ext cx="400110" cy="141248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US" sz="1400" b="1" baseline="0" dirty="0" smtClean="0">
                <a:solidFill>
                  <a:schemeClr val="bg1"/>
                </a:solidFill>
              </a:rPr>
              <a:t>  Months</a:t>
            </a:r>
          </a:p>
        </p:txBody>
      </p:sp>
      <p:sp useBgFill="1">
        <p:nvSpPr>
          <p:cNvPr id="26" name="TextBox 25"/>
          <p:cNvSpPr txBox="1"/>
          <p:nvPr/>
        </p:nvSpPr>
        <p:spPr>
          <a:xfrm>
            <a:off x="2317175" y="4419138"/>
            <a:ext cx="482467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0      2      4      6      8     10    12    14    16   18    20    22    24    26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24047" y="1435510"/>
            <a:ext cx="544346" cy="315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82000"/>
              </a:lnSpc>
            </a:pPr>
            <a:r>
              <a:rPr lang="en-US" sz="1200" b="1" baseline="0" dirty="0" smtClean="0">
                <a:solidFill>
                  <a:schemeClr val="bg1"/>
                </a:solidFill>
              </a:rPr>
              <a:t>100</a:t>
            </a:r>
            <a:r>
              <a:rPr lang="en-US" sz="1200" b="1" dirty="0" smtClean="0">
                <a:solidFill>
                  <a:schemeClr val="bg1"/>
                </a:solidFill>
              </a:rPr>
              <a:t> -</a:t>
            </a:r>
            <a:endParaRPr lang="en-US" sz="1200" b="1" baseline="0" dirty="0" smtClean="0">
              <a:solidFill>
                <a:schemeClr val="bg1"/>
              </a:solidFill>
            </a:endParaRPr>
          </a:p>
          <a:p>
            <a:pPr algn="r">
              <a:lnSpc>
                <a:spcPct val="282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80 -</a:t>
            </a:r>
          </a:p>
          <a:p>
            <a:pPr algn="r">
              <a:lnSpc>
                <a:spcPct val="282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60 -</a:t>
            </a:r>
          </a:p>
          <a:p>
            <a:pPr algn="r">
              <a:lnSpc>
                <a:spcPct val="282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40 -</a:t>
            </a:r>
          </a:p>
          <a:p>
            <a:pPr algn="r">
              <a:lnSpc>
                <a:spcPct val="282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20 -</a:t>
            </a:r>
          </a:p>
          <a:p>
            <a:pPr algn="r">
              <a:lnSpc>
                <a:spcPct val="282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28" name="Freeform 27"/>
          <p:cNvSpPr/>
          <p:nvPr/>
        </p:nvSpPr>
        <p:spPr bwMode="auto">
          <a:xfrm>
            <a:off x="2468124" y="4399585"/>
            <a:ext cx="0" cy="57361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2795784" y="441323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12344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345110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379400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413690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449504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482270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515036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547802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580568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616382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649148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6842004" y="4403709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824935"/>
              </p:ext>
            </p:extLst>
          </p:nvPr>
        </p:nvGraphicFramePr>
        <p:xfrm>
          <a:off x="417888" y="1748119"/>
          <a:ext cx="4409608" cy="304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Prism 6" r:id="rId3" imgW="7558889" imgH="5195942" progId="Prism6.Document">
                  <p:embed/>
                </p:oleObj>
              </mc:Choice>
              <mc:Fallback>
                <p:oleObj name="Prism 6" r:id="rId3" imgW="7558889" imgH="5195942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88" y="1748119"/>
                        <a:ext cx="4409608" cy="3046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7" name="TextBox 46"/>
          <p:cNvSpPr txBox="1"/>
          <p:nvPr/>
        </p:nvSpPr>
        <p:spPr>
          <a:xfrm>
            <a:off x="884620" y="4273734"/>
            <a:ext cx="379961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b="1" baseline="0" dirty="0" smtClean="0">
                <a:solidFill>
                  <a:schemeClr val="bg1"/>
                </a:solidFill>
              </a:rPr>
              <a:t>0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2     4     6     8    10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12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14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16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18   20   22   24   26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endParaRPr lang="en-US" sz="1100" b="1" baseline="0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901" y="497840"/>
            <a:ext cx="8939462" cy="787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Overall Survival, </a:t>
            </a:r>
            <a:r>
              <a:rPr lang="en-US" sz="3200" dirty="0"/>
              <a:t>Including Extension </a:t>
            </a:r>
            <a:r>
              <a:rPr lang="en-US" sz="3200" dirty="0" smtClean="0"/>
              <a:t>Study* </a:t>
            </a:r>
            <a:br>
              <a:rPr lang="en-US" sz="3200" dirty="0" smtClean="0"/>
            </a:br>
            <a:r>
              <a:rPr lang="en-US" sz="2800" dirty="0" smtClean="0">
                <a:solidFill>
                  <a:schemeClr val="bg1"/>
                </a:solidFill>
              </a:rPr>
              <a:t>Idelalisib </a:t>
            </a:r>
            <a:r>
              <a:rPr lang="en-US" sz="2800" dirty="0">
                <a:solidFill>
                  <a:schemeClr val="bg1"/>
                </a:solidFill>
              </a:rPr>
              <a:t>+ R vs Placebo + R → </a:t>
            </a:r>
            <a:r>
              <a:rPr lang="en-US" sz="2800" dirty="0" smtClean="0">
                <a:solidFill>
                  <a:schemeClr val="bg1"/>
                </a:solidFill>
              </a:rPr>
              <a:t>Idelalisib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140402"/>
              </p:ext>
            </p:extLst>
          </p:nvPr>
        </p:nvGraphicFramePr>
        <p:xfrm>
          <a:off x="4632326" y="1771650"/>
          <a:ext cx="42164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Prism 6" r:id="rId5" imgW="7208116" imgH="5214310" progId="Prism6.Document">
                  <p:embed/>
                </p:oleObj>
              </mc:Choice>
              <mc:Fallback>
                <p:oleObj name="Prism 6" r:id="rId5" imgW="7208116" imgH="5214310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2326" y="1771650"/>
                        <a:ext cx="4216400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07992"/>
              </p:ext>
            </p:extLst>
          </p:nvPr>
        </p:nvGraphicFramePr>
        <p:xfrm>
          <a:off x="4370760" y="4714791"/>
          <a:ext cx="4291435" cy="44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975"/>
                <a:gridCol w="269890"/>
                <a:gridCol w="269890"/>
                <a:gridCol w="269890"/>
                <a:gridCol w="269890"/>
                <a:gridCol w="269890"/>
                <a:gridCol w="269890"/>
                <a:gridCol w="269890"/>
                <a:gridCol w="269890"/>
                <a:gridCol w="269890"/>
                <a:gridCol w="269890"/>
                <a:gridCol w="269890"/>
                <a:gridCol w="269890"/>
                <a:gridCol w="269890"/>
                <a:gridCol w="269890"/>
              </a:tblGrid>
              <a:tr h="0"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45985"/>
              </p:ext>
            </p:extLst>
          </p:nvPr>
        </p:nvGraphicFramePr>
        <p:xfrm>
          <a:off x="346818" y="4724623"/>
          <a:ext cx="4260843" cy="44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319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</a:tblGrid>
              <a:tr h="0"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at risk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446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rgbClr val="0B90F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IDELA </a:t>
                      </a:r>
                      <a:r>
                        <a:rPr lang="en-US" sz="800" b="1" baseline="0" dirty="0" smtClean="0">
                          <a:solidFill>
                            <a:srgbClr val="0B90F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R</a:t>
                      </a:r>
                      <a:endParaRPr lang="en-US" sz="800" b="1" dirty="0">
                        <a:solidFill>
                          <a:srgbClr val="0B90F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110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107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101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93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85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60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41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446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PBO + R</a:t>
                      </a:r>
                      <a:endParaRPr lang="en-US" sz="8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110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99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93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90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84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66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42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20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Title 1"/>
          <p:cNvSpPr txBox="1">
            <a:spLocks/>
          </p:cNvSpPr>
          <p:nvPr/>
        </p:nvSpPr>
        <p:spPr bwMode="auto">
          <a:xfrm>
            <a:off x="958779" y="1507885"/>
            <a:ext cx="3547872" cy="32004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en-US" sz="1600" b="1" spc="-50" dirty="0">
                <a:solidFill>
                  <a:srgbClr val="FFFFFF"/>
                </a:solidFill>
                <a:latin typeface="Arial"/>
              </a:rPr>
              <a:t>All Patients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961587" y="1507885"/>
            <a:ext cx="3550920" cy="32004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en-US" sz="1600" b="1" i="1" spc="-50" dirty="0">
                <a:solidFill>
                  <a:srgbClr val="FFFFFF"/>
                </a:solidFill>
                <a:latin typeface="Arial"/>
              </a:rPr>
              <a:t>IGHV</a:t>
            </a:r>
            <a:r>
              <a:rPr lang="en-US" sz="1600" b="1" spc="-50" dirty="0">
                <a:solidFill>
                  <a:srgbClr val="FFFFFF"/>
                </a:solidFill>
                <a:latin typeface="Arial"/>
              </a:rPr>
              <a:t>  </a:t>
            </a:r>
            <a:r>
              <a:rPr lang="en-US" sz="1600" b="1" spc="-50" dirty="0" err="1">
                <a:solidFill>
                  <a:srgbClr val="FFFFFF"/>
                </a:solidFill>
                <a:latin typeface="Arial"/>
              </a:rPr>
              <a:t>Unmutated</a:t>
            </a:r>
            <a:endParaRPr lang="en-US" sz="1600" b="1" spc="-5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31424" y="4015408"/>
            <a:ext cx="1724025" cy="235881"/>
            <a:chOff x="2600325" y="4036976"/>
            <a:chExt cx="1724025" cy="235881"/>
          </a:xfrm>
        </p:grpSpPr>
        <p:grpSp>
          <p:nvGrpSpPr>
            <p:cNvPr id="34" name="Group 33"/>
            <p:cNvGrpSpPr/>
            <p:nvPr/>
          </p:nvGrpSpPr>
          <p:grpSpPr>
            <a:xfrm>
              <a:off x="2600325" y="4079081"/>
              <a:ext cx="148590" cy="86678"/>
              <a:chOff x="4497705" y="4114800"/>
              <a:chExt cx="148590" cy="86678"/>
            </a:xfrm>
          </p:grpSpPr>
          <p:cxnSp>
            <p:nvCxnSpPr>
              <p:cNvPr id="36" name="Straight Connector 35"/>
              <p:cNvCxnSpPr/>
              <p:nvPr/>
            </p:nvCxnSpPr>
            <p:spPr bwMode="auto">
              <a:xfrm>
                <a:off x="4497705" y="4200274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rgbClr val="0B90F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rot="16200000">
                <a:off x="4528661" y="4157623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rgbClr val="0B90F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2825644" y="4036976"/>
              <a:ext cx="1498706" cy="2358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Idelalisib + R (</a:t>
              </a:r>
              <a:r>
                <a:rPr lang="en-US" sz="1100" dirty="0" smtClean="0">
                  <a:solidFill>
                    <a:schemeClr val="bg1"/>
                  </a:solidFill>
                </a:rPr>
                <a:t>n = 91</a:t>
              </a:r>
              <a:r>
                <a:rPr lang="en-US" sz="1100" dirty="0" smtClean="0">
                  <a:solidFill>
                    <a:schemeClr val="bg1"/>
                  </a:solidFill>
                </a:rPr>
                <a:t>)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44349" y="4015408"/>
            <a:ext cx="1724025" cy="235881"/>
            <a:chOff x="2600325" y="4036976"/>
            <a:chExt cx="1724025" cy="235881"/>
          </a:xfrm>
        </p:grpSpPr>
        <p:grpSp>
          <p:nvGrpSpPr>
            <p:cNvPr id="24" name="Group 23"/>
            <p:cNvGrpSpPr/>
            <p:nvPr/>
          </p:nvGrpSpPr>
          <p:grpSpPr>
            <a:xfrm>
              <a:off x="2600325" y="4079081"/>
              <a:ext cx="148590" cy="86678"/>
              <a:chOff x="4497705" y="4114800"/>
              <a:chExt cx="148590" cy="86678"/>
            </a:xfrm>
          </p:grpSpPr>
          <p:cxnSp>
            <p:nvCxnSpPr>
              <p:cNvPr id="30" name="Straight Connector 29"/>
              <p:cNvCxnSpPr/>
              <p:nvPr/>
            </p:nvCxnSpPr>
            <p:spPr bwMode="auto">
              <a:xfrm>
                <a:off x="4497705" y="4200274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rot="16200000">
                <a:off x="4528661" y="4157623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" name="TextBox 28"/>
            <p:cNvSpPr txBox="1"/>
            <p:nvPr/>
          </p:nvSpPr>
          <p:spPr>
            <a:xfrm>
              <a:off x="2825644" y="4036976"/>
              <a:ext cx="1498706" cy="2358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Placebo + R </a:t>
              </a:r>
              <a:r>
                <a:rPr lang="en-US" sz="1100" dirty="0" smtClean="0">
                  <a:solidFill>
                    <a:schemeClr val="bg1"/>
                  </a:solidFill>
                </a:rPr>
                <a:t>(n = 93</a:t>
              </a:r>
              <a:r>
                <a:rPr lang="en-US" sz="1100" dirty="0" smtClean="0">
                  <a:solidFill>
                    <a:schemeClr val="bg1"/>
                  </a:solidFill>
                </a:rPr>
                <a:t>)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35690" y="4009058"/>
            <a:ext cx="1724025" cy="235881"/>
            <a:chOff x="1135690" y="4009058"/>
            <a:chExt cx="1724025" cy="235881"/>
          </a:xfrm>
        </p:grpSpPr>
        <p:grpSp>
          <p:nvGrpSpPr>
            <p:cNvPr id="49" name="Group 48"/>
            <p:cNvGrpSpPr/>
            <p:nvPr/>
          </p:nvGrpSpPr>
          <p:grpSpPr>
            <a:xfrm>
              <a:off x="1135690" y="4053017"/>
              <a:ext cx="148590" cy="86678"/>
              <a:chOff x="4497705" y="4476750"/>
              <a:chExt cx="148590" cy="86678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4497705" y="4562224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rgbClr val="0B90F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rot="16200000">
                <a:off x="4528661" y="4519573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rgbClr val="0B90F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1361009" y="4009058"/>
              <a:ext cx="1498706" cy="2358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Idelalisib + R </a:t>
              </a:r>
              <a:r>
                <a:rPr lang="en-US" sz="1100" dirty="0" smtClean="0">
                  <a:solidFill>
                    <a:schemeClr val="bg1"/>
                  </a:solidFill>
                </a:rPr>
                <a:t>(</a:t>
              </a:r>
              <a:r>
                <a:rPr lang="en-US" sz="1100" dirty="0" smtClean="0">
                  <a:solidFill>
                    <a:schemeClr val="bg1"/>
                  </a:solidFill>
                </a:rPr>
                <a:t>N = 110</a:t>
              </a:r>
              <a:r>
                <a:rPr lang="en-US" sz="1100" dirty="0" smtClean="0">
                  <a:solidFill>
                    <a:schemeClr val="bg1"/>
                  </a:solidFill>
                </a:rPr>
                <a:t>)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3821366" y="6374329"/>
            <a:ext cx="4910146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200" spc="-50" dirty="0">
                <a:solidFill>
                  <a:schemeClr val="bg1"/>
                </a:solidFill>
              </a:rPr>
              <a:t>*</a:t>
            </a:r>
            <a:r>
              <a:rPr lang="en-US" sz="1200" spc="-50" dirty="0" smtClean="0">
                <a:solidFill>
                  <a:schemeClr val="bg1"/>
                </a:solidFill>
              </a:rPr>
              <a:t>As randomized</a:t>
            </a:r>
            <a:r>
              <a:rPr lang="en-US" sz="1200" spc="-50" dirty="0">
                <a:solidFill>
                  <a:schemeClr val="bg1"/>
                </a:solidFill>
              </a:rPr>
              <a:t>, including </a:t>
            </a:r>
            <a:r>
              <a:rPr lang="en-US" sz="1200" spc="-50" dirty="0" smtClean="0">
                <a:solidFill>
                  <a:schemeClr val="bg1"/>
                </a:solidFill>
              </a:rPr>
              <a:t>crossover </a:t>
            </a:r>
            <a:endParaRPr lang="en-US" sz="1200" spc="-50" dirty="0">
              <a:solidFill>
                <a:schemeClr val="bg1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05702"/>
              </p:ext>
            </p:extLst>
          </p:nvPr>
        </p:nvGraphicFramePr>
        <p:xfrm>
          <a:off x="223309" y="5393805"/>
          <a:ext cx="4438650" cy="8460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861537"/>
                <a:gridCol w="1671103"/>
                <a:gridCol w="1272706"/>
                <a:gridCol w="633304"/>
              </a:tblGrid>
              <a:tr h="282028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en-US" sz="1200" b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OS (95% CI)</a:t>
                      </a:r>
                      <a:endParaRPr lang="en-US" sz="12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 (95% CI)</a:t>
                      </a: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b="1" i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IDELA 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R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5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 (0.19, 0.6)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PBO + R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7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20.8 mo (14.8, ‒)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82527"/>
              </p:ext>
            </p:extLst>
          </p:nvPr>
        </p:nvGraphicFramePr>
        <p:xfrm>
          <a:off x="4931909" y="5384280"/>
          <a:ext cx="3577113" cy="8460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71103"/>
                <a:gridCol w="1272706"/>
                <a:gridCol w="633304"/>
              </a:tblGrid>
              <a:tr h="282028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en-US" sz="1200" b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OS (95% CI)</a:t>
                      </a:r>
                      <a:endParaRPr lang="en-US" sz="12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 (95% CI)</a:t>
                      </a: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b="1" i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(19.0, ‒ )</a:t>
                      </a: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 (0.19, 0.6)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0003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18.1 mo (14.8, ‒ 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45481" y="6429043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550789" y="1863157"/>
            <a:ext cx="366046" cy="2482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TextBox 39"/>
          <p:cNvSpPr txBox="1"/>
          <p:nvPr/>
        </p:nvSpPr>
        <p:spPr>
          <a:xfrm>
            <a:off x="381874" y="1847917"/>
            <a:ext cx="369332" cy="260305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baseline="0" dirty="0" smtClean="0">
                <a:solidFill>
                  <a:schemeClr val="bg1"/>
                </a:solidFill>
              </a:rPr>
              <a:t> </a:t>
            </a:r>
            <a:r>
              <a:rPr lang="en-US" sz="1200" b="1" baseline="0" dirty="0" smtClean="0">
                <a:solidFill>
                  <a:schemeClr val="bg1"/>
                </a:solidFill>
              </a:rPr>
              <a:t>Overall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baseline="0" dirty="0" smtClean="0">
                <a:solidFill>
                  <a:schemeClr val="bg1"/>
                </a:solidFill>
              </a:rPr>
              <a:t>Survival</a:t>
            </a:r>
            <a:r>
              <a:rPr lang="en-US" sz="1200" b="1" baseline="0" dirty="0" smtClean="0">
                <a:solidFill>
                  <a:schemeClr val="bg1"/>
                </a:solidFill>
              </a:rPr>
              <a:t>, %</a:t>
            </a:r>
          </a:p>
        </p:txBody>
      </p:sp>
      <p:sp useBgFill="1">
        <p:nvSpPr>
          <p:cNvPr id="41" name="TextBox 40"/>
          <p:cNvSpPr txBox="1"/>
          <p:nvPr/>
        </p:nvSpPr>
        <p:spPr>
          <a:xfrm rot="5400000">
            <a:off x="2568327" y="3954038"/>
            <a:ext cx="369332" cy="141248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  </a:t>
            </a:r>
            <a:r>
              <a:rPr lang="en-US" sz="1200" b="1" baseline="0" dirty="0" smtClean="0">
                <a:solidFill>
                  <a:schemeClr val="bg1"/>
                </a:solidFill>
              </a:rPr>
              <a:t>     Months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840" y="1636404"/>
            <a:ext cx="544346" cy="275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69000"/>
              </a:lnSpc>
            </a:pPr>
            <a:r>
              <a:rPr lang="en-US" sz="1100" b="1" baseline="0" dirty="0" smtClean="0">
                <a:solidFill>
                  <a:schemeClr val="bg1"/>
                </a:solidFill>
              </a:rPr>
              <a:t>100</a:t>
            </a:r>
            <a:r>
              <a:rPr lang="en-US" sz="1100" b="1" dirty="0" smtClean="0">
                <a:solidFill>
                  <a:schemeClr val="bg1"/>
                </a:solidFill>
              </a:rPr>
              <a:t> -</a:t>
            </a:r>
            <a:endParaRPr lang="en-US" sz="1100" b="1" baseline="0" dirty="0" smtClean="0">
              <a:solidFill>
                <a:schemeClr val="bg1"/>
              </a:solidFill>
            </a:endParaRP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80 -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60 -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40 -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20 -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53" name="Freeform 52"/>
          <p:cNvSpPr/>
          <p:nvPr/>
        </p:nvSpPr>
        <p:spPr bwMode="auto">
          <a:xfrm>
            <a:off x="101805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6" name="Freeform 55"/>
          <p:cNvSpPr/>
          <p:nvPr/>
        </p:nvSpPr>
        <p:spPr bwMode="auto">
          <a:xfrm>
            <a:off x="128475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155145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181053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0" name="Freeform 59"/>
          <p:cNvSpPr/>
          <p:nvPr/>
        </p:nvSpPr>
        <p:spPr bwMode="auto">
          <a:xfrm>
            <a:off x="206961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234393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 bwMode="auto">
          <a:xfrm>
            <a:off x="260301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286971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313641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339549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3648744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391365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4167800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4439432" y="42500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014389" y="1966227"/>
            <a:ext cx="0" cy="22677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731790" y="2523225"/>
            <a:ext cx="0" cy="34381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TextBox 73"/>
          <p:cNvSpPr txBox="1"/>
          <p:nvPr/>
        </p:nvSpPr>
        <p:spPr>
          <a:xfrm>
            <a:off x="4893095" y="4295334"/>
            <a:ext cx="379961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b="1" baseline="0" dirty="0" smtClean="0">
                <a:solidFill>
                  <a:schemeClr val="bg1"/>
                </a:solidFill>
              </a:rPr>
              <a:t>0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2     4     6     8    10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12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14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16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18   20   22   24   26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endParaRPr lang="en-US" sz="1100" b="1" baseline="0" dirty="0" smtClean="0">
              <a:solidFill>
                <a:schemeClr val="bg1"/>
              </a:solidFill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4559264" y="1884757"/>
            <a:ext cx="366046" cy="2482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TextBox 86"/>
          <p:cNvSpPr txBox="1"/>
          <p:nvPr/>
        </p:nvSpPr>
        <p:spPr>
          <a:xfrm rot="5400000">
            <a:off x="6750827" y="3827838"/>
            <a:ext cx="369332" cy="1658793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  </a:t>
            </a:r>
            <a:r>
              <a:rPr lang="en-US" sz="1200" b="1" baseline="0" dirty="0" smtClean="0">
                <a:solidFill>
                  <a:schemeClr val="bg1"/>
                </a:solidFill>
              </a:rPr>
              <a:t>    Months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73315" y="1658004"/>
            <a:ext cx="544346" cy="275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69000"/>
              </a:lnSpc>
            </a:pPr>
            <a:r>
              <a:rPr lang="en-US" sz="1100" b="1" baseline="0" dirty="0" smtClean="0">
                <a:solidFill>
                  <a:schemeClr val="bg1"/>
                </a:solidFill>
              </a:rPr>
              <a:t>100</a:t>
            </a:r>
            <a:r>
              <a:rPr lang="en-US" sz="1100" b="1" dirty="0" smtClean="0">
                <a:solidFill>
                  <a:schemeClr val="bg1"/>
                </a:solidFill>
              </a:rPr>
              <a:t> -</a:t>
            </a:r>
            <a:endParaRPr lang="en-US" sz="1100" b="1" baseline="0" dirty="0" smtClean="0">
              <a:solidFill>
                <a:schemeClr val="bg1"/>
              </a:solidFill>
            </a:endParaRP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80 -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60 -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40 -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20 -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89" name="Freeform 88"/>
          <p:cNvSpPr/>
          <p:nvPr/>
        </p:nvSpPr>
        <p:spPr bwMode="auto">
          <a:xfrm>
            <a:off x="502652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0" name="Freeform 89"/>
          <p:cNvSpPr/>
          <p:nvPr/>
        </p:nvSpPr>
        <p:spPr bwMode="auto">
          <a:xfrm>
            <a:off x="529322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 bwMode="auto">
          <a:xfrm>
            <a:off x="555992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2" name="Freeform 91"/>
          <p:cNvSpPr/>
          <p:nvPr/>
        </p:nvSpPr>
        <p:spPr bwMode="auto">
          <a:xfrm>
            <a:off x="581900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 bwMode="auto">
          <a:xfrm>
            <a:off x="607808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4" name="Freeform 93"/>
          <p:cNvSpPr/>
          <p:nvPr/>
        </p:nvSpPr>
        <p:spPr bwMode="auto">
          <a:xfrm>
            <a:off x="635240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5" name="Freeform 94"/>
          <p:cNvSpPr/>
          <p:nvPr/>
        </p:nvSpPr>
        <p:spPr bwMode="auto">
          <a:xfrm>
            <a:off x="661148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6" name="Freeform 95"/>
          <p:cNvSpPr/>
          <p:nvPr/>
        </p:nvSpPr>
        <p:spPr bwMode="auto">
          <a:xfrm>
            <a:off x="687818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7" name="Freeform 96"/>
          <p:cNvSpPr/>
          <p:nvPr/>
        </p:nvSpPr>
        <p:spPr bwMode="auto">
          <a:xfrm>
            <a:off x="714488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8" name="Freeform 97"/>
          <p:cNvSpPr/>
          <p:nvPr/>
        </p:nvSpPr>
        <p:spPr bwMode="auto">
          <a:xfrm>
            <a:off x="740396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7657219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100" name="Freeform 99"/>
          <p:cNvSpPr/>
          <p:nvPr/>
        </p:nvSpPr>
        <p:spPr bwMode="auto">
          <a:xfrm>
            <a:off x="792212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8176275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102" name="Freeform 101"/>
          <p:cNvSpPr/>
          <p:nvPr/>
        </p:nvSpPr>
        <p:spPr bwMode="auto">
          <a:xfrm>
            <a:off x="8447907" y="42716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5032389" y="1987827"/>
            <a:ext cx="0" cy="22677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740265" y="2544825"/>
            <a:ext cx="0" cy="34381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881936" y="3977305"/>
            <a:ext cx="1724025" cy="214382"/>
            <a:chOff x="2600325" y="4345546"/>
            <a:chExt cx="1724025" cy="214382"/>
          </a:xfrm>
        </p:grpSpPr>
        <p:grpSp>
          <p:nvGrpSpPr>
            <p:cNvPr id="43" name="Group 42"/>
            <p:cNvGrpSpPr/>
            <p:nvPr/>
          </p:nvGrpSpPr>
          <p:grpSpPr>
            <a:xfrm>
              <a:off x="2600325" y="4421981"/>
              <a:ext cx="148590" cy="86678"/>
              <a:chOff x="4497705" y="4457700"/>
              <a:chExt cx="148590" cy="86678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>
                <a:off x="4497705" y="4543174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rot="16200000">
                <a:off x="4528661" y="4500523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TextBox 43"/>
            <p:cNvSpPr txBox="1"/>
            <p:nvPr/>
          </p:nvSpPr>
          <p:spPr>
            <a:xfrm>
              <a:off x="2825644" y="4345546"/>
              <a:ext cx="1498706" cy="214382"/>
            </a:xfrm>
            <a:prstGeom prst="rect">
              <a:avLst/>
            </a:prstGeom>
            <a:noFill/>
          </p:spPr>
          <p:txBody>
            <a:bodyPr wrap="square" lIns="0" rIns="0" rtlCol="0" anchor="t">
              <a:no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Placebo + R (</a:t>
              </a:r>
              <a:r>
                <a:rPr lang="en-US" sz="1100" dirty="0" smtClean="0">
                  <a:solidFill>
                    <a:schemeClr val="bg1"/>
                  </a:solidFill>
                </a:rPr>
                <a:t>N = 110</a:t>
              </a:r>
              <a:r>
                <a:rPr lang="en-US" sz="1100" dirty="0" smtClean="0">
                  <a:solidFill>
                    <a:schemeClr val="bg1"/>
                  </a:solidFill>
                </a:rPr>
                <a:t>)</a:t>
              </a:r>
            </a:p>
            <a:p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84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2629"/>
              </p:ext>
            </p:extLst>
          </p:nvPr>
        </p:nvGraphicFramePr>
        <p:xfrm>
          <a:off x="4614863" y="1692275"/>
          <a:ext cx="4265612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Prism 6" r:id="rId3" imgW="7208116" imgH="5195942" progId="Prism6.Document">
                  <p:embed/>
                </p:oleObj>
              </mc:Choice>
              <mc:Fallback>
                <p:oleObj name="Prism 6" r:id="rId3" imgW="7208116" imgH="5195942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4863" y="1692275"/>
                        <a:ext cx="4265612" cy="3074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" y="472440"/>
            <a:ext cx="8737600" cy="7874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Survival, Including Extension Study* </a:t>
            </a:r>
            <a:br>
              <a:rPr lang="en-US" dirty="0"/>
            </a:br>
            <a:r>
              <a:rPr lang="en-US" sz="2700" dirty="0" smtClean="0">
                <a:solidFill>
                  <a:schemeClr val="bg1"/>
                </a:solidFill>
              </a:rPr>
              <a:t>Idelalisib </a:t>
            </a:r>
            <a:r>
              <a:rPr lang="en-US" sz="2700" dirty="0">
                <a:solidFill>
                  <a:schemeClr val="bg1"/>
                </a:solidFill>
              </a:rPr>
              <a:t>+ R vs Placebo + R → </a:t>
            </a:r>
            <a:r>
              <a:rPr lang="en-US" sz="2700" dirty="0" smtClean="0">
                <a:solidFill>
                  <a:schemeClr val="bg1"/>
                </a:solidFill>
              </a:rPr>
              <a:t>Idelalisib </a:t>
            </a:r>
            <a:endParaRPr lang="en-US" sz="2700" dirty="0">
              <a:solidFill>
                <a:schemeClr val="bg1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505922"/>
              </p:ext>
            </p:extLst>
          </p:nvPr>
        </p:nvGraphicFramePr>
        <p:xfrm>
          <a:off x="423863" y="1714500"/>
          <a:ext cx="4437062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Prism 6" r:id="rId5" imgW="7558889" imgH="5205306" progId="Prism6.Document">
                  <p:embed/>
                </p:oleObj>
              </mc:Choice>
              <mc:Fallback>
                <p:oleObj name="Prism 6" r:id="rId5" imgW="7558889" imgH="5205306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863" y="1714500"/>
                        <a:ext cx="4437062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34195"/>
              </p:ext>
            </p:extLst>
          </p:nvPr>
        </p:nvGraphicFramePr>
        <p:xfrm>
          <a:off x="262685" y="4760465"/>
          <a:ext cx="4322192" cy="44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263008"/>
                <a:gridCol w="263008"/>
                <a:gridCol w="263008"/>
                <a:gridCol w="263008"/>
                <a:gridCol w="263008"/>
                <a:gridCol w="263008"/>
                <a:gridCol w="263008"/>
                <a:gridCol w="263008"/>
                <a:gridCol w="263008"/>
                <a:gridCol w="263008"/>
                <a:gridCol w="263008"/>
                <a:gridCol w="263008"/>
                <a:gridCol w="263008"/>
                <a:gridCol w="263008"/>
              </a:tblGrid>
              <a:tr h="0">
                <a:tc gridSpan="13">
                  <a:txBody>
                    <a:bodyPr/>
                    <a:lstStyle/>
                    <a:p>
                      <a:r>
                        <a:rPr lang="en-US" sz="8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at risk</a:t>
                      </a:r>
                      <a:endParaRPr lang="en-US" sz="8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446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solidFill>
                            <a:srgbClr val="075B9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900" b="1" dirty="0" smtClean="0">
                          <a:solidFill>
                            <a:srgbClr val="0B90F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 </a:t>
                      </a:r>
                      <a:r>
                        <a:rPr lang="en-US" sz="900" b="1" baseline="0" dirty="0" smtClean="0">
                          <a:solidFill>
                            <a:srgbClr val="0B90F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R</a:t>
                      </a:r>
                      <a:endParaRPr lang="en-US" sz="900" b="1" dirty="0">
                        <a:solidFill>
                          <a:srgbClr val="0B90F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446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PBO + R</a:t>
                      </a:r>
                      <a:endParaRPr lang="en-US" sz="9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itle 1"/>
          <p:cNvSpPr txBox="1">
            <a:spLocks/>
          </p:cNvSpPr>
          <p:nvPr/>
        </p:nvSpPr>
        <p:spPr bwMode="auto">
          <a:xfrm>
            <a:off x="967725" y="1406393"/>
            <a:ext cx="3547872" cy="32004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defTabSz="45720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spc="-50" dirty="0" smtClean="0">
                <a:solidFill>
                  <a:srgbClr val="FFFFFF"/>
                </a:solidFill>
                <a:latin typeface="Arial"/>
              </a:rPr>
              <a:t>Del17p/TP53 Mutation </a:t>
            </a:r>
            <a:r>
              <a:rPr lang="en-US" sz="1600" b="1" spc="-50" dirty="0">
                <a:solidFill>
                  <a:srgbClr val="FFFFFF"/>
                </a:solidFill>
                <a:latin typeface="Arial"/>
              </a:rPr>
              <a:t>(Either)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175146" y="3970638"/>
            <a:ext cx="1724025" cy="235881"/>
            <a:chOff x="2600325" y="4207372"/>
            <a:chExt cx="1724025" cy="235881"/>
          </a:xfrm>
        </p:grpSpPr>
        <p:grpSp>
          <p:nvGrpSpPr>
            <p:cNvPr id="90" name="Group 89"/>
            <p:cNvGrpSpPr/>
            <p:nvPr/>
          </p:nvGrpSpPr>
          <p:grpSpPr>
            <a:xfrm>
              <a:off x="2600325" y="4261960"/>
              <a:ext cx="148590" cy="86678"/>
              <a:chOff x="4497705" y="4297679"/>
              <a:chExt cx="148590" cy="86678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>
                <a:off x="4497705" y="4383153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rgbClr val="0B90F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rot="16200000">
                <a:off x="4528661" y="4340502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rgbClr val="0B90F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1" name="TextBox 90"/>
            <p:cNvSpPr txBox="1"/>
            <p:nvPr/>
          </p:nvSpPr>
          <p:spPr>
            <a:xfrm>
              <a:off x="2825644" y="4207372"/>
              <a:ext cx="1498706" cy="2358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Idelalisib + R (</a:t>
              </a:r>
              <a:r>
                <a:rPr lang="en-US" sz="1200" dirty="0" smtClean="0">
                  <a:solidFill>
                    <a:schemeClr val="bg1"/>
                  </a:solidFill>
                </a:rPr>
                <a:t>n = 46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927746" y="3970638"/>
            <a:ext cx="1724025" cy="235881"/>
            <a:chOff x="2600325" y="4207372"/>
            <a:chExt cx="1724025" cy="235881"/>
          </a:xfrm>
        </p:grpSpPr>
        <p:grpSp>
          <p:nvGrpSpPr>
            <p:cNvPr id="84" name="Group 83"/>
            <p:cNvGrpSpPr/>
            <p:nvPr/>
          </p:nvGrpSpPr>
          <p:grpSpPr>
            <a:xfrm>
              <a:off x="2600325" y="4261959"/>
              <a:ext cx="148590" cy="86678"/>
              <a:chOff x="4497705" y="4297678"/>
              <a:chExt cx="148590" cy="86678"/>
            </a:xfrm>
          </p:grpSpPr>
          <p:cxnSp>
            <p:nvCxnSpPr>
              <p:cNvPr id="86" name="Straight Connector 85"/>
              <p:cNvCxnSpPr/>
              <p:nvPr/>
            </p:nvCxnSpPr>
            <p:spPr bwMode="auto">
              <a:xfrm>
                <a:off x="4497705" y="4383152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 rot="16200000">
                <a:off x="4528661" y="4340501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5" name="TextBox 84"/>
            <p:cNvSpPr txBox="1"/>
            <p:nvPr/>
          </p:nvSpPr>
          <p:spPr>
            <a:xfrm>
              <a:off x="2825644" y="4207372"/>
              <a:ext cx="1498706" cy="2358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Placebo + R (</a:t>
              </a:r>
              <a:r>
                <a:rPr lang="en-US" sz="1200" dirty="0" smtClean="0">
                  <a:solidFill>
                    <a:schemeClr val="bg1"/>
                  </a:solidFill>
                </a:rPr>
                <a:t>n = 49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66760"/>
              </p:ext>
            </p:extLst>
          </p:nvPr>
        </p:nvGraphicFramePr>
        <p:xfrm>
          <a:off x="180520" y="5366947"/>
          <a:ext cx="4438650" cy="8460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861537"/>
                <a:gridCol w="1671103"/>
                <a:gridCol w="1272706"/>
                <a:gridCol w="633304"/>
              </a:tblGrid>
              <a:tr h="282028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en-US" sz="1200" b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OS (95% CI)</a:t>
                      </a:r>
                      <a:endParaRPr lang="en-US" sz="12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 (95% CI)</a:t>
                      </a: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b="1" i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IDELA 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R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5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(18.8, 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‒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 (0.15, 0.65)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PBO + R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7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14.8 mo (8.4, ‒)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00102"/>
              </p:ext>
            </p:extLst>
          </p:nvPr>
        </p:nvGraphicFramePr>
        <p:xfrm>
          <a:off x="4896097" y="4760465"/>
          <a:ext cx="3738616" cy="44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044"/>
                <a:gridCol w="267044"/>
                <a:gridCol w="267044"/>
                <a:gridCol w="267044"/>
                <a:gridCol w="267044"/>
                <a:gridCol w="267044"/>
                <a:gridCol w="267044"/>
                <a:gridCol w="267044"/>
                <a:gridCol w="267044"/>
                <a:gridCol w="267044"/>
                <a:gridCol w="267044"/>
                <a:gridCol w="267044"/>
                <a:gridCol w="267044"/>
                <a:gridCol w="267044"/>
              </a:tblGrid>
              <a:tr h="0">
                <a:tc gridSpan="11">
                  <a:txBody>
                    <a:bodyPr/>
                    <a:lstStyle/>
                    <a:p>
                      <a:r>
                        <a:rPr lang="en-US" sz="8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at risk</a:t>
                      </a:r>
                      <a:endParaRPr lang="en-US" sz="8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44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44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8" name="Title 1"/>
          <p:cNvSpPr txBox="1">
            <a:spLocks/>
          </p:cNvSpPr>
          <p:nvPr/>
        </p:nvSpPr>
        <p:spPr bwMode="auto">
          <a:xfrm>
            <a:off x="4979974" y="1406393"/>
            <a:ext cx="3547872" cy="32004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defTabSz="45720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spc="-50" dirty="0">
                <a:solidFill>
                  <a:srgbClr val="FFFFFF"/>
                </a:solidFill>
                <a:latin typeface="Arial"/>
              </a:rPr>
              <a:t>Del11q Positive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154664" y="3954278"/>
            <a:ext cx="1724025" cy="235881"/>
            <a:chOff x="2600325" y="4028702"/>
            <a:chExt cx="1724025" cy="235881"/>
          </a:xfrm>
        </p:grpSpPr>
        <p:grpSp>
          <p:nvGrpSpPr>
            <p:cNvPr id="75" name="Group 74"/>
            <p:cNvGrpSpPr/>
            <p:nvPr/>
          </p:nvGrpSpPr>
          <p:grpSpPr>
            <a:xfrm>
              <a:off x="2600325" y="4079081"/>
              <a:ext cx="148590" cy="86678"/>
              <a:chOff x="4497705" y="4114800"/>
              <a:chExt cx="148590" cy="86678"/>
            </a:xfrm>
          </p:grpSpPr>
          <p:cxnSp>
            <p:nvCxnSpPr>
              <p:cNvPr id="77" name="Straight Connector 76"/>
              <p:cNvCxnSpPr/>
              <p:nvPr/>
            </p:nvCxnSpPr>
            <p:spPr bwMode="auto">
              <a:xfrm>
                <a:off x="4497705" y="4200274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rgbClr val="0B90F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 rot="16200000">
                <a:off x="4528661" y="4157623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rgbClr val="0B90F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2825644" y="4028702"/>
              <a:ext cx="1498706" cy="2358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Idelalisib + R (</a:t>
              </a:r>
              <a:r>
                <a:rPr lang="en-US" sz="1200" dirty="0" smtClean="0">
                  <a:solidFill>
                    <a:schemeClr val="bg1"/>
                  </a:solidFill>
                </a:rPr>
                <a:t>n = 25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11828" y="3954278"/>
            <a:ext cx="1724025" cy="235881"/>
            <a:chOff x="2600325" y="4028702"/>
            <a:chExt cx="1724025" cy="235881"/>
          </a:xfrm>
        </p:grpSpPr>
        <p:grpSp>
          <p:nvGrpSpPr>
            <p:cNvPr id="69" name="Group 68"/>
            <p:cNvGrpSpPr/>
            <p:nvPr/>
          </p:nvGrpSpPr>
          <p:grpSpPr>
            <a:xfrm>
              <a:off x="2600325" y="4079081"/>
              <a:ext cx="148590" cy="86678"/>
              <a:chOff x="4497705" y="4114800"/>
              <a:chExt cx="148590" cy="86678"/>
            </a:xfrm>
          </p:grpSpPr>
          <p:cxnSp>
            <p:nvCxnSpPr>
              <p:cNvPr id="71" name="Straight Connector 70"/>
              <p:cNvCxnSpPr/>
              <p:nvPr/>
            </p:nvCxnSpPr>
            <p:spPr bwMode="auto">
              <a:xfrm>
                <a:off x="4497705" y="4200274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rot="16200000">
                <a:off x="4528661" y="4157623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0" name="TextBox 69"/>
            <p:cNvSpPr txBox="1"/>
            <p:nvPr/>
          </p:nvSpPr>
          <p:spPr>
            <a:xfrm>
              <a:off x="2825644" y="4028702"/>
              <a:ext cx="1498706" cy="2358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Placebo + R (</a:t>
              </a:r>
              <a:r>
                <a:rPr lang="en-US" sz="1200" dirty="0" smtClean="0">
                  <a:solidFill>
                    <a:schemeClr val="bg1"/>
                  </a:solidFill>
                </a:rPr>
                <a:t>n = 23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77898"/>
              </p:ext>
            </p:extLst>
          </p:nvPr>
        </p:nvGraphicFramePr>
        <p:xfrm>
          <a:off x="4971716" y="5371246"/>
          <a:ext cx="3493127" cy="8460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71103"/>
                <a:gridCol w="1188720"/>
                <a:gridCol w="633304"/>
              </a:tblGrid>
              <a:tr h="282028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en-US" sz="1200" b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OS (95% CI)</a:t>
                      </a:r>
                      <a:endParaRPr lang="en-US" sz="12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 (95% CI)</a:t>
                      </a: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b="1" i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( 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‒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‒ )</a:t>
                      </a:r>
                      <a:endParaRPr lang="en-US" sz="1200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18.1 (11.1,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‒ 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5384800" y="6390821"/>
            <a:ext cx="3362452" cy="31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200" spc="-50" dirty="0">
                <a:solidFill>
                  <a:schemeClr val="bg1"/>
                </a:solidFill>
              </a:rPr>
              <a:t>*As randomized, including </a:t>
            </a:r>
            <a:r>
              <a:rPr lang="en-US" sz="1200" spc="-50" dirty="0" smtClean="0">
                <a:solidFill>
                  <a:schemeClr val="bg1"/>
                </a:solidFill>
              </a:rPr>
              <a:t>crossover </a:t>
            </a:r>
            <a:endParaRPr lang="en-US" sz="1200" spc="-5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5481" y="6441743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sp useBgFill="1">
        <p:nvSpPr>
          <p:cNvPr id="35" name="TextBox 34"/>
          <p:cNvSpPr txBox="1"/>
          <p:nvPr/>
        </p:nvSpPr>
        <p:spPr>
          <a:xfrm>
            <a:off x="884620" y="4235634"/>
            <a:ext cx="379961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b="1" baseline="0" dirty="0" smtClean="0">
                <a:solidFill>
                  <a:schemeClr val="bg1"/>
                </a:solidFill>
              </a:rPr>
              <a:t>0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2     4     6     8    10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12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14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16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18   20   22   24   26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endParaRPr lang="en-US" sz="1100" b="1" baseline="0" dirty="0" smtClean="0">
              <a:solidFill>
                <a:schemeClr val="bg1"/>
              </a:solidFill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550789" y="1825057"/>
            <a:ext cx="366046" cy="2482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TextBox 36"/>
          <p:cNvSpPr txBox="1"/>
          <p:nvPr/>
        </p:nvSpPr>
        <p:spPr>
          <a:xfrm>
            <a:off x="381874" y="1809817"/>
            <a:ext cx="369332" cy="260305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baseline="0" dirty="0" smtClean="0">
                <a:solidFill>
                  <a:schemeClr val="bg1"/>
                </a:solidFill>
              </a:rPr>
              <a:t> </a:t>
            </a:r>
            <a:r>
              <a:rPr lang="en-US" sz="1200" b="1" baseline="0" dirty="0" smtClean="0">
                <a:solidFill>
                  <a:schemeClr val="bg1"/>
                </a:solidFill>
              </a:rPr>
              <a:t>Overall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baseline="0" dirty="0" smtClean="0">
                <a:solidFill>
                  <a:schemeClr val="bg1"/>
                </a:solidFill>
              </a:rPr>
              <a:t>Survival</a:t>
            </a:r>
            <a:r>
              <a:rPr lang="en-US" sz="1200" b="1" baseline="0" dirty="0" smtClean="0">
                <a:solidFill>
                  <a:schemeClr val="bg1"/>
                </a:solidFill>
              </a:rPr>
              <a:t>, %</a:t>
            </a:r>
          </a:p>
        </p:txBody>
      </p:sp>
      <p:sp useBgFill="1">
        <p:nvSpPr>
          <p:cNvPr id="38" name="TextBox 37"/>
          <p:cNvSpPr txBox="1"/>
          <p:nvPr/>
        </p:nvSpPr>
        <p:spPr>
          <a:xfrm rot="5400000">
            <a:off x="2568327" y="3915938"/>
            <a:ext cx="369332" cy="141248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  </a:t>
            </a:r>
            <a:r>
              <a:rPr lang="en-US" sz="1200" b="1" baseline="0" dirty="0" smtClean="0">
                <a:solidFill>
                  <a:schemeClr val="bg1"/>
                </a:solidFill>
              </a:rPr>
              <a:t>     Months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4840" y="1598304"/>
            <a:ext cx="544346" cy="275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69000"/>
              </a:lnSpc>
            </a:pPr>
            <a:r>
              <a:rPr lang="en-US" sz="1100" b="1" baseline="0" dirty="0" smtClean="0">
                <a:solidFill>
                  <a:schemeClr val="bg1"/>
                </a:solidFill>
              </a:rPr>
              <a:t>100</a:t>
            </a:r>
            <a:r>
              <a:rPr lang="en-US" sz="1100" b="1" dirty="0" smtClean="0">
                <a:solidFill>
                  <a:schemeClr val="bg1"/>
                </a:solidFill>
              </a:rPr>
              <a:t> -</a:t>
            </a:r>
            <a:endParaRPr lang="en-US" sz="1100" b="1" baseline="0" dirty="0" smtClean="0">
              <a:solidFill>
                <a:schemeClr val="bg1"/>
              </a:solidFill>
            </a:endParaRP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80 -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60 -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40 -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20 -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40" name="Freeform 39"/>
          <p:cNvSpPr/>
          <p:nvPr/>
        </p:nvSpPr>
        <p:spPr bwMode="auto">
          <a:xfrm>
            <a:off x="101805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128475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155145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181053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206961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234393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260301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286971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313641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339549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3648744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6" name="Freeform 55"/>
          <p:cNvSpPr/>
          <p:nvPr/>
        </p:nvSpPr>
        <p:spPr bwMode="auto">
          <a:xfrm>
            <a:off x="391365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7" name="Freeform 56"/>
          <p:cNvSpPr/>
          <p:nvPr/>
        </p:nvSpPr>
        <p:spPr bwMode="auto">
          <a:xfrm>
            <a:off x="4167800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4439432" y="4211957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014389" y="1928127"/>
            <a:ext cx="0" cy="22677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731790" y="2485125"/>
            <a:ext cx="0" cy="34381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TextBox 60"/>
          <p:cNvSpPr txBox="1"/>
          <p:nvPr/>
        </p:nvSpPr>
        <p:spPr>
          <a:xfrm>
            <a:off x="4876919" y="4229351"/>
            <a:ext cx="379961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b="1" baseline="0" dirty="0" smtClean="0">
                <a:solidFill>
                  <a:schemeClr val="bg1"/>
                </a:solidFill>
              </a:rPr>
              <a:t>0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2     4     6     8    10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12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14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16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18   20   22   24   26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endParaRPr lang="en-US" sz="1100" b="1" baseline="0" dirty="0" smtClean="0">
              <a:solidFill>
                <a:schemeClr val="bg1"/>
              </a:solidFill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4543088" y="1818774"/>
            <a:ext cx="366046" cy="2482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TextBox 62"/>
          <p:cNvSpPr txBox="1"/>
          <p:nvPr/>
        </p:nvSpPr>
        <p:spPr>
          <a:xfrm rot="5400000">
            <a:off x="6560626" y="3909655"/>
            <a:ext cx="369332" cy="141248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  </a:t>
            </a:r>
            <a:r>
              <a:rPr lang="en-US" sz="1200" b="1" baseline="0" dirty="0" smtClean="0">
                <a:solidFill>
                  <a:schemeClr val="bg1"/>
                </a:solidFill>
              </a:rPr>
              <a:t>     Months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57139" y="1592021"/>
            <a:ext cx="544346" cy="275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69000"/>
              </a:lnSpc>
            </a:pPr>
            <a:r>
              <a:rPr lang="en-US" sz="1100" b="1" baseline="0" dirty="0" smtClean="0">
                <a:solidFill>
                  <a:schemeClr val="bg1"/>
                </a:solidFill>
              </a:rPr>
              <a:t>100</a:t>
            </a:r>
            <a:r>
              <a:rPr lang="en-US" sz="1100" b="1" dirty="0" smtClean="0">
                <a:solidFill>
                  <a:schemeClr val="bg1"/>
                </a:solidFill>
              </a:rPr>
              <a:t> -</a:t>
            </a:r>
            <a:endParaRPr lang="en-US" sz="1100" b="1" baseline="0" dirty="0" smtClean="0">
              <a:solidFill>
                <a:schemeClr val="bg1"/>
              </a:solidFill>
            </a:endParaRP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80 -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60 -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40 -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20 -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65" name="Freeform 64"/>
          <p:cNvSpPr/>
          <p:nvPr/>
        </p:nvSpPr>
        <p:spPr bwMode="auto">
          <a:xfrm>
            <a:off x="501035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527705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554375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580283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606191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633623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659531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686201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712871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4" name="Freeform 93"/>
          <p:cNvSpPr/>
          <p:nvPr/>
        </p:nvSpPr>
        <p:spPr bwMode="auto">
          <a:xfrm>
            <a:off x="738779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6" name="Freeform 95"/>
          <p:cNvSpPr/>
          <p:nvPr/>
        </p:nvSpPr>
        <p:spPr bwMode="auto">
          <a:xfrm>
            <a:off x="7641043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7" name="Freeform 96"/>
          <p:cNvSpPr/>
          <p:nvPr/>
        </p:nvSpPr>
        <p:spPr bwMode="auto">
          <a:xfrm>
            <a:off x="790595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8" name="Freeform 97"/>
          <p:cNvSpPr/>
          <p:nvPr/>
        </p:nvSpPr>
        <p:spPr bwMode="auto">
          <a:xfrm>
            <a:off x="8160099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8431731" y="4205674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5006688" y="1921844"/>
            <a:ext cx="0" cy="22677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6724089" y="2478842"/>
            <a:ext cx="0" cy="34381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7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24787"/>
              </p:ext>
            </p:extLst>
          </p:nvPr>
        </p:nvGraphicFramePr>
        <p:xfrm>
          <a:off x="423864" y="1172276"/>
          <a:ext cx="8250238" cy="53400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45105"/>
                <a:gridCol w="696061"/>
                <a:gridCol w="736628"/>
                <a:gridCol w="687520"/>
                <a:gridCol w="736628"/>
                <a:gridCol w="687520"/>
                <a:gridCol w="736628"/>
                <a:gridCol w="687520"/>
                <a:gridCol w="736628"/>
              </a:tblGrid>
              <a:tr h="27432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9144" marB="914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IDELA + R (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 = 110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5B9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PBO + R  → IDELA (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 = 108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) 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37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18288" marB="18288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Any Grade, %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Grade ≥3, %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Any Grade, %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Grade ≥3, %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AE by Preferred Term</a:t>
                      </a:r>
                    </a:p>
                  </a:txBody>
                  <a:tcPr marT="9144" marB="914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r>
                        <a:rPr kumimoji="0" lang="en-US" sz="13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nd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IA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Update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r>
                        <a:rPr kumimoji="0" lang="en-US" sz="13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nd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IA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Update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r>
                        <a:rPr kumimoji="0" lang="en-US" sz="13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nd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IA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Update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r>
                        <a:rPr kumimoji="0" lang="en-US" sz="13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nd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IA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Update</a:t>
                      </a:r>
                    </a:p>
                  </a:txBody>
                  <a:tcPr marL="45720" marR="45720"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Any AE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64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80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98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52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78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Pyrexia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17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32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Diarrhea/Colitis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16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16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44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13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Fatigue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28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43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Cough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28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44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Nausea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36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Chills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Infusion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r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eaction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30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Constipation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Decreased appetite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Pneumonia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13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13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9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Dyspnea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25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Rash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Vomiting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Upper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respiratory infection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24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Edema,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peripheral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Night sweats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Asthenia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̶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Abdominal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pain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9144" marB="914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685800" y="320040"/>
            <a:ext cx="7924800" cy="787400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dirty="0"/>
              <a:t>Adverse Events in ≥15% of </a:t>
            </a:r>
            <a:r>
              <a:rPr lang="en-US" dirty="0" smtClean="0"/>
              <a:t>Patients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chemeClr val="bg1"/>
                </a:solidFill>
              </a:rPr>
              <a:t>Idelalisib + R vs Placebo + R → </a:t>
            </a:r>
            <a:r>
              <a:rPr lang="en-US" sz="2400" dirty="0" smtClean="0">
                <a:solidFill>
                  <a:schemeClr val="bg1"/>
                </a:solidFill>
              </a:rPr>
              <a:t>Idelalisib </a:t>
            </a:r>
            <a:endParaRPr lang="en-US" sz="24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381" y="6543343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6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7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3243"/>
              </p:ext>
            </p:extLst>
          </p:nvPr>
        </p:nvGraphicFramePr>
        <p:xfrm>
          <a:off x="274320" y="2002138"/>
          <a:ext cx="8595360" cy="304775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20240"/>
                <a:gridCol w="731520"/>
                <a:gridCol w="914400"/>
                <a:gridCol w="731520"/>
                <a:gridCol w="914400"/>
                <a:gridCol w="822960"/>
                <a:gridCol w="914400"/>
                <a:gridCol w="731520"/>
                <a:gridCol w="914400"/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Idelalisib + R 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 = 110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5B9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Placebo +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R→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Idelalisib 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 = 108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37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6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8288" marR="18288" marT="18288" marB="18288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Any Grade, %</a:t>
                      </a:r>
                    </a:p>
                  </a:txBody>
                  <a:tcPr anchor="b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Grade ≥3, %</a:t>
                      </a: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Any Grade, %</a:t>
                      </a:r>
                    </a:p>
                  </a:txBody>
                  <a:tcPr anchor="b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Grade ≥3, %</a:t>
                      </a: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IA</a:t>
                      </a:r>
                    </a:p>
                  </a:txBody>
                  <a:tcPr anchor="b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Update</a:t>
                      </a: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IA</a:t>
                      </a: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Update</a:t>
                      </a: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IA</a:t>
                      </a:r>
                    </a:p>
                  </a:txBody>
                  <a:tcPr anchor="b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Update</a:t>
                      </a:r>
                    </a:p>
                  </a:txBody>
                  <a:tcPr anchor="b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IA</a:t>
                      </a: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Update</a:t>
                      </a:r>
                    </a:p>
                  </a:txBody>
                  <a:tcPr anchor="b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3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ALT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/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AST elevation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53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3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Neutropenia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60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68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27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43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3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Anemia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32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17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24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3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Thrombocytopenia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32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18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596900" y="535940"/>
            <a:ext cx="7924800" cy="787400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b="1" dirty="0" smtClean="0">
                <a:latin typeface="+mn-lt"/>
              </a:rPr>
              <a:t>Select Lab Abnormalities</a:t>
            </a:r>
            <a:br>
              <a:rPr lang="en-US" b="1" dirty="0" smtClean="0"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</a:rPr>
              <a:t>Idelalisib + R vs Placebo + R → </a:t>
            </a:r>
            <a:r>
              <a:rPr lang="en-US" sz="2400" dirty="0" smtClean="0">
                <a:solidFill>
                  <a:schemeClr val="bg1"/>
                </a:solidFill>
              </a:rPr>
              <a:t>Idelalisib </a:t>
            </a:r>
            <a:endParaRPr lang="en-US" sz="24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544" y="6419076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7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9740"/>
            <a:ext cx="7924800" cy="787400"/>
          </a:xfrm>
        </p:spPr>
        <p:txBody>
          <a:bodyPr/>
          <a:lstStyle/>
          <a:p>
            <a:r>
              <a:rPr lang="en-GB" dirty="0" smtClean="0"/>
              <a:t>Summary and 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981" y="1524000"/>
            <a:ext cx="8231666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Phase </a:t>
            </a:r>
            <a:r>
              <a:rPr lang="en-US" dirty="0" smtClean="0"/>
              <a:t>III </a:t>
            </a:r>
            <a:r>
              <a:rPr lang="en-US" dirty="0" smtClean="0"/>
              <a:t>subgroup analysis demonstrates comparable efficacy of idelalisib + rituximab in the presence or absence of high-risk genomic alterations like unmutated </a:t>
            </a:r>
            <a:r>
              <a:rPr lang="en-US" i="1" dirty="0" smtClean="0"/>
              <a:t>IGHV</a:t>
            </a:r>
            <a:r>
              <a:rPr lang="en-US" dirty="0" smtClean="0"/>
              <a:t>, del17p/</a:t>
            </a:r>
            <a:r>
              <a:rPr lang="en-US" i="1" dirty="0" smtClean="0"/>
              <a:t>TP53</a:t>
            </a:r>
            <a:r>
              <a:rPr lang="en-US" dirty="0" smtClean="0"/>
              <a:t> </a:t>
            </a:r>
            <a:r>
              <a:rPr lang="en-US" dirty="0" smtClean="0"/>
              <a:t>mutation, </a:t>
            </a:r>
            <a:r>
              <a:rPr lang="en-US" dirty="0" smtClean="0"/>
              <a:t>and del11q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Overall survival is significantly better for patients </a:t>
            </a:r>
            <a:br>
              <a:rPr lang="en-US" dirty="0" smtClean="0"/>
            </a:br>
            <a:r>
              <a:rPr lang="en-US" dirty="0" smtClean="0"/>
              <a:t>on idelalisib + rituximab despite </a:t>
            </a:r>
            <a:r>
              <a:rPr lang="en-US" dirty="0" smtClean="0"/>
              <a:t>crossover </a:t>
            </a:r>
            <a:r>
              <a:rPr lang="en-US" dirty="0" smtClean="0"/>
              <a:t>in extension design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Idelalisib + rituximab has a manageable safety profile in patients with relapsed/refractory CLL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481" y="6441743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Arrow 26"/>
          <p:cNvSpPr/>
          <p:nvPr/>
        </p:nvSpPr>
        <p:spPr bwMode="auto">
          <a:xfrm>
            <a:off x="4827472" y="2402445"/>
            <a:ext cx="705981" cy="484632"/>
          </a:xfrm>
          <a:prstGeom prst="rightArrow">
            <a:avLst>
              <a:gd name="adj1" fmla="val 50000"/>
              <a:gd name="adj2" fmla="val 65496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</a:pPr>
            <a:endParaRPr lang="en-US" sz="1000" b="1" dirty="0" smtClean="0">
              <a:solidFill>
                <a:srgbClr val="FFFFFF"/>
              </a:solidFill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4827472" y="2915680"/>
            <a:ext cx="705981" cy="484632"/>
          </a:xfrm>
          <a:prstGeom prst="rightArrow">
            <a:avLst>
              <a:gd name="adj1" fmla="val 50000"/>
              <a:gd name="adj2" fmla="val 65496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</a:pPr>
            <a:endParaRPr lang="en-US" sz="1000" b="1" dirty="0" smtClean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 rot="5400000">
            <a:off x="4698723" y="2648380"/>
            <a:ext cx="1280160" cy="5096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250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Disease</a:t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Progression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6213" y="3614605"/>
            <a:ext cx="1145318" cy="333607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Blinded,</a:t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Independent </a:t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557" name="Title 1"/>
          <p:cNvSpPr>
            <a:spLocks noGrp="1"/>
          </p:cNvSpPr>
          <p:nvPr>
            <p:ph type="title"/>
          </p:nvPr>
        </p:nvSpPr>
        <p:spPr>
          <a:xfrm>
            <a:off x="257411" y="304120"/>
            <a:ext cx="8625385" cy="787400"/>
          </a:xfrm>
        </p:spPr>
        <p:txBody>
          <a:bodyPr>
            <a:noAutofit/>
          </a:bodyPr>
          <a:lstStyle/>
          <a:p>
            <a:pPr eaLnBrk="1" hangingPunct="1">
              <a:lnSpc>
                <a:spcPts val="2800"/>
              </a:lnSpc>
            </a:pPr>
            <a:r>
              <a:rPr lang="en-US" sz="2800" b="1" spc="-30" dirty="0"/>
              <a:t>Phase 3 Trial of Idelalisib + Rituximab in Relapsed </a:t>
            </a:r>
            <a:r>
              <a:rPr lang="en-US" sz="2800" b="1" spc="-30" dirty="0" smtClean="0"/>
              <a:t>CLL: Subgroup </a:t>
            </a:r>
            <a:r>
              <a:rPr lang="en-US" sz="2800" b="1" spc="-30" dirty="0"/>
              <a:t>Analysis of High-Risk Groups</a:t>
            </a:r>
            <a:endParaRPr lang="en-US" sz="2800" b="1" spc="-30" dirty="0" smtClean="0"/>
          </a:p>
        </p:txBody>
      </p:sp>
      <p:sp>
        <p:nvSpPr>
          <p:cNvPr id="45" name="Title 1"/>
          <p:cNvSpPr txBox="1">
            <a:spLocks/>
          </p:cNvSpPr>
          <p:nvPr/>
        </p:nvSpPr>
        <p:spPr bwMode="auto">
          <a:xfrm>
            <a:off x="508131" y="7114948"/>
            <a:ext cx="4063869" cy="34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114300" indent="-114300"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2F2B20"/>
              </a:solidFill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991939" y="2189913"/>
            <a:ext cx="0" cy="1371600"/>
          </a:xfrm>
          <a:custGeom>
            <a:avLst/>
            <a:gdLst>
              <a:gd name="connsiteX0" fmla="*/ 0 w 0"/>
              <a:gd name="connsiteY0" fmla="*/ 0 h 3000375"/>
              <a:gd name="connsiteX1" fmla="*/ 0 w 0"/>
              <a:gd name="connsiteY1" fmla="*/ 3000375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00375">
                <a:moveTo>
                  <a:pt x="0" y="0"/>
                </a:moveTo>
                <a:lnTo>
                  <a:pt x="0" y="3000375"/>
                </a:ln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60222" y="2264443"/>
            <a:ext cx="981623" cy="509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2500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Arm A N=110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460222" y="3020141"/>
            <a:ext cx="981623" cy="509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2500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Arm B N=110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458226" y="2264443"/>
            <a:ext cx="1533616" cy="251431"/>
          </a:xfrm>
          <a:prstGeom prst="rect">
            <a:avLst/>
          </a:prstGeom>
          <a:solidFill>
            <a:srgbClr val="075B9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Rituximab (6 mo)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456845" y="3279667"/>
            <a:ext cx="1533616" cy="251431"/>
          </a:xfrm>
          <a:prstGeom prst="rect">
            <a:avLst/>
          </a:prstGeom>
          <a:solidFill>
            <a:srgbClr val="99373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00" b="1">
                <a:solidFill>
                  <a:srgbClr val="FFFFFF"/>
                </a:solidFill>
              </a:rPr>
              <a:t>Rituximab (6 mo)</a:t>
            </a: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0083" y="3277509"/>
            <a:ext cx="1302086" cy="25574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2093" y="3614605"/>
            <a:ext cx="1145318" cy="333607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Randomization/</a:t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Stratification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458227" y="2402445"/>
            <a:ext cx="2687845" cy="484632"/>
          </a:xfrm>
          <a:prstGeom prst="rightArrow">
            <a:avLst>
              <a:gd name="adj1" fmla="val 50000"/>
              <a:gd name="adj2" fmla="val 65496"/>
            </a:avLst>
          </a:prstGeom>
          <a:solidFill>
            <a:srgbClr val="075B9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</a:pPr>
            <a:r>
              <a:rPr lang="en-US" sz="1000" b="1" dirty="0" err="1" smtClean="0">
                <a:solidFill>
                  <a:srgbClr val="FFFFFF"/>
                </a:solidFill>
              </a:rPr>
              <a:t>Idelalisib</a:t>
            </a:r>
            <a:r>
              <a:rPr lang="en-US" sz="1000" b="1" dirty="0" smtClean="0">
                <a:solidFill>
                  <a:srgbClr val="FFFFFF"/>
                </a:solidFill>
              </a:rPr>
              <a:t> (150 mg BID)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2458227" y="2923300"/>
            <a:ext cx="2687845" cy="457200"/>
          </a:xfrm>
          <a:prstGeom prst="rightArrow">
            <a:avLst>
              <a:gd name="adj1" fmla="val 50000"/>
              <a:gd name="adj2" fmla="val 65496"/>
            </a:avLst>
          </a:prstGeom>
          <a:solidFill>
            <a:srgbClr val="99373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Placebo (BID)</a:t>
            </a:r>
          </a:p>
        </p:txBody>
      </p:sp>
      <p:sp>
        <p:nvSpPr>
          <p:cNvPr id="32" name="Right Arrow 31"/>
          <p:cNvSpPr/>
          <p:nvPr/>
        </p:nvSpPr>
        <p:spPr bwMode="auto">
          <a:xfrm>
            <a:off x="748941" y="2771140"/>
            <a:ext cx="705981" cy="435309"/>
          </a:xfrm>
          <a:prstGeom prst="rightArrow">
            <a:avLst>
              <a:gd name="adj1" fmla="val 50000"/>
              <a:gd name="adj2" fmla="val 65496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</a:pPr>
            <a:endParaRPr lang="en-US" sz="1000" b="1" dirty="0" smtClean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6955" y="2856461"/>
            <a:ext cx="526948" cy="25574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Screen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2447966" y="2189913"/>
            <a:ext cx="0" cy="1371600"/>
          </a:xfrm>
          <a:custGeom>
            <a:avLst/>
            <a:gdLst>
              <a:gd name="connsiteX0" fmla="*/ 0 w 0"/>
              <a:gd name="connsiteY0" fmla="*/ 0 h 3000375"/>
              <a:gd name="connsiteX1" fmla="*/ 0 w 0"/>
              <a:gd name="connsiteY1" fmla="*/ 3000375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00375">
                <a:moveTo>
                  <a:pt x="0" y="0"/>
                </a:moveTo>
                <a:lnTo>
                  <a:pt x="0" y="3000375"/>
                </a:ln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smtClean="0">
              <a:solidFill>
                <a:srgbClr val="000000"/>
              </a:solidFill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5146070" y="2189913"/>
            <a:ext cx="0" cy="1371600"/>
          </a:xfrm>
          <a:custGeom>
            <a:avLst/>
            <a:gdLst>
              <a:gd name="connsiteX0" fmla="*/ 0 w 0"/>
              <a:gd name="connsiteY0" fmla="*/ 0 h 3000375"/>
              <a:gd name="connsiteX1" fmla="*/ 0 w 0"/>
              <a:gd name="connsiteY1" fmla="*/ 3000375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00375">
                <a:moveTo>
                  <a:pt x="0" y="0"/>
                </a:moveTo>
                <a:lnTo>
                  <a:pt x="0" y="3000375"/>
                </a:ln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smtClean="0">
              <a:solidFill>
                <a:srgbClr val="000000"/>
              </a:solidFill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5531514" y="2189913"/>
            <a:ext cx="0" cy="1371600"/>
          </a:xfrm>
          <a:custGeom>
            <a:avLst/>
            <a:gdLst>
              <a:gd name="connsiteX0" fmla="*/ 0 w 0"/>
              <a:gd name="connsiteY0" fmla="*/ 0 h 3000375"/>
              <a:gd name="connsiteX1" fmla="*/ 0 w 0"/>
              <a:gd name="connsiteY1" fmla="*/ 3000375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00375">
                <a:moveTo>
                  <a:pt x="0" y="0"/>
                </a:moveTo>
                <a:lnTo>
                  <a:pt x="0" y="3000375"/>
                </a:ln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smtClean="0">
              <a:solidFill>
                <a:srgbClr val="000000"/>
              </a:solidFill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6561215" y="2189913"/>
            <a:ext cx="0" cy="1371600"/>
          </a:xfrm>
          <a:custGeom>
            <a:avLst/>
            <a:gdLst>
              <a:gd name="connsiteX0" fmla="*/ 0 w 0"/>
              <a:gd name="connsiteY0" fmla="*/ 0 h 3000375"/>
              <a:gd name="connsiteX1" fmla="*/ 0 w 0"/>
              <a:gd name="connsiteY1" fmla="*/ 3000375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00375">
                <a:moveTo>
                  <a:pt x="0" y="0"/>
                </a:moveTo>
                <a:lnTo>
                  <a:pt x="0" y="3000375"/>
                </a:ln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smtClean="0">
              <a:solidFill>
                <a:srgbClr val="000000"/>
              </a:solidFill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7633421" y="2189913"/>
            <a:ext cx="0" cy="1371600"/>
          </a:xfrm>
          <a:custGeom>
            <a:avLst/>
            <a:gdLst>
              <a:gd name="connsiteX0" fmla="*/ 0 w 0"/>
              <a:gd name="connsiteY0" fmla="*/ 0 h 3000375"/>
              <a:gd name="connsiteX1" fmla="*/ 0 w 0"/>
              <a:gd name="connsiteY1" fmla="*/ 3000375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00375">
                <a:moveTo>
                  <a:pt x="0" y="0"/>
                </a:moveTo>
                <a:lnTo>
                  <a:pt x="0" y="3000375"/>
                </a:ln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49146" y="1280160"/>
            <a:ext cx="2696925" cy="3336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250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Primary Study 116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26690" y="1280160"/>
            <a:ext cx="2104878" cy="3336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250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Extension Study 117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449146" y="1594311"/>
            <a:ext cx="1533616" cy="5943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en-US" sz="1100" b="1" dirty="0" smtClean="0">
                <a:solidFill>
                  <a:srgbClr val="000000"/>
                </a:solidFill>
              </a:rPr>
              <a:t>Double-Blind </a:t>
            </a:r>
            <a:br>
              <a:rPr lang="en-US" sz="1100" b="1" dirty="0" smtClean="0">
                <a:solidFill>
                  <a:srgbClr val="000000"/>
                </a:solidFill>
              </a:rPr>
            </a:br>
            <a:r>
              <a:rPr lang="en-US" sz="1100" b="1" dirty="0" smtClean="0">
                <a:solidFill>
                  <a:srgbClr val="000000"/>
                </a:solidFill>
              </a:rPr>
              <a:t>Initial Therapy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009953" y="1594311"/>
            <a:ext cx="1136117" cy="5943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en-US" sz="1100" b="1" dirty="0" smtClean="0">
                <a:solidFill>
                  <a:srgbClr val="000000"/>
                </a:solidFill>
              </a:rPr>
              <a:t>Double-Blind </a:t>
            </a:r>
            <a:br>
              <a:rPr lang="en-US" sz="1100" b="1" dirty="0" smtClean="0">
                <a:solidFill>
                  <a:srgbClr val="000000"/>
                </a:solidFill>
              </a:rPr>
            </a:br>
            <a:r>
              <a:rPr lang="en-US" sz="1100" b="1" dirty="0" smtClean="0">
                <a:solidFill>
                  <a:srgbClr val="000000"/>
                </a:solidFill>
              </a:rPr>
              <a:t>Continuous Therapy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526690" y="1594311"/>
            <a:ext cx="1023495" cy="5943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en-US" sz="1100" b="1" dirty="0" smtClean="0">
                <a:solidFill>
                  <a:srgbClr val="000000"/>
                </a:solidFill>
              </a:rPr>
              <a:t>Blinded Dose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579569" y="1594311"/>
            <a:ext cx="1052000" cy="594360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en-US" sz="1100" b="1" dirty="0" smtClean="0"/>
              <a:t>Open-Label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1447649" y="2281353"/>
            <a:ext cx="0" cy="1280160"/>
          </a:xfrm>
          <a:custGeom>
            <a:avLst/>
            <a:gdLst>
              <a:gd name="connsiteX0" fmla="*/ 0 w 0"/>
              <a:gd name="connsiteY0" fmla="*/ 0 h 2419350"/>
              <a:gd name="connsiteX1" fmla="*/ 0 w 0"/>
              <a:gd name="connsiteY1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419350">
                <a:moveTo>
                  <a:pt x="0" y="0"/>
                </a:moveTo>
                <a:lnTo>
                  <a:pt x="0" y="2419350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smtClean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986207" y="3614605"/>
            <a:ext cx="1145318" cy="3336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Interim Analyses and </a:t>
            </a:r>
            <a:r>
              <a:rPr lang="en-US" sz="1200" b="1" dirty="0" err="1" smtClean="0">
                <a:solidFill>
                  <a:schemeClr val="bg1"/>
                </a:solidFill>
              </a:rPr>
              <a:t>Unblinding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527675" y="2402445"/>
            <a:ext cx="2106262" cy="484632"/>
          </a:xfrm>
          <a:prstGeom prst="rightArrow">
            <a:avLst>
              <a:gd name="adj1" fmla="val 50000"/>
              <a:gd name="adj2" fmla="val 65496"/>
            </a:avLst>
          </a:prstGeom>
          <a:solidFill>
            <a:srgbClr val="075B9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</a:pPr>
            <a:r>
              <a:rPr lang="en-US" sz="1000" b="1" dirty="0" err="1" smtClean="0">
                <a:solidFill>
                  <a:srgbClr val="FFFFFF"/>
                </a:solidFill>
              </a:rPr>
              <a:t>Idelalisib</a:t>
            </a:r>
            <a:r>
              <a:rPr lang="en-US" sz="1000" b="1" dirty="0" smtClean="0">
                <a:solidFill>
                  <a:srgbClr val="FFFFFF"/>
                </a:solidFill>
              </a:rPr>
              <a:t> (300 mg BID)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527675" y="2915680"/>
            <a:ext cx="2106262" cy="484632"/>
          </a:xfrm>
          <a:prstGeom prst="rightArrow">
            <a:avLst>
              <a:gd name="adj1" fmla="val 50000"/>
              <a:gd name="adj2" fmla="val 65496"/>
            </a:avLst>
          </a:prstGeom>
          <a:solidFill>
            <a:srgbClr val="075B9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</a:pPr>
            <a:r>
              <a:rPr lang="en-US" sz="1000" b="1" dirty="0" err="1" smtClean="0">
                <a:solidFill>
                  <a:srgbClr val="FFFFFF"/>
                </a:solidFill>
              </a:rPr>
              <a:t>Idelalisib</a:t>
            </a:r>
            <a:r>
              <a:rPr lang="en-US" sz="1000" b="1" dirty="0" smtClean="0">
                <a:solidFill>
                  <a:srgbClr val="FFFFFF"/>
                </a:solidFill>
              </a:rPr>
              <a:t> (150 mg BID)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55891" y="3614605"/>
            <a:ext cx="1145318" cy="24751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Independent </a:t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74490"/>
              </p:ext>
            </p:extLst>
          </p:nvPr>
        </p:nvGraphicFramePr>
        <p:xfrm>
          <a:off x="685800" y="4452843"/>
          <a:ext cx="7863840" cy="196288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20240"/>
                <a:gridCol w="1280160"/>
                <a:gridCol w="1280160"/>
                <a:gridCol w="3383280"/>
              </a:tblGrid>
              <a:tr h="274320"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Median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Follow-up, months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IDELA + R</a:t>
                      </a:r>
                      <a:endParaRPr lang="en-US" sz="14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5B9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PBO + R</a:t>
                      </a:r>
                      <a:endParaRPr lang="en-US" sz="14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4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88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Interim Analysis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DMC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halted trial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(Furman NEJM 2014) </a:t>
                      </a:r>
                      <a:endParaRPr lang="en-US" sz="14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Interim Analysis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66788" indent="-966788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Blind ended (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Coutre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ASCO 2013)</a:t>
                      </a:r>
                    </a:p>
                    <a:p>
                      <a:pPr marL="688975" lvl="1" indent="-231775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Arm A continues</a:t>
                      </a:r>
                    </a:p>
                    <a:p>
                      <a:pPr marL="688975" lvl="1" indent="-231775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Arm B crosses over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88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Update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PFS, OS by subgroup analysis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5481" y="6441743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3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92622"/>
              </p:ext>
            </p:extLst>
          </p:nvPr>
        </p:nvGraphicFramePr>
        <p:xfrm>
          <a:off x="427369" y="1255594"/>
          <a:ext cx="8129777" cy="495413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11663"/>
                <a:gridCol w="5918114"/>
              </a:tblGrid>
              <a:tr h="857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Relapsed CLL</a:t>
                      </a: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CLL progression &lt;24 months since last therapy</a:t>
                      </a:r>
                    </a:p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Treatment warranted according to IWCLL criteria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Lymphadenopathy </a:t>
                      </a: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Presence of ≥1 measurable nodal lesion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3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Prior therapies</a:t>
                      </a: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≥1 anti-CD20 antibody containing therapy or ≥2 prior cytotoxic therapies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8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Appropriate for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noncytotoxic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therapy</a:t>
                      </a: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CIRS score &gt;6 or creatinine clearance &lt;60 mL/min (≥30 mL/min) or Grade 3/4 neutropenia or thrombocytopenia due to prior myelotoxicity</a:t>
                      </a:r>
                    </a:p>
                  </a:txBody>
                  <a:tcPr marT="45724" marB="4572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3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Bone marrow function</a:t>
                      </a: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Any grade anemia, neutropenia, or thrombocytopenia allowed</a:t>
                      </a:r>
                    </a:p>
                  </a:txBody>
                  <a:tcPr marT="45724" marB="4572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Karnofsky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score</a:t>
                      </a: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≥40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4248"/>
            <a:ext cx="7924800" cy="787400"/>
          </a:xfrm>
        </p:spPr>
        <p:txBody>
          <a:bodyPr/>
          <a:lstStyle/>
          <a:p>
            <a:r>
              <a:rPr lang="en-US" dirty="0" smtClean="0"/>
              <a:t>Key Eligibility Criteria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481" y="6441743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13657"/>
              </p:ext>
            </p:extLst>
          </p:nvPr>
        </p:nvGraphicFramePr>
        <p:xfrm>
          <a:off x="968992" y="973139"/>
          <a:ext cx="7132320" cy="556508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657600"/>
                <a:gridCol w="1737360"/>
                <a:gridCol w="1737360"/>
              </a:tblGrid>
              <a:tr h="590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Idelalisib + R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 = 110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Placebo + R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 = 110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3735"/>
                    </a:solidFill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Male, 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62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Median age, y (range)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71 (48-90)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71 (47-92)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0" marR="0" lvl="0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Rai stage 0 / I-II / III-IV, %</a:t>
                      </a:r>
                    </a:p>
                  </a:txBody>
                  <a:tcPr marL="91439" marR="91439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0 / 31 / 64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 / 26 / 66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Median years since diagnosis</a:t>
                      </a:r>
                    </a:p>
                  </a:txBody>
                  <a:tcPr marL="91439" marR="91439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7.9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8.6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Prior therapies, median (range)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3 (1-12)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3 (1-10)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848">
                <a:tc>
                  <a:txBody>
                    <a:bodyPr/>
                    <a:lstStyle/>
                    <a:p>
                      <a:pPr marL="228600" marR="0" lvl="0" indent="-228600" algn="l" defTabSz="736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charset="0"/>
                        </a:rPr>
                        <a:t>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itchFamily="18" charset="0"/>
                        </a:rPr>
                        <a:t>ytopenia*,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charset="0"/>
                        </a:rPr>
                        <a:t> any Grade, Grade 3/4, %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85, 32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88, 39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Total CIRS score &gt;6, %</a:t>
                      </a:r>
                    </a:p>
                  </a:txBody>
                  <a:tcPr marL="91438" marR="91438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82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Estimated CrCl &lt;60 mL/min, %</a:t>
                      </a:r>
                    </a:p>
                  </a:txBody>
                  <a:tcPr marL="91438" marR="91438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High-risk parameter, %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8" marR="91438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91438" marR="91438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099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Del(17p) and/or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TP53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 mutation</a:t>
                      </a:r>
                    </a:p>
                  </a:txBody>
                  <a:tcPr marL="91438" marR="91438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45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227013" marR="0" lvl="0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Del(11q)</a:t>
                      </a:r>
                    </a:p>
                  </a:txBody>
                  <a:tcPr marL="91438" marR="91438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227013" marR="0" lvl="0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Unmutated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IGHV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8" marR="91438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83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227013" marR="0" lvl="0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ZAP70+</a:t>
                      </a:r>
                    </a:p>
                  </a:txBody>
                  <a:tcPr marL="91438" marR="91438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92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227013" marR="0" lvl="0" indent="1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CD38+</a:t>
                      </a:r>
                    </a:p>
                  </a:txBody>
                  <a:tcPr marL="91438" marR="91438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99">
                <a:tc>
                  <a:txBody>
                    <a:bodyPr/>
                    <a:lstStyle/>
                    <a:p>
                      <a:pPr marL="2270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ß2-microglobulin &gt;4 mg/L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63" name="Title 1"/>
          <p:cNvSpPr>
            <a:spLocks noGrp="1"/>
          </p:cNvSpPr>
          <p:nvPr>
            <p:ph type="title"/>
          </p:nvPr>
        </p:nvSpPr>
        <p:spPr>
          <a:xfrm>
            <a:off x="603912" y="276824"/>
            <a:ext cx="7924800" cy="787400"/>
          </a:xfrm>
        </p:spPr>
        <p:txBody>
          <a:bodyPr/>
          <a:lstStyle/>
          <a:p>
            <a:pPr eaLnBrk="1" hangingPunct="1"/>
            <a:r>
              <a:rPr lang="en-US" b="1" dirty="0" smtClean="0"/>
              <a:t>Baseline Patient Characteristics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26517" y="6467983"/>
            <a:ext cx="2487168" cy="329184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*Anemia and/or thrombocytopenia and/or neutropenia.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481" y="6550927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4337"/>
          <p:cNvGrpSpPr/>
          <p:nvPr/>
        </p:nvGrpSpPr>
        <p:grpSpPr>
          <a:xfrm>
            <a:off x="396875" y="1436926"/>
            <a:ext cx="8257731" cy="4782630"/>
            <a:chOff x="396875" y="1360726"/>
            <a:chExt cx="8257731" cy="478263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4256546"/>
                </p:ext>
              </p:extLst>
            </p:nvPr>
          </p:nvGraphicFramePr>
          <p:xfrm>
            <a:off x="1133031" y="1360726"/>
            <a:ext cx="7521575" cy="4719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Prism 6" r:id="rId3" imgW="8674949" imgH="6150351" progId="Prism6.Document">
                    <p:embed/>
                  </p:oleObj>
                </mc:Choice>
                <mc:Fallback>
                  <p:oleObj name="Prism 6" r:id="rId3" imgW="8674949" imgH="6150351" progId="Prism6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33031" y="1360726"/>
                          <a:ext cx="7521575" cy="47197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itle 1"/>
            <p:cNvSpPr txBox="1">
              <a:spLocks/>
            </p:cNvSpPr>
            <p:nvPr/>
          </p:nvSpPr>
          <p:spPr bwMode="auto">
            <a:xfrm rot="16200000">
              <a:off x="-1217041" y="3682746"/>
              <a:ext cx="3547872" cy="3200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defTabSz="457200" eaLnBrk="1" fontAlgn="base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pc="-50" dirty="0" smtClean="0">
                  <a:solidFill>
                    <a:schemeClr val="bg1"/>
                  </a:solidFill>
                  <a:latin typeface="Arial"/>
                </a:rPr>
                <a:t>Best % Change in SPD</a:t>
              </a:r>
              <a:endParaRPr lang="en-US" sz="1600" b="1" spc="-5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624555" y="1532176"/>
              <a:ext cx="554289" cy="3200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defTabSz="457200" eaLnBrk="1" fontAlgn="base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spc="-50" dirty="0" smtClean="0">
                  <a:solidFill>
                    <a:schemeClr val="bg1"/>
                  </a:solidFill>
                  <a:latin typeface="Arial"/>
                </a:rPr>
                <a:t>125</a:t>
              </a:r>
              <a:endParaRPr lang="en-US" sz="1600" spc="-5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624555" y="2009394"/>
              <a:ext cx="554289" cy="3200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defTabSz="457200" eaLnBrk="1" fontAlgn="base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spc="-50" dirty="0" smtClean="0">
                  <a:solidFill>
                    <a:schemeClr val="bg1"/>
                  </a:solidFill>
                  <a:latin typeface="Arial"/>
                </a:rPr>
                <a:t>100</a:t>
              </a:r>
              <a:endParaRPr lang="en-US" sz="1600" spc="-5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624555" y="2486502"/>
              <a:ext cx="554289" cy="3200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defTabSz="457200" eaLnBrk="1" fontAlgn="base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spc="-50" dirty="0">
                  <a:solidFill>
                    <a:schemeClr val="bg1"/>
                  </a:solidFill>
                  <a:latin typeface="Arial"/>
                </a:rPr>
                <a:t>7</a:t>
              </a:r>
              <a:r>
                <a:rPr lang="en-US" sz="1600" spc="-50" dirty="0" smtClean="0">
                  <a:solidFill>
                    <a:schemeClr val="bg1"/>
                  </a:solidFill>
                  <a:latin typeface="Arial"/>
                </a:rPr>
                <a:t>5</a:t>
              </a:r>
              <a:endParaRPr lang="en-US" sz="1600" spc="-5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 bwMode="auto">
            <a:xfrm>
              <a:off x="624555" y="2963720"/>
              <a:ext cx="554289" cy="3200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defTabSz="457200" eaLnBrk="1" fontAlgn="base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spc="-50" dirty="0" smtClean="0">
                  <a:solidFill>
                    <a:schemeClr val="bg1"/>
                  </a:solidFill>
                  <a:latin typeface="Arial"/>
                </a:rPr>
                <a:t>50</a:t>
              </a:r>
              <a:endParaRPr lang="en-US" sz="1600" spc="-5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6" name="Title 1"/>
            <p:cNvSpPr txBox="1">
              <a:spLocks/>
            </p:cNvSpPr>
            <p:nvPr/>
          </p:nvSpPr>
          <p:spPr bwMode="auto">
            <a:xfrm>
              <a:off x="624555" y="3432350"/>
              <a:ext cx="554289" cy="3200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defTabSz="457200" eaLnBrk="1" fontAlgn="base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spc="-50" dirty="0" smtClean="0">
                  <a:solidFill>
                    <a:schemeClr val="bg1"/>
                  </a:solidFill>
                  <a:latin typeface="Arial"/>
                </a:rPr>
                <a:t>25</a:t>
              </a:r>
              <a:endParaRPr lang="en-US" sz="1600" spc="-5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 bwMode="auto">
            <a:xfrm>
              <a:off x="624555" y="3909568"/>
              <a:ext cx="554289" cy="3200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defTabSz="457200" eaLnBrk="1" fontAlgn="base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spc="-50" dirty="0" smtClean="0">
                  <a:solidFill>
                    <a:schemeClr val="bg1"/>
                  </a:solidFill>
                  <a:latin typeface="Arial"/>
                </a:rPr>
                <a:t>0</a:t>
              </a:r>
              <a:endParaRPr lang="en-US" sz="1600" spc="-5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 bwMode="auto">
            <a:xfrm>
              <a:off x="624555" y="4400250"/>
              <a:ext cx="554289" cy="3200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defTabSz="457200" eaLnBrk="1" fontAlgn="base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spc="-50" dirty="0">
                  <a:solidFill>
                    <a:schemeClr val="bg1"/>
                  </a:solidFill>
                  <a:latin typeface="Arial"/>
                </a:rPr>
                <a:t>-</a:t>
              </a:r>
              <a:r>
                <a:rPr lang="en-US" sz="1600" spc="-50" dirty="0" smtClean="0">
                  <a:solidFill>
                    <a:schemeClr val="bg1"/>
                  </a:solidFill>
                  <a:latin typeface="Arial"/>
                </a:rPr>
                <a:t>25</a:t>
              </a:r>
              <a:endParaRPr lang="en-US" sz="1600" spc="-5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624555" y="4877468"/>
              <a:ext cx="554289" cy="3200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defTabSz="457200" eaLnBrk="1" fontAlgn="base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spc="-50" dirty="0" smtClean="0">
                  <a:solidFill>
                    <a:schemeClr val="bg1"/>
                  </a:solidFill>
                  <a:latin typeface="Arial"/>
                </a:rPr>
                <a:t>-50</a:t>
              </a:r>
              <a:endParaRPr lang="en-US" sz="1600" spc="-5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 bwMode="auto">
            <a:xfrm>
              <a:off x="624555" y="5346098"/>
              <a:ext cx="554289" cy="3200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defTabSz="457200" eaLnBrk="1" fontAlgn="base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spc="-50" dirty="0" smtClean="0">
                  <a:solidFill>
                    <a:schemeClr val="bg1"/>
                  </a:solidFill>
                  <a:latin typeface="Arial"/>
                </a:rPr>
                <a:t>-75</a:t>
              </a:r>
              <a:endParaRPr lang="en-US" sz="1600" spc="-5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 bwMode="auto">
            <a:xfrm>
              <a:off x="529845" y="5823316"/>
              <a:ext cx="648999" cy="3200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30" tIns="45715" rIns="91430" bIns="45715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defTabSz="457200" eaLnBrk="1" fontAlgn="base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spc="-50" dirty="0" smtClean="0">
                  <a:solidFill>
                    <a:schemeClr val="bg1"/>
                  </a:solidFill>
                  <a:latin typeface="Arial"/>
                </a:rPr>
                <a:t>-100</a:t>
              </a:r>
              <a:endParaRPr lang="en-US" sz="1600" spc="-50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15976"/>
            <a:ext cx="7924800" cy="7874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Lymph Node Response,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Interim Analysis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3385" y="6127877"/>
            <a:ext cx="7870371" cy="457200"/>
          </a:xfrm>
        </p:spPr>
        <p:txBody>
          <a:bodyPr/>
          <a:lstStyle/>
          <a:p>
            <a:r>
              <a:rPr lang="en-US" dirty="0" smtClean="0"/>
              <a:t>*Evaluable patients. 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333246" y="1511564"/>
            <a:ext cx="3547872" cy="32004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defTabSz="45720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spc="-50" dirty="0" err="1" smtClean="0">
                <a:solidFill>
                  <a:srgbClr val="FFFFFF"/>
                </a:solidFill>
                <a:latin typeface="Arial"/>
              </a:rPr>
              <a:t>Idelalisib</a:t>
            </a:r>
            <a:r>
              <a:rPr lang="en-US" sz="1600" b="1" spc="-50" dirty="0" smtClean="0">
                <a:solidFill>
                  <a:srgbClr val="FFFFFF"/>
                </a:solidFill>
                <a:latin typeface="Arial"/>
              </a:rPr>
              <a:t> + R, n = 102*</a:t>
            </a:r>
            <a:endParaRPr lang="en-US" sz="1600" b="1" spc="-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026660" y="1511564"/>
            <a:ext cx="3550920" cy="32004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defTabSz="45720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spc="-50" dirty="0" smtClean="0">
                <a:solidFill>
                  <a:srgbClr val="FFFFFF"/>
                </a:solidFill>
                <a:latin typeface="Arial"/>
              </a:rPr>
              <a:t>Placebo + R, n = 101*</a:t>
            </a:r>
            <a:endParaRPr lang="en-US" sz="1600" b="1" spc="-5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337" name="Group 14336"/>
          <p:cNvGrpSpPr/>
          <p:nvPr/>
        </p:nvGrpSpPr>
        <p:grpSpPr>
          <a:xfrm>
            <a:off x="5708997" y="5781047"/>
            <a:ext cx="2468279" cy="630022"/>
            <a:chOff x="5916638" y="5740298"/>
            <a:chExt cx="2468279" cy="630022"/>
          </a:xfrm>
        </p:grpSpPr>
        <p:sp>
          <p:nvSpPr>
            <p:cNvPr id="15" name="TextBox 14"/>
            <p:cNvSpPr txBox="1"/>
            <p:nvPr/>
          </p:nvSpPr>
          <p:spPr>
            <a:xfrm>
              <a:off x="5916638" y="5745236"/>
              <a:ext cx="108204" cy="275478"/>
            </a:xfrm>
            <a:prstGeom prst="homePlate">
              <a:avLst>
                <a:gd name="adj" fmla="val 0"/>
              </a:avLst>
            </a:prstGeom>
            <a:solidFill>
              <a:srgbClr val="495B9D"/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defTabSz="457200">
                <a:lnSpc>
                  <a:spcPts val="1400"/>
                </a:lnSpc>
                <a:defRPr/>
              </a:pPr>
              <a:endParaRPr lang="en-US" sz="1400" b="1" baseline="3000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38558" y="5745236"/>
              <a:ext cx="108204" cy="275478"/>
            </a:xfrm>
            <a:prstGeom prst="homePlate">
              <a:avLst>
                <a:gd name="adj" fmla="val 0"/>
              </a:avLst>
            </a:prstGeom>
            <a:solidFill>
              <a:srgbClr val="953735"/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defTabSz="457200">
                <a:lnSpc>
                  <a:spcPts val="1400"/>
                </a:lnSpc>
                <a:defRPr/>
              </a:pPr>
              <a:endParaRPr lang="en-US" sz="1400" b="1" baseline="3000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16638" y="6094842"/>
              <a:ext cx="108204" cy="275478"/>
            </a:xfrm>
            <a:prstGeom prst="homePlate">
              <a:avLst>
                <a:gd name="adj" fmla="val 0"/>
              </a:avLst>
            </a:prstGeom>
            <a:solidFill>
              <a:srgbClr val="A6B0D6"/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defTabSz="457200">
                <a:lnSpc>
                  <a:spcPts val="1400"/>
                </a:lnSpc>
                <a:defRPr/>
              </a:pPr>
              <a:endParaRPr lang="en-US" sz="1400" b="1" baseline="3000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38558" y="6094842"/>
              <a:ext cx="108204" cy="275478"/>
            </a:xfrm>
            <a:prstGeom prst="homePlate">
              <a:avLst>
                <a:gd name="adj" fmla="val 0"/>
              </a:avLst>
            </a:prstGeom>
            <a:solidFill>
              <a:srgbClr val="DA9896"/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defTabSz="457200">
                <a:lnSpc>
                  <a:spcPts val="1400"/>
                </a:lnSpc>
                <a:defRPr/>
              </a:pPr>
              <a:endParaRPr lang="en-US" sz="1400" b="1" baseline="3000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02549" y="5740298"/>
              <a:ext cx="2182368" cy="280416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Neither Del(17p) or </a:t>
              </a:r>
              <a:r>
                <a:rPr lang="en-US" sz="1400" i="1" dirty="0">
                  <a:solidFill>
                    <a:schemeClr val="bg1"/>
                  </a:solidFill>
                </a:rPr>
                <a:t>TP53 </a:t>
              </a:r>
              <a:r>
                <a:rPr lang="en-US" sz="1400" dirty="0" err="1">
                  <a:solidFill>
                    <a:schemeClr val="bg1"/>
                  </a:solidFill>
                </a:rPr>
                <a:t>mut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02549" y="6089904"/>
              <a:ext cx="2182368" cy="280416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Del(17p) and/or </a:t>
              </a:r>
              <a:r>
                <a:rPr lang="en-US" sz="1400" i="1" dirty="0">
                  <a:solidFill>
                    <a:schemeClr val="bg1"/>
                  </a:solidFill>
                </a:rPr>
                <a:t>TP53 </a:t>
              </a:r>
              <a:r>
                <a:rPr lang="en-US" sz="1400" dirty="0" err="1">
                  <a:solidFill>
                    <a:schemeClr val="bg1"/>
                  </a:solidFill>
                </a:rPr>
                <a:t>mut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45481" y="6550927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64569" y="5119090"/>
            <a:ext cx="7398736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60732" y="1754748"/>
            <a:ext cx="0" cy="43159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06140" y="1852764"/>
            <a:ext cx="36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08412" y="2231118"/>
            <a:ext cx="36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0684" y="2711070"/>
            <a:ext cx="36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12956" y="3191022"/>
            <a:ext cx="36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15228" y="3670974"/>
            <a:ext cx="36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17500" y="4150926"/>
            <a:ext cx="36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19772" y="4630878"/>
            <a:ext cx="36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22044" y="5110830"/>
            <a:ext cx="36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47260" y="4155313"/>
            <a:ext cx="7398736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208396" y="5110830"/>
            <a:ext cx="36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97020" y="5590782"/>
            <a:ext cx="36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04694" y="6070734"/>
            <a:ext cx="36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77079"/>
              </p:ext>
            </p:extLst>
          </p:nvPr>
        </p:nvGraphicFramePr>
        <p:xfrm>
          <a:off x="454024" y="1310400"/>
          <a:ext cx="8166102" cy="3840480"/>
        </p:xfrm>
        <a:graphic>
          <a:graphicData uri="http://schemas.openxmlformats.org/drawingml/2006/table">
            <a:tbl>
              <a:tblPr/>
              <a:tblGrid>
                <a:gridCol w="2855233"/>
                <a:gridCol w="957943"/>
                <a:gridCol w="1221933"/>
                <a:gridCol w="3130993"/>
              </a:tblGrid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IDELA + R</a:t>
                      </a:r>
                      <a:b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</a:b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% (n)*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Placebo + R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</a:b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% (n)*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 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All patients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8" marR="4572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77 (106)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15 (107)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Subgroup</a:t>
                      </a:r>
                    </a:p>
                  </a:txBody>
                  <a:tcPr marL="91438" marR="4572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8" marR="4572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8" marR="4572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38" marR="4572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8600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Rai Stage III/IV</a:t>
                      </a: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70 (67)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 (70)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7013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Unmutated 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IGHV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77 (87)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 (90)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8600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Del(17p)/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TP53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 mutation</a:t>
                      </a: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82 (44)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13 (47)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7013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Del(11q)</a:t>
                      </a: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68 (25)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17 (23)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7013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ZAP70+</a:t>
                      </a: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76 (94)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17 (91)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7013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CD38+</a:t>
                      </a: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78 (59)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 (49)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7013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ß2-microglobulin: &gt;4 mg/L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77 (90)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 (80)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63" name="Title 1"/>
          <p:cNvSpPr>
            <a:spLocks noGrp="1"/>
          </p:cNvSpPr>
          <p:nvPr>
            <p:ph type="title"/>
          </p:nvPr>
        </p:nvSpPr>
        <p:spPr>
          <a:xfrm>
            <a:off x="0" y="401680"/>
            <a:ext cx="9144000" cy="7874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Overall Response Rates, 2nd Interim Analysis </a:t>
            </a:r>
            <a:endParaRPr lang="en-US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599" y="6109472"/>
            <a:ext cx="7870371" cy="457200"/>
          </a:xfrm>
        </p:spPr>
        <p:txBody>
          <a:bodyPr/>
          <a:lstStyle/>
          <a:p>
            <a:r>
              <a:rPr lang="en-US" sz="1100" dirty="0"/>
              <a:t>*Evaluable patients (with at least one follow-up assessment) </a:t>
            </a:r>
            <a:r>
              <a:rPr lang="en-US" sz="1100" dirty="0" smtClean="0"/>
              <a:t>at </a:t>
            </a:r>
            <a:r>
              <a:rPr lang="en-US" sz="1100" dirty="0"/>
              <a:t>time of </a:t>
            </a:r>
            <a:r>
              <a:rPr lang="en-US" sz="1100" dirty="0" smtClean="0"/>
              <a:t>analysis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1940" y="5811244"/>
            <a:ext cx="2103120" cy="457200"/>
          </a:xfrm>
          <a:prstGeom prst="homePlate">
            <a:avLst/>
          </a:prstGeom>
          <a:solidFill>
            <a:srgbClr val="495B9D"/>
          </a:solidFill>
        </p:spPr>
        <p:txBody>
          <a:bodyPr wrap="square" lIns="0" tIns="0" rIns="0" bIns="0" anchor="ctr">
            <a:noAutofit/>
          </a:bodyPr>
          <a:lstStyle/>
          <a:p>
            <a:pPr algn="ctr" defTabSz="457200">
              <a:lnSpc>
                <a:spcPts val="1400"/>
              </a:lnSpc>
              <a:defRPr/>
            </a:pP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Favors </a:t>
            </a:r>
            <a:br>
              <a:rPr lang="en-US" sz="1400" b="1" dirty="0">
                <a:solidFill>
                  <a:srgbClr val="FFFFFF"/>
                </a:solidFill>
                <a:cs typeface="Arial" charset="0"/>
              </a:rPr>
            </a:b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IDELA + R</a:t>
            </a:r>
            <a:endParaRPr lang="en-US" sz="1400" b="1" baseline="30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336821" y="5811244"/>
            <a:ext cx="1188720" cy="457200"/>
          </a:xfrm>
          <a:prstGeom prst="homePlate">
            <a:avLst/>
          </a:prstGeom>
          <a:solidFill>
            <a:srgbClr val="953735"/>
          </a:solidFill>
        </p:spPr>
        <p:txBody>
          <a:bodyPr wrap="square" lIns="0" tIns="0" rIns="0" bIns="0" anchor="ctr">
            <a:noAutofit/>
          </a:bodyPr>
          <a:lstStyle/>
          <a:p>
            <a:pPr algn="ctr" defTabSz="457200">
              <a:lnSpc>
                <a:spcPts val="1400"/>
              </a:lnSpc>
              <a:defRPr/>
            </a:pP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Favors </a:t>
            </a:r>
            <a:br>
              <a:rPr lang="en-US" sz="1400" b="1" dirty="0">
                <a:solidFill>
                  <a:srgbClr val="FFFFFF"/>
                </a:solidFill>
                <a:cs typeface="Arial" charset="0"/>
              </a:rPr>
            </a:b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PBO +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3836" y="1427241"/>
            <a:ext cx="3045229" cy="27432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Odds Ratio with 95% CI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97062" y="5413861"/>
            <a:ext cx="540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0.1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1663" y="5413861"/>
            <a:ext cx="540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68777" y="5413861"/>
            <a:ext cx="3731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2582" y="5413861"/>
            <a:ext cx="540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0.5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54002" y="5413861"/>
            <a:ext cx="2700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4967" y="5413861"/>
            <a:ext cx="2700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02599" y="5413861"/>
            <a:ext cx="584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100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 flipV="1">
            <a:off x="6510868" y="1867507"/>
            <a:ext cx="0" cy="3318933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573837" y="5241199"/>
            <a:ext cx="306324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5531801" y="5241199"/>
            <a:ext cx="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505257" y="5241199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164510" y="5241199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5400000">
            <a:off x="6443029" y="5241199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6735567" y="5241199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7101674" y="5241199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5400000">
            <a:off x="7387200" y="5241199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>
            <a:off x="8324364" y="5241199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2" name="Group 91"/>
          <p:cNvGrpSpPr/>
          <p:nvPr/>
        </p:nvGrpSpPr>
        <p:grpSpPr>
          <a:xfrm>
            <a:off x="6984383" y="1989137"/>
            <a:ext cx="1416667" cy="3033719"/>
            <a:chOff x="6984383" y="2119763"/>
            <a:chExt cx="1416667" cy="3033719"/>
          </a:xfrm>
          <a:solidFill>
            <a:schemeClr val="bg1"/>
          </a:solidFill>
        </p:grpSpPr>
        <p:grpSp>
          <p:nvGrpSpPr>
            <p:cNvPr id="23" name="Group 22"/>
            <p:cNvGrpSpPr/>
            <p:nvPr/>
          </p:nvGrpSpPr>
          <p:grpSpPr>
            <a:xfrm>
              <a:off x="7239000" y="2854116"/>
              <a:ext cx="709613" cy="100012"/>
              <a:chOff x="7467600" y="2880120"/>
              <a:chExt cx="709613" cy="100012"/>
            </a:xfrm>
            <a:grpFill/>
          </p:grpSpPr>
          <p:grpSp>
            <p:nvGrpSpPr>
              <p:cNvPr id="6" name="Group 5"/>
              <p:cNvGrpSpPr/>
              <p:nvPr/>
            </p:nvGrpSpPr>
            <p:grpSpPr>
              <a:xfrm>
                <a:off x="7467600" y="2880120"/>
                <a:ext cx="709613" cy="100012"/>
                <a:chOff x="7467600" y="2877741"/>
                <a:chExt cx="709613" cy="100012"/>
              </a:xfrm>
              <a:grpFill/>
            </p:grpSpPr>
            <p:sp>
              <p:nvSpPr>
                <p:cNvPr id="2" name="Freeform 1"/>
                <p:cNvSpPr/>
                <p:nvPr/>
              </p:nvSpPr>
              <p:spPr bwMode="auto">
                <a:xfrm>
                  <a:off x="7467600" y="2927747"/>
                  <a:ext cx="709613" cy="0"/>
                </a:xfrm>
                <a:custGeom>
                  <a:avLst/>
                  <a:gdLst>
                    <a:gd name="connsiteX0" fmla="*/ 0 w 709613"/>
                    <a:gd name="connsiteY0" fmla="*/ 0 h 0"/>
                    <a:gd name="connsiteX1" fmla="*/ 709613 w 70961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9613">
                      <a:moveTo>
                        <a:pt x="0" y="0"/>
                      </a:moveTo>
                      <a:lnTo>
                        <a:pt x="709613" y="0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Freeform 3"/>
                <p:cNvSpPr/>
                <p:nvPr/>
              </p:nvSpPr>
              <p:spPr bwMode="auto">
                <a:xfrm>
                  <a:off x="8172450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Freeform 39"/>
                <p:cNvSpPr/>
                <p:nvPr/>
              </p:nvSpPr>
              <p:spPr bwMode="auto">
                <a:xfrm>
                  <a:off x="7468028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 bwMode="auto">
              <a:xfrm>
                <a:off x="7777163" y="2880120"/>
                <a:ext cx="100012" cy="100012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434958" y="2119763"/>
              <a:ext cx="575567" cy="100012"/>
              <a:chOff x="7663558" y="2124097"/>
              <a:chExt cx="575567" cy="100012"/>
            </a:xfrm>
            <a:grpFill/>
          </p:grpSpPr>
          <p:sp>
            <p:nvSpPr>
              <p:cNvPr id="81" name="Oval 80"/>
              <p:cNvSpPr/>
              <p:nvPr/>
            </p:nvSpPr>
            <p:spPr bwMode="auto">
              <a:xfrm>
                <a:off x="7905349" y="2124097"/>
                <a:ext cx="100012" cy="100012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7663558" y="2124097"/>
                <a:ext cx="575567" cy="100012"/>
                <a:chOff x="7467600" y="2877741"/>
                <a:chExt cx="709613" cy="100012"/>
              </a:xfrm>
              <a:grpFill/>
            </p:grpSpPr>
            <p:sp>
              <p:nvSpPr>
                <p:cNvPr id="83" name="Freeform 82"/>
                <p:cNvSpPr/>
                <p:nvPr/>
              </p:nvSpPr>
              <p:spPr bwMode="auto">
                <a:xfrm>
                  <a:off x="7467600" y="2927747"/>
                  <a:ext cx="709613" cy="0"/>
                </a:xfrm>
                <a:custGeom>
                  <a:avLst/>
                  <a:gdLst>
                    <a:gd name="connsiteX0" fmla="*/ 0 w 709613"/>
                    <a:gd name="connsiteY0" fmla="*/ 0 h 0"/>
                    <a:gd name="connsiteX1" fmla="*/ 709613 w 70961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9613">
                      <a:moveTo>
                        <a:pt x="0" y="0"/>
                      </a:moveTo>
                      <a:lnTo>
                        <a:pt x="709613" y="0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Freeform 83"/>
                <p:cNvSpPr/>
                <p:nvPr/>
              </p:nvSpPr>
              <p:spPr bwMode="auto">
                <a:xfrm>
                  <a:off x="8172450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Freeform 84"/>
                <p:cNvSpPr/>
                <p:nvPr/>
              </p:nvSpPr>
              <p:spPr bwMode="auto">
                <a:xfrm>
                  <a:off x="7472362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7379497" y="3220530"/>
              <a:ext cx="628647" cy="100012"/>
              <a:chOff x="7608097" y="3242200"/>
              <a:chExt cx="628647" cy="100012"/>
            </a:xfrm>
            <a:grpFill/>
          </p:grpSpPr>
          <p:grpSp>
            <p:nvGrpSpPr>
              <p:cNvPr id="50" name="Group 49"/>
              <p:cNvGrpSpPr/>
              <p:nvPr/>
            </p:nvGrpSpPr>
            <p:grpSpPr>
              <a:xfrm>
                <a:off x="7608097" y="3242200"/>
                <a:ext cx="628647" cy="100012"/>
                <a:chOff x="7467600" y="2877741"/>
                <a:chExt cx="709613" cy="100012"/>
              </a:xfrm>
              <a:grpFill/>
            </p:grpSpPr>
            <p:sp>
              <p:nvSpPr>
                <p:cNvPr id="51" name="Freeform 50"/>
                <p:cNvSpPr/>
                <p:nvPr/>
              </p:nvSpPr>
              <p:spPr bwMode="auto">
                <a:xfrm>
                  <a:off x="7467600" y="2927747"/>
                  <a:ext cx="709613" cy="0"/>
                </a:xfrm>
                <a:custGeom>
                  <a:avLst/>
                  <a:gdLst>
                    <a:gd name="connsiteX0" fmla="*/ 0 w 709613"/>
                    <a:gd name="connsiteY0" fmla="*/ 0 h 0"/>
                    <a:gd name="connsiteX1" fmla="*/ 709613 w 70961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9613">
                      <a:moveTo>
                        <a:pt x="0" y="0"/>
                      </a:moveTo>
                      <a:lnTo>
                        <a:pt x="709613" y="0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Freeform 58"/>
                <p:cNvSpPr/>
                <p:nvPr/>
              </p:nvSpPr>
              <p:spPr bwMode="auto">
                <a:xfrm>
                  <a:off x="8172450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Freeform 59"/>
                <p:cNvSpPr/>
                <p:nvPr/>
              </p:nvSpPr>
              <p:spPr bwMode="auto">
                <a:xfrm>
                  <a:off x="7472362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Oval 85"/>
              <p:cNvSpPr/>
              <p:nvPr/>
            </p:nvSpPr>
            <p:spPr bwMode="auto">
              <a:xfrm>
                <a:off x="7869114" y="3242200"/>
                <a:ext cx="100012" cy="100012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441584" y="3585180"/>
              <a:ext cx="959466" cy="100012"/>
              <a:chOff x="7670184" y="3611184"/>
              <a:chExt cx="959466" cy="100012"/>
            </a:xfrm>
            <a:grpFill/>
          </p:grpSpPr>
          <p:grpSp>
            <p:nvGrpSpPr>
              <p:cNvPr id="61" name="Group 60"/>
              <p:cNvGrpSpPr/>
              <p:nvPr/>
            </p:nvGrpSpPr>
            <p:grpSpPr>
              <a:xfrm>
                <a:off x="7670184" y="3611184"/>
                <a:ext cx="959466" cy="100012"/>
                <a:chOff x="7467600" y="2877741"/>
                <a:chExt cx="709613" cy="100012"/>
              </a:xfrm>
              <a:grpFill/>
            </p:grpSpPr>
            <p:sp>
              <p:nvSpPr>
                <p:cNvPr id="62" name="Freeform 61"/>
                <p:cNvSpPr/>
                <p:nvPr/>
              </p:nvSpPr>
              <p:spPr bwMode="auto">
                <a:xfrm>
                  <a:off x="7467600" y="2927747"/>
                  <a:ext cx="709613" cy="0"/>
                </a:xfrm>
                <a:custGeom>
                  <a:avLst/>
                  <a:gdLst>
                    <a:gd name="connsiteX0" fmla="*/ 0 w 709613"/>
                    <a:gd name="connsiteY0" fmla="*/ 0 h 0"/>
                    <a:gd name="connsiteX1" fmla="*/ 709613 w 70961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9613">
                      <a:moveTo>
                        <a:pt x="0" y="0"/>
                      </a:moveTo>
                      <a:lnTo>
                        <a:pt x="709613" y="0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Freeform 62"/>
                <p:cNvSpPr/>
                <p:nvPr/>
              </p:nvSpPr>
              <p:spPr bwMode="auto">
                <a:xfrm>
                  <a:off x="8175655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Freeform 63"/>
                <p:cNvSpPr/>
                <p:nvPr/>
              </p:nvSpPr>
              <p:spPr bwMode="auto">
                <a:xfrm>
                  <a:off x="7469157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7" name="Oval 86"/>
              <p:cNvSpPr/>
              <p:nvPr/>
            </p:nvSpPr>
            <p:spPr bwMode="auto">
              <a:xfrm>
                <a:off x="8102467" y="3611184"/>
                <a:ext cx="100012" cy="100012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984383" y="3951749"/>
              <a:ext cx="1230929" cy="100012"/>
              <a:chOff x="7212983" y="3977753"/>
              <a:chExt cx="1230929" cy="100012"/>
            </a:xfrm>
            <a:grpFill/>
          </p:grpSpPr>
          <p:grpSp>
            <p:nvGrpSpPr>
              <p:cNvPr id="65" name="Group 64"/>
              <p:cNvGrpSpPr/>
              <p:nvPr/>
            </p:nvGrpSpPr>
            <p:grpSpPr>
              <a:xfrm>
                <a:off x="7212983" y="3977753"/>
                <a:ext cx="1230929" cy="100012"/>
                <a:chOff x="7467600" y="2877741"/>
                <a:chExt cx="709613" cy="100012"/>
              </a:xfrm>
              <a:grpFill/>
            </p:grpSpPr>
            <p:sp>
              <p:nvSpPr>
                <p:cNvPr id="66" name="Freeform 65"/>
                <p:cNvSpPr/>
                <p:nvPr/>
              </p:nvSpPr>
              <p:spPr bwMode="auto">
                <a:xfrm>
                  <a:off x="7467600" y="2927747"/>
                  <a:ext cx="709613" cy="0"/>
                </a:xfrm>
                <a:custGeom>
                  <a:avLst/>
                  <a:gdLst>
                    <a:gd name="connsiteX0" fmla="*/ 0 w 709613"/>
                    <a:gd name="connsiteY0" fmla="*/ 0 h 0"/>
                    <a:gd name="connsiteX1" fmla="*/ 709613 w 70961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9613">
                      <a:moveTo>
                        <a:pt x="0" y="0"/>
                      </a:moveTo>
                      <a:lnTo>
                        <a:pt x="709613" y="0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Freeform 66"/>
                <p:cNvSpPr/>
                <p:nvPr/>
              </p:nvSpPr>
              <p:spPr bwMode="auto">
                <a:xfrm>
                  <a:off x="8172450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Freeform 67"/>
                <p:cNvSpPr/>
                <p:nvPr/>
              </p:nvSpPr>
              <p:spPr bwMode="auto">
                <a:xfrm>
                  <a:off x="7469863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8" name="Oval 87"/>
              <p:cNvSpPr/>
              <p:nvPr/>
            </p:nvSpPr>
            <p:spPr bwMode="auto">
              <a:xfrm>
                <a:off x="7779713" y="3977753"/>
                <a:ext cx="100012" cy="100012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370515" y="4319090"/>
              <a:ext cx="640010" cy="100012"/>
              <a:chOff x="7599115" y="4336426"/>
              <a:chExt cx="640010" cy="100012"/>
            </a:xfrm>
            <a:grpFill/>
          </p:grpSpPr>
          <p:grpSp>
            <p:nvGrpSpPr>
              <p:cNvPr id="69" name="Group 68"/>
              <p:cNvGrpSpPr/>
              <p:nvPr/>
            </p:nvGrpSpPr>
            <p:grpSpPr>
              <a:xfrm>
                <a:off x="7599115" y="4336426"/>
                <a:ext cx="640010" cy="100012"/>
                <a:chOff x="7467600" y="2877741"/>
                <a:chExt cx="709613" cy="100012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 bwMode="auto">
                <a:xfrm>
                  <a:off x="7467600" y="2927747"/>
                  <a:ext cx="709613" cy="0"/>
                </a:xfrm>
                <a:custGeom>
                  <a:avLst/>
                  <a:gdLst>
                    <a:gd name="connsiteX0" fmla="*/ 0 w 709613"/>
                    <a:gd name="connsiteY0" fmla="*/ 0 h 0"/>
                    <a:gd name="connsiteX1" fmla="*/ 709613 w 70961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9613">
                      <a:moveTo>
                        <a:pt x="0" y="0"/>
                      </a:moveTo>
                      <a:lnTo>
                        <a:pt x="709613" y="0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Freeform 70"/>
                <p:cNvSpPr/>
                <p:nvPr/>
              </p:nvSpPr>
              <p:spPr bwMode="auto">
                <a:xfrm>
                  <a:off x="8172450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Freeform 71"/>
                <p:cNvSpPr/>
                <p:nvPr/>
              </p:nvSpPr>
              <p:spPr bwMode="auto">
                <a:xfrm>
                  <a:off x="7472362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9" name="Oval 88"/>
              <p:cNvSpPr/>
              <p:nvPr/>
            </p:nvSpPr>
            <p:spPr bwMode="auto">
              <a:xfrm>
                <a:off x="7860529" y="4336426"/>
                <a:ext cx="100012" cy="100012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337719" y="4680999"/>
              <a:ext cx="882355" cy="100012"/>
              <a:chOff x="7566319" y="4702669"/>
              <a:chExt cx="882355" cy="100012"/>
            </a:xfrm>
            <a:grpFill/>
          </p:grpSpPr>
          <p:grpSp>
            <p:nvGrpSpPr>
              <p:cNvPr id="73" name="Group 72"/>
              <p:cNvGrpSpPr/>
              <p:nvPr/>
            </p:nvGrpSpPr>
            <p:grpSpPr>
              <a:xfrm>
                <a:off x="7566319" y="4702669"/>
                <a:ext cx="882355" cy="100012"/>
                <a:chOff x="7467600" y="2877741"/>
                <a:chExt cx="709613" cy="100012"/>
              </a:xfrm>
              <a:grpFill/>
            </p:grpSpPr>
            <p:sp>
              <p:nvSpPr>
                <p:cNvPr id="74" name="Freeform 73"/>
                <p:cNvSpPr/>
                <p:nvPr/>
              </p:nvSpPr>
              <p:spPr bwMode="auto">
                <a:xfrm>
                  <a:off x="7467600" y="2927747"/>
                  <a:ext cx="709613" cy="0"/>
                </a:xfrm>
                <a:custGeom>
                  <a:avLst/>
                  <a:gdLst>
                    <a:gd name="connsiteX0" fmla="*/ 0 w 709613"/>
                    <a:gd name="connsiteY0" fmla="*/ 0 h 0"/>
                    <a:gd name="connsiteX1" fmla="*/ 709613 w 70961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9613">
                      <a:moveTo>
                        <a:pt x="0" y="0"/>
                      </a:moveTo>
                      <a:lnTo>
                        <a:pt x="709613" y="0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Freeform 74"/>
                <p:cNvSpPr/>
                <p:nvPr/>
              </p:nvSpPr>
              <p:spPr bwMode="auto">
                <a:xfrm>
                  <a:off x="8175936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 bwMode="auto">
                <a:xfrm>
                  <a:off x="7468876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0" name="Oval 89"/>
              <p:cNvSpPr/>
              <p:nvPr/>
            </p:nvSpPr>
            <p:spPr bwMode="auto">
              <a:xfrm>
                <a:off x="7959625" y="4702669"/>
                <a:ext cx="100012" cy="100012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332957" y="5053470"/>
              <a:ext cx="615656" cy="100012"/>
              <a:chOff x="7561557" y="5066472"/>
              <a:chExt cx="615656" cy="100012"/>
            </a:xfrm>
            <a:grpFill/>
          </p:grpSpPr>
          <p:grpSp>
            <p:nvGrpSpPr>
              <p:cNvPr id="77" name="Group 76"/>
              <p:cNvGrpSpPr/>
              <p:nvPr/>
            </p:nvGrpSpPr>
            <p:grpSpPr>
              <a:xfrm>
                <a:off x="7561557" y="5066472"/>
                <a:ext cx="615656" cy="100012"/>
                <a:chOff x="7467600" y="2877741"/>
                <a:chExt cx="709613" cy="100012"/>
              </a:xfrm>
              <a:grpFill/>
            </p:grpSpPr>
            <p:sp>
              <p:nvSpPr>
                <p:cNvPr id="78" name="Freeform 77"/>
                <p:cNvSpPr/>
                <p:nvPr/>
              </p:nvSpPr>
              <p:spPr bwMode="auto">
                <a:xfrm>
                  <a:off x="7467600" y="2927747"/>
                  <a:ext cx="709613" cy="0"/>
                </a:xfrm>
                <a:custGeom>
                  <a:avLst/>
                  <a:gdLst>
                    <a:gd name="connsiteX0" fmla="*/ 0 w 709613"/>
                    <a:gd name="connsiteY0" fmla="*/ 0 h 0"/>
                    <a:gd name="connsiteX1" fmla="*/ 709613 w 70961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9613">
                      <a:moveTo>
                        <a:pt x="0" y="0"/>
                      </a:moveTo>
                      <a:lnTo>
                        <a:pt x="709613" y="0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Freeform 78"/>
                <p:cNvSpPr/>
                <p:nvPr/>
              </p:nvSpPr>
              <p:spPr bwMode="auto">
                <a:xfrm>
                  <a:off x="8172450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 bwMode="auto">
                <a:xfrm>
                  <a:off x="7472362" y="2877741"/>
                  <a:ext cx="0" cy="100012"/>
                </a:xfrm>
                <a:custGeom>
                  <a:avLst/>
                  <a:gdLst>
                    <a:gd name="connsiteX0" fmla="*/ 0 w 0"/>
                    <a:gd name="connsiteY0" fmla="*/ 0 h 100012"/>
                    <a:gd name="connsiteX1" fmla="*/ 0 w 0"/>
                    <a:gd name="connsiteY1" fmla="*/ 100012 h 100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0012">
                      <a:moveTo>
                        <a:pt x="0" y="0"/>
                      </a:moveTo>
                      <a:lnTo>
                        <a:pt x="0" y="100012"/>
                      </a:lnTo>
                    </a:path>
                  </a:pathLst>
                </a:custGeom>
                <a:grp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25000"/>
                    </a:spcAft>
                    <a:buFontTx/>
                    <a:buChar char="•"/>
                  </a:pPr>
                  <a:endParaRPr lang="en-US" sz="3600" b="1" baseline="-25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1" name="Oval 90"/>
              <p:cNvSpPr/>
              <p:nvPr/>
            </p:nvSpPr>
            <p:spPr bwMode="auto">
              <a:xfrm>
                <a:off x="7823100" y="5066472"/>
                <a:ext cx="100012" cy="100012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37102" y="6559846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" name="Title 1"/>
          <p:cNvSpPr>
            <a:spLocks noGrp="1"/>
          </p:cNvSpPr>
          <p:nvPr>
            <p:ph type="title"/>
          </p:nvPr>
        </p:nvSpPr>
        <p:spPr>
          <a:xfrm>
            <a:off x="439062" y="401680"/>
            <a:ext cx="8229600" cy="7874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Progression-Free Survival, 2nd Interim Analysis </a:t>
            </a:r>
            <a:endParaRPr lang="en-US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448550" y="5941870"/>
            <a:ext cx="1206510" cy="457200"/>
          </a:xfrm>
          <a:prstGeom prst="homePlate">
            <a:avLst/>
          </a:prstGeom>
          <a:solidFill>
            <a:srgbClr val="953735"/>
          </a:solidFill>
        </p:spPr>
        <p:txBody>
          <a:bodyPr wrap="square" lIns="0" tIns="0" rIns="0" bIns="0" anchor="ctr">
            <a:noAutofit/>
          </a:bodyPr>
          <a:lstStyle/>
          <a:p>
            <a:pPr algn="ctr" defTabSz="457200">
              <a:lnSpc>
                <a:spcPts val="1400"/>
              </a:lnSpc>
              <a:defRPr/>
            </a:pP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Favors </a:t>
            </a:r>
            <a:br>
              <a:rPr lang="en-US" sz="1400" b="1" dirty="0">
                <a:solidFill>
                  <a:srgbClr val="FFFFFF"/>
                </a:solidFill>
                <a:cs typeface="Arial" charset="0"/>
              </a:rPr>
            </a:b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PBO + R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05340"/>
              </p:ext>
            </p:extLst>
          </p:nvPr>
        </p:nvGraphicFramePr>
        <p:xfrm>
          <a:off x="454024" y="1441026"/>
          <a:ext cx="8166102" cy="40843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55233"/>
                <a:gridCol w="982442"/>
                <a:gridCol w="1197434"/>
                <a:gridCol w="3130993"/>
              </a:tblGrid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IDELA + R</a:t>
                      </a:r>
                      <a:b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</a:b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PFS (n)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Placebo + R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</a:b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PFS (n)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All patients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8" marR="4572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NR (110)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5.5 (110)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Subgroup</a:t>
                      </a:r>
                    </a:p>
                  </a:txBody>
                  <a:tcPr marL="91438" marR="4572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8" marR="4572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8" marR="4572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8" marR="4572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8600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Rai Stage III/IV</a:t>
                      </a: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NR (70)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 (72)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7013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Unmutated 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IGHV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NR (91)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5.5 (93)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8600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Del(17p)/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TP53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 mutation</a:t>
                      </a: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NR (46)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4.0 (49)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7013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Del(11q)</a:t>
                      </a: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10.7 (25)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6.9 (23)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7013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ZAP70+</a:t>
                      </a: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NR (98)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5.5 (93)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7013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CD38+</a:t>
                      </a:r>
                    </a:p>
                  </a:txBody>
                  <a:tcPr marL="91438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NR (62)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6.9 (51)</a:t>
                      </a:r>
                    </a:p>
                  </a:txBody>
                  <a:tcPr marL="91438" marR="91438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27013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ß2-microglobulin: &gt;4 mg/L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8125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NR (94)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5.0 (83)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14313" algn="dec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 flipH="1">
            <a:off x="5336820" y="5941870"/>
            <a:ext cx="2092679" cy="457200"/>
          </a:xfrm>
          <a:prstGeom prst="homePlate">
            <a:avLst/>
          </a:prstGeom>
          <a:solidFill>
            <a:srgbClr val="495B9D"/>
          </a:solidFill>
        </p:spPr>
        <p:txBody>
          <a:bodyPr wrap="square" lIns="0" tIns="0" rIns="0" bIns="0" anchor="ctr">
            <a:noAutofit/>
          </a:bodyPr>
          <a:lstStyle/>
          <a:p>
            <a:pPr algn="ctr" defTabSz="457200">
              <a:lnSpc>
                <a:spcPts val="1400"/>
              </a:lnSpc>
              <a:defRPr/>
            </a:pP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Favors</a:t>
            </a:r>
            <a:br>
              <a:rPr lang="en-US" sz="1400" b="1" dirty="0">
                <a:solidFill>
                  <a:srgbClr val="FFFFFF"/>
                </a:solidFill>
                <a:cs typeface="Arial" charset="0"/>
              </a:rPr>
            </a:br>
            <a:r>
              <a:rPr lang="en-US" sz="1400" b="1" dirty="0">
                <a:solidFill>
                  <a:srgbClr val="FFFFFF"/>
                </a:solidFill>
                <a:cs typeface="Arial" charset="0"/>
              </a:rPr>
              <a:t>IDELA + 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4020" y="5544487"/>
            <a:ext cx="540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23430" y="5544487"/>
            <a:ext cx="540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0.2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43443" y="5544487"/>
            <a:ext cx="3731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95557" y="5544487"/>
            <a:ext cx="540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1227" y="5544487"/>
            <a:ext cx="2700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69270" y="5544487"/>
            <a:ext cx="2700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97057" y="5544487"/>
            <a:ext cx="584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73836" y="1557867"/>
            <a:ext cx="3045229" cy="27432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Hazard Ratio with 95% CI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flipH="1" flipV="1">
            <a:off x="7453059" y="1998133"/>
            <a:ext cx="0" cy="3318933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6527223" y="2119763"/>
            <a:ext cx="464128" cy="100012"/>
            <a:chOff x="6527223" y="2119763"/>
            <a:chExt cx="464128" cy="100012"/>
          </a:xfrm>
          <a:solidFill>
            <a:schemeClr val="bg1"/>
          </a:solidFill>
        </p:grpSpPr>
        <p:sp>
          <p:nvSpPr>
            <p:cNvPr id="87" name="Oval 86"/>
            <p:cNvSpPr/>
            <p:nvPr/>
          </p:nvSpPr>
          <p:spPr bwMode="auto">
            <a:xfrm>
              <a:off x="6714244" y="2119763"/>
              <a:ext cx="100012" cy="100012"/>
            </a:xfrm>
            <a:prstGeom prst="ellipse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>
                <a:solidFill>
                  <a:schemeClr val="bg1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527223" y="2119763"/>
              <a:ext cx="464128" cy="100012"/>
              <a:chOff x="7467600" y="2877741"/>
              <a:chExt cx="709613" cy="100012"/>
            </a:xfrm>
            <a:grpFill/>
          </p:grpSpPr>
          <p:sp>
            <p:nvSpPr>
              <p:cNvPr id="89" name="Freeform 88"/>
              <p:cNvSpPr/>
              <p:nvPr/>
            </p:nvSpPr>
            <p:spPr bwMode="auto">
              <a:xfrm>
                <a:off x="7467600" y="2927747"/>
                <a:ext cx="709613" cy="0"/>
              </a:xfrm>
              <a:custGeom>
                <a:avLst/>
                <a:gdLst>
                  <a:gd name="connsiteX0" fmla="*/ 0 w 709613"/>
                  <a:gd name="connsiteY0" fmla="*/ 0 h 0"/>
                  <a:gd name="connsiteX1" fmla="*/ 709613 w 7096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9613">
                    <a:moveTo>
                      <a:pt x="0" y="0"/>
                    </a:moveTo>
                    <a:lnTo>
                      <a:pt x="709613" y="0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 bwMode="auto">
              <a:xfrm>
                <a:off x="8172450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7472362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427401" y="2854116"/>
            <a:ext cx="556806" cy="100012"/>
            <a:chOff x="6427401" y="2854116"/>
            <a:chExt cx="556806" cy="100012"/>
          </a:xfrm>
          <a:solidFill>
            <a:schemeClr val="bg1"/>
          </a:solidFill>
        </p:grpSpPr>
        <p:grpSp>
          <p:nvGrpSpPr>
            <p:cNvPr id="92" name="Group 91"/>
            <p:cNvGrpSpPr/>
            <p:nvPr/>
          </p:nvGrpSpPr>
          <p:grpSpPr>
            <a:xfrm>
              <a:off x="6427401" y="2854116"/>
              <a:ext cx="556806" cy="100012"/>
              <a:chOff x="7467600" y="2877741"/>
              <a:chExt cx="709613" cy="100012"/>
            </a:xfrm>
            <a:grpFill/>
          </p:grpSpPr>
          <p:sp>
            <p:nvSpPr>
              <p:cNvPr id="94" name="Freeform 93"/>
              <p:cNvSpPr/>
              <p:nvPr/>
            </p:nvSpPr>
            <p:spPr bwMode="auto">
              <a:xfrm>
                <a:off x="7467600" y="2927747"/>
                <a:ext cx="709613" cy="0"/>
              </a:xfrm>
              <a:custGeom>
                <a:avLst/>
                <a:gdLst>
                  <a:gd name="connsiteX0" fmla="*/ 0 w 709613"/>
                  <a:gd name="connsiteY0" fmla="*/ 0 h 0"/>
                  <a:gd name="connsiteX1" fmla="*/ 709613 w 7096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9613">
                    <a:moveTo>
                      <a:pt x="0" y="0"/>
                    </a:moveTo>
                    <a:lnTo>
                      <a:pt x="709613" y="0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8172450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7468028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Oval 92"/>
            <p:cNvSpPr/>
            <p:nvPr/>
          </p:nvSpPr>
          <p:spPr bwMode="auto">
            <a:xfrm>
              <a:off x="6660762" y="2854116"/>
              <a:ext cx="100012" cy="100012"/>
            </a:xfrm>
            <a:prstGeom prst="ellipse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68036" y="3220530"/>
            <a:ext cx="555970" cy="100012"/>
            <a:chOff x="6368036" y="3220530"/>
            <a:chExt cx="555970" cy="100012"/>
          </a:xfrm>
          <a:solidFill>
            <a:schemeClr val="bg1"/>
          </a:solidFill>
        </p:grpSpPr>
        <p:grpSp>
          <p:nvGrpSpPr>
            <p:cNvPr id="82" name="Group 81"/>
            <p:cNvGrpSpPr/>
            <p:nvPr/>
          </p:nvGrpSpPr>
          <p:grpSpPr>
            <a:xfrm>
              <a:off x="6368036" y="3220530"/>
              <a:ext cx="555970" cy="100012"/>
              <a:chOff x="7467600" y="2877741"/>
              <a:chExt cx="709613" cy="100012"/>
            </a:xfrm>
            <a:grpFill/>
          </p:grpSpPr>
          <p:sp>
            <p:nvSpPr>
              <p:cNvPr id="84" name="Freeform 83"/>
              <p:cNvSpPr/>
              <p:nvPr/>
            </p:nvSpPr>
            <p:spPr bwMode="auto">
              <a:xfrm>
                <a:off x="7467600" y="2927747"/>
                <a:ext cx="709613" cy="0"/>
              </a:xfrm>
              <a:custGeom>
                <a:avLst/>
                <a:gdLst>
                  <a:gd name="connsiteX0" fmla="*/ 0 w 709613"/>
                  <a:gd name="connsiteY0" fmla="*/ 0 h 0"/>
                  <a:gd name="connsiteX1" fmla="*/ 709613 w 7096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9613">
                    <a:moveTo>
                      <a:pt x="0" y="0"/>
                    </a:moveTo>
                    <a:lnTo>
                      <a:pt x="709613" y="0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8172450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7472362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Oval 82"/>
            <p:cNvSpPr/>
            <p:nvPr/>
          </p:nvSpPr>
          <p:spPr bwMode="auto">
            <a:xfrm>
              <a:off x="6595714" y="3220530"/>
              <a:ext cx="100012" cy="100012"/>
            </a:xfrm>
            <a:prstGeom prst="ellipse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86333" y="3585180"/>
            <a:ext cx="669311" cy="100012"/>
            <a:chOff x="6386333" y="3585180"/>
            <a:chExt cx="669311" cy="100012"/>
          </a:xfrm>
          <a:solidFill>
            <a:schemeClr val="bg1"/>
          </a:solidFill>
        </p:grpSpPr>
        <p:grpSp>
          <p:nvGrpSpPr>
            <p:cNvPr id="77" name="Group 76"/>
            <p:cNvGrpSpPr/>
            <p:nvPr/>
          </p:nvGrpSpPr>
          <p:grpSpPr>
            <a:xfrm>
              <a:off x="6386333" y="3585180"/>
              <a:ext cx="669311" cy="100012"/>
              <a:chOff x="7467600" y="2877741"/>
              <a:chExt cx="709613" cy="100012"/>
            </a:xfrm>
            <a:grpFill/>
          </p:grpSpPr>
          <p:sp>
            <p:nvSpPr>
              <p:cNvPr id="79" name="Freeform 78"/>
              <p:cNvSpPr/>
              <p:nvPr/>
            </p:nvSpPr>
            <p:spPr bwMode="auto">
              <a:xfrm>
                <a:off x="7467600" y="2927747"/>
                <a:ext cx="709613" cy="0"/>
              </a:xfrm>
              <a:custGeom>
                <a:avLst/>
                <a:gdLst>
                  <a:gd name="connsiteX0" fmla="*/ 0 w 709613"/>
                  <a:gd name="connsiteY0" fmla="*/ 0 h 0"/>
                  <a:gd name="connsiteX1" fmla="*/ 709613 w 7096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9613">
                    <a:moveTo>
                      <a:pt x="0" y="0"/>
                    </a:moveTo>
                    <a:lnTo>
                      <a:pt x="709613" y="0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8175655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7469157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Oval 77"/>
            <p:cNvSpPr/>
            <p:nvPr/>
          </p:nvSpPr>
          <p:spPr bwMode="auto">
            <a:xfrm>
              <a:off x="6663835" y="3585180"/>
              <a:ext cx="100012" cy="100012"/>
            </a:xfrm>
            <a:prstGeom prst="ellipse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857876" y="3951749"/>
            <a:ext cx="1345282" cy="100012"/>
            <a:chOff x="7467600" y="2877741"/>
            <a:chExt cx="709613" cy="100012"/>
          </a:xfrm>
          <a:solidFill>
            <a:schemeClr val="bg1"/>
          </a:solidFill>
        </p:grpSpPr>
        <p:sp>
          <p:nvSpPr>
            <p:cNvPr id="74" name="Freeform 73"/>
            <p:cNvSpPr/>
            <p:nvPr/>
          </p:nvSpPr>
          <p:spPr bwMode="auto">
            <a:xfrm>
              <a:off x="7467600" y="2927747"/>
              <a:ext cx="709613" cy="0"/>
            </a:xfrm>
            <a:custGeom>
              <a:avLst/>
              <a:gdLst>
                <a:gd name="connsiteX0" fmla="*/ 0 w 709613"/>
                <a:gd name="connsiteY0" fmla="*/ 0 h 0"/>
                <a:gd name="connsiteX1" fmla="*/ 709613 w 70961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9613">
                  <a:moveTo>
                    <a:pt x="0" y="0"/>
                  </a:moveTo>
                  <a:lnTo>
                    <a:pt x="709613" y="0"/>
                  </a:lnTo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>
                <a:solidFill>
                  <a:schemeClr val="bg1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8175079" y="2877741"/>
              <a:ext cx="0" cy="100012"/>
            </a:xfrm>
            <a:custGeom>
              <a:avLst/>
              <a:gdLst>
                <a:gd name="connsiteX0" fmla="*/ 0 w 0"/>
                <a:gd name="connsiteY0" fmla="*/ 0 h 100012"/>
                <a:gd name="connsiteX1" fmla="*/ 0 w 0"/>
                <a:gd name="connsiteY1" fmla="*/ 100012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0012">
                  <a:moveTo>
                    <a:pt x="0" y="0"/>
                  </a:moveTo>
                  <a:lnTo>
                    <a:pt x="0" y="100012"/>
                  </a:lnTo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>
                <a:solidFill>
                  <a:schemeClr val="bg1"/>
                </a:solidFill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7469863" y="2877741"/>
              <a:ext cx="0" cy="100012"/>
            </a:xfrm>
            <a:custGeom>
              <a:avLst/>
              <a:gdLst>
                <a:gd name="connsiteX0" fmla="*/ 0 w 0"/>
                <a:gd name="connsiteY0" fmla="*/ 0 h 100012"/>
                <a:gd name="connsiteX1" fmla="*/ 0 w 0"/>
                <a:gd name="connsiteY1" fmla="*/ 100012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0012">
                  <a:moveTo>
                    <a:pt x="0" y="0"/>
                  </a:moveTo>
                  <a:lnTo>
                    <a:pt x="0" y="100012"/>
                  </a:lnTo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73" name="Oval 72"/>
          <p:cNvSpPr/>
          <p:nvPr/>
        </p:nvSpPr>
        <p:spPr bwMode="auto">
          <a:xfrm>
            <a:off x="6474665" y="3951749"/>
            <a:ext cx="100012" cy="10001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65074" y="4319090"/>
            <a:ext cx="495236" cy="100012"/>
            <a:chOff x="6465074" y="4319090"/>
            <a:chExt cx="495236" cy="100012"/>
          </a:xfrm>
          <a:solidFill>
            <a:schemeClr val="bg1"/>
          </a:solidFill>
        </p:grpSpPr>
        <p:grpSp>
          <p:nvGrpSpPr>
            <p:cNvPr id="67" name="Group 66"/>
            <p:cNvGrpSpPr/>
            <p:nvPr/>
          </p:nvGrpSpPr>
          <p:grpSpPr>
            <a:xfrm>
              <a:off x="6465074" y="4319090"/>
              <a:ext cx="495236" cy="100012"/>
              <a:chOff x="7467600" y="2877741"/>
              <a:chExt cx="709613" cy="100012"/>
            </a:xfrm>
            <a:grpFill/>
          </p:grpSpPr>
          <p:sp>
            <p:nvSpPr>
              <p:cNvPr id="69" name="Freeform 68"/>
              <p:cNvSpPr/>
              <p:nvPr/>
            </p:nvSpPr>
            <p:spPr bwMode="auto">
              <a:xfrm>
                <a:off x="7467600" y="2927747"/>
                <a:ext cx="709613" cy="0"/>
              </a:xfrm>
              <a:custGeom>
                <a:avLst/>
                <a:gdLst>
                  <a:gd name="connsiteX0" fmla="*/ 0 w 709613"/>
                  <a:gd name="connsiteY0" fmla="*/ 0 h 0"/>
                  <a:gd name="connsiteX1" fmla="*/ 709613 w 7096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9613">
                    <a:moveTo>
                      <a:pt x="0" y="0"/>
                    </a:moveTo>
                    <a:lnTo>
                      <a:pt x="709613" y="0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 bwMode="auto">
              <a:xfrm>
                <a:off x="8172450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 bwMode="auto">
              <a:xfrm>
                <a:off x="7472362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Oval 67"/>
            <p:cNvSpPr/>
            <p:nvPr/>
          </p:nvSpPr>
          <p:spPr bwMode="auto">
            <a:xfrm>
              <a:off x="6656152" y="4319090"/>
              <a:ext cx="100012" cy="100012"/>
            </a:xfrm>
            <a:prstGeom prst="ellipse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18256" y="4680999"/>
            <a:ext cx="644365" cy="100012"/>
            <a:chOff x="6418256" y="4680999"/>
            <a:chExt cx="644365" cy="100012"/>
          </a:xfrm>
          <a:solidFill>
            <a:schemeClr val="bg1"/>
          </a:solidFill>
        </p:grpSpPr>
        <p:grpSp>
          <p:nvGrpSpPr>
            <p:cNvPr id="62" name="Group 61"/>
            <p:cNvGrpSpPr/>
            <p:nvPr/>
          </p:nvGrpSpPr>
          <p:grpSpPr>
            <a:xfrm>
              <a:off x="6418256" y="4680999"/>
              <a:ext cx="644365" cy="100012"/>
              <a:chOff x="7467600" y="2877741"/>
              <a:chExt cx="709613" cy="100012"/>
            </a:xfrm>
            <a:grpFill/>
          </p:grpSpPr>
          <p:sp>
            <p:nvSpPr>
              <p:cNvPr id="64" name="Freeform 63"/>
              <p:cNvSpPr/>
              <p:nvPr/>
            </p:nvSpPr>
            <p:spPr bwMode="auto">
              <a:xfrm>
                <a:off x="7467600" y="2927747"/>
                <a:ext cx="709613" cy="0"/>
              </a:xfrm>
              <a:custGeom>
                <a:avLst/>
                <a:gdLst>
                  <a:gd name="connsiteX0" fmla="*/ 0 w 709613"/>
                  <a:gd name="connsiteY0" fmla="*/ 0 h 0"/>
                  <a:gd name="connsiteX1" fmla="*/ 709613 w 7096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9613">
                    <a:moveTo>
                      <a:pt x="0" y="0"/>
                    </a:moveTo>
                    <a:lnTo>
                      <a:pt x="709613" y="0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8175936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 bwMode="auto">
              <a:xfrm>
                <a:off x="7468876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Oval 62"/>
            <p:cNvSpPr/>
            <p:nvPr/>
          </p:nvSpPr>
          <p:spPr bwMode="auto">
            <a:xfrm>
              <a:off x="6667688" y="4680999"/>
              <a:ext cx="100012" cy="100012"/>
            </a:xfrm>
            <a:prstGeom prst="ellipse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28622" y="5053470"/>
            <a:ext cx="463661" cy="100012"/>
            <a:chOff x="6528622" y="5053470"/>
            <a:chExt cx="463661" cy="100012"/>
          </a:xfrm>
          <a:solidFill>
            <a:schemeClr val="bg1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6528622" y="5053470"/>
              <a:ext cx="463661" cy="100012"/>
              <a:chOff x="7467600" y="2877741"/>
              <a:chExt cx="709613" cy="100012"/>
            </a:xfrm>
            <a:grpFill/>
          </p:grpSpPr>
          <p:sp>
            <p:nvSpPr>
              <p:cNvPr id="59" name="Freeform 58"/>
              <p:cNvSpPr/>
              <p:nvPr/>
            </p:nvSpPr>
            <p:spPr bwMode="auto">
              <a:xfrm>
                <a:off x="7467600" y="2927747"/>
                <a:ext cx="709613" cy="0"/>
              </a:xfrm>
              <a:custGeom>
                <a:avLst/>
                <a:gdLst>
                  <a:gd name="connsiteX0" fmla="*/ 0 w 709613"/>
                  <a:gd name="connsiteY0" fmla="*/ 0 h 0"/>
                  <a:gd name="connsiteX1" fmla="*/ 709613 w 70961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9613">
                    <a:moveTo>
                      <a:pt x="0" y="0"/>
                    </a:moveTo>
                    <a:lnTo>
                      <a:pt x="709613" y="0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8172450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7472362" y="2877741"/>
                <a:ext cx="0" cy="100012"/>
              </a:xfrm>
              <a:custGeom>
                <a:avLst/>
                <a:gdLst>
                  <a:gd name="connsiteX0" fmla="*/ 0 w 0"/>
                  <a:gd name="connsiteY0" fmla="*/ 0 h 100012"/>
                  <a:gd name="connsiteX1" fmla="*/ 0 w 0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25000"/>
                  </a:spcAft>
                  <a:buFontTx/>
                  <a:buChar char="•"/>
                </a:pPr>
                <a:endParaRPr lang="en-US" sz="3600" b="1" baseline="-25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Oval 57"/>
            <p:cNvSpPr/>
            <p:nvPr/>
          </p:nvSpPr>
          <p:spPr bwMode="auto">
            <a:xfrm>
              <a:off x="6713434" y="5053470"/>
              <a:ext cx="100012" cy="100012"/>
            </a:xfrm>
            <a:prstGeom prst="ellipse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306583" y="5544487"/>
            <a:ext cx="540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en-US" sz="1500" spc="-150" dirty="0">
                <a:solidFill>
                  <a:schemeClr val="bg1"/>
                </a:solidFill>
                <a:cs typeface="Arial" charset="0"/>
              </a:rPr>
              <a:t>00.1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5531801" y="5371825"/>
            <a:ext cx="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5400000">
            <a:off x="5505257" y="5371825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7664244" y="5371825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6443029" y="5371825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718389" y="5371825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5400000">
            <a:off x="7095454" y="5371825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7380980" y="5371825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8324364" y="5371825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5400000">
            <a:off x="8040426" y="5371825"/>
            <a:ext cx="13716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5573837" y="5371825"/>
            <a:ext cx="306324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345481" y="6441743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13331"/>
              </p:ext>
            </p:extLst>
          </p:nvPr>
        </p:nvGraphicFramePr>
        <p:xfrm>
          <a:off x="1705760" y="1598277"/>
          <a:ext cx="5649352" cy="3475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Prism 6" r:id="rId3" imgW="7558889" imgH="5186938" progId="Prism6.Document">
                  <p:embed/>
                </p:oleObj>
              </mc:Choice>
              <mc:Fallback>
                <p:oleObj name="Prism 6" r:id="rId3" imgW="7558889" imgH="5186938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5760" y="1598277"/>
                        <a:ext cx="5649352" cy="3475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0" name="Rectangle 19"/>
          <p:cNvSpPr/>
          <p:nvPr/>
        </p:nvSpPr>
        <p:spPr>
          <a:xfrm>
            <a:off x="2091647" y="1693123"/>
            <a:ext cx="366046" cy="2919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501462"/>
            <a:ext cx="7924800" cy="787400"/>
          </a:xfrm>
        </p:spPr>
        <p:txBody>
          <a:bodyPr>
            <a:noAutofit/>
          </a:bodyPr>
          <a:lstStyle/>
          <a:p>
            <a:r>
              <a:rPr lang="en-US" dirty="0" smtClean="0"/>
              <a:t>PFS, Including Extension Study*</a:t>
            </a:r>
            <a:br>
              <a:rPr lang="en-US" dirty="0" smtClean="0"/>
            </a:br>
            <a:r>
              <a:rPr lang="en-US" sz="3200" dirty="0">
                <a:solidFill>
                  <a:schemeClr val="bg1"/>
                </a:solidFill>
              </a:rPr>
              <a:t>Idelalisib + R vs Placebo + </a:t>
            </a:r>
            <a:r>
              <a:rPr lang="en-US" sz="3200" dirty="0" smtClean="0">
                <a:solidFill>
                  <a:schemeClr val="bg1"/>
                </a:solidFill>
              </a:rPr>
              <a:t>R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810995" y="1412749"/>
            <a:ext cx="3547872" cy="32004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defTabSz="45720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pc="-50" dirty="0" smtClean="0">
                <a:solidFill>
                  <a:srgbClr val="FFFFFF"/>
                </a:solidFill>
                <a:latin typeface="Arial"/>
              </a:rPr>
              <a:t>All Patients</a:t>
            </a:r>
            <a:endParaRPr lang="en-US" b="1" spc="-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232" y="6295473"/>
            <a:ext cx="8430768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spc="-50" dirty="0">
                <a:solidFill>
                  <a:schemeClr val="bg1"/>
                </a:solidFill>
              </a:rPr>
              <a:t>*Placebo + R includes </a:t>
            </a:r>
            <a:r>
              <a:rPr lang="en-US" sz="1200" spc="-50" dirty="0" smtClean="0">
                <a:solidFill>
                  <a:schemeClr val="bg1"/>
                </a:solidFill>
              </a:rPr>
              <a:t>those patients </a:t>
            </a:r>
            <a:r>
              <a:rPr lang="en-US" sz="1200" spc="-50" dirty="0">
                <a:solidFill>
                  <a:schemeClr val="bg1"/>
                </a:solidFill>
              </a:rPr>
              <a:t>who received open-label idelalisib after unblinding without prior progression (</a:t>
            </a:r>
            <a:r>
              <a:rPr lang="en-US" sz="1200" spc="-50" dirty="0" smtClean="0">
                <a:solidFill>
                  <a:schemeClr val="bg1"/>
                </a:solidFill>
              </a:rPr>
              <a:t>n = 42</a:t>
            </a:r>
            <a:r>
              <a:rPr lang="en-US" sz="1200" spc="-50" dirty="0">
                <a:solidFill>
                  <a:schemeClr val="bg1"/>
                </a:solidFill>
              </a:rPr>
              <a:t>).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10076" y="4232400"/>
            <a:ext cx="2474366" cy="224185"/>
            <a:chOff x="2587625" y="4026824"/>
            <a:chExt cx="1736725" cy="235881"/>
          </a:xfrm>
          <a:noFill/>
        </p:grpSpPr>
        <p:sp>
          <p:nvSpPr>
            <p:cNvPr id="5" name="Rectangle 4"/>
            <p:cNvSpPr/>
            <p:nvPr/>
          </p:nvSpPr>
          <p:spPr bwMode="auto">
            <a:xfrm>
              <a:off x="2587625" y="4053681"/>
              <a:ext cx="1698625" cy="17682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600325" y="4026824"/>
              <a:ext cx="1724025" cy="235881"/>
              <a:chOff x="2600325" y="4026824"/>
              <a:chExt cx="1724025" cy="235881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2600325" y="4079081"/>
                <a:ext cx="148590" cy="86678"/>
                <a:chOff x="4497705" y="4114800"/>
                <a:chExt cx="148590" cy="86678"/>
              </a:xfrm>
              <a:grpFill/>
            </p:grpSpPr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4497705" y="4200274"/>
                  <a:ext cx="148590" cy="1204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rgbClr val="0976C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 rot="16200000">
                  <a:off x="4528661" y="4157623"/>
                  <a:ext cx="86678" cy="1032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rgbClr val="0976C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825644" y="4026824"/>
                <a:ext cx="1498706" cy="235881"/>
              </a:xfrm>
              <a:prstGeom prst="rect">
                <a:avLst/>
              </a:prstGeom>
              <a:grpFill/>
            </p:spPr>
            <p:txBody>
              <a:bodyPr wrap="square" lIns="0" rIns="0" rtlCol="0" anchor="b">
                <a:no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Idelalisib + R (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n = 110</a:t>
                </a:r>
                <a:r>
                  <a:rPr lang="en-US" sz="12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104976" y="4232400"/>
            <a:ext cx="2474366" cy="224185"/>
            <a:chOff x="2587625" y="4026824"/>
            <a:chExt cx="1736725" cy="235881"/>
          </a:xfrm>
          <a:noFill/>
        </p:grpSpPr>
        <p:sp>
          <p:nvSpPr>
            <p:cNvPr id="23" name="Rectangle 22"/>
            <p:cNvSpPr/>
            <p:nvPr/>
          </p:nvSpPr>
          <p:spPr bwMode="auto">
            <a:xfrm>
              <a:off x="2587625" y="4053681"/>
              <a:ext cx="1698625" cy="17682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25000"/>
                </a:spcAft>
                <a:buFontTx/>
                <a:buChar char="•"/>
              </a:pPr>
              <a:endParaRPr lang="en-US" sz="3600" b="1" baseline="-250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600325" y="4026824"/>
              <a:ext cx="1724025" cy="235881"/>
              <a:chOff x="2600325" y="4026824"/>
              <a:chExt cx="1724025" cy="235881"/>
            </a:xfrm>
            <a:grpFill/>
          </p:grpSpPr>
          <p:grpSp>
            <p:nvGrpSpPr>
              <p:cNvPr id="25" name="Group 24"/>
              <p:cNvGrpSpPr/>
              <p:nvPr/>
            </p:nvGrpSpPr>
            <p:grpSpPr>
              <a:xfrm>
                <a:off x="2600325" y="4079081"/>
                <a:ext cx="148590" cy="86678"/>
                <a:chOff x="4497705" y="4114800"/>
                <a:chExt cx="148590" cy="86678"/>
              </a:xfrm>
              <a:grpFill/>
            </p:grpSpPr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4497705" y="4200274"/>
                  <a:ext cx="148590" cy="1204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4528661" y="4157623"/>
                  <a:ext cx="86678" cy="1032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2825644" y="4026824"/>
                <a:ext cx="1498706" cy="235881"/>
              </a:xfrm>
              <a:prstGeom prst="rect">
                <a:avLst/>
              </a:prstGeom>
              <a:grpFill/>
            </p:spPr>
            <p:txBody>
              <a:bodyPr wrap="square" lIns="0" rIns="0" rtlCol="0" anchor="b">
                <a:no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Placebo + R (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n = 110)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36522"/>
              </p:ext>
            </p:extLst>
          </p:nvPr>
        </p:nvGraphicFramePr>
        <p:xfrm>
          <a:off x="1532085" y="4902022"/>
          <a:ext cx="5522152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/>
                <a:gridCol w="342188"/>
                <a:gridCol w="342188"/>
                <a:gridCol w="342188"/>
                <a:gridCol w="342188"/>
                <a:gridCol w="342188"/>
                <a:gridCol w="342188"/>
                <a:gridCol w="342188"/>
                <a:gridCol w="342188"/>
                <a:gridCol w="342188"/>
                <a:gridCol w="342188"/>
                <a:gridCol w="342188"/>
                <a:gridCol w="342188"/>
                <a:gridCol w="342188"/>
                <a:gridCol w="342188"/>
              </a:tblGrid>
              <a:tr h="0">
                <a:tc gridSpan="12">
                  <a:txBody>
                    <a:bodyPr/>
                    <a:lstStyle/>
                    <a:p>
                      <a:r>
                        <a:rPr lang="en-US" sz="105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at risk</a:t>
                      </a:r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b="0" u="sng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b="0" u="sng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b="0" u="sng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446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 smtClean="0">
                          <a:solidFill>
                            <a:srgbClr val="0B90F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IDELA </a:t>
                      </a:r>
                      <a:r>
                        <a:rPr lang="en-US" sz="1050" b="1" baseline="0" dirty="0" smtClean="0">
                          <a:solidFill>
                            <a:srgbClr val="0B90F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R</a:t>
                      </a:r>
                      <a:endParaRPr lang="en-US" sz="1050" b="1" dirty="0">
                        <a:solidFill>
                          <a:srgbClr val="0B90F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446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PBO + R</a:t>
                      </a:r>
                      <a:endParaRPr lang="en-US" sz="105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21515"/>
              </p:ext>
            </p:extLst>
          </p:nvPr>
        </p:nvGraphicFramePr>
        <p:xfrm>
          <a:off x="1509486" y="5495012"/>
          <a:ext cx="5498480" cy="8460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67249"/>
                <a:gridCol w="2070117"/>
                <a:gridCol w="1576594"/>
                <a:gridCol w="784520"/>
              </a:tblGrid>
              <a:tr h="282028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en-US" sz="1200" b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PFS (95% CI)</a:t>
                      </a:r>
                      <a:endParaRPr lang="en-US" sz="12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 (95% CI)</a:t>
                      </a: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b="1" i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45720" marR="4572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IDELA 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R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5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19.4 mo (16.6, ‒)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 (0.16,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0.39)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&lt;.0001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PBO + R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7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 mo (5.5, 8.5)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01939" y="6543614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67670" y="1887682"/>
            <a:ext cx="0" cy="27560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467218" y="4456585"/>
            <a:ext cx="4409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TextBox 17"/>
          <p:cNvSpPr txBox="1"/>
          <p:nvPr/>
        </p:nvSpPr>
        <p:spPr>
          <a:xfrm>
            <a:off x="1722882" y="1878158"/>
            <a:ext cx="400110" cy="2804236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pPr algn="r"/>
            <a:r>
              <a:rPr lang="en-US" sz="1400" b="1" baseline="0" dirty="0" smtClean="0">
                <a:solidFill>
                  <a:schemeClr val="bg1"/>
                </a:solidFill>
              </a:rPr>
              <a:t>  Progression-Free Survival, %</a:t>
            </a:r>
          </a:p>
        </p:txBody>
      </p:sp>
      <p:sp useBgFill="1">
        <p:nvSpPr>
          <p:cNvPr id="33" name="TextBox 32"/>
          <p:cNvSpPr txBox="1"/>
          <p:nvPr/>
        </p:nvSpPr>
        <p:spPr>
          <a:xfrm rot="5400000">
            <a:off x="4612488" y="4176208"/>
            <a:ext cx="400110" cy="141248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US" sz="1400" b="1" baseline="0" dirty="0" smtClean="0">
                <a:solidFill>
                  <a:schemeClr val="bg1"/>
                </a:solidFill>
              </a:rPr>
              <a:t>  Months</a:t>
            </a:r>
          </a:p>
        </p:txBody>
      </p:sp>
      <p:sp useBgFill="1">
        <p:nvSpPr>
          <p:cNvPr id="31" name="TextBox 30"/>
          <p:cNvSpPr txBox="1"/>
          <p:nvPr/>
        </p:nvSpPr>
        <p:spPr>
          <a:xfrm>
            <a:off x="2317175" y="4473730"/>
            <a:ext cx="482467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0      2      4      6      8     10    12    14    16   18    20    22    24    26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24047" y="1490102"/>
            <a:ext cx="544346" cy="315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82000"/>
              </a:lnSpc>
            </a:pPr>
            <a:r>
              <a:rPr lang="en-US" sz="1200" b="1" baseline="0" dirty="0" smtClean="0">
                <a:solidFill>
                  <a:schemeClr val="bg1"/>
                </a:solidFill>
              </a:rPr>
              <a:t>100</a:t>
            </a:r>
            <a:r>
              <a:rPr lang="en-US" sz="1200" b="1" dirty="0" smtClean="0">
                <a:solidFill>
                  <a:schemeClr val="bg1"/>
                </a:solidFill>
              </a:rPr>
              <a:t> -</a:t>
            </a:r>
            <a:endParaRPr lang="en-US" sz="1200" b="1" baseline="0" dirty="0" smtClean="0">
              <a:solidFill>
                <a:schemeClr val="bg1"/>
              </a:solidFill>
            </a:endParaRPr>
          </a:p>
          <a:p>
            <a:pPr algn="r">
              <a:lnSpc>
                <a:spcPct val="282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80 -</a:t>
            </a:r>
          </a:p>
          <a:p>
            <a:pPr algn="r">
              <a:lnSpc>
                <a:spcPct val="282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60 -</a:t>
            </a:r>
          </a:p>
          <a:p>
            <a:pPr algn="r">
              <a:lnSpc>
                <a:spcPct val="282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40 -</a:t>
            </a:r>
          </a:p>
          <a:p>
            <a:pPr algn="r">
              <a:lnSpc>
                <a:spcPct val="282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20 -</a:t>
            </a:r>
          </a:p>
          <a:p>
            <a:pPr algn="r">
              <a:lnSpc>
                <a:spcPct val="282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2468124" y="4454177"/>
            <a:ext cx="0" cy="57361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2795784" y="44541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312344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345110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379400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13690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449504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482270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515036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547802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580568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616382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649148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6842004" y="444465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854451"/>
              </p:ext>
            </p:extLst>
          </p:nvPr>
        </p:nvGraphicFramePr>
        <p:xfrm>
          <a:off x="4779963" y="1833563"/>
          <a:ext cx="4248150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Prism 6" r:id="rId4" imgW="7208116" imgH="5195942" progId="Prism6.Document">
                  <p:embed/>
                </p:oleObj>
              </mc:Choice>
              <mc:Fallback>
                <p:oleObj name="Prism 6" r:id="rId4" imgW="7208116" imgH="5195942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9963" y="1833563"/>
                        <a:ext cx="4248150" cy="306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4" name="TextBox 103"/>
          <p:cNvSpPr txBox="1"/>
          <p:nvPr/>
        </p:nvSpPr>
        <p:spPr>
          <a:xfrm>
            <a:off x="5022441" y="4369270"/>
            <a:ext cx="379961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b="1" baseline="0" dirty="0" smtClean="0">
                <a:solidFill>
                  <a:schemeClr val="bg1"/>
                </a:solidFill>
              </a:rPr>
              <a:t>0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2     4     6     8    10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12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14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16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18   20   22   24   26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endParaRPr lang="en-US" sz="1100" b="1" baseline="0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616" y="495192"/>
            <a:ext cx="7924800" cy="787400"/>
          </a:xfrm>
        </p:spPr>
        <p:txBody>
          <a:bodyPr>
            <a:noAutofit/>
          </a:bodyPr>
          <a:lstStyle/>
          <a:p>
            <a:r>
              <a:rPr lang="en-US" dirty="0" smtClean="0"/>
              <a:t>PFS </a:t>
            </a:r>
            <a:r>
              <a:rPr lang="en-US" dirty="0"/>
              <a:t>Subgroup </a:t>
            </a:r>
            <a:r>
              <a:rPr lang="en-US" dirty="0" smtClean="0"/>
              <a:t>Analysis*</a:t>
            </a:r>
            <a:br>
              <a:rPr lang="en-US" dirty="0" smtClean="0"/>
            </a:br>
            <a:r>
              <a:rPr lang="en-US" sz="3200" dirty="0" smtClean="0">
                <a:solidFill>
                  <a:schemeClr val="bg1"/>
                </a:solidFill>
              </a:rPr>
              <a:t>Idelalisib </a:t>
            </a:r>
            <a:r>
              <a:rPr lang="en-US" sz="3200" dirty="0">
                <a:solidFill>
                  <a:schemeClr val="bg1"/>
                </a:solidFill>
              </a:rPr>
              <a:t>+ </a:t>
            </a:r>
            <a:r>
              <a:rPr lang="en-US" sz="3200" dirty="0" smtClean="0">
                <a:solidFill>
                  <a:schemeClr val="bg1"/>
                </a:solidFill>
              </a:rPr>
              <a:t>R (</a:t>
            </a:r>
            <a:r>
              <a:rPr lang="en-US" sz="3200" dirty="0" smtClean="0">
                <a:solidFill>
                  <a:schemeClr val="bg1"/>
                </a:solidFill>
              </a:rPr>
              <a:t>n = 110</a:t>
            </a:r>
            <a:r>
              <a:rPr lang="en-US" sz="3200" dirty="0">
                <a:solidFill>
                  <a:schemeClr val="bg1"/>
                </a:solidFill>
              </a:rPr>
              <a:t>)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95241"/>
              </p:ext>
            </p:extLst>
          </p:nvPr>
        </p:nvGraphicFramePr>
        <p:xfrm>
          <a:off x="236538" y="1836738"/>
          <a:ext cx="4465637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Prism 6" r:id="rId6" imgW="7604626" imgH="5205306" progId="Prism6.Document">
                  <p:embed/>
                </p:oleObj>
              </mc:Choice>
              <mc:Fallback>
                <p:oleObj name="Prism 6" r:id="rId6" imgW="7604626" imgH="5205306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538" y="1836738"/>
                        <a:ext cx="4465637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itle 1"/>
          <p:cNvSpPr txBox="1">
            <a:spLocks/>
          </p:cNvSpPr>
          <p:nvPr/>
        </p:nvSpPr>
        <p:spPr bwMode="auto">
          <a:xfrm>
            <a:off x="818312" y="1520077"/>
            <a:ext cx="3550920" cy="32004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defTabSz="45720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spc="-50" dirty="0" smtClean="0">
                <a:solidFill>
                  <a:srgbClr val="FFFFFF"/>
                </a:solidFill>
                <a:latin typeface="Arial"/>
              </a:rPr>
              <a:t>IGHV</a:t>
            </a:r>
            <a:r>
              <a:rPr lang="en-US" sz="1600" b="1" spc="-50" dirty="0" smtClean="0">
                <a:solidFill>
                  <a:srgbClr val="FFFFFF"/>
                </a:solidFill>
                <a:latin typeface="Arial"/>
              </a:rPr>
              <a:t>:  Unmutated  vs Mutated</a:t>
            </a:r>
            <a:endParaRPr lang="en-US" sz="1600" b="1" spc="-50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4485"/>
              </p:ext>
            </p:extLst>
          </p:nvPr>
        </p:nvGraphicFramePr>
        <p:xfrm>
          <a:off x="222405" y="4830088"/>
          <a:ext cx="4217989" cy="44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5"/>
                <a:gridCol w="265271"/>
                <a:gridCol w="265271"/>
                <a:gridCol w="265271"/>
                <a:gridCol w="265271"/>
                <a:gridCol w="265271"/>
                <a:gridCol w="265271"/>
                <a:gridCol w="265271"/>
                <a:gridCol w="265271"/>
                <a:gridCol w="265271"/>
                <a:gridCol w="265271"/>
                <a:gridCol w="265271"/>
                <a:gridCol w="265271"/>
                <a:gridCol w="265271"/>
                <a:gridCol w="265271"/>
              </a:tblGrid>
              <a:tr h="0"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at risk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Mutated</a:t>
                      </a:r>
                      <a:endParaRPr lang="en-US" sz="9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solidFill>
                            <a:srgbClr val="ED7D3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Unmut</a:t>
                      </a:r>
                      <a:endParaRPr lang="en-US" sz="900" b="1" dirty="0">
                        <a:solidFill>
                          <a:srgbClr val="ED7D3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1" name="Group 80"/>
          <p:cNvGrpSpPr/>
          <p:nvPr/>
        </p:nvGrpSpPr>
        <p:grpSpPr>
          <a:xfrm>
            <a:off x="2810083" y="4101169"/>
            <a:ext cx="1724025" cy="235881"/>
            <a:chOff x="2600325" y="4192413"/>
            <a:chExt cx="1724025" cy="235881"/>
          </a:xfrm>
        </p:grpSpPr>
        <p:grpSp>
          <p:nvGrpSpPr>
            <p:cNvPr id="82" name="Group 81"/>
            <p:cNvGrpSpPr/>
            <p:nvPr/>
          </p:nvGrpSpPr>
          <p:grpSpPr>
            <a:xfrm>
              <a:off x="2600325" y="4241044"/>
              <a:ext cx="148590" cy="86678"/>
              <a:chOff x="4497705" y="4276763"/>
              <a:chExt cx="148590" cy="86678"/>
            </a:xfrm>
          </p:grpSpPr>
          <p:cxnSp>
            <p:nvCxnSpPr>
              <p:cNvPr id="84" name="Straight Connector 83"/>
              <p:cNvCxnSpPr/>
              <p:nvPr/>
            </p:nvCxnSpPr>
            <p:spPr bwMode="auto">
              <a:xfrm>
                <a:off x="4497705" y="4362237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rgbClr val="ED7D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 rot="16200000">
                <a:off x="4528661" y="4319586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rgbClr val="ED7D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3" name="TextBox 82"/>
            <p:cNvSpPr txBox="1"/>
            <p:nvPr/>
          </p:nvSpPr>
          <p:spPr>
            <a:xfrm>
              <a:off x="2825644" y="4192413"/>
              <a:ext cx="1498706" cy="2358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Unmutated (</a:t>
              </a:r>
              <a:r>
                <a:rPr lang="en-US" sz="1200" dirty="0" smtClean="0">
                  <a:solidFill>
                    <a:schemeClr val="bg1"/>
                  </a:solidFill>
                </a:rPr>
                <a:t>n = 91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30483" y="4107519"/>
            <a:ext cx="1724025" cy="235881"/>
            <a:chOff x="2600325" y="4192413"/>
            <a:chExt cx="1724025" cy="235881"/>
          </a:xfrm>
        </p:grpSpPr>
        <p:grpSp>
          <p:nvGrpSpPr>
            <p:cNvPr id="76" name="Group 75"/>
            <p:cNvGrpSpPr/>
            <p:nvPr/>
          </p:nvGrpSpPr>
          <p:grpSpPr>
            <a:xfrm>
              <a:off x="2600325" y="4243094"/>
              <a:ext cx="148590" cy="86678"/>
              <a:chOff x="4497705" y="4278813"/>
              <a:chExt cx="148590" cy="86678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4497705" y="4364287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 rot="16200000">
                <a:off x="4528661" y="4321636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7" name="TextBox 76"/>
            <p:cNvSpPr txBox="1"/>
            <p:nvPr/>
          </p:nvSpPr>
          <p:spPr>
            <a:xfrm>
              <a:off x="2825644" y="4192413"/>
              <a:ext cx="1498706" cy="2358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Mutated (</a:t>
              </a:r>
              <a:r>
                <a:rPr lang="en-US" sz="1200" dirty="0" smtClean="0">
                  <a:solidFill>
                    <a:schemeClr val="bg1"/>
                  </a:solidFill>
                </a:rPr>
                <a:t>n = 19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4187"/>
              </p:ext>
            </p:extLst>
          </p:nvPr>
        </p:nvGraphicFramePr>
        <p:xfrm>
          <a:off x="450650" y="5453505"/>
          <a:ext cx="384048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822960"/>
                <a:gridCol w="2194560"/>
                <a:gridCol w="822960"/>
              </a:tblGrid>
              <a:tr h="282028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en-US" sz="1400" b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PFS (</a:t>
                      </a:r>
                      <a:r>
                        <a:rPr lang="en-US" sz="14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  <a:r>
                        <a:rPr lang="en-US" sz="1400" b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CI)</a:t>
                      </a:r>
                      <a:endParaRPr lang="en-US" sz="1400" b="1" u="none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400" b="1" i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1400" b="1" u="none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(10.7, ‒ 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Unmut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19.4 mo (16.6, ‒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85515"/>
              </p:ext>
            </p:extLst>
          </p:nvPr>
        </p:nvGraphicFramePr>
        <p:xfrm>
          <a:off x="4514534" y="4830088"/>
          <a:ext cx="4260843" cy="44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319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  <a:gridCol w="267966"/>
              </a:tblGrid>
              <a:tr h="0">
                <a:tc gridSpan="12">
                  <a:txBody>
                    <a:bodyPr/>
                    <a:lstStyle/>
                    <a:p>
                      <a:endParaRPr lang="en-US" sz="8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6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u="sng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44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del</a:t>
                      </a:r>
                      <a:endParaRPr lang="en-US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64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61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59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59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52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37 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ED7D3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endParaRPr lang="en-US" sz="1000" b="1" dirty="0">
                        <a:solidFill>
                          <a:srgbClr val="ED7D3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46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41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36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3" name="Title 1"/>
          <p:cNvSpPr txBox="1">
            <a:spLocks/>
          </p:cNvSpPr>
          <p:nvPr/>
        </p:nvSpPr>
        <p:spPr bwMode="auto">
          <a:xfrm>
            <a:off x="5126495" y="1507885"/>
            <a:ext cx="3547872" cy="32004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defTabSz="45720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spc="-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Del17p/TP53mut: </a:t>
            </a:r>
            <a:r>
              <a:rPr lang="en-US" sz="1400" b="1" spc="-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vs Not Present</a:t>
            </a:r>
            <a:endParaRPr lang="en-US" sz="1400" b="1" spc="-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 bwMode="auto">
          <a:xfrm>
            <a:off x="5242785" y="3299795"/>
            <a:ext cx="920294" cy="22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sz="1200" dirty="0">
              <a:solidFill>
                <a:srgbClr val="2F2B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081249" y="4147001"/>
            <a:ext cx="148590" cy="86678"/>
            <a:chOff x="4497705" y="4392115"/>
            <a:chExt cx="148590" cy="86678"/>
          </a:xfrm>
        </p:grpSpPr>
        <p:cxnSp>
          <p:nvCxnSpPr>
            <p:cNvPr id="87" name="Straight Connector 86"/>
            <p:cNvCxnSpPr/>
            <p:nvPr/>
          </p:nvCxnSpPr>
          <p:spPr bwMode="auto">
            <a:xfrm>
              <a:off x="4497705" y="4477589"/>
              <a:ext cx="148590" cy="1204"/>
            </a:xfrm>
            <a:prstGeom prst="line">
              <a:avLst/>
            </a:prstGeom>
            <a:noFill/>
            <a:ln w="28575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rot="16200000">
              <a:off x="4528661" y="4434938"/>
              <a:ext cx="86678" cy="1032"/>
            </a:xfrm>
            <a:prstGeom prst="line">
              <a:avLst/>
            </a:prstGeom>
            <a:noFill/>
            <a:ln w="28575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7278432" y="3869685"/>
            <a:ext cx="1498706" cy="458623"/>
          </a:xfrm>
          <a:prstGeom prst="rect">
            <a:avLst/>
          </a:prstGeom>
          <a:noFill/>
        </p:spPr>
        <p:txBody>
          <a:bodyPr wrap="square" lIns="0" rIns="0" rtlCol="0" anchor="b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Del17p/</a:t>
            </a:r>
            <a:r>
              <a:rPr lang="en-US" sz="1000" i="1" dirty="0">
                <a:solidFill>
                  <a:schemeClr val="bg1"/>
                </a:solidFill>
              </a:rPr>
              <a:t>TP53</a:t>
            </a:r>
            <a:r>
              <a:rPr lang="en-US" sz="1000" dirty="0">
                <a:solidFill>
                  <a:schemeClr val="bg1"/>
                </a:solidFill>
              </a:rPr>
              <a:t>mut (</a:t>
            </a:r>
            <a:r>
              <a:rPr lang="en-US" sz="1000" dirty="0" smtClean="0">
                <a:solidFill>
                  <a:schemeClr val="bg1"/>
                </a:solidFill>
              </a:rPr>
              <a:t>n = 46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242027" y="4110727"/>
            <a:ext cx="1833139" cy="217581"/>
            <a:chOff x="2600325" y="4320122"/>
            <a:chExt cx="1833139" cy="217581"/>
          </a:xfrm>
        </p:grpSpPr>
        <p:grpSp>
          <p:nvGrpSpPr>
            <p:cNvPr id="92" name="Group 91"/>
            <p:cNvGrpSpPr/>
            <p:nvPr/>
          </p:nvGrpSpPr>
          <p:grpSpPr>
            <a:xfrm>
              <a:off x="2600325" y="4363891"/>
              <a:ext cx="148590" cy="86678"/>
              <a:chOff x="4497705" y="4399610"/>
              <a:chExt cx="148590" cy="86678"/>
            </a:xfrm>
          </p:grpSpPr>
          <p:cxnSp>
            <p:nvCxnSpPr>
              <p:cNvPr id="94" name="Straight Connector 93"/>
              <p:cNvCxnSpPr/>
              <p:nvPr/>
            </p:nvCxnSpPr>
            <p:spPr bwMode="auto">
              <a:xfrm>
                <a:off x="4497705" y="4485084"/>
                <a:ext cx="148590" cy="1204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 rot="16200000">
                <a:off x="4528661" y="4442433"/>
                <a:ext cx="86678" cy="1032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2787544" y="4320122"/>
              <a:ext cx="1645920" cy="217581"/>
            </a:xfrm>
            <a:prstGeom prst="rect">
              <a:avLst/>
            </a:prstGeom>
            <a:noFill/>
          </p:spPr>
          <p:txBody>
            <a:bodyPr wrap="square" lIns="0" rIns="0" rtlCol="0" anchor="b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No del17p/</a:t>
              </a:r>
              <a:r>
                <a:rPr lang="en-US" sz="1000" i="1" dirty="0">
                  <a:solidFill>
                    <a:schemeClr val="bg1"/>
                  </a:solidFill>
                </a:rPr>
                <a:t>TP53</a:t>
              </a:r>
              <a:r>
                <a:rPr lang="en-US" sz="1000" dirty="0">
                  <a:solidFill>
                    <a:schemeClr val="bg1"/>
                  </a:solidFill>
                </a:rPr>
                <a:t>mut (</a:t>
              </a:r>
              <a:r>
                <a:rPr lang="en-US" sz="1000" dirty="0" smtClean="0">
                  <a:solidFill>
                    <a:schemeClr val="bg1"/>
                  </a:solidFill>
                </a:rPr>
                <a:t>n = 64</a:t>
              </a:r>
              <a:r>
                <a:rPr lang="en-US" sz="1000" dirty="0" smtClean="0">
                  <a:solidFill>
                    <a:schemeClr val="bg1"/>
                  </a:solidFill>
                </a:rPr>
                <a:t>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68010"/>
              </p:ext>
            </p:extLst>
          </p:nvPr>
        </p:nvGraphicFramePr>
        <p:xfrm>
          <a:off x="4750444" y="5459893"/>
          <a:ext cx="3842607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825087"/>
                <a:gridCol w="2103120"/>
                <a:gridCol w="914400"/>
              </a:tblGrid>
              <a:tr h="282028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en-US" sz="1400" b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PFS (95% CI)</a:t>
                      </a:r>
                      <a:endParaRPr lang="en-US" sz="14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400" b="1" i="1" u="none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1400" b="1" u="none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20.3 mo (19.4, ‒)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16.6 mo (13.9, ‒)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6714698" y="6372433"/>
            <a:ext cx="1934925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200" spc="-50" dirty="0" smtClean="0">
                <a:solidFill>
                  <a:schemeClr val="bg1"/>
                </a:solidFill>
              </a:rPr>
              <a:t>*Including extension study</a:t>
            </a:r>
            <a:endParaRPr lang="en-US" sz="1200" spc="-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5481" y="6441743"/>
            <a:ext cx="66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Sharman J, et al. </a:t>
            </a:r>
            <a:r>
              <a:rPr lang="en-US" sz="1200" b="1" i="1" baseline="0" dirty="0" smtClean="0">
                <a:solidFill>
                  <a:schemeClr val="bg1"/>
                </a:solidFill>
              </a:rPr>
              <a:t>Blood. </a:t>
            </a:r>
            <a:r>
              <a:rPr lang="en-US" sz="1200" b="1" baseline="0" dirty="0" smtClean="0">
                <a:solidFill>
                  <a:schemeClr val="bg1"/>
                </a:solidFill>
              </a:rPr>
              <a:t>2014;124: Abstract</a:t>
            </a:r>
            <a:r>
              <a:rPr lang="en-US" sz="1200" b="1" dirty="0" smtClean="0">
                <a:solidFill>
                  <a:schemeClr val="bg1"/>
                </a:solidFill>
              </a:rPr>
              <a:t> 330.</a:t>
            </a:r>
            <a:endParaRPr lang="en-US" sz="1200" b="1" baseline="0" dirty="0" smtClean="0">
              <a:solidFill>
                <a:schemeClr val="bg1"/>
              </a:solidFill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564437" y="1958693"/>
            <a:ext cx="366046" cy="2482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TextBox 36"/>
          <p:cNvSpPr txBox="1"/>
          <p:nvPr/>
        </p:nvSpPr>
        <p:spPr>
          <a:xfrm>
            <a:off x="231746" y="1943453"/>
            <a:ext cx="369332" cy="260305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baseline="0" dirty="0" smtClean="0">
                <a:solidFill>
                  <a:schemeClr val="bg1"/>
                </a:solidFill>
              </a:rPr>
              <a:t>  Progression-Free Survival, %</a:t>
            </a:r>
          </a:p>
        </p:txBody>
      </p:sp>
      <p:sp useBgFill="1">
        <p:nvSpPr>
          <p:cNvPr id="38" name="TextBox 37"/>
          <p:cNvSpPr txBox="1"/>
          <p:nvPr/>
        </p:nvSpPr>
        <p:spPr>
          <a:xfrm rot="5400000">
            <a:off x="2418199" y="4049574"/>
            <a:ext cx="369332" cy="141248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  Months</a:t>
            </a:r>
          </a:p>
        </p:txBody>
      </p:sp>
      <p:sp useBgFill="1">
        <p:nvSpPr>
          <p:cNvPr id="39" name="TextBox 38"/>
          <p:cNvSpPr txBox="1"/>
          <p:nvPr/>
        </p:nvSpPr>
        <p:spPr>
          <a:xfrm>
            <a:off x="734492" y="4369270"/>
            <a:ext cx="379961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b="1" baseline="0" dirty="0" smtClean="0">
                <a:solidFill>
                  <a:schemeClr val="bg1"/>
                </a:solidFill>
              </a:rPr>
              <a:t>0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2     4     6     8    10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12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14   </a:t>
            </a:r>
            <a:r>
              <a:rPr lang="en-US" sz="1100" b="1" baseline="0" dirty="0" smtClean="0">
                <a:solidFill>
                  <a:schemeClr val="bg1"/>
                </a:solidFill>
              </a:rPr>
              <a:t>16 </a:t>
            </a:r>
            <a:r>
              <a:rPr lang="en-US" sz="1100" b="1" baseline="0" dirty="0" smtClean="0">
                <a:solidFill>
                  <a:schemeClr val="bg1"/>
                </a:solidFill>
              </a:rPr>
              <a:t>  18   20   22   24   26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endParaRPr lang="en-US" sz="1100" b="1" baseline="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4712" y="1731940"/>
            <a:ext cx="544346" cy="275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69000"/>
              </a:lnSpc>
            </a:pPr>
            <a:r>
              <a:rPr lang="en-US" sz="1100" b="1" baseline="0" dirty="0" smtClean="0">
                <a:solidFill>
                  <a:schemeClr val="bg1"/>
                </a:solidFill>
              </a:rPr>
              <a:t>100</a:t>
            </a:r>
            <a:r>
              <a:rPr lang="en-US" sz="1100" b="1" dirty="0" smtClean="0">
                <a:solidFill>
                  <a:schemeClr val="bg1"/>
                </a:solidFill>
              </a:rPr>
              <a:t> -</a:t>
            </a:r>
            <a:endParaRPr lang="en-US" sz="1100" b="1" baseline="0" dirty="0" smtClean="0">
              <a:solidFill>
                <a:schemeClr val="bg1"/>
              </a:solidFill>
            </a:endParaRP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80 -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60 -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40 -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20 -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0 -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86792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113462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140132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166040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191948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219380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245288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49" name="Freeform 48"/>
          <p:cNvSpPr/>
          <p:nvPr/>
        </p:nvSpPr>
        <p:spPr bwMode="auto">
          <a:xfrm>
            <a:off x="271958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298628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324536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351206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376352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403784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4289304" y="4345593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864261" y="2061763"/>
            <a:ext cx="0" cy="22677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2581662" y="2618761"/>
            <a:ext cx="0" cy="34381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4883821" y="1952978"/>
            <a:ext cx="366046" cy="2482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TextBox 65"/>
          <p:cNvSpPr txBox="1"/>
          <p:nvPr/>
        </p:nvSpPr>
        <p:spPr>
          <a:xfrm rot="5400000">
            <a:off x="6737583" y="4043859"/>
            <a:ext cx="369332" cy="141248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US" sz="1200" b="1" baseline="0" dirty="0" smtClean="0">
                <a:solidFill>
                  <a:schemeClr val="bg1"/>
                </a:solidFill>
              </a:rPr>
              <a:t>  Months</a:t>
            </a:r>
          </a:p>
        </p:txBody>
      </p:sp>
      <p:sp>
        <p:nvSpPr>
          <p:cNvPr id="68" name="Freeform 67"/>
          <p:cNvSpPr/>
          <p:nvPr/>
        </p:nvSpPr>
        <p:spPr bwMode="auto">
          <a:xfrm>
            <a:off x="518730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545400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70" name="Freeform 69"/>
          <p:cNvSpPr/>
          <p:nvPr/>
        </p:nvSpPr>
        <p:spPr bwMode="auto">
          <a:xfrm>
            <a:off x="572070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71" name="Freeform 70"/>
          <p:cNvSpPr/>
          <p:nvPr/>
        </p:nvSpPr>
        <p:spPr bwMode="auto">
          <a:xfrm>
            <a:off x="597978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623886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651318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677226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89" name="Freeform 88"/>
          <p:cNvSpPr/>
          <p:nvPr/>
        </p:nvSpPr>
        <p:spPr bwMode="auto">
          <a:xfrm>
            <a:off x="703896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0" name="Freeform 89"/>
          <p:cNvSpPr/>
          <p:nvPr/>
        </p:nvSpPr>
        <p:spPr bwMode="auto">
          <a:xfrm>
            <a:off x="730566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7" name="Freeform 96"/>
          <p:cNvSpPr/>
          <p:nvPr/>
        </p:nvSpPr>
        <p:spPr bwMode="auto">
          <a:xfrm>
            <a:off x="756474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8" name="Freeform 97"/>
          <p:cNvSpPr/>
          <p:nvPr/>
        </p:nvSpPr>
        <p:spPr bwMode="auto">
          <a:xfrm>
            <a:off x="783144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808290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100" name="Freeform 99"/>
          <p:cNvSpPr/>
          <p:nvPr/>
        </p:nvSpPr>
        <p:spPr bwMode="auto">
          <a:xfrm>
            <a:off x="835722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8608688" y="4339878"/>
            <a:ext cx="0" cy="54864"/>
          </a:xfrm>
          <a:custGeom>
            <a:avLst/>
            <a:gdLst>
              <a:gd name="connsiteX0" fmla="*/ 0 w 0"/>
              <a:gd name="connsiteY0" fmla="*/ 0 h 100012"/>
              <a:gd name="connsiteX1" fmla="*/ 0 w 0"/>
              <a:gd name="connsiteY1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012">
                <a:moveTo>
                  <a:pt x="0" y="0"/>
                </a:moveTo>
                <a:lnTo>
                  <a:pt x="0" y="100012"/>
                </a:lnTo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endParaRPr lang="en-US" sz="3600" b="1" baseline="-250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5183645" y="2056048"/>
            <a:ext cx="0" cy="22677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6901046" y="2613046"/>
            <a:ext cx="0" cy="34381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724867" y="1733052"/>
            <a:ext cx="544346" cy="275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69000"/>
              </a:lnSpc>
            </a:pPr>
            <a:r>
              <a:rPr lang="en-US" sz="1100" b="1" baseline="0" dirty="0" smtClean="0">
                <a:solidFill>
                  <a:schemeClr val="bg1"/>
                </a:solidFill>
              </a:rPr>
              <a:t>100</a:t>
            </a:r>
            <a:r>
              <a:rPr lang="en-US" sz="1100" b="1" dirty="0" smtClean="0">
                <a:solidFill>
                  <a:schemeClr val="bg1"/>
                </a:solidFill>
              </a:rPr>
              <a:t> -</a:t>
            </a:r>
            <a:endParaRPr lang="en-US" sz="1100" b="1" baseline="0" dirty="0" smtClean="0">
              <a:solidFill>
                <a:schemeClr val="bg1"/>
              </a:solidFill>
            </a:endParaRP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80 -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60 -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40 -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20 -</a:t>
            </a:r>
          </a:p>
          <a:p>
            <a:pPr algn="r">
              <a:lnSpc>
                <a:spcPct val="269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0 -</a:t>
            </a:r>
          </a:p>
        </p:txBody>
      </p:sp>
    </p:spTree>
    <p:extLst>
      <p:ext uri="{BB962C8B-B14F-4D97-AF65-F5344CB8AC3E}">
        <p14:creationId xmlns:p14="http://schemas.microsoft.com/office/powerpoint/2010/main" val="20524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SE THIS ONE">
  <a:themeElements>
    <a:clrScheme name="Custom 5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FFC000"/>
      </a:accent2>
      <a:accent3>
        <a:srgbClr val="327CBE"/>
      </a:accent3>
      <a:accent4>
        <a:srgbClr val="2DA443"/>
      </a:accent4>
      <a:accent5>
        <a:srgbClr val="F15C2B"/>
      </a:accent5>
      <a:accent6>
        <a:srgbClr val="31859C"/>
      </a:accent6>
      <a:hlink>
        <a:srgbClr val="183E5F"/>
      </a:hlink>
      <a:folHlink>
        <a:srgbClr val="8BB8E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aseline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2157</TotalTime>
  <Words>2341</Words>
  <Application>Microsoft Office PowerPoint</Application>
  <PresentationFormat>On-screen Show (4:3)</PresentationFormat>
  <Paragraphs>877</Paragraphs>
  <Slides>15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1_USE THIS ONE</vt:lpstr>
      <vt:lpstr>Prism 6</vt:lpstr>
      <vt:lpstr>Second Interim Analysis of a Phase 3 Study of Idelalisib (ZYDELIG®) Plus Rituximab for Relapsed Chronic Lymphocytic Leukemia: Efficacy Analysis in Patient Subpopulations With Del(17p) and Other Adverse Prognostic Factors</vt:lpstr>
      <vt:lpstr>Phase 3 Trial of Idelalisib + Rituximab in Relapsed CLL: Subgroup Analysis of High-Risk Groups</vt:lpstr>
      <vt:lpstr>Key Eligibility Criteria</vt:lpstr>
      <vt:lpstr>Baseline Patient Characteristics</vt:lpstr>
      <vt:lpstr>Lymph Node Response,  2nd Interim Analysis</vt:lpstr>
      <vt:lpstr>Overall Response Rates, 2nd Interim Analysis </vt:lpstr>
      <vt:lpstr>Progression-Free Survival, 2nd Interim Analysis </vt:lpstr>
      <vt:lpstr>PFS, Including Extension Study* Idelalisib + R vs Placebo + R </vt:lpstr>
      <vt:lpstr>PFS Subgroup Analysis* Idelalisib + R (n = 110) </vt:lpstr>
      <vt:lpstr>PFS Subgroup Analysis* Idelalisib + R (n = 110) </vt:lpstr>
      <vt:lpstr>Overall Survival, Including Extension Study*  Idelalisib + R vs Placebo + R → Idelalisib </vt:lpstr>
      <vt:lpstr>Overall Survival, Including Extension Study*  Idelalisib + R vs Placebo + R → Idelalisib </vt:lpstr>
      <vt:lpstr>Adverse Events in ≥15% of Patients  Idelalisib + R vs Placebo + R → Idelalisib </vt:lpstr>
      <vt:lpstr>Select Lab Abnormalities Idelalisib + R vs Placebo + R → Idelalisib </vt:lpstr>
      <vt:lpstr>Summary and Conclusions</vt:lpstr>
    </vt:vector>
  </TitlesOfParts>
  <Company>DJE Holdings,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Schmelz, Gretchen</dc:creator>
  <cp:lastModifiedBy>Heather Tomlinson</cp:lastModifiedBy>
  <cp:revision>95</cp:revision>
  <dcterms:created xsi:type="dcterms:W3CDTF">2014-12-04T20:12:08Z</dcterms:created>
  <dcterms:modified xsi:type="dcterms:W3CDTF">2014-12-08T20:12:27Z</dcterms:modified>
</cp:coreProperties>
</file>