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7" r:id="rId1"/>
    <p:sldMasterId id="2147483771" r:id="rId2"/>
    <p:sldMasterId id="2147483735" r:id="rId3"/>
    <p:sldMasterId id="2147483783" r:id="rId4"/>
  </p:sldMasterIdLst>
  <p:notesMasterIdLst>
    <p:notesMasterId r:id="rId29"/>
  </p:notesMasterIdLst>
  <p:handoutMasterIdLst>
    <p:handoutMasterId r:id="rId30"/>
  </p:handoutMasterIdLst>
  <p:sldIdLst>
    <p:sldId id="409" r:id="rId5"/>
    <p:sldId id="485" r:id="rId6"/>
    <p:sldId id="429" r:id="rId7"/>
    <p:sldId id="484" r:id="rId8"/>
    <p:sldId id="390" r:id="rId9"/>
    <p:sldId id="391" r:id="rId10"/>
    <p:sldId id="463" r:id="rId11"/>
    <p:sldId id="465" r:id="rId12"/>
    <p:sldId id="486" r:id="rId13"/>
    <p:sldId id="487" r:id="rId14"/>
    <p:sldId id="470" r:id="rId15"/>
    <p:sldId id="464" r:id="rId16"/>
    <p:sldId id="385" r:id="rId17"/>
    <p:sldId id="411" r:id="rId18"/>
    <p:sldId id="451" r:id="rId19"/>
    <p:sldId id="476" r:id="rId20"/>
    <p:sldId id="477" r:id="rId21"/>
    <p:sldId id="478" r:id="rId22"/>
    <p:sldId id="479" r:id="rId23"/>
    <p:sldId id="483" r:id="rId24"/>
    <p:sldId id="481" r:id="rId25"/>
    <p:sldId id="482" r:id="rId26"/>
    <p:sldId id="375" r:id="rId27"/>
    <p:sldId id="441" r:id="rId28"/>
  </p:sldIdLst>
  <p:sldSz cx="9144000" cy="6858000" type="screen4x3"/>
  <p:notesSz cx="6985000" cy="9283700"/>
  <p:custDataLst>
    <p:tags r:id="rId31"/>
  </p:custDataLst>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214">
          <p15:clr>
            <a:srgbClr val="A4A3A4"/>
          </p15:clr>
        </p15:guide>
        <p15:guide id="2" orient="horz" pos="4248">
          <p15:clr>
            <a:srgbClr val="A4A3A4"/>
          </p15:clr>
        </p15:guide>
        <p15:guide id="3" orient="horz" pos="768">
          <p15:clr>
            <a:srgbClr val="A4A3A4"/>
          </p15:clr>
        </p15:guide>
        <p15:guide id="4" orient="horz" pos="573">
          <p15:clr>
            <a:srgbClr val="A4A3A4"/>
          </p15:clr>
        </p15:guide>
        <p15:guide id="5" orient="horz" pos="90">
          <p15:clr>
            <a:srgbClr val="A4A3A4"/>
          </p15:clr>
        </p15:guide>
        <p15:guide id="6" pos="2880">
          <p15:clr>
            <a:srgbClr val="A4A3A4"/>
          </p15:clr>
        </p15:guide>
        <p15:guide id="7" pos="240">
          <p15:clr>
            <a:srgbClr val="A4A3A4"/>
          </p15:clr>
        </p15:guide>
        <p15:guide id="8" pos="5520">
          <p15:clr>
            <a:srgbClr val="A4A3A4"/>
          </p15:clr>
        </p15:guide>
        <p15:guide id="9" pos="4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lueMomentum1" initials="BM" lastIdx="70" clrIdx="0"/>
  <p:cmAuthor id="1" name="Sarah Stout" initials="SLS" lastIdx="19" clrIdx="1"/>
  <p:cmAuthor id="2" name="Peter Morello" initials="PM" lastIdx="30" clrIdx="2"/>
  <p:cmAuthor id="3" name="BlueMomentum" initials="BM" lastIdx="78" clrIdx="3"/>
  <p:cmAuthor id="4" name="Kanya Rajangam" initials="KR" lastIdx="10" clrIdx="4"/>
  <p:cmAuthor id="5" name="Peter Radovich" initials="PR" lastIdx="4" clrIdx="5"/>
  <p:cmAuthor id="6" name="heinz.ludwig2" initials="h.l." lastIdx="4" clrIdx="6"/>
  <p:cmAuthor id="7" name="CodonMedical1" initials="CM" lastIdx="1" clrIdx="7"/>
  <p:cmAuthor id="8" name="Mack, Christine" initials="MC" lastIdx="13" clrIdx="8"/>
  <p:cmAuthor id="9" name="BlueMonteum" initials="BM" lastIdx="1" clrIdx="9"/>
  <p:cmAuthor id="10" name="Stewart, Keith, M.B., Ch.B." initials="" lastIdx="38" clrIdx="10"/>
  <p:cmAuthor id="11" name="Naseem Zojwalla" initials="NZ" lastIdx="24" clrIdx="11"/>
  <p:cmAuthor id="12" name="Morello, Peter" initials="MP" lastIdx="37" clrIdx="12"/>
  <p:cmAuthor id="13" name="Keith Stewart" initials="KS" lastIdx="1" clrIdx="13"/>
  <p:cmAuthor id="14" name="Commenter" initials="MHW" lastIdx="6" clrIdx="1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99CCFF"/>
    <a:srgbClr val="F09828"/>
    <a:srgbClr val="F08402"/>
    <a:srgbClr val="FF9900"/>
    <a:srgbClr val="FFFF85"/>
    <a:srgbClr val="F96165"/>
    <a:srgbClr val="900000"/>
    <a:srgbClr val="CC00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autoAdjust="0"/>
    <p:restoredTop sz="84369" autoAdjust="0"/>
  </p:normalViewPr>
  <p:slideViewPr>
    <p:cSldViewPr snapToGrid="0" showGuides="1">
      <p:cViewPr>
        <p:scale>
          <a:sx n="100" d="100"/>
          <a:sy n="100" d="100"/>
        </p:scale>
        <p:origin x="-1356" y="-408"/>
      </p:cViewPr>
      <p:guideLst>
        <p:guide orient="horz" pos="621"/>
        <p:guide orient="horz" pos="531"/>
        <p:guide orient="horz" pos="4173"/>
        <p:guide orient="horz" pos="2180"/>
        <p:guide pos="5465"/>
        <p:guide pos="29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snapToGrid="0" showGuides="1">
      <p:cViewPr>
        <p:scale>
          <a:sx n="66" d="100"/>
          <a:sy n="66" d="100"/>
        </p:scale>
        <p:origin x="-4248" y="-666"/>
      </p:cViewPr>
      <p:guideLst>
        <p:guide orient="horz" pos="2925"/>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Sheet1!$A$2</c:f>
              <c:strCache>
                <c:ptCount val="1"/>
                <c:pt idx="0">
                  <c:v>Rd</c:v>
                </c:pt>
              </c:strCache>
            </c:strRef>
          </c:tx>
          <c:spPr>
            <a:solidFill>
              <a:srgbClr val="F08402"/>
            </a:solidFill>
          </c:spPr>
          <c:invertIfNegative val="0"/>
          <c:dLbls>
            <c:dLbl>
              <c:idx val="0"/>
              <c:layout>
                <c:manualLayout>
                  <c:x val="0"/>
                  <c:y val="1.6836195965366826E-2"/>
                </c:manualLayout>
              </c:layout>
              <c:showLegendKey val="0"/>
              <c:showVal val="1"/>
              <c:showCatName val="0"/>
              <c:showSerName val="0"/>
              <c:showPercent val="0"/>
              <c:showBubbleSize val="0"/>
            </c:dLbl>
            <c:dLbl>
              <c:idx val="1"/>
              <c:layout>
                <c:manualLayout>
                  <c:x val="0"/>
                  <c:y val="1.403016330447244E-2"/>
                </c:manualLayout>
              </c:layout>
              <c:showLegendKey val="0"/>
              <c:showVal val="1"/>
              <c:showCatName val="0"/>
              <c:showSerName val="0"/>
              <c:showPercent val="0"/>
              <c:showBubbleSize val="0"/>
            </c:dLbl>
            <c:dLbl>
              <c:idx val="2"/>
              <c:layout>
                <c:manualLayout>
                  <c:x val="-6.1307712824052903E-3"/>
                  <c:y val="-2.6834162551214688E-3"/>
                </c:manualLayout>
              </c:layout>
              <c:showLegendKey val="0"/>
              <c:showVal val="1"/>
              <c:showCatName val="0"/>
              <c:showSerName val="0"/>
              <c:showPercent val="0"/>
              <c:showBubbleSize val="0"/>
            </c:dLbl>
            <c:dLbl>
              <c:idx val="3"/>
              <c:layout>
                <c:manualLayout>
                  <c:x val="-7.6739636522501018E-3"/>
                  <c:y val="-5.6121432403371131E-3"/>
                </c:manualLayout>
              </c:layout>
              <c:showLegendKey val="0"/>
              <c:showVal val="1"/>
              <c:showCatName val="0"/>
              <c:showSerName val="0"/>
              <c:showPercent val="0"/>
              <c:showBubbleSize val="0"/>
            </c:dLbl>
            <c:txPr>
              <a:bodyPr/>
              <a:lstStyle/>
              <a:p>
                <a:pPr>
                  <a:defRPr>
                    <a:solidFill>
                      <a:schemeClr val="bg1"/>
                    </a:solidFill>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dLbls>
          <c:cat>
            <c:strRef>
              <c:f>Sheet1!$B$1:$E$1</c:f>
              <c:strCache>
                <c:ptCount val="4"/>
                <c:pt idx="0">
                  <c:v>sCR</c:v>
                </c:pt>
                <c:pt idx="1">
                  <c:v>CR</c:v>
                </c:pt>
                <c:pt idx="2">
                  <c:v>≥VGPR</c:v>
                </c:pt>
                <c:pt idx="3">
                  <c:v>ORR (≥PR)</c:v>
                </c:pt>
              </c:strCache>
            </c:strRef>
          </c:cat>
          <c:val>
            <c:numRef>
              <c:f>Sheet1!$B$2:$E$2</c:f>
              <c:numCache>
                <c:formatCode>General</c:formatCode>
                <c:ptCount val="4"/>
                <c:pt idx="0">
                  <c:v>4.3</c:v>
                </c:pt>
                <c:pt idx="1">
                  <c:v>5.0999999999999996</c:v>
                </c:pt>
                <c:pt idx="2">
                  <c:v>40.4</c:v>
                </c:pt>
                <c:pt idx="3">
                  <c:v>66.7</c:v>
                </c:pt>
              </c:numCache>
            </c:numRef>
          </c:val>
        </c:ser>
        <c:ser>
          <c:idx val="1"/>
          <c:order val="1"/>
          <c:tx>
            <c:strRef>
              <c:f>Sheet1!$A$3</c:f>
              <c:strCache>
                <c:ptCount val="1"/>
                <c:pt idx="0">
                  <c:v>KRd</c:v>
                </c:pt>
              </c:strCache>
            </c:strRef>
          </c:tx>
          <c:spPr>
            <a:solidFill>
              <a:srgbClr val="FFFF00"/>
            </a:solidFill>
          </c:spPr>
          <c:invertIfNegative val="0"/>
          <c:dLbls>
            <c:txPr>
              <a:bodyPr/>
              <a:lstStyle/>
              <a:p>
                <a:pPr>
                  <a:defRPr>
                    <a:solidFill>
                      <a:schemeClr val="bg1"/>
                    </a:solidFill>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dLbls>
          <c:cat>
            <c:strRef>
              <c:f>Sheet1!$B$1:$E$1</c:f>
              <c:strCache>
                <c:ptCount val="4"/>
                <c:pt idx="0">
                  <c:v>sCR</c:v>
                </c:pt>
                <c:pt idx="1">
                  <c:v>CR</c:v>
                </c:pt>
                <c:pt idx="2">
                  <c:v>≥VGPR</c:v>
                </c:pt>
                <c:pt idx="3">
                  <c:v>ORR (≥PR)</c:v>
                </c:pt>
              </c:strCache>
            </c:strRef>
          </c:cat>
          <c:val>
            <c:numRef>
              <c:f>Sheet1!$B$3:$E$3</c:f>
              <c:numCache>
                <c:formatCode>General</c:formatCode>
                <c:ptCount val="4"/>
                <c:pt idx="0">
                  <c:v>14.1</c:v>
                </c:pt>
                <c:pt idx="1">
                  <c:v>17.7</c:v>
                </c:pt>
                <c:pt idx="2">
                  <c:v>69.900000000000006</c:v>
                </c:pt>
                <c:pt idx="3">
                  <c:v>87.1</c:v>
                </c:pt>
              </c:numCache>
            </c:numRef>
          </c:val>
        </c:ser>
        <c:dLbls>
          <c:showLegendKey val="0"/>
          <c:showVal val="0"/>
          <c:showCatName val="0"/>
          <c:showSerName val="0"/>
          <c:showPercent val="0"/>
          <c:showBubbleSize val="0"/>
        </c:dLbls>
        <c:gapWidth val="150"/>
        <c:axId val="221704576"/>
        <c:axId val="221706112"/>
      </c:barChart>
      <c:catAx>
        <c:axId val="221704576"/>
        <c:scaling>
          <c:orientation val="minMax"/>
        </c:scaling>
        <c:delete val="0"/>
        <c:axPos val="b"/>
        <c:majorTickMark val="out"/>
        <c:minorTickMark val="none"/>
        <c:tickLblPos val="nextTo"/>
        <c:txPr>
          <a:bodyPr/>
          <a:lstStyle/>
          <a:p>
            <a:pPr>
              <a:defRPr>
                <a:solidFill>
                  <a:schemeClr val="bg1"/>
                </a:solidFill>
                <a:latin typeface="Arial" panose="020B0604020202020204" pitchFamily="34" charset="0"/>
                <a:cs typeface="Arial" panose="020B0604020202020204" pitchFamily="34" charset="0"/>
              </a:defRPr>
            </a:pPr>
            <a:endParaRPr lang="en-US"/>
          </a:p>
        </c:txPr>
        <c:crossAx val="221706112"/>
        <c:crosses val="autoZero"/>
        <c:auto val="1"/>
        <c:lblAlgn val="ctr"/>
        <c:lblOffset val="100"/>
        <c:noMultiLvlLbl val="0"/>
      </c:catAx>
      <c:valAx>
        <c:axId val="221706112"/>
        <c:scaling>
          <c:orientation val="minMax"/>
        </c:scaling>
        <c:delete val="0"/>
        <c:axPos val="l"/>
        <c:numFmt formatCode="General" sourceLinked="1"/>
        <c:majorTickMark val="out"/>
        <c:minorTickMark val="none"/>
        <c:tickLblPos val="nextTo"/>
        <c:txPr>
          <a:bodyPr/>
          <a:lstStyle/>
          <a:p>
            <a:pPr>
              <a:defRPr>
                <a:solidFill>
                  <a:schemeClr val="bg1"/>
                </a:solidFill>
                <a:latin typeface="Arial" panose="020B0604020202020204" pitchFamily="34" charset="0"/>
                <a:cs typeface="Arial" panose="020B0604020202020204" pitchFamily="34" charset="0"/>
              </a:defRPr>
            </a:pPr>
            <a:endParaRPr lang="en-US"/>
          </a:p>
        </c:txPr>
        <c:crossAx val="221704576"/>
        <c:crosses val="autoZero"/>
        <c:crossBetween val="between"/>
      </c:valAx>
    </c:plotArea>
    <c:legend>
      <c:legendPos val="r"/>
      <c:legendEntry>
        <c:idx val="0"/>
        <c:txPr>
          <a:bodyPr/>
          <a:lstStyle/>
          <a:p>
            <a:pPr>
              <a:defRPr>
                <a:solidFill>
                  <a:schemeClr val="bg1"/>
                </a:solidFill>
                <a:latin typeface="Arial" panose="020B0604020202020204" pitchFamily="34" charset="0"/>
                <a:cs typeface="Arial" panose="020B0604020202020204" pitchFamily="34" charset="0"/>
              </a:defRPr>
            </a:pPr>
            <a:endParaRPr lang="en-US"/>
          </a:p>
        </c:txPr>
      </c:legendEntry>
      <c:legendEntry>
        <c:idx val="1"/>
        <c:txPr>
          <a:bodyPr/>
          <a:lstStyle/>
          <a:p>
            <a:pPr>
              <a:defRPr>
                <a:solidFill>
                  <a:schemeClr val="bg1"/>
                </a:solidFill>
                <a:latin typeface="Arial" panose="020B0604020202020204" pitchFamily="34" charset="0"/>
                <a:cs typeface="Arial" panose="020B0604020202020204" pitchFamily="34" charset="0"/>
              </a:defRPr>
            </a:pPr>
            <a:endParaRPr lang="en-US"/>
          </a:p>
        </c:txPr>
      </c:legendEntry>
      <c:layout/>
      <c:overlay val="0"/>
      <c:txPr>
        <a:bodyPr/>
        <a:lstStyle/>
        <a:p>
          <a:pPr>
            <a:defRPr>
              <a:solidFill>
                <a:schemeClr val="bg1"/>
              </a:solidFill>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1" y="0"/>
            <a:ext cx="3026833" cy="464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842" tIns="45921" rIns="91842" bIns="45921" numCol="1" anchor="t" anchorCtr="0" compatLnSpc="1">
            <a:prstTxWarp prst="textNoShape">
              <a:avLst/>
            </a:prstTxWarp>
          </a:bodyPr>
          <a:lstStyle>
            <a:lvl1pPr>
              <a:defRPr sz="1200"/>
            </a:lvl1pPr>
          </a:lstStyle>
          <a:p>
            <a:endParaRPr lang="en-GB" dirty="0">
              <a:latin typeface="Calibri" panose="020F0502020204030204" pitchFamily="34" charset="0"/>
            </a:endParaRPr>
          </a:p>
        </p:txBody>
      </p:sp>
      <p:sp>
        <p:nvSpPr>
          <p:cNvPr id="10243" name="Rectangle 3"/>
          <p:cNvSpPr>
            <a:spLocks noGrp="1" noChangeArrowheads="1"/>
          </p:cNvSpPr>
          <p:nvPr>
            <p:ph type="dt" sz="quarter" idx="1"/>
          </p:nvPr>
        </p:nvSpPr>
        <p:spPr bwMode="auto">
          <a:xfrm>
            <a:off x="3956551" y="0"/>
            <a:ext cx="3026833" cy="464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842" tIns="45921" rIns="91842" bIns="45921" numCol="1" anchor="t" anchorCtr="0" compatLnSpc="1">
            <a:prstTxWarp prst="textNoShape">
              <a:avLst/>
            </a:prstTxWarp>
          </a:bodyPr>
          <a:lstStyle>
            <a:lvl1pPr algn="r">
              <a:defRPr sz="1200"/>
            </a:lvl1pPr>
          </a:lstStyle>
          <a:p>
            <a:endParaRPr lang="en-GB" dirty="0">
              <a:latin typeface="Calibri" panose="020F0502020204030204" pitchFamily="34" charset="0"/>
            </a:endParaRPr>
          </a:p>
        </p:txBody>
      </p:sp>
      <p:sp>
        <p:nvSpPr>
          <p:cNvPr id="10244" name="Rectangle 4"/>
          <p:cNvSpPr>
            <a:spLocks noGrp="1" noChangeArrowheads="1"/>
          </p:cNvSpPr>
          <p:nvPr>
            <p:ph type="ftr" sz="quarter" idx="2"/>
          </p:nvPr>
        </p:nvSpPr>
        <p:spPr bwMode="auto">
          <a:xfrm>
            <a:off x="1" y="8817904"/>
            <a:ext cx="3026833" cy="464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842" tIns="45921" rIns="91842" bIns="45921" numCol="1" anchor="b" anchorCtr="0" compatLnSpc="1">
            <a:prstTxWarp prst="textNoShape">
              <a:avLst/>
            </a:prstTxWarp>
          </a:bodyPr>
          <a:lstStyle>
            <a:lvl1pPr>
              <a:defRPr sz="1200"/>
            </a:lvl1pPr>
          </a:lstStyle>
          <a:p>
            <a:endParaRPr lang="en-GB" dirty="0">
              <a:latin typeface="Calibri" panose="020F0502020204030204" pitchFamily="34" charset="0"/>
            </a:endParaRPr>
          </a:p>
        </p:txBody>
      </p:sp>
      <p:sp>
        <p:nvSpPr>
          <p:cNvPr id="10245" name="Rectangle 5"/>
          <p:cNvSpPr>
            <a:spLocks noGrp="1" noChangeArrowheads="1"/>
          </p:cNvSpPr>
          <p:nvPr>
            <p:ph type="sldNum" sz="quarter" idx="3"/>
          </p:nvPr>
        </p:nvSpPr>
        <p:spPr bwMode="auto">
          <a:xfrm>
            <a:off x="3956551" y="8817904"/>
            <a:ext cx="3026833" cy="464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842" tIns="45921" rIns="91842" bIns="45921" numCol="1" anchor="b" anchorCtr="0" compatLnSpc="1">
            <a:prstTxWarp prst="textNoShape">
              <a:avLst/>
            </a:prstTxWarp>
          </a:bodyPr>
          <a:lstStyle>
            <a:lvl1pPr algn="r">
              <a:defRPr sz="1200"/>
            </a:lvl1pPr>
          </a:lstStyle>
          <a:p>
            <a:fld id="{951E6064-1E73-4FD5-BA7D-75C57F600A3D}" type="slidenum">
              <a:rPr lang="en-GB">
                <a:latin typeface="Calibri" panose="020F0502020204030204" pitchFamily="34" charset="0"/>
              </a:rPr>
              <a:pPr/>
              <a:t>‹#›</a:t>
            </a:fld>
            <a:endParaRPr lang="en-GB" dirty="0">
              <a:latin typeface="Calibri" panose="020F0502020204030204" pitchFamily="34" charset="0"/>
            </a:endParaRPr>
          </a:p>
        </p:txBody>
      </p:sp>
    </p:spTree>
    <p:extLst>
      <p:ext uri="{BB962C8B-B14F-4D97-AF65-F5344CB8AC3E}">
        <p14:creationId xmlns:p14="http://schemas.microsoft.com/office/powerpoint/2010/main" val="26368426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833" cy="464185"/>
          </a:xfrm>
          <a:prstGeom prst="rect">
            <a:avLst/>
          </a:prstGeom>
        </p:spPr>
        <p:txBody>
          <a:bodyPr vert="horz" lIns="91842" tIns="45921" rIns="91842" bIns="45921" rtlCol="0"/>
          <a:lstStyle>
            <a:lvl1pPr algn="l">
              <a:defRPr sz="1200">
                <a:latin typeface="Calibri" panose="020F0502020204030204" pitchFamily="34" charset="0"/>
              </a:defRPr>
            </a:lvl1pPr>
          </a:lstStyle>
          <a:p>
            <a:endParaRPr lang="en-US" dirty="0"/>
          </a:p>
        </p:txBody>
      </p:sp>
      <p:sp>
        <p:nvSpPr>
          <p:cNvPr id="3" name="Date Placeholder 2"/>
          <p:cNvSpPr>
            <a:spLocks noGrp="1"/>
          </p:cNvSpPr>
          <p:nvPr>
            <p:ph type="dt" idx="1"/>
          </p:nvPr>
        </p:nvSpPr>
        <p:spPr>
          <a:xfrm>
            <a:off x="3956551" y="0"/>
            <a:ext cx="3026833" cy="464185"/>
          </a:xfrm>
          <a:prstGeom prst="rect">
            <a:avLst/>
          </a:prstGeom>
        </p:spPr>
        <p:txBody>
          <a:bodyPr vert="horz" lIns="91842" tIns="45921" rIns="91842" bIns="45921" rtlCol="0"/>
          <a:lstStyle>
            <a:lvl1pPr algn="r">
              <a:defRPr sz="1200">
                <a:latin typeface="Calibri" panose="020F0502020204030204" pitchFamily="34" charset="0"/>
              </a:defRPr>
            </a:lvl1pPr>
          </a:lstStyle>
          <a:p>
            <a:fld id="{4B4C3DC9-69D3-494E-893B-0F023FD29122}" type="datetimeFigureOut">
              <a:rPr lang="en-US" smtClean="0"/>
              <a:pPr/>
              <a:t>12/8/2014</a:t>
            </a:fld>
            <a:endParaRPr lang="en-US" dirty="0"/>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1842" tIns="45921" rIns="91842" bIns="45921" rtlCol="0" anchor="ctr"/>
          <a:lstStyle/>
          <a:p>
            <a:endParaRPr lang="en-US" dirty="0"/>
          </a:p>
        </p:txBody>
      </p:sp>
      <p:sp>
        <p:nvSpPr>
          <p:cNvPr id="5" name="Notes Placeholder 4"/>
          <p:cNvSpPr>
            <a:spLocks noGrp="1"/>
          </p:cNvSpPr>
          <p:nvPr>
            <p:ph type="body" sz="quarter" idx="3"/>
          </p:nvPr>
        </p:nvSpPr>
        <p:spPr>
          <a:xfrm>
            <a:off x="698502" y="4409758"/>
            <a:ext cx="5140812" cy="4873942"/>
          </a:xfrm>
          <a:prstGeom prst="rect">
            <a:avLst/>
          </a:prstGeom>
        </p:spPr>
        <p:txBody>
          <a:bodyPr vert="horz" lIns="91842" tIns="45921" rIns="91842" bIns="45921"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956551" y="8817904"/>
            <a:ext cx="3026833" cy="464185"/>
          </a:xfrm>
          <a:prstGeom prst="rect">
            <a:avLst/>
          </a:prstGeom>
        </p:spPr>
        <p:txBody>
          <a:bodyPr vert="horz" lIns="91842" tIns="45921" rIns="91842" bIns="45921" rtlCol="0" anchor="b"/>
          <a:lstStyle>
            <a:lvl1pPr algn="r">
              <a:defRPr sz="1200">
                <a:latin typeface="Calibri" panose="020F0502020204030204" pitchFamily="34" charset="0"/>
              </a:defRPr>
            </a:lvl1pPr>
          </a:lstStyle>
          <a:p>
            <a:fld id="{51A61204-9309-4507-92EE-53766E523A52}" type="slidenum">
              <a:rPr lang="en-US" smtClean="0"/>
              <a:pPr/>
              <a:t>‹#›</a:t>
            </a:fld>
            <a:endParaRPr lang="en-US" dirty="0"/>
          </a:p>
        </p:txBody>
      </p:sp>
    </p:spTree>
    <p:extLst>
      <p:ext uri="{BB962C8B-B14F-4D97-AF65-F5344CB8AC3E}">
        <p14:creationId xmlns:p14="http://schemas.microsoft.com/office/powerpoint/2010/main" val="905636220"/>
      </p:ext>
    </p:extLst>
  </p:cSld>
  <p:clrMap bg1="lt1" tx1="dk1" bg2="lt2" tx2="dk2" accent1="accent1" accent2="accent2" accent3="accent3" accent4="accent4" accent5="accent5" accent6="accent6" hlink="hlink" folHlink="folHlink"/>
  <p:hf hdr="0" ftr="0" dt="0"/>
  <p:notesStyle>
    <a:lvl1pPr marL="114300" indent="-114300" algn="l" defTabSz="914400" rtl="0" eaLnBrk="1" latinLnBrk="0" hangingPunct="1">
      <a:lnSpc>
        <a:spcPct val="90000"/>
      </a:lnSpc>
      <a:spcAft>
        <a:spcPts val="300"/>
      </a:spcAft>
      <a:buFont typeface="Arial" pitchFamily="34" charset="0"/>
      <a:buChar char="•"/>
      <a:defRPr sz="1050" kern="1200">
        <a:solidFill>
          <a:schemeClr val="tx1"/>
        </a:solidFill>
        <a:latin typeface="Calibri" panose="020F0502020204030204" pitchFamily="34" charset="0"/>
        <a:ea typeface="+mn-ea"/>
        <a:cs typeface="+mn-cs"/>
      </a:defRPr>
    </a:lvl1pPr>
    <a:lvl2pPr marL="457200" indent="-114300" algn="l" defTabSz="914400" rtl="0" eaLnBrk="1" latinLnBrk="0" hangingPunct="1">
      <a:lnSpc>
        <a:spcPct val="90000"/>
      </a:lnSpc>
      <a:spcAft>
        <a:spcPts val="300"/>
      </a:spcAft>
      <a:buFont typeface="Arial" pitchFamily="34" charset="0"/>
      <a:buChar char="‒"/>
      <a:defRPr sz="1000" kern="1200">
        <a:solidFill>
          <a:schemeClr val="tx1"/>
        </a:solidFill>
        <a:latin typeface="Calibri" panose="020F0502020204030204" pitchFamily="34" charset="0"/>
        <a:ea typeface="+mn-ea"/>
        <a:cs typeface="+mn-cs"/>
      </a:defRPr>
    </a:lvl2pPr>
    <a:lvl3pPr marL="685800" indent="-114300" algn="l" defTabSz="752475" rtl="0" eaLnBrk="1" latinLnBrk="0" hangingPunct="1">
      <a:lnSpc>
        <a:spcPct val="90000"/>
      </a:lnSpc>
      <a:spcAft>
        <a:spcPts val="300"/>
      </a:spcAft>
      <a:buFont typeface="Arial" pitchFamily="34" charset="0"/>
      <a:buChar char="•"/>
      <a:defRPr sz="1000" kern="1200">
        <a:solidFill>
          <a:schemeClr val="tx1"/>
        </a:solidFill>
        <a:latin typeface="Calibri" panose="020F0502020204030204" pitchFamily="34" charset="0"/>
        <a:ea typeface="+mn-ea"/>
        <a:cs typeface="+mn-cs"/>
      </a:defRPr>
    </a:lvl3pPr>
    <a:lvl4pPr marL="971550" indent="-171450" algn="l" defTabSz="914400" rtl="0" eaLnBrk="1" latinLnBrk="0" hangingPunct="1">
      <a:lnSpc>
        <a:spcPct val="90000"/>
      </a:lnSpc>
      <a:spcAft>
        <a:spcPts val="300"/>
      </a:spcAft>
      <a:buFont typeface="Arial" pitchFamily="34" charset="0"/>
      <a:buChar char="‒"/>
      <a:defRPr sz="1000" kern="1200">
        <a:solidFill>
          <a:schemeClr val="tx1"/>
        </a:solidFill>
        <a:latin typeface="Calibri" panose="020F0502020204030204" pitchFamily="34" charset="0"/>
        <a:ea typeface="+mn-ea"/>
        <a:cs typeface="+mn-cs"/>
      </a:defRPr>
    </a:lvl4pPr>
    <a:lvl5pPr marL="1247775" indent="-114300" algn="l" defTabSz="914400" rtl="0" eaLnBrk="1" latinLnBrk="0" hangingPunct="1">
      <a:lnSpc>
        <a:spcPct val="90000"/>
      </a:lnSpc>
      <a:spcAft>
        <a:spcPts val="300"/>
      </a:spcAft>
      <a:buFont typeface="Arial" pitchFamily="34" charset="0"/>
      <a:buChar char="•"/>
      <a:defRPr sz="10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kern="1200" dirty="0" smtClean="0">
                <a:solidFill>
                  <a:schemeClr val="tx1"/>
                </a:solidFill>
                <a:effectLst/>
                <a:latin typeface="Calibri" panose="020F0502020204030204" pitchFamily="34" charset="0"/>
                <a:ea typeface="+mn-ea"/>
                <a:cs typeface="+mn-cs"/>
              </a:rPr>
              <a:t>Patients were excluded if they had grade 3 or 4 peripheral neuropathy (grade 2 with pain) within 14 days prior to randomization or New York Heart Association Class III or IV heart failure.</a:t>
            </a:r>
            <a:endParaRPr lang="en-US" dirty="0"/>
          </a:p>
        </p:txBody>
      </p:sp>
      <p:sp>
        <p:nvSpPr>
          <p:cNvPr id="4" name="Slide Number Placeholder 3"/>
          <p:cNvSpPr>
            <a:spLocks noGrp="1"/>
          </p:cNvSpPr>
          <p:nvPr>
            <p:ph type="sldNum" sz="quarter" idx="10"/>
          </p:nvPr>
        </p:nvSpPr>
        <p:spPr/>
        <p:txBody>
          <a:bodyPr/>
          <a:lstStyle/>
          <a:p>
            <a:fld id="{51A61204-9309-4507-92EE-53766E523A52}" type="slidenum">
              <a:rPr lang="en-US" smtClean="0"/>
              <a:pPr/>
              <a:t>3</a:t>
            </a:fld>
            <a:endParaRPr lang="en-US" dirty="0"/>
          </a:p>
        </p:txBody>
      </p:sp>
    </p:spTree>
    <p:extLst>
      <p:ext uri="{BB962C8B-B14F-4D97-AF65-F5344CB8AC3E}">
        <p14:creationId xmlns:p14="http://schemas.microsoft.com/office/powerpoint/2010/main" val="3917466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97BF4DB-FBD2-4627-B439-C09EDC045DFB}" type="datetime1">
              <a:rPr lang="en-US" altLang="en-US" smtClean="0">
                <a:solidFill>
                  <a:prstClr val="black"/>
                </a:solidFill>
              </a:rPr>
              <a:pPr/>
              <a:t>12/8/2014</a:t>
            </a:fld>
            <a:endParaRPr lang="en-US" altLang="en-US" dirty="0">
              <a:solidFill>
                <a:prstClr val="black"/>
              </a:solidFill>
            </a:endParaRPr>
          </a:p>
        </p:txBody>
      </p:sp>
      <p:sp>
        <p:nvSpPr>
          <p:cNvPr id="5" name="Footer Placeholder 4"/>
          <p:cNvSpPr>
            <a:spLocks noGrp="1"/>
          </p:cNvSpPr>
          <p:nvPr>
            <p:ph type="ftr" sz="quarter" idx="11"/>
          </p:nvPr>
        </p:nvSpPr>
        <p:spPr>
          <a:xfrm>
            <a:off x="1" y="8817613"/>
            <a:ext cx="3026833" cy="464503"/>
          </a:xfrm>
          <a:prstGeom prst="rect">
            <a:avLst/>
          </a:prstGeom>
        </p:spPr>
        <p:txBody>
          <a:bodyPr lIns="96442" tIns="48221" rIns="96442" bIns="48221"/>
          <a:lstStyle/>
          <a:p>
            <a:pPr>
              <a:defRPr/>
            </a:pPr>
            <a:r>
              <a:rPr lang="en-US" dirty="0" smtClean="0">
                <a:solidFill>
                  <a:prstClr val="black"/>
                </a:solidFill>
              </a:rPr>
              <a:t>Confidential. Not for Distribution.</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335B3885-DDA7-4DE6-B333-B5842B0C960A}" type="slidenum">
              <a:rPr lang="en-US" altLang="en-US" smtClean="0">
                <a:solidFill>
                  <a:prstClr val="black"/>
                </a:solidFill>
              </a:rPr>
              <a:pPr/>
              <a:t>14</a:t>
            </a:fld>
            <a:endParaRPr lang="en-US" altLang="en-US" dirty="0">
              <a:solidFill>
                <a:prstClr val="black"/>
              </a:solidFill>
            </a:endParaRPr>
          </a:p>
        </p:txBody>
      </p:sp>
    </p:spTree>
    <p:extLst>
      <p:ext uri="{BB962C8B-B14F-4D97-AF65-F5344CB8AC3E}">
        <p14:creationId xmlns:p14="http://schemas.microsoft.com/office/powerpoint/2010/main" val="4037105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97BF4DB-FBD2-4627-B439-C09EDC045DFB}" type="datetime1">
              <a:rPr lang="en-US" altLang="en-US" smtClean="0">
                <a:solidFill>
                  <a:prstClr val="black"/>
                </a:solidFill>
              </a:rPr>
              <a:pPr/>
              <a:t>12/8/2014</a:t>
            </a:fld>
            <a:endParaRPr lang="en-US" altLang="en-US" dirty="0">
              <a:solidFill>
                <a:prstClr val="black"/>
              </a:solidFill>
            </a:endParaRPr>
          </a:p>
        </p:txBody>
      </p:sp>
      <p:sp>
        <p:nvSpPr>
          <p:cNvPr id="5" name="Footer Placeholder 4"/>
          <p:cNvSpPr>
            <a:spLocks noGrp="1"/>
          </p:cNvSpPr>
          <p:nvPr>
            <p:ph type="ftr" sz="quarter" idx="11"/>
          </p:nvPr>
        </p:nvSpPr>
        <p:spPr>
          <a:xfrm>
            <a:off x="1" y="8817613"/>
            <a:ext cx="3026833" cy="464503"/>
          </a:xfrm>
          <a:prstGeom prst="rect">
            <a:avLst/>
          </a:prstGeom>
        </p:spPr>
        <p:txBody>
          <a:bodyPr lIns="96442" tIns="48221" rIns="96442" bIns="48221"/>
          <a:lstStyle/>
          <a:p>
            <a:pPr>
              <a:defRPr/>
            </a:pPr>
            <a:r>
              <a:rPr lang="en-US" dirty="0" smtClean="0">
                <a:solidFill>
                  <a:prstClr val="black"/>
                </a:solidFill>
              </a:rPr>
              <a:t>Confidential. Not for Distribution.</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335B3885-DDA7-4DE6-B333-B5842B0C960A}" type="slidenum">
              <a:rPr lang="en-US" altLang="en-US" smtClean="0">
                <a:solidFill>
                  <a:prstClr val="black"/>
                </a:solidFill>
              </a:rPr>
              <a:pPr/>
              <a:t>15</a:t>
            </a:fld>
            <a:endParaRPr lang="en-US" altLang="en-US" dirty="0">
              <a:solidFill>
                <a:prstClr val="black"/>
              </a:solidFill>
            </a:endParaRPr>
          </a:p>
        </p:txBody>
      </p:sp>
    </p:spTree>
    <p:extLst>
      <p:ext uri="{BB962C8B-B14F-4D97-AF65-F5344CB8AC3E}">
        <p14:creationId xmlns:p14="http://schemas.microsoft.com/office/powerpoint/2010/main" val="4037105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r>
              <a:rPr lang="en-US" sz="1050" kern="1200" dirty="0" smtClean="0">
                <a:solidFill>
                  <a:schemeClr val="tx1"/>
                </a:solidFill>
                <a:effectLst/>
                <a:latin typeface="Calibri" panose="020F0502020204030204" pitchFamily="34" charset="0"/>
                <a:ea typeface="+mn-ea"/>
                <a:cs typeface="+mn-cs"/>
              </a:rPr>
              <a:t>The category of peripheral neuropathy included (in descending order of frequency) peripheral neuropathy, peripheral sensory neuropathy, polyneuropathy, neuralgia, peripheral motor neuropathy, sensorimotor disorder, sensory loss, and toxic neuropathy.</a:t>
            </a:r>
          </a:p>
          <a:p>
            <a:r>
              <a:rPr lang="en-US" sz="1050" kern="1200" dirty="0" smtClean="0">
                <a:solidFill>
                  <a:schemeClr val="tx1"/>
                </a:solidFill>
                <a:effectLst/>
                <a:latin typeface="Calibri" panose="020F0502020204030204" pitchFamily="34" charset="0"/>
                <a:ea typeface="+mn-ea"/>
                <a:cs typeface="+mn-cs"/>
              </a:rPr>
              <a:t>The category of acute renal failure included (in descending order of frequency) acute renal failure, renal failure, renal impairment, azotemia, oliguria, anuria, toxic nephropathy, and prerenal failure.</a:t>
            </a:r>
          </a:p>
          <a:p>
            <a:r>
              <a:rPr lang="en-US" sz="1050" kern="1200" dirty="0" smtClean="0">
                <a:solidFill>
                  <a:schemeClr val="tx1"/>
                </a:solidFill>
                <a:effectLst/>
                <a:latin typeface="Calibri" panose="020F0502020204030204" pitchFamily="34" charset="0"/>
                <a:ea typeface="+mn-ea"/>
                <a:cs typeface="+mn-cs"/>
              </a:rPr>
              <a:t>The category of cardiac failure included (in descending order of frequency) cardiac failure, congestive cardiac failure, pulmonary edema, hepatic congestion, cardiopulmonary failure, acute pulmonary edema, acute cardiac failure, and right ventricular failure.</a:t>
            </a:r>
          </a:p>
          <a:p>
            <a:r>
              <a:rPr lang="en-US" sz="1050" kern="1200" dirty="0" smtClean="0">
                <a:solidFill>
                  <a:schemeClr val="tx1"/>
                </a:solidFill>
                <a:effectLst/>
                <a:latin typeface="Calibri" panose="020F0502020204030204" pitchFamily="34" charset="0"/>
                <a:ea typeface="+mn-ea"/>
                <a:cs typeface="+mn-cs"/>
              </a:rPr>
              <a:t>The category of ischemic heart disease included (in descending order of frequency) angina pectoris, myocardial infarction, acute myocardial infarction, increased blood creatinine phosphokinase, coronary artery disease, myocardial ischemia, coronary artery occlusion, increased troponin, increased troponin T, acute coronary syndrome, abnormal cardiac stress test, cardiomyopathy stress, unstable angina, coronary artery stenosis, abnormal electrocardiogram ST-T segment, and abnormal electrocardiogram T wave.</a:t>
            </a:r>
          </a:p>
          <a:p>
            <a:r>
              <a:rPr lang="en-US" sz="1050" kern="1200" dirty="0" smtClean="0">
                <a:solidFill>
                  <a:schemeClr val="tx1"/>
                </a:solidFill>
                <a:effectLst/>
                <a:latin typeface="Calibri" panose="020F0502020204030204" pitchFamily="34" charset="0"/>
                <a:ea typeface="+mn-ea"/>
                <a:cs typeface="+mn-cs"/>
              </a:rPr>
              <a:t>The category of second primary malignancy included (in descending order of frequency) myelodysplastic syndrome, acute myeloid leukemia, colon cancer, colorectal cancer, malignant hepatic neoplasm, acute lymphoblastic leukemia, adenocarcinoma, gastrointestinal neoplasm, gastrointestinal stromal tumor, malignant melanoma, malignant neoplasm of pleura, metastatic pancreatic carcinoma, non–small cell lung cancer, pancreatic adenocarcinoma, rectal cancer, and transitional cell carcinoma.</a:t>
            </a:r>
            <a:endParaRPr lang="en-US" dirty="0"/>
          </a:p>
        </p:txBody>
      </p:sp>
      <p:sp>
        <p:nvSpPr>
          <p:cNvPr id="4" name="Date Placeholder 3"/>
          <p:cNvSpPr>
            <a:spLocks noGrp="1"/>
          </p:cNvSpPr>
          <p:nvPr>
            <p:ph type="dt" idx="10"/>
          </p:nvPr>
        </p:nvSpPr>
        <p:spPr/>
        <p:txBody>
          <a:bodyPr/>
          <a:lstStyle/>
          <a:p>
            <a:fld id="{997BF4DB-FBD2-4627-B439-C09EDC045DFB}" type="datetime1">
              <a:rPr lang="en-US" altLang="en-US" smtClean="0">
                <a:solidFill>
                  <a:prstClr val="black"/>
                </a:solidFill>
              </a:rPr>
              <a:pPr/>
              <a:t>12/8/2014</a:t>
            </a:fld>
            <a:endParaRPr lang="en-US" altLang="en-US" dirty="0">
              <a:solidFill>
                <a:prstClr val="black"/>
              </a:solidFill>
            </a:endParaRPr>
          </a:p>
        </p:txBody>
      </p:sp>
      <p:sp>
        <p:nvSpPr>
          <p:cNvPr id="5" name="Footer Placeholder 4"/>
          <p:cNvSpPr>
            <a:spLocks noGrp="1"/>
          </p:cNvSpPr>
          <p:nvPr>
            <p:ph type="ftr" sz="quarter" idx="11"/>
          </p:nvPr>
        </p:nvSpPr>
        <p:spPr>
          <a:xfrm>
            <a:off x="1" y="8817613"/>
            <a:ext cx="3026833" cy="464503"/>
          </a:xfrm>
          <a:prstGeom prst="rect">
            <a:avLst/>
          </a:prstGeom>
        </p:spPr>
        <p:txBody>
          <a:bodyPr lIns="96442" tIns="48221" rIns="96442" bIns="48221"/>
          <a:lstStyle/>
          <a:p>
            <a:pPr>
              <a:defRPr/>
            </a:pPr>
            <a:r>
              <a:rPr lang="en-US" dirty="0" smtClean="0">
                <a:solidFill>
                  <a:prstClr val="black"/>
                </a:solidFill>
              </a:rPr>
              <a:t>Confidential. Not for Distribution.</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335B3885-DDA7-4DE6-B333-B5842B0C960A}" type="slidenum">
              <a:rPr lang="en-US" altLang="en-US" smtClean="0">
                <a:solidFill>
                  <a:prstClr val="black"/>
                </a:solidFill>
              </a:rPr>
              <a:pPr/>
              <a:t>16</a:t>
            </a:fld>
            <a:endParaRPr lang="en-US" altLang="en-US" dirty="0">
              <a:solidFill>
                <a:prstClr val="black"/>
              </a:solidFill>
            </a:endParaRPr>
          </a:p>
        </p:txBody>
      </p:sp>
    </p:spTree>
    <p:extLst>
      <p:ext uri="{BB962C8B-B14F-4D97-AF65-F5344CB8AC3E}">
        <p14:creationId xmlns:p14="http://schemas.microsoft.com/office/powerpoint/2010/main" val="4037105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r>
              <a:rPr lang="en-US" sz="1050" kern="1200" dirty="0" smtClean="0">
                <a:solidFill>
                  <a:schemeClr val="tx1"/>
                </a:solidFill>
                <a:effectLst/>
                <a:latin typeface="Calibri" panose="020F0502020204030204" pitchFamily="34" charset="0"/>
                <a:ea typeface="+mn-ea"/>
                <a:cs typeface="+mn-cs"/>
              </a:rPr>
              <a:t>The category of peripheral neuropathy included (in descending order of frequency) peripheral neuropathy, peripheral sensory neuropathy, polyneuropathy, neuralgia, peripheral motor neuropathy, sensorimotor disorder, sensory loss, and toxic neuropathy.</a:t>
            </a:r>
          </a:p>
          <a:p>
            <a:r>
              <a:rPr lang="en-US" sz="1050" kern="1200" dirty="0" smtClean="0">
                <a:solidFill>
                  <a:schemeClr val="tx1"/>
                </a:solidFill>
                <a:effectLst/>
                <a:latin typeface="Calibri" panose="020F0502020204030204" pitchFamily="34" charset="0"/>
                <a:ea typeface="+mn-ea"/>
                <a:cs typeface="+mn-cs"/>
              </a:rPr>
              <a:t>The category of acute renal failure included (in descending order of frequency) acute renal failure, renal failure, renal impairment, azotemia, oliguria, anuria, toxic nephropathy, and prerenal failure.</a:t>
            </a:r>
          </a:p>
          <a:p>
            <a:r>
              <a:rPr lang="en-US" sz="1050" kern="1200" dirty="0" smtClean="0">
                <a:solidFill>
                  <a:schemeClr val="tx1"/>
                </a:solidFill>
                <a:effectLst/>
                <a:latin typeface="Calibri" panose="020F0502020204030204" pitchFamily="34" charset="0"/>
                <a:ea typeface="+mn-ea"/>
                <a:cs typeface="+mn-cs"/>
              </a:rPr>
              <a:t>The category of cardiac failure included (in descending order of frequency) cardiac failure, congestive cardiac failure, pulmonary edema, hepatic congestion, cardiopulmonary failure, acute pulmonary edema, acute cardiac failure, and right ventricular failure.</a:t>
            </a:r>
          </a:p>
          <a:p>
            <a:r>
              <a:rPr lang="en-US" sz="1050" kern="1200" dirty="0" smtClean="0">
                <a:solidFill>
                  <a:schemeClr val="tx1"/>
                </a:solidFill>
                <a:effectLst/>
                <a:latin typeface="Calibri" panose="020F0502020204030204" pitchFamily="34" charset="0"/>
                <a:ea typeface="+mn-ea"/>
                <a:cs typeface="+mn-cs"/>
              </a:rPr>
              <a:t>The category of ischemic heart disease included (in descending order of frequency) angina pectoris, myocardial infarction, acute myocardial infarction, increased blood creatinine phosphokinase, coronary artery disease, myocardial ischemia, coronary artery occlusion, increased troponin, increased troponin T, acute coronary syndrome, abnormal cardiac stress test, cardiomyopathy stress, unstable angina, coronary artery stenosis, abnormal electrocardiogram ST-T segment, and abnormal electrocardiogram T wave.</a:t>
            </a:r>
          </a:p>
          <a:p>
            <a:r>
              <a:rPr lang="en-US" sz="1050" kern="1200" dirty="0" smtClean="0">
                <a:solidFill>
                  <a:schemeClr val="tx1"/>
                </a:solidFill>
                <a:effectLst/>
                <a:latin typeface="Calibri" panose="020F0502020204030204" pitchFamily="34" charset="0"/>
                <a:ea typeface="+mn-ea"/>
                <a:cs typeface="+mn-cs"/>
              </a:rPr>
              <a:t>The category of second primary malignancy included (in descending order of frequency) myelodysplastic syndrome, acute myeloid leukemia, colon cancer, colorectal cancer, malignant hepatic neoplasm, acute lymphoblastic leukemia, adenocarcinoma, gastrointestinal neoplasm, gastrointestinal stromal tumor, malignant melanoma, malignant neoplasm of pleura, metastatic pancreatic carcinoma, non–small cell lung cancer, pancreatic adenocarcinoma, rectal cancer, and transitional cell carcinoma.</a:t>
            </a:r>
            <a:endParaRPr lang="en-US" dirty="0"/>
          </a:p>
        </p:txBody>
      </p:sp>
      <p:sp>
        <p:nvSpPr>
          <p:cNvPr id="4" name="Date Placeholder 3"/>
          <p:cNvSpPr>
            <a:spLocks noGrp="1"/>
          </p:cNvSpPr>
          <p:nvPr>
            <p:ph type="dt" idx="10"/>
          </p:nvPr>
        </p:nvSpPr>
        <p:spPr/>
        <p:txBody>
          <a:bodyPr/>
          <a:lstStyle/>
          <a:p>
            <a:fld id="{997BF4DB-FBD2-4627-B439-C09EDC045DFB}" type="datetime1">
              <a:rPr lang="en-US" altLang="en-US" smtClean="0">
                <a:solidFill>
                  <a:prstClr val="black"/>
                </a:solidFill>
              </a:rPr>
              <a:pPr/>
              <a:t>12/8/2014</a:t>
            </a:fld>
            <a:endParaRPr lang="en-US" altLang="en-US" dirty="0">
              <a:solidFill>
                <a:prstClr val="black"/>
              </a:solidFill>
            </a:endParaRPr>
          </a:p>
        </p:txBody>
      </p:sp>
      <p:sp>
        <p:nvSpPr>
          <p:cNvPr id="5" name="Footer Placeholder 4"/>
          <p:cNvSpPr>
            <a:spLocks noGrp="1"/>
          </p:cNvSpPr>
          <p:nvPr>
            <p:ph type="ftr" sz="quarter" idx="11"/>
          </p:nvPr>
        </p:nvSpPr>
        <p:spPr>
          <a:xfrm>
            <a:off x="1" y="8817613"/>
            <a:ext cx="3026833" cy="464503"/>
          </a:xfrm>
          <a:prstGeom prst="rect">
            <a:avLst/>
          </a:prstGeom>
        </p:spPr>
        <p:txBody>
          <a:bodyPr lIns="96442" tIns="48221" rIns="96442" bIns="48221"/>
          <a:lstStyle/>
          <a:p>
            <a:pPr>
              <a:defRPr/>
            </a:pPr>
            <a:r>
              <a:rPr lang="en-US" dirty="0" smtClean="0">
                <a:solidFill>
                  <a:prstClr val="black"/>
                </a:solidFill>
              </a:rPr>
              <a:t>Confidential. Not for Distribution.</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335B3885-DDA7-4DE6-B333-B5842B0C960A}" type="slidenum">
              <a:rPr lang="en-US" altLang="en-US" smtClean="0">
                <a:solidFill>
                  <a:prstClr val="black"/>
                </a:solidFill>
              </a:rPr>
              <a:pPr/>
              <a:t>17</a:t>
            </a:fld>
            <a:endParaRPr lang="en-US" altLang="en-US" dirty="0">
              <a:solidFill>
                <a:prstClr val="black"/>
              </a:solidFill>
            </a:endParaRPr>
          </a:p>
        </p:txBody>
      </p:sp>
    </p:spTree>
    <p:extLst>
      <p:ext uri="{BB962C8B-B14F-4D97-AF65-F5344CB8AC3E}">
        <p14:creationId xmlns:p14="http://schemas.microsoft.com/office/powerpoint/2010/main" val="4037105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r>
              <a:rPr lang="en-US" sz="1050" kern="1200" dirty="0" smtClean="0">
                <a:solidFill>
                  <a:schemeClr val="tx1"/>
                </a:solidFill>
                <a:effectLst/>
                <a:latin typeface="Calibri" panose="020F0502020204030204" pitchFamily="34" charset="0"/>
                <a:ea typeface="+mn-ea"/>
                <a:cs typeface="+mn-cs"/>
              </a:rPr>
              <a:t>The category of peripheral neuropathy included (in descending order of frequency) peripheral neuropathy, peripheral sensory neuropathy, polyneuropathy, neuralgia, peripheral motor neuropathy, sensorimotor disorder, sensory loss, and toxic neuropathy.</a:t>
            </a:r>
          </a:p>
          <a:p>
            <a:r>
              <a:rPr lang="en-US" sz="1050" kern="1200" dirty="0" smtClean="0">
                <a:solidFill>
                  <a:schemeClr val="tx1"/>
                </a:solidFill>
                <a:effectLst/>
                <a:latin typeface="Calibri" panose="020F0502020204030204" pitchFamily="34" charset="0"/>
                <a:ea typeface="+mn-ea"/>
                <a:cs typeface="+mn-cs"/>
              </a:rPr>
              <a:t>The category of acute renal failure included (in descending order of frequency) acute renal failure, renal failure, renal impairment, azotemia, oliguria, anuria, toxic nephropathy, and prerenal failure.</a:t>
            </a:r>
          </a:p>
          <a:p>
            <a:r>
              <a:rPr lang="en-US" sz="1050" kern="1200" dirty="0" smtClean="0">
                <a:solidFill>
                  <a:schemeClr val="tx1"/>
                </a:solidFill>
                <a:effectLst/>
                <a:latin typeface="Calibri" panose="020F0502020204030204" pitchFamily="34" charset="0"/>
                <a:ea typeface="+mn-ea"/>
                <a:cs typeface="+mn-cs"/>
              </a:rPr>
              <a:t>The category of cardiac failure included (in descending order of frequency) cardiac failure, congestive cardiac failure, pulmonary edema, hepatic congestion, cardiopulmonary failure, acute pulmonary edema, acute cardiac failure, and right ventricular failure.</a:t>
            </a:r>
          </a:p>
          <a:p>
            <a:r>
              <a:rPr lang="en-US" sz="1050" kern="1200" dirty="0" smtClean="0">
                <a:solidFill>
                  <a:schemeClr val="tx1"/>
                </a:solidFill>
                <a:effectLst/>
                <a:latin typeface="Calibri" panose="020F0502020204030204" pitchFamily="34" charset="0"/>
                <a:ea typeface="+mn-ea"/>
                <a:cs typeface="+mn-cs"/>
              </a:rPr>
              <a:t>The category of ischemic heart disease included (in descending order of frequency) angina pectoris, myocardial infarction, acute myocardial infarction, increased blood creatinine phosphokinase, coronary artery disease, myocardial ischemia, coronary artery occlusion, increased troponin, increased troponin T, acute coronary syndrome, abnormal cardiac stress test, cardiomyopathy stress, unstable angina, coronary artery stenosis, abnormal electrocardiogram ST-T segment, and abnormal electrocardiogram T wave.</a:t>
            </a:r>
          </a:p>
          <a:p>
            <a:r>
              <a:rPr lang="en-US" sz="1050" kern="1200" dirty="0" smtClean="0">
                <a:solidFill>
                  <a:schemeClr val="tx1"/>
                </a:solidFill>
                <a:effectLst/>
                <a:latin typeface="Calibri" panose="020F0502020204030204" pitchFamily="34" charset="0"/>
                <a:ea typeface="+mn-ea"/>
                <a:cs typeface="+mn-cs"/>
              </a:rPr>
              <a:t>The category of second primary malignancy included (in descending order of frequency) myelodysplastic syndrome, acute myeloid leukemia, colon cancer, colorectal cancer, malignant hepatic neoplasm, acute lymphoblastic leukemia, adenocarcinoma, gastrointestinal neoplasm, gastrointestinal stromal tumor, malignant melanoma, malignant neoplasm of pleura, metastatic pancreatic carcinoma, non–small cell lung cancer, pancreatic adenocarcinoma, rectal cancer, and transitional cell carcinoma.</a:t>
            </a:r>
            <a:endParaRPr lang="en-US" dirty="0"/>
          </a:p>
        </p:txBody>
      </p:sp>
      <p:sp>
        <p:nvSpPr>
          <p:cNvPr id="4" name="Date Placeholder 3"/>
          <p:cNvSpPr>
            <a:spLocks noGrp="1"/>
          </p:cNvSpPr>
          <p:nvPr>
            <p:ph type="dt" idx="10"/>
          </p:nvPr>
        </p:nvSpPr>
        <p:spPr/>
        <p:txBody>
          <a:bodyPr/>
          <a:lstStyle/>
          <a:p>
            <a:fld id="{997BF4DB-FBD2-4627-B439-C09EDC045DFB}" type="datetime1">
              <a:rPr lang="en-US" altLang="en-US" smtClean="0">
                <a:solidFill>
                  <a:prstClr val="black"/>
                </a:solidFill>
              </a:rPr>
              <a:pPr/>
              <a:t>12/8/2014</a:t>
            </a:fld>
            <a:endParaRPr lang="en-US" altLang="en-US" dirty="0">
              <a:solidFill>
                <a:prstClr val="black"/>
              </a:solidFill>
            </a:endParaRPr>
          </a:p>
        </p:txBody>
      </p:sp>
      <p:sp>
        <p:nvSpPr>
          <p:cNvPr id="5" name="Footer Placeholder 4"/>
          <p:cNvSpPr>
            <a:spLocks noGrp="1"/>
          </p:cNvSpPr>
          <p:nvPr>
            <p:ph type="ftr" sz="quarter" idx="11"/>
          </p:nvPr>
        </p:nvSpPr>
        <p:spPr>
          <a:xfrm>
            <a:off x="1" y="8817613"/>
            <a:ext cx="3026833" cy="464503"/>
          </a:xfrm>
          <a:prstGeom prst="rect">
            <a:avLst/>
          </a:prstGeom>
        </p:spPr>
        <p:txBody>
          <a:bodyPr lIns="96442" tIns="48221" rIns="96442" bIns="48221"/>
          <a:lstStyle/>
          <a:p>
            <a:pPr>
              <a:defRPr/>
            </a:pPr>
            <a:r>
              <a:rPr lang="en-US" dirty="0" smtClean="0">
                <a:solidFill>
                  <a:prstClr val="black"/>
                </a:solidFill>
              </a:rPr>
              <a:t>Confidential. Not for Distribution.</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335B3885-DDA7-4DE6-B333-B5842B0C960A}" type="slidenum">
              <a:rPr lang="en-US" altLang="en-US" smtClean="0">
                <a:solidFill>
                  <a:prstClr val="black"/>
                </a:solidFill>
              </a:rPr>
              <a:pPr/>
              <a:t>18</a:t>
            </a:fld>
            <a:endParaRPr lang="en-US" altLang="en-US" dirty="0">
              <a:solidFill>
                <a:prstClr val="black"/>
              </a:solidFill>
            </a:endParaRPr>
          </a:p>
        </p:txBody>
      </p:sp>
    </p:spTree>
    <p:extLst>
      <p:ext uri="{BB962C8B-B14F-4D97-AF65-F5344CB8AC3E}">
        <p14:creationId xmlns:p14="http://schemas.microsoft.com/office/powerpoint/2010/main" val="4037105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r>
              <a:rPr lang="en-US" sz="1050" kern="1200" dirty="0" smtClean="0">
                <a:solidFill>
                  <a:schemeClr val="tx1"/>
                </a:solidFill>
                <a:effectLst/>
                <a:latin typeface="Calibri" panose="020F0502020204030204" pitchFamily="34" charset="0"/>
                <a:ea typeface="+mn-ea"/>
                <a:cs typeface="+mn-cs"/>
              </a:rPr>
              <a:t>The category of peripheral neuropathy included (in descending order of frequency) peripheral neuropathy, peripheral sensory neuropathy, polyneuropathy, neuralgia, peripheral motor neuropathy, sensorimotor disorder, sensory loss, and toxic neuropathy.</a:t>
            </a:r>
          </a:p>
          <a:p>
            <a:r>
              <a:rPr lang="en-US" sz="1050" kern="1200" dirty="0" smtClean="0">
                <a:solidFill>
                  <a:schemeClr val="tx1"/>
                </a:solidFill>
                <a:effectLst/>
                <a:latin typeface="Calibri" panose="020F0502020204030204" pitchFamily="34" charset="0"/>
                <a:ea typeface="+mn-ea"/>
                <a:cs typeface="+mn-cs"/>
              </a:rPr>
              <a:t>The category of acute renal failure included (in descending order of frequency) acute renal failure, renal failure, renal impairment, azotemia, oliguria, anuria, toxic nephropathy, and prerenal failure.</a:t>
            </a:r>
          </a:p>
          <a:p>
            <a:r>
              <a:rPr lang="en-US" sz="1050" kern="1200" dirty="0" smtClean="0">
                <a:solidFill>
                  <a:schemeClr val="tx1"/>
                </a:solidFill>
                <a:effectLst/>
                <a:latin typeface="Calibri" panose="020F0502020204030204" pitchFamily="34" charset="0"/>
                <a:ea typeface="+mn-ea"/>
                <a:cs typeface="+mn-cs"/>
              </a:rPr>
              <a:t>The category of cardiac failure included (in descending order of frequency) cardiac failure, congestive cardiac failure, pulmonary edema, hepatic congestion, cardiopulmonary failure, acute pulmonary edema, acute cardiac failure, and right ventricular failure.</a:t>
            </a:r>
          </a:p>
          <a:p>
            <a:r>
              <a:rPr lang="en-US" sz="1050" kern="1200" dirty="0" smtClean="0">
                <a:solidFill>
                  <a:schemeClr val="tx1"/>
                </a:solidFill>
                <a:effectLst/>
                <a:latin typeface="Calibri" panose="020F0502020204030204" pitchFamily="34" charset="0"/>
                <a:ea typeface="+mn-ea"/>
                <a:cs typeface="+mn-cs"/>
              </a:rPr>
              <a:t>The category of ischemic heart disease included (in descending order of frequency) angina pectoris, myocardial infarction, acute myocardial infarction, increased blood creatinine phosphokinase, coronary artery disease, myocardial ischemia, coronary artery occlusion, increased troponin, increased troponin T, acute coronary syndrome, abnormal cardiac stress test, cardiomyopathy stress, unstable angina, coronary artery stenosis, abnormal electrocardiogram ST-T segment, and abnormal electrocardiogram T wave.</a:t>
            </a:r>
          </a:p>
          <a:p>
            <a:r>
              <a:rPr lang="en-US" sz="1050" kern="1200" dirty="0" smtClean="0">
                <a:solidFill>
                  <a:schemeClr val="tx1"/>
                </a:solidFill>
                <a:effectLst/>
                <a:latin typeface="Calibri" panose="020F0502020204030204" pitchFamily="34" charset="0"/>
                <a:ea typeface="+mn-ea"/>
                <a:cs typeface="+mn-cs"/>
              </a:rPr>
              <a:t>The category of second primary malignancy included (in descending order of frequency) myelodysplastic syndrome, acute myeloid leukemia, colon cancer, colorectal cancer, malignant hepatic neoplasm, acute lymphoblastic leukemia, adenocarcinoma, gastrointestinal neoplasm, gastrointestinal stromal tumor, malignant melanoma, malignant neoplasm of pleura, metastatic pancreatic carcinoma, non–small cell lung cancer, pancreatic adenocarcinoma, rectal cancer, and transitional cell carcinoma.</a:t>
            </a:r>
            <a:endParaRPr lang="en-US" dirty="0"/>
          </a:p>
        </p:txBody>
      </p:sp>
      <p:sp>
        <p:nvSpPr>
          <p:cNvPr id="4" name="Date Placeholder 3"/>
          <p:cNvSpPr>
            <a:spLocks noGrp="1"/>
          </p:cNvSpPr>
          <p:nvPr>
            <p:ph type="dt" idx="10"/>
          </p:nvPr>
        </p:nvSpPr>
        <p:spPr/>
        <p:txBody>
          <a:bodyPr/>
          <a:lstStyle/>
          <a:p>
            <a:fld id="{997BF4DB-FBD2-4627-B439-C09EDC045DFB}" type="datetime1">
              <a:rPr lang="en-US" altLang="en-US" smtClean="0">
                <a:solidFill>
                  <a:prstClr val="black"/>
                </a:solidFill>
              </a:rPr>
              <a:pPr/>
              <a:t>12/8/2014</a:t>
            </a:fld>
            <a:endParaRPr lang="en-US" altLang="en-US" dirty="0">
              <a:solidFill>
                <a:prstClr val="black"/>
              </a:solidFill>
            </a:endParaRPr>
          </a:p>
        </p:txBody>
      </p:sp>
      <p:sp>
        <p:nvSpPr>
          <p:cNvPr id="5" name="Footer Placeholder 4"/>
          <p:cNvSpPr>
            <a:spLocks noGrp="1"/>
          </p:cNvSpPr>
          <p:nvPr>
            <p:ph type="ftr" sz="quarter" idx="11"/>
          </p:nvPr>
        </p:nvSpPr>
        <p:spPr>
          <a:xfrm>
            <a:off x="1" y="8817613"/>
            <a:ext cx="3026833" cy="464503"/>
          </a:xfrm>
          <a:prstGeom prst="rect">
            <a:avLst/>
          </a:prstGeom>
        </p:spPr>
        <p:txBody>
          <a:bodyPr lIns="96442" tIns="48221" rIns="96442" bIns="48221"/>
          <a:lstStyle/>
          <a:p>
            <a:pPr>
              <a:defRPr/>
            </a:pPr>
            <a:r>
              <a:rPr lang="en-US" dirty="0" smtClean="0">
                <a:solidFill>
                  <a:prstClr val="black"/>
                </a:solidFill>
              </a:rPr>
              <a:t>Confidential. Not for Distribution.</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335B3885-DDA7-4DE6-B333-B5842B0C960A}" type="slidenum">
              <a:rPr lang="en-US" altLang="en-US" smtClean="0">
                <a:solidFill>
                  <a:prstClr val="black"/>
                </a:solidFill>
              </a:rPr>
              <a:pPr/>
              <a:t>19</a:t>
            </a:fld>
            <a:endParaRPr lang="en-US" altLang="en-US" dirty="0">
              <a:solidFill>
                <a:prstClr val="black"/>
              </a:solidFill>
            </a:endParaRPr>
          </a:p>
        </p:txBody>
      </p:sp>
    </p:spTree>
    <p:extLst>
      <p:ext uri="{BB962C8B-B14F-4D97-AF65-F5344CB8AC3E}">
        <p14:creationId xmlns:p14="http://schemas.microsoft.com/office/powerpoint/2010/main" val="4037105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r>
              <a:rPr lang="en-US" sz="1050" kern="1200" dirty="0" smtClean="0">
                <a:solidFill>
                  <a:schemeClr val="tx1"/>
                </a:solidFill>
                <a:effectLst/>
                <a:latin typeface="Calibri" panose="020F0502020204030204" pitchFamily="34" charset="0"/>
                <a:ea typeface="+mn-ea"/>
                <a:cs typeface="+mn-cs"/>
              </a:rPr>
              <a:t>The category of peripheral neuropathy included (in descending order of frequency) peripheral neuropathy, peripheral sensory neuropathy, polyneuropathy, neuralgia, peripheral motor neuropathy, sensorimotor disorder, sensory loss, and toxic neuropathy.</a:t>
            </a:r>
          </a:p>
          <a:p>
            <a:r>
              <a:rPr lang="en-US" sz="1050" kern="1200" dirty="0" smtClean="0">
                <a:solidFill>
                  <a:schemeClr val="tx1"/>
                </a:solidFill>
                <a:effectLst/>
                <a:latin typeface="Calibri" panose="020F0502020204030204" pitchFamily="34" charset="0"/>
                <a:ea typeface="+mn-ea"/>
                <a:cs typeface="+mn-cs"/>
              </a:rPr>
              <a:t>The category of acute renal failure included (in descending order of frequency) acute renal failure, renal failure, renal impairment, azotemia, oliguria, anuria, toxic nephropathy, and prerenal failure.</a:t>
            </a:r>
          </a:p>
          <a:p>
            <a:r>
              <a:rPr lang="en-US" sz="1050" kern="1200" dirty="0" smtClean="0">
                <a:solidFill>
                  <a:schemeClr val="tx1"/>
                </a:solidFill>
                <a:effectLst/>
                <a:latin typeface="Calibri" panose="020F0502020204030204" pitchFamily="34" charset="0"/>
                <a:ea typeface="+mn-ea"/>
                <a:cs typeface="+mn-cs"/>
              </a:rPr>
              <a:t>The category of cardiac failure included (in descending order of frequency) cardiac failure, congestive cardiac failure, pulmonary edema, hepatic congestion, cardiopulmonary failure, acute pulmonary edema, acute cardiac failure, and right ventricular failure.</a:t>
            </a:r>
          </a:p>
          <a:p>
            <a:r>
              <a:rPr lang="en-US" sz="1050" kern="1200" dirty="0" smtClean="0">
                <a:solidFill>
                  <a:schemeClr val="tx1"/>
                </a:solidFill>
                <a:effectLst/>
                <a:latin typeface="Calibri" panose="020F0502020204030204" pitchFamily="34" charset="0"/>
                <a:ea typeface="+mn-ea"/>
                <a:cs typeface="+mn-cs"/>
              </a:rPr>
              <a:t>The category of ischemic heart disease included (in descending order of frequency) angina pectoris, myocardial infarction, acute myocardial infarction, increased blood creatinine phosphokinase, coronary artery disease, myocardial ischemia, coronary artery occlusion, increased troponin, increased troponin T, acute coronary syndrome, abnormal cardiac stress test, cardiomyopathy stress, unstable angina, coronary artery stenosis, abnormal electrocardiogram ST-T segment, and abnormal electrocardiogram T wave.</a:t>
            </a:r>
          </a:p>
          <a:p>
            <a:r>
              <a:rPr lang="en-US" sz="1050" kern="1200" dirty="0" smtClean="0">
                <a:solidFill>
                  <a:schemeClr val="tx1"/>
                </a:solidFill>
                <a:effectLst/>
                <a:latin typeface="Calibri" panose="020F0502020204030204" pitchFamily="34" charset="0"/>
                <a:ea typeface="+mn-ea"/>
                <a:cs typeface="+mn-cs"/>
              </a:rPr>
              <a:t>The category of second primary malignancy included (in descending order of frequency) myelodysplastic syndrome, acute myeloid leukemia, colon cancer, colorectal cancer, malignant hepatic neoplasm, acute lymphoblastic leukemia, adenocarcinoma, gastrointestinal neoplasm, gastrointestinal stromal tumor, malignant melanoma, malignant neoplasm of pleura, metastatic pancreatic carcinoma, non–small cell lung cancer, pancreatic adenocarcinoma, rectal cancer, and transitional cell carcinoma.</a:t>
            </a:r>
            <a:endParaRPr lang="en-US" dirty="0"/>
          </a:p>
        </p:txBody>
      </p:sp>
      <p:sp>
        <p:nvSpPr>
          <p:cNvPr id="4" name="Date Placeholder 3"/>
          <p:cNvSpPr>
            <a:spLocks noGrp="1"/>
          </p:cNvSpPr>
          <p:nvPr>
            <p:ph type="dt" idx="10"/>
          </p:nvPr>
        </p:nvSpPr>
        <p:spPr/>
        <p:txBody>
          <a:bodyPr/>
          <a:lstStyle/>
          <a:p>
            <a:fld id="{997BF4DB-FBD2-4627-B439-C09EDC045DFB}" type="datetime1">
              <a:rPr lang="en-US" altLang="en-US" smtClean="0">
                <a:solidFill>
                  <a:prstClr val="black"/>
                </a:solidFill>
              </a:rPr>
              <a:pPr/>
              <a:t>12/8/2014</a:t>
            </a:fld>
            <a:endParaRPr lang="en-US" altLang="en-US" dirty="0">
              <a:solidFill>
                <a:prstClr val="black"/>
              </a:solidFill>
            </a:endParaRPr>
          </a:p>
        </p:txBody>
      </p:sp>
      <p:sp>
        <p:nvSpPr>
          <p:cNvPr id="5" name="Footer Placeholder 4"/>
          <p:cNvSpPr>
            <a:spLocks noGrp="1"/>
          </p:cNvSpPr>
          <p:nvPr>
            <p:ph type="ftr" sz="quarter" idx="11"/>
          </p:nvPr>
        </p:nvSpPr>
        <p:spPr>
          <a:xfrm>
            <a:off x="1" y="8817613"/>
            <a:ext cx="3026833" cy="464503"/>
          </a:xfrm>
          <a:prstGeom prst="rect">
            <a:avLst/>
          </a:prstGeom>
        </p:spPr>
        <p:txBody>
          <a:bodyPr lIns="96442" tIns="48221" rIns="96442" bIns="48221"/>
          <a:lstStyle/>
          <a:p>
            <a:pPr>
              <a:defRPr/>
            </a:pPr>
            <a:r>
              <a:rPr lang="en-US" dirty="0" smtClean="0">
                <a:solidFill>
                  <a:prstClr val="black"/>
                </a:solidFill>
              </a:rPr>
              <a:t>Confidential. Not for Distribution.</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335B3885-DDA7-4DE6-B333-B5842B0C960A}" type="slidenum">
              <a:rPr lang="en-US" altLang="en-US" smtClean="0">
                <a:solidFill>
                  <a:prstClr val="black"/>
                </a:solidFill>
              </a:rPr>
              <a:pPr/>
              <a:t>20</a:t>
            </a:fld>
            <a:endParaRPr lang="en-US" altLang="en-US" dirty="0">
              <a:solidFill>
                <a:prstClr val="black"/>
              </a:solidFill>
            </a:endParaRPr>
          </a:p>
        </p:txBody>
      </p:sp>
    </p:spTree>
    <p:extLst>
      <p:ext uri="{BB962C8B-B14F-4D97-AF65-F5344CB8AC3E}">
        <p14:creationId xmlns:p14="http://schemas.microsoft.com/office/powerpoint/2010/main" val="4037105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r>
              <a:rPr lang="en-US" sz="1050" kern="1200" dirty="0" smtClean="0">
                <a:solidFill>
                  <a:schemeClr val="tx1"/>
                </a:solidFill>
                <a:effectLst/>
                <a:latin typeface="Calibri" panose="020F0502020204030204" pitchFamily="34" charset="0"/>
                <a:ea typeface="+mn-ea"/>
                <a:cs typeface="+mn-cs"/>
              </a:rPr>
              <a:t>The category of peripheral neuropathy included (in descending order of frequency) peripheral neuropathy, peripheral sensory neuropathy, polyneuropathy, neuralgia, peripheral motor neuropathy, sensorimotor disorder, sensory loss, and toxic neuropathy.</a:t>
            </a:r>
          </a:p>
          <a:p>
            <a:r>
              <a:rPr lang="en-US" sz="1050" kern="1200" dirty="0" smtClean="0">
                <a:solidFill>
                  <a:schemeClr val="tx1"/>
                </a:solidFill>
                <a:effectLst/>
                <a:latin typeface="Calibri" panose="020F0502020204030204" pitchFamily="34" charset="0"/>
                <a:ea typeface="+mn-ea"/>
                <a:cs typeface="+mn-cs"/>
              </a:rPr>
              <a:t>The category of acute renal failure included (in descending order of frequency) acute renal failure, renal failure, renal impairment, azotemia, oliguria, anuria, toxic nephropathy, and prerenal failure.</a:t>
            </a:r>
          </a:p>
          <a:p>
            <a:r>
              <a:rPr lang="en-US" sz="1050" kern="1200" dirty="0" smtClean="0">
                <a:solidFill>
                  <a:schemeClr val="tx1"/>
                </a:solidFill>
                <a:effectLst/>
                <a:latin typeface="Calibri" panose="020F0502020204030204" pitchFamily="34" charset="0"/>
                <a:ea typeface="+mn-ea"/>
                <a:cs typeface="+mn-cs"/>
              </a:rPr>
              <a:t>The category of cardiac failure included (in descending order of frequency) cardiac failure, congestive cardiac failure, pulmonary edema, hepatic congestion, cardiopulmonary failure, acute pulmonary edema, acute cardiac failure, and right ventricular failure.</a:t>
            </a:r>
          </a:p>
          <a:p>
            <a:r>
              <a:rPr lang="en-US" sz="1050" kern="1200" dirty="0" smtClean="0">
                <a:solidFill>
                  <a:schemeClr val="tx1"/>
                </a:solidFill>
                <a:effectLst/>
                <a:latin typeface="Calibri" panose="020F0502020204030204" pitchFamily="34" charset="0"/>
                <a:ea typeface="+mn-ea"/>
                <a:cs typeface="+mn-cs"/>
              </a:rPr>
              <a:t>The category of ischemic heart disease included (in descending order of frequency) angina pectoris, myocardial infarction, acute myocardial infarction, increased blood creatinine phosphokinase, coronary artery disease, myocardial ischemia, coronary artery occlusion, increased troponin, increased troponin T, acute coronary syndrome, abnormal cardiac stress test, cardiomyopathy stress, unstable angina, coronary artery stenosis, abnormal electrocardiogram ST-T segment, and abnormal electrocardiogram T wave.</a:t>
            </a:r>
          </a:p>
          <a:p>
            <a:r>
              <a:rPr lang="en-US" sz="1050" kern="1200" dirty="0" smtClean="0">
                <a:solidFill>
                  <a:schemeClr val="tx1"/>
                </a:solidFill>
                <a:effectLst/>
                <a:latin typeface="Calibri" panose="020F0502020204030204" pitchFamily="34" charset="0"/>
                <a:ea typeface="+mn-ea"/>
                <a:cs typeface="+mn-cs"/>
              </a:rPr>
              <a:t>The category of second primary malignancy included (in descending order of frequency) myelodysplastic syndrome, acute myeloid leukemia, colon cancer, colorectal cancer, malignant hepatic neoplasm, acute lymphoblastic leukemia, adenocarcinoma, gastrointestinal neoplasm, gastrointestinal stromal tumor, malignant melanoma, malignant neoplasm of pleura, metastatic pancreatic carcinoma, non–small cell lung cancer, pancreatic adenocarcinoma, rectal cancer, and transitional cell carcinoma.</a:t>
            </a:r>
            <a:endParaRPr lang="en-US" dirty="0"/>
          </a:p>
        </p:txBody>
      </p:sp>
      <p:sp>
        <p:nvSpPr>
          <p:cNvPr id="4" name="Date Placeholder 3"/>
          <p:cNvSpPr>
            <a:spLocks noGrp="1"/>
          </p:cNvSpPr>
          <p:nvPr>
            <p:ph type="dt" idx="10"/>
          </p:nvPr>
        </p:nvSpPr>
        <p:spPr/>
        <p:txBody>
          <a:bodyPr/>
          <a:lstStyle/>
          <a:p>
            <a:fld id="{997BF4DB-FBD2-4627-B439-C09EDC045DFB}" type="datetime1">
              <a:rPr lang="en-US" altLang="en-US" smtClean="0">
                <a:solidFill>
                  <a:prstClr val="black"/>
                </a:solidFill>
              </a:rPr>
              <a:pPr/>
              <a:t>12/8/2014</a:t>
            </a:fld>
            <a:endParaRPr lang="en-US" altLang="en-US" dirty="0">
              <a:solidFill>
                <a:prstClr val="black"/>
              </a:solidFill>
            </a:endParaRPr>
          </a:p>
        </p:txBody>
      </p:sp>
      <p:sp>
        <p:nvSpPr>
          <p:cNvPr id="5" name="Footer Placeholder 4"/>
          <p:cNvSpPr>
            <a:spLocks noGrp="1"/>
          </p:cNvSpPr>
          <p:nvPr>
            <p:ph type="ftr" sz="quarter" idx="11"/>
          </p:nvPr>
        </p:nvSpPr>
        <p:spPr>
          <a:xfrm>
            <a:off x="1" y="8817613"/>
            <a:ext cx="3026833" cy="464503"/>
          </a:xfrm>
          <a:prstGeom prst="rect">
            <a:avLst/>
          </a:prstGeom>
        </p:spPr>
        <p:txBody>
          <a:bodyPr lIns="96442" tIns="48221" rIns="96442" bIns="48221"/>
          <a:lstStyle/>
          <a:p>
            <a:pPr>
              <a:defRPr/>
            </a:pPr>
            <a:r>
              <a:rPr lang="en-US" dirty="0" smtClean="0">
                <a:solidFill>
                  <a:prstClr val="black"/>
                </a:solidFill>
              </a:rPr>
              <a:t>Confidential. Not for Distribution.</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335B3885-DDA7-4DE6-B333-B5842B0C960A}" type="slidenum">
              <a:rPr lang="en-US" altLang="en-US" smtClean="0">
                <a:solidFill>
                  <a:prstClr val="black"/>
                </a:solidFill>
              </a:rPr>
              <a:pPr/>
              <a:t>21</a:t>
            </a:fld>
            <a:endParaRPr lang="en-US" altLang="en-US" dirty="0">
              <a:solidFill>
                <a:prstClr val="black"/>
              </a:solidFill>
            </a:endParaRPr>
          </a:p>
        </p:txBody>
      </p:sp>
    </p:spTree>
    <p:extLst>
      <p:ext uri="{BB962C8B-B14F-4D97-AF65-F5344CB8AC3E}">
        <p14:creationId xmlns:p14="http://schemas.microsoft.com/office/powerpoint/2010/main" val="40371057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minimal important difference for between-group differences on the QLQ-C30 Global Health Status/Quality of Life scale is 5 points, which was met at cycle 12 (5.56 points) and approached at cycle 18 (4.81 points)</a:t>
            </a:r>
            <a:endParaRPr lang="en-US" dirty="0"/>
          </a:p>
        </p:txBody>
      </p:sp>
      <p:sp>
        <p:nvSpPr>
          <p:cNvPr id="4" name="Slide Number Placeholder 3"/>
          <p:cNvSpPr>
            <a:spLocks noGrp="1"/>
          </p:cNvSpPr>
          <p:nvPr>
            <p:ph type="sldNum" sz="quarter" idx="10"/>
          </p:nvPr>
        </p:nvSpPr>
        <p:spPr/>
        <p:txBody>
          <a:bodyPr/>
          <a:lstStyle/>
          <a:p>
            <a:fld id="{51A61204-9309-4507-92EE-53766E523A52}" type="slidenum">
              <a:rPr lang="en-US" smtClean="0"/>
              <a:pPr/>
              <a:t>22</a:t>
            </a:fld>
            <a:endParaRPr lang="en-US" dirty="0"/>
          </a:p>
        </p:txBody>
      </p:sp>
    </p:spTree>
    <p:extLst>
      <p:ext uri="{BB962C8B-B14F-4D97-AF65-F5344CB8AC3E}">
        <p14:creationId xmlns:p14="http://schemas.microsoft.com/office/powerpoint/2010/main" val="174114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A61204-9309-4507-92EE-53766E523A52}" type="slidenum">
              <a:rPr lang="en-US" smtClean="0"/>
              <a:pPr/>
              <a:t>23</a:t>
            </a:fld>
            <a:endParaRPr lang="en-US" dirty="0"/>
          </a:p>
        </p:txBody>
      </p:sp>
    </p:spTree>
    <p:extLst>
      <p:ext uri="{BB962C8B-B14F-4D97-AF65-F5344CB8AC3E}">
        <p14:creationId xmlns:p14="http://schemas.microsoft.com/office/powerpoint/2010/main" val="856007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8025" y="146050"/>
            <a:ext cx="5568950" cy="4176713"/>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1" y="3"/>
            <a:ext cx="3026833" cy="464503"/>
          </a:xfrm>
          <a:prstGeom prst="rect">
            <a:avLst/>
          </a:prstGeom>
        </p:spPr>
        <p:txBody>
          <a:bodyPr/>
          <a:lstStyle/>
          <a:p>
            <a:pPr>
              <a:defRPr/>
            </a:pPr>
            <a:r>
              <a:rPr lang="en-US" altLang="ja-JP" dirty="0" smtClean="0">
                <a:solidFill>
                  <a:prstClr val="black"/>
                </a:solidFill>
              </a:rPr>
              <a:t>Category (XX)</a:t>
            </a:r>
            <a:endParaRPr lang="en-US" altLang="ja-JP" dirty="0">
              <a:solidFill>
                <a:prstClr val="black"/>
              </a:solidFill>
            </a:endParaRPr>
          </a:p>
        </p:txBody>
      </p:sp>
      <p:sp>
        <p:nvSpPr>
          <p:cNvPr id="5" name="Date Placeholder 4"/>
          <p:cNvSpPr>
            <a:spLocks noGrp="1"/>
          </p:cNvSpPr>
          <p:nvPr>
            <p:ph type="dt" idx="11"/>
          </p:nvPr>
        </p:nvSpPr>
        <p:spPr>
          <a:xfrm>
            <a:off x="3956551" y="3"/>
            <a:ext cx="3026833" cy="464503"/>
          </a:xfrm>
          <a:prstGeom prst="rect">
            <a:avLst/>
          </a:prstGeom>
        </p:spPr>
        <p:txBody>
          <a:bodyPr/>
          <a:lstStyle/>
          <a:p>
            <a:fld id="{A67E1EE3-EB23-4A4E-B158-A97778134A3F}" type="datetime1">
              <a:rPr lang="en-US" smtClean="0">
                <a:solidFill>
                  <a:prstClr val="black"/>
                </a:solidFill>
              </a:rPr>
              <a:pPr/>
              <a:t>12/8/2014</a:t>
            </a:fld>
            <a:endParaRPr lang="en-US" altLang="ja-JP" dirty="0">
              <a:solidFill>
                <a:prstClr val="black"/>
              </a:solidFill>
            </a:endParaRPr>
          </a:p>
        </p:txBody>
      </p:sp>
      <p:sp>
        <p:nvSpPr>
          <p:cNvPr id="7" name="Slide Number Placeholder 6"/>
          <p:cNvSpPr>
            <a:spLocks noGrp="1"/>
          </p:cNvSpPr>
          <p:nvPr>
            <p:ph type="sldNum" sz="quarter" idx="13"/>
          </p:nvPr>
        </p:nvSpPr>
        <p:spPr>
          <a:xfrm>
            <a:off x="3956551" y="8817614"/>
            <a:ext cx="3026833" cy="464503"/>
          </a:xfrm>
          <a:prstGeom prst="rect">
            <a:avLst/>
          </a:prstGeom>
        </p:spPr>
        <p:txBody>
          <a:bodyPr/>
          <a:lstStyle/>
          <a:p>
            <a:fld id="{373F93A4-B4A1-4177-B44F-EFB17916D89C}" type="slidenum">
              <a:rPr lang="en-US" altLang="ja-JP" smtClean="0">
                <a:solidFill>
                  <a:prstClr val="black"/>
                </a:solidFill>
              </a:rPr>
              <a:pPr/>
              <a:t>4</a:t>
            </a:fld>
            <a:endParaRPr lang="en-US" altLang="ja-JP"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A61204-9309-4507-92EE-53766E523A52}" type="slidenum">
              <a:rPr lang="en-US" smtClean="0"/>
              <a:pPr/>
              <a:t>24</a:t>
            </a:fld>
            <a:endParaRPr lang="en-US" dirty="0"/>
          </a:p>
        </p:txBody>
      </p:sp>
    </p:spTree>
    <p:extLst>
      <p:ext uri="{BB962C8B-B14F-4D97-AF65-F5344CB8AC3E}">
        <p14:creationId xmlns:p14="http://schemas.microsoft.com/office/powerpoint/2010/main" val="856007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E3F6676-FCFF-44C3-960A-AA06316625AE}" type="datetime1">
              <a:rPr lang="en-US" altLang="en-US" smtClean="0">
                <a:solidFill>
                  <a:prstClr val="black"/>
                </a:solidFill>
              </a:rPr>
              <a:pPr/>
              <a:t>12/8/2014</a:t>
            </a:fld>
            <a:endParaRPr lang="en-US" altLang="en-US" dirty="0">
              <a:solidFill>
                <a:prstClr val="black"/>
              </a:solidFill>
            </a:endParaRPr>
          </a:p>
        </p:txBody>
      </p:sp>
      <p:sp>
        <p:nvSpPr>
          <p:cNvPr id="6" name="Slide Number Placeholder 5"/>
          <p:cNvSpPr>
            <a:spLocks noGrp="1"/>
          </p:cNvSpPr>
          <p:nvPr>
            <p:ph type="sldNum" sz="quarter" idx="12"/>
          </p:nvPr>
        </p:nvSpPr>
        <p:spPr/>
        <p:txBody>
          <a:bodyPr/>
          <a:lstStyle/>
          <a:p>
            <a:fld id="{335B3885-DDA7-4DE6-B333-B5842B0C960A}" type="slidenum">
              <a:rPr lang="en-US" altLang="en-US" smtClean="0">
                <a:solidFill>
                  <a:prstClr val="black"/>
                </a:solidFill>
              </a:rPr>
              <a:pPr/>
              <a:t>6</a:t>
            </a:fld>
            <a:endParaRPr lang="en-US" altLang="en-US" dirty="0">
              <a:solidFill>
                <a:prstClr val="black"/>
              </a:solidFill>
            </a:endParaRPr>
          </a:p>
        </p:txBody>
      </p:sp>
    </p:spTree>
    <p:extLst>
      <p:ext uri="{BB962C8B-B14F-4D97-AF65-F5344CB8AC3E}">
        <p14:creationId xmlns:p14="http://schemas.microsoft.com/office/powerpoint/2010/main" val="3861090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cutoff date for the interim analysis was June 16, 2014 </a:t>
            </a:r>
          </a:p>
          <a:p>
            <a:r>
              <a:rPr lang="en-US" dirty="0" smtClean="0"/>
              <a:t>In the carfilzomib and control groups, 118 (29.8%) and 86 (21.7%) patients, respectively, were still receiving study treatment</a:t>
            </a:r>
          </a:p>
          <a:p>
            <a:r>
              <a:rPr lang="en-US" dirty="0" smtClean="0"/>
              <a:t>At the time of the prespecified interim analysis, 431 progression-free survival events were observed </a:t>
            </a:r>
          </a:p>
          <a:p>
            <a:r>
              <a:rPr lang="en-US" dirty="0" smtClean="0"/>
              <a:t>The study met its primary objective of demonstrating that carfilzomib improves progression-free survival when administered with lenalidomide and dexamethasone </a:t>
            </a:r>
          </a:p>
          <a:p>
            <a:r>
              <a:rPr lang="en-US" dirty="0" smtClean="0"/>
              <a:t>With an estimated hazard ratio of 0.690 (95% CI, 0.570 to 0.834), the P value (P&lt;0.0001) crossed the prespecified stopping boundary</a:t>
            </a:r>
          </a:p>
          <a:p>
            <a:r>
              <a:rPr lang="en-US" dirty="0" smtClean="0"/>
              <a:t>The primary end point was evaluated using a group sequential design with one interim analysis</a:t>
            </a:r>
          </a:p>
          <a:p>
            <a:pPr lvl="1"/>
            <a:r>
              <a:rPr lang="en-US" dirty="0" smtClean="0"/>
              <a:t>In total, 526 progression-free survival events were needed to provide 90% power to detect a 25% reduction in risk of disease progression or death (hazard ratio of 0.75) at a one-sided significance level of 0.025</a:t>
            </a:r>
          </a:p>
          <a:p>
            <a:pPr lvl="1"/>
            <a:r>
              <a:rPr lang="en-US" dirty="0" smtClean="0"/>
              <a:t>The interim analysis was to be performed when approximately 420 progression-free survival events (80% of the planned total) were observed</a:t>
            </a:r>
          </a:p>
          <a:p>
            <a:pPr lvl="1"/>
            <a:r>
              <a:rPr lang="en-US" dirty="0" smtClean="0"/>
              <a:t>An O’Brien–Fleming type of efficacy stopping boundary was calculated using the Lan–DeMets alpha spending function approach based on the number of events observed at the data cutoff date</a:t>
            </a:r>
            <a:endParaRPr lang="en-US" dirty="0"/>
          </a:p>
        </p:txBody>
      </p:sp>
      <p:sp>
        <p:nvSpPr>
          <p:cNvPr id="4" name="Slide Number Placeholder 3"/>
          <p:cNvSpPr>
            <a:spLocks noGrp="1"/>
          </p:cNvSpPr>
          <p:nvPr>
            <p:ph type="sldNum" sz="quarter" idx="10"/>
          </p:nvPr>
        </p:nvSpPr>
        <p:spPr/>
        <p:txBody>
          <a:bodyPr/>
          <a:lstStyle/>
          <a:p>
            <a:fld id="{51A61204-9309-4507-92EE-53766E523A52}" type="slidenum">
              <a:rPr lang="en-US" smtClean="0"/>
              <a:pPr/>
              <a:t>7</a:t>
            </a:fld>
            <a:endParaRPr lang="en-US" dirty="0"/>
          </a:p>
        </p:txBody>
      </p:sp>
    </p:spTree>
    <p:extLst>
      <p:ext uri="{BB962C8B-B14F-4D97-AF65-F5344CB8AC3E}">
        <p14:creationId xmlns:p14="http://schemas.microsoft.com/office/powerpoint/2010/main" val="3519401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progression-free survival benefit in the carfilzomib group was observed across all predefined subgroups</a:t>
            </a:r>
          </a:p>
          <a:p>
            <a:pPr marL="114300" marR="0" indent="-114300" algn="l" defTabSz="914400" rtl="0" eaLnBrk="1" fontAlgn="auto" latinLnBrk="0" hangingPunct="1">
              <a:lnSpc>
                <a:spcPct val="90000"/>
              </a:lnSpc>
              <a:spcBef>
                <a:spcPts val="0"/>
              </a:spcBef>
              <a:spcAft>
                <a:spcPts val="300"/>
              </a:spcAft>
              <a:buClrTx/>
              <a:buSzTx/>
              <a:buFont typeface="Arial" pitchFamily="34" charset="0"/>
              <a:buChar char="•"/>
              <a:tabLst/>
              <a:defRPr/>
            </a:pPr>
            <a:r>
              <a:rPr lang="en-US" sz="1050" dirty="0" smtClean="0">
                <a:solidFill>
                  <a:schemeClr val="bg1"/>
                </a:solidFill>
              </a:rPr>
              <a:t>Patients were nonresponsive (less than minimal response) to any bortezomib-containing regimen, progressed during any bortezomib-containing regimen, or progressed within 60 days of completion of any bortezomib-containing regimen. If a patient progressed during any bortezomib-containing regimen, they were eligible to enroll if the progression date occurred after discontinuation of bortezomib.</a:t>
            </a:r>
          </a:p>
          <a:p>
            <a:endParaRPr lang="en-US" dirty="0"/>
          </a:p>
        </p:txBody>
      </p:sp>
      <p:sp>
        <p:nvSpPr>
          <p:cNvPr id="4" name="Slide Number Placeholder 3"/>
          <p:cNvSpPr>
            <a:spLocks noGrp="1"/>
          </p:cNvSpPr>
          <p:nvPr>
            <p:ph type="sldNum" sz="quarter" idx="10"/>
          </p:nvPr>
        </p:nvSpPr>
        <p:spPr/>
        <p:txBody>
          <a:bodyPr/>
          <a:lstStyle/>
          <a:p>
            <a:fld id="{51A61204-9309-4507-92EE-53766E523A52}" type="slidenum">
              <a:rPr lang="en-US" smtClean="0"/>
              <a:pPr/>
              <a:t>8</a:t>
            </a:fld>
            <a:endParaRPr lang="en-US" dirty="0"/>
          </a:p>
        </p:txBody>
      </p:sp>
    </p:spTree>
    <p:extLst>
      <p:ext uri="{BB962C8B-B14F-4D97-AF65-F5344CB8AC3E}">
        <p14:creationId xmlns:p14="http://schemas.microsoft.com/office/powerpoint/2010/main" val="566646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Subgroup</a:t>
            </a:r>
            <a:r>
              <a:rPr lang="en-US" baseline="0" dirty="0" smtClean="0"/>
              <a:t> analysis of PFS as determined by IRC; ITT population</a:t>
            </a:r>
            <a:endParaRPr lang="en-US" dirty="0"/>
          </a:p>
        </p:txBody>
      </p:sp>
      <p:sp>
        <p:nvSpPr>
          <p:cNvPr id="4" name="Slide Number Placeholder 3"/>
          <p:cNvSpPr>
            <a:spLocks noGrp="1"/>
          </p:cNvSpPr>
          <p:nvPr>
            <p:ph type="sldNum" sz="quarter" idx="10"/>
          </p:nvPr>
        </p:nvSpPr>
        <p:spPr/>
        <p:txBody>
          <a:bodyPr/>
          <a:lstStyle/>
          <a:p>
            <a:fld id="{51A61204-9309-4507-92EE-53766E523A52}" type="slidenum">
              <a:rPr lang="en-US" smtClean="0"/>
              <a:pPr/>
              <a:t>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kern="1200" dirty="0" smtClean="0">
                <a:solidFill>
                  <a:schemeClr val="tx1"/>
                </a:solidFill>
                <a:effectLst/>
                <a:latin typeface="Calibri" panose="020F0502020204030204" pitchFamily="34" charset="0"/>
                <a:ea typeface="+mn-ea"/>
                <a:cs typeface="+mn-cs"/>
              </a:rPr>
              <a:t>Kaplan-Meier estimate of progression-free survival in the carfilzomib group was also obtained by response status using a naïve analysis approach (i.e., in which no bias adjustment was made). Caution is warranted when interpreting the naïve analysis due to the absence of adjustment for bias. </a:t>
            </a:r>
          </a:p>
          <a:p>
            <a:endParaRPr lang="en-US" dirty="0"/>
          </a:p>
        </p:txBody>
      </p:sp>
      <p:sp>
        <p:nvSpPr>
          <p:cNvPr id="4" name="Slide Number Placeholder 3"/>
          <p:cNvSpPr>
            <a:spLocks noGrp="1"/>
          </p:cNvSpPr>
          <p:nvPr>
            <p:ph type="sldNum" sz="quarter" idx="10"/>
          </p:nvPr>
        </p:nvSpPr>
        <p:spPr/>
        <p:txBody>
          <a:bodyPr/>
          <a:lstStyle/>
          <a:p>
            <a:fld id="{51A61204-9309-4507-92EE-53766E523A52}" type="slidenum">
              <a:rPr lang="en-US" smtClean="0"/>
              <a:pPr/>
              <a:t>11</a:t>
            </a:fld>
            <a:endParaRPr lang="en-US" dirty="0"/>
          </a:p>
        </p:txBody>
      </p:sp>
    </p:spTree>
    <p:extLst>
      <p:ext uri="{BB962C8B-B14F-4D97-AF65-F5344CB8AC3E}">
        <p14:creationId xmlns:p14="http://schemas.microsoft.com/office/powerpoint/2010/main" val="2049154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the primary objective was met, an interim analysis of overall survival was carried out. </a:t>
            </a:r>
          </a:p>
          <a:p>
            <a:r>
              <a:rPr lang="en-US" dirty="0" smtClean="0"/>
              <a:t>Using the same cutoff date, 305 events had occurred (60% of the prespecified 510 events required for final analysis) </a:t>
            </a:r>
          </a:p>
          <a:p>
            <a:r>
              <a:rPr lang="en-US" dirty="0" smtClean="0"/>
              <a:t>Median follow-up was 32.3 and 31.5 months in the carfilzomib and control groups </a:t>
            </a:r>
          </a:p>
          <a:p>
            <a:r>
              <a:rPr lang="en-US" dirty="0" smtClean="0"/>
              <a:t>Median overall survival was not reached in either group, with a hazard ratio of 0.787 (95% CI, 0.628 to 0.985; P=0.0182) trending in favor of the carfilzomib group</a:t>
            </a:r>
          </a:p>
          <a:p>
            <a:pPr lvl="1"/>
            <a:r>
              <a:rPr lang="en-US" dirty="0" smtClean="0"/>
              <a:t>However, these results did not cross the prespecified stopping boundary (P=0.005) for overall survival at the interim analysis </a:t>
            </a:r>
          </a:p>
          <a:p>
            <a:pPr lvl="0"/>
            <a:r>
              <a:rPr lang="en-US" dirty="0" smtClean="0"/>
              <a:t>The Kaplan–Meier 24-month overall survival rates were 73.3% (95% CI, 68.6 to 77.5) and 65.0% (95% CI, 59.9 to 69.5) in the carfilzomib and control groups, respectively </a:t>
            </a:r>
          </a:p>
          <a:p>
            <a:pPr lvl="1"/>
            <a:r>
              <a:rPr lang="en-US" dirty="0" smtClean="0"/>
              <a:t>The unadjusted P value from the stratified log-rank test comparing the overall survival curves up to 2 years was 0.0046</a:t>
            </a:r>
            <a:endParaRPr lang="en-US" dirty="0"/>
          </a:p>
        </p:txBody>
      </p:sp>
      <p:sp>
        <p:nvSpPr>
          <p:cNvPr id="4" name="Slide Number Placeholder 3"/>
          <p:cNvSpPr>
            <a:spLocks noGrp="1"/>
          </p:cNvSpPr>
          <p:nvPr>
            <p:ph type="sldNum" sz="quarter" idx="10"/>
          </p:nvPr>
        </p:nvSpPr>
        <p:spPr/>
        <p:txBody>
          <a:bodyPr/>
          <a:lstStyle/>
          <a:p>
            <a:fld id="{51A61204-9309-4507-92EE-53766E523A52}" type="slidenum">
              <a:rPr lang="en-US" smtClean="0"/>
              <a:pPr/>
              <a:t>12</a:t>
            </a:fld>
            <a:endParaRPr lang="en-US" dirty="0"/>
          </a:p>
        </p:txBody>
      </p:sp>
    </p:spTree>
    <p:extLst>
      <p:ext uri="{BB962C8B-B14F-4D97-AF65-F5344CB8AC3E}">
        <p14:creationId xmlns:p14="http://schemas.microsoft.com/office/powerpoint/2010/main" val="2264571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r>
              <a:rPr lang="en-US" dirty="0" smtClean="0"/>
              <a:t>Adverse events leading to more than two deaths in either group were </a:t>
            </a:r>
          </a:p>
          <a:p>
            <a:pPr lvl="1"/>
            <a:r>
              <a:rPr lang="en-US" dirty="0" smtClean="0"/>
              <a:t>Myocardial infarction (carfilzomib, n=3; control, n=1)</a:t>
            </a:r>
          </a:p>
          <a:p>
            <a:pPr lvl="1"/>
            <a:r>
              <a:rPr lang="en-US" dirty="0" smtClean="0"/>
              <a:t>Cardiac failure (carfilzomib, n=1; control, n=3)</a:t>
            </a:r>
          </a:p>
          <a:p>
            <a:pPr lvl="1"/>
            <a:r>
              <a:rPr lang="en-US" dirty="0" smtClean="0"/>
              <a:t>Sepsis (carfilzomib, n=3; control, n=2)</a:t>
            </a:r>
          </a:p>
          <a:p>
            <a:pPr lvl="0"/>
            <a:r>
              <a:rPr lang="en-US" dirty="0" smtClean="0"/>
              <a:t>Fourteen deaths were reported as treatment-related</a:t>
            </a:r>
          </a:p>
          <a:p>
            <a:pPr lvl="1"/>
            <a:r>
              <a:rPr lang="en-US" dirty="0" smtClean="0"/>
              <a:t>6 in the carfilzomib group</a:t>
            </a:r>
          </a:p>
          <a:p>
            <a:pPr lvl="1"/>
            <a:r>
              <a:rPr lang="en-US" dirty="0" smtClean="0"/>
              <a:t>8</a:t>
            </a:r>
            <a:r>
              <a:rPr lang="en-US" baseline="0" dirty="0" smtClean="0"/>
              <a:t> </a:t>
            </a:r>
            <a:r>
              <a:rPr lang="en-US" dirty="0" smtClean="0"/>
              <a:t>in the control group</a:t>
            </a:r>
            <a:endParaRPr lang="en-US" dirty="0"/>
          </a:p>
        </p:txBody>
      </p:sp>
      <p:sp>
        <p:nvSpPr>
          <p:cNvPr id="4" name="Date Placeholder 3"/>
          <p:cNvSpPr>
            <a:spLocks noGrp="1"/>
          </p:cNvSpPr>
          <p:nvPr>
            <p:ph type="dt" idx="10"/>
          </p:nvPr>
        </p:nvSpPr>
        <p:spPr/>
        <p:txBody>
          <a:bodyPr/>
          <a:lstStyle/>
          <a:p>
            <a:fld id="{997BF4DB-FBD2-4627-B439-C09EDC045DFB}" type="datetime1">
              <a:rPr lang="en-US" altLang="en-US" smtClean="0">
                <a:solidFill>
                  <a:prstClr val="black"/>
                </a:solidFill>
              </a:rPr>
              <a:pPr/>
              <a:t>12/8/2014</a:t>
            </a:fld>
            <a:endParaRPr lang="en-US" altLang="en-US" dirty="0">
              <a:solidFill>
                <a:prstClr val="black"/>
              </a:solidFill>
            </a:endParaRPr>
          </a:p>
        </p:txBody>
      </p:sp>
      <p:sp>
        <p:nvSpPr>
          <p:cNvPr id="5" name="Footer Placeholder 4"/>
          <p:cNvSpPr>
            <a:spLocks noGrp="1"/>
          </p:cNvSpPr>
          <p:nvPr>
            <p:ph type="ftr" sz="quarter" idx="11"/>
          </p:nvPr>
        </p:nvSpPr>
        <p:spPr>
          <a:xfrm>
            <a:off x="1" y="8817613"/>
            <a:ext cx="3026833" cy="464503"/>
          </a:xfrm>
          <a:prstGeom prst="rect">
            <a:avLst/>
          </a:prstGeom>
        </p:spPr>
        <p:txBody>
          <a:bodyPr lIns="96442" tIns="48221" rIns="96442" bIns="48221"/>
          <a:lstStyle/>
          <a:p>
            <a:pPr>
              <a:defRPr/>
            </a:pPr>
            <a:r>
              <a:rPr lang="en-US" dirty="0" smtClean="0">
                <a:solidFill>
                  <a:prstClr val="black"/>
                </a:solidFill>
              </a:rPr>
              <a:t>Confidential. Not for Distribution.</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335B3885-DDA7-4DE6-B333-B5842B0C960A}" type="slidenum">
              <a:rPr lang="en-US" altLang="en-US" smtClean="0">
                <a:solidFill>
                  <a:prstClr val="black"/>
                </a:solidFill>
              </a:rPr>
              <a:pPr/>
              <a:t>13</a:t>
            </a:fld>
            <a:endParaRPr lang="en-US" altLang="en-US" dirty="0">
              <a:solidFill>
                <a:prstClr val="black"/>
              </a:solidFill>
            </a:endParaRPr>
          </a:p>
        </p:txBody>
      </p:sp>
    </p:spTree>
    <p:extLst>
      <p:ext uri="{BB962C8B-B14F-4D97-AF65-F5344CB8AC3E}">
        <p14:creationId xmlns:p14="http://schemas.microsoft.com/office/powerpoint/2010/main" val="40371057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Midnigh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0" y="968"/>
            <a:ext cx="9141419" cy="6856064"/>
          </a:xfrm>
          <a:prstGeom prst="rect">
            <a:avLst/>
          </a:prstGeom>
        </p:spPr>
      </p:pic>
      <p:sp>
        <p:nvSpPr>
          <p:cNvPr id="5" name="Rectangle 4"/>
          <p:cNvSpPr/>
          <p:nvPr userDrawn="1"/>
        </p:nvSpPr>
        <p:spPr bwMode="ltGray">
          <a:xfrm>
            <a:off x="0" y="1739900"/>
            <a:ext cx="9144000" cy="4394200"/>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solidFill>
                <a:schemeClr val="bg1"/>
              </a:solidFill>
            </a:endParaRPr>
          </a:p>
        </p:txBody>
      </p:sp>
      <p:sp>
        <p:nvSpPr>
          <p:cNvPr id="3074" name="Rectangle 2"/>
          <p:cNvSpPr>
            <a:spLocks noGrp="1" noChangeArrowheads="1"/>
          </p:cNvSpPr>
          <p:nvPr>
            <p:ph type="ctrTitle"/>
          </p:nvPr>
        </p:nvSpPr>
        <p:spPr bwMode="white">
          <a:xfrm>
            <a:off x="402555" y="2190574"/>
            <a:ext cx="7871087" cy="94302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defRPr lang="en-GB" sz="3200" b="1" spc="-50" baseline="0" noProof="0" dirty="0" smtClean="0">
                <a:solidFill>
                  <a:schemeClr val="accent6"/>
                </a:solidFill>
                <a:latin typeface="+mj-lt"/>
                <a:ea typeface="+mj-ea"/>
                <a:cs typeface="+mj-cs"/>
              </a:defRPr>
            </a:lvl1pPr>
          </a:lstStyle>
          <a:p>
            <a:pPr lvl="0"/>
            <a:r>
              <a:rPr lang="en-US" noProof="0" dirty="0" smtClean="0"/>
              <a:t>Click to edit Master title style</a:t>
            </a:r>
            <a:endParaRPr lang="en-GB" noProof="0" dirty="0" smtClean="0"/>
          </a:p>
        </p:txBody>
      </p:sp>
      <p:sp>
        <p:nvSpPr>
          <p:cNvPr id="3075" name="Rectangle 3"/>
          <p:cNvSpPr>
            <a:spLocks noGrp="1" noChangeArrowheads="1"/>
          </p:cNvSpPr>
          <p:nvPr>
            <p:ph type="subTitle" idx="1"/>
          </p:nvPr>
        </p:nvSpPr>
        <p:spPr bwMode="white">
          <a:xfrm>
            <a:off x="504154" y="3200400"/>
            <a:ext cx="7801645" cy="2468880"/>
          </a:xfrm>
        </p:spPr>
        <p:txBody>
          <a:bodyPr tIns="0" rIns="0" bIns="0"/>
          <a:lstStyle>
            <a:lvl1pPr marL="0" indent="0" algn="l">
              <a:spcAft>
                <a:spcPts val="600"/>
              </a:spcAft>
              <a:buFont typeface="Wingdings" pitchFamily="2" charset="2"/>
              <a:buNone/>
              <a:defRPr sz="2000" b="1">
                <a:solidFill>
                  <a:schemeClr val="bg1"/>
                </a:solidFill>
              </a:defRPr>
            </a:lvl1pPr>
          </a:lstStyle>
          <a:p>
            <a:pPr lvl="0"/>
            <a:r>
              <a:rPr lang="en-US" noProof="0" dirty="0" smtClean="0"/>
              <a:t>Click to edit Master subtitle style</a:t>
            </a:r>
            <a:endParaRPr lang="en-GB" noProof="0" dirty="0" smtClean="0"/>
          </a:p>
        </p:txBody>
      </p:sp>
    </p:spTree>
    <p:extLst>
      <p:ext uri="{BB962C8B-B14F-4D97-AF65-F5344CB8AC3E}">
        <p14:creationId xmlns:p14="http://schemas.microsoft.com/office/powerpoint/2010/main" val="993493554"/>
      </p:ext>
    </p:extLst>
  </p:cSld>
  <p:clrMapOvr>
    <a:masterClrMapping/>
  </p:clrMapOvr>
  <p:transition spd="slow">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Title Only - Midnight">
    <p:spTree>
      <p:nvGrpSpPr>
        <p:cNvPr id="1" name=""/>
        <p:cNvGrpSpPr/>
        <p:nvPr/>
      </p:nvGrpSpPr>
      <p:grpSpPr>
        <a:xfrm>
          <a:off x="0" y="0"/>
          <a:ext cx="0" cy="0"/>
          <a:chOff x="0" y="0"/>
          <a:chExt cx="0" cy="0"/>
        </a:xfrm>
      </p:grpSpPr>
      <p:sp>
        <p:nvSpPr>
          <p:cNvPr id="2" name="Title 1"/>
          <p:cNvSpPr>
            <a:spLocks noGrp="1"/>
          </p:cNvSpPr>
          <p:nvPr>
            <p:ph type="title"/>
          </p:nvPr>
        </p:nvSpPr>
        <p:spPr>
          <a:xfrm>
            <a:off x="231628" y="57151"/>
            <a:ext cx="8806045" cy="666750"/>
          </a:xfrm>
        </p:spPr>
        <p:txBody>
          <a:bodyPr anchor="ctr"/>
          <a:lstStyle>
            <a:lvl1pPr>
              <a:defRPr sz="2800">
                <a:solidFill>
                  <a:schemeClr val="accent6">
                    <a:lumMod val="75000"/>
                  </a:schemeClr>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896F26D7-7D64-487C-A15A-4AEC56642393}" type="slidenum">
              <a:rPr lang="en-US" smtClean="0"/>
              <a:pPr/>
              <a:t>‹#›</a:t>
            </a:fld>
            <a:endParaRPr lang="en-US" dirty="0"/>
          </a:p>
        </p:txBody>
      </p:sp>
    </p:spTree>
    <p:extLst>
      <p:ext uri="{BB962C8B-B14F-4D97-AF65-F5344CB8AC3E}">
        <p14:creationId xmlns:p14="http://schemas.microsoft.com/office/powerpoint/2010/main" val="168973217"/>
      </p:ext>
    </p:extLst>
  </p:cSld>
  <p:clrMapOvr>
    <a:masterClrMapping/>
  </p:clrMapOvr>
  <p:transition spd="slow">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3_Blank - Midnight">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5875" y="6559549"/>
            <a:ext cx="593725" cy="296149"/>
          </a:xfrm>
          <a:prstGeom prst="rect">
            <a:avLst/>
          </a:prstGeom>
        </p:spPr>
        <p:txBody>
          <a:bodyPr/>
          <a:lstStyle>
            <a:lvl1pPr>
              <a:defRPr sz="1200">
                <a:latin typeface="Arial" panose="020B0604020202020204" pitchFamily="34" charset="0"/>
                <a:cs typeface="Arial" panose="020B0604020202020204" pitchFamily="34" charset="0"/>
              </a:defRPr>
            </a:lvl1pPr>
          </a:lstStyle>
          <a:p>
            <a:fld id="{896F26D7-7D64-487C-A15A-4AEC56642393}" type="slidenum">
              <a:rPr lang="en-US" smtClean="0">
                <a:solidFill>
                  <a:srgbClr val="000000"/>
                </a:solidFill>
              </a:rPr>
              <a:pPr/>
              <a:t>‹#›</a:t>
            </a:fld>
            <a:endParaRPr lang="en-US" dirty="0">
              <a:solidFill>
                <a:srgbClr val="000000"/>
              </a:solidFill>
            </a:endParaRPr>
          </a:p>
        </p:txBody>
      </p:sp>
      <p:sp>
        <p:nvSpPr>
          <p:cNvPr id="3" name="Rectangle 3"/>
          <p:cNvSpPr>
            <a:spLocks noGrp="1" noChangeArrowheads="1"/>
          </p:cNvSpPr>
          <p:nvPr>
            <p:ph idx="1" hasCustomPrompt="1"/>
          </p:nvPr>
        </p:nvSpPr>
        <p:spPr bwMode="auto">
          <a:xfrm>
            <a:off x="231629" y="1042916"/>
            <a:ext cx="8707655" cy="5243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150000"/>
              </a:lnSpc>
              <a:spcBef>
                <a:spcPts val="600"/>
              </a:spcBef>
              <a:spcAft>
                <a:spcPts val="600"/>
              </a:spcAft>
              <a:defRPr/>
            </a:lvl1pPr>
            <a:lvl2pPr>
              <a:lnSpc>
                <a:spcPct val="150000"/>
              </a:lnSpc>
              <a:spcBef>
                <a:spcPts val="600"/>
              </a:spcBef>
              <a:spcAft>
                <a:spcPts val="600"/>
              </a:spcAft>
              <a:defRPr/>
            </a:lvl2pPr>
            <a:lvl3pPr>
              <a:lnSpc>
                <a:spcPct val="150000"/>
              </a:lnSpc>
              <a:spcBef>
                <a:spcPts val="600"/>
              </a:spcBef>
              <a:spcAft>
                <a:spcPts val="600"/>
              </a:spcAft>
              <a:defRPr/>
            </a:lvl3pPr>
            <a:lvl4pPr>
              <a:lnSpc>
                <a:spcPct val="150000"/>
              </a:lnSpc>
              <a:spcBef>
                <a:spcPts val="600"/>
              </a:spcBef>
              <a:spcAft>
                <a:spcPts val="600"/>
              </a:spcAft>
              <a:defRPr/>
            </a:lvl4pPr>
            <a:lvl5pPr>
              <a:lnSpc>
                <a:spcPct val="150000"/>
              </a:lnSpc>
              <a:spcBef>
                <a:spcPts val="600"/>
              </a:spcBef>
              <a:spcAft>
                <a:spcPts val="600"/>
              </a:spcAft>
              <a:defRPr/>
            </a:lvl5pPr>
          </a:lstStyle>
          <a:p>
            <a:pPr marL="342900" lvl="0"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Click to edit Master text styles</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Second level</a:t>
            </a:r>
          </a:p>
          <a:p>
            <a:pPr marL="1257300" lvl="2"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Third level</a:t>
            </a:r>
          </a:p>
          <a:p>
            <a:pPr marL="1714500" lvl="3"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Fourth level</a:t>
            </a:r>
          </a:p>
          <a:p>
            <a:pPr marL="2171700" lvl="4"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Fifth level </a:t>
            </a:r>
            <a:endParaRPr lang="en-GB" sz="2400" dirty="0" smtClean="0">
              <a:solidFill>
                <a:schemeClr val="bg1"/>
              </a:solidFill>
              <a:latin typeface="Arial" panose="020B0604020202020204" pitchFamily="34" charset="0"/>
              <a:cs typeface="Arial" panose="020B0604020202020204" pitchFamily="34" charset="0"/>
            </a:endParaRPr>
          </a:p>
          <a:p>
            <a:pPr lvl="0"/>
            <a:endParaRPr lang="en-GB" dirty="0" smtClean="0"/>
          </a:p>
        </p:txBody>
      </p:sp>
      <p:sp>
        <p:nvSpPr>
          <p:cNvPr id="5" name="Rectangle 4"/>
          <p:cNvSpPr/>
          <p:nvPr userDrawn="1"/>
        </p:nvSpPr>
        <p:spPr bwMode="ltGray">
          <a:xfrm>
            <a:off x="0" y="0"/>
            <a:ext cx="9144000" cy="768350"/>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223B75">
                  <a:lumMod val="50000"/>
                </a:srgbClr>
              </a:solidFill>
            </a:endParaRPr>
          </a:p>
        </p:txBody>
      </p:sp>
      <p:sp>
        <p:nvSpPr>
          <p:cNvPr id="9" name="Title Placeholder 1"/>
          <p:cNvSpPr>
            <a:spLocks noGrp="1"/>
          </p:cNvSpPr>
          <p:nvPr>
            <p:ph type="title"/>
          </p:nvPr>
        </p:nvSpPr>
        <p:spPr>
          <a:xfrm>
            <a:off x="228599" y="18210"/>
            <a:ext cx="8677275" cy="767778"/>
          </a:xfrm>
          <a:prstGeom prst="rect">
            <a:avLst/>
          </a:prstGeom>
        </p:spPr>
        <p:txBody>
          <a:bodyPr vert="horz" lIns="91440" tIns="45720" rIns="91440" bIns="45720" rtlCol="0" anchor="ctr">
            <a:normAutofit/>
          </a:bodyPr>
          <a:lstStyle>
            <a:lvl1pPr>
              <a:defRPr sz="2800">
                <a:solidFill>
                  <a:schemeClr val="accent6">
                    <a:lumMod val="75000"/>
                  </a:schemeClr>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95512724"/>
      </p:ext>
    </p:extLst>
  </p:cSld>
  <p:clrMapOvr>
    <a:masterClrMapping/>
  </p:clrMapOvr>
  <p:transition spd="slow">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Title and Content - Midnight">
    <p:spTree>
      <p:nvGrpSpPr>
        <p:cNvPr id="1" name=""/>
        <p:cNvGrpSpPr/>
        <p:nvPr/>
      </p:nvGrpSpPr>
      <p:grpSpPr>
        <a:xfrm>
          <a:off x="0" y="0"/>
          <a:ext cx="0" cy="0"/>
          <a:chOff x="0" y="0"/>
          <a:chExt cx="0" cy="0"/>
        </a:xfrm>
      </p:grpSpPr>
      <p:sp>
        <p:nvSpPr>
          <p:cNvPr id="2" name="Title 1"/>
          <p:cNvSpPr>
            <a:spLocks noGrp="1"/>
          </p:cNvSpPr>
          <p:nvPr>
            <p:ph type="title"/>
          </p:nvPr>
        </p:nvSpPr>
        <p:spPr>
          <a:xfrm>
            <a:off x="231629" y="57151"/>
            <a:ext cx="8657190" cy="666750"/>
          </a:xfrm>
        </p:spPr>
        <p:txBody>
          <a:bodyPr/>
          <a:lstStyle>
            <a:lvl1pPr>
              <a:defRPr>
                <a:solidFill>
                  <a:schemeClr val="bg2"/>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lnSpc>
                <a:spcPct val="200000"/>
              </a:lnSpc>
              <a:defRPr b="1">
                <a:latin typeface="Arial" panose="020B0604020202020204" pitchFamily="34" charset="0"/>
                <a:cs typeface="Arial" panose="020B0604020202020204" pitchFamily="34" charset="0"/>
              </a:defRPr>
            </a:lvl1pPr>
            <a:lvl2pPr>
              <a:lnSpc>
                <a:spcPct val="200000"/>
              </a:lnSpc>
              <a:defRPr b="1">
                <a:latin typeface="Arial" panose="020B0604020202020204" pitchFamily="34" charset="0"/>
                <a:cs typeface="Arial" panose="020B0604020202020204" pitchFamily="34" charset="0"/>
              </a:defRPr>
            </a:lvl2pPr>
            <a:lvl3pPr>
              <a:lnSpc>
                <a:spcPct val="200000"/>
              </a:lnSpc>
              <a:defRPr b="1">
                <a:latin typeface="Arial" panose="020B0604020202020204" pitchFamily="34" charset="0"/>
                <a:cs typeface="Arial" panose="020B0604020202020204" pitchFamily="34" charset="0"/>
              </a:defRPr>
            </a:lvl3pPr>
            <a:lvl4pPr>
              <a:lnSpc>
                <a:spcPct val="200000"/>
              </a:lnSpc>
              <a:defRPr b="1">
                <a:latin typeface="Arial" panose="020B0604020202020204" pitchFamily="34" charset="0"/>
                <a:cs typeface="Arial" panose="020B0604020202020204" pitchFamily="34" charset="0"/>
              </a:defRPr>
            </a:lvl4pPr>
            <a:lvl5pPr>
              <a:lnSpc>
                <a:spcPct val="200000"/>
              </a:lnSpc>
              <a:defRPr b="1">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896F26D7-7D64-487C-A15A-4AEC56642393}" type="slidenum">
              <a:rPr lang="en-US" smtClean="0"/>
              <a:pPr/>
              <a:t>‹#›</a:t>
            </a:fld>
            <a:endParaRPr lang="en-US" dirty="0"/>
          </a:p>
        </p:txBody>
      </p:sp>
    </p:spTree>
    <p:extLst>
      <p:ext uri="{BB962C8B-B14F-4D97-AF65-F5344CB8AC3E}">
        <p14:creationId xmlns:p14="http://schemas.microsoft.com/office/powerpoint/2010/main" val="2392950698"/>
      </p:ext>
    </p:extLst>
  </p:cSld>
  <p:clrMapOvr>
    <a:masterClrMapping/>
  </p:clrMapOvr>
  <p:transition spd="slow">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 Midnight">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96F26D7-7D64-487C-A15A-4AEC56642393}" type="slidenum">
              <a:rPr lang="en-US" smtClean="0"/>
              <a:pPr/>
              <a:t>‹#›</a:t>
            </a:fld>
            <a:endParaRPr lang="en-US" dirty="0"/>
          </a:p>
        </p:txBody>
      </p:sp>
    </p:spTree>
    <p:extLst>
      <p:ext uri="{BB962C8B-B14F-4D97-AF65-F5344CB8AC3E}">
        <p14:creationId xmlns:p14="http://schemas.microsoft.com/office/powerpoint/2010/main" val="3840504895"/>
      </p:ext>
    </p:extLst>
  </p:cSld>
  <p:clrMapOvr>
    <a:masterClrMapping/>
  </p:clrMapOvr>
  <p:transition spd="slow">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Only" preserve="1">
  <p:cSld name="Title Only - Midnight">
    <p:spTree>
      <p:nvGrpSpPr>
        <p:cNvPr id="1" name=""/>
        <p:cNvGrpSpPr/>
        <p:nvPr/>
      </p:nvGrpSpPr>
      <p:grpSpPr>
        <a:xfrm>
          <a:off x="0" y="0"/>
          <a:ext cx="0" cy="0"/>
          <a:chOff x="0" y="0"/>
          <a:chExt cx="0" cy="0"/>
        </a:xfrm>
      </p:grpSpPr>
      <p:sp>
        <p:nvSpPr>
          <p:cNvPr id="2" name="Title 1"/>
          <p:cNvSpPr>
            <a:spLocks noGrp="1"/>
          </p:cNvSpPr>
          <p:nvPr>
            <p:ph type="title"/>
          </p:nvPr>
        </p:nvSpPr>
        <p:spPr>
          <a:xfrm>
            <a:off x="231628" y="57151"/>
            <a:ext cx="8806045" cy="666750"/>
          </a:xfrm>
        </p:spPr>
        <p:txBody>
          <a:bodyPr/>
          <a:lstStyle>
            <a:lvl1pPr>
              <a:defRPr>
                <a:solidFill>
                  <a:schemeClr val="bg2"/>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896F26D7-7D64-487C-A15A-4AEC56642393}" type="slidenum">
              <a:rPr lang="en-US" smtClean="0"/>
              <a:pPr/>
              <a:t>‹#›</a:t>
            </a:fld>
            <a:endParaRPr lang="en-US" dirty="0"/>
          </a:p>
        </p:txBody>
      </p:sp>
    </p:spTree>
    <p:extLst>
      <p:ext uri="{BB962C8B-B14F-4D97-AF65-F5344CB8AC3E}">
        <p14:creationId xmlns:p14="http://schemas.microsoft.com/office/powerpoint/2010/main" val="304212238"/>
      </p:ext>
    </p:extLst>
  </p:cSld>
  <p:clrMapOvr>
    <a:masterClrMapping/>
  </p:clrMapOvr>
  <p:transition spd="slow">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and Content - Midnigh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200">
                <a:solidFill>
                  <a:schemeClr val="accent6">
                    <a:lumMod val="75000"/>
                  </a:schemeClr>
                </a:solidFill>
              </a:defRPr>
            </a:lvl1pPr>
          </a:lstStyle>
          <a:p>
            <a:r>
              <a:rPr lang="en-US" dirty="0" smtClean="0"/>
              <a:t>Click to edit Master title style</a:t>
            </a:r>
            <a:endParaRPr lang="en-US" dirty="0"/>
          </a:p>
        </p:txBody>
      </p:sp>
      <p:sp>
        <p:nvSpPr>
          <p:cNvPr id="3" name="Content Placeholder 2"/>
          <p:cNvSpPr>
            <a:spLocks noGrp="1"/>
          </p:cNvSpPr>
          <p:nvPr>
            <p:ph idx="1" hasCustomPrompt="1"/>
          </p:nvPr>
        </p:nvSpPr>
        <p:spPr/>
        <p:txBody>
          <a:bodyPr/>
          <a:lstStyle>
            <a:lvl1pPr>
              <a:lnSpc>
                <a:spcPct val="120000"/>
              </a:lnSpc>
              <a:spcBef>
                <a:spcPts val="0"/>
              </a:spcBef>
              <a:spcAft>
                <a:spcPts val="1400"/>
              </a:spcAft>
              <a:defRPr sz="1600" b="1">
                <a:latin typeface="Arial" panose="020B0604020202020204" pitchFamily="34" charset="0"/>
                <a:cs typeface="Arial" panose="020B0604020202020204" pitchFamily="34" charset="0"/>
              </a:defRPr>
            </a:lvl1pPr>
            <a:lvl2pPr>
              <a:lnSpc>
                <a:spcPct val="120000"/>
              </a:lnSpc>
              <a:spcBef>
                <a:spcPts val="0"/>
              </a:spcBef>
              <a:spcAft>
                <a:spcPts val="1400"/>
              </a:spcAft>
              <a:defRPr sz="1600" b="1">
                <a:latin typeface="Arial" panose="020B0604020202020204" pitchFamily="34" charset="0"/>
                <a:cs typeface="Arial" panose="020B0604020202020204" pitchFamily="34" charset="0"/>
              </a:defRPr>
            </a:lvl2pPr>
            <a:lvl3pPr>
              <a:lnSpc>
                <a:spcPct val="120000"/>
              </a:lnSpc>
              <a:spcBef>
                <a:spcPts val="0"/>
              </a:spcBef>
              <a:spcAft>
                <a:spcPts val="1400"/>
              </a:spcAft>
              <a:defRPr sz="1600" b="1">
                <a:latin typeface="Arial" panose="020B0604020202020204" pitchFamily="34" charset="0"/>
                <a:cs typeface="Arial" panose="020B0604020202020204" pitchFamily="34" charset="0"/>
              </a:defRPr>
            </a:lvl3pPr>
            <a:lvl4pPr>
              <a:lnSpc>
                <a:spcPct val="120000"/>
              </a:lnSpc>
              <a:spcBef>
                <a:spcPts val="0"/>
              </a:spcBef>
              <a:spcAft>
                <a:spcPts val="1400"/>
              </a:spcAft>
              <a:defRPr sz="1600" b="1">
                <a:latin typeface="Arial" panose="020B0604020202020204" pitchFamily="34" charset="0"/>
                <a:cs typeface="Arial" panose="020B0604020202020204" pitchFamily="34" charset="0"/>
              </a:defRPr>
            </a:lvl4pPr>
            <a:lvl5pPr>
              <a:lnSpc>
                <a:spcPct val="120000"/>
              </a:lnSpc>
              <a:spcBef>
                <a:spcPts val="0"/>
              </a:spcBef>
              <a:spcAft>
                <a:spcPts val="1400"/>
              </a:spcAft>
              <a:defRPr sz="1600" b="1">
                <a:latin typeface="Arial" panose="020B0604020202020204" pitchFamily="34" charset="0"/>
                <a:cs typeface="Arial" panose="020B0604020202020204" pitchFamily="34" charset="0"/>
              </a:defRPr>
            </a:lvl5p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 Fourth level</a:t>
            </a:r>
          </a:p>
          <a:p>
            <a:pPr lvl="4"/>
            <a:r>
              <a:rPr lang="en-US" dirty="0" smtClean="0"/>
              <a:t> Fifth level</a:t>
            </a:r>
            <a:endParaRPr lang="en-US" dirty="0"/>
          </a:p>
        </p:txBody>
      </p:sp>
      <p:sp>
        <p:nvSpPr>
          <p:cNvPr id="6" name="Slide Number Placeholder 5"/>
          <p:cNvSpPr>
            <a:spLocks noGrp="1"/>
          </p:cNvSpPr>
          <p:nvPr>
            <p:ph type="sldNum" sz="quarter" idx="12"/>
          </p:nvPr>
        </p:nvSpPr>
        <p:spPr/>
        <p:txBody>
          <a:bodyPr/>
          <a:lstStyle/>
          <a:p>
            <a:fld id="{896F26D7-7D64-487C-A15A-4AEC56642393}" type="slidenum">
              <a:rPr lang="en-US" smtClean="0"/>
              <a:pPr/>
              <a:t>‹#›</a:t>
            </a:fld>
            <a:endParaRPr lang="en-US" dirty="0"/>
          </a:p>
        </p:txBody>
      </p:sp>
    </p:spTree>
    <p:extLst>
      <p:ext uri="{BB962C8B-B14F-4D97-AF65-F5344CB8AC3E}">
        <p14:creationId xmlns:p14="http://schemas.microsoft.com/office/powerpoint/2010/main" val="2840808458"/>
      </p:ext>
    </p:extLst>
  </p:cSld>
  <p:clrMapOvr>
    <a:masterClrMapping/>
  </p:clrMapOvr>
  <p:transition spd="slow">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 Midn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lumMod val="75000"/>
                  </a:schemeClr>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149350"/>
            <a:ext cx="4038600" cy="5073650"/>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149350"/>
            <a:ext cx="4038600" cy="5073650"/>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896F26D7-7D64-487C-A15A-4AEC56642393}" type="slidenum">
              <a:rPr lang="en-US" smtClean="0"/>
              <a:pPr/>
              <a:t>‹#›</a:t>
            </a:fld>
            <a:endParaRPr lang="en-US" dirty="0"/>
          </a:p>
        </p:txBody>
      </p:sp>
    </p:spTree>
    <p:extLst>
      <p:ext uri="{BB962C8B-B14F-4D97-AF65-F5344CB8AC3E}">
        <p14:creationId xmlns:p14="http://schemas.microsoft.com/office/powerpoint/2010/main" val="785281570"/>
      </p:ext>
    </p:extLst>
  </p:cSld>
  <p:clrMapOvr>
    <a:masterClrMapping/>
  </p:clrMapOvr>
  <p:transition spd="slow">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 Midn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lumMod val="75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30200" y="905181"/>
            <a:ext cx="4090968" cy="639762"/>
          </a:xfrm>
        </p:spPr>
        <p:txBody>
          <a:bodyPr anchor="b"/>
          <a:lstStyle>
            <a:lvl1pPr marL="0" indent="0">
              <a:lnSpc>
                <a:spcPct val="85000"/>
              </a:lnSpc>
              <a:spcAft>
                <a:spcPts val="0"/>
              </a:spcAft>
              <a:buNone/>
              <a:defRPr sz="2100" b="1">
                <a:solidFill>
                  <a:srgbClr val="FFFFC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30200" y="1603665"/>
            <a:ext cx="4090968" cy="4471697"/>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57725" y="905181"/>
            <a:ext cx="4092575" cy="639762"/>
          </a:xfrm>
        </p:spPr>
        <p:txBody>
          <a:bodyPr anchor="b"/>
          <a:lstStyle>
            <a:lvl1pPr marL="0" indent="0">
              <a:lnSpc>
                <a:spcPct val="85000"/>
              </a:lnSpc>
              <a:spcAft>
                <a:spcPts val="0"/>
              </a:spcAft>
              <a:buNone/>
              <a:defRPr sz="2100" b="1">
                <a:solidFill>
                  <a:srgbClr val="FFFFC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57725" y="1603665"/>
            <a:ext cx="4092575" cy="4471697"/>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896F26D7-7D64-487C-A15A-4AEC56642393}" type="slidenum">
              <a:rPr lang="en-US" smtClean="0"/>
              <a:pPr/>
              <a:t>‹#›</a:t>
            </a:fld>
            <a:endParaRPr lang="en-US" dirty="0"/>
          </a:p>
        </p:txBody>
      </p:sp>
    </p:spTree>
    <p:extLst>
      <p:ext uri="{BB962C8B-B14F-4D97-AF65-F5344CB8AC3E}">
        <p14:creationId xmlns:p14="http://schemas.microsoft.com/office/powerpoint/2010/main" val="1285583683"/>
      </p:ext>
    </p:extLst>
  </p:cSld>
  <p:clrMapOvr>
    <a:masterClrMapping/>
  </p:clrMapOvr>
  <p:transition spd="slow">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 Midnigh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200">
                <a:solidFill>
                  <a:schemeClr val="accent6">
                    <a:lumMod val="75000"/>
                  </a:schemeClr>
                </a:solidFill>
              </a:defRPr>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896F26D7-7D64-487C-A15A-4AEC56642393}" type="slidenum">
              <a:rPr lang="en-US" smtClean="0"/>
              <a:pPr/>
              <a:t>‹#›</a:t>
            </a:fld>
            <a:endParaRPr lang="en-US" dirty="0"/>
          </a:p>
        </p:txBody>
      </p:sp>
    </p:spTree>
    <p:extLst>
      <p:ext uri="{BB962C8B-B14F-4D97-AF65-F5344CB8AC3E}">
        <p14:creationId xmlns:p14="http://schemas.microsoft.com/office/powerpoint/2010/main" val="899371681"/>
      </p:ext>
    </p:extLst>
  </p:cSld>
  <p:clrMapOvr>
    <a:masterClrMapping/>
  </p:clrMapOvr>
  <p:transition spd="slow">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 Midnight">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96F26D7-7D64-487C-A15A-4AEC56642393}" type="slidenum">
              <a:rPr lang="en-US" smtClean="0"/>
              <a:pPr/>
              <a:t>‹#›</a:t>
            </a:fld>
            <a:endParaRPr lang="en-US" dirty="0"/>
          </a:p>
        </p:txBody>
      </p:sp>
    </p:spTree>
    <p:extLst>
      <p:ext uri="{BB962C8B-B14F-4D97-AF65-F5344CB8AC3E}">
        <p14:creationId xmlns:p14="http://schemas.microsoft.com/office/powerpoint/2010/main" val="2585135375"/>
      </p:ext>
    </p:extLst>
  </p:cSld>
  <p:clrMapOvr>
    <a:masterClrMapping/>
  </p:clrMapOvr>
  <p:transition spd="slow">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Midnight Gradi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0" y="968"/>
            <a:ext cx="9141419" cy="6856064"/>
          </a:xfrm>
          <a:prstGeom prst="rect">
            <a:avLst/>
          </a:prstGeom>
        </p:spPr>
      </p:pic>
      <p:sp>
        <p:nvSpPr>
          <p:cNvPr id="5" name="Rectangle 4"/>
          <p:cNvSpPr/>
          <p:nvPr userDrawn="1"/>
        </p:nvSpPr>
        <p:spPr bwMode="ltGray">
          <a:xfrm>
            <a:off x="0" y="1739900"/>
            <a:ext cx="9144000" cy="4394200"/>
          </a:xfrm>
          <a:prstGeom prst="rect">
            <a:avLst/>
          </a:prstGeom>
          <a:gradFill>
            <a:gsLst>
              <a:gs pos="28000">
                <a:schemeClr val="tx2"/>
              </a:gs>
              <a:gs pos="56000">
                <a:schemeClr val="tx2">
                  <a:alpha val="75000"/>
                </a:schemeClr>
              </a:gs>
              <a:gs pos="100000">
                <a:schemeClr val="tx2">
                  <a:alpha val="30000"/>
                </a:schemeClr>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solidFill>
                <a:schemeClr val="bg1"/>
              </a:solidFill>
            </a:endParaRPr>
          </a:p>
        </p:txBody>
      </p:sp>
      <p:sp>
        <p:nvSpPr>
          <p:cNvPr id="3074" name="Rectangle 2"/>
          <p:cNvSpPr>
            <a:spLocks noGrp="1" noChangeArrowheads="1"/>
          </p:cNvSpPr>
          <p:nvPr>
            <p:ph type="ctrTitle"/>
          </p:nvPr>
        </p:nvSpPr>
        <p:spPr bwMode="white">
          <a:xfrm>
            <a:off x="402555" y="2190574"/>
            <a:ext cx="7871087" cy="94302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defRPr lang="en-GB" sz="3200" noProof="0" dirty="0" smtClean="0">
                <a:solidFill>
                  <a:schemeClr val="accent6"/>
                </a:solidFill>
              </a:defRPr>
            </a:lvl1pPr>
          </a:lstStyle>
          <a:p>
            <a:pPr lvl="0"/>
            <a:r>
              <a:rPr lang="en-US" noProof="0" dirty="0" smtClean="0"/>
              <a:t>Click to edit Master title style</a:t>
            </a:r>
            <a:endParaRPr lang="en-GB" noProof="0" dirty="0" smtClean="0"/>
          </a:p>
        </p:txBody>
      </p:sp>
      <p:sp>
        <p:nvSpPr>
          <p:cNvPr id="3075" name="Rectangle 3"/>
          <p:cNvSpPr>
            <a:spLocks noGrp="1" noChangeArrowheads="1"/>
          </p:cNvSpPr>
          <p:nvPr>
            <p:ph type="subTitle" idx="1"/>
          </p:nvPr>
        </p:nvSpPr>
        <p:spPr bwMode="white">
          <a:xfrm>
            <a:off x="504154" y="3200400"/>
            <a:ext cx="7801645" cy="2468880"/>
          </a:xfrm>
        </p:spPr>
        <p:txBody>
          <a:bodyPr tIns="0" rIns="0" bIns="0"/>
          <a:lstStyle>
            <a:lvl1pPr marL="0" indent="0" algn="l">
              <a:spcAft>
                <a:spcPts val="600"/>
              </a:spcAft>
              <a:buFont typeface="Wingdings" pitchFamily="2" charset="2"/>
              <a:buNone/>
              <a:defRPr sz="2000" b="1">
                <a:solidFill>
                  <a:schemeClr val="bg1"/>
                </a:solidFill>
              </a:defRPr>
            </a:lvl1pPr>
          </a:lstStyle>
          <a:p>
            <a:pPr lvl="0"/>
            <a:r>
              <a:rPr lang="en-US" noProof="0" dirty="0" smtClean="0"/>
              <a:t>Click to edit Master subtitle style</a:t>
            </a:r>
            <a:endParaRPr lang="en-GB" noProof="0" dirty="0" smtClean="0"/>
          </a:p>
        </p:txBody>
      </p:sp>
    </p:spTree>
    <p:extLst>
      <p:ext uri="{BB962C8B-B14F-4D97-AF65-F5344CB8AC3E}">
        <p14:creationId xmlns:p14="http://schemas.microsoft.com/office/powerpoint/2010/main" val="1204397213"/>
      </p:ext>
    </p:extLst>
  </p:cSld>
  <p:clrMapOvr>
    <a:masterClrMapping/>
  </p:clrMapOvr>
  <p:transition spd="slow">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Title and Content - Midn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968245478"/>
      </p:ext>
    </p:extLst>
  </p:cSld>
  <p:clrMapOvr>
    <a:masterClrMapping/>
  </p:clrMapOvr>
  <p:transition spd="slow">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Title and Leader Only">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228599" y="137478"/>
            <a:ext cx="8677275" cy="767778"/>
          </a:xfrm>
          <a:prstGeom prst="rect">
            <a:avLst/>
          </a:prstGeom>
        </p:spPr>
        <p:txBody>
          <a:bodyPr vert="horz" lIns="91440" tIns="45720" rIns="91440" bIns="45720" rtlCol="0" anchor="ctr">
            <a:normAutofit/>
          </a:bodyPr>
          <a:lstStyle>
            <a:lvl1pPr>
              <a:defRPr>
                <a:solidFill>
                  <a:srgbClr val="FFFF0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28599" y="979234"/>
            <a:ext cx="8677275" cy="506666"/>
          </a:xfrm>
        </p:spPr>
        <p:txBody>
          <a:bodyPr anchor="t" anchorCtr="0">
            <a:noAutofit/>
          </a:bodyPr>
          <a:lstStyle>
            <a:lvl1pPr marL="0" indent="0">
              <a:spcBef>
                <a:spcPts val="0"/>
              </a:spcBef>
              <a:buNone/>
              <a:defRPr sz="16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2" name="TextBox 1"/>
          <p:cNvSpPr txBox="1"/>
          <p:nvPr userDrawn="1"/>
        </p:nvSpPr>
        <p:spPr>
          <a:xfrm>
            <a:off x="2590800" y="2286000"/>
            <a:ext cx="914400" cy="914400"/>
          </a:xfrm>
          <a:prstGeom prst="rect">
            <a:avLst/>
          </a:prstGeom>
          <a:noFill/>
        </p:spPr>
        <p:txBody>
          <a:bodyPr wrap="none" lIns="27432" tIns="27432" rIns="27432" bIns="27432" rtlCol="0" anchor="ctr" anchorCtr="0">
            <a:noAutofit/>
          </a:bodyPr>
          <a:lstStyle/>
          <a:p>
            <a:pPr algn="ctr" fontAlgn="base">
              <a:spcBef>
                <a:spcPct val="0"/>
              </a:spcBef>
              <a:spcAft>
                <a:spcPct val="0"/>
              </a:spcAft>
            </a:pPr>
            <a:endParaRPr lang="en-US" sz="1400" dirty="0">
              <a:solidFill>
                <a:prstClr val="black"/>
              </a:solidFill>
              <a:latin typeface="Arial" charset="0"/>
            </a:endParaRPr>
          </a:p>
        </p:txBody>
      </p:sp>
    </p:spTree>
    <p:extLst>
      <p:ext uri="{BB962C8B-B14F-4D97-AF65-F5344CB8AC3E}">
        <p14:creationId xmlns:p14="http://schemas.microsoft.com/office/powerpoint/2010/main" val="272127088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reserve="1">
  <p:cSld name="Title and Content - Midn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solidFill>
                  <a:schemeClr val="accent6">
                    <a:lumMod val="90000"/>
                  </a:schemeClr>
                </a:solidFill>
              </a:defRPr>
            </a:lvl1pPr>
          </a:lstStyle>
          <a:p>
            <a:r>
              <a:rPr lang="en-US" dirty="0" smtClean="0"/>
              <a:t>Click to edit Master title style</a:t>
            </a:r>
            <a:endParaRPr lang="en-US" dirty="0"/>
          </a:p>
        </p:txBody>
      </p:sp>
      <p:sp>
        <p:nvSpPr>
          <p:cNvPr id="3" name="Content Placeholder 2"/>
          <p:cNvSpPr>
            <a:spLocks noGrp="1"/>
          </p:cNvSpPr>
          <p:nvPr>
            <p:ph idx="1" hasCustomPrompt="1"/>
          </p:nvPr>
        </p:nvSpPr>
        <p:spPr/>
        <p:txBody>
          <a:bodyPr/>
          <a:lstStyle>
            <a:lvl1pPr>
              <a:lnSpc>
                <a:spcPct val="200000"/>
              </a:lnSpc>
              <a:spcBef>
                <a:spcPts val="600"/>
              </a:spcBef>
              <a:spcAft>
                <a:spcPts val="600"/>
              </a:spcAft>
              <a:defRPr sz="1600" b="1">
                <a:latin typeface="Arial" panose="020B0604020202020204" pitchFamily="34" charset="0"/>
                <a:cs typeface="Arial" panose="020B0604020202020204" pitchFamily="34" charset="0"/>
              </a:defRPr>
            </a:lvl1pPr>
            <a:lvl2pPr>
              <a:lnSpc>
                <a:spcPct val="200000"/>
              </a:lnSpc>
              <a:spcBef>
                <a:spcPts val="600"/>
              </a:spcBef>
              <a:spcAft>
                <a:spcPts val="600"/>
              </a:spcAft>
              <a:defRPr sz="1600" b="1">
                <a:latin typeface="Arial" panose="020B0604020202020204" pitchFamily="34" charset="0"/>
                <a:cs typeface="Arial" panose="020B0604020202020204" pitchFamily="34" charset="0"/>
              </a:defRPr>
            </a:lvl2pPr>
            <a:lvl3pPr>
              <a:lnSpc>
                <a:spcPct val="200000"/>
              </a:lnSpc>
              <a:spcBef>
                <a:spcPts val="600"/>
              </a:spcBef>
              <a:spcAft>
                <a:spcPts val="600"/>
              </a:spcAft>
              <a:defRPr sz="1600" b="1">
                <a:latin typeface="Arial" panose="020B0604020202020204" pitchFamily="34" charset="0"/>
                <a:cs typeface="Arial" panose="020B0604020202020204" pitchFamily="34" charset="0"/>
              </a:defRPr>
            </a:lvl3pPr>
            <a:lvl4pPr>
              <a:lnSpc>
                <a:spcPct val="200000"/>
              </a:lnSpc>
              <a:spcBef>
                <a:spcPts val="600"/>
              </a:spcBef>
              <a:spcAft>
                <a:spcPts val="600"/>
              </a:spcAft>
              <a:defRPr sz="1600" b="1">
                <a:latin typeface="Arial" panose="020B0604020202020204" pitchFamily="34" charset="0"/>
                <a:cs typeface="Arial" panose="020B0604020202020204" pitchFamily="34" charset="0"/>
              </a:defRPr>
            </a:lvl4pPr>
            <a:lvl5pPr>
              <a:lnSpc>
                <a:spcPct val="200000"/>
              </a:lnSpc>
              <a:spcBef>
                <a:spcPts val="600"/>
              </a:spcBef>
              <a:spcAft>
                <a:spcPts val="600"/>
              </a:spcAft>
              <a:defRPr sz="1600" b="1">
                <a:latin typeface="Arial" panose="020B0604020202020204" pitchFamily="34" charset="0"/>
                <a:cs typeface="Arial" panose="020B0604020202020204" pitchFamily="34" charset="0"/>
              </a:defRPr>
            </a:lvl5p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 Fourth level</a:t>
            </a:r>
          </a:p>
          <a:p>
            <a:pPr lvl="4"/>
            <a:r>
              <a:rPr lang="en-US" dirty="0" smtClean="0"/>
              <a:t> Fifth level</a:t>
            </a:r>
            <a:endParaRPr lang="en-US" dirty="0"/>
          </a:p>
        </p:txBody>
      </p:sp>
      <p:sp>
        <p:nvSpPr>
          <p:cNvPr id="6" name="Slide Number Placeholder 5"/>
          <p:cNvSpPr>
            <a:spLocks noGrp="1"/>
          </p:cNvSpPr>
          <p:nvPr>
            <p:ph type="sldNum" sz="quarter" idx="12"/>
          </p:nvPr>
        </p:nvSpPr>
        <p:spPr/>
        <p:txBody>
          <a:bodyPr/>
          <a:lstStyle/>
          <a:p>
            <a:fld id="{896F26D7-7D64-487C-A15A-4AEC56642393}"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289296927"/>
      </p:ext>
    </p:extLst>
  </p:cSld>
  <p:clrMapOvr>
    <a:masterClrMapping/>
  </p:clrMapOvr>
  <p:transition spd="slow">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woObj" preserve="1">
  <p:cSld name="Two Content - Midn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CC"/>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149350"/>
            <a:ext cx="4038600" cy="5073650"/>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149350"/>
            <a:ext cx="4038600" cy="5073650"/>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896F26D7-7D64-487C-A15A-4AEC56642393}"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696803417"/>
      </p:ext>
    </p:extLst>
  </p:cSld>
  <p:clrMapOvr>
    <a:masterClrMapping/>
  </p:clrMapOvr>
  <p:transition spd="slow">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woTxTwoObj" preserve="1">
  <p:cSld name="Comparison - Midn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30200" y="905181"/>
            <a:ext cx="4090968" cy="639762"/>
          </a:xfrm>
        </p:spPr>
        <p:txBody>
          <a:bodyPr anchor="b"/>
          <a:lstStyle>
            <a:lvl1pPr marL="0" indent="0">
              <a:lnSpc>
                <a:spcPct val="85000"/>
              </a:lnSpc>
              <a:spcAft>
                <a:spcPts val="0"/>
              </a:spcAft>
              <a:buNone/>
              <a:defRPr sz="2100" b="1">
                <a:solidFill>
                  <a:srgbClr val="FFFFC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30200" y="1603665"/>
            <a:ext cx="4090968" cy="4471697"/>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57725" y="905181"/>
            <a:ext cx="4092575" cy="639762"/>
          </a:xfrm>
        </p:spPr>
        <p:txBody>
          <a:bodyPr anchor="b"/>
          <a:lstStyle>
            <a:lvl1pPr marL="0" indent="0">
              <a:lnSpc>
                <a:spcPct val="85000"/>
              </a:lnSpc>
              <a:spcAft>
                <a:spcPts val="0"/>
              </a:spcAft>
              <a:buNone/>
              <a:defRPr sz="2100" b="1">
                <a:solidFill>
                  <a:srgbClr val="FFFFC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57725" y="1603665"/>
            <a:ext cx="4092575" cy="4471697"/>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896F26D7-7D64-487C-A15A-4AEC56642393}"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945059180"/>
      </p:ext>
    </p:extLst>
  </p:cSld>
  <p:clrMapOvr>
    <a:masterClrMapping/>
  </p:clrMapOvr>
  <p:transition spd="slow">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Only" preserve="1">
  <p:cSld name="Title Only - Midn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solidFill>
                  <a:schemeClr val="accent6">
                    <a:lumMod val="90000"/>
                  </a:schemeClr>
                </a:solidFill>
              </a:defRPr>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896F26D7-7D64-487C-A15A-4AEC56642393}"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711420364"/>
      </p:ext>
    </p:extLst>
  </p:cSld>
  <p:clrMapOvr>
    <a:masterClrMapping/>
  </p:clrMapOvr>
  <p:transition spd="slow">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Blank - Midnight">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96F26D7-7D64-487C-A15A-4AEC56642393}"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05150656"/>
      </p:ext>
    </p:extLst>
  </p:cSld>
  <p:clrMapOvr>
    <a:masterClrMapping/>
  </p:clrMapOvr>
  <p:transition spd="slow">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Title Slide - Whit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0" y="968"/>
            <a:ext cx="9141419" cy="6856064"/>
          </a:xfrm>
          <a:prstGeom prst="rect">
            <a:avLst/>
          </a:prstGeom>
        </p:spPr>
      </p:pic>
      <p:sp>
        <p:nvSpPr>
          <p:cNvPr id="5" name="Rectangle 4"/>
          <p:cNvSpPr/>
          <p:nvPr userDrawn="1"/>
        </p:nvSpPr>
        <p:spPr>
          <a:xfrm>
            <a:off x="0" y="1739900"/>
            <a:ext cx="9144000" cy="4394200"/>
          </a:xfrm>
          <a:prstGeom prst="rect">
            <a:avLst/>
          </a:prstGeom>
          <a:solidFill>
            <a:schemeClr val="accent1">
              <a:lumMod val="5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sp>
        <p:nvSpPr>
          <p:cNvPr id="3074" name="Rectangle 2"/>
          <p:cNvSpPr>
            <a:spLocks noGrp="1" noChangeArrowheads="1"/>
          </p:cNvSpPr>
          <p:nvPr>
            <p:ph type="ctrTitle"/>
          </p:nvPr>
        </p:nvSpPr>
        <p:spPr bwMode="black">
          <a:xfrm>
            <a:off x="402555" y="1972206"/>
            <a:ext cx="8229600" cy="94302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en-GB" sz="3000" noProof="0" dirty="0" smtClean="0">
                <a:solidFill>
                  <a:srgbClr val="FFFF99"/>
                </a:solidFill>
                <a:latin typeface="Arial" panose="020B0604020202020204" pitchFamily="34" charset="0"/>
                <a:cs typeface="Arial" panose="020B0604020202020204" pitchFamily="34" charset="0"/>
              </a:defRPr>
            </a:lvl1pPr>
          </a:lstStyle>
          <a:p>
            <a:pPr lvl="0"/>
            <a:r>
              <a:rPr lang="en-US" noProof="0" dirty="0" smtClean="0"/>
              <a:t>Click to edit Master title style</a:t>
            </a:r>
            <a:endParaRPr lang="en-GB" noProof="0" dirty="0" smtClean="0"/>
          </a:p>
        </p:txBody>
      </p:sp>
      <p:cxnSp>
        <p:nvCxnSpPr>
          <p:cNvPr id="4" name="Straight Connector 3"/>
          <p:cNvCxnSpPr/>
          <p:nvPr userDrawn="1"/>
        </p:nvCxnSpPr>
        <p:spPr>
          <a:xfrm>
            <a:off x="1290" y="1739900"/>
            <a:ext cx="9141419" cy="0"/>
          </a:xfrm>
          <a:prstGeom prst="line">
            <a:avLst/>
          </a:prstGeom>
          <a:ln w="38100">
            <a:solidFill>
              <a:srgbClr val="FFFF99"/>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115713"/>
            <a:ext cx="9141419" cy="0"/>
          </a:xfrm>
          <a:prstGeom prst="line">
            <a:avLst/>
          </a:prstGeom>
          <a:ln w="38100">
            <a:solidFill>
              <a:srgbClr val="FFFF99"/>
            </a:solidFill>
          </a:ln>
        </p:spPr>
        <p:style>
          <a:lnRef idx="1">
            <a:schemeClr val="accent1"/>
          </a:lnRef>
          <a:fillRef idx="0">
            <a:schemeClr val="accent1"/>
          </a:fillRef>
          <a:effectRef idx="0">
            <a:schemeClr val="accent1"/>
          </a:effectRef>
          <a:fontRef idx="minor">
            <a:schemeClr val="tx1"/>
          </a:fontRef>
        </p:style>
      </p:cxnSp>
      <p:sp>
        <p:nvSpPr>
          <p:cNvPr id="9" name="Rectangle 3"/>
          <p:cNvSpPr>
            <a:spLocks noGrp="1" noChangeArrowheads="1"/>
          </p:cNvSpPr>
          <p:nvPr>
            <p:ph type="subTitle" idx="1"/>
          </p:nvPr>
        </p:nvSpPr>
        <p:spPr>
          <a:xfrm>
            <a:off x="402554" y="3200400"/>
            <a:ext cx="8741445" cy="2468880"/>
          </a:xfrm>
        </p:spPr>
        <p:txBody>
          <a:bodyPr tIns="0" rIns="0" bIns="0" anchor="t"/>
          <a:lstStyle>
            <a:lvl1pPr marL="0" indent="0" algn="l">
              <a:spcAft>
                <a:spcPts val="600"/>
              </a:spcAft>
              <a:buFont typeface="Wingdings" pitchFamily="2" charset="2"/>
              <a:buNone/>
              <a:defRPr sz="1900" b="0">
                <a:solidFill>
                  <a:schemeClr val="bg1"/>
                </a:solidFill>
                <a:latin typeface="Arial" panose="020B0604020202020204" pitchFamily="34" charset="0"/>
                <a:cs typeface="Arial" panose="020B0604020202020204" pitchFamily="34" charset="0"/>
              </a:defRPr>
            </a:lvl1pPr>
          </a:lstStyle>
          <a:p>
            <a:pPr lvl="0"/>
            <a:r>
              <a:rPr lang="en-US" noProof="0" dirty="0" smtClean="0"/>
              <a:t>Click to edit Master subtitle style</a:t>
            </a:r>
            <a:endParaRPr lang="en-GB" noProof="0" dirty="0" smtClean="0"/>
          </a:p>
        </p:txBody>
      </p:sp>
    </p:spTree>
    <p:extLst>
      <p:ext uri="{BB962C8B-B14F-4D97-AF65-F5344CB8AC3E}">
        <p14:creationId xmlns:p14="http://schemas.microsoft.com/office/powerpoint/2010/main" val="216797824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_Title Slide - Whit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0" y="968"/>
            <a:ext cx="9141419" cy="6856064"/>
          </a:xfrm>
          <a:prstGeom prst="rect">
            <a:avLst/>
          </a:prstGeom>
        </p:spPr>
      </p:pic>
      <p:sp>
        <p:nvSpPr>
          <p:cNvPr id="5" name="Rectangle 4"/>
          <p:cNvSpPr/>
          <p:nvPr userDrawn="1"/>
        </p:nvSpPr>
        <p:spPr>
          <a:xfrm>
            <a:off x="0" y="1739900"/>
            <a:ext cx="9142709" cy="4394200"/>
          </a:xfrm>
          <a:prstGeom prst="rect">
            <a:avLst/>
          </a:prstGeom>
          <a:solidFill>
            <a:schemeClr val="accent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sp>
        <p:nvSpPr>
          <p:cNvPr id="11" name="Rectangle 2"/>
          <p:cNvSpPr>
            <a:spLocks noGrp="1" noChangeArrowheads="1"/>
          </p:cNvSpPr>
          <p:nvPr>
            <p:ph type="ctrTitle"/>
          </p:nvPr>
        </p:nvSpPr>
        <p:spPr bwMode="black">
          <a:xfrm>
            <a:off x="402555" y="1972206"/>
            <a:ext cx="8229600" cy="94302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en-GB" sz="3000" noProof="0" dirty="0" smtClean="0">
                <a:solidFill>
                  <a:srgbClr val="FFFF99"/>
                </a:solidFill>
                <a:latin typeface="Arial" panose="020B0604020202020204" pitchFamily="34" charset="0"/>
                <a:cs typeface="Arial" panose="020B0604020202020204" pitchFamily="34" charset="0"/>
              </a:defRPr>
            </a:lvl1pPr>
          </a:lstStyle>
          <a:p>
            <a:pPr lvl="0"/>
            <a:r>
              <a:rPr lang="en-US" noProof="0" dirty="0" smtClean="0"/>
              <a:t>Click to edit Master title style</a:t>
            </a:r>
            <a:endParaRPr lang="en-GB" noProof="0" dirty="0" smtClean="0"/>
          </a:p>
        </p:txBody>
      </p:sp>
      <p:sp>
        <p:nvSpPr>
          <p:cNvPr id="13" name="Rectangle 3"/>
          <p:cNvSpPr>
            <a:spLocks noGrp="1" noChangeArrowheads="1"/>
          </p:cNvSpPr>
          <p:nvPr>
            <p:ph type="subTitle" idx="1"/>
          </p:nvPr>
        </p:nvSpPr>
        <p:spPr>
          <a:xfrm>
            <a:off x="402554" y="3200400"/>
            <a:ext cx="8741445" cy="2468880"/>
          </a:xfrm>
        </p:spPr>
        <p:txBody>
          <a:bodyPr tIns="0" rIns="0" bIns="0" anchor="t"/>
          <a:lstStyle>
            <a:lvl1pPr marL="0" indent="0" algn="l">
              <a:spcAft>
                <a:spcPts val="600"/>
              </a:spcAft>
              <a:buFont typeface="Wingdings" pitchFamily="2" charset="2"/>
              <a:buNone/>
              <a:defRPr sz="1900" b="0">
                <a:solidFill>
                  <a:schemeClr val="bg1"/>
                </a:solidFill>
                <a:latin typeface="Arial" panose="020B0604020202020204" pitchFamily="34" charset="0"/>
                <a:cs typeface="Arial" panose="020B0604020202020204" pitchFamily="34" charset="0"/>
              </a:defRPr>
            </a:lvl1pPr>
          </a:lstStyle>
          <a:p>
            <a:pPr lvl="0"/>
            <a:r>
              <a:rPr lang="en-US" noProof="0" dirty="0" smtClean="0"/>
              <a:t>Click to edit Master subtitle style</a:t>
            </a:r>
            <a:endParaRPr lang="en-GB" noProof="0" dirty="0" smtClean="0"/>
          </a:p>
        </p:txBody>
      </p:sp>
    </p:spTree>
    <p:extLst>
      <p:ext uri="{BB962C8B-B14F-4D97-AF65-F5344CB8AC3E}">
        <p14:creationId xmlns:p14="http://schemas.microsoft.com/office/powerpoint/2010/main" val="261282886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2_Blank - Midnight">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5875" y="6559549"/>
            <a:ext cx="593725" cy="296149"/>
          </a:xfrm>
          <a:prstGeom prst="rect">
            <a:avLst/>
          </a:prstGeom>
        </p:spPr>
        <p:txBody>
          <a:bodyPr/>
          <a:lstStyle>
            <a:lvl1pPr>
              <a:defRPr sz="1200">
                <a:latin typeface="Arial" panose="020B0604020202020204" pitchFamily="34" charset="0"/>
                <a:cs typeface="Arial" panose="020B0604020202020204" pitchFamily="34" charset="0"/>
              </a:defRPr>
            </a:lvl1pPr>
          </a:lstStyle>
          <a:p>
            <a:fld id="{896F26D7-7D64-487C-A15A-4AEC56642393}" type="slidenum">
              <a:rPr lang="en-US" smtClean="0">
                <a:solidFill>
                  <a:srgbClr val="FFFFFF"/>
                </a:solidFill>
              </a:rPr>
              <a:pPr/>
              <a:t>‹#›</a:t>
            </a:fld>
            <a:endParaRPr lang="en-US" dirty="0">
              <a:solidFill>
                <a:srgbClr val="FFFFFF"/>
              </a:solidFill>
            </a:endParaRPr>
          </a:p>
        </p:txBody>
      </p:sp>
      <p:sp>
        <p:nvSpPr>
          <p:cNvPr id="3" name="Rectangle 3"/>
          <p:cNvSpPr>
            <a:spLocks noGrp="1" noChangeArrowheads="1"/>
          </p:cNvSpPr>
          <p:nvPr>
            <p:ph idx="1" hasCustomPrompt="1"/>
          </p:nvPr>
        </p:nvSpPr>
        <p:spPr bwMode="auto">
          <a:xfrm>
            <a:off x="231629" y="1042916"/>
            <a:ext cx="8707655" cy="5243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150000"/>
              </a:lnSpc>
              <a:spcBef>
                <a:spcPts val="600"/>
              </a:spcBef>
              <a:spcAft>
                <a:spcPts val="600"/>
              </a:spcAft>
              <a:defRPr/>
            </a:lvl1pPr>
            <a:lvl2pPr>
              <a:lnSpc>
                <a:spcPct val="150000"/>
              </a:lnSpc>
              <a:spcBef>
                <a:spcPts val="600"/>
              </a:spcBef>
              <a:spcAft>
                <a:spcPts val="600"/>
              </a:spcAft>
              <a:defRPr/>
            </a:lvl2pPr>
            <a:lvl3pPr>
              <a:lnSpc>
                <a:spcPct val="150000"/>
              </a:lnSpc>
              <a:spcBef>
                <a:spcPts val="600"/>
              </a:spcBef>
              <a:spcAft>
                <a:spcPts val="600"/>
              </a:spcAft>
              <a:defRPr/>
            </a:lvl3pPr>
            <a:lvl4pPr>
              <a:lnSpc>
                <a:spcPct val="150000"/>
              </a:lnSpc>
              <a:spcBef>
                <a:spcPts val="600"/>
              </a:spcBef>
              <a:spcAft>
                <a:spcPts val="600"/>
              </a:spcAft>
              <a:defRPr/>
            </a:lvl4pPr>
            <a:lvl5pPr>
              <a:lnSpc>
                <a:spcPct val="150000"/>
              </a:lnSpc>
              <a:spcBef>
                <a:spcPts val="600"/>
              </a:spcBef>
              <a:spcAft>
                <a:spcPts val="600"/>
              </a:spcAft>
              <a:defRPr/>
            </a:lvl5pPr>
          </a:lstStyle>
          <a:p>
            <a:pPr marL="342900" lvl="0"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Click to edit Master text styles</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Second level</a:t>
            </a:r>
          </a:p>
          <a:p>
            <a:pPr marL="1257300" lvl="2"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Third level</a:t>
            </a:r>
          </a:p>
          <a:p>
            <a:pPr marL="1714500" lvl="3"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Fourth level</a:t>
            </a:r>
          </a:p>
          <a:p>
            <a:pPr marL="2171700" lvl="4"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Fifth level </a:t>
            </a:r>
            <a:endParaRPr lang="en-GB" sz="2400" dirty="0" smtClean="0">
              <a:solidFill>
                <a:schemeClr val="bg1"/>
              </a:solidFill>
              <a:latin typeface="Arial" panose="020B0604020202020204" pitchFamily="34" charset="0"/>
              <a:cs typeface="Arial" panose="020B0604020202020204" pitchFamily="34" charset="0"/>
            </a:endParaRPr>
          </a:p>
          <a:p>
            <a:pPr lvl="0"/>
            <a:endParaRPr lang="en-GB" dirty="0" smtClean="0"/>
          </a:p>
        </p:txBody>
      </p:sp>
      <p:sp>
        <p:nvSpPr>
          <p:cNvPr id="5" name="Rectangle 4"/>
          <p:cNvSpPr/>
          <p:nvPr userDrawn="1"/>
        </p:nvSpPr>
        <p:spPr bwMode="ltGray">
          <a:xfrm>
            <a:off x="0" y="0"/>
            <a:ext cx="9144000" cy="768350"/>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223B75">
                  <a:lumMod val="50000"/>
                </a:srgbClr>
              </a:solidFill>
            </a:endParaRPr>
          </a:p>
        </p:txBody>
      </p:sp>
    </p:spTree>
    <p:extLst>
      <p:ext uri="{BB962C8B-B14F-4D97-AF65-F5344CB8AC3E}">
        <p14:creationId xmlns:p14="http://schemas.microsoft.com/office/powerpoint/2010/main" val="2767794642"/>
      </p:ext>
    </p:extLst>
  </p:cSld>
  <p:clrMapOvr>
    <a:masterClrMapping/>
  </p:clrMapOvr>
  <p:transition spd="slow">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Slide - Midnigh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0" y="968"/>
            <a:ext cx="9141419" cy="6856064"/>
          </a:xfrm>
          <a:prstGeom prst="rect">
            <a:avLst/>
          </a:prstGeom>
        </p:spPr>
      </p:pic>
      <p:sp>
        <p:nvSpPr>
          <p:cNvPr id="5" name="Rectangle 4"/>
          <p:cNvSpPr/>
          <p:nvPr userDrawn="1"/>
        </p:nvSpPr>
        <p:spPr bwMode="ltGray">
          <a:xfrm>
            <a:off x="0" y="1739900"/>
            <a:ext cx="9144000" cy="4394200"/>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3074" name="Rectangle 2"/>
          <p:cNvSpPr>
            <a:spLocks noGrp="1" noChangeArrowheads="1"/>
          </p:cNvSpPr>
          <p:nvPr>
            <p:ph type="ctrTitle"/>
          </p:nvPr>
        </p:nvSpPr>
        <p:spPr bwMode="white">
          <a:xfrm>
            <a:off x="402555" y="2190574"/>
            <a:ext cx="7871087" cy="94302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defRPr lang="en-GB" sz="3200" noProof="0" dirty="0" smtClean="0">
                <a:solidFill>
                  <a:schemeClr val="accent6"/>
                </a:solidFill>
              </a:defRPr>
            </a:lvl1pPr>
          </a:lstStyle>
          <a:p>
            <a:pPr lvl="0"/>
            <a:r>
              <a:rPr lang="en-US" noProof="0" dirty="0" smtClean="0"/>
              <a:t>Click to edit Master title style</a:t>
            </a:r>
            <a:endParaRPr lang="en-GB" noProof="0" dirty="0" smtClean="0"/>
          </a:p>
        </p:txBody>
      </p:sp>
      <p:sp>
        <p:nvSpPr>
          <p:cNvPr id="3075" name="Rectangle 3"/>
          <p:cNvSpPr>
            <a:spLocks noGrp="1" noChangeArrowheads="1"/>
          </p:cNvSpPr>
          <p:nvPr>
            <p:ph type="subTitle" idx="1"/>
          </p:nvPr>
        </p:nvSpPr>
        <p:spPr bwMode="white">
          <a:xfrm>
            <a:off x="504155" y="3200400"/>
            <a:ext cx="3931920" cy="2468880"/>
          </a:xfrm>
        </p:spPr>
        <p:txBody>
          <a:bodyPr tIns="0" rIns="0" bIns="0"/>
          <a:lstStyle>
            <a:lvl1pPr marL="0" indent="0" algn="l">
              <a:spcAft>
                <a:spcPts val="600"/>
              </a:spcAft>
              <a:buFont typeface="Wingdings" pitchFamily="2" charset="2"/>
              <a:buNone/>
              <a:defRPr b="0">
                <a:solidFill>
                  <a:schemeClr val="bg1"/>
                </a:solidFill>
              </a:defRPr>
            </a:lvl1pPr>
          </a:lstStyle>
          <a:p>
            <a:pPr lvl="0"/>
            <a:r>
              <a:rPr lang="en-US" noProof="0" dirty="0" smtClean="0"/>
              <a:t>Click to edit Master subtitle style</a:t>
            </a:r>
            <a:endParaRPr lang="en-GB" noProof="0" dirty="0" smtClean="0"/>
          </a:p>
        </p:txBody>
      </p:sp>
      <p:sp>
        <p:nvSpPr>
          <p:cNvPr id="9" name="Text Placeholder 8"/>
          <p:cNvSpPr>
            <a:spLocks noGrp="1"/>
          </p:cNvSpPr>
          <p:nvPr>
            <p:ph type="body" sz="quarter" idx="10"/>
          </p:nvPr>
        </p:nvSpPr>
        <p:spPr bwMode="white">
          <a:xfrm>
            <a:off x="4654550" y="3200400"/>
            <a:ext cx="3931920" cy="246888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71450" indent="-171450">
              <a:buNone/>
              <a:defRPr lang="en-US" b="0" smtClean="0">
                <a:solidFill>
                  <a:schemeClr val="bg1"/>
                </a:solidFill>
              </a:defRPr>
            </a:lvl1pPr>
            <a:lvl2pPr>
              <a:defRPr lang="en-US" smtClean="0"/>
            </a:lvl2pPr>
            <a:lvl3pPr>
              <a:defRPr lang="en-US" smtClean="0"/>
            </a:lvl3pPr>
            <a:lvl4pPr>
              <a:defRPr lang="en-US" smtClean="0"/>
            </a:lvl4pPr>
            <a:lvl5pPr>
              <a:defRPr lang="en-US"/>
            </a:lvl5pPr>
          </a:lstStyle>
          <a:p>
            <a:pPr marL="0" lvl="0" indent="0">
              <a:spcAft>
                <a:spcPts val="600"/>
              </a:spcAft>
            </a:pPr>
            <a:r>
              <a:rPr lang="en-US" dirty="0" smtClean="0"/>
              <a:t>Click to edit Master text styles</a:t>
            </a:r>
          </a:p>
        </p:txBody>
      </p:sp>
    </p:spTree>
    <p:extLst>
      <p:ext uri="{BB962C8B-B14F-4D97-AF65-F5344CB8AC3E}">
        <p14:creationId xmlns:p14="http://schemas.microsoft.com/office/powerpoint/2010/main" val="2795692989"/>
      </p:ext>
    </p:extLst>
  </p:cSld>
  <p:clrMapOvr>
    <a:masterClrMapping/>
  </p:clrMapOvr>
  <p:transition spd="slow">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2_Title Slide - Whit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0" y="968"/>
            <a:ext cx="9141419" cy="6856064"/>
          </a:xfrm>
          <a:prstGeom prst="rect">
            <a:avLst/>
          </a:prstGeom>
        </p:spPr>
      </p:pic>
      <p:sp>
        <p:nvSpPr>
          <p:cNvPr id="5" name="Rectangle 4"/>
          <p:cNvSpPr/>
          <p:nvPr userDrawn="1"/>
        </p:nvSpPr>
        <p:spPr>
          <a:xfrm>
            <a:off x="0" y="1739900"/>
            <a:ext cx="9144000" cy="4394200"/>
          </a:xfrm>
          <a:prstGeom prst="rect">
            <a:avLst/>
          </a:prstGeom>
          <a:solidFill>
            <a:schemeClr val="accent1">
              <a:lumMod val="75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sp>
        <p:nvSpPr>
          <p:cNvPr id="3074" name="Rectangle 2"/>
          <p:cNvSpPr>
            <a:spLocks noGrp="1" noChangeArrowheads="1"/>
          </p:cNvSpPr>
          <p:nvPr>
            <p:ph type="ctrTitle"/>
          </p:nvPr>
        </p:nvSpPr>
        <p:spPr bwMode="black">
          <a:xfrm>
            <a:off x="402555" y="1972206"/>
            <a:ext cx="8229600" cy="94302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en-GB" sz="3000" noProof="0" dirty="0" smtClean="0">
                <a:solidFill>
                  <a:srgbClr val="FFFF99"/>
                </a:solidFill>
                <a:latin typeface="Arial" panose="020B0604020202020204" pitchFamily="34" charset="0"/>
                <a:cs typeface="Arial" panose="020B0604020202020204" pitchFamily="34" charset="0"/>
              </a:defRPr>
            </a:lvl1pPr>
          </a:lstStyle>
          <a:p>
            <a:pPr lvl="0"/>
            <a:r>
              <a:rPr lang="en-US" noProof="0" dirty="0" smtClean="0"/>
              <a:t>Click to edit Master title style</a:t>
            </a:r>
            <a:endParaRPr lang="en-GB" noProof="0" dirty="0" smtClean="0"/>
          </a:p>
        </p:txBody>
      </p:sp>
      <p:cxnSp>
        <p:nvCxnSpPr>
          <p:cNvPr id="4" name="Straight Connector 3"/>
          <p:cNvCxnSpPr/>
          <p:nvPr userDrawn="1"/>
        </p:nvCxnSpPr>
        <p:spPr>
          <a:xfrm>
            <a:off x="1290" y="1739900"/>
            <a:ext cx="9141419" cy="0"/>
          </a:xfrm>
          <a:prstGeom prst="line">
            <a:avLst/>
          </a:prstGeom>
          <a:ln w="38100">
            <a:solidFill>
              <a:srgbClr val="FFFF99"/>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115713"/>
            <a:ext cx="9141419" cy="0"/>
          </a:xfrm>
          <a:prstGeom prst="line">
            <a:avLst/>
          </a:prstGeom>
          <a:ln w="38100">
            <a:solidFill>
              <a:srgbClr val="FFFF99"/>
            </a:solidFill>
          </a:ln>
        </p:spPr>
        <p:style>
          <a:lnRef idx="1">
            <a:schemeClr val="accent1"/>
          </a:lnRef>
          <a:fillRef idx="0">
            <a:schemeClr val="accent1"/>
          </a:fillRef>
          <a:effectRef idx="0">
            <a:schemeClr val="accent1"/>
          </a:effectRef>
          <a:fontRef idx="minor">
            <a:schemeClr val="tx1"/>
          </a:fontRef>
        </p:style>
      </p:cxnSp>
      <p:sp>
        <p:nvSpPr>
          <p:cNvPr id="9" name="Rectangle 3"/>
          <p:cNvSpPr>
            <a:spLocks noGrp="1" noChangeArrowheads="1"/>
          </p:cNvSpPr>
          <p:nvPr>
            <p:ph type="subTitle" idx="1"/>
          </p:nvPr>
        </p:nvSpPr>
        <p:spPr>
          <a:xfrm>
            <a:off x="402554" y="3200400"/>
            <a:ext cx="8741445" cy="2468880"/>
          </a:xfrm>
        </p:spPr>
        <p:txBody>
          <a:bodyPr tIns="0" rIns="0" bIns="0" anchor="t"/>
          <a:lstStyle>
            <a:lvl1pPr marL="0" indent="0" algn="l">
              <a:spcAft>
                <a:spcPts val="600"/>
              </a:spcAft>
              <a:buFont typeface="Wingdings" pitchFamily="2" charset="2"/>
              <a:buNone/>
              <a:defRPr sz="1900" b="0">
                <a:solidFill>
                  <a:schemeClr val="bg1"/>
                </a:solidFill>
                <a:latin typeface="Arial" panose="020B0604020202020204" pitchFamily="34" charset="0"/>
                <a:cs typeface="Arial" panose="020B0604020202020204" pitchFamily="34" charset="0"/>
              </a:defRPr>
            </a:lvl1pPr>
          </a:lstStyle>
          <a:p>
            <a:pPr lvl="0"/>
            <a:r>
              <a:rPr lang="en-US" noProof="0" dirty="0" smtClean="0"/>
              <a:t>Click to edit Master subtitle style</a:t>
            </a:r>
            <a:endParaRPr lang="en-GB" noProof="0" dirty="0" smtClean="0"/>
          </a:p>
        </p:txBody>
      </p:sp>
    </p:spTree>
    <p:extLst>
      <p:ext uri="{BB962C8B-B14F-4D97-AF65-F5344CB8AC3E}">
        <p14:creationId xmlns:p14="http://schemas.microsoft.com/office/powerpoint/2010/main" val="221465131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3_Title Slide - Whit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0" y="968"/>
            <a:ext cx="9141419" cy="6856064"/>
          </a:xfrm>
          <a:prstGeom prst="rect">
            <a:avLst/>
          </a:prstGeom>
        </p:spPr>
      </p:pic>
      <p:sp>
        <p:nvSpPr>
          <p:cNvPr id="5" name="Rectangle 4"/>
          <p:cNvSpPr/>
          <p:nvPr userDrawn="1"/>
        </p:nvSpPr>
        <p:spPr>
          <a:xfrm>
            <a:off x="0" y="1739900"/>
            <a:ext cx="9142709" cy="4394200"/>
          </a:xfrm>
          <a:prstGeom prst="rect">
            <a:avLst/>
          </a:prstGeom>
          <a:solidFill>
            <a:schemeClr val="accent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sp>
        <p:nvSpPr>
          <p:cNvPr id="11" name="Rectangle 2"/>
          <p:cNvSpPr>
            <a:spLocks noGrp="1" noChangeArrowheads="1"/>
          </p:cNvSpPr>
          <p:nvPr>
            <p:ph type="ctrTitle"/>
          </p:nvPr>
        </p:nvSpPr>
        <p:spPr bwMode="black">
          <a:xfrm>
            <a:off x="402555" y="1972206"/>
            <a:ext cx="8229600" cy="94302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en-GB" sz="3000" noProof="0" dirty="0" smtClean="0">
                <a:solidFill>
                  <a:srgbClr val="FFFF99"/>
                </a:solidFill>
                <a:latin typeface="Arial" panose="020B0604020202020204" pitchFamily="34" charset="0"/>
                <a:cs typeface="Arial" panose="020B0604020202020204" pitchFamily="34" charset="0"/>
              </a:defRPr>
            </a:lvl1pPr>
          </a:lstStyle>
          <a:p>
            <a:pPr lvl="0"/>
            <a:r>
              <a:rPr lang="en-US" noProof="0" dirty="0" smtClean="0"/>
              <a:t>Click to edit Master title style</a:t>
            </a:r>
            <a:endParaRPr lang="en-GB" noProof="0" dirty="0" smtClean="0"/>
          </a:p>
        </p:txBody>
      </p:sp>
      <p:sp>
        <p:nvSpPr>
          <p:cNvPr id="13" name="Rectangle 3"/>
          <p:cNvSpPr>
            <a:spLocks noGrp="1" noChangeArrowheads="1"/>
          </p:cNvSpPr>
          <p:nvPr>
            <p:ph type="subTitle" idx="1"/>
          </p:nvPr>
        </p:nvSpPr>
        <p:spPr>
          <a:xfrm>
            <a:off x="402554" y="3200400"/>
            <a:ext cx="8741445" cy="2468880"/>
          </a:xfrm>
        </p:spPr>
        <p:txBody>
          <a:bodyPr tIns="0" rIns="0" bIns="0" anchor="t"/>
          <a:lstStyle>
            <a:lvl1pPr marL="0" indent="0" algn="l">
              <a:spcAft>
                <a:spcPts val="600"/>
              </a:spcAft>
              <a:buFont typeface="Wingdings" pitchFamily="2" charset="2"/>
              <a:buNone/>
              <a:defRPr sz="1900" b="0">
                <a:solidFill>
                  <a:schemeClr val="bg1"/>
                </a:solidFill>
                <a:latin typeface="Arial" panose="020B0604020202020204" pitchFamily="34" charset="0"/>
                <a:cs typeface="Arial" panose="020B0604020202020204" pitchFamily="34" charset="0"/>
              </a:defRPr>
            </a:lvl1pPr>
          </a:lstStyle>
          <a:p>
            <a:pPr lvl="0"/>
            <a:r>
              <a:rPr lang="en-US" noProof="0" dirty="0" smtClean="0"/>
              <a:t>Click to edit Master subtitle style</a:t>
            </a:r>
            <a:endParaRPr lang="en-GB" noProof="0" dirty="0" smtClean="0"/>
          </a:p>
        </p:txBody>
      </p:sp>
    </p:spTree>
    <p:extLst>
      <p:ext uri="{BB962C8B-B14F-4D97-AF65-F5344CB8AC3E}">
        <p14:creationId xmlns:p14="http://schemas.microsoft.com/office/powerpoint/2010/main" val="268395213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1_Blank - Midnight">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96F26D7-7D64-487C-A15A-4AEC56642393}"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748512928"/>
      </p:ext>
    </p:extLst>
  </p:cSld>
  <p:clrMapOvr>
    <a:masterClrMapping/>
  </p:clrMapOvr>
  <p:transition spd="slow">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Slide - Midnight Gradi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0" y="968"/>
            <a:ext cx="9141419" cy="6856064"/>
          </a:xfrm>
          <a:prstGeom prst="rect">
            <a:avLst/>
          </a:prstGeom>
        </p:spPr>
      </p:pic>
      <p:sp>
        <p:nvSpPr>
          <p:cNvPr id="7" name="Rectangle 6"/>
          <p:cNvSpPr/>
          <p:nvPr userDrawn="1"/>
        </p:nvSpPr>
        <p:spPr bwMode="ltGray">
          <a:xfrm>
            <a:off x="0" y="1739900"/>
            <a:ext cx="9144000" cy="4394200"/>
          </a:xfrm>
          <a:prstGeom prst="rect">
            <a:avLst/>
          </a:prstGeom>
          <a:gradFill>
            <a:gsLst>
              <a:gs pos="28000">
                <a:schemeClr val="tx2"/>
              </a:gs>
              <a:gs pos="56000">
                <a:schemeClr val="tx2">
                  <a:alpha val="75000"/>
                </a:schemeClr>
              </a:gs>
              <a:gs pos="100000">
                <a:schemeClr val="tx2">
                  <a:alpha val="30000"/>
                </a:schemeClr>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3074" name="Rectangle 2"/>
          <p:cNvSpPr>
            <a:spLocks noGrp="1" noChangeArrowheads="1"/>
          </p:cNvSpPr>
          <p:nvPr>
            <p:ph type="ctrTitle"/>
          </p:nvPr>
        </p:nvSpPr>
        <p:spPr bwMode="white">
          <a:xfrm>
            <a:off x="402555" y="2190574"/>
            <a:ext cx="7871087" cy="94302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defRPr lang="en-GB" sz="3200" noProof="0" dirty="0" smtClean="0">
                <a:solidFill>
                  <a:schemeClr val="accent6"/>
                </a:solidFill>
              </a:defRPr>
            </a:lvl1pPr>
          </a:lstStyle>
          <a:p>
            <a:pPr lvl="0"/>
            <a:r>
              <a:rPr lang="en-US" noProof="0" dirty="0" smtClean="0"/>
              <a:t>Click to edit Master title style</a:t>
            </a:r>
            <a:endParaRPr lang="en-GB" noProof="0" dirty="0" smtClean="0"/>
          </a:p>
        </p:txBody>
      </p:sp>
      <p:sp>
        <p:nvSpPr>
          <p:cNvPr id="3075" name="Rectangle 3"/>
          <p:cNvSpPr>
            <a:spLocks noGrp="1" noChangeArrowheads="1"/>
          </p:cNvSpPr>
          <p:nvPr>
            <p:ph type="subTitle" idx="1"/>
          </p:nvPr>
        </p:nvSpPr>
        <p:spPr bwMode="white">
          <a:xfrm>
            <a:off x="504155" y="3200400"/>
            <a:ext cx="3931920" cy="2468880"/>
          </a:xfrm>
        </p:spPr>
        <p:txBody>
          <a:bodyPr tIns="0" rIns="0" bIns="0"/>
          <a:lstStyle>
            <a:lvl1pPr marL="0" indent="0" algn="l">
              <a:spcAft>
                <a:spcPts val="600"/>
              </a:spcAft>
              <a:buFont typeface="Wingdings" pitchFamily="2" charset="2"/>
              <a:buNone/>
              <a:defRPr b="0">
                <a:solidFill>
                  <a:schemeClr val="bg1"/>
                </a:solidFill>
              </a:defRPr>
            </a:lvl1pPr>
          </a:lstStyle>
          <a:p>
            <a:pPr lvl="0"/>
            <a:r>
              <a:rPr lang="en-US" noProof="0" dirty="0" smtClean="0"/>
              <a:t>Click to edit Master subtitle style</a:t>
            </a:r>
            <a:endParaRPr lang="en-GB" noProof="0" dirty="0" smtClean="0"/>
          </a:p>
        </p:txBody>
      </p:sp>
      <p:sp>
        <p:nvSpPr>
          <p:cNvPr id="9" name="Text Placeholder 8"/>
          <p:cNvSpPr>
            <a:spLocks noGrp="1"/>
          </p:cNvSpPr>
          <p:nvPr>
            <p:ph type="body" sz="quarter" idx="10"/>
          </p:nvPr>
        </p:nvSpPr>
        <p:spPr bwMode="white">
          <a:xfrm>
            <a:off x="4654550" y="3200400"/>
            <a:ext cx="3931920" cy="246888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71450" indent="-171450">
              <a:buNone/>
              <a:defRPr lang="en-US" b="0" smtClean="0">
                <a:solidFill>
                  <a:schemeClr val="bg1"/>
                </a:solidFill>
              </a:defRPr>
            </a:lvl1pPr>
            <a:lvl2pPr>
              <a:defRPr lang="en-US" smtClean="0"/>
            </a:lvl2pPr>
            <a:lvl3pPr>
              <a:defRPr lang="en-US" smtClean="0"/>
            </a:lvl3pPr>
            <a:lvl4pPr>
              <a:defRPr lang="en-US" smtClean="0"/>
            </a:lvl4pPr>
            <a:lvl5pPr>
              <a:defRPr lang="en-US"/>
            </a:lvl5pPr>
          </a:lstStyle>
          <a:p>
            <a:pPr marL="0" lvl="0" indent="0">
              <a:spcAft>
                <a:spcPts val="600"/>
              </a:spcAft>
            </a:pPr>
            <a:r>
              <a:rPr lang="en-US" dirty="0" smtClean="0"/>
              <a:t>Click to edit Master text styles</a:t>
            </a:r>
          </a:p>
        </p:txBody>
      </p:sp>
    </p:spTree>
    <p:extLst>
      <p:ext uri="{BB962C8B-B14F-4D97-AF65-F5344CB8AC3E}">
        <p14:creationId xmlns:p14="http://schemas.microsoft.com/office/powerpoint/2010/main" val="3233292081"/>
      </p:ext>
    </p:extLst>
  </p:cSld>
  <p:clrMapOvr>
    <a:masterClrMapping/>
  </p:clrMapOvr>
  <p:transition spd="slow">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Title and Content - Midnight">
    <p:spTree>
      <p:nvGrpSpPr>
        <p:cNvPr id="1" name=""/>
        <p:cNvGrpSpPr/>
        <p:nvPr/>
      </p:nvGrpSpPr>
      <p:grpSpPr>
        <a:xfrm>
          <a:off x="0" y="0"/>
          <a:ext cx="0" cy="0"/>
          <a:chOff x="0" y="0"/>
          <a:chExt cx="0" cy="0"/>
        </a:xfrm>
      </p:grpSpPr>
      <p:sp>
        <p:nvSpPr>
          <p:cNvPr id="2" name="Title 1"/>
          <p:cNvSpPr>
            <a:spLocks noGrp="1"/>
          </p:cNvSpPr>
          <p:nvPr>
            <p:ph type="title"/>
          </p:nvPr>
        </p:nvSpPr>
        <p:spPr>
          <a:xfrm>
            <a:off x="231629" y="57151"/>
            <a:ext cx="8657190" cy="666750"/>
          </a:xfrm>
        </p:spPr>
        <p:txBody>
          <a:bodyPr/>
          <a:lstStyle>
            <a:lvl1pPr>
              <a:defRPr>
                <a:solidFill>
                  <a:schemeClr val="accent6">
                    <a:lumMod val="75000"/>
                  </a:schemeClr>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lnSpc>
                <a:spcPct val="200000"/>
              </a:lnSpc>
              <a:defRPr b="1">
                <a:latin typeface="Arial" panose="020B0604020202020204" pitchFamily="34" charset="0"/>
                <a:cs typeface="Arial" panose="020B0604020202020204" pitchFamily="34" charset="0"/>
              </a:defRPr>
            </a:lvl1pPr>
            <a:lvl2pPr>
              <a:lnSpc>
                <a:spcPct val="200000"/>
              </a:lnSpc>
              <a:defRPr b="1">
                <a:latin typeface="Arial" panose="020B0604020202020204" pitchFamily="34" charset="0"/>
                <a:cs typeface="Arial" panose="020B0604020202020204" pitchFamily="34" charset="0"/>
              </a:defRPr>
            </a:lvl2pPr>
            <a:lvl3pPr>
              <a:lnSpc>
                <a:spcPct val="200000"/>
              </a:lnSpc>
              <a:defRPr b="1">
                <a:latin typeface="Arial" panose="020B0604020202020204" pitchFamily="34" charset="0"/>
                <a:cs typeface="Arial" panose="020B0604020202020204" pitchFamily="34" charset="0"/>
              </a:defRPr>
            </a:lvl3pPr>
            <a:lvl4pPr>
              <a:lnSpc>
                <a:spcPct val="200000"/>
              </a:lnSpc>
              <a:defRPr b="1">
                <a:latin typeface="Arial" panose="020B0604020202020204" pitchFamily="34" charset="0"/>
                <a:cs typeface="Arial" panose="020B0604020202020204" pitchFamily="34" charset="0"/>
              </a:defRPr>
            </a:lvl4pPr>
            <a:lvl5pPr>
              <a:lnSpc>
                <a:spcPct val="200000"/>
              </a:lnSpc>
              <a:defRPr b="1">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896F26D7-7D64-487C-A15A-4AEC56642393}" type="slidenum">
              <a:rPr lang="en-US" smtClean="0"/>
              <a:pPr/>
              <a:t>‹#›</a:t>
            </a:fld>
            <a:endParaRPr lang="en-US" dirty="0"/>
          </a:p>
        </p:txBody>
      </p:sp>
    </p:spTree>
    <p:extLst>
      <p:ext uri="{BB962C8B-B14F-4D97-AF65-F5344CB8AC3E}">
        <p14:creationId xmlns:p14="http://schemas.microsoft.com/office/powerpoint/2010/main" val="3991692443"/>
      </p:ext>
    </p:extLst>
  </p:cSld>
  <p:clrMapOvr>
    <a:masterClrMapping/>
  </p:clrMapOvr>
  <p:transition spd="slow">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Midnight Highligh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smtClean="0"/>
              <a:t>Click to edit Master title style</a:t>
            </a:r>
            <a:endParaRPr lang="en-US"/>
          </a:p>
        </p:txBody>
      </p:sp>
      <p:sp>
        <p:nvSpPr>
          <p:cNvPr id="3" name="Content Placeholder 2"/>
          <p:cNvSpPr>
            <a:spLocks noGrp="1"/>
          </p:cNvSpPr>
          <p:nvPr>
            <p:ph idx="1"/>
          </p:nvPr>
        </p:nvSpPr>
        <p:spPr>
          <a:xfrm>
            <a:off x="295129" y="1042916"/>
            <a:ext cx="5427809" cy="5243584"/>
          </a:xfrm>
        </p:spPr>
        <p:txBody>
          <a:bodyPr rIns="9144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896F26D7-7D64-487C-A15A-4AEC56642393}" type="slidenum">
              <a:rPr lang="en-US" smtClean="0"/>
              <a:pPr/>
              <a:t>‹#›</a:t>
            </a:fld>
            <a:endParaRPr lang="en-US" dirty="0"/>
          </a:p>
        </p:txBody>
      </p:sp>
      <p:sp>
        <p:nvSpPr>
          <p:cNvPr id="5" name="Text Placeholder 4"/>
          <p:cNvSpPr>
            <a:spLocks noGrp="1"/>
          </p:cNvSpPr>
          <p:nvPr>
            <p:ph type="body" sz="quarter" idx="13"/>
          </p:nvPr>
        </p:nvSpPr>
        <p:spPr bwMode="ltGray">
          <a:xfrm>
            <a:off x="5722938" y="1035050"/>
            <a:ext cx="3268662" cy="5251450"/>
          </a:xfrm>
          <a:solidFill>
            <a:schemeClr val="accent1">
              <a:lumMod val="60000"/>
              <a:lumOff val="40000"/>
            </a:schemeClr>
          </a:solidFill>
          <a:ln>
            <a:noFill/>
          </a:ln>
          <a:effectLst/>
        </p:spPr>
        <p:txBody>
          <a:bodyPr vert="horz" wrap="square" lIns="91440" tIns="182880" rIns="274320" bIns="182880" numCol="1" anchor="t" anchorCtr="0" compatLnSpc="1">
            <a:prstTxWarp prst="textNoShape">
              <a:avLst/>
            </a:prstTxWarp>
          </a:bodyPr>
          <a:lstStyle>
            <a:lvl1pPr>
              <a:buClr>
                <a:srgbClr val="FFFF99"/>
              </a:buClr>
              <a:defRPr lang="en-US" sz="1600" dirty="0" smtClean="0"/>
            </a:lvl1pPr>
            <a:lvl2pPr>
              <a:defRPr lang="en-US" sz="1400" dirty="0" smtClean="0"/>
            </a:lvl2pPr>
            <a:lvl3pPr>
              <a:buClr>
                <a:srgbClr val="FFFF99"/>
              </a:buClr>
              <a:defRPr lang="en-US" sz="1200" dirty="0" smtClean="0"/>
            </a:lvl3pPr>
            <a:lvl4pPr>
              <a:defRPr lang="en-US" sz="1100" dirty="0" smtClean="0"/>
            </a:lvl4pPr>
            <a:lvl5pPr>
              <a:buClr>
                <a:srgbClr val="FFFF99"/>
              </a:buClr>
              <a:defRPr lang="en-US" sz="11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85119565"/>
      </p:ext>
    </p:extLst>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Obj" preserve="1">
  <p:cSld name="Two Content - Midn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149350"/>
            <a:ext cx="4038600" cy="5073650"/>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149350"/>
            <a:ext cx="4038600" cy="5073650"/>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896F26D7-7D64-487C-A15A-4AEC56642393}" type="slidenum">
              <a:rPr lang="en-US" smtClean="0"/>
              <a:pPr/>
              <a:t>‹#›</a:t>
            </a:fld>
            <a:endParaRPr lang="en-US" dirty="0"/>
          </a:p>
        </p:txBody>
      </p:sp>
    </p:spTree>
    <p:extLst>
      <p:ext uri="{BB962C8B-B14F-4D97-AF65-F5344CB8AC3E}">
        <p14:creationId xmlns:p14="http://schemas.microsoft.com/office/powerpoint/2010/main" val="580007392"/>
      </p:ext>
    </p:extLst>
  </p:cSld>
  <p:clrMapOvr>
    <a:masterClrMapping/>
  </p:clrMapOvr>
  <p:transition spd="slow">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TxTwoObj" preserve="1">
  <p:cSld name="Comparison - Midn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330200" y="905181"/>
            <a:ext cx="4090968" cy="639762"/>
          </a:xfrm>
        </p:spPr>
        <p:txBody>
          <a:bodyPr anchor="b"/>
          <a:lstStyle>
            <a:lvl1pPr marL="0" indent="0">
              <a:lnSpc>
                <a:spcPct val="85000"/>
              </a:lnSpc>
              <a:spcAft>
                <a:spcPts val="0"/>
              </a:spcAft>
              <a:buNone/>
              <a:defRPr sz="21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30200" y="1603665"/>
            <a:ext cx="4090968" cy="4471697"/>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57725" y="905181"/>
            <a:ext cx="4092575" cy="639762"/>
          </a:xfrm>
        </p:spPr>
        <p:txBody>
          <a:bodyPr anchor="b"/>
          <a:lstStyle>
            <a:lvl1pPr marL="0" indent="0">
              <a:lnSpc>
                <a:spcPct val="85000"/>
              </a:lnSpc>
              <a:spcAft>
                <a:spcPts val="0"/>
              </a:spcAft>
              <a:buNone/>
              <a:defRPr sz="21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57725" y="1603665"/>
            <a:ext cx="4092575" cy="4471697"/>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896F26D7-7D64-487C-A15A-4AEC56642393}" type="slidenum">
              <a:rPr lang="en-US" smtClean="0"/>
              <a:pPr/>
              <a:t>‹#›</a:t>
            </a:fld>
            <a:endParaRPr lang="en-US" dirty="0"/>
          </a:p>
        </p:txBody>
      </p:sp>
    </p:spTree>
    <p:extLst>
      <p:ext uri="{BB962C8B-B14F-4D97-AF65-F5344CB8AC3E}">
        <p14:creationId xmlns:p14="http://schemas.microsoft.com/office/powerpoint/2010/main" val="736432003"/>
      </p:ext>
    </p:extLst>
  </p:cSld>
  <p:clrMapOvr>
    <a:masterClrMapping/>
  </p:clrMapOvr>
  <p:transition spd="slow">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 Midnight">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96F26D7-7D64-487C-A15A-4AEC56642393}" type="slidenum">
              <a:rPr lang="en-US" smtClean="0"/>
              <a:pPr/>
              <a:t>‹#›</a:t>
            </a:fld>
            <a:endParaRPr lang="en-US" dirty="0"/>
          </a:p>
        </p:txBody>
      </p:sp>
    </p:spTree>
    <p:extLst>
      <p:ext uri="{BB962C8B-B14F-4D97-AF65-F5344CB8AC3E}">
        <p14:creationId xmlns:p14="http://schemas.microsoft.com/office/powerpoint/2010/main" val="5358193"/>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emf"/><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1.emf"/><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l="-8000" r="-8000"/>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295128" y="1042916"/>
            <a:ext cx="8328171" cy="5243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 </a:t>
            </a:r>
            <a:endParaRPr lang="en-GB" dirty="0" smtClean="0"/>
          </a:p>
        </p:txBody>
      </p:sp>
      <p:sp>
        <p:nvSpPr>
          <p:cNvPr id="1026" name="Rectangle 2"/>
          <p:cNvSpPr>
            <a:spLocks noGrp="1" noChangeArrowheads="1"/>
          </p:cNvSpPr>
          <p:nvPr>
            <p:ph type="title"/>
          </p:nvPr>
        </p:nvSpPr>
        <p:spPr bwMode="auto">
          <a:xfrm>
            <a:off x="231629" y="57151"/>
            <a:ext cx="765076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dirty="0" smtClean="0"/>
              <a:t>Click to edit Master title style</a:t>
            </a:r>
            <a:endParaRPr lang="en-GB" dirty="0" smtClean="0"/>
          </a:p>
        </p:txBody>
      </p:sp>
      <p:sp>
        <p:nvSpPr>
          <p:cNvPr id="4" name="Slide Number Placeholder 3"/>
          <p:cNvSpPr>
            <a:spLocks noGrp="1"/>
          </p:cNvSpPr>
          <p:nvPr>
            <p:ph type="sldNum" sz="quarter" idx="4"/>
          </p:nvPr>
        </p:nvSpPr>
        <p:spPr>
          <a:xfrm>
            <a:off x="15875" y="6559549"/>
            <a:ext cx="593725" cy="296149"/>
          </a:xfrm>
          <a:prstGeom prst="rect">
            <a:avLst/>
          </a:prstGeom>
        </p:spPr>
        <p:txBody>
          <a:bodyPr vert="horz" lIns="91440" tIns="45720" rIns="91440" bIns="45720" rtlCol="0" anchor="ctr"/>
          <a:lstStyle>
            <a:lvl1pPr algn="l">
              <a:defRPr sz="1000">
                <a:solidFill>
                  <a:schemeClr val="bg1"/>
                </a:solidFill>
                <a:latin typeface="Calibri" panose="020F0502020204030204" pitchFamily="34" charset="0"/>
              </a:defRPr>
            </a:lvl1pPr>
          </a:lstStyle>
          <a:p>
            <a:fld id="{E5367F82-B186-4873-9C8D-53EBD785B0CC}" type="slidenum">
              <a:rPr lang="en-US" smtClean="0"/>
              <a:pPr/>
              <a:t>‹#›</a:t>
            </a:fld>
            <a:endParaRPr lang="en-US" dirty="0"/>
          </a:p>
        </p:txBody>
      </p:sp>
    </p:spTree>
    <p:extLst>
      <p:ext uri="{BB962C8B-B14F-4D97-AF65-F5344CB8AC3E}">
        <p14:creationId xmlns:p14="http://schemas.microsoft.com/office/powerpoint/2010/main" val="2904280829"/>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7" r:id="rId9"/>
    <p:sldLayoutId id="2147483768" r:id="rId10"/>
    <p:sldLayoutId id="2147483782" r:id="rId11"/>
  </p:sldLayoutIdLst>
  <p:transition spd="slow">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400" b="1" spc="-50" baseline="0">
          <a:solidFill>
            <a:schemeClr val="accent6"/>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171450" indent="-171450" algn="l" rtl="0" eaLnBrk="1" fontAlgn="base" hangingPunct="1">
        <a:lnSpc>
          <a:spcPct val="90000"/>
        </a:lnSpc>
        <a:spcBef>
          <a:spcPct val="0"/>
        </a:spcBef>
        <a:spcAft>
          <a:spcPts val="300"/>
        </a:spcAft>
        <a:buClr>
          <a:schemeClr val="accent6"/>
        </a:buClr>
        <a:buSzPct val="95000"/>
        <a:buFont typeface="Wingdings 2" pitchFamily="18" charset="2"/>
        <a:buChar char=""/>
        <a:tabLst/>
        <a:defRPr sz="1800">
          <a:solidFill>
            <a:schemeClr val="bg1"/>
          </a:solidFill>
          <a:latin typeface="+mn-lt"/>
          <a:ea typeface="+mn-ea"/>
          <a:cs typeface="+mn-cs"/>
        </a:defRPr>
      </a:lvl1pPr>
      <a:lvl2pPr marL="471488" indent="-185738" algn="l" rtl="0" eaLnBrk="1" fontAlgn="base" hangingPunct="1">
        <a:lnSpc>
          <a:spcPct val="90000"/>
        </a:lnSpc>
        <a:spcBef>
          <a:spcPct val="0"/>
        </a:spcBef>
        <a:spcAft>
          <a:spcPts val="300"/>
        </a:spcAft>
        <a:buClr>
          <a:schemeClr val="bg1"/>
        </a:buClr>
        <a:buFont typeface="Arial" pitchFamily="34" charset="0"/>
        <a:buChar char="‒"/>
        <a:defRPr sz="1600">
          <a:solidFill>
            <a:schemeClr val="bg1"/>
          </a:solidFill>
          <a:latin typeface="+mn-lt"/>
        </a:defRPr>
      </a:lvl2pPr>
      <a:lvl3pPr marL="600075" indent="-134938" algn="l" rtl="0" eaLnBrk="1" fontAlgn="base" hangingPunct="1">
        <a:lnSpc>
          <a:spcPct val="90000"/>
        </a:lnSpc>
        <a:spcBef>
          <a:spcPct val="0"/>
        </a:spcBef>
        <a:spcAft>
          <a:spcPts val="300"/>
        </a:spcAft>
        <a:buClr>
          <a:srgbClr val="FFFFCC"/>
        </a:buClr>
        <a:buChar char="•"/>
        <a:tabLst/>
        <a:defRPr sz="1400">
          <a:solidFill>
            <a:schemeClr val="bg1"/>
          </a:solidFill>
          <a:latin typeface="+mn-lt"/>
        </a:defRPr>
      </a:lvl3pPr>
      <a:lvl4pPr marL="914400" indent="-174625" algn="l" rtl="0" eaLnBrk="1" fontAlgn="base" hangingPunct="1">
        <a:lnSpc>
          <a:spcPct val="90000"/>
        </a:lnSpc>
        <a:spcBef>
          <a:spcPct val="0"/>
        </a:spcBef>
        <a:spcAft>
          <a:spcPts val="300"/>
        </a:spcAft>
        <a:buClr>
          <a:schemeClr val="bg1"/>
        </a:buClr>
        <a:buFont typeface="Arial" pitchFamily="34" charset="0"/>
        <a:buChar char="‒"/>
        <a:defRPr sz="1200">
          <a:solidFill>
            <a:schemeClr val="bg1"/>
          </a:solidFill>
          <a:latin typeface="+mn-lt"/>
        </a:defRPr>
      </a:lvl4pPr>
      <a:lvl5pPr marL="1143000" indent="-120650" algn="l" rtl="0" eaLnBrk="1" fontAlgn="base" hangingPunct="1">
        <a:lnSpc>
          <a:spcPct val="90000"/>
        </a:lnSpc>
        <a:spcBef>
          <a:spcPct val="0"/>
        </a:spcBef>
        <a:spcAft>
          <a:spcPts val="300"/>
        </a:spcAft>
        <a:buClr>
          <a:schemeClr val="accent6"/>
        </a:buClr>
        <a:buFont typeface="Arial" pitchFamily="34" charset="0"/>
        <a:buChar char="•"/>
        <a:defRPr sz="1200">
          <a:solidFill>
            <a:schemeClr val="bg1"/>
          </a:solidFill>
          <a:latin typeface="+mn-lt"/>
        </a:defRPr>
      </a:lvl5pPr>
      <a:lvl6pPr marL="1811338" indent="-217488" algn="l" rtl="0" eaLnBrk="1" fontAlgn="base" hangingPunct="1">
        <a:spcBef>
          <a:spcPct val="0"/>
        </a:spcBef>
        <a:spcAft>
          <a:spcPct val="20000"/>
        </a:spcAft>
        <a:buChar char="»"/>
        <a:defRPr sz="1600">
          <a:solidFill>
            <a:schemeClr val="tx1"/>
          </a:solidFill>
          <a:latin typeface="+mn-lt"/>
        </a:defRPr>
      </a:lvl6pPr>
      <a:lvl7pPr marL="2268538" indent="-217488" algn="l" rtl="0" eaLnBrk="1" fontAlgn="base" hangingPunct="1">
        <a:spcBef>
          <a:spcPct val="0"/>
        </a:spcBef>
        <a:spcAft>
          <a:spcPct val="20000"/>
        </a:spcAft>
        <a:buChar char="»"/>
        <a:defRPr sz="1600">
          <a:solidFill>
            <a:schemeClr val="tx1"/>
          </a:solidFill>
          <a:latin typeface="+mn-lt"/>
        </a:defRPr>
      </a:lvl7pPr>
      <a:lvl8pPr marL="2725738" indent="-217488" algn="l" rtl="0" eaLnBrk="1" fontAlgn="base" hangingPunct="1">
        <a:spcBef>
          <a:spcPct val="0"/>
        </a:spcBef>
        <a:spcAft>
          <a:spcPct val="20000"/>
        </a:spcAft>
        <a:buChar char="»"/>
        <a:defRPr sz="1600">
          <a:solidFill>
            <a:schemeClr val="tx1"/>
          </a:solidFill>
          <a:latin typeface="+mn-lt"/>
        </a:defRPr>
      </a:lvl8pPr>
      <a:lvl9pPr marL="3182938" indent="-217488" algn="l" rtl="0" eaLnBrk="1" fontAlgn="base" hangingPunct="1">
        <a:spcBef>
          <a:spcPct val="0"/>
        </a:spcBef>
        <a:spcAft>
          <a:spcPct val="2000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l="-8000" r="-8000"/>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295128" y="1042916"/>
            <a:ext cx="8328171" cy="5243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 </a:t>
            </a:r>
            <a:endParaRPr lang="en-GB" dirty="0" smtClean="0"/>
          </a:p>
        </p:txBody>
      </p:sp>
      <p:sp>
        <p:nvSpPr>
          <p:cNvPr id="1026" name="Rectangle 2"/>
          <p:cNvSpPr>
            <a:spLocks noGrp="1" noChangeArrowheads="1"/>
          </p:cNvSpPr>
          <p:nvPr>
            <p:ph type="title"/>
          </p:nvPr>
        </p:nvSpPr>
        <p:spPr bwMode="auto">
          <a:xfrm>
            <a:off x="231629" y="57151"/>
            <a:ext cx="765076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dirty="0" smtClean="0"/>
              <a:t>Click to edit Master title style</a:t>
            </a:r>
            <a:endParaRPr lang="en-GB" dirty="0" smtClean="0"/>
          </a:p>
        </p:txBody>
      </p:sp>
      <p:sp>
        <p:nvSpPr>
          <p:cNvPr id="4" name="Slide Number Placeholder 3"/>
          <p:cNvSpPr>
            <a:spLocks noGrp="1"/>
          </p:cNvSpPr>
          <p:nvPr>
            <p:ph type="sldNum" sz="quarter" idx="4"/>
          </p:nvPr>
        </p:nvSpPr>
        <p:spPr>
          <a:xfrm>
            <a:off x="15875" y="6559549"/>
            <a:ext cx="593725" cy="296149"/>
          </a:xfrm>
          <a:prstGeom prst="rect">
            <a:avLst/>
          </a:prstGeom>
        </p:spPr>
        <p:txBody>
          <a:bodyPr vert="horz" lIns="91440" tIns="45720" rIns="91440" bIns="45720" rtlCol="0" anchor="ctr"/>
          <a:lstStyle>
            <a:lvl1pPr algn="l">
              <a:defRPr sz="1000">
                <a:solidFill>
                  <a:schemeClr val="bg1"/>
                </a:solidFill>
                <a:latin typeface="Calibri" panose="020F0502020204030204" pitchFamily="34" charset="0"/>
              </a:defRPr>
            </a:lvl1pPr>
          </a:lstStyle>
          <a:p>
            <a:fld id="{E5367F82-B186-4873-9C8D-53EBD785B0CC}" type="slidenum">
              <a:rPr lang="en-US" smtClean="0"/>
              <a:pPr/>
              <a:t>‹#›</a:t>
            </a:fld>
            <a:endParaRPr lang="en-US" dirty="0"/>
          </a:p>
        </p:txBody>
      </p:sp>
    </p:spTree>
    <p:extLst>
      <p:ext uri="{BB962C8B-B14F-4D97-AF65-F5344CB8AC3E}">
        <p14:creationId xmlns:p14="http://schemas.microsoft.com/office/powerpoint/2010/main" val="1227568504"/>
      </p:ext>
    </p:extLst>
  </p:cSld>
  <p:clrMap bg1="lt1" tx1="dk1" bg2="lt2" tx2="dk2" accent1="accent1" accent2="accent2" accent3="accent3" accent4="accent4" accent5="accent5" accent6="accent6" hlink="hlink" folHlink="folHlink"/>
  <p:sldLayoutIdLst>
    <p:sldLayoutId id="2147483776" r:id="rId1"/>
    <p:sldLayoutId id="2147483780" r:id="rId2"/>
    <p:sldLayoutId id="2147483781" r:id="rId3"/>
  </p:sldLayoutIdLst>
  <p:transition spd="slow">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400" b="1" spc="-50" baseline="0">
          <a:solidFill>
            <a:schemeClr val="bg2"/>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171450" indent="-171450" algn="l" rtl="0" eaLnBrk="1" fontAlgn="base" hangingPunct="1">
        <a:lnSpc>
          <a:spcPct val="200000"/>
        </a:lnSpc>
        <a:spcBef>
          <a:spcPct val="0"/>
        </a:spcBef>
        <a:spcAft>
          <a:spcPts val="300"/>
        </a:spcAft>
        <a:buClr>
          <a:schemeClr val="tx2"/>
        </a:buClr>
        <a:buSzPct val="95000"/>
        <a:buFont typeface="Wingdings 2" pitchFamily="18" charset="2"/>
        <a:buChar char=""/>
        <a:tabLst/>
        <a:defRPr sz="1800">
          <a:solidFill>
            <a:schemeClr val="bg2"/>
          </a:solidFill>
          <a:latin typeface="Arial" panose="020B0604020202020204" pitchFamily="34" charset="0"/>
          <a:ea typeface="+mn-ea"/>
          <a:cs typeface="Arial" panose="020B0604020202020204" pitchFamily="34" charset="0"/>
        </a:defRPr>
      </a:lvl1pPr>
      <a:lvl2pPr marL="471488" indent="-185738" algn="l" rtl="0" eaLnBrk="1" fontAlgn="base" hangingPunct="1">
        <a:lnSpc>
          <a:spcPct val="200000"/>
        </a:lnSpc>
        <a:spcBef>
          <a:spcPct val="0"/>
        </a:spcBef>
        <a:spcAft>
          <a:spcPts val="300"/>
        </a:spcAft>
        <a:buClr>
          <a:schemeClr val="tx2"/>
        </a:buClr>
        <a:buFont typeface="Arial" pitchFamily="34" charset="0"/>
        <a:buChar char="‒"/>
        <a:defRPr sz="1600">
          <a:solidFill>
            <a:schemeClr val="bg2"/>
          </a:solidFill>
          <a:latin typeface="Arial" panose="020B0604020202020204" pitchFamily="34" charset="0"/>
          <a:cs typeface="Arial" panose="020B0604020202020204" pitchFamily="34" charset="0"/>
        </a:defRPr>
      </a:lvl2pPr>
      <a:lvl3pPr marL="600075" indent="-134938" algn="l" rtl="0" eaLnBrk="1" fontAlgn="base" hangingPunct="1">
        <a:lnSpc>
          <a:spcPct val="200000"/>
        </a:lnSpc>
        <a:spcBef>
          <a:spcPct val="0"/>
        </a:spcBef>
        <a:spcAft>
          <a:spcPts val="300"/>
        </a:spcAft>
        <a:buClr>
          <a:schemeClr val="tx2"/>
        </a:buClr>
        <a:buChar char="•"/>
        <a:tabLst/>
        <a:defRPr sz="1400">
          <a:solidFill>
            <a:schemeClr val="bg2"/>
          </a:solidFill>
          <a:latin typeface="Arial" panose="020B0604020202020204" pitchFamily="34" charset="0"/>
          <a:cs typeface="Arial" panose="020B0604020202020204" pitchFamily="34" charset="0"/>
        </a:defRPr>
      </a:lvl3pPr>
      <a:lvl4pPr marL="914400" indent="-174625" algn="l" rtl="0" eaLnBrk="1" fontAlgn="base" hangingPunct="1">
        <a:lnSpc>
          <a:spcPct val="200000"/>
        </a:lnSpc>
        <a:spcBef>
          <a:spcPct val="0"/>
        </a:spcBef>
        <a:spcAft>
          <a:spcPts val="300"/>
        </a:spcAft>
        <a:buClr>
          <a:schemeClr val="tx2"/>
        </a:buClr>
        <a:buFont typeface="Arial" pitchFamily="34" charset="0"/>
        <a:buChar char="‒"/>
        <a:defRPr sz="1200">
          <a:solidFill>
            <a:schemeClr val="bg2"/>
          </a:solidFill>
          <a:latin typeface="Arial" panose="020B0604020202020204" pitchFamily="34" charset="0"/>
          <a:cs typeface="Arial" panose="020B0604020202020204" pitchFamily="34" charset="0"/>
        </a:defRPr>
      </a:lvl4pPr>
      <a:lvl5pPr marL="1143000" indent="-120650" algn="l" rtl="0" eaLnBrk="1" fontAlgn="base" hangingPunct="1">
        <a:lnSpc>
          <a:spcPct val="200000"/>
        </a:lnSpc>
        <a:spcBef>
          <a:spcPct val="0"/>
        </a:spcBef>
        <a:spcAft>
          <a:spcPts val="300"/>
        </a:spcAft>
        <a:buClr>
          <a:schemeClr val="tx2"/>
        </a:buClr>
        <a:buFont typeface="Arial" pitchFamily="34" charset="0"/>
        <a:buChar char="•"/>
        <a:defRPr sz="1200">
          <a:solidFill>
            <a:schemeClr val="bg2"/>
          </a:solidFill>
          <a:latin typeface="Arial" panose="020B0604020202020204" pitchFamily="34" charset="0"/>
          <a:cs typeface="Arial" panose="020B0604020202020204" pitchFamily="34" charset="0"/>
        </a:defRPr>
      </a:lvl5pPr>
      <a:lvl6pPr marL="1811338" indent="-217488" algn="l" rtl="0" eaLnBrk="1" fontAlgn="base" hangingPunct="1">
        <a:spcBef>
          <a:spcPct val="0"/>
        </a:spcBef>
        <a:spcAft>
          <a:spcPct val="20000"/>
        </a:spcAft>
        <a:buChar char="»"/>
        <a:defRPr sz="1600">
          <a:solidFill>
            <a:schemeClr val="tx1"/>
          </a:solidFill>
          <a:latin typeface="+mn-lt"/>
        </a:defRPr>
      </a:lvl6pPr>
      <a:lvl7pPr marL="2268538" indent="-217488" algn="l" rtl="0" eaLnBrk="1" fontAlgn="base" hangingPunct="1">
        <a:spcBef>
          <a:spcPct val="0"/>
        </a:spcBef>
        <a:spcAft>
          <a:spcPct val="20000"/>
        </a:spcAft>
        <a:buChar char="»"/>
        <a:defRPr sz="1600">
          <a:solidFill>
            <a:schemeClr val="tx1"/>
          </a:solidFill>
          <a:latin typeface="+mn-lt"/>
        </a:defRPr>
      </a:lvl7pPr>
      <a:lvl8pPr marL="2725738" indent="-217488" algn="l" rtl="0" eaLnBrk="1" fontAlgn="base" hangingPunct="1">
        <a:spcBef>
          <a:spcPct val="0"/>
        </a:spcBef>
        <a:spcAft>
          <a:spcPct val="20000"/>
        </a:spcAft>
        <a:buChar char="»"/>
        <a:defRPr sz="1600">
          <a:solidFill>
            <a:schemeClr val="tx1"/>
          </a:solidFill>
          <a:latin typeface="+mn-lt"/>
        </a:defRPr>
      </a:lvl8pPr>
      <a:lvl9pPr marL="3182938" indent="-217488" algn="l" rtl="0" eaLnBrk="1" fontAlgn="base" hangingPunct="1">
        <a:spcBef>
          <a:spcPct val="0"/>
        </a:spcBef>
        <a:spcAft>
          <a:spcPct val="2000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l="-8000" r="-8000"/>
          </a:stretch>
        </a:blipFill>
        <a:effectLst/>
      </p:bgPr>
    </p:bg>
    <p:spTree>
      <p:nvGrpSpPr>
        <p:cNvPr id="1" name=""/>
        <p:cNvGrpSpPr/>
        <p:nvPr/>
      </p:nvGrpSpPr>
      <p:grpSpPr>
        <a:xfrm>
          <a:off x="0" y="0"/>
          <a:ext cx="0" cy="0"/>
          <a:chOff x="0" y="0"/>
          <a:chExt cx="0" cy="0"/>
        </a:xfrm>
      </p:grpSpPr>
      <p:sp>
        <p:nvSpPr>
          <p:cNvPr id="9" name="Rectangle 8"/>
          <p:cNvSpPr/>
          <p:nvPr userDrawn="1"/>
        </p:nvSpPr>
        <p:spPr bwMode="ltGray">
          <a:xfrm>
            <a:off x="0" y="0"/>
            <a:ext cx="9144000" cy="768350"/>
          </a:xfrm>
          <a:prstGeom prst="rect">
            <a:avLst/>
          </a:prstGeom>
          <a:solidFill>
            <a:schemeClr val="accent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2">
                  <a:lumMod val="50000"/>
                </a:schemeClr>
              </a:solidFill>
            </a:endParaRPr>
          </a:p>
        </p:txBody>
      </p:sp>
      <p:sp>
        <p:nvSpPr>
          <p:cNvPr id="1027" name="Rectangle 3"/>
          <p:cNvSpPr>
            <a:spLocks noGrp="1" noChangeArrowheads="1"/>
          </p:cNvSpPr>
          <p:nvPr>
            <p:ph type="body" idx="1"/>
          </p:nvPr>
        </p:nvSpPr>
        <p:spPr bwMode="auto">
          <a:xfrm>
            <a:off x="231629" y="1042916"/>
            <a:ext cx="8707655" cy="5243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 </a:t>
            </a:r>
            <a:endParaRPr lang="en-GB" dirty="0" smtClean="0"/>
          </a:p>
        </p:txBody>
      </p:sp>
      <p:sp>
        <p:nvSpPr>
          <p:cNvPr id="1026" name="Rectangle 2"/>
          <p:cNvSpPr>
            <a:spLocks noGrp="1" noChangeArrowheads="1"/>
          </p:cNvSpPr>
          <p:nvPr>
            <p:ph type="title"/>
          </p:nvPr>
        </p:nvSpPr>
        <p:spPr bwMode="white">
          <a:xfrm>
            <a:off x="231628" y="57151"/>
            <a:ext cx="8680359"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dirty="0" smtClean="0"/>
              <a:t>Click to edit Master title style</a:t>
            </a:r>
            <a:endParaRPr lang="en-GB" dirty="0" smtClean="0"/>
          </a:p>
        </p:txBody>
      </p:sp>
      <p:sp>
        <p:nvSpPr>
          <p:cNvPr id="4" name="Slide Number Placeholder 3"/>
          <p:cNvSpPr>
            <a:spLocks noGrp="1"/>
          </p:cNvSpPr>
          <p:nvPr>
            <p:ph type="sldNum" sz="quarter" idx="4"/>
          </p:nvPr>
        </p:nvSpPr>
        <p:spPr>
          <a:xfrm>
            <a:off x="15875" y="6559549"/>
            <a:ext cx="593725" cy="296149"/>
          </a:xfrm>
          <a:prstGeom prst="rect">
            <a:avLst/>
          </a:prstGeom>
        </p:spPr>
        <p:txBody>
          <a:bodyPr vert="horz" lIns="91440" tIns="45720" rIns="91440" bIns="45720" rtlCol="0" anchor="ctr"/>
          <a:lstStyle>
            <a:lvl1pPr algn="l">
              <a:defRPr sz="1000">
                <a:solidFill>
                  <a:schemeClr val="bg1"/>
                </a:solidFill>
                <a:latin typeface="Calibri" panose="020F0502020204030204" pitchFamily="34" charset="0"/>
              </a:defRPr>
            </a:lvl1pPr>
          </a:lstStyle>
          <a:p>
            <a:fld id="{E5367F82-B186-4873-9C8D-53EBD785B0CC}" type="slidenum">
              <a:rPr lang="en-US" smtClean="0"/>
              <a:pPr/>
              <a:t>‹#›</a:t>
            </a:fld>
            <a:endParaRPr lang="en-US" dirty="0"/>
          </a:p>
        </p:txBody>
      </p:sp>
    </p:spTree>
    <p:extLst>
      <p:ext uri="{BB962C8B-B14F-4D97-AF65-F5344CB8AC3E}">
        <p14:creationId xmlns:p14="http://schemas.microsoft.com/office/powerpoint/2010/main" val="34565422"/>
      </p:ext>
    </p:extLst>
  </p:cSld>
  <p:clrMap bg1="lt1" tx1="dk1" bg2="lt2" tx2="dk2" accent1="accent1" accent2="accent2" accent3="accent3" accent4="accent4" accent5="accent5" accent6="accent6" hlink="hlink" folHlink="folHlink"/>
  <p:sldLayoutIdLst>
    <p:sldLayoutId id="2147483740" r:id="rId1"/>
    <p:sldLayoutId id="2147483742" r:id="rId2"/>
    <p:sldLayoutId id="2147483743" r:id="rId3"/>
    <p:sldLayoutId id="2147483744" r:id="rId4"/>
    <p:sldLayoutId id="2147483745" r:id="rId5"/>
    <p:sldLayoutId id="2147483769" r:id="rId6"/>
    <p:sldLayoutId id="2147483770" r:id="rId7"/>
  </p:sldLayoutIdLst>
  <p:transition spd="slow">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400" b="1" spc="-50" baseline="0">
          <a:solidFill>
            <a:schemeClr val="accent6"/>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171450" indent="-171450" algn="l" rtl="0" eaLnBrk="1" fontAlgn="base" hangingPunct="1">
        <a:lnSpc>
          <a:spcPct val="90000"/>
        </a:lnSpc>
        <a:spcBef>
          <a:spcPct val="0"/>
        </a:spcBef>
        <a:spcAft>
          <a:spcPts val="300"/>
        </a:spcAft>
        <a:buClr>
          <a:schemeClr val="accent6"/>
        </a:buClr>
        <a:buSzPct val="95000"/>
        <a:buFont typeface="Wingdings 2" pitchFamily="18" charset="2"/>
        <a:buChar char=""/>
        <a:tabLst/>
        <a:defRPr sz="2400">
          <a:solidFill>
            <a:schemeClr val="bg1"/>
          </a:solidFill>
          <a:latin typeface="Arial" panose="020B0604020202020204" pitchFamily="34" charset="0"/>
          <a:ea typeface="+mn-ea"/>
          <a:cs typeface="Arial" panose="020B0604020202020204" pitchFamily="34" charset="0"/>
        </a:defRPr>
      </a:lvl1pPr>
      <a:lvl2pPr marL="471488" indent="-185738" algn="l" rtl="0" eaLnBrk="1" fontAlgn="base" hangingPunct="1">
        <a:lnSpc>
          <a:spcPct val="90000"/>
        </a:lnSpc>
        <a:spcBef>
          <a:spcPct val="0"/>
        </a:spcBef>
        <a:spcAft>
          <a:spcPts val="300"/>
        </a:spcAft>
        <a:buClr>
          <a:schemeClr val="bg1"/>
        </a:buClr>
        <a:buFont typeface="Arial" pitchFamily="34" charset="0"/>
        <a:buChar char="‒"/>
        <a:defRPr sz="2400">
          <a:solidFill>
            <a:schemeClr val="bg1"/>
          </a:solidFill>
          <a:latin typeface="Arial" panose="020B0604020202020204" pitchFamily="34" charset="0"/>
          <a:cs typeface="Arial" panose="020B0604020202020204" pitchFamily="34" charset="0"/>
        </a:defRPr>
      </a:lvl2pPr>
      <a:lvl3pPr marL="600075" indent="-134938" algn="l" rtl="0" eaLnBrk="1" fontAlgn="base" hangingPunct="1">
        <a:lnSpc>
          <a:spcPct val="90000"/>
        </a:lnSpc>
        <a:spcBef>
          <a:spcPct val="0"/>
        </a:spcBef>
        <a:spcAft>
          <a:spcPts val="300"/>
        </a:spcAft>
        <a:buClr>
          <a:schemeClr val="accent6"/>
        </a:buClr>
        <a:buChar char="•"/>
        <a:tabLst/>
        <a:defRPr sz="2400">
          <a:solidFill>
            <a:schemeClr val="bg1"/>
          </a:solidFill>
          <a:latin typeface="Arial" panose="020B0604020202020204" pitchFamily="34" charset="0"/>
          <a:cs typeface="Arial" panose="020B0604020202020204" pitchFamily="34" charset="0"/>
        </a:defRPr>
      </a:lvl3pPr>
      <a:lvl4pPr marL="914400" indent="-174625" algn="l" rtl="0" eaLnBrk="1" fontAlgn="base" hangingPunct="1">
        <a:lnSpc>
          <a:spcPct val="90000"/>
        </a:lnSpc>
        <a:spcBef>
          <a:spcPct val="0"/>
        </a:spcBef>
        <a:spcAft>
          <a:spcPts val="300"/>
        </a:spcAft>
        <a:buClr>
          <a:schemeClr val="bg1"/>
        </a:buClr>
        <a:buFont typeface="Arial" pitchFamily="34" charset="0"/>
        <a:buChar char="‒"/>
        <a:defRPr sz="2400">
          <a:solidFill>
            <a:schemeClr val="bg1"/>
          </a:solidFill>
          <a:latin typeface="Arial" panose="020B0604020202020204" pitchFamily="34" charset="0"/>
          <a:cs typeface="Arial" panose="020B0604020202020204" pitchFamily="34" charset="0"/>
        </a:defRPr>
      </a:lvl4pPr>
      <a:lvl5pPr marL="1143000" indent="-120650" algn="l" rtl="0" eaLnBrk="1" fontAlgn="base" hangingPunct="1">
        <a:lnSpc>
          <a:spcPct val="90000"/>
        </a:lnSpc>
        <a:spcBef>
          <a:spcPct val="0"/>
        </a:spcBef>
        <a:spcAft>
          <a:spcPts val="300"/>
        </a:spcAft>
        <a:buClr>
          <a:schemeClr val="accent6"/>
        </a:buClr>
        <a:buFont typeface="Arial" pitchFamily="34" charset="0"/>
        <a:buChar char="•"/>
        <a:defRPr sz="2400">
          <a:solidFill>
            <a:schemeClr val="bg1"/>
          </a:solidFill>
          <a:latin typeface="Arial" panose="020B0604020202020204" pitchFamily="34" charset="0"/>
          <a:cs typeface="Arial" panose="020B0604020202020204" pitchFamily="34" charset="0"/>
        </a:defRPr>
      </a:lvl5pPr>
      <a:lvl6pPr marL="1811338" indent="-217488" algn="l" rtl="0" eaLnBrk="1" fontAlgn="base" hangingPunct="1">
        <a:spcBef>
          <a:spcPct val="0"/>
        </a:spcBef>
        <a:spcAft>
          <a:spcPct val="20000"/>
        </a:spcAft>
        <a:buChar char="»"/>
        <a:defRPr sz="1600">
          <a:solidFill>
            <a:schemeClr val="tx1"/>
          </a:solidFill>
          <a:latin typeface="+mn-lt"/>
        </a:defRPr>
      </a:lvl6pPr>
      <a:lvl7pPr marL="2268538" indent="-217488" algn="l" rtl="0" eaLnBrk="1" fontAlgn="base" hangingPunct="1">
        <a:spcBef>
          <a:spcPct val="0"/>
        </a:spcBef>
        <a:spcAft>
          <a:spcPct val="20000"/>
        </a:spcAft>
        <a:buChar char="»"/>
        <a:defRPr sz="1600">
          <a:solidFill>
            <a:schemeClr val="tx1"/>
          </a:solidFill>
          <a:latin typeface="+mn-lt"/>
        </a:defRPr>
      </a:lvl7pPr>
      <a:lvl8pPr marL="2725738" indent="-217488" algn="l" rtl="0" eaLnBrk="1" fontAlgn="base" hangingPunct="1">
        <a:spcBef>
          <a:spcPct val="0"/>
        </a:spcBef>
        <a:spcAft>
          <a:spcPct val="20000"/>
        </a:spcAft>
        <a:buChar char="»"/>
        <a:defRPr sz="1600">
          <a:solidFill>
            <a:schemeClr val="tx1"/>
          </a:solidFill>
          <a:latin typeface="+mn-lt"/>
        </a:defRPr>
      </a:lvl8pPr>
      <a:lvl9pPr marL="3182938" indent="-217488" algn="l" rtl="0" eaLnBrk="1" fontAlgn="base" hangingPunct="1">
        <a:spcBef>
          <a:spcPct val="0"/>
        </a:spcBef>
        <a:spcAft>
          <a:spcPct val="2000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l="-8000" r="-8000"/>
          </a:stretch>
        </a:blipFill>
        <a:effectLst/>
      </p:bgPr>
    </p:bg>
    <p:spTree>
      <p:nvGrpSpPr>
        <p:cNvPr id="1" name=""/>
        <p:cNvGrpSpPr/>
        <p:nvPr/>
      </p:nvGrpSpPr>
      <p:grpSpPr>
        <a:xfrm>
          <a:off x="0" y="0"/>
          <a:ext cx="0" cy="0"/>
          <a:chOff x="0" y="0"/>
          <a:chExt cx="0" cy="0"/>
        </a:xfrm>
      </p:grpSpPr>
      <p:sp>
        <p:nvSpPr>
          <p:cNvPr id="9" name="Rectangle 8"/>
          <p:cNvSpPr/>
          <p:nvPr userDrawn="1"/>
        </p:nvSpPr>
        <p:spPr bwMode="ltGray">
          <a:xfrm>
            <a:off x="0" y="0"/>
            <a:ext cx="9144000" cy="768350"/>
          </a:xfrm>
          <a:prstGeom prst="rect">
            <a:avLst/>
          </a:prstGeom>
          <a:solidFill>
            <a:schemeClr val="accent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223B75">
                  <a:lumMod val="50000"/>
                </a:srgbClr>
              </a:solidFill>
            </a:endParaRPr>
          </a:p>
        </p:txBody>
      </p:sp>
      <p:sp>
        <p:nvSpPr>
          <p:cNvPr id="1027" name="Rectangle 3"/>
          <p:cNvSpPr>
            <a:spLocks noGrp="1" noChangeArrowheads="1"/>
          </p:cNvSpPr>
          <p:nvPr>
            <p:ph type="body" idx="1"/>
          </p:nvPr>
        </p:nvSpPr>
        <p:spPr bwMode="auto">
          <a:xfrm>
            <a:off x="231629" y="1042916"/>
            <a:ext cx="8707655" cy="5243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 </a:t>
            </a:r>
            <a:endParaRPr lang="en-GB" dirty="0" smtClean="0"/>
          </a:p>
        </p:txBody>
      </p:sp>
      <p:sp>
        <p:nvSpPr>
          <p:cNvPr id="1026" name="Rectangle 2"/>
          <p:cNvSpPr>
            <a:spLocks noGrp="1" noChangeArrowheads="1"/>
          </p:cNvSpPr>
          <p:nvPr>
            <p:ph type="title"/>
          </p:nvPr>
        </p:nvSpPr>
        <p:spPr bwMode="white">
          <a:xfrm>
            <a:off x="231628" y="57151"/>
            <a:ext cx="8680359"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dirty="0" smtClean="0"/>
              <a:t>Click to edit Master title style</a:t>
            </a:r>
            <a:endParaRPr lang="en-GB" dirty="0" smtClean="0"/>
          </a:p>
        </p:txBody>
      </p:sp>
      <p:sp>
        <p:nvSpPr>
          <p:cNvPr id="4" name="Slide Number Placeholder 3"/>
          <p:cNvSpPr>
            <a:spLocks noGrp="1"/>
          </p:cNvSpPr>
          <p:nvPr>
            <p:ph type="sldNum" sz="quarter" idx="4"/>
          </p:nvPr>
        </p:nvSpPr>
        <p:spPr>
          <a:xfrm>
            <a:off x="15875" y="6559549"/>
            <a:ext cx="593725" cy="296149"/>
          </a:xfrm>
          <a:prstGeom prst="rect">
            <a:avLst/>
          </a:prstGeom>
        </p:spPr>
        <p:txBody>
          <a:bodyPr vert="horz" lIns="91440" tIns="45720" rIns="91440" bIns="45720" rtlCol="0" anchor="ctr"/>
          <a:lstStyle>
            <a:lvl1pPr algn="l">
              <a:defRPr sz="1000">
                <a:solidFill>
                  <a:schemeClr val="bg1"/>
                </a:solidFill>
                <a:latin typeface="Calibri" panose="020F0502020204030204" pitchFamily="34" charset="0"/>
              </a:defRPr>
            </a:lvl1pPr>
          </a:lstStyle>
          <a:p>
            <a:fld id="{E5367F82-B186-4873-9C8D-53EBD785B0CC}"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307604754"/>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ransition spd="slow">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400" b="1" spc="-50" baseline="0">
          <a:solidFill>
            <a:schemeClr val="accent6"/>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171450" indent="-171450" algn="l" rtl="0" eaLnBrk="1" fontAlgn="base" hangingPunct="1">
        <a:lnSpc>
          <a:spcPct val="90000"/>
        </a:lnSpc>
        <a:spcBef>
          <a:spcPct val="0"/>
        </a:spcBef>
        <a:spcAft>
          <a:spcPts val="300"/>
        </a:spcAft>
        <a:buClr>
          <a:schemeClr val="accent6"/>
        </a:buClr>
        <a:buSzPct val="95000"/>
        <a:buFont typeface="Wingdings 2" pitchFamily="18" charset="2"/>
        <a:buChar char=""/>
        <a:tabLst/>
        <a:defRPr sz="2400">
          <a:solidFill>
            <a:schemeClr val="bg1"/>
          </a:solidFill>
          <a:latin typeface="Arial" panose="020B0604020202020204" pitchFamily="34" charset="0"/>
          <a:ea typeface="+mn-ea"/>
          <a:cs typeface="Arial" panose="020B0604020202020204" pitchFamily="34" charset="0"/>
        </a:defRPr>
      </a:lvl1pPr>
      <a:lvl2pPr marL="471488" indent="-185738" algn="l" rtl="0" eaLnBrk="1" fontAlgn="base" hangingPunct="1">
        <a:lnSpc>
          <a:spcPct val="90000"/>
        </a:lnSpc>
        <a:spcBef>
          <a:spcPct val="0"/>
        </a:spcBef>
        <a:spcAft>
          <a:spcPts val="300"/>
        </a:spcAft>
        <a:buClr>
          <a:schemeClr val="bg1"/>
        </a:buClr>
        <a:buFont typeface="Arial" pitchFamily="34" charset="0"/>
        <a:buChar char="‒"/>
        <a:defRPr sz="2400">
          <a:solidFill>
            <a:schemeClr val="bg1"/>
          </a:solidFill>
          <a:latin typeface="Arial" panose="020B0604020202020204" pitchFamily="34" charset="0"/>
          <a:cs typeface="Arial" panose="020B0604020202020204" pitchFamily="34" charset="0"/>
        </a:defRPr>
      </a:lvl2pPr>
      <a:lvl3pPr marL="600075" indent="-134938" algn="l" rtl="0" eaLnBrk="1" fontAlgn="base" hangingPunct="1">
        <a:lnSpc>
          <a:spcPct val="90000"/>
        </a:lnSpc>
        <a:spcBef>
          <a:spcPct val="0"/>
        </a:spcBef>
        <a:spcAft>
          <a:spcPts val="300"/>
        </a:spcAft>
        <a:buClr>
          <a:schemeClr val="accent6"/>
        </a:buClr>
        <a:buChar char="•"/>
        <a:tabLst/>
        <a:defRPr sz="2400">
          <a:solidFill>
            <a:schemeClr val="bg1"/>
          </a:solidFill>
          <a:latin typeface="Arial" panose="020B0604020202020204" pitchFamily="34" charset="0"/>
          <a:cs typeface="Arial" panose="020B0604020202020204" pitchFamily="34" charset="0"/>
        </a:defRPr>
      </a:lvl3pPr>
      <a:lvl4pPr marL="914400" indent="-174625" algn="l" rtl="0" eaLnBrk="1" fontAlgn="base" hangingPunct="1">
        <a:lnSpc>
          <a:spcPct val="90000"/>
        </a:lnSpc>
        <a:spcBef>
          <a:spcPct val="0"/>
        </a:spcBef>
        <a:spcAft>
          <a:spcPts val="300"/>
        </a:spcAft>
        <a:buClr>
          <a:schemeClr val="bg1"/>
        </a:buClr>
        <a:buFont typeface="Arial" pitchFamily="34" charset="0"/>
        <a:buChar char="‒"/>
        <a:defRPr sz="2400">
          <a:solidFill>
            <a:schemeClr val="bg1"/>
          </a:solidFill>
          <a:latin typeface="Arial" panose="020B0604020202020204" pitchFamily="34" charset="0"/>
          <a:cs typeface="Arial" panose="020B0604020202020204" pitchFamily="34" charset="0"/>
        </a:defRPr>
      </a:lvl4pPr>
      <a:lvl5pPr marL="1143000" indent="-120650" algn="l" rtl="0" eaLnBrk="1" fontAlgn="base" hangingPunct="1">
        <a:lnSpc>
          <a:spcPct val="90000"/>
        </a:lnSpc>
        <a:spcBef>
          <a:spcPct val="0"/>
        </a:spcBef>
        <a:spcAft>
          <a:spcPts val="300"/>
        </a:spcAft>
        <a:buClr>
          <a:schemeClr val="accent6"/>
        </a:buClr>
        <a:buFont typeface="Arial" pitchFamily="34" charset="0"/>
        <a:buChar char="•"/>
        <a:defRPr sz="2400">
          <a:solidFill>
            <a:schemeClr val="bg1"/>
          </a:solidFill>
          <a:latin typeface="Arial" panose="020B0604020202020204" pitchFamily="34" charset="0"/>
          <a:cs typeface="Arial" panose="020B0604020202020204" pitchFamily="34" charset="0"/>
        </a:defRPr>
      </a:lvl5pPr>
      <a:lvl6pPr marL="1811338" indent="-217488" algn="l" rtl="0" eaLnBrk="1" fontAlgn="base" hangingPunct="1">
        <a:spcBef>
          <a:spcPct val="0"/>
        </a:spcBef>
        <a:spcAft>
          <a:spcPct val="20000"/>
        </a:spcAft>
        <a:buChar char="»"/>
        <a:defRPr sz="1600">
          <a:solidFill>
            <a:schemeClr val="tx1"/>
          </a:solidFill>
          <a:latin typeface="+mn-lt"/>
        </a:defRPr>
      </a:lvl6pPr>
      <a:lvl7pPr marL="2268538" indent="-217488" algn="l" rtl="0" eaLnBrk="1" fontAlgn="base" hangingPunct="1">
        <a:spcBef>
          <a:spcPct val="0"/>
        </a:spcBef>
        <a:spcAft>
          <a:spcPct val="20000"/>
        </a:spcAft>
        <a:buChar char="»"/>
        <a:defRPr sz="1600">
          <a:solidFill>
            <a:schemeClr val="tx1"/>
          </a:solidFill>
          <a:latin typeface="+mn-lt"/>
        </a:defRPr>
      </a:lvl7pPr>
      <a:lvl8pPr marL="2725738" indent="-217488" algn="l" rtl="0" eaLnBrk="1" fontAlgn="base" hangingPunct="1">
        <a:spcBef>
          <a:spcPct val="0"/>
        </a:spcBef>
        <a:spcAft>
          <a:spcPct val="20000"/>
        </a:spcAft>
        <a:buChar char="»"/>
        <a:defRPr sz="1600">
          <a:solidFill>
            <a:schemeClr val="tx1"/>
          </a:solidFill>
          <a:latin typeface="+mn-lt"/>
        </a:defRPr>
      </a:lvl8pPr>
      <a:lvl9pPr marL="3182938" indent="-217488" algn="l" rtl="0" eaLnBrk="1" fontAlgn="base" hangingPunct="1">
        <a:spcBef>
          <a:spcPct val="0"/>
        </a:spcBef>
        <a:spcAft>
          <a:spcPct val="2000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95792" y="637119"/>
            <a:ext cx="8328025" cy="5243513"/>
          </a:xfrm>
        </p:spPr>
        <p:txBody>
          <a:bodyPr/>
          <a:lstStyle/>
          <a:p>
            <a:pPr marL="0" indent="0" algn="ctr">
              <a:buNone/>
            </a:pPr>
            <a:r>
              <a:rPr lang="en-US" sz="3200" b="1" spc="-50" dirty="0">
                <a:solidFill>
                  <a:srgbClr val="F09828"/>
                </a:solidFill>
                <a:latin typeface="Arial" panose="020B0604020202020204" pitchFamily="34" charset="0"/>
                <a:ea typeface="+mj-ea"/>
                <a:cs typeface="Arial" panose="020B0604020202020204" pitchFamily="34" charset="0"/>
              </a:rPr>
              <a:t>Carfilzomib, Lenalidomide, and Dexamethasone </a:t>
            </a:r>
            <a:r>
              <a:rPr lang="en-US" sz="3200" b="1" spc="-50" dirty="0" smtClean="0">
                <a:solidFill>
                  <a:srgbClr val="F09828"/>
                </a:solidFill>
                <a:latin typeface="Arial" panose="020B0604020202020204" pitchFamily="34" charset="0"/>
                <a:ea typeface="+mj-ea"/>
                <a:cs typeface="Arial" panose="020B0604020202020204" pitchFamily="34" charset="0"/>
              </a:rPr>
              <a:t>vs Lenalidomide </a:t>
            </a:r>
            <a:r>
              <a:rPr lang="en-US" sz="3200" b="1" spc="-50" dirty="0">
                <a:solidFill>
                  <a:srgbClr val="F09828"/>
                </a:solidFill>
                <a:latin typeface="Arial" panose="020B0604020202020204" pitchFamily="34" charset="0"/>
                <a:ea typeface="+mj-ea"/>
                <a:cs typeface="Arial" panose="020B0604020202020204" pitchFamily="34" charset="0"/>
              </a:rPr>
              <a:t>and Dexamethasone in Patients </a:t>
            </a:r>
            <a:r>
              <a:rPr lang="en-US" sz="3200" b="1" spc="-50" dirty="0" smtClean="0">
                <a:solidFill>
                  <a:srgbClr val="F09828"/>
                </a:solidFill>
                <a:latin typeface="Arial" panose="020B0604020202020204" pitchFamily="34" charset="0"/>
                <a:ea typeface="+mj-ea"/>
                <a:cs typeface="Arial" panose="020B0604020202020204" pitchFamily="34" charset="0"/>
              </a:rPr>
              <a:t>With</a:t>
            </a:r>
            <a:r>
              <a:rPr lang="en-US" sz="3200" b="1" spc="-50" dirty="0">
                <a:solidFill>
                  <a:srgbClr val="F09828"/>
                </a:solidFill>
                <a:latin typeface="Arial" panose="020B0604020202020204" pitchFamily="34" charset="0"/>
                <a:ea typeface="+mj-ea"/>
                <a:cs typeface="Arial" panose="020B0604020202020204" pitchFamily="34" charset="0"/>
              </a:rPr>
              <a:t> </a:t>
            </a:r>
            <a:r>
              <a:rPr lang="en-US" sz="3200" b="1" spc="-50" dirty="0" smtClean="0">
                <a:solidFill>
                  <a:srgbClr val="F09828"/>
                </a:solidFill>
                <a:latin typeface="Arial" panose="020B0604020202020204" pitchFamily="34" charset="0"/>
                <a:ea typeface="+mj-ea"/>
                <a:cs typeface="Arial" panose="020B0604020202020204" pitchFamily="34" charset="0"/>
              </a:rPr>
              <a:t>Relapsed </a:t>
            </a:r>
            <a:r>
              <a:rPr lang="en-US" sz="3200" b="1" spc="-50" dirty="0">
                <a:solidFill>
                  <a:srgbClr val="F09828"/>
                </a:solidFill>
                <a:latin typeface="Arial" panose="020B0604020202020204" pitchFamily="34" charset="0"/>
                <a:ea typeface="+mj-ea"/>
                <a:cs typeface="Arial" panose="020B0604020202020204" pitchFamily="34" charset="0"/>
              </a:rPr>
              <a:t>Multiple Myeloma: </a:t>
            </a:r>
            <a:r>
              <a:rPr lang="en-US" sz="3200" b="1" spc="-50" dirty="0" smtClean="0">
                <a:solidFill>
                  <a:srgbClr val="F09828"/>
                </a:solidFill>
                <a:latin typeface="Arial" panose="020B0604020202020204" pitchFamily="34" charset="0"/>
                <a:ea typeface="+mj-ea"/>
                <a:cs typeface="Arial" panose="020B0604020202020204" pitchFamily="34" charset="0"/>
              </a:rPr>
              <a:t>Interim </a:t>
            </a:r>
            <a:r>
              <a:rPr lang="en-US" sz="3200" b="1" spc="-50" dirty="0">
                <a:solidFill>
                  <a:srgbClr val="F09828"/>
                </a:solidFill>
                <a:latin typeface="Arial" panose="020B0604020202020204" pitchFamily="34" charset="0"/>
                <a:ea typeface="+mj-ea"/>
                <a:cs typeface="Arial" panose="020B0604020202020204" pitchFamily="34" charset="0"/>
              </a:rPr>
              <a:t>Results </a:t>
            </a:r>
            <a:r>
              <a:rPr lang="en-US" sz="3200" b="1" spc="-50" dirty="0" smtClean="0">
                <a:solidFill>
                  <a:srgbClr val="F09828"/>
                </a:solidFill>
                <a:latin typeface="Arial" panose="020B0604020202020204" pitchFamily="34" charset="0"/>
                <a:ea typeface="+mj-ea"/>
                <a:cs typeface="Arial" panose="020B0604020202020204" pitchFamily="34" charset="0"/>
              </a:rPr>
              <a:t>From </a:t>
            </a:r>
            <a:r>
              <a:rPr lang="en-US" sz="3200" b="1" spc="-50" dirty="0">
                <a:solidFill>
                  <a:srgbClr val="F09828"/>
                </a:solidFill>
                <a:latin typeface="Arial" panose="020B0604020202020204" pitchFamily="34" charset="0"/>
                <a:ea typeface="+mj-ea"/>
                <a:cs typeface="Arial" panose="020B0604020202020204" pitchFamily="34" charset="0"/>
              </a:rPr>
              <a:t>ASPIRE</a:t>
            </a:r>
            <a:r>
              <a:rPr lang="en-US" sz="3200" b="1" spc="-50" dirty="0" smtClean="0">
                <a:solidFill>
                  <a:srgbClr val="F09828"/>
                </a:solidFill>
                <a:latin typeface="Arial" panose="020B0604020202020204" pitchFamily="34" charset="0"/>
                <a:ea typeface="+mj-ea"/>
                <a:cs typeface="Arial" panose="020B0604020202020204" pitchFamily="34" charset="0"/>
              </a:rPr>
              <a:t>, a </a:t>
            </a:r>
            <a:r>
              <a:rPr lang="en-US" sz="3200" b="1" spc="-50" dirty="0">
                <a:solidFill>
                  <a:srgbClr val="F09828"/>
                </a:solidFill>
                <a:latin typeface="Arial" panose="020B0604020202020204" pitchFamily="34" charset="0"/>
                <a:ea typeface="+mj-ea"/>
                <a:cs typeface="Arial" panose="020B0604020202020204" pitchFamily="34" charset="0"/>
              </a:rPr>
              <a:t>Randomized, Open-Label, Multicenter Phase </a:t>
            </a:r>
            <a:r>
              <a:rPr lang="en-US" sz="3200" b="1" spc="-50" dirty="0" smtClean="0">
                <a:solidFill>
                  <a:srgbClr val="F09828"/>
                </a:solidFill>
                <a:latin typeface="Arial" panose="020B0604020202020204" pitchFamily="34" charset="0"/>
                <a:ea typeface="+mj-ea"/>
                <a:cs typeface="Arial" panose="020B0604020202020204" pitchFamily="34" charset="0"/>
              </a:rPr>
              <a:t>III Study</a:t>
            </a:r>
          </a:p>
          <a:p>
            <a:pPr marL="0" indent="0" algn="ctr">
              <a:buNone/>
            </a:pPr>
            <a:endParaRPr lang="en-US" sz="3200" b="1" spc="-50" dirty="0">
              <a:solidFill>
                <a:srgbClr val="F09828"/>
              </a:solidFill>
              <a:latin typeface="Arial" panose="020B0604020202020204" pitchFamily="34" charset="0"/>
              <a:ea typeface="+mj-ea"/>
              <a:cs typeface="Arial" panose="020B0604020202020204" pitchFamily="34" charset="0"/>
            </a:endParaRPr>
          </a:p>
          <a:p>
            <a:pPr marL="0" indent="0" algn="ctr">
              <a:buNone/>
            </a:pPr>
            <a:endParaRPr lang="en-US" sz="3200" b="1" spc="-50" dirty="0" smtClean="0">
              <a:solidFill>
                <a:srgbClr val="F09828"/>
              </a:solidFill>
              <a:latin typeface="Arial" panose="020B0604020202020204" pitchFamily="34" charset="0"/>
              <a:ea typeface="+mj-ea"/>
              <a:cs typeface="Arial" panose="020B0604020202020204" pitchFamily="34" charset="0"/>
            </a:endParaRPr>
          </a:p>
          <a:p>
            <a:pPr marL="0" indent="0" algn="ctr">
              <a:buNone/>
            </a:pPr>
            <a:endParaRPr lang="en-US" sz="2000" b="1" spc="-50" dirty="0" smtClean="0">
              <a:solidFill>
                <a:srgbClr val="FFFF00"/>
              </a:solidFill>
              <a:latin typeface="Arial" panose="020B0604020202020204" pitchFamily="34" charset="0"/>
              <a:ea typeface="+mj-ea"/>
              <a:cs typeface="Arial" panose="020B0604020202020204" pitchFamily="34" charset="0"/>
            </a:endParaRPr>
          </a:p>
          <a:p>
            <a:pPr marL="0" indent="0" algn="ctr">
              <a:buNone/>
            </a:pPr>
            <a:endParaRPr lang="en-US" sz="400" b="1" spc="-50" dirty="0">
              <a:solidFill>
                <a:srgbClr val="FFFF00"/>
              </a:solidFill>
              <a:latin typeface="Arial" panose="020B0604020202020204" pitchFamily="34" charset="0"/>
              <a:ea typeface="+mj-ea"/>
              <a:cs typeface="Arial" panose="020B0604020202020204" pitchFamily="34" charset="0"/>
            </a:endParaRPr>
          </a:p>
          <a:p>
            <a:pPr marL="0" indent="0" algn="ctr">
              <a:buNone/>
            </a:pPr>
            <a:r>
              <a:rPr lang="en-US" sz="2000" b="1" dirty="0" smtClean="0">
                <a:latin typeface="Arial" panose="020B0604020202020204" pitchFamily="34" charset="0"/>
                <a:cs typeface="Arial" panose="020B0604020202020204" pitchFamily="34" charset="0"/>
              </a:rPr>
              <a:t>Stewart AK, </a:t>
            </a:r>
            <a:r>
              <a:rPr lang="en-US" sz="2000" b="1" dirty="0" err="1" smtClean="0">
                <a:latin typeface="Arial" panose="020B0604020202020204" pitchFamily="34" charset="0"/>
                <a:cs typeface="Arial" panose="020B0604020202020204" pitchFamily="34" charset="0"/>
              </a:rPr>
              <a:t>Rajkumar</a:t>
            </a:r>
            <a:r>
              <a:rPr lang="en-US" sz="2000" b="1" dirty="0" smtClean="0">
                <a:latin typeface="Arial" panose="020B0604020202020204" pitchFamily="34" charset="0"/>
                <a:cs typeface="Arial" panose="020B0604020202020204" pitchFamily="34" charset="0"/>
              </a:rPr>
              <a:t> SV, </a:t>
            </a:r>
            <a:r>
              <a:rPr lang="en-US" sz="2000" b="1" dirty="0" err="1" smtClean="0">
                <a:latin typeface="Arial" panose="020B0604020202020204" pitchFamily="34" charset="0"/>
                <a:cs typeface="Arial" panose="020B0604020202020204" pitchFamily="34" charset="0"/>
              </a:rPr>
              <a:t>Dimopoulos</a:t>
            </a:r>
            <a:r>
              <a:rPr lang="en-US" sz="2000" b="1" dirty="0" smtClean="0">
                <a:latin typeface="Arial" panose="020B0604020202020204" pitchFamily="34" charset="0"/>
                <a:cs typeface="Arial" panose="020B0604020202020204" pitchFamily="34" charset="0"/>
              </a:rPr>
              <a:t> MA, </a:t>
            </a:r>
            <a:r>
              <a:rPr lang="en-US" sz="2000" b="1" dirty="0" err="1" smtClean="0">
                <a:latin typeface="Arial" panose="020B0604020202020204" pitchFamily="34" charset="0"/>
                <a:cs typeface="Arial" panose="020B0604020202020204" pitchFamily="34" charset="0"/>
              </a:rPr>
              <a:t>Masszi</a:t>
            </a:r>
            <a:r>
              <a:rPr lang="en-US" sz="2000" b="1" dirty="0" smtClean="0">
                <a:latin typeface="Arial" panose="020B0604020202020204" pitchFamily="34" charset="0"/>
                <a:cs typeface="Arial" panose="020B0604020202020204" pitchFamily="34" charset="0"/>
              </a:rPr>
              <a:t> T, </a:t>
            </a:r>
            <a:r>
              <a:rPr lang="en-US" sz="2000" b="1" dirty="0" err="1" smtClean="0">
                <a:latin typeface="Arial" panose="020B0604020202020204" pitchFamily="34" charset="0"/>
                <a:cs typeface="Arial" panose="020B0604020202020204" pitchFamily="34" charset="0"/>
              </a:rPr>
              <a:t>Spicka</a:t>
            </a:r>
            <a:r>
              <a:rPr lang="en-US" sz="2000" b="1" dirty="0" smtClean="0">
                <a:latin typeface="Arial" panose="020B0604020202020204" pitchFamily="34" charset="0"/>
                <a:cs typeface="Arial" panose="020B0604020202020204" pitchFamily="34" charset="0"/>
              </a:rPr>
              <a:t> I, </a:t>
            </a:r>
            <a:r>
              <a:rPr lang="en-US" sz="2000" b="1" dirty="0" err="1" smtClean="0">
                <a:latin typeface="Arial" panose="020B0604020202020204" pitchFamily="34" charset="0"/>
                <a:cs typeface="Arial" panose="020B0604020202020204" pitchFamily="34" charset="0"/>
              </a:rPr>
              <a:t>Oriol</a:t>
            </a:r>
            <a:r>
              <a:rPr lang="en-US" sz="2000" b="1" dirty="0" smtClean="0">
                <a:latin typeface="Arial" panose="020B0604020202020204" pitchFamily="34" charset="0"/>
                <a:cs typeface="Arial" panose="020B0604020202020204" pitchFamily="34" charset="0"/>
              </a:rPr>
              <a:t> A, </a:t>
            </a:r>
            <a:r>
              <a:rPr lang="en-US" sz="2000" b="1" dirty="0" err="1" smtClean="0">
                <a:latin typeface="Arial" panose="020B0604020202020204" pitchFamily="34" charset="0"/>
                <a:cs typeface="Arial" panose="020B0604020202020204" pitchFamily="34" charset="0"/>
              </a:rPr>
              <a:t>Hájek</a:t>
            </a:r>
            <a:r>
              <a:rPr lang="en-US" sz="2000" b="1" dirty="0" smtClean="0">
                <a:latin typeface="Arial" panose="020B0604020202020204" pitchFamily="34" charset="0"/>
                <a:cs typeface="Arial" panose="020B0604020202020204" pitchFamily="34" charset="0"/>
              </a:rPr>
              <a:t> R, </a:t>
            </a:r>
            <a:r>
              <a:rPr lang="en-US" sz="2000" b="1" dirty="0" err="1" smtClean="0">
                <a:latin typeface="Arial" panose="020B0604020202020204" pitchFamily="34" charset="0"/>
                <a:cs typeface="Arial" panose="020B0604020202020204" pitchFamily="34" charset="0"/>
              </a:rPr>
              <a:t>Rosiñol</a:t>
            </a:r>
            <a:r>
              <a:rPr lang="en-US" sz="2000" b="1" dirty="0" smtClean="0">
                <a:latin typeface="Arial" panose="020B0604020202020204" pitchFamily="34" charset="0"/>
                <a:cs typeface="Arial" panose="020B0604020202020204" pitchFamily="34" charset="0"/>
              </a:rPr>
              <a:t> L, Siegel DS, </a:t>
            </a:r>
            <a:r>
              <a:rPr lang="en-US" sz="2000" b="1" dirty="0" err="1" smtClean="0">
                <a:latin typeface="Arial" panose="020B0604020202020204" pitchFamily="34" charset="0"/>
                <a:cs typeface="Arial" panose="020B0604020202020204" pitchFamily="34" charset="0"/>
              </a:rPr>
              <a:t>Mihaylov</a:t>
            </a:r>
            <a:r>
              <a:rPr lang="en-US" sz="2000" b="1" dirty="0" smtClean="0">
                <a:latin typeface="Arial" panose="020B0604020202020204" pitchFamily="34" charset="0"/>
                <a:cs typeface="Arial" panose="020B0604020202020204" pitchFamily="34" charset="0"/>
              </a:rPr>
              <a:t> GG, </a:t>
            </a:r>
            <a:r>
              <a:rPr lang="en-US" sz="2000" b="1" dirty="0" err="1" smtClean="0">
                <a:latin typeface="Arial" panose="020B0604020202020204" pitchFamily="34" charset="0"/>
                <a:cs typeface="Arial" panose="020B0604020202020204" pitchFamily="34" charset="0"/>
              </a:rPr>
              <a:t>Goranova-Marinova</a:t>
            </a:r>
            <a:r>
              <a:rPr lang="en-US" sz="2000" b="1" dirty="0" smtClean="0">
                <a:latin typeface="Arial" panose="020B0604020202020204" pitchFamily="34" charset="0"/>
                <a:cs typeface="Arial" panose="020B0604020202020204" pitchFamily="34" charset="0"/>
              </a:rPr>
              <a:t>, V, </a:t>
            </a:r>
            <a:r>
              <a:rPr lang="en-US" sz="2000" b="1" dirty="0" err="1" smtClean="0">
                <a:latin typeface="Arial" panose="020B0604020202020204" pitchFamily="34" charset="0"/>
                <a:cs typeface="Arial" panose="020B0604020202020204" pitchFamily="34" charset="0"/>
              </a:rPr>
              <a:t>Rajnics</a:t>
            </a:r>
            <a:r>
              <a:rPr lang="en-US" sz="2000" b="1" dirty="0" smtClean="0">
                <a:latin typeface="Arial" panose="020B0604020202020204" pitchFamily="34" charset="0"/>
                <a:cs typeface="Arial" panose="020B0604020202020204" pitchFamily="34" charset="0"/>
              </a:rPr>
              <a:t> P, Suvorov A, </a:t>
            </a:r>
            <a:r>
              <a:rPr lang="en-US" sz="2000" b="1" dirty="0" err="1" smtClean="0">
                <a:latin typeface="Arial" panose="020B0604020202020204" pitchFamily="34" charset="0"/>
                <a:cs typeface="Arial" panose="020B0604020202020204" pitchFamily="34" charset="0"/>
              </a:rPr>
              <a:t>Niesvizky</a:t>
            </a:r>
            <a:r>
              <a:rPr lang="en-US" sz="2000" b="1" dirty="0" smtClean="0">
                <a:latin typeface="Arial" panose="020B0604020202020204" pitchFamily="34" charset="0"/>
                <a:cs typeface="Arial" panose="020B0604020202020204" pitchFamily="34" charset="0"/>
              </a:rPr>
              <a:t> R, </a:t>
            </a:r>
            <a:r>
              <a:rPr lang="en-US" sz="2000" b="1" dirty="0" err="1" smtClean="0">
                <a:latin typeface="Arial" panose="020B0604020202020204" pitchFamily="34" charset="0"/>
                <a:cs typeface="Arial" panose="020B0604020202020204" pitchFamily="34" charset="0"/>
              </a:rPr>
              <a:t>Jakubowiak</a:t>
            </a:r>
            <a:r>
              <a:rPr lang="en-US" sz="2000" b="1" dirty="0" smtClean="0">
                <a:latin typeface="Arial" panose="020B0604020202020204" pitchFamily="34" charset="0"/>
                <a:cs typeface="Arial" panose="020B0604020202020204" pitchFamily="34" charset="0"/>
              </a:rPr>
              <a:t> A, San Miguel JF, Ludwig H, </a:t>
            </a:r>
            <a:r>
              <a:rPr lang="en-US" sz="2000" b="1" dirty="0" err="1" smtClean="0">
                <a:latin typeface="Arial" panose="020B0604020202020204" pitchFamily="34" charset="0"/>
                <a:cs typeface="Arial" panose="020B0604020202020204" pitchFamily="34" charset="0"/>
              </a:rPr>
              <a:t>Zojwalla</a:t>
            </a:r>
            <a:r>
              <a:rPr lang="en-US" sz="2000" b="1" dirty="0" smtClean="0">
                <a:latin typeface="Arial" panose="020B0604020202020204" pitchFamily="34" charset="0"/>
                <a:cs typeface="Arial" panose="020B0604020202020204" pitchFamily="34" charset="0"/>
              </a:rPr>
              <a:t> N, </a:t>
            </a:r>
            <a:r>
              <a:rPr lang="en-US" sz="2000" b="1" dirty="0" err="1" smtClean="0">
                <a:latin typeface="Arial" panose="020B0604020202020204" pitchFamily="34" charset="0"/>
                <a:cs typeface="Arial" panose="020B0604020202020204" pitchFamily="34" charset="0"/>
              </a:rPr>
              <a:t>Tonda</a:t>
            </a:r>
            <a:r>
              <a:rPr lang="en-US" sz="2000" b="1" dirty="0" smtClean="0">
                <a:latin typeface="Arial" panose="020B0604020202020204" pitchFamily="34" charset="0"/>
                <a:cs typeface="Arial" panose="020B0604020202020204" pitchFamily="34" charset="0"/>
              </a:rPr>
              <a:t> ME, Xing B,</a:t>
            </a:r>
            <a:r>
              <a:rPr lang="en-US" sz="2000" b="1" baseline="30000" dirty="0" smtClean="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Moreau P, </a:t>
            </a:r>
            <a:r>
              <a:rPr lang="en-US" sz="2000" b="1" dirty="0">
                <a:latin typeface="Arial" panose="020B0604020202020204" pitchFamily="34" charset="0"/>
                <a:cs typeface="Arial" panose="020B0604020202020204" pitchFamily="34" charset="0"/>
              </a:rPr>
              <a:t>and </a:t>
            </a:r>
            <a:r>
              <a:rPr lang="en-US" sz="2000" b="1" dirty="0" smtClean="0">
                <a:latin typeface="Arial" panose="020B0604020202020204" pitchFamily="34" charset="0"/>
                <a:cs typeface="Arial" panose="020B0604020202020204" pitchFamily="34" charset="0"/>
              </a:rPr>
              <a:t>Palumbo A</a:t>
            </a:r>
            <a:endParaRPr lang="en-US" sz="2800" b="1" baseline="30000" dirty="0" smtClean="0">
              <a:latin typeface="Arial" panose="020B0604020202020204" pitchFamily="34" charset="0"/>
              <a:cs typeface="Arial" panose="020B0604020202020204" pitchFamily="34" charset="0"/>
            </a:endParaRPr>
          </a:p>
        </p:txBody>
      </p:sp>
      <p:sp>
        <p:nvSpPr>
          <p:cNvPr id="5" name="Subtitle 3"/>
          <p:cNvSpPr txBox="1">
            <a:spLocks/>
          </p:cNvSpPr>
          <p:nvPr/>
        </p:nvSpPr>
        <p:spPr bwMode="auto">
          <a:xfrm>
            <a:off x="557213" y="3707829"/>
            <a:ext cx="8131175" cy="589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lnSpc>
                <a:spcPct val="105000"/>
              </a:lnSpc>
              <a:spcBef>
                <a:spcPct val="20000"/>
              </a:spcBef>
              <a:spcAft>
                <a:spcPct val="10000"/>
              </a:spcAft>
              <a:buClr>
                <a:srgbClr val="FFFF00"/>
              </a:buClr>
              <a:buSzPct val="110000"/>
              <a:buFontTx/>
              <a:buNone/>
              <a:defRPr sz="2400">
                <a:solidFill>
                  <a:srgbClr val="FFFFFF"/>
                </a:solidFill>
                <a:latin typeface="+mn-lt"/>
                <a:ea typeface="+mn-ea"/>
                <a:cs typeface="+mn-cs"/>
              </a:defRPr>
            </a:lvl1pPr>
            <a:lvl2pPr marL="742950" indent="-285750" algn="l" rtl="0" eaLnBrk="0" fontAlgn="base" hangingPunct="0">
              <a:lnSpc>
                <a:spcPct val="105000"/>
              </a:lnSpc>
              <a:spcBef>
                <a:spcPct val="20000"/>
              </a:spcBef>
              <a:spcAft>
                <a:spcPct val="10000"/>
              </a:spcAft>
              <a:buClr>
                <a:srgbClr val="FFFF05"/>
              </a:buClr>
              <a:buFont typeface="Courier New" pitchFamily="49" charset="0"/>
              <a:buChar char="—"/>
              <a:defRPr sz="2400">
                <a:solidFill>
                  <a:srgbClr val="FFFFFF"/>
                </a:solidFill>
                <a:latin typeface="+mn-lt"/>
              </a:defRPr>
            </a:lvl2pPr>
            <a:lvl3pPr marL="1200150" indent="-285750" algn="l" rtl="0" eaLnBrk="0" fontAlgn="base" hangingPunct="0">
              <a:lnSpc>
                <a:spcPct val="105000"/>
              </a:lnSpc>
              <a:spcBef>
                <a:spcPct val="20000"/>
              </a:spcBef>
              <a:spcAft>
                <a:spcPct val="10000"/>
              </a:spcAft>
              <a:buClr>
                <a:srgbClr val="FFFF05"/>
              </a:buClr>
              <a:buSzPct val="75000"/>
              <a:buFont typeface="Wingdings" pitchFamily="2" charset="2"/>
              <a:buChar char="Ø"/>
              <a:defRPr sz="2000">
                <a:solidFill>
                  <a:srgbClr val="FFFFFF"/>
                </a:solidFill>
                <a:latin typeface="+mn-lt"/>
              </a:defRPr>
            </a:lvl3pPr>
            <a:lvl4pPr marL="1652588" indent="-280988" algn="l" rtl="0" eaLnBrk="0" fontAlgn="base" hangingPunct="0">
              <a:lnSpc>
                <a:spcPct val="105000"/>
              </a:lnSpc>
              <a:spcBef>
                <a:spcPct val="20000"/>
              </a:spcBef>
              <a:spcAft>
                <a:spcPct val="10000"/>
              </a:spcAft>
              <a:buClr>
                <a:srgbClr val="FFFF05"/>
              </a:buClr>
              <a:buFont typeface="Wingdings" pitchFamily="2" charset="2"/>
              <a:buChar char="s"/>
              <a:defRPr>
                <a:solidFill>
                  <a:srgbClr val="FFFFFF"/>
                </a:solidFill>
                <a:latin typeface="+mn-lt"/>
              </a:defRPr>
            </a:lvl4pPr>
            <a:lvl5pPr marL="2062163" indent="-228600" algn="l" rtl="0" eaLnBrk="0" fontAlgn="base" hangingPunct="0">
              <a:lnSpc>
                <a:spcPct val="105000"/>
              </a:lnSpc>
              <a:spcBef>
                <a:spcPct val="20000"/>
              </a:spcBef>
              <a:spcAft>
                <a:spcPct val="0"/>
              </a:spcAft>
              <a:buClr>
                <a:srgbClr val="FFFF05"/>
              </a:buClr>
              <a:buChar char="»"/>
              <a:defRPr sz="1600">
                <a:solidFill>
                  <a:srgbClr val="FFFFFF"/>
                </a:solidFill>
                <a:latin typeface="+mn-lt"/>
              </a:defRPr>
            </a:lvl5pPr>
            <a:lvl6pPr marL="2519363" indent="-228600" algn="l" rtl="0" fontAlgn="base">
              <a:lnSpc>
                <a:spcPct val="105000"/>
              </a:lnSpc>
              <a:spcBef>
                <a:spcPct val="20000"/>
              </a:spcBef>
              <a:spcAft>
                <a:spcPct val="0"/>
              </a:spcAft>
              <a:buClr>
                <a:srgbClr val="FF9900"/>
              </a:buClr>
              <a:buChar char="»"/>
              <a:defRPr>
                <a:solidFill>
                  <a:srgbClr val="FFFFFF"/>
                </a:solidFill>
                <a:latin typeface="+mn-lt"/>
              </a:defRPr>
            </a:lvl6pPr>
            <a:lvl7pPr marL="2976563" indent="-228600" algn="l" rtl="0" fontAlgn="base">
              <a:lnSpc>
                <a:spcPct val="105000"/>
              </a:lnSpc>
              <a:spcBef>
                <a:spcPct val="20000"/>
              </a:spcBef>
              <a:spcAft>
                <a:spcPct val="0"/>
              </a:spcAft>
              <a:buClr>
                <a:srgbClr val="FF9900"/>
              </a:buClr>
              <a:buChar char="»"/>
              <a:defRPr>
                <a:solidFill>
                  <a:srgbClr val="FFFFFF"/>
                </a:solidFill>
                <a:latin typeface="+mn-lt"/>
              </a:defRPr>
            </a:lvl7pPr>
            <a:lvl8pPr marL="3433763" indent="-228600" algn="l" rtl="0" fontAlgn="base">
              <a:lnSpc>
                <a:spcPct val="105000"/>
              </a:lnSpc>
              <a:spcBef>
                <a:spcPct val="20000"/>
              </a:spcBef>
              <a:spcAft>
                <a:spcPct val="0"/>
              </a:spcAft>
              <a:buClr>
                <a:srgbClr val="FF9900"/>
              </a:buClr>
              <a:buChar char="»"/>
              <a:defRPr>
                <a:solidFill>
                  <a:srgbClr val="FFFFFF"/>
                </a:solidFill>
                <a:latin typeface="+mn-lt"/>
              </a:defRPr>
            </a:lvl8pPr>
            <a:lvl9pPr marL="3890963" indent="-228600" algn="l" rtl="0" fontAlgn="base">
              <a:lnSpc>
                <a:spcPct val="105000"/>
              </a:lnSpc>
              <a:spcBef>
                <a:spcPct val="20000"/>
              </a:spcBef>
              <a:spcAft>
                <a:spcPct val="0"/>
              </a:spcAft>
              <a:buClr>
                <a:srgbClr val="FF9900"/>
              </a:buClr>
              <a:buChar char="»"/>
              <a:defRPr>
                <a:solidFill>
                  <a:srgbClr val="FFFFFF"/>
                </a:solidFill>
                <a:latin typeface="+mn-lt"/>
              </a:defRPr>
            </a:lvl9pPr>
          </a:lstStyle>
          <a:p>
            <a:r>
              <a:rPr lang="en-US" sz="2800" b="1" kern="0" dirty="0" smtClean="0">
                <a:solidFill>
                  <a:srgbClr val="FFFF00"/>
                </a:solidFill>
                <a:latin typeface="Arial" panose="020B0604020202020204" pitchFamily="34" charset="0"/>
                <a:cs typeface="Arial" panose="020B0604020202020204" pitchFamily="34" charset="0"/>
              </a:rPr>
              <a:t>Abstract #79</a:t>
            </a:r>
            <a:endParaRPr lang="en-US" sz="2800" b="1" kern="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6543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Content Placeholder 9"/>
          <p:cNvSpPr txBox="1">
            <a:spLocks/>
          </p:cNvSpPr>
          <p:nvPr/>
        </p:nvSpPr>
        <p:spPr bwMode="auto">
          <a:xfrm>
            <a:off x="443438" y="5949234"/>
            <a:ext cx="8919224" cy="740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71450" indent="-171450" algn="l" rtl="0" eaLnBrk="1" fontAlgn="base" hangingPunct="1">
              <a:lnSpc>
                <a:spcPct val="200000"/>
              </a:lnSpc>
              <a:spcBef>
                <a:spcPts val="600"/>
              </a:spcBef>
              <a:spcAft>
                <a:spcPts val="600"/>
              </a:spcAft>
              <a:buClr>
                <a:schemeClr val="accent6"/>
              </a:buClr>
              <a:buSzPct val="95000"/>
              <a:buFont typeface="Wingdings 2" pitchFamily="18" charset="2"/>
              <a:buChar char=""/>
              <a:tabLst/>
              <a:defRPr sz="1600" b="1">
                <a:solidFill>
                  <a:schemeClr val="bg1"/>
                </a:solidFill>
                <a:latin typeface="Arial" panose="020B0604020202020204" pitchFamily="34" charset="0"/>
                <a:ea typeface="+mn-ea"/>
                <a:cs typeface="Arial" panose="020B0604020202020204" pitchFamily="34" charset="0"/>
              </a:defRPr>
            </a:lvl1pPr>
            <a:lvl2pPr marL="471488" indent="-185738" algn="l" rtl="0" eaLnBrk="1" fontAlgn="base" hangingPunct="1">
              <a:lnSpc>
                <a:spcPct val="200000"/>
              </a:lnSpc>
              <a:spcBef>
                <a:spcPts val="600"/>
              </a:spcBef>
              <a:spcAft>
                <a:spcPts val="600"/>
              </a:spcAft>
              <a:buClr>
                <a:schemeClr val="bg1"/>
              </a:buClr>
              <a:buFont typeface="Arial" pitchFamily="34" charset="0"/>
              <a:buChar char="‒"/>
              <a:defRPr sz="1600" b="1">
                <a:solidFill>
                  <a:schemeClr val="bg1"/>
                </a:solidFill>
                <a:latin typeface="Arial" panose="020B0604020202020204" pitchFamily="34" charset="0"/>
                <a:cs typeface="Arial" panose="020B0604020202020204" pitchFamily="34" charset="0"/>
              </a:defRPr>
            </a:lvl2pPr>
            <a:lvl3pPr marL="600075" indent="-134938" algn="l" rtl="0" eaLnBrk="1" fontAlgn="base" hangingPunct="1">
              <a:lnSpc>
                <a:spcPct val="200000"/>
              </a:lnSpc>
              <a:spcBef>
                <a:spcPts val="600"/>
              </a:spcBef>
              <a:spcAft>
                <a:spcPts val="600"/>
              </a:spcAft>
              <a:buClr>
                <a:schemeClr val="accent6"/>
              </a:buClr>
              <a:buChar char="•"/>
              <a:tabLst/>
              <a:defRPr sz="1600" b="1">
                <a:solidFill>
                  <a:schemeClr val="bg1"/>
                </a:solidFill>
                <a:latin typeface="Arial" panose="020B0604020202020204" pitchFamily="34" charset="0"/>
                <a:cs typeface="Arial" panose="020B0604020202020204" pitchFamily="34" charset="0"/>
              </a:defRPr>
            </a:lvl3pPr>
            <a:lvl4pPr marL="914400" indent="-174625" algn="l" rtl="0" eaLnBrk="1" fontAlgn="base" hangingPunct="1">
              <a:lnSpc>
                <a:spcPct val="200000"/>
              </a:lnSpc>
              <a:spcBef>
                <a:spcPts val="600"/>
              </a:spcBef>
              <a:spcAft>
                <a:spcPts val="600"/>
              </a:spcAft>
              <a:buClr>
                <a:schemeClr val="bg1"/>
              </a:buClr>
              <a:buFont typeface="Arial" pitchFamily="34" charset="0"/>
              <a:buChar char="‒"/>
              <a:defRPr sz="1600" b="1">
                <a:solidFill>
                  <a:schemeClr val="bg1"/>
                </a:solidFill>
                <a:latin typeface="Arial" panose="020B0604020202020204" pitchFamily="34" charset="0"/>
                <a:cs typeface="Arial" panose="020B0604020202020204" pitchFamily="34" charset="0"/>
              </a:defRPr>
            </a:lvl4pPr>
            <a:lvl5pPr marL="1143000" indent="-120650" algn="l" rtl="0" eaLnBrk="1" fontAlgn="base" hangingPunct="1">
              <a:lnSpc>
                <a:spcPct val="200000"/>
              </a:lnSpc>
              <a:spcBef>
                <a:spcPts val="600"/>
              </a:spcBef>
              <a:spcAft>
                <a:spcPts val="600"/>
              </a:spcAft>
              <a:buClr>
                <a:schemeClr val="accent6"/>
              </a:buClr>
              <a:buFont typeface="Arial" pitchFamily="34" charset="0"/>
              <a:buChar char="•"/>
              <a:defRPr sz="1600" b="1">
                <a:solidFill>
                  <a:schemeClr val="bg1"/>
                </a:solidFill>
                <a:latin typeface="Arial" panose="020B0604020202020204" pitchFamily="34" charset="0"/>
                <a:cs typeface="Arial" panose="020B0604020202020204" pitchFamily="34" charset="0"/>
              </a:defRPr>
            </a:lvl5pPr>
            <a:lvl6pPr marL="1811338" indent="-217488" algn="l" rtl="0" eaLnBrk="1" fontAlgn="base" hangingPunct="1">
              <a:spcBef>
                <a:spcPct val="0"/>
              </a:spcBef>
              <a:spcAft>
                <a:spcPct val="20000"/>
              </a:spcAft>
              <a:buChar char="»"/>
              <a:defRPr sz="1600">
                <a:solidFill>
                  <a:schemeClr val="tx1"/>
                </a:solidFill>
                <a:latin typeface="+mn-lt"/>
              </a:defRPr>
            </a:lvl6pPr>
            <a:lvl7pPr marL="2268538" indent="-217488" algn="l" rtl="0" eaLnBrk="1" fontAlgn="base" hangingPunct="1">
              <a:spcBef>
                <a:spcPct val="0"/>
              </a:spcBef>
              <a:spcAft>
                <a:spcPct val="20000"/>
              </a:spcAft>
              <a:buChar char="»"/>
              <a:defRPr sz="1600">
                <a:solidFill>
                  <a:schemeClr val="tx1"/>
                </a:solidFill>
                <a:latin typeface="+mn-lt"/>
              </a:defRPr>
            </a:lvl7pPr>
            <a:lvl8pPr marL="2725738" indent="-217488" algn="l" rtl="0" eaLnBrk="1" fontAlgn="base" hangingPunct="1">
              <a:spcBef>
                <a:spcPct val="0"/>
              </a:spcBef>
              <a:spcAft>
                <a:spcPct val="20000"/>
              </a:spcAft>
              <a:buChar char="»"/>
              <a:defRPr sz="1600">
                <a:solidFill>
                  <a:schemeClr val="tx1"/>
                </a:solidFill>
                <a:latin typeface="+mn-lt"/>
              </a:defRPr>
            </a:lvl8pPr>
            <a:lvl9pPr marL="3182938" indent="-217488" algn="l" rtl="0" eaLnBrk="1" fontAlgn="base" hangingPunct="1">
              <a:spcBef>
                <a:spcPct val="0"/>
              </a:spcBef>
              <a:spcAft>
                <a:spcPct val="20000"/>
              </a:spcAft>
              <a:buChar char="»"/>
              <a:defRPr sz="1600">
                <a:solidFill>
                  <a:schemeClr val="tx1"/>
                </a:solidFill>
                <a:latin typeface="+mn-lt"/>
              </a:defRPr>
            </a:lvl9pPr>
          </a:lstStyle>
          <a:p>
            <a:pPr>
              <a:lnSpc>
                <a:spcPct val="120000"/>
              </a:lnSpc>
              <a:spcBef>
                <a:spcPts val="0"/>
              </a:spcBef>
              <a:spcAft>
                <a:spcPts val="1200"/>
              </a:spcAft>
              <a:buClr>
                <a:srgbClr val="F09828"/>
              </a:buClr>
              <a:buFont typeface="Arial" panose="020B0604020202020204" pitchFamily="34" charset="0"/>
              <a:buChar char="•"/>
            </a:pPr>
            <a:r>
              <a:rPr lang="en-US" sz="1500" kern="0" dirty="0" smtClean="0"/>
              <a:t>Mean time to response was 1.6 months in the KRd group and 2.3 months in the Rd group</a:t>
            </a:r>
            <a:endParaRPr lang="en-US" sz="1500" kern="0" dirty="0"/>
          </a:p>
        </p:txBody>
      </p:sp>
      <p:sp>
        <p:nvSpPr>
          <p:cNvPr id="2" name="Title 1"/>
          <p:cNvSpPr>
            <a:spLocks noGrp="1"/>
          </p:cNvSpPr>
          <p:nvPr>
            <p:ph type="title"/>
          </p:nvPr>
        </p:nvSpPr>
        <p:spPr>
          <a:xfrm>
            <a:off x="236668" y="457829"/>
            <a:ext cx="8680359" cy="666750"/>
          </a:xfrm>
        </p:spPr>
        <p:txBody>
          <a:bodyPr/>
          <a:lstStyle/>
          <a:p>
            <a:pPr algn="ctr"/>
            <a:r>
              <a:rPr lang="en-US" sz="3600" dirty="0">
                <a:solidFill>
                  <a:srgbClr val="F09828"/>
                </a:solidFill>
              </a:rPr>
              <a:t>Secondary </a:t>
            </a:r>
            <a:r>
              <a:rPr lang="en-US" sz="3600" dirty="0" smtClean="0">
                <a:solidFill>
                  <a:srgbClr val="F09828"/>
                </a:solidFill>
              </a:rPr>
              <a:t>Endpoints</a:t>
            </a:r>
            <a:r>
              <a:rPr lang="en-US" sz="3600" dirty="0">
                <a:solidFill>
                  <a:srgbClr val="F09828"/>
                </a:solidFill>
              </a:rPr>
              <a:t>: Response</a:t>
            </a:r>
            <a:br>
              <a:rPr lang="en-US" sz="3600" dirty="0">
                <a:solidFill>
                  <a:srgbClr val="F09828"/>
                </a:solidFill>
              </a:rPr>
            </a:br>
            <a:r>
              <a:rPr lang="en-US" sz="3600" dirty="0">
                <a:solidFill>
                  <a:srgbClr val="F09828"/>
                </a:solidFill>
              </a:rPr>
              <a:t>ITT Population (</a:t>
            </a:r>
            <a:r>
              <a:rPr lang="en-US" sz="3600" dirty="0" smtClean="0">
                <a:solidFill>
                  <a:srgbClr val="F09828"/>
                </a:solidFill>
              </a:rPr>
              <a:t>N = 792</a:t>
            </a:r>
            <a:r>
              <a:rPr lang="en-US" sz="3600" dirty="0">
                <a:solidFill>
                  <a:srgbClr val="F09828"/>
                </a:solidFill>
              </a:rPr>
              <a: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02257646"/>
              </p:ext>
            </p:extLst>
          </p:nvPr>
        </p:nvGraphicFramePr>
        <p:xfrm>
          <a:off x="653143" y="1458719"/>
          <a:ext cx="8286070" cy="4582048"/>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236668" y="2341988"/>
            <a:ext cx="461665" cy="2426305"/>
          </a:xfrm>
          <a:prstGeom prst="rect">
            <a:avLst/>
          </a:prstGeom>
          <a:noFill/>
        </p:spPr>
        <p:txBody>
          <a:bodyPr vert="vert270" wrap="none" rtlCol="0">
            <a:spAutoFit/>
          </a:bodyPr>
          <a:lstStyle/>
          <a:p>
            <a:r>
              <a:rPr lang="en-US" dirty="0" smtClean="0">
                <a:solidFill>
                  <a:schemeClr val="bg1"/>
                </a:solidFill>
              </a:rPr>
              <a:t>Percentage of Patients</a:t>
            </a:r>
            <a:endParaRPr lang="en-US" dirty="0">
              <a:solidFill>
                <a:schemeClr val="bg1"/>
              </a:solidFill>
            </a:endParaRPr>
          </a:p>
        </p:txBody>
      </p:sp>
      <p:sp>
        <p:nvSpPr>
          <p:cNvPr id="9" name="Rectangle 8"/>
          <p:cNvSpPr/>
          <p:nvPr/>
        </p:nvSpPr>
        <p:spPr>
          <a:xfrm>
            <a:off x="367100" y="6193758"/>
            <a:ext cx="8360050" cy="246221"/>
          </a:xfrm>
          <a:prstGeom prst="rect">
            <a:avLst/>
          </a:prstGeom>
        </p:spPr>
        <p:txBody>
          <a:bodyPr wrap="square">
            <a:spAutoFit/>
          </a:bodyPr>
          <a:lstStyle/>
          <a:p>
            <a:r>
              <a:rPr lang="en-US" sz="1000" dirty="0" smtClean="0">
                <a:solidFill>
                  <a:schemeClr val="bg1"/>
                </a:solidFill>
                <a:latin typeface="Arial" panose="020B0604020202020204" pitchFamily="34" charset="0"/>
                <a:cs typeface="Arial" panose="020B0604020202020204" pitchFamily="34" charset="0"/>
              </a:rPr>
              <a:t>CR, complete response; </a:t>
            </a:r>
            <a:r>
              <a:rPr lang="en-US" sz="1000" dirty="0" smtClean="0">
                <a:solidFill>
                  <a:schemeClr val="bg1"/>
                </a:solidFill>
              </a:rPr>
              <a:t>ORR, overall response rate; PR, partial response; </a:t>
            </a:r>
            <a:r>
              <a:rPr lang="en-US" sz="1000" dirty="0" err="1" smtClean="0">
                <a:solidFill>
                  <a:schemeClr val="bg1"/>
                </a:solidFill>
              </a:rPr>
              <a:t>sCR</a:t>
            </a:r>
            <a:r>
              <a:rPr lang="en-US" sz="1000" dirty="0" smtClean="0">
                <a:solidFill>
                  <a:schemeClr val="bg1"/>
                </a:solidFill>
              </a:rPr>
              <a:t>, stringent complete response; VGPR, very good partial response</a:t>
            </a:r>
            <a:endParaRPr lang="en-US" sz="1000" dirty="0">
              <a:solidFill>
                <a:schemeClr val="bg1"/>
              </a:solidFill>
            </a:endParaRPr>
          </a:p>
        </p:txBody>
      </p:sp>
      <p:sp>
        <p:nvSpPr>
          <p:cNvPr id="11" name="TextBox 1"/>
          <p:cNvSpPr txBox="1"/>
          <p:nvPr/>
        </p:nvSpPr>
        <p:spPr>
          <a:xfrm>
            <a:off x="2450325" y="3492882"/>
            <a:ext cx="1034654" cy="654649"/>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800" b="1" dirty="0" smtClean="0">
                <a:solidFill>
                  <a:srgbClr val="FFFF00"/>
                </a:solidFill>
                <a:latin typeface="Arial" panose="020B0604020202020204" pitchFamily="34" charset="0"/>
                <a:cs typeface="Arial" panose="020B0604020202020204" pitchFamily="34" charset="0"/>
              </a:rPr>
              <a:t>≥CR</a:t>
            </a:r>
          </a:p>
          <a:p>
            <a:pPr algn="ctr"/>
            <a:r>
              <a:rPr lang="en-US" sz="1800" b="1" i="1" dirty="0" smtClean="0">
                <a:solidFill>
                  <a:srgbClr val="FFFF00"/>
                </a:solidFill>
                <a:latin typeface="Arial" panose="020B0604020202020204" pitchFamily="34" charset="0"/>
                <a:cs typeface="Arial" panose="020B0604020202020204" pitchFamily="34" charset="0"/>
              </a:rPr>
              <a:t>P</a:t>
            </a:r>
            <a:r>
              <a:rPr lang="en-US" sz="1800" b="1" dirty="0" smtClean="0">
                <a:solidFill>
                  <a:srgbClr val="FFFF00"/>
                </a:solidFill>
                <a:latin typeface="Arial" panose="020B0604020202020204" pitchFamily="34" charset="0"/>
                <a:cs typeface="Arial" panose="020B0604020202020204" pitchFamily="34" charset="0"/>
              </a:rPr>
              <a:t>&lt;.0001</a:t>
            </a:r>
            <a:endParaRPr lang="en-US" sz="1800" b="1" dirty="0">
              <a:solidFill>
                <a:srgbClr val="FFFF00"/>
              </a:solidFill>
              <a:latin typeface="Arial" panose="020B0604020202020204" pitchFamily="34" charset="0"/>
              <a:cs typeface="Arial" panose="020B0604020202020204" pitchFamily="34" charset="0"/>
            </a:endParaRPr>
          </a:p>
        </p:txBody>
      </p:sp>
      <p:cxnSp>
        <p:nvCxnSpPr>
          <p:cNvPr id="15" name="Straight Connector 14"/>
          <p:cNvCxnSpPr/>
          <p:nvPr/>
        </p:nvCxnSpPr>
        <p:spPr>
          <a:xfrm>
            <a:off x="1634609" y="4136914"/>
            <a:ext cx="2666086" cy="0"/>
          </a:xfrm>
          <a:prstGeom prst="line">
            <a:avLst/>
          </a:prstGeom>
          <a:ln w="28575">
            <a:solidFill>
              <a:srgbClr val="FFFF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TextBox 1"/>
          <p:cNvSpPr txBox="1"/>
          <p:nvPr/>
        </p:nvSpPr>
        <p:spPr>
          <a:xfrm>
            <a:off x="4920417" y="1980538"/>
            <a:ext cx="1034822" cy="33898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800" b="1" i="1" dirty="0" smtClean="0">
                <a:solidFill>
                  <a:srgbClr val="FFFF00"/>
                </a:solidFill>
                <a:latin typeface="Arial" panose="020B0604020202020204" pitchFamily="34" charset="0"/>
                <a:cs typeface="Arial" panose="020B0604020202020204" pitchFamily="34" charset="0"/>
              </a:rPr>
              <a:t>P</a:t>
            </a:r>
            <a:r>
              <a:rPr lang="en-US" sz="1800" b="1" dirty="0" smtClean="0">
                <a:solidFill>
                  <a:srgbClr val="FFFF00"/>
                </a:solidFill>
                <a:latin typeface="Arial" panose="020B0604020202020204" pitchFamily="34" charset="0"/>
                <a:cs typeface="Arial" panose="020B0604020202020204" pitchFamily="34" charset="0"/>
              </a:rPr>
              <a:t>&lt;.0001</a:t>
            </a:r>
            <a:endParaRPr lang="en-US" sz="1800" b="1" dirty="0">
              <a:solidFill>
                <a:srgbClr val="FFFF00"/>
              </a:solidFill>
              <a:latin typeface="Arial" panose="020B0604020202020204" pitchFamily="34" charset="0"/>
              <a:cs typeface="Arial" panose="020B0604020202020204" pitchFamily="34" charset="0"/>
            </a:endParaRPr>
          </a:p>
        </p:txBody>
      </p:sp>
      <p:cxnSp>
        <p:nvCxnSpPr>
          <p:cNvPr id="17" name="Straight Connector 16"/>
          <p:cNvCxnSpPr/>
          <p:nvPr/>
        </p:nvCxnSpPr>
        <p:spPr>
          <a:xfrm>
            <a:off x="4966472" y="2341988"/>
            <a:ext cx="942712" cy="0"/>
          </a:xfrm>
          <a:prstGeom prst="line">
            <a:avLst/>
          </a:prstGeom>
          <a:ln w="28575">
            <a:solidFill>
              <a:srgbClr val="FFFF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TextBox 1"/>
          <p:cNvSpPr txBox="1"/>
          <p:nvPr/>
        </p:nvSpPr>
        <p:spPr>
          <a:xfrm>
            <a:off x="6620263" y="1178344"/>
            <a:ext cx="1034822" cy="33898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800" b="1" i="1" dirty="0" smtClean="0">
                <a:solidFill>
                  <a:srgbClr val="FFFF00"/>
                </a:solidFill>
                <a:latin typeface="Arial" panose="020B0604020202020204" pitchFamily="34" charset="0"/>
                <a:cs typeface="Arial" panose="020B0604020202020204" pitchFamily="34" charset="0"/>
              </a:rPr>
              <a:t>P</a:t>
            </a:r>
            <a:r>
              <a:rPr lang="en-US" sz="1800" b="1" dirty="0" smtClean="0">
                <a:solidFill>
                  <a:srgbClr val="FFFF00"/>
                </a:solidFill>
                <a:latin typeface="Arial" panose="020B0604020202020204" pitchFamily="34" charset="0"/>
                <a:cs typeface="Arial" panose="020B0604020202020204" pitchFamily="34" charset="0"/>
              </a:rPr>
              <a:t>&lt;.0001</a:t>
            </a:r>
            <a:endParaRPr lang="en-US" sz="1800" b="1" dirty="0">
              <a:solidFill>
                <a:srgbClr val="FFFF00"/>
              </a:solidFill>
              <a:latin typeface="Arial" panose="020B0604020202020204" pitchFamily="34" charset="0"/>
              <a:cs typeface="Arial" panose="020B0604020202020204" pitchFamily="34" charset="0"/>
            </a:endParaRPr>
          </a:p>
        </p:txBody>
      </p:sp>
      <p:cxnSp>
        <p:nvCxnSpPr>
          <p:cNvPr id="19" name="Straight Connector 18"/>
          <p:cNvCxnSpPr/>
          <p:nvPr/>
        </p:nvCxnSpPr>
        <p:spPr>
          <a:xfrm>
            <a:off x="6666318" y="1539794"/>
            <a:ext cx="942712" cy="0"/>
          </a:xfrm>
          <a:prstGeom prst="line">
            <a:avLst/>
          </a:prstGeom>
          <a:ln w="28575">
            <a:solidFill>
              <a:srgbClr val="FFFF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7659" y="6429384"/>
            <a:ext cx="3616503" cy="276999"/>
          </a:xfrm>
          <a:prstGeom prst="rect">
            <a:avLst/>
          </a:prstGeom>
        </p:spPr>
        <p:txBody>
          <a:bodyPr wrap="none">
            <a:spAutoFit/>
          </a:bodyPr>
          <a:lstStyle/>
          <a:p>
            <a:r>
              <a:rPr lang="en-US" sz="1200" b="1" dirty="0">
                <a:solidFill>
                  <a:srgbClr val="FFFFFF"/>
                </a:solidFill>
                <a:cs typeface="Arial" charset="0"/>
              </a:rPr>
              <a:t>Stewart AK,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cs typeface="Arial" charset="0"/>
              </a:rPr>
              <a:t>79.</a:t>
            </a:r>
            <a:endParaRPr lang="en-US" sz="1200" b="1" dirty="0">
              <a:solidFill>
                <a:srgbClr val="FFFFFF"/>
              </a:solidFill>
              <a:cs typeface="Arial" charset="0"/>
            </a:endParaRPr>
          </a:p>
        </p:txBody>
      </p:sp>
    </p:spTree>
    <p:extLst>
      <p:ext uri="{BB962C8B-B14F-4D97-AF65-F5344CB8AC3E}">
        <p14:creationId xmlns:p14="http://schemas.microsoft.com/office/powerpoint/2010/main" val="404043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453970"/>
            <a:ext cx="9144000" cy="666750"/>
          </a:xfrm>
        </p:spPr>
        <p:txBody>
          <a:bodyPr/>
          <a:lstStyle/>
          <a:p>
            <a:pPr algn="ctr"/>
            <a:r>
              <a:rPr lang="en-US" sz="3600" dirty="0" smtClean="0">
                <a:solidFill>
                  <a:srgbClr val="F09828"/>
                </a:solidFill>
              </a:rPr>
              <a:t>PFS by Response </a:t>
            </a:r>
            <a:r>
              <a:rPr lang="en-US" sz="3600" dirty="0">
                <a:solidFill>
                  <a:srgbClr val="F09828"/>
                </a:solidFill>
              </a:rPr>
              <a:t>C</a:t>
            </a:r>
            <a:r>
              <a:rPr lang="en-US" sz="3600" dirty="0" smtClean="0">
                <a:solidFill>
                  <a:srgbClr val="F09828"/>
                </a:solidFill>
              </a:rPr>
              <a:t>ategory, </a:t>
            </a:r>
            <a:br>
              <a:rPr lang="en-US" sz="3600" dirty="0" smtClean="0">
                <a:solidFill>
                  <a:srgbClr val="F09828"/>
                </a:solidFill>
              </a:rPr>
            </a:br>
            <a:r>
              <a:rPr lang="en-US" sz="3600" dirty="0" smtClean="0">
                <a:solidFill>
                  <a:srgbClr val="F09828"/>
                </a:solidFill>
              </a:rPr>
              <a:t>in the KRd Group</a:t>
            </a:r>
            <a:endParaRPr lang="en-US" sz="3600" dirty="0">
              <a:solidFill>
                <a:srgbClr val="F09828"/>
              </a:solidFill>
            </a:endParaRPr>
          </a:p>
        </p:txBody>
      </p:sp>
      <p:sp>
        <p:nvSpPr>
          <p:cNvPr id="5" name="TextBox 4"/>
          <p:cNvSpPr txBox="1"/>
          <p:nvPr/>
        </p:nvSpPr>
        <p:spPr>
          <a:xfrm>
            <a:off x="1486636" y="1521205"/>
            <a:ext cx="505555" cy="369332"/>
          </a:xfrm>
          <a:prstGeom prst="rect">
            <a:avLst/>
          </a:prstGeom>
          <a:noFill/>
        </p:spPr>
        <p:txBody>
          <a:bodyPr wrap="none" rtlCol="0">
            <a:spAutoFit/>
          </a:bodyPr>
          <a:lstStyle/>
          <a:p>
            <a:r>
              <a:rPr lang="en-US" dirty="0" smtClean="0">
                <a:solidFill>
                  <a:schemeClr val="bg1"/>
                </a:solidFill>
              </a:rPr>
              <a:t>1.0</a:t>
            </a:r>
            <a:endParaRPr lang="en-US" dirty="0">
              <a:solidFill>
                <a:schemeClr val="bg1"/>
              </a:solidFill>
            </a:endParaRPr>
          </a:p>
        </p:txBody>
      </p:sp>
      <p:sp>
        <p:nvSpPr>
          <p:cNvPr id="6" name="TextBox 5"/>
          <p:cNvSpPr txBox="1"/>
          <p:nvPr/>
        </p:nvSpPr>
        <p:spPr>
          <a:xfrm>
            <a:off x="1486636" y="2147737"/>
            <a:ext cx="505555" cy="369332"/>
          </a:xfrm>
          <a:prstGeom prst="rect">
            <a:avLst/>
          </a:prstGeom>
          <a:noFill/>
        </p:spPr>
        <p:txBody>
          <a:bodyPr wrap="none" rtlCol="0">
            <a:spAutoFit/>
          </a:bodyPr>
          <a:lstStyle/>
          <a:p>
            <a:r>
              <a:rPr lang="en-US" dirty="0" smtClean="0">
                <a:solidFill>
                  <a:schemeClr val="bg1"/>
                </a:solidFill>
              </a:rPr>
              <a:t>0.8</a:t>
            </a:r>
            <a:endParaRPr lang="en-US" dirty="0">
              <a:solidFill>
                <a:schemeClr val="bg1"/>
              </a:solidFill>
            </a:endParaRPr>
          </a:p>
        </p:txBody>
      </p:sp>
      <p:sp>
        <p:nvSpPr>
          <p:cNvPr id="8" name="TextBox 7"/>
          <p:cNvSpPr txBox="1"/>
          <p:nvPr/>
        </p:nvSpPr>
        <p:spPr>
          <a:xfrm>
            <a:off x="1486636" y="2770034"/>
            <a:ext cx="505555" cy="369332"/>
          </a:xfrm>
          <a:prstGeom prst="rect">
            <a:avLst/>
          </a:prstGeom>
          <a:noFill/>
        </p:spPr>
        <p:txBody>
          <a:bodyPr wrap="none" rtlCol="0">
            <a:spAutoFit/>
          </a:bodyPr>
          <a:lstStyle/>
          <a:p>
            <a:r>
              <a:rPr lang="en-US" dirty="0" smtClean="0">
                <a:solidFill>
                  <a:schemeClr val="bg1"/>
                </a:solidFill>
              </a:rPr>
              <a:t>0.6</a:t>
            </a:r>
            <a:endParaRPr lang="en-US" dirty="0">
              <a:solidFill>
                <a:schemeClr val="bg1"/>
              </a:solidFill>
            </a:endParaRPr>
          </a:p>
        </p:txBody>
      </p:sp>
      <p:sp>
        <p:nvSpPr>
          <p:cNvPr id="9" name="TextBox 8"/>
          <p:cNvSpPr txBox="1"/>
          <p:nvPr/>
        </p:nvSpPr>
        <p:spPr>
          <a:xfrm>
            <a:off x="1486636" y="3426200"/>
            <a:ext cx="505555" cy="369332"/>
          </a:xfrm>
          <a:prstGeom prst="rect">
            <a:avLst/>
          </a:prstGeom>
          <a:noFill/>
        </p:spPr>
        <p:txBody>
          <a:bodyPr wrap="none" rtlCol="0">
            <a:spAutoFit/>
          </a:bodyPr>
          <a:lstStyle/>
          <a:p>
            <a:r>
              <a:rPr lang="en-US" dirty="0" smtClean="0">
                <a:solidFill>
                  <a:schemeClr val="bg1"/>
                </a:solidFill>
              </a:rPr>
              <a:t>0.4</a:t>
            </a:r>
            <a:endParaRPr lang="en-US" dirty="0">
              <a:solidFill>
                <a:schemeClr val="bg1"/>
              </a:solidFill>
            </a:endParaRPr>
          </a:p>
        </p:txBody>
      </p:sp>
      <p:sp>
        <p:nvSpPr>
          <p:cNvPr id="10" name="TextBox 9"/>
          <p:cNvSpPr txBox="1"/>
          <p:nvPr/>
        </p:nvSpPr>
        <p:spPr>
          <a:xfrm>
            <a:off x="1486636" y="4048498"/>
            <a:ext cx="505555" cy="369332"/>
          </a:xfrm>
          <a:prstGeom prst="rect">
            <a:avLst/>
          </a:prstGeom>
          <a:noFill/>
        </p:spPr>
        <p:txBody>
          <a:bodyPr wrap="none" rtlCol="0">
            <a:spAutoFit/>
          </a:bodyPr>
          <a:lstStyle/>
          <a:p>
            <a:r>
              <a:rPr lang="en-US" dirty="0" smtClean="0">
                <a:solidFill>
                  <a:schemeClr val="bg1"/>
                </a:solidFill>
              </a:rPr>
              <a:t>0.2</a:t>
            </a:r>
            <a:endParaRPr lang="en-US" dirty="0">
              <a:solidFill>
                <a:schemeClr val="bg1"/>
              </a:solidFill>
            </a:endParaRPr>
          </a:p>
        </p:txBody>
      </p:sp>
      <p:sp>
        <p:nvSpPr>
          <p:cNvPr id="11" name="TextBox 10"/>
          <p:cNvSpPr txBox="1"/>
          <p:nvPr/>
        </p:nvSpPr>
        <p:spPr>
          <a:xfrm>
            <a:off x="1486636" y="4670252"/>
            <a:ext cx="505555" cy="369332"/>
          </a:xfrm>
          <a:prstGeom prst="rect">
            <a:avLst/>
          </a:prstGeom>
          <a:noFill/>
        </p:spPr>
        <p:txBody>
          <a:bodyPr wrap="none" rtlCol="0">
            <a:spAutoFit/>
          </a:bodyPr>
          <a:lstStyle/>
          <a:p>
            <a:r>
              <a:rPr lang="en-US" dirty="0" smtClean="0">
                <a:solidFill>
                  <a:schemeClr val="bg1"/>
                </a:solidFill>
              </a:rPr>
              <a:t>0.0</a:t>
            </a:r>
            <a:endParaRPr lang="en-US" dirty="0">
              <a:solidFill>
                <a:schemeClr val="bg1"/>
              </a:solidFill>
            </a:endParaRPr>
          </a:p>
        </p:txBody>
      </p:sp>
      <p:sp>
        <p:nvSpPr>
          <p:cNvPr id="12" name="TextBox 11"/>
          <p:cNvSpPr txBox="1"/>
          <p:nvPr/>
        </p:nvSpPr>
        <p:spPr>
          <a:xfrm rot="16200000">
            <a:off x="-371186" y="2776218"/>
            <a:ext cx="2970257" cy="369332"/>
          </a:xfrm>
          <a:prstGeom prst="rect">
            <a:avLst/>
          </a:prstGeom>
          <a:noFill/>
        </p:spPr>
        <p:txBody>
          <a:bodyPr wrap="square" rtlCol="0">
            <a:spAutoFit/>
          </a:bodyPr>
          <a:lstStyle/>
          <a:p>
            <a:r>
              <a:rPr lang="en-US" dirty="0" smtClean="0">
                <a:solidFill>
                  <a:schemeClr val="bg1"/>
                </a:solidFill>
              </a:rPr>
              <a:t>Survival Probability</a:t>
            </a:r>
          </a:p>
        </p:txBody>
      </p:sp>
      <p:sp>
        <p:nvSpPr>
          <p:cNvPr id="13" name="TextBox 12"/>
          <p:cNvSpPr txBox="1"/>
          <p:nvPr/>
        </p:nvSpPr>
        <p:spPr>
          <a:xfrm>
            <a:off x="6787778" y="1266936"/>
            <a:ext cx="1117852" cy="307777"/>
          </a:xfrm>
          <a:prstGeom prst="rect">
            <a:avLst/>
          </a:prstGeom>
          <a:noFill/>
        </p:spPr>
        <p:txBody>
          <a:bodyPr wrap="none" rtlCol="0">
            <a:spAutoFit/>
          </a:bodyPr>
          <a:lstStyle/>
          <a:p>
            <a:r>
              <a:rPr lang="en-US" sz="1400" dirty="0" smtClean="0">
                <a:solidFill>
                  <a:schemeClr val="bg1"/>
                </a:solidFill>
              </a:rPr>
              <a:t>+ Censored</a:t>
            </a:r>
            <a:endParaRPr lang="en-US" sz="1400" dirty="0">
              <a:solidFill>
                <a:schemeClr val="bg1"/>
              </a:solidFill>
            </a:endParaRPr>
          </a:p>
        </p:txBody>
      </p:sp>
      <p:sp>
        <p:nvSpPr>
          <p:cNvPr id="14" name="TextBox 13"/>
          <p:cNvSpPr txBox="1"/>
          <p:nvPr/>
        </p:nvSpPr>
        <p:spPr>
          <a:xfrm>
            <a:off x="1978248" y="5065589"/>
            <a:ext cx="313044" cy="369332"/>
          </a:xfrm>
          <a:prstGeom prst="rect">
            <a:avLst/>
          </a:prstGeom>
          <a:noFill/>
        </p:spPr>
        <p:txBody>
          <a:bodyPr wrap="none" rtlCol="0">
            <a:spAutoFit/>
          </a:bodyPr>
          <a:lstStyle/>
          <a:p>
            <a:pPr algn="ctr"/>
            <a:r>
              <a:rPr lang="en-US" dirty="0" smtClean="0">
                <a:solidFill>
                  <a:schemeClr val="bg1"/>
                </a:solidFill>
              </a:rPr>
              <a:t>0</a:t>
            </a:r>
            <a:endParaRPr lang="en-US" dirty="0">
              <a:solidFill>
                <a:schemeClr val="bg1"/>
              </a:solidFill>
            </a:endParaRPr>
          </a:p>
        </p:txBody>
      </p:sp>
      <p:sp>
        <p:nvSpPr>
          <p:cNvPr id="16" name="TextBox 15"/>
          <p:cNvSpPr txBox="1"/>
          <p:nvPr/>
        </p:nvSpPr>
        <p:spPr>
          <a:xfrm>
            <a:off x="3029545" y="5065589"/>
            <a:ext cx="441422" cy="369332"/>
          </a:xfrm>
          <a:prstGeom prst="rect">
            <a:avLst/>
          </a:prstGeom>
          <a:noFill/>
        </p:spPr>
        <p:txBody>
          <a:bodyPr wrap="none" rtlCol="0">
            <a:spAutoFit/>
          </a:bodyPr>
          <a:lstStyle/>
          <a:p>
            <a:pPr algn="ctr"/>
            <a:r>
              <a:rPr lang="en-US" dirty="0" smtClean="0">
                <a:solidFill>
                  <a:schemeClr val="bg1"/>
                </a:solidFill>
              </a:rPr>
              <a:t>10</a:t>
            </a:r>
            <a:endParaRPr lang="en-US" dirty="0">
              <a:solidFill>
                <a:schemeClr val="bg1"/>
              </a:solidFill>
            </a:endParaRPr>
          </a:p>
        </p:txBody>
      </p:sp>
      <p:sp>
        <p:nvSpPr>
          <p:cNvPr id="18" name="TextBox 17"/>
          <p:cNvSpPr txBox="1"/>
          <p:nvPr/>
        </p:nvSpPr>
        <p:spPr>
          <a:xfrm>
            <a:off x="4119623" y="5065589"/>
            <a:ext cx="441422" cy="369332"/>
          </a:xfrm>
          <a:prstGeom prst="rect">
            <a:avLst/>
          </a:prstGeom>
          <a:noFill/>
        </p:spPr>
        <p:txBody>
          <a:bodyPr wrap="none" rtlCol="0">
            <a:spAutoFit/>
          </a:bodyPr>
          <a:lstStyle/>
          <a:p>
            <a:pPr algn="ctr"/>
            <a:r>
              <a:rPr lang="en-US" dirty="0" smtClean="0">
                <a:solidFill>
                  <a:schemeClr val="bg1"/>
                </a:solidFill>
              </a:rPr>
              <a:t>20</a:t>
            </a:r>
            <a:endParaRPr lang="en-US" dirty="0">
              <a:solidFill>
                <a:schemeClr val="bg1"/>
              </a:solidFill>
            </a:endParaRPr>
          </a:p>
        </p:txBody>
      </p:sp>
      <p:sp>
        <p:nvSpPr>
          <p:cNvPr id="19" name="TextBox 18"/>
          <p:cNvSpPr txBox="1"/>
          <p:nvPr/>
        </p:nvSpPr>
        <p:spPr>
          <a:xfrm>
            <a:off x="5241460" y="5065589"/>
            <a:ext cx="441422" cy="369332"/>
          </a:xfrm>
          <a:prstGeom prst="rect">
            <a:avLst/>
          </a:prstGeom>
          <a:noFill/>
        </p:spPr>
        <p:txBody>
          <a:bodyPr wrap="none" rtlCol="0">
            <a:spAutoFit/>
          </a:bodyPr>
          <a:lstStyle/>
          <a:p>
            <a:pPr algn="ctr"/>
            <a:r>
              <a:rPr lang="en-US" dirty="0" smtClean="0">
                <a:solidFill>
                  <a:schemeClr val="bg1"/>
                </a:solidFill>
              </a:rPr>
              <a:t>30</a:t>
            </a:r>
            <a:endParaRPr lang="en-US" dirty="0">
              <a:solidFill>
                <a:schemeClr val="bg1"/>
              </a:solidFill>
            </a:endParaRPr>
          </a:p>
        </p:txBody>
      </p:sp>
      <p:sp>
        <p:nvSpPr>
          <p:cNvPr id="21" name="TextBox 20"/>
          <p:cNvSpPr txBox="1"/>
          <p:nvPr/>
        </p:nvSpPr>
        <p:spPr>
          <a:xfrm>
            <a:off x="6346356" y="5074056"/>
            <a:ext cx="441422" cy="369332"/>
          </a:xfrm>
          <a:prstGeom prst="rect">
            <a:avLst/>
          </a:prstGeom>
          <a:noFill/>
        </p:spPr>
        <p:txBody>
          <a:bodyPr wrap="none" rtlCol="0">
            <a:spAutoFit/>
          </a:bodyPr>
          <a:lstStyle/>
          <a:p>
            <a:pPr algn="ctr"/>
            <a:r>
              <a:rPr lang="en-US" dirty="0" smtClean="0">
                <a:solidFill>
                  <a:schemeClr val="bg1"/>
                </a:solidFill>
              </a:rPr>
              <a:t>40</a:t>
            </a:r>
            <a:endParaRPr lang="en-US" dirty="0">
              <a:solidFill>
                <a:schemeClr val="bg1"/>
              </a:solidFill>
            </a:endParaRPr>
          </a:p>
        </p:txBody>
      </p:sp>
      <p:sp>
        <p:nvSpPr>
          <p:cNvPr id="22" name="TextBox 21"/>
          <p:cNvSpPr txBox="1"/>
          <p:nvPr/>
        </p:nvSpPr>
        <p:spPr>
          <a:xfrm>
            <a:off x="7468192" y="5065589"/>
            <a:ext cx="441422" cy="369332"/>
          </a:xfrm>
          <a:prstGeom prst="rect">
            <a:avLst/>
          </a:prstGeom>
          <a:noFill/>
        </p:spPr>
        <p:txBody>
          <a:bodyPr wrap="none" rtlCol="0">
            <a:spAutoFit/>
          </a:bodyPr>
          <a:lstStyle/>
          <a:p>
            <a:pPr algn="ctr"/>
            <a:r>
              <a:rPr lang="en-US" dirty="0" smtClean="0">
                <a:solidFill>
                  <a:schemeClr val="bg1"/>
                </a:solidFill>
              </a:rPr>
              <a:t>50</a:t>
            </a:r>
            <a:endParaRPr lang="en-US" dirty="0">
              <a:solidFill>
                <a:schemeClr val="bg1"/>
              </a:solidFill>
            </a:endParaRPr>
          </a:p>
        </p:txBody>
      </p:sp>
      <p:sp>
        <p:nvSpPr>
          <p:cNvPr id="23" name="TextBox 22"/>
          <p:cNvSpPr txBox="1"/>
          <p:nvPr/>
        </p:nvSpPr>
        <p:spPr>
          <a:xfrm>
            <a:off x="2753016" y="5497038"/>
            <a:ext cx="3635382" cy="646331"/>
          </a:xfrm>
          <a:prstGeom prst="rect">
            <a:avLst/>
          </a:prstGeom>
          <a:noFill/>
        </p:spPr>
        <p:txBody>
          <a:bodyPr wrap="square" rtlCol="0">
            <a:spAutoFit/>
          </a:bodyPr>
          <a:lstStyle/>
          <a:p>
            <a:pPr algn="ctr"/>
            <a:r>
              <a:rPr lang="en-US" dirty="0" smtClean="0">
                <a:solidFill>
                  <a:schemeClr val="bg1"/>
                </a:solidFill>
              </a:rPr>
              <a:t>Time From Randomization (Months)</a:t>
            </a:r>
            <a:endParaRPr lang="en-US" dirty="0">
              <a:solidFill>
                <a:schemeClr val="bg1"/>
              </a:solidFill>
            </a:endParaRPr>
          </a:p>
        </p:txBody>
      </p:sp>
      <p:sp>
        <p:nvSpPr>
          <p:cNvPr id="28" name="TextBox 27"/>
          <p:cNvSpPr txBox="1"/>
          <p:nvPr/>
        </p:nvSpPr>
        <p:spPr>
          <a:xfrm>
            <a:off x="7210215" y="1677885"/>
            <a:ext cx="710451" cy="1600438"/>
          </a:xfrm>
          <a:prstGeom prst="rect">
            <a:avLst/>
          </a:prstGeom>
          <a:noFill/>
        </p:spPr>
        <p:txBody>
          <a:bodyPr wrap="none" rtlCol="0">
            <a:spAutoFit/>
          </a:bodyPr>
          <a:lstStyle/>
          <a:p>
            <a:r>
              <a:rPr lang="en-US" sz="1400" dirty="0" smtClean="0">
                <a:solidFill>
                  <a:schemeClr val="bg1"/>
                </a:solidFill>
              </a:rPr>
              <a:t>sCR</a:t>
            </a:r>
          </a:p>
          <a:p>
            <a:r>
              <a:rPr lang="en-US" sz="1400" dirty="0" smtClean="0">
                <a:solidFill>
                  <a:schemeClr val="bg1"/>
                </a:solidFill>
              </a:rPr>
              <a:t>CR</a:t>
            </a:r>
          </a:p>
          <a:p>
            <a:r>
              <a:rPr lang="en-US" sz="1400" dirty="0" smtClean="0">
                <a:solidFill>
                  <a:schemeClr val="bg1"/>
                </a:solidFill>
              </a:rPr>
              <a:t>VGPR</a:t>
            </a:r>
          </a:p>
          <a:p>
            <a:r>
              <a:rPr lang="en-US" sz="1400" dirty="0" smtClean="0">
                <a:solidFill>
                  <a:schemeClr val="bg1"/>
                </a:solidFill>
              </a:rPr>
              <a:t>PR</a:t>
            </a:r>
          </a:p>
          <a:p>
            <a:r>
              <a:rPr lang="en-US" sz="1400" dirty="0" smtClean="0">
                <a:solidFill>
                  <a:schemeClr val="bg1"/>
                </a:solidFill>
              </a:rPr>
              <a:t>MR</a:t>
            </a:r>
          </a:p>
          <a:p>
            <a:r>
              <a:rPr lang="en-US" sz="1400" dirty="0" smtClean="0">
                <a:solidFill>
                  <a:schemeClr val="bg1"/>
                </a:solidFill>
              </a:rPr>
              <a:t>SD</a:t>
            </a:r>
          </a:p>
          <a:p>
            <a:r>
              <a:rPr lang="en-US" sz="1400" dirty="0" smtClean="0">
                <a:solidFill>
                  <a:schemeClr val="bg1"/>
                </a:solidFill>
              </a:rPr>
              <a:t>PD</a:t>
            </a:r>
            <a:endParaRPr lang="en-US" sz="1400" dirty="0">
              <a:solidFill>
                <a:schemeClr val="bg1"/>
              </a:solidFill>
            </a:endParaRPr>
          </a:p>
        </p:txBody>
      </p:sp>
      <p:pic>
        <p:nvPicPr>
          <p:cNvPr id="24" name="Picture 23" descr="43200 figure S4_v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1277" y="1475755"/>
            <a:ext cx="5296476" cy="3474617"/>
          </a:xfrm>
          <a:prstGeom prst="rect">
            <a:avLst/>
          </a:prstGeom>
        </p:spPr>
      </p:pic>
      <p:sp>
        <p:nvSpPr>
          <p:cNvPr id="25" name="Rectangle 24"/>
          <p:cNvSpPr/>
          <p:nvPr/>
        </p:nvSpPr>
        <p:spPr>
          <a:xfrm>
            <a:off x="365132" y="6045172"/>
            <a:ext cx="8360050" cy="246221"/>
          </a:xfrm>
          <a:prstGeom prst="rect">
            <a:avLst/>
          </a:prstGeom>
        </p:spPr>
        <p:txBody>
          <a:bodyPr wrap="square">
            <a:spAutoFit/>
          </a:bodyPr>
          <a:lstStyle/>
          <a:p>
            <a:r>
              <a:rPr lang="en-US" sz="1000" dirty="0" smtClean="0">
                <a:solidFill>
                  <a:schemeClr val="bg1"/>
                </a:solidFill>
              </a:rPr>
              <a:t>MR, minimal response; SD, stable disease</a:t>
            </a:r>
            <a:endParaRPr lang="en-US" sz="1000" dirty="0">
              <a:solidFill>
                <a:schemeClr val="bg1"/>
              </a:solidFill>
            </a:endParaRPr>
          </a:p>
        </p:txBody>
      </p:sp>
      <p:sp>
        <p:nvSpPr>
          <p:cNvPr id="26" name="Rectangle 25"/>
          <p:cNvSpPr/>
          <p:nvPr/>
        </p:nvSpPr>
        <p:spPr>
          <a:xfrm>
            <a:off x="367659" y="6429384"/>
            <a:ext cx="3616503" cy="276999"/>
          </a:xfrm>
          <a:prstGeom prst="rect">
            <a:avLst/>
          </a:prstGeom>
        </p:spPr>
        <p:txBody>
          <a:bodyPr wrap="none">
            <a:spAutoFit/>
          </a:bodyPr>
          <a:lstStyle/>
          <a:p>
            <a:r>
              <a:rPr lang="en-US" sz="1200" b="1" dirty="0">
                <a:solidFill>
                  <a:srgbClr val="FFFFFF"/>
                </a:solidFill>
                <a:cs typeface="Arial" charset="0"/>
              </a:rPr>
              <a:t>Stewart AK,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cs typeface="Arial" charset="0"/>
              </a:rPr>
              <a:t>79.</a:t>
            </a:r>
            <a:endParaRPr lang="en-US" sz="1200" b="1" dirty="0">
              <a:solidFill>
                <a:srgbClr val="FFFFFF"/>
              </a:solidFill>
              <a:cs typeface="Arial" charset="0"/>
            </a:endParaRPr>
          </a:p>
        </p:txBody>
      </p:sp>
    </p:spTree>
    <p:extLst>
      <p:ext uri="{BB962C8B-B14F-4D97-AF65-F5344CB8AC3E}">
        <p14:creationId xmlns:p14="http://schemas.microsoft.com/office/powerpoint/2010/main" val="3936458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p:cNvSpPr>
            <a:spLocks noGrp="1"/>
          </p:cNvSpPr>
          <p:nvPr>
            <p:ph type="title"/>
          </p:nvPr>
        </p:nvSpPr>
        <p:spPr>
          <a:xfrm>
            <a:off x="0" y="333199"/>
            <a:ext cx="9146925" cy="666750"/>
          </a:xfrm>
        </p:spPr>
        <p:txBody>
          <a:bodyPr/>
          <a:lstStyle/>
          <a:p>
            <a:pPr algn="ctr"/>
            <a:r>
              <a:rPr lang="en-US" sz="3600" dirty="0" smtClean="0">
                <a:solidFill>
                  <a:srgbClr val="F09828"/>
                </a:solidFill>
              </a:rPr>
              <a:t>Secondary </a:t>
            </a:r>
            <a:r>
              <a:rPr lang="en-US" sz="3600" dirty="0" smtClean="0">
                <a:solidFill>
                  <a:srgbClr val="F09828"/>
                </a:solidFill>
              </a:rPr>
              <a:t>Endpoints</a:t>
            </a:r>
            <a:r>
              <a:rPr lang="en-US" sz="3600" dirty="0" smtClean="0">
                <a:solidFill>
                  <a:srgbClr val="F09828"/>
                </a:solidFill>
              </a:rPr>
              <a:t>: OS</a:t>
            </a:r>
            <a:br>
              <a:rPr lang="en-US" sz="3600" dirty="0" smtClean="0">
                <a:solidFill>
                  <a:srgbClr val="F09828"/>
                </a:solidFill>
              </a:rPr>
            </a:br>
            <a:r>
              <a:rPr lang="en-US" sz="3600" dirty="0" smtClean="0">
                <a:solidFill>
                  <a:srgbClr val="F09828"/>
                </a:solidFill>
              </a:rPr>
              <a:t>ITT </a:t>
            </a:r>
            <a:r>
              <a:rPr lang="en-US" sz="3600" dirty="0">
                <a:solidFill>
                  <a:srgbClr val="F09828"/>
                </a:solidFill>
              </a:rPr>
              <a:t>Population (</a:t>
            </a:r>
            <a:r>
              <a:rPr lang="en-US" sz="3600" dirty="0" smtClean="0">
                <a:solidFill>
                  <a:srgbClr val="F09828"/>
                </a:solidFill>
              </a:rPr>
              <a:t>N = 792</a:t>
            </a:r>
            <a:r>
              <a:rPr lang="en-US" sz="3600" dirty="0">
                <a:solidFill>
                  <a:srgbClr val="F09828"/>
                </a:solidFill>
              </a:rPr>
              <a:t>)</a:t>
            </a:r>
          </a:p>
        </p:txBody>
      </p:sp>
      <p:sp>
        <p:nvSpPr>
          <p:cNvPr id="11" name="Content Placeholder 9"/>
          <p:cNvSpPr txBox="1">
            <a:spLocks/>
          </p:cNvSpPr>
          <p:nvPr/>
        </p:nvSpPr>
        <p:spPr bwMode="auto">
          <a:xfrm>
            <a:off x="414670" y="5803798"/>
            <a:ext cx="8445126" cy="969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71450" indent="-171450" algn="l" rtl="0" eaLnBrk="1" fontAlgn="base" hangingPunct="1">
              <a:lnSpc>
                <a:spcPct val="200000"/>
              </a:lnSpc>
              <a:spcBef>
                <a:spcPts val="600"/>
              </a:spcBef>
              <a:spcAft>
                <a:spcPts val="600"/>
              </a:spcAft>
              <a:buClr>
                <a:schemeClr val="accent6"/>
              </a:buClr>
              <a:buSzPct val="95000"/>
              <a:buFont typeface="Wingdings 2" pitchFamily="18" charset="2"/>
              <a:buChar char=""/>
              <a:tabLst/>
              <a:defRPr sz="1600" b="1">
                <a:solidFill>
                  <a:schemeClr val="bg1"/>
                </a:solidFill>
                <a:latin typeface="Arial" panose="020B0604020202020204" pitchFamily="34" charset="0"/>
                <a:ea typeface="+mn-ea"/>
                <a:cs typeface="Arial" panose="020B0604020202020204" pitchFamily="34" charset="0"/>
              </a:defRPr>
            </a:lvl1pPr>
            <a:lvl2pPr marL="471488" indent="-185738" algn="l" rtl="0" eaLnBrk="1" fontAlgn="base" hangingPunct="1">
              <a:lnSpc>
                <a:spcPct val="200000"/>
              </a:lnSpc>
              <a:spcBef>
                <a:spcPts val="600"/>
              </a:spcBef>
              <a:spcAft>
                <a:spcPts val="600"/>
              </a:spcAft>
              <a:buClr>
                <a:schemeClr val="bg1"/>
              </a:buClr>
              <a:buFont typeface="Arial" pitchFamily="34" charset="0"/>
              <a:buChar char="‒"/>
              <a:defRPr sz="1600" b="1">
                <a:solidFill>
                  <a:schemeClr val="bg1"/>
                </a:solidFill>
                <a:latin typeface="Arial" panose="020B0604020202020204" pitchFamily="34" charset="0"/>
                <a:cs typeface="Arial" panose="020B0604020202020204" pitchFamily="34" charset="0"/>
              </a:defRPr>
            </a:lvl2pPr>
            <a:lvl3pPr marL="600075" indent="-134938" algn="l" rtl="0" eaLnBrk="1" fontAlgn="base" hangingPunct="1">
              <a:lnSpc>
                <a:spcPct val="200000"/>
              </a:lnSpc>
              <a:spcBef>
                <a:spcPts val="600"/>
              </a:spcBef>
              <a:spcAft>
                <a:spcPts val="600"/>
              </a:spcAft>
              <a:buClr>
                <a:schemeClr val="accent6"/>
              </a:buClr>
              <a:buChar char="•"/>
              <a:tabLst/>
              <a:defRPr sz="1600" b="1">
                <a:solidFill>
                  <a:schemeClr val="bg1"/>
                </a:solidFill>
                <a:latin typeface="Arial" panose="020B0604020202020204" pitchFamily="34" charset="0"/>
                <a:cs typeface="Arial" panose="020B0604020202020204" pitchFamily="34" charset="0"/>
              </a:defRPr>
            </a:lvl3pPr>
            <a:lvl4pPr marL="914400" indent="-174625" algn="l" rtl="0" eaLnBrk="1" fontAlgn="base" hangingPunct="1">
              <a:lnSpc>
                <a:spcPct val="200000"/>
              </a:lnSpc>
              <a:spcBef>
                <a:spcPts val="600"/>
              </a:spcBef>
              <a:spcAft>
                <a:spcPts val="600"/>
              </a:spcAft>
              <a:buClr>
                <a:schemeClr val="bg1"/>
              </a:buClr>
              <a:buFont typeface="Arial" pitchFamily="34" charset="0"/>
              <a:buChar char="‒"/>
              <a:defRPr sz="1600" b="1">
                <a:solidFill>
                  <a:schemeClr val="bg1"/>
                </a:solidFill>
                <a:latin typeface="Arial" panose="020B0604020202020204" pitchFamily="34" charset="0"/>
                <a:cs typeface="Arial" panose="020B0604020202020204" pitchFamily="34" charset="0"/>
              </a:defRPr>
            </a:lvl4pPr>
            <a:lvl5pPr marL="1143000" indent="-120650" algn="l" rtl="0" eaLnBrk="1" fontAlgn="base" hangingPunct="1">
              <a:lnSpc>
                <a:spcPct val="200000"/>
              </a:lnSpc>
              <a:spcBef>
                <a:spcPts val="600"/>
              </a:spcBef>
              <a:spcAft>
                <a:spcPts val="600"/>
              </a:spcAft>
              <a:buClr>
                <a:schemeClr val="accent6"/>
              </a:buClr>
              <a:buFont typeface="Arial" pitchFamily="34" charset="0"/>
              <a:buChar char="•"/>
              <a:defRPr sz="1600" b="1">
                <a:solidFill>
                  <a:schemeClr val="bg1"/>
                </a:solidFill>
                <a:latin typeface="Arial" panose="020B0604020202020204" pitchFamily="34" charset="0"/>
                <a:cs typeface="Arial" panose="020B0604020202020204" pitchFamily="34" charset="0"/>
              </a:defRPr>
            </a:lvl5pPr>
            <a:lvl6pPr marL="1811338" indent="-217488" algn="l" rtl="0" eaLnBrk="1" fontAlgn="base" hangingPunct="1">
              <a:spcBef>
                <a:spcPct val="0"/>
              </a:spcBef>
              <a:spcAft>
                <a:spcPct val="20000"/>
              </a:spcAft>
              <a:buChar char="»"/>
              <a:defRPr sz="1600">
                <a:solidFill>
                  <a:schemeClr val="tx1"/>
                </a:solidFill>
                <a:latin typeface="+mn-lt"/>
              </a:defRPr>
            </a:lvl6pPr>
            <a:lvl7pPr marL="2268538" indent="-217488" algn="l" rtl="0" eaLnBrk="1" fontAlgn="base" hangingPunct="1">
              <a:spcBef>
                <a:spcPct val="0"/>
              </a:spcBef>
              <a:spcAft>
                <a:spcPct val="20000"/>
              </a:spcAft>
              <a:buChar char="»"/>
              <a:defRPr sz="1600">
                <a:solidFill>
                  <a:schemeClr val="tx1"/>
                </a:solidFill>
                <a:latin typeface="+mn-lt"/>
              </a:defRPr>
            </a:lvl7pPr>
            <a:lvl8pPr marL="2725738" indent="-217488" algn="l" rtl="0" eaLnBrk="1" fontAlgn="base" hangingPunct="1">
              <a:spcBef>
                <a:spcPct val="0"/>
              </a:spcBef>
              <a:spcAft>
                <a:spcPct val="20000"/>
              </a:spcAft>
              <a:buChar char="»"/>
              <a:defRPr sz="1600">
                <a:solidFill>
                  <a:schemeClr val="tx1"/>
                </a:solidFill>
                <a:latin typeface="+mn-lt"/>
              </a:defRPr>
            </a:lvl8pPr>
            <a:lvl9pPr marL="3182938" indent="-217488" algn="l" rtl="0" eaLnBrk="1" fontAlgn="base" hangingPunct="1">
              <a:spcBef>
                <a:spcPct val="0"/>
              </a:spcBef>
              <a:spcAft>
                <a:spcPct val="20000"/>
              </a:spcAft>
              <a:buChar char="»"/>
              <a:defRPr sz="1600">
                <a:solidFill>
                  <a:schemeClr val="tx1"/>
                </a:solidFill>
                <a:latin typeface="+mn-lt"/>
              </a:defRPr>
            </a:lvl9pPr>
          </a:lstStyle>
          <a:p>
            <a:pPr marL="285750" indent="-285750">
              <a:lnSpc>
                <a:spcPct val="120000"/>
              </a:lnSpc>
              <a:spcBef>
                <a:spcPts val="0"/>
              </a:spcBef>
              <a:spcAft>
                <a:spcPts val="1200"/>
              </a:spcAft>
              <a:buClr>
                <a:srgbClr val="F09828"/>
              </a:buClr>
              <a:buFont typeface="Arial" panose="020B0604020202020204" pitchFamily="34" charset="0"/>
              <a:buChar char="•"/>
            </a:pPr>
            <a:r>
              <a:rPr lang="en-US" sz="1200" kern="0" dirty="0" smtClean="0"/>
              <a:t>Median OS was not reached; results did not cross the prespecified stopping boundary at the interim analysis</a:t>
            </a:r>
          </a:p>
          <a:p>
            <a:pPr marL="285750" indent="-285750">
              <a:lnSpc>
                <a:spcPct val="100000"/>
              </a:lnSpc>
              <a:spcBef>
                <a:spcPts val="0"/>
              </a:spcBef>
              <a:spcAft>
                <a:spcPts val="1200"/>
              </a:spcAft>
              <a:buClr>
                <a:srgbClr val="F09828"/>
              </a:buClr>
              <a:buFont typeface="Arial" panose="020B0604020202020204" pitchFamily="34" charset="0"/>
              <a:buChar char="•"/>
            </a:pPr>
            <a:r>
              <a:rPr lang="en-US" sz="1200" kern="0" dirty="0" smtClean="0"/>
              <a:t>Kaplan-Meier 24-month OS rates were 73.3% with KRd and 65.0% with Rd</a:t>
            </a:r>
          </a:p>
          <a:p>
            <a:pPr>
              <a:lnSpc>
                <a:spcPct val="120000"/>
              </a:lnSpc>
              <a:spcBef>
                <a:spcPts val="0"/>
              </a:spcBef>
              <a:spcAft>
                <a:spcPts val="1200"/>
              </a:spcAft>
            </a:pPr>
            <a:endParaRPr lang="en-US" sz="1200" kern="0" dirty="0"/>
          </a:p>
        </p:txBody>
      </p:sp>
      <p:sp>
        <p:nvSpPr>
          <p:cNvPr id="12" name="TextBox 11"/>
          <p:cNvSpPr txBox="1"/>
          <p:nvPr/>
        </p:nvSpPr>
        <p:spPr>
          <a:xfrm>
            <a:off x="1117600" y="960274"/>
            <a:ext cx="505555" cy="369332"/>
          </a:xfrm>
          <a:prstGeom prst="rect">
            <a:avLst/>
          </a:prstGeom>
          <a:noFill/>
        </p:spPr>
        <p:txBody>
          <a:bodyPr wrap="none" rtlCol="0">
            <a:spAutoFit/>
          </a:bodyPr>
          <a:lstStyle/>
          <a:p>
            <a:r>
              <a:rPr lang="en-US" dirty="0" smtClean="0">
                <a:solidFill>
                  <a:schemeClr val="bg1"/>
                </a:solidFill>
              </a:rPr>
              <a:t>1.0</a:t>
            </a:r>
            <a:endParaRPr lang="en-US" dirty="0">
              <a:solidFill>
                <a:schemeClr val="bg1"/>
              </a:solidFill>
            </a:endParaRPr>
          </a:p>
        </p:txBody>
      </p:sp>
      <p:sp>
        <p:nvSpPr>
          <p:cNvPr id="13" name="TextBox 12"/>
          <p:cNvSpPr txBox="1"/>
          <p:nvPr/>
        </p:nvSpPr>
        <p:spPr>
          <a:xfrm>
            <a:off x="1117600" y="1620674"/>
            <a:ext cx="505555" cy="369332"/>
          </a:xfrm>
          <a:prstGeom prst="rect">
            <a:avLst/>
          </a:prstGeom>
          <a:noFill/>
        </p:spPr>
        <p:txBody>
          <a:bodyPr wrap="none" rtlCol="0">
            <a:spAutoFit/>
          </a:bodyPr>
          <a:lstStyle/>
          <a:p>
            <a:r>
              <a:rPr lang="en-US" dirty="0" smtClean="0">
                <a:solidFill>
                  <a:schemeClr val="bg1"/>
                </a:solidFill>
              </a:rPr>
              <a:t>0.8</a:t>
            </a:r>
            <a:endParaRPr lang="en-US" dirty="0">
              <a:solidFill>
                <a:schemeClr val="bg1"/>
              </a:solidFill>
            </a:endParaRPr>
          </a:p>
        </p:txBody>
      </p:sp>
      <p:sp>
        <p:nvSpPr>
          <p:cNvPr id="14" name="TextBox 13"/>
          <p:cNvSpPr txBox="1"/>
          <p:nvPr/>
        </p:nvSpPr>
        <p:spPr>
          <a:xfrm>
            <a:off x="1117600" y="2319174"/>
            <a:ext cx="505555" cy="369332"/>
          </a:xfrm>
          <a:prstGeom prst="rect">
            <a:avLst/>
          </a:prstGeom>
          <a:noFill/>
        </p:spPr>
        <p:txBody>
          <a:bodyPr wrap="none" rtlCol="0">
            <a:spAutoFit/>
          </a:bodyPr>
          <a:lstStyle/>
          <a:p>
            <a:r>
              <a:rPr lang="en-US" dirty="0" smtClean="0">
                <a:solidFill>
                  <a:schemeClr val="bg1"/>
                </a:solidFill>
              </a:rPr>
              <a:t>0.6</a:t>
            </a:r>
            <a:endParaRPr lang="en-US" dirty="0">
              <a:solidFill>
                <a:schemeClr val="bg1"/>
              </a:solidFill>
            </a:endParaRPr>
          </a:p>
        </p:txBody>
      </p:sp>
      <p:sp>
        <p:nvSpPr>
          <p:cNvPr id="15" name="TextBox 14"/>
          <p:cNvSpPr txBox="1"/>
          <p:nvPr/>
        </p:nvSpPr>
        <p:spPr>
          <a:xfrm>
            <a:off x="1117600" y="2992274"/>
            <a:ext cx="505555" cy="369332"/>
          </a:xfrm>
          <a:prstGeom prst="rect">
            <a:avLst/>
          </a:prstGeom>
          <a:noFill/>
        </p:spPr>
        <p:txBody>
          <a:bodyPr wrap="none" rtlCol="0">
            <a:spAutoFit/>
          </a:bodyPr>
          <a:lstStyle/>
          <a:p>
            <a:r>
              <a:rPr lang="en-US" dirty="0" smtClean="0">
                <a:solidFill>
                  <a:schemeClr val="bg1"/>
                </a:solidFill>
              </a:rPr>
              <a:t>0.4</a:t>
            </a:r>
            <a:endParaRPr lang="en-US" dirty="0">
              <a:solidFill>
                <a:schemeClr val="bg1"/>
              </a:solidFill>
            </a:endParaRPr>
          </a:p>
        </p:txBody>
      </p:sp>
      <p:sp>
        <p:nvSpPr>
          <p:cNvPr id="16" name="TextBox 15"/>
          <p:cNvSpPr txBox="1"/>
          <p:nvPr/>
        </p:nvSpPr>
        <p:spPr>
          <a:xfrm>
            <a:off x="1117600" y="3665374"/>
            <a:ext cx="505555" cy="369332"/>
          </a:xfrm>
          <a:prstGeom prst="rect">
            <a:avLst/>
          </a:prstGeom>
          <a:noFill/>
        </p:spPr>
        <p:txBody>
          <a:bodyPr wrap="none" rtlCol="0">
            <a:spAutoFit/>
          </a:bodyPr>
          <a:lstStyle/>
          <a:p>
            <a:r>
              <a:rPr lang="en-US" dirty="0" smtClean="0">
                <a:solidFill>
                  <a:schemeClr val="bg1"/>
                </a:solidFill>
              </a:rPr>
              <a:t>0.2</a:t>
            </a:r>
            <a:endParaRPr lang="en-US" dirty="0">
              <a:solidFill>
                <a:schemeClr val="bg1"/>
              </a:solidFill>
            </a:endParaRPr>
          </a:p>
        </p:txBody>
      </p:sp>
      <p:sp>
        <p:nvSpPr>
          <p:cNvPr id="17" name="TextBox 16"/>
          <p:cNvSpPr txBox="1"/>
          <p:nvPr/>
        </p:nvSpPr>
        <p:spPr>
          <a:xfrm>
            <a:off x="1117600" y="4380265"/>
            <a:ext cx="505555" cy="369332"/>
          </a:xfrm>
          <a:prstGeom prst="rect">
            <a:avLst/>
          </a:prstGeom>
          <a:noFill/>
        </p:spPr>
        <p:txBody>
          <a:bodyPr wrap="none" rtlCol="0">
            <a:spAutoFit/>
          </a:bodyPr>
          <a:lstStyle/>
          <a:p>
            <a:r>
              <a:rPr lang="en-US" dirty="0" smtClean="0">
                <a:solidFill>
                  <a:schemeClr val="bg1"/>
                </a:solidFill>
              </a:rPr>
              <a:t>0.0</a:t>
            </a:r>
            <a:endParaRPr lang="en-US" dirty="0">
              <a:solidFill>
                <a:schemeClr val="bg1"/>
              </a:solidFill>
            </a:endParaRPr>
          </a:p>
        </p:txBody>
      </p:sp>
      <p:sp>
        <p:nvSpPr>
          <p:cNvPr id="18" name="TextBox 17"/>
          <p:cNvSpPr txBox="1"/>
          <p:nvPr/>
        </p:nvSpPr>
        <p:spPr>
          <a:xfrm rot="16200000">
            <a:off x="-221713" y="2690163"/>
            <a:ext cx="2029723" cy="338554"/>
          </a:xfrm>
          <a:prstGeom prst="rect">
            <a:avLst/>
          </a:prstGeom>
          <a:noFill/>
        </p:spPr>
        <p:txBody>
          <a:bodyPr wrap="none" rtlCol="0">
            <a:spAutoFit/>
          </a:bodyPr>
          <a:lstStyle/>
          <a:p>
            <a:r>
              <a:rPr lang="en-US" sz="1600" dirty="0" smtClean="0">
                <a:solidFill>
                  <a:schemeClr val="bg1"/>
                </a:solidFill>
              </a:rPr>
              <a:t>Proportion Surviving</a:t>
            </a:r>
          </a:p>
        </p:txBody>
      </p:sp>
      <p:sp>
        <p:nvSpPr>
          <p:cNvPr id="19" name="TextBox 18"/>
          <p:cNvSpPr txBox="1"/>
          <p:nvPr/>
        </p:nvSpPr>
        <p:spPr>
          <a:xfrm>
            <a:off x="2149475" y="3873634"/>
            <a:ext cx="633707" cy="646331"/>
          </a:xfrm>
          <a:prstGeom prst="rect">
            <a:avLst/>
          </a:prstGeom>
          <a:noFill/>
        </p:spPr>
        <p:txBody>
          <a:bodyPr wrap="none" rtlCol="0">
            <a:spAutoFit/>
          </a:bodyPr>
          <a:lstStyle/>
          <a:p>
            <a:r>
              <a:rPr lang="en-US" dirty="0" smtClean="0">
                <a:solidFill>
                  <a:schemeClr val="bg1"/>
                </a:solidFill>
              </a:rPr>
              <a:t>KRd</a:t>
            </a:r>
          </a:p>
          <a:p>
            <a:r>
              <a:rPr lang="en-US" dirty="0" smtClean="0">
                <a:solidFill>
                  <a:schemeClr val="bg1"/>
                </a:solidFill>
              </a:rPr>
              <a:t>Rd</a:t>
            </a:r>
            <a:endParaRPr lang="en-US" dirty="0">
              <a:solidFill>
                <a:schemeClr val="bg1"/>
              </a:solidFill>
            </a:endParaRPr>
          </a:p>
        </p:txBody>
      </p:sp>
      <p:sp>
        <p:nvSpPr>
          <p:cNvPr id="20" name="TextBox 19"/>
          <p:cNvSpPr txBox="1"/>
          <p:nvPr/>
        </p:nvSpPr>
        <p:spPr>
          <a:xfrm>
            <a:off x="1512581" y="4621565"/>
            <a:ext cx="313044" cy="369332"/>
          </a:xfrm>
          <a:prstGeom prst="rect">
            <a:avLst/>
          </a:prstGeom>
          <a:noFill/>
        </p:spPr>
        <p:txBody>
          <a:bodyPr wrap="none" rtlCol="0">
            <a:spAutoFit/>
          </a:bodyPr>
          <a:lstStyle/>
          <a:p>
            <a:pPr algn="ctr"/>
            <a:r>
              <a:rPr lang="en-US" dirty="0" smtClean="0">
                <a:solidFill>
                  <a:schemeClr val="bg1"/>
                </a:solidFill>
              </a:rPr>
              <a:t>0</a:t>
            </a:r>
            <a:endParaRPr lang="en-US" dirty="0">
              <a:solidFill>
                <a:schemeClr val="bg1"/>
              </a:solidFill>
            </a:endParaRPr>
          </a:p>
        </p:txBody>
      </p:sp>
      <p:sp>
        <p:nvSpPr>
          <p:cNvPr id="21" name="TextBox 20"/>
          <p:cNvSpPr txBox="1"/>
          <p:nvPr/>
        </p:nvSpPr>
        <p:spPr>
          <a:xfrm>
            <a:off x="2268231" y="4621565"/>
            <a:ext cx="313044" cy="369332"/>
          </a:xfrm>
          <a:prstGeom prst="rect">
            <a:avLst/>
          </a:prstGeom>
          <a:noFill/>
        </p:spPr>
        <p:txBody>
          <a:bodyPr wrap="none" rtlCol="0">
            <a:spAutoFit/>
          </a:bodyPr>
          <a:lstStyle/>
          <a:p>
            <a:pPr algn="ctr"/>
            <a:r>
              <a:rPr lang="en-US" dirty="0" smtClean="0">
                <a:solidFill>
                  <a:schemeClr val="bg1"/>
                </a:solidFill>
              </a:rPr>
              <a:t>6</a:t>
            </a:r>
            <a:endParaRPr lang="en-US" dirty="0">
              <a:solidFill>
                <a:schemeClr val="bg1"/>
              </a:solidFill>
            </a:endParaRPr>
          </a:p>
        </p:txBody>
      </p:sp>
      <p:sp>
        <p:nvSpPr>
          <p:cNvPr id="22" name="TextBox 21"/>
          <p:cNvSpPr txBox="1"/>
          <p:nvPr/>
        </p:nvSpPr>
        <p:spPr>
          <a:xfrm>
            <a:off x="2953342" y="4621565"/>
            <a:ext cx="441422" cy="369332"/>
          </a:xfrm>
          <a:prstGeom prst="rect">
            <a:avLst/>
          </a:prstGeom>
          <a:noFill/>
        </p:spPr>
        <p:txBody>
          <a:bodyPr wrap="none" rtlCol="0">
            <a:spAutoFit/>
          </a:bodyPr>
          <a:lstStyle/>
          <a:p>
            <a:pPr algn="ctr"/>
            <a:r>
              <a:rPr lang="en-US" dirty="0" smtClean="0">
                <a:solidFill>
                  <a:schemeClr val="bg1"/>
                </a:solidFill>
              </a:rPr>
              <a:t>12</a:t>
            </a:r>
            <a:endParaRPr lang="en-US" dirty="0">
              <a:solidFill>
                <a:schemeClr val="bg1"/>
              </a:solidFill>
            </a:endParaRPr>
          </a:p>
        </p:txBody>
      </p:sp>
      <p:sp>
        <p:nvSpPr>
          <p:cNvPr id="23" name="TextBox 22"/>
          <p:cNvSpPr txBox="1"/>
          <p:nvPr/>
        </p:nvSpPr>
        <p:spPr>
          <a:xfrm>
            <a:off x="3708992" y="4621565"/>
            <a:ext cx="441422" cy="369332"/>
          </a:xfrm>
          <a:prstGeom prst="rect">
            <a:avLst/>
          </a:prstGeom>
          <a:noFill/>
        </p:spPr>
        <p:txBody>
          <a:bodyPr wrap="none" rtlCol="0">
            <a:spAutoFit/>
          </a:bodyPr>
          <a:lstStyle/>
          <a:p>
            <a:pPr algn="ctr"/>
            <a:r>
              <a:rPr lang="en-US" dirty="0">
                <a:solidFill>
                  <a:schemeClr val="bg1"/>
                </a:solidFill>
              </a:rPr>
              <a:t>1</a:t>
            </a:r>
            <a:r>
              <a:rPr lang="en-US" dirty="0" smtClean="0">
                <a:solidFill>
                  <a:schemeClr val="bg1"/>
                </a:solidFill>
              </a:rPr>
              <a:t>8</a:t>
            </a:r>
            <a:endParaRPr lang="en-US" dirty="0">
              <a:solidFill>
                <a:schemeClr val="bg1"/>
              </a:solidFill>
            </a:endParaRPr>
          </a:p>
        </p:txBody>
      </p:sp>
      <p:sp>
        <p:nvSpPr>
          <p:cNvPr id="24" name="TextBox 23"/>
          <p:cNvSpPr txBox="1"/>
          <p:nvPr/>
        </p:nvSpPr>
        <p:spPr>
          <a:xfrm>
            <a:off x="4458292" y="4621565"/>
            <a:ext cx="441422" cy="369332"/>
          </a:xfrm>
          <a:prstGeom prst="rect">
            <a:avLst/>
          </a:prstGeom>
          <a:noFill/>
        </p:spPr>
        <p:txBody>
          <a:bodyPr wrap="none" rtlCol="0">
            <a:spAutoFit/>
          </a:bodyPr>
          <a:lstStyle/>
          <a:p>
            <a:pPr algn="ctr"/>
            <a:r>
              <a:rPr lang="en-US" dirty="0" smtClean="0">
                <a:solidFill>
                  <a:schemeClr val="bg1"/>
                </a:solidFill>
              </a:rPr>
              <a:t>24</a:t>
            </a:r>
            <a:endParaRPr lang="en-US" dirty="0">
              <a:solidFill>
                <a:schemeClr val="bg1"/>
              </a:solidFill>
            </a:endParaRPr>
          </a:p>
        </p:txBody>
      </p:sp>
      <p:sp>
        <p:nvSpPr>
          <p:cNvPr id="25" name="TextBox 24"/>
          <p:cNvSpPr txBox="1"/>
          <p:nvPr/>
        </p:nvSpPr>
        <p:spPr>
          <a:xfrm>
            <a:off x="5207592" y="4621565"/>
            <a:ext cx="441422" cy="369332"/>
          </a:xfrm>
          <a:prstGeom prst="rect">
            <a:avLst/>
          </a:prstGeom>
          <a:noFill/>
        </p:spPr>
        <p:txBody>
          <a:bodyPr wrap="none" rtlCol="0">
            <a:spAutoFit/>
          </a:bodyPr>
          <a:lstStyle/>
          <a:p>
            <a:pPr algn="ctr"/>
            <a:r>
              <a:rPr lang="en-US" dirty="0" smtClean="0">
                <a:solidFill>
                  <a:schemeClr val="bg1"/>
                </a:solidFill>
              </a:rPr>
              <a:t>30</a:t>
            </a:r>
            <a:endParaRPr lang="en-US" dirty="0">
              <a:solidFill>
                <a:schemeClr val="bg1"/>
              </a:solidFill>
            </a:endParaRPr>
          </a:p>
        </p:txBody>
      </p:sp>
      <p:sp>
        <p:nvSpPr>
          <p:cNvPr id="26" name="TextBox 25"/>
          <p:cNvSpPr txBox="1"/>
          <p:nvPr/>
        </p:nvSpPr>
        <p:spPr>
          <a:xfrm>
            <a:off x="5963242" y="4621565"/>
            <a:ext cx="441422" cy="369332"/>
          </a:xfrm>
          <a:prstGeom prst="rect">
            <a:avLst/>
          </a:prstGeom>
          <a:noFill/>
        </p:spPr>
        <p:txBody>
          <a:bodyPr wrap="none" rtlCol="0">
            <a:spAutoFit/>
          </a:bodyPr>
          <a:lstStyle/>
          <a:p>
            <a:pPr algn="ctr"/>
            <a:r>
              <a:rPr lang="en-US" dirty="0" smtClean="0">
                <a:solidFill>
                  <a:schemeClr val="bg1"/>
                </a:solidFill>
              </a:rPr>
              <a:t>36</a:t>
            </a:r>
            <a:endParaRPr lang="en-US" dirty="0">
              <a:solidFill>
                <a:schemeClr val="bg1"/>
              </a:solidFill>
            </a:endParaRPr>
          </a:p>
        </p:txBody>
      </p:sp>
      <p:sp>
        <p:nvSpPr>
          <p:cNvPr id="27" name="TextBox 26"/>
          <p:cNvSpPr txBox="1"/>
          <p:nvPr/>
        </p:nvSpPr>
        <p:spPr>
          <a:xfrm>
            <a:off x="6718892" y="4621565"/>
            <a:ext cx="441422" cy="369332"/>
          </a:xfrm>
          <a:prstGeom prst="rect">
            <a:avLst/>
          </a:prstGeom>
          <a:noFill/>
        </p:spPr>
        <p:txBody>
          <a:bodyPr wrap="none" rtlCol="0">
            <a:spAutoFit/>
          </a:bodyPr>
          <a:lstStyle/>
          <a:p>
            <a:pPr algn="ctr"/>
            <a:r>
              <a:rPr lang="en-US" dirty="0" smtClean="0">
                <a:solidFill>
                  <a:schemeClr val="bg1"/>
                </a:solidFill>
              </a:rPr>
              <a:t>42</a:t>
            </a:r>
            <a:endParaRPr lang="en-US" dirty="0">
              <a:solidFill>
                <a:schemeClr val="bg1"/>
              </a:solidFill>
            </a:endParaRPr>
          </a:p>
        </p:txBody>
      </p:sp>
      <p:sp>
        <p:nvSpPr>
          <p:cNvPr id="28" name="TextBox 27"/>
          <p:cNvSpPr txBox="1"/>
          <p:nvPr/>
        </p:nvSpPr>
        <p:spPr>
          <a:xfrm>
            <a:off x="7468192" y="4621565"/>
            <a:ext cx="441422" cy="369332"/>
          </a:xfrm>
          <a:prstGeom prst="rect">
            <a:avLst/>
          </a:prstGeom>
          <a:noFill/>
        </p:spPr>
        <p:txBody>
          <a:bodyPr wrap="none" rtlCol="0">
            <a:spAutoFit/>
          </a:bodyPr>
          <a:lstStyle/>
          <a:p>
            <a:pPr algn="ctr"/>
            <a:r>
              <a:rPr lang="en-US" dirty="0" smtClean="0">
                <a:solidFill>
                  <a:schemeClr val="bg1"/>
                </a:solidFill>
              </a:rPr>
              <a:t>48</a:t>
            </a:r>
            <a:endParaRPr lang="en-US" dirty="0">
              <a:solidFill>
                <a:schemeClr val="bg1"/>
              </a:solidFill>
            </a:endParaRPr>
          </a:p>
        </p:txBody>
      </p:sp>
      <p:sp>
        <p:nvSpPr>
          <p:cNvPr id="29" name="TextBox 28"/>
          <p:cNvSpPr txBox="1"/>
          <p:nvPr/>
        </p:nvSpPr>
        <p:spPr>
          <a:xfrm>
            <a:off x="3253775" y="4918017"/>
            <a:ext cx="2850460" cy="338554"/>
          </a:xfrm>
          <a:prstGeom prst="rect">
            <a:avLst/>
          </a:prstGeom>
          <a:noFill/>
        </p:spPr>
        <p:txBody>
          <a:bodyPr wrap="none" rtlCol="0">
            <a:spAutoFit/>
          </a:bodyPr>
          <a:lstStyle/>
          <a:p>
            <a:pPr algn="ctr"/>
            <a:r>
              <a:rPr lang="en-US" sz="1600" dirty="0" smtClean="0">
                <a:solidFill>
                  <a:schemeClr val="bg1"/>
                </a:solidFill>
              </a:rPr>
              <a:t>Months Since Randomization</a:t>
            </a:r>
            <a:endParaRPr lang="en-US" sz="1600" dirty="0">
              <a:solidFill>
                <a:schemeClr val="bg1"/>
              </a:solidFill>
            </a:endParaRPr>
          </a:p>
        </p:txBody>
      </p:sp>
      <p:sp>
        <p:nvSpPr>
          <p:cNvPr id="30" name="TextBox 29"/>
          <p:cNvSpPr txBox="1"/>
          <p:nvPr/>
        </p:nvSpPr>
        <p:spPr>
          <a:xfrm>
            <a:off x="5200400" y="906564"/>
            <a:ext cx="3946525" cy="1246495"/>
          </a:xfrm>
          <a:prstGeom prst="rect">
            <a:avLst/>
          </a:prstGeom>
          <a:noFill/>
        </p:spPr>
        <p:txBody>
          <a:bodyPr wrap="square" rtlCol="0">
            <a:spAutoFit/>
          </a:bodyPr>
          <a:lstStyle/>
          <a:p>
            <a:pPr>
              <a:tabLst>
                <a:tab pos="2171700" algn="ctr"/>
                <a:tab pos="2743200" algn="ctr"/>
                <a:tab pos="3314700" algn="ctr"/>
              </a:tabLst>
            </a:pPr>
            <a:r>
              <a:rPr lang="en-US" sz="1400" dirty="0" smtClean="0">
                <a:solidFill>
                  <a:schemeClr val="bg1"/>
                </a:solidFill>
              </a:rPr>
              <a:t>	KRd		Rd</a:t>
            </a:r>
          </a:p>
          <a:p>
            <a:pPr>
              <a:tabLst>
                <a:tab pos="2171700" algn="ctr"/>
                <a:tab pos="2743200" algn="ctr"/>
                <a:tab pos="3314700" algn="ctr"/>
              </a:tabLst>
            </a:pPr>
            <a:r>
              <a:rPr lang="en-US" sz="1400" dirty="0">
                <a:solidFill>
                  <a:schemeClr val="bg1"/>
                </a:solidFill>
              </a:rPr>
              <a:t>	</a:t>
            </a:r>
            <a:r>
              <a:rPr lang="en-US" sz="1400" dirty="0" smtClean="0">
                <a:solidFill>
                  <a:schemeClr val="bg1"/>
                </a:solidFill>
              </a:rPr>
              <a:t>(n = 396)		(n = 396)</a:t>
            </a:r>
          </a:p>
          <a:p>
            <a:pPr>
              <a:spcBef>
                <a:spcPts val="600"/>
              </a:spcBef>
              <a:tabLst>
                <a:tab pos="2171700" algn="ctr"/>
                <a:tab pos="2743200" algn="ctr"/>
                <a:tab pos="3314700" algn="ctr"/>
              </a:tabLst>
            </a:pPr>
            <a:r>
              <a:rPr lang="en-US" sz="1400" dirty="0" smtClean="0">
                <a:solidFill>
                  <a:schemeClr val="bg1"/>
                </a:solidFill>
              </a:rPr>
              <a:t>Median OS, mo	NE		NE</a:t>
            </a:r>
          </a:p>
          <a:p>
            <a:pPr>
              <a:tabLst>
                <a:tab pos="2171700" algn="ctr"/>
                <a:tab pos="2743200" algn="ctr"/>
                <a:tab pos="3314700" algn="ctr"/>
              </a:tabLst>
            </a:pPr>
            <a:r>
              <a:rPr lang="en-US" sz="1400" dirty="0" smtClean="0">
                <a:solidFill>
                  <a:schemeClr val="bg1"/>
                </a:solidFill>
              </a:rPr>
              <a:t>HR (KRd/Rd) (95% CI)		0.79 (0.63–0.99)</a:t>
            </a:r>
          </a:p>
          <a:p>
            <a:pPr>
              <a:tabLst>
                <a:tab pos="2171700" algn="ctr"/>
                <a:tab pos="2743200" algn="ctr"/>
                <a:tab pos="3314700" algn="ctr"/>
              </a:tabLst>
            </a:pPr>
            <a:r>
              <a:rPr lang="en-US" sz="1400" i="1" dirty="0">
                <a:solidFill>
                  <a:schemeClr val="bg1"/>
                </a:solidFill>
              </a:rPr>
              <a:t>P</a:t>
            </a:r>
            <a:r>
              <a:rPr lang="en-US" sz="1400" dirty="0" smtClean="0">
                <a:solidFill>
                  <a:schemeClr val="bg1"/>
                </a:solidFill>
              </a:rPr>
              <a:t> value (</a:t>
            </a:r>
            <a:r>
              <a:rPr lang="en-US" sz="1400" dirty="0">
                <a:solidFill>
                  <a:schemeClr val="bg1"/>
                </a:solidFill>
              </a:rPr>
              <a:t>1</a:t>
            </a:r>
            <a:r>
              <a:rPr lang="en-US" sz="1400" dirty="0" smtClean="0">
                <a:solidFill>
                  <a:schemeClr val="bg1"/>
                </a:solidFill>
              </a:rPr>
              <a:t>-sided)		.018</a:t>
            </a:r>
            <a:endParaRPr lang="en-US" sz="1400" dirty="0">
              <a:solidFill>
                <a:schemeClr val="bg1"/>
              </a:solidFill>
            </a:endParaRPr>
          </a:p>
        </p:txBody>
      </p:sp>
      <p:cxnSp>
        <p:nvCxnSpPr>
          <p:cNvPr id="31" name="Straight Connector 30"/>
          <p:cNvCxnSpPr/>
          <p:nvPr/>
        </p:nvCxnSpPr>
        <p:spPr>
          <a:xfrm>
            <a:off x="7000282" y="1390970"/>
            <a:ext cx="2044700" cy="0"/>
          </a:xfrm>
          <a:prstGeom prst="line">
            <a:avLst/>
          </a:prstGeom>
          <a:ln w="635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363934" y="5076767"/>
            <a:ext cx="1040670" cy="738664"/>
          </a:xfrm>
          <a:prstGeom prst="rect">
            <a:avLst/>
          </a:prstGeom>
          <a:noFill/>
        </p:spPr>
        <p:txBody>
          <a:bodyPr wrap="none" rtlCol="0">
            <a:spAutoFit/>
          </a:bodyPr>
          <a:lstStyle/>
          <a:p>
            <a:pPr algn="r"/>
            <a:r>
              <a:rPr lang="en-US" sz="1400" dirty="0" smtClean="0">
                <a:solidFill>
                  <a:schemeClr val="bg1"/>
                </a:solidFill>
              </a:rPr>
              <a:t>No. at risk:</a:t>
            </a:r>
          </a:p>
          <a:p>
            <a:pPr algn="r"/>
            <a:r>
              <a:rPr lang="en-US" sz="1400" dirty="0" smtClean="0">
                <a:solidFill>
                  <a:schemeClr val="bg1"/>
                </a:solidFill>
              </a:rPr>
              <a:t>KRd</a:t>
            </a:r>
          </a:p>
          <a:p>
            <a:pPr algn="r"/>
            <a:r>
              <a:rPr lang="en-US" sz="1400" dirty="0" smtClean="0">
                <a:solidFill>
                  <a:schemeClr val="bg1"/>
                </a:solidFill>
              </a:rPr>
              <a:t>Rd</a:t>
            </a:r>
            <a:endParaRPr lang="en-US" sz="1400" dirty="0">
              <a:solidFill>
                <a:schemeClr val="bg1"/>
              </a:solidFill>
            </a:endParaRPr>
          </a:p>
        </p:txBody>
      </p:sp>
      <p:sp>
        <p:nvSpPr>
          <p:cNvPr id="33" name="TextBox 32"/>
          <p:cNvSpPr txBox="1"/>
          <p:nvPr/>
        </p:nvSpPr>
        <p:spPr>
          <a:xfrm>
            <a:off x="1422400" y="5292667"/>
            <a:ext cx="6870700" cy="523220"/>
          </a:xfrm>
          <a:prstGeom prst="rect">
            <a:avLst/>
          </a:prstGeom>
          <a:noFill/>
        </p:spPr>
        <p:txBody>
          <a:bodyPr wrap="square" rtlCol="0">
            <a:spAutoFit/>
          </a:bodyPr>
          <a:lstStyle/>
          <a:p>
            <a:pPr>
              <a:tabLst>
                <a:tab pos="914400" algn="ctr"/>
                <a:tab pos="1663700" algn="ctr"/>
                <a:tab pos="2400300" algn="ctr"/>
                <a:tab pos="3149600" algn="ctr"/>
                <a:tab pos="3949700" algn="ctr"/>
                <a:tab pos="4686300" algn="ctr"/>
                <a:tab pos="5435600" algn="ctr"/>
                <a:tab pos="6172200" algn="ctr"/>
              </a:tabLst>
            </a:pPr>
            <a:r>
              <a:rPr lang="en-US" sz="1400" dirty="0" smtClean="0">
                <a:solidFill>
                  <a:schemeClr val="bg1"/>
                </a:solidFill>
              </a:rPr>
              <a:t>396	369	343	315	280	191	52	2</a:t>
            </a:r>
          </a:p>
          <a:p>
            <a:pPr>
              <a:tabLst>
                <a:tab pos="914400" algn="ctr"/>
                <a:tab pos="1663700" algn="ctr"/>
                <a:tab pos="2400300" algn="ctr"/>
                <a:tab pos="3149600" algn="ctr"/>
                <a:tab pos="3949700" algn="ctr"/>
                <a:tab pos="4686300" algn="ctr"/>
                <a:tab pos="5435600" algn="ctr"/>
                <a:tab pos="6172200" algn="ctr"/>
              </a:tabLst>
            </a:pPr>
            <a:r>
              <a:rPr lang="en-US" sz="1400" dirty="0" smtClean="0">
                <a:solidFill>
                  <a:schemeClr val="bg1"/>
                </a:solidFill>
              </a:rPr>
              <a:t>396	356	313	281	237	144	39	3</a:t>
            </a:r>
            <a:endParaRPr lang="en-US" sz="1400" dirty="0">
              <a:solidFill>
                <a:schemeClr val="bg1"/>
              </a:solidFill>
            </a:endParaRPr>
          </a:p>
        </p:txBody>
      </p:sp>
      <p:pic>
        <p:nvPicPr>
          <p:cNvPr id="34" name="Picture 33" descr="43200 figure 2_v1a_v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6748" y="1104724"/>
            <a:ext cx="6097221" cy="3520463"/>
          </a:xfrm>
          <a:prstGeom prst="rect">
            <a:avLst/>
          </a:prstGeom>
        </p:spPr>
      </p:pic>
      <p:sp>
        <p:nvSpPr>
          <p:cNvPr id="36" name="Rectangle 35"/>
          <p:cNvSpPr/>
          <p:nvPr/>
        </p:nvSpPr>
        <p:spPr>
          <a:xfrm>
            <a:off x="367659" y="6429384"/>
            <a:ext cx="3616503" cy="276999"/>
          </a:xfrm>
          <a:prstGeom prst="rect">
            <a:avLst/>
          </a:prstGeom>
        </p:spPr>
        <p:txBody>
          <a:bodyPr wrap="none">
            <a:spAutoFit/>
          </a:bodyPr>
          <a:lstStyle/>
          <a:p>
            <a:r>
              <a:rPr lang="en-US" sz="1200" b="1" dirty="0">
                <a:solidFill>
                  <a:srgbClr val="FFFFFF"/>
                </a:solidFill>
                <a:cs typeface="Arial" charset="0"/>
              </a:rPr>
              <a:t>Stewart AK,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cs typeface="Arial" charset="0"/>
              </a:rPr>
              <a:t>79.</a:t>
            </a:r>
            <a:endParaRPr lang="en-US" sz="1200" b="1" dirty="0">
              <a:solidFill>
                <a:srgbClr val="FFFFFF"/>
              </a:solidFill>
              <a:cs typeface="Arial" charset="0"/>
            </a:endParaRPr>
          </a:p>
        </p:txBody>
      </p:sp>
    </p:spTree>
    <p:extLst>
      <p:ext uri="{BB962C8B-B14F-4D97-AF65-F5344CB8AC3E}">
        <p14:creationId xmlns:p14="http://schemas.microsoft.com/office/powerpoint/2010/main" val="3516732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664865"/>
            <a:ext cx="9144000" cy="666750"/>
          </a:xfrm>
        </p:spPr>
        <p:txBody>
          <a:bodyPr/>
          <a:lstStyle/>
          <a:p>
            <a:pPr algn="ctr">
              <a:lnSpc>
                <a:spcPct val="85000"/>
              </a:lnSpc>
            </a:pPr>
            <a:r>
              <a:rPr lang="en-US" dirty="0" smtClean="0">
                <a:solidFill>
                  <a:srgbClr val="F09828"/>
                </a:solidFill>
              </a:rPr>
              <a:t>Adverse Events (AEs), Treatment Discontinuations, and Deaths</a:t>
            </a:r>
            <a:br>
              <a:rPr lang="en-US" dirty="0" smtClean="0">
                <a:solidFill>
                  <a:srgbClr val="F09828"/>
                </a:solidFill>
              </a:rPr>
            </a:br>
            <a:r>
              <a:rPr lang="en-US" dirty="0" smtClean="0">
                <a:solidFill>
                  <a:srgbClr val="F09828"/>
                </a:solidFill>
              </a:rPr>
              <a:t>Safety Population (n = 781)</a:t>
            </a:r>
            <a:endParaRPr lang="en-US" dirty="0">
              <a:solidFill>
                <a:srgbClr val="F09828"/>
              </a:solidFill>
            </a:endParaRPr>
          </a:p>
        </p:txBody>
      </p:sp>
      <p:graphicFrame>
        <p:nvGraphicFramePr>
          <p:cNvPr id="10" name="Content Placeholder 3"/>
          <p:cNvGraphicFramePr>
            <a:graphicFrameLocks noGrp="1"/>
          </p:cNvGraphicFramePr>
          <p:nvPr>
            <p:ph idx="4294967295"/>
            <p:extLst>
              <p:ext uri="{D42A27DB-BD31-4B8C-83A1-F6EECF244321}">
                <p14:modId xmlns:p14="http://schemas.microsoft.com/office/powerpoint/2010/main" val="3146813039"/>
              </p:ext>
            </p:extLst>
          </p:nvPr>
        </p:nvGraphicFramePr>
        <p:xfrm>
          <a:off x="197712" y="1852481"/>
          <a:ext cx="8708006" cy="4380859"/>
        </p:xfrm>
        <a:graphic>
          <a:graphicData uri="http://schemas.openxmlformats.org/drawingml/2006/table">
            <a:tbl>
              <a:tblPr firstRow="1" bandRow="1">
                <a:tableStyleId>{5C22544A-7EE6-4342-B048-85BDC9FD1C3A}</a:tableStyleId>
              </a:tblPr>
              <a:tblGrid>
                <a:gridCol w="5391232"/>
                <a:gridCol w="1658387"/>
                <a:gridCol w="1658387"/>
              </a:tblGrid>
              <a:tr h="723259">
                <a:tc>
                  <a:txBody>
                    <a:bodyPr/>
                    <a:lstStyle/>
                    <a:p>
                      <a:pPr>
                        <a:lnSpc>
                          <a:spcPct val="100000"/>
                        </a:lnSpc>
                        <a:spcBef>
                          <a:spcPts val="300"/>
                        </a:spcBef>
                        <a:spcAft>
                          <a:spcPts val="300"/>
                        </a:spcAft>
                      </a:pPr>
                      <a:r>
                        <a:rPr lang="en-US" sz="1600" b="1" dirty="0" smtClean="0">
                          <a:solidFill>
                            <a:schemeClr val="tx1"/>
                          </a:solidFill>
                          <a:latin typeface="Arial" panose="020B0604020202020204" pitchFamily="34" charset="0"/>
                          <a:cs typeface="Arial" panose="020B0604020202020204" pitchFamily="34" charset="0"/>
                        </a:rPr>
                        <a:t>Category</a:t>
                      </a:r>
                      <a:endParaRPr lang="en-US" sz="1600" b="1" dirty="0">
                        <a:solidFill>
                          <a:schemeClr val="tx1"/>
                        </a:solidFill>
                        <a:latin typeface="Arial" panose="020B0604020202020204" pitchFamily="34" charset="0"/>
                        <a:cs typeface="Arial" panose="020B0604020202020204" pitchFamily="34" charset="0"/>
                      </a:endParaRPr>
                    </a:p>
                  </a:txBody>
                  <a:tcPr marL="92095" marR="92095"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lnSpc>
                          <a:spcPct val="100000"/>
                        </a:lnSpc>
                        <a:spcBef>
                          <a:spcPts val="300"/>
                        </a:spcBef>
                        <a:spcAft>
                          <a:spcPts val="300"/>
                        </a:spcAft>
                      </a:pPr>
                      <a:r>
                        <a:rPr lang="en-US" sz="1600" b="1" dirty="0" smtClean="0">
                          <a:solidFill>
                            <a:schemeClr val="tx1"/>
                          </a:solidFill>
                          <a:latin typeface="Arial" panose="020B0604020202020204" pitchFamily="34" charset="0"/>
                          <a:cs typeface="Arial" panose="020B0604020202020204" pitchFamily="34" charset="0"/>
                        </a:rPr>
                        <a:t>KRd</a:t>
                      </a:r>
                    </a:p>
                    <a:p>
                      <a:pPr algn="ctr">
                        <a:lnSpc>
                          <a:spcPct val="100000"/>
                        </a:lnSpc>
                        <a:spcBef>
                          <a:spcPts val="300"/>
                        </a:spcBef>
                        <a:spcAft>
                          <a:spcPts val="300"/>
                        </a:spcAft>
                      </a:pPr>
                      <a:r>
                        <a:rPr lang="en-US" sz="1600" b="1" dirty="0" smtClean="0">
                          <a:solidFill>
                            <a:schemeClr val="tx1"/>
                          </a:solidFill>
                          <a:latin typeface="Arial" panose="020B0604020202020204" pitchFamily="34" charset="0"/>
                          <a:cs typeface="Arial" panose="020B0604020202020204" pitchFamily="34" charset="0"/>
                        </a:rPr>
                        <a:t> (n = 392)</a:t>
                      </a:r>
                      <a:endParaRPr lang="en-US" sz="1600" b="1" dirty="0">
                        <a:solidFill>
                          <a:schemeClr val="tx1"/>
                        </a:solidFill>
                        <a:latin typeface="Arial" panose="020B0604020202020204" pitchFamily="34" charset="0"/>
                        <a:cs typeface="Arial" panose="020B0604020202020204" pitchFamily="34" charset="0"/>
                      </a:endParaRPr>
                    </a:p>
                  </a:txBody>
                  <a:tcPr marL="92095" marR="92095"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lnSpc>
                          <a:spcPct val="100000"/>
                        </a:lnSpc>
                        <a:spcBef>
                          <a:spcPts val="300"/>
                        </a:spcBef>
                        <a:spcAft>
                          <a:spcPts val="300"/>
                        </a:spcAft>
                      </a:pPr>
                      <a:r>
                        <a:rPr lang="en-US" sz="1600" b="1" dirty="0" smtClean="0">
                          <a:solidFill>
                            <a:schemeClr val="tx1"/>
                          </a:solidFill>
                          <a:latin typeface="Arial" panose="020B0604020202020204" pitchFamily="34" charset="0"/>
                          <a:cs typeface="Arial" panose="020B0604020202020204" pitchFamily="34" charset="0"/>
                        </a:rPr>
                        <a:t>Rd</a:t>
                      </a:r>
                    </a:p>
                    <a:p>
                      <a:pPr algn="ctr">
                        <a:lnSpc>
                          <a:spcPct val="100000"/>
                        </a:lnSpc>
                        <a:spcBef>
                          <a:spcPts val="300"/>
                        </a:spcBef>
                        <a:spcAft>
                          <a:spcPts val="300"/>
                        </a:spcAft>
                      </a:pPr>
                      <a:r>
                        <a:rPr lang="en-US" sz="1600" b="1" dirty="0" smtClean="0">
                          <a:solidFill>
                            <a:schemeClr val="tx1"/>
                          </a:solidFill>
                          <a:latin typeface="Arial" panose="020B0604020202020204" pitchFamily="34" charset="0"/>
                          <a:cs typeface="Arial" panose="020B0604020202020204" pitchFamily="34" charset="0"/>
                        </a:rPr>
                        <a:t>(n = 389)</a:t>
                      </a:r>
                      <a:endParaRPr lang="en-US" sz="1600" b="1" dirty="0">
                        <a:solidFill>
                          <a:schemeClr val="tx1"/>
                        </a:solidFill>
                        <a:latin typeface="Arial" panose="020B0604020202020204" pitchFamily="34" charset="0"/>
                        <a:cs typeface="Arial" panose="020B0604020202020204" pitchFamily="34" charset="0"/>
                      </a:endParaRPr>
                    </a:p>
                  </a:txBody>
                  <a:tcPr marL="92095" marR="92095"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r>
              <a:tr h="702902">
                <a:tc>
                  <a:txBody>
                    <a:bodyPr/>
                    <a:lstStyle/>
                    <a:p>
                      <a:pPr>
                        <a:lnSpc>
                          <a:spcPct val="100000"/>
                        </a:lnSpc>
                        <a:spcBef>
                          <a:spcPts val="600"/>
                        </a:spcBef>
                        <a:spcAft>
                          <a:spcPts val="600"/>
                        </a:spcAft>
                      </a:pPr>
                      <a:r>
                        <a:rPr lang="en-US" sz="1600" b="1" dirty="0" smtClean="0">
                          <a:solidFill>
                            <a:srgbClr val="FFFF00"/>
                          </a:solidFill>
                          <a:latin typeface="Arial" panose="020B0604020202020204" pitchFamily="34" charset="0"/>
                          <a:cs typeface="Arial" panose="020B0604020202020204" pitchFamily="34" charset="0"/>
                        </a:rPr>
                        <a:t>Any AE, %</a:t>
                      </a:r>
                    </a:p>
                    <a:p>
                      <a:pPr marL="233363" marR="0" indent="0" algn="l" defTabSz="914400" rtl="0" eaLnBrk="1" fontAlgn="auto" latinLnBrk="0" hangingPunct="1">
                        <a:lnSpc>
                          <a:spcPct val="100000"/>
                        </a:lnSpc>
                        <a:spcBef>
                          <a:spcPts val="600"/>
                        </a:spcBef>
                        <a:spcAft>
                          <a:spcPts val="600"/>
                        </a:spcAft>
                        <a:buClrTx/>
                        <a:buSzTx/>
                        <a:buFontTx/>
                        <a:buNone/>
                        <a:tabLst/>
                        <a:defRPr/>
                      </a:pPr>
                      <a:r>
                        <a:rPr lang="en-US" sz="1600" b="1" dirty="0" smtClean="0">
                          <a:solidFill>
                            <a:schemeClr val="bg1"/>
                          </a:solidFill>
                          <a:latin typeface="Arial" panose="020B0604020202020204" pitchFamily="34" charset="0"/>
                          <a:cs typeface="Arial" panose="020B0604020202020204" pitchFamily="34" charset="0"/>
                        </a:rPr>
                        <a:t>Grade ≥3 treatment-emergent</a:t>
                      </a:r>
                      <a:r>
                        <a:rPr lang="en-US" sz="1600" b="1" baseline="0" dirty="0" smtClean="0">
                          <a:solidFill>
                            <a:schemeClr val="bg1"/>
                          </a:solidFill>
                          <a:latin typeface="Arial" panose="020B0604020202020204" pitchFamily="34" charset="0"/>
                          <a:cs typeface="Arial" panose="020B0604020202020204" pitchFamily="34" charset="0"/>
                        </a:rPr>
                        <a:t> AE</a:t>
                      </a:r>
                      <a:r>
                        <a:rPr lang="en-US" sz="1600" b="1" dirty="0" smtClean="0">
                          <a:solidFill>
                            <a:schemeClr val="bg1"/>
                          </a:solidFill>
                          <a:latin typeface="Arial" panose="020B0604020202020204" pitchFamily="34" charset="0"/>
                          <a:cs typeface="Arial" panose="020B0604020202020204" pitchFamily="34" charset="0"/>
                        </a:rPr>
                        <a:t> </a:t>
                      </a:r>
                    </a:p>
                  </a:txBody>
                  <a:tcPr marL="92095" marR="92095"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914400" rtl="0" eaLnBrk="1" latinLnBrk="0" hangingPunct="1">
                        <a:lnSpc>
                          <a:spcPct val="100000"/>
                        </a:lnSpc>
                        <a:spcBef>
                          <a:spcPts val="600"/>
                        </a:spcBef>
                        <a:spcAft>
                          <a:spcPts val="600"/>
                        </a:spcAft>
                      </a:pPr>
                      <a:r>
                        <a:rPr lang="en-US" sz="1600" b="1" kern="1200" dirty="0" smtClean="0">
                          <a:solidFill>
                            <a:schemeClr val="bg1"/>
                          </a:solidFill>
                          <a:latin typeface="Arial" panose="020B0604020202020204" pitchFamily="34" charset="0"/>
                          <a:ea typeface="+mn-ea"/>
                          <a:cs typeface="Arial" panose="020B0604020202020204" pitchFamily="34" charset="0"/>
                        </a:rPr>
                        <a:t>96.9</a:t>
                      </a:r>
                    </a:p>
                    <a:p>
                      <a:pPr marL="0" marR="0" algn="ctr" defTabSz="914400" rtl="0" eaLnBrk="1" latinLnBrk="0" hangingPunct="1">
                        <a:lnSpc>
                          <a:spcPct val="100000"/>
                        </a:lnSpc>
                        <a:spcBef>
                          <a:spcPts val="600"/>
                        </a:spcBef>
                        <a:spcAft>
                          <a:spcPts val="600"/>
                        </a:spcAft>
                      </a:pPr>
                      <a:r>
                        <a:rPr lang="en-US" sz="1600" b="1" kern="1200" dirty="0" smtClean="0">
                          <a:solidFill>
                            <a:schemeClr val="bg1"/>
                          </a:solidFill>
                          <a:latin typeface="Arial" panose="020B0604020202020204" pitchFamily="34" charset="0"/>
                          <a:ea typeface="+mn-ea"/>
                          <a:cs typeface="Arial" panose="020B0604020202020204" pitchFamily="34" charset="0"/>
                        </a:rPr>
                        <a:t>83.7</a:t>
                      </a:r>
                      <a:endParaRPr lang="en-US" sz="1600" b="1" kern="1200" dirty="0">
                        <a:solidFill>
                          <a:schemeClr val="bg1"/>
                        </a:solidFill>
                        <a:latin typeface="Arial" panose="020B0604020202020204" pitchFamily="34" charset="0"/>
                        <a:ea typeface="+mn-ea"/>
                        <a:cs typeface="Arial" panose="020B0604020202020204" pitchFamily="34" charset="0"/>
                      </a:endParaRPr>
                    </a:p>
                  </a:txBody>
                  <a:tcPr marL="25582" marR="25582"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914400" rtl="0" eaLnBrk="1" latinLnBrk="0" hangingPunct="1">
                        <a:lnSpc>
                          <a:spcPct val="100000"/>
                        </a:lnSpc>
                        <a:spcBef>
                          <a:spcPts val="600"/>
                        </a:spcBef>
                        <a:spcAft>
                          <a:spcPts val="600"/>
                        </a:spcAft>
                      </a:pPr>
                      <a:r>
                        <a:rPr lang="en-US" sz="1600" b="1" kern="1200" dirty="0" smtClean="0">
                          <a:solidFill>
                            <a:schemeClr val="bg1"/>
                          </a:solidFill>
                          <a:latin typeface="Arial" panose="020B0604020202020204" pitchFamily="34" charset="0"/>
                          <a:ea typeface="+mn-ea"/>
                          <a:cs typeface="Arial" panose="020B0604020202020204" pitchFamily="34" charset="0"/>
                        </a:rPr>
                        <a:t>97.2</a:t>
                      </a:r>
                    </a:p>
                    <a:p>
                      <a:pPr marL="0" marR="0" algn="ctr" defTabSz="914400" rtl="0" eaLnBrk="1" latinLnBrk="0" hangingPunct="1">
                        <a:lnSpc>
                          <a:spcPct val="100000"/>
                        </a:lnSpc>
                        <a:spcBef>
                          <a:spcPts val="600"/>
                        </a:spcBef>
                        <a:spcAft>
                          <a:spcPts val="600"/>
                        </a:spcAft>
                      </a:pPr>
                      <a:r>
                        <a:rPr lang="en-US" sz="1600" b="1" kern="1200" dirty="0" smtClean="0">
                          <a:solidFill>
                            <a:schemeClr val="bg1"/>
                          </a:solidFill>
                          <a:latin typeface="Arial" panose="020B0604020202020204" pitchFamily="34" charset="0"/>
                          <a:ea typeface="+mn-ea"/>
                          <a:cs typeface="Arial" panose="020B0604020202020204" pitchFamily="34" charset="0"/>
                        </a:rPr>
                        <a:t>80.7</a:t>
                      </a:r>
                      <a:endParaRPr lang="en-US" sz="1600" b="1" kern="1200" dirty="0">
                        <a:solidFill>
                          <a:schemeClr val="bg1"/>
                        </a:solidFill>
                        <a:latin typeface="Arial" panose="020B0604020202020204" pitchFamily="34" charset="0"/>
                        <a:ea typeface="+mn-ea"/>
                        <a:cs typeface="Arial" panose="020B0604020202020204" pitchFamily="34" charset="0"/>
                      </a:endParaRPr>
                    </a:p>
                  </a:txBody>
                  <a:tcPr marL="25582" marR="25582"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083640">
                <a:tc>
                  <a:txBody>
                    <a:bodyPr/>
                    <a:lstStyle/>
                    <a:p>
                      <a:pPr marL="0" indent="0">
                        <a:lnSpc>
                          <a:spcPct val="100000"/>
                        </a:lnSpc>
                        <a:spcBef>
                          <a:spcPts val="600"/>
                        </a:spcBef>
                        <a:spcAft>
                          <a:spcPts val="600"/>
                        </a:spcAft>
                      </a:pPr>
                      <a:r>
                        <a:rPr lang="en-US" sz="1600" b="1" dirty="0" smtClean="0">
                          <a:solidFill>
                            <a:srgbClr val="FFFF00"/>
                          </a:solidFill>
                          <a:latin typeface="Arial" panose="020B0604020202020204" pitchFamily="34" charset="0"/>
                          <a:cs typeface="Arial" panose="020B0604020202020204" pitchFamily="34" charset="0"/>
                        </a:rPr>
                        <a:t>Deaths</a:t>
                      </a:r>
                      <a:r>
                        <a:rPr lang="en-US" sz="1600" b="1" baseline="0" dirty="0" smtClean="0">
                          <a:solidFill>
                            <a:srgbClr val="FFFF00"/>
                          </a:solidFill>
                          <a:latin typeface="Arial" panose="020B0604020202020204" pitchFamily="34" charset="0"/>
                          <a:cs typeface="Arial" panose="020B0604020202020204" pitchFamily="34" charset="0"/>
                        </a:rPr>
                        <a:t> within 30 days of last dose, %</a:t>
                      </a:r>
                      <a:endParaRPr lang="en-US" sz="1600" b="1" dirty="0" smtClean="0">
                        <a:solidFill>
                          <a:srgbClr val="FFFF00"/>
                        </a:solidFill>
                        <a:latin typeface="Arial" panose="020B0604020202020204" pitchFamily="34" charset="0"/>
                        <a:cs typeface="Arial" panose="020B0604020202020204" pitchFamily="34" charset="0"/>
                      </a:endParaRPr>
                    </a:p>
                    <a:p>
                      <a:pPr marL="228600" indent="0">
                        <a:lnSpc>
                          <a:spcPct val="100000"/>
                        </a:lnSpc>
                        <a:spcBef>
                          <a:spcPts val="600"/>
                        </a:spcBef>
                        <a:spcAft>
                          <a:spcPts val="600"/>
                        </a:spcAft>
                      </a:pPr>
                      <a:r>
                        <a:rPr lang="en-US" sz="1600" b="1" dirty="0" smtClean="0">
                          <a:solidFill>
                            <a:schemeClr val="bg1"/>
                          </a:solidFill>
                          <a:latin typeface="Arial" panose="020B0604020202020204" pitchFamily="34" charset="0"/>
                          <a:cs typeface="Arial" panose="020B0604020202020204" pitchFamily="34" charset="0"/>
                        </a:rPr>
                        <a:t>Deaths due to disease progression</a:t>
                      </a:r>
                    </a:p>
                    <a:p>
                      <a:pPr marL="228600" indent="0">
                        <a:lnSpc>
                          <a:spcPct val="100000"/>
                        </a:lnSpc>
                        <a:spcBef>
                          <a:spcPts val="600"/>
                        </a:spcBef>
                        <a:spcAft>
                          <a:spcPts val="600"/>
                        </a:spcAft>
                      </a:pPr>
                      <a:r>
                        <a:rPr lang="en-US" sz="1600" b="1" dirty="0" smtClean="0">
                          <a:solidFill>
                            <a:schemeClr val="bg1"/>
                          </a:solidFill>
                          <a:latin typeface="Arial" panose="020B0604020202020204" pitchFamily="34" charset="0"/>
                          <a:cs typeface="Arial" panose="020B0604020202020204" pitchFamily="34" charset="0"/>
                        </a:rPr>
                        <a:t>Deaths due to AEs</a:t>
                      </a:r>
                      <a:endParaRPr lang="en-US" sz="1600" b="1" dirty="0">
                        <a:solidFill>
                          <a:schemeClr val="bg1"/>
                        </a:solidFill>
                        <a:latin typeface="Arial" panose="020B0604020202020204" pitchFamily="34" charset="0"/>
                        <a:cs typeface="Arial" panose="020B0604020202020204" pitchFamily="34" charset="0"/>
                      </a:endParaRPr>
                    </a:p>
                  </a:txBody>
                  <a:tcPr marL="92095" marR="92095"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914400" rtl="0" eaLnBrk="1" latinLnBrk="0" hangingPunct="1">
                        <a:lnSpc>
                          <a:spcPct val="100000"/>
                        </a:lnSpc>
                        <a:spcBef>
                          <a:spcPts val="600"/>
                        </a:spcBef>
                        <a:spcAft>
                          <a:spcPts val="600"/>
                        </a:spcAft>
                      </a:pPr>
                      <a:r>
                        <a:rPr lang="en-US" sz="1600" b="1" kern="1200" dirty="0" smtClean="0">
                          <a:solidFill>
                            <a:schemeClr val="bg1"/>
                          </a:solidFill>
                          <a:latin typeface="Arial" panose="020B0604020202020204" pitchFamily="34" charset="0"/>
                          <a:ea typeface="+mn-ea"/>
                          <a:cs typeface="Arial" panose="020B0604020202020204" pitchFamily="34" charset="0"/>
                        </a:rPr>
                        <a:t>7.7</a:t>
                      </a:r>
                    </a:p>
                    <a:p>
                      <a:pPr marL="0" marR="0" algn="ctr" defTabSz="914400" rtl="0" eaLnBrk="1" latinLnBrk="0" hangingPunct="1">
                        <a:lnSpc>
                          <a:spcPct val="100000"/>
                        </a:lnSpc>
                        <a:spcBef>
                          <a:spcPts val="600"/>
                        </a:spcBef>
                        <a:spcAft>
                          <a:spcPts val="600"/>
                        </a:spcAft>
                      </a:pPr>
                      <a:r>
                        <a:rPr lang="en-US" sz="1600" b="1" kern="1200" dirty="0" smtClean="0">
                          <a:solidFill>
                            <a:schemeClr val="bg1"/>
                          </a:solidFill>
                          <a:latin typeface="Arial" panose="020B0604020202020204" pitchFamily="34" charset="0"/>
                          <a:ea typeface="+mn-ea"/>
                          <a:cs typeface="Arial" panose="020B0604020202020204" pitchFamily="34" charset="0"/>
                        </a:rPr>
                        <a:t>0.5</a:t>
                      </a:r>
                    </a:p>
                    <a:p>
                      <a:pPr marL="0" marR="0" algn="ctr" defTabSz="914400" rtl="0" eaLnBrk="1" latinLnBrk="0" hangingPunct="1">
                        <a:lnSpc>
                          <a:spcPct val="100000"/>
                        </a:lnSpc>
                        <a:spcBef>
                          <a:spcPts val="600"/>
                        </a:spcBef>
                        <a:spcAft>
                          <a:spcPts val="600"/>
                        </a:spcAft>
                      </a:pPr>
                      <a:r>
                        <a:rPr lang="en-US" sz="1600" b="1" kern="1200" dirty="0" smtClean="0">
                          <a:solidFill>
                            <a:schemeClr val="accent6">
                              <a:lumMod val="75000"/>
                            </a:schemeClr>
                          </a:solidFill>
                          <a:latin typeface="Arial" panose="020B0604020202020204" pitchFamily="34" charset="0"/>
                          <a:ea typeface="+mn-ea"/>
                          <a:cs typeface="Arial" panose="020B0604020202020204" pitchFamily="34" charset="0"/>
                        </a:rPr>
                        <a:t>6.9</a:t>
                      </a:r>
                      <a:endParaRPr lang="en-US" sz="1600" b="1" kern="1200" dirty="0">
                        <a:solidFill>
                          <a:schemeClr val="accent6">
                            <a:lumMod val="75000"/>
                          </a:schemeClr>
                        </a:solidFill>
                        <a:latin typeface="Arial" panose="020B0604020202020204" pitchFamily="34" charset="0"/>
                        <a:ea typeface="+mn-ea"/>
                        <a:cs typeface="Arial" panose="020B0604020202020204" pitchFamily="34" charset="0"/>
                      </a:endParaRPr>
                    </a:p>
                  </a:txBody>
                  <a:tcPr marL="25582" marR="25582"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914400" rtl="0" eaLnBrk="1" latinLnBrk="0" hangingPunct="1">
                        <a:lnSpc>
                          <a:spcPct val="100000"/>
                        </a:lnSpc>
                        <a:spcBef>
                          <a:spcPts val="600"/>
                        </a:spcBef>
                        <a:spcAft>
                          <a:spcPts val="600"/>
                        </a:spcAft>
                      </a:pPr>
                      <a:r>
                        <a:rPr lang="en-US" sz="1600" b="1" kern="1200" dirty="0" smtClean="0">
                          <a:solidFill>
                            <a:schemeClr val="bg1"/>
                          </a:solidFill>
                          <a:latin typeface="Arial" panose="020B0604020202020204" pitchFamily="34" charset="0"/>
                          <a:ea typeface="+mn-ea"/>
                          <a:cs typeface="Arial" panose="020B0604020202020204" pitchFamily="34" charset="0"/>
                        </a:rPr>
                        <a:t>8.5</a:t>
                      </a:r>
                    </a:p>
                    <a:p>
                      <a:pPr marL="0" marR="0" algn="ctr" defTabSz="914400" rtl="0" eaLnBrk="1" latinLnBrk="0" hangingPunct="1">
                        <a:lnSpc>
                          <a:spcPct val="100000"/>
                        </a:lnSpc>
                        <a:spcBef>
                          <a:spcPts val="600"/>
                        </a:spcBef>
                        <a:spcAft>
                          <a:spcPts val="600"/>
                        </a:spcAft>
                      </a:pPr>
                      <a:r>
                        <a:rPr lang="en-US" sz="1600" b="1" kern="1200" dirty="0" smtClean="0">
                          <a:solidFill>
                            <a:schemeClr val="bg1"/>
                          </a:solidFill>
                          <a:latin typeface="Arial" panose="020B0604020202020204" pitchFamily="34" charset="0"/>
                          <a:ea typeface="+mn-ea"/>
                          <a:cs typeface="Arial" panose="020B0604020202020204" pitchFamily="34" charset="0"/>
                        </a:rPr>
                        <a:t>1.3</a:t>
                      </a:r>
                    </a:p>
                    <a:p>
                      <a:pPr marL="0" marR="0" algn="ctr" defTabSz="914400" rtl="0" eaLnBrk="1" latinLnBrk="0" hangingPunct="1">
                        <a:lnSpc>
                          <a:spcPct val="100000"/>
                        </a:lnSpc>
                        <a:spcBef>
                          <a:spcPts val="600"/>
                        </a:spcBef>
                        <a:spcAft>
                          <a:spcPts val="600"/>
                        </a:spcAft>
                      </a:pPr>
                      <a:r>
                        <a:rPr lang="en-US" sz="1600" b="1" kern="1200" dirty="0" smtClean="0">
                          <a:solidFill>
                            <a:schemeClr val="accent6">
                              <a:lumMod val="75000"/>
                            </a:schemeClr>
                          </a:solidFill>
                          <a:latin typeface="Arial" panose="020B0604020202020204" pitchFamily="34" charset="0"/>
                          <a:ea typeface="+mn-ea"/>
                          <a:cs typeface="Arial" panose="020B0604020202020204" pitchFamily="34" charset="0"/>
                        </a:rPr>
                        <a:t>6.9</a:t>
                      </a:r>
                      <a:endParaRPr lang="en-US" sz="1600" b="1" kern="1200" dirty="0">
                        <a:solidFill>
                          <a:schemeClr val="accent6">
                            <a:lumMod val="75000"/>
                          </a:schemeClr>
                        </a:solidFill>
                        <a:latin typeface="Arial" panose="020B0604020202020204" pitchFamily="34" charset="0"/>
                        <a:ea typeface="+mn-ea"/>
                        <a:cs typeface="Arial" panose="020B0604020202020204" pitchFamily="34" charset="0"/>
                      </a:endParaRPr>
                    </a:p>
                  </a:txBody>
                  <a:tcPr marL="25582" marR="25582"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322163">
                <a:tc>
                  <a:txBody>
                    <a:bodyPr/>
                    <a:lstStyle/>
                    <a:p>
                      <a:pPr>
                        <a:lnSpc>
                          <a:spcPct val="100000"/>
                        </a:lnSpc>
                        <a:spcBef>
                          <a:spcPts val="600"/>
                        </a:spcBef>
                        <a:spcAft>
                          <a:spcPts val="600"/>
                        </a:spcAft>
                      </a:pPr>
                      <a:r>
                        <a:rPr lang="en-US" sz="1600" b="1" dirty="0" smtClean="0">
                          <a:solidFill>
                            <a:srgbClr val="FFFF00"/>
                          </a:solidFill>
                          <a:latin typeface="Arial" panose="020B0604020202020204" pitchFamily="34" charset="0"/>
                          <a:cs typeface="Arial" panose="020B0604020202020204" pitchFamily="34" charset="0"/>
                        </a:rPr>
                        <a:t>Serious</a:t>
                      </a:r>
                      <a:r>
                        <a:rPr lang="en-US" sz="1600" b="1" baseline="0" dirty="0" smtClean="0">
                          <a:solidFill>
                            <a:srgbClr val="FFFF00"/>
                          </a:solidFill>
                          <a:latin typeface="Arial" panose="020B0604020202020204" pitchFamily="34" charset="0"/>
                          <a:cs typeface="Arial" panose="020B0604020202020204" pitchFamily="34" charset="0"/>
                        </a:rPr>
                        <a:t> AE, %</a:t>
                      </a:r>
                      <a:endParaRPr lang="en-US" sz="1600" b="1" dirty="0">
                        <a:solidFill>
                          <a:srgbClr val="FFFF00"/>
                        </a:solidFill>
                        <a:latin typeface="Arial" panose="020B0604020202020204" pitchFamily="34" charset="0"/>
                        <a:cs typeface="Arial" panose="020B0604020202020204" pitchFamily="34" charset="0"/>
                      </a:endParaRPr>
                    </a:p>
                  </a:txBody>
                  <a:tcPr marL="92095" marR="92095"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0000"/>
                        </a:lnSpc>
                        <a:spcBef>
                          <a:spcPts val="600"/>
                        </a:spcBef>
                        <a:spcAft>
                          <a:spcPts val="6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59.7</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25582" marR="25582"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0000"/>
                        </a:lnSpc>
                        <a:spcBef>
                          <a:spcPts val="600"/>
                        </a:spcBef>
                        <a:spcAft>
                          <a:spcPts val="6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53.7</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25582" marR="25582"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322163">
                <a:tc>
                  <a:txBody>
                    <a:bodyPr/>
                    <a:lstStyle/>
                    <a:p>
                      <a:pPr>
                        <a:lnSpc>
                          <a:spcPct val="100000"/>
                        </a:lnSpc>
                        <a:spcBef>
                          <a:spcPts val="600"/>
                        </a:spcBef>
                        <a:spcAft>
                          <a:spcPts val="600"/>
                        </a:spcAft>
                      </a:pPr>
                      <a:r>
                        <a:rPr lang="en-US" sz="1600" b="1" dirty="0" smtClean="0">
                          <a:solidFill>
                            <a:srgbClr val="FFFF00"/>
                          </a:solidFill>
                          <a:latin typeface="Arial" panose="020B0604020202020204" pitchFamily="34" charset="0"/>
                          <a:cs typeface="Arial" panose="020B0604020202020204" pitchFamily="34" charset="0"/>
                        </a:rPr>
                        <a:t>Median treatment duration, weeks</a:t>
                      </a:r>
                      <a:endParaRPr lang="en-US" sz="1600" b="1" dirty="0">
                        <a:solidFill>
                          <a:srgbClr val="FFFF00"/>
                        </a:solidFill>
                        <a:latin typeface="Arial" panose="020B0604020202020204" pitchFamily="34" charset="0"/>
                        <a:cs typeface="Arial" panose="020B0604020202020204" pitchFamily="34" charset="0"/>
                      </a:endParaRPr>
                    </a:p>
                  </a:txBody>
                  <a:tcPr marL="92095" marR="92095"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0000"/>
                        </a:lnSpc>
                        <a:spcBef>
                          <a:spcPts val="600"/>
                        </a:spcBef>
                        <a:spcAft>
                          <a:spcPts val="600"/>
                        </a:spcAft>
                      </a:pPr>
                      <a:r>
                        <a:rPr lang="en-US" sz="1600" b="1" dirty="0" smtClean="0">
                          <a:solidFill>
                            <a:srgbClr val="FFFF00"/>
                          </a:solidFill>
                          <a:effectLst/>
                          <a:latin typeface="Arial" panose="020B0604020202020204" pitchFamily="34" charset="0"/>
                          <a:ea typeface="Times New Roman"/>
                          <a:cs typeface="Arial" panose="020B0604020202020204" pitchFamily="34" charset="0"/>
                        </a:rPr>
                        <a:t>88.0 </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25582" marR="25582"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0000"/>
                        </a:lnSpc>
                        <a:spcBef>
                          <a:spcPts val="600"/>
                        </a:spcBef>
                        <a:spcAft>
                          <a:spcPts val="600"/>
                        </a:spcAft>
                      </a:pPr>
                      <a:r>
                        <a:rPr lang="en-US" sz="1600" b="1" dirty="0" smtClean="0">
                          <a:solidFill>
                            <a:srgbClr val="FFFF00"/>
                          </a:solidFill>
                          <a:effectLst/>
                          <a:latin typeface="Arial" panose="020B0604020202020204" pitchFamily="34" charset="0"/>
                          <a:ea typeface="Times New Roman"/>
                          <a:cs typeface="Arial" panose="020B0604020202020204" pitchFamily="34" charset="0"/>
                        </a:rPr>
                        <a:t>57.0 </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25582" marR="25582"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083640">
                <a:tc>
                  <a:txBody>
                    <a:bodyPr/>
                    <a:lstStyle/>
                    <a:p>
                      <a:pPr>
                        <a:lnSpc>
                          <a:spcPct val="100000"/>
                        </a:lnSpc>
                        <a:spcBef>
                          <a:spcPts val="600"/>
                        </a:spcBef>
                        <a:spcAft>
                          <a:spcPts val="600"/>
                        </a:spcAft>
                      </a:pPr>
                      <a:r>
                        <a:rPr lang="en-US" sz="1600" b="1" dirty="0" smtClean="0">
                          <a:solidFill>
                            <a:srgbClr val="FFFF00"/>
                          </a:solidFill>
                          <a:latin typeface="Arial" panose="020B0604020202020204" pitchFamily="34" charset="0"/>
                          <a:cs typeface="Arial" panose="020B0604020202020204" pitchFamily="34" charset="0"/>
                        </a:rPr>
                        <a:t>Treatment</a:t>
                      </a:r>
                      <a:r>
                        <a:rPr lang="en-US" sz="1600" b="1" baseline="0" dirty="0" smtClean="0">
                          <a:solidFill>
                            <a:srgbClr val="FFFF00"/>
                          </a:solidFill>
                          <a:latin typeface="Arial" panose="020B0604020202020204" pitchFamily="34" charset="0"/>
                          <a:cs typeface="Arial" panose="020B0604020202020204" pitchFamily="34" charset="0"/>
                        </a:rPr>
                        <a:t> discontinuations, %</a:t>
                      </a:r>
                    </a:p>
                    <a:p>
                      <a:pPr marL="233363" marR="0" indent="0" algn="l" defTabSz="914400" rtl="0" eaLnBrk="1" fontAlgn="auto" latinLnBrk="0" hangingPunct="1">
                        <a:lnSpc>
                          <a:spcPct val="100000"/>
                        </a:lnSpc>
                        <a:spcBef>
                          <a:spcPts val="600"/>
                        </a:spcBef>
                        <a:spcAft>
                          <a:spcPts val="600"/>
                        </a:spcAft>
                        <a:buClrTx/>
                        <a:buSzTx/>
                        <a:buFontTx/>
                        <a:buNone/>
                        <a:tabLst/>
                        <a:defRPr/>
                      </a:pPr>
                      <a:r>
                        <a:rPr lang="en-US" sz="1600" b="1" dirty="0" smtClean="0">
                          <a:solidFill>
                            <a:schemeClr val="bg1"/>
                          </a:solidFill>
                          <a:latin typeface="Arial" panose="020B0604020202020204" pitchFamily="34" charset="0"/>
                          <a:cs typeface="Arial" panose="020B0604020202020204" pitchFamily="34" charset="0"/>
                        </a:rPr>
                        <a:t>Discontinuation</a:t>
                      </a:r>
                      <a:r>
                        <a:rPr lang="en-US" sz="1600" b="1" baseline="0" dirty="0" smtClean="0">
                          <a:solidFill>
                            <a:schemeClr val="bg1"/>
                          </a:solidFill>
                          <a:latin typeface="Arial" panose="020B0604020202020204" pitchFamily="34" charset="0"/>
                          <a:cs typeface="Arial" panose="020B0604020202020204" pitchFamily="34" charset="0"/>
                        </a:rPr>
                        <a:t> due to disease progression</a:t>
                      </a:r>
                      <a:endParaRPr lang="en-US" sz="1600" b="1" dirty="0" smtClean="0">
                        <a:solidFill>
                          <a:schemeClr val="bg1"/>
                        </a:solidFill>
                        <a:latin typeface="Arial" panose="020B0604020202020204" pitchFamily="34" charset="0"/>
                        <a:cs typeface="Arial" panose="020B0604020202020204" pitchFamily="34" charset="0"/>
                      </a:endParaRPr>
                    </a:p>
                    <a:p>
                      <a:pPr marL="233363" marR="0" indent="0" algn="l" defTabSz="914400" rtl="0" eaLnBrk="1" fontAlgn="auto" latinLnBrk="0" hangingPunct="1">
                        <a:lnSpc>
                          <a:spcPct val="100000"/>
                        </a:lnSpc>
                        <a:spcBef>
                          <a:spcPts val="600"/>
                        </a:spcBef>
                        <a:spcAft>
                          <a:spcPts val="600"/>
                        </a:spcAft>
                        <a:buClrTx/>
                        <a:buSzTx/>
                        <a:buFontTx/>
                        <a:buNone/>
                        <a:tabLst/>
                        <a:defRPr/>
                      </a:pPr>
                      <a:r>
                        <a:rPr lang="en-US" sz="1600" b="1" dirty="0" smtClean="0">
                          <a:solidFill>
                            <a:schemeClr val="bg1"/>
                          </a:solidFill>
                          <a:latin typeface="Arial" panose="020B0604020202020204" pitchFamily="34" charset="0"/>
                          <a:cs typeface="Arial" panose="020B0604020202020204" pitchFamily="34" charset="0"/>
                        </a:rPr>
                        <a:t>Discontinuation due to AE</a:t>
                      </a:r>
                    </a:p>
                  </a:txBody>
                  <a:tcPr marL="92095" marR="92095"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0000"/>
                        </a:lnSpc>
                        <a:spcBef>
                          <a:spcPts val="600"/>
                        </a:spcBef>
                        <a:spcAft>
                          <a:spcPts val="6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69.9</a:t>
                      </a:r>
                    </a:p>
                    <a:p>
                      <a:pPr marL="0" marR="0" algn="ctr">
                        <a:lnSpc>
                          <a:spcPct val="100000"/>
                        </a:lnSpc>
                        <a:spcBef>
                          <a:spcPts val="600"/>
                        </a:spcBef>
                        <a:spcAft>
                          <a:spcPts val="6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39.8</a:t>
                      </a:r>
                    </a:p>
                    <a:p>
                      <a:pPr marL="0" marR="0" algn="ctr">
                        <a:lnSpc>
                          <a:spcPct val="100000"/>
                        </a:lnSpc>
                        <a:spcBef>
                          <a:spcPts val="600"/>
                        </a:spcBef>
                        <a:spcAft>
                          <a:spcPts val="600"/>
                        </a:spcAft>
                      </a:pPr>
                      <a:r>
                        <a:rPr lang="en-US" sz="1600" b="1" dirty="0" smtClean="0">
                          <a:solidFill>
                            <a:srgbClr val="FFFF00"/>
                          </a:solidFill>
                          <a:effectLst/>
                          <a:latin typeface="Arial" panose="020B0604020202020204" pitchFamily="34" charset="0"/>
                          <a:ea typeface="Times New Roman"/>
                          <a:cs typeface="Arial" panose="020B0604020202020204" pitchFamily="34" charset="0"/>
                        </a:rPr>
                        <a:t>15.3</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25582" marR="25582"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0000"/>
                        </a:lnSpc>
                        <a:spcBef>
                          <a:spcPts val="600"/>
                        </a:spcBef>
                        <a:spcAft>
                          <a:spcPts val="6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77.9</a:t>
                      </a:r>
                    </a:p>
                    <a:p>
                      <a:pPr marL="0" marR="0" algn="ctr">
                        <a:lnSpc>
                          <a:spcPct val="100000"/>
                        </a:lnSpc>
                        <a:spcBef>
                          <a:spcPts val="600"/>
                        </a:spcBef>
                        <a:spcAft>
                          <a:spcPts val="6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50.1</a:t>
                      </a:r>
                    </a:p>
                    <a:p>
                      <a:pPr marL="0" marR="0" algn="ctr">
                        <a:lnSpc>
                          <a:spcPct val="100000"/>
                        </a:lnSpc>
                        <a:spcBef>
                          <a:spcPts val="600"/>
                        </a:spcBef>
                        <a:spcAft>
                          <a:spcPts val="600"/>
                        </a:spcAft>
                      </a:pPr>
                      <a:r>
                        <a:rPr lang="en-US" sz="1600" b="1" dirty="0" smtClean="0">
                          <a:solidFill>
                            <a:srgbClr val="FFFF00"/>
                          </a:solidFill>
                          <a:effectLst/>
                          <a:latin typeface="Arial" panose="020B0604020202020204" pitchFamily="34" charset="0"/>
                          <a:ea typeface="Times New Roman"/>
                          <a:cs typeface="Arial" panose="020B0604020202020204" pitchFamily="34" charset="0"/>
                        </a:rPr>
                        <a:t>17.7</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25582" marR="25582"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Rectangle 4"/>
          <p:cNvSpPr/>
          <p:nvPr/>
        </p:nvSpPr>
        <p:spPr>
          <a:xfrm>
            <a:off x="367659" y="6429384"/>
            <a:ext cx="3616503" cy="276999"/>
          </a:xfrm>
          <a:prstGeom prst="rect">
            <a:avLst/>
          </a:prstGeom>
        </p:spPr>
        <p:txBody>
          <a:bodyPr wrap="none">
            <a:spAutoFit/>
          </a:bodyPr>
          <a:lstStyle/>
          <a:p>
            <a:r>
              <a:rPr lang="en-US" sz="1200" b="1" dirty="0">
                <a:solidFill>
                  <a:srgbClr val="FFFFFF"/>
                </a:solidFill>
                <a:cs typeface="Arial" charset="0"/>
              </a:rPr>
              <a:t>Stewart AK,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cs typeface="Arial" charset="0"/>
              </a:rPr>
              <a:t>79.</a:t>
            </a:r>
            <a:endParaRPr lang="en-US" sz="1200" b="1" dirty="0">
              <a:solidFill>
                <a:srgbClr val="FFFFFF"/>
              </a:solidFill>
              <a:cs typeface="Arial" charset="0"/>
            </a:endParaRPr>
          </a:p>
        </p:txBody>
      </p:sp>
    </p:spTree>
    <p:extLst>
      <p:ext uri="{BB962C8B-B14F-4D97-AF65-F5344CB8AC3E}">
        <p14:creationId xmlns:p14="http://schemas.microsoft.com/office/powerpoint/2010/main" val="743600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67659" y="712765"/>
            <a:ext cx="8680359" cy="666750"/>
          </a:xfrm>
        </p:spPr>
        <p:txBody>
          <a:bodyPr/>
          <a:lstStyle/>
          <a:p>
            <a:pPr algn="ctr">
              <a:lnSpc>
                <a:spcPct val="85000"/>
              </a:lnSpc>
            </a:pPr>
            <a:r>
              <a:rPr lang="en-US" sz="3600" dirty="0" smtClean="0">
                <a:solidFill>
                  <a:srgbClr val="F09828"/>
                </a:solidFill>
              </a:rPr>
              <a:t>AEs Occurring in ≥25% of </a:t>
            </a:r>
            <a:br>
              <a:rPr lang="en-US" sz="3600" dirty="0" smtClean="0">
                <a:solidFill>
                  <a:srgbClr val="F09828"/>
                </a:solidFill>
              </a:rPr>
            </a:br>
            <a:r>
              <a:rPr lang="en-US" sz="3600" dirty="0" smtClean="0">
                <a:solidFill>
                  <a:srgbClr val="F09828"/>
                </a:solidFill>
              </a:rPr>
              <a:t>Patients in Either Arm </a:t>
            </a:r>
            <a:br>
              <a:rPr lang="en-US" sz="3600" dirty="0" smtClean="0">
                <a:solidFill>
                  <a:srgbClr val="F09828"/>
                </a:solidFill>
              </a:rPr>
            </a:br>
            <a:r>
              <a:rPr lang="en-US" sz="3600" dirty="0" smtClean="0">
                <a:solidFill>
                  <a:srgbClr val="F09828"/>
                </a:solidFill>
              </a:rPr>
              <a:t>Safety </a:t>
            </a:r>
            <a:r>
              <a:rPr lang="en-US" sz="3600" dirty="0">
                <a:solidFill>
                  <a:srgbClr val="F09828"/>
                </a:solidFill>
              </a:rPr>
              <a:t>Population (</a:t>
            </a:r>
            <a:r>
              <a:rPr lang="en-US" sz="3600" dirty="0" smtClean="0">
                <a:solidFill>
                  <a:srgbClr val="F09828"/>
                </a:solidFill>
              </a:rPr>
              <a:t>n = 781</a:t>
            </a:r>
            <a:r>
              <a:rPr lang="en-US" sz="3600" dirty="0">
                <a:solidFill>
                  <a:srgbClr val="F09828"/>
                </a:solidFill>
              </a:rPr>
              <a:t>)</a:t>
            </a:r>
          </a:p>
        </p:txBody>
      </p:sp>
      <p:graphicFrame>
        <p:nvGraphicFramePr>
          <p:cNvPr id="7" name="Content Placeholder 3"/>
          <p:cNvGraphicFramePr>
            <a:graphicFrameLocks noGrp="1"/>
          </p:cNvGraphicFramePr>
          <p:nvPr>
            <p:ph idx="4294967295"/>
            <p:extLst>
              <p:ext uri="{D42A27DB-BD31-4B8C-83A1-F6EECF244321}">
                <p14:modId xmlns:p14="http://schemas.microsoft.com/office/powerpoint/2010/main" val="467318317"/>
              </p:ext>
            </p:extLst>
          </p:nvPr>
        </p:nvGraphicFramePr>
        <p:xfrm>
          <a:off x="503690" y="1980702"/>
          <a:ext cx="8171997" cy="2532888"/>
        </p:xfrm>
        <a:graphic>
          <a:graphicData uri="http://schemas.openxmlformats.org/drawingml/2006/table">
            <a:tbl>
              <a:tblPr firstRow="1" bandRow="1">
                <a:tableStyleId>{5C22544A-7EE6-4342-B048-85BDC9FD1C3A}</a:tableStyleId>
              </a:tblPr>
              <a:tblGrid>
                <a:gridCol w="3348657"/>
                <a:gridCol w="1207009"/>
                <a:gridCol w="1207009"/>
                <a:gridCol w="1204661"/>
                <a:gridCol w="1204661"/>
              </a:tblGrid>
              <a:tr h="502920">
                <a:tc rowSpan="2">
                  <a:txBody>
                    <a:bodyPr/>
                    <a:lstStyle/>
                    <a:p>
                      <a:pPr>
                        <a:spcBef>
                          <a:spcPts val="600"/>
                        </a:spcBef>
                        <a:spcAft>
                          <a:spcPts val="600"/>
                        </a:spcAft>
                      </a:pPr>
                      <a:r>
                        <a:rPr lang="en-US" sz="1600" b="1" dirty="0" smtClean="0">
                          <a:solidFill>
                            <a:schemeClr val="tx1"/>
                          </a:solidFill>
                          <a:latin typeface="Arial" panose="020B0604020202020204" pitchFamily="34" charset="0"/>
                          <a:cs typeface="Arial" panose="020B0604020202020204" pitchFamily="34" charset="0"/>
                        </a:rPr>
                        <a:t>AE, %</a:t>
                      </a:r>
                      <a:endParaRPr lang="en-US" sz="1600" b="1" dirty="0">
                        <a:solidFill>
                          <a:schemeClr val="tx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9CCFF"/>
                    </a:solidFill>
                  </a:tcPr>
                </a:tc>
                <a:tc gridSpan="2">
                  <a:txBody>
                    <a:bodyPr/>
                    <a:lstStyle/>
                    <a:p>
                      <a:pPr algn="ctr">
                        <a:spcBef>
                          <a:spcPts val="600"/>
                        </a:spcBef>
                        <a:spcAft>
                          <a:spcPts val="600"/>
                        </a:spcAft>
                      </a:pPr>
                      <a:r>
                        <a:rPr lang="en-US" sz="1600" dirty="0" smtClean="0">
                          <a:solidFill>
                            <a:schemeClr val="tx1"/>
                          </a:solidFill>
                          <a:latin typeface="Arial" panose="020B0604020202020204" pitchFamily="34" charset="0"/>
                          <a:cs typeface="Arial" panose="020B0604020202020204" pitchFamily="34" charset="0"/>
                        </a:rPr>
                        <a:t>KRd (n = 392)</a:t>
                      </a:r>
                      <a:endParaRPr lang="en-US" sz="1600" dirty="0">
                        <a:solidFill>
                          <a:schemeClr val="tx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solidFill>
                      <a:srgbClr val="99CCFF"/>
                    </a:solidFill>
                  </a:tcPr>
                </a:tc>
                <a:tc hMerge="1">
                  <a:txBody>
                    <a:bodyPr/>
                    <a:lstStyle/>
                    <a:p>
                      <a:endParaRPr lang="en-US"/>
                    </a:p>
                  </a:txBody>
                  <a:tcPr/>
                </a:tc>
                <a:tc gridSpan="2">
                  <a:txBody>
                    <a:bodyPr/>
                    <a:lstStyle/>
                    <a:p>
                      <a:pPr algn="ctr">
                        <a:spcBef>
                          <a:spcPts val="600"/>
                        </a:spcBef>
                        <a:spcAft>
                          <a:spcPts val="600"/>
                        </a:spcAft>
                      </a:pPr>
                      <a:r>
                        <a:rPr lang="en-US" sz="1600" dirty="0" smtClean="0">
                          <a:solidFill>
                            <a:schemeClr val="tx1"/>
                          </a:solidFill>
                          <a:latin typeface="Arial" panose="020B0604020202020204" pitchFamily="34" charset="0"/>
                          <a:cs typeface="Arial" panose="020B0604020202020204" pitchFamily="34" charset="0"/>
                        </a:rPr>
                        <a:t>Rd (n = 389)</a:t>
                      </a:r>
                      <a:endParaRPr lang="en-US" sz="1600" dirty="0">
                        <a:solidFill>
                          <a:schemeClr val="tx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solidFill>
                      <a:srgbClr val="99CCFF"/>
                    </a:solidFill>
                  </a:tcPr>
                </a:tc>
                <a:tc hMerge="1">
                  <a:txBody>
                    <a:bodyPr/>
                    <a:lstStyle/>
                    <a:p>
                      <a:endParaRPr lang="en-US"/>
                    </a:p>
                  </a:txBody>
                  <a:tcPr/>
                </a:tc>
              </a:tr>
              <a:tr h="566928">
                <a:tc vMerge="1">
                  <a:txBody>
                    <a:bodyPr/>
                    <a:lstStyle/>
                    <a:p>
                      <a:endParaRPr lang="en-US" sz="1550" baseline="0" dirty="0"/>
                    </a:p>
                  </a:txBody>
                  <a:tcPr marT="0" marB="0" anchor="ctr"/>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US" sz="1600" b="1" kern="1200" baseline="0" dirty="0" smtClean="0">
                          <a:solidFill>
                            <a:schemeClr val="tx1"/>
                          </a:solidFill>
                          <a:latin typeface="Arial" panose="020B0604020202020204" pitchFamily="34" charset="0"/>
                          <a:ea typeface="+mn-ea"/>
                          <a:cs typeface="Arial" panose="020B0604020202020204" pitchFamily="34" charset="0"/>
                        </a:rPr>
                        <a:t>All </a:t>
                      </a:r>
                      <a:r>
                        <a:rPr lang="en-US" sz="1600" b="1" kern="1200" baseline="0" dirty="0" smtClean="0">
                          <a:solidFill>
                            <a:schemeClr val="tx1"/>
                          </a:solidFill>
                          <a:latin typeface="Arial" panose="020B0604020202020204" pitchFamily="34" charset="0"/>
                          <a:ea typeface="+mn-ea"/>
                          <a:cs typeface="Arial" panose="020B0604020202020204" pitchFamily="34" charset="0"/>
                        </a:rPr>
                        <a:t>Grade</a:t>
                      </a:r>
                      <a:endParaRPr lang="en-US" sz="1600" b="1" kern="1200" baseline="0" dirty="0" smtClean="0">
                        <a:solidFill>
                          <a:schemeClr val="tx1"/>
                        </a:solidFill>
                        <a:latin typeface="Arial" panose="020B0604020202020204" pitchFamily="34" charset="0"/>
                        <a:ea typeface="+mn-ea"/>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9CCFF"/>
                    </a:solidFill>
                  </a:tcPr>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US" sz="1600" b="1" kern="1200" baseline="0" dirty="0" smtClean="0">
                          <a:solidFill>
                            <a:schemeClr val="tx1"/>
                          </a:solidFill>
                          <a:latin typeface="Arial" panose="020B0604020202020204" pitchFamily="34" charset="0"/>
                          <a:ea typeface="+mn-ea"/>
                          <a:cs typeface="Arial" panose="020B0604020202020204" pitchFamily="34" charset="0"/>
                        </a:rPr>
                        <a:t>Grade ≥3</a:t>
                      </a: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9CCFF"/>
                    </a:solidFill>
                  </a:tcPr>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US" sz="1600" b="1" kern="1200" baseline="0" dirty="0" smtClean="0">
                          <a:solidFill>
                            <a:schemeClr val="tx1"/>
                          </a:solidFill>
                          <a:latin typeface="Arial" panose="020B0604020202020204" pitchFamily="34" charset="0"/>
                          <a:ea typeface="+mn-ea"/>
                          <a:cs typeface="Arial" panose="020B0604020202020204" pitchFamily="34" charset="0"/>
                        </a:rPr>
                        <a:t>All </a:t>
                      </a:r>
                      <a:r>
                        <a:rPr lang="en-US" sz="1600" b="1" kern="1200" baseline="0" dirty="0" smtClean="0">
                          <a:solidFill>
                            <a:schemeClr val="tx1"/>
                          </a:solidFill>
                          <a:latin typeface="Arial" panose="020B0604020202020204" pitchFamily="34" charset="0"/>
                          <a:ea typeface="+mn-ea"/>
                          <a:cs typeface="Arial" panose="020B0604020202020204" pitchFamily="34" charset="0"/>
                        </a:rPr>
                        <a:t>Grade</a:t>
                      </a:r>
                      <a:endParaRPr lang="en-US" sz="1600" b="1" kern="1200" baseline="0" dirty="0" smtClean="0">
                        <a:solidFill>
                          <a:schemeClr val="tx1"/>
                        </a:solidFill>
                        <a:latin typeface="Arial" panose="020B0604020202020204" pitchFamily="34" charset="0"/>
                        <a:ea typeface="+mn-ea"/>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9CCFF"/>
                    </a:solidFill>
                  </a:tcPr>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US" sz="1600" b="1" kern="1200" baseline="0" dirty="0" smtClean="0">
                          <a:solidFill>
                            <a:schemeClr val="tx1"/>
                          </a:solidFill>
                          <a:latin typeface="Arial" panose="020B0604020202020204" pitchFamily="34" charset="0"/>
                          <a:ea typeface="+mn-ea"/>
                          <a:cs typeface="Arial" panose="020B0604020202020204" pitchFamily="34" charset="0"/>
                        </a:rPr>
                        <a:t>Grade ≥3</a:t>
                      </a: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9CCFF"/>
                    </a:solidFill>
                  </a:tcPr>
                </a:tc>
              </a:tr>
              <a:tr h="365760">
                <a:tc gridSpan="5">
                  <a:txBody>
                    <a:bodyPr/>
                    <a:lstStyle/>
                    <a:p>
                      <a:pPr>
                        <a:lnSpc>
                          <a:spcPct val="100000"/>
                        </a:lnSpc>
                        <a:spcBef>
                          <a:spcPts val="600"/>
                        </a:spcBef>
                        <a:spcAft>
                          <a:spcPts val="600"/>
                        </a:spcAft>
                      </a:pPr>
                      <a:r>
                        <a:rPr lang="en-US" sz="1600" b="1" baseline="0" dirty="0" smtClean="0">
                          <a:solidFill>
                            <a:srgbClr val="FFFF00"/>
                          </a:solidFill>
                          <a:latin typeface="Arial" panose="020B0604020202020204" pitchFamily="34" charset="0"/>
                          <a:cs typeface="Arial" panose="020B0604020202020204" pitchFamily="34" charset="0"/>
                        </a:rPr>
                        <a:t>Hematologic AEs</a:t>
                      </a:r>
                      <a:endParaRPr lang="en-US" sz="1600" b="1" baseline="0" dirty="0">
                        <a:solidFill>
                          <a:srgbClr val="FFFF00"/>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noFill/>
                  </a:tcPr>
                </a:tc>
                <a:tc hMerge="1">
                  <a:txBody>
                    <a:bodyPr/>
                    <a:lstStyle/>
                    <a:p>
                      <a:endParaRPr lang="en-US"/>
                    </a:p>
                  </a:txBody>
                  <a:tcPr/>
                </a:tc>
                <a:tc hMerge="1">
                  <a:txBody>
                    <a:bodyPr/>
                    <a:lstStyle/>
                    <a:p>
                      <a:endParaRPr lang="en-US"/>
                    </a:p>
                  </a:txBody>
                  <a:tcPr/>
                </a:tc>
                <a:tc hMerge="1">
                  <a:txBody>
                    <a:bodyPr/>
                    <a:lstStyle/>
                    <a:p>
                      <a:pPr algn="ctr"/>
                      <a:endParaRPr lang="en-US" sz="2000" dirty="0">
                        <a:solidFill>
                          <a:schemeClr val="tx1"/>
                        </a:solidFill>
                        <a:latin typeface="Arial" panose="020B0604020202020204" pitchFamily="34" charset="0"/>
                        <a:cs typeface="Arial" panose="020B0604020202020204" pitchFamily="34" charset="0"/>
                      </a:endParaRPr>
                    </a:p>
                  </a:txBody>
                  <a:tcPr marL="88470" marR="8847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noFill/>
                  </a:tcPr>
                </a:tc>
                <a:tc hMerge="1">
                  <a:txBody>
                    <a:bodyPr/>
                    <a:lstStyle/>
                    <a:p>
                      <a:pPr algn="ctr"/>
                      <a:endParaRPr lang="en-US" sz="2000" kern="1200" baseline="0" dirty="0">
                        <a:solidFill>
                          <a:schemeClr val="tx1"/>
                        </a:solidFill>
                        <a:latin typeface="Arial" panose="020B0604020202020204" pitchFamily="34" charset="0"/>
                        <a:ea typeface="+mn-ea"/>
                        <a:cs typeface="Arial" panose="020B0604020202020204" pitchFamily="34" charset="0"/>
                      </a:endParaRPr>
                    </a:p>
                  </a:txBody>
                  <a:tcPr marL="88470" marR="8847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noFill/>
                  </a:tcPr>
                </a:tc>
              </a:tr>
              <a:tr h="365760">
                <a:tc>
                  <a:txBody>
                    <a:bodyPr/>
                    <a:lstStyle/>
                    <a:p>
                      <a:pPr marL="0" indent="290513">
                        <a:lnSpc>
                          <a:spcPct val="100000"/>
                        </a:lnSpc>
                        <a:spcBef>
                          <a:spcPts val="600"/>
                        </a:spcBef>
                        <a:spcAft>
                          <a:spcPts val="600"/>
                        </a:spcAft>
                      </a:pPr>
                      <a:r>
                        <a:rPr lang="en-US" sz="1600" b="1" baseline="0" dirty="0" smtClean="0">
                          <a:solidFill>
                            <a:schemeClr val="bg1"/>
                          </a:solidFill>
                          <a:latin typeface="Arial" panose="020B0604020202020204" pitchFamily="34" charset="0"/>
                          <a:cs typeface="Arial" panose="020B0604020202020204" pitchFamily="34" charset="0"/>
                        </a:rPr>
                        <a:t>Anemia</a:t>
                      </a:r>
                      <a:endParaRPr lang="en-US" sz="1600" b="1" baseline="0" dirty="0">
                        <a:solidFill>
                          <a:schemeClr val="bg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algn="ctr">
                        <a:lnSpc>
                          <a:spcPct val="100000"/>
                        </a:lnSpc>
                        <a:spcBef>
                          <a:spcPts val="600"/>
                        </a:spcBef>
                        <a:spcAft>
                          <a:spcPts val="600"/>
                        </a:spcAft>
                      </a:pPr>
                      <a:r>
                        <a:rPr lang="en-US" sz="1600" b="1" dirty="0" smtClean="0">
                          <a:solidFill>
                            <a:schemeClr val="bg1"/>
                          </a:solidFill>
                          <a:latin typeface="Arial" panose="020B0604020202020204" pitchFamily="34" charset="0"/>
                          <a:cs typeface="Arial" panose="020B0604020202020204" pitchFamily="34" charset="0"/>
                        </a:rPr>
                        <a:t>42.6</a:t>
                      </a:r>
                      <a:endParaRPr lang="en-US" sz="1600" b="1" dirty="0">
                        <a:solidFill>
                          <a:schemeClr val="bg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algn="ctr">
                        <a:lnSpc>
                          <a:spcPct val="100000"/>
                        </a:lnSpc>
                        <a:spcBef>
                          <a:spcPts val="600"/>
                        </a:spcBef>
                        <a:spcAft>
                          <a:spcPts val="600"/>
                        </a:spcAft>
                      </a:pPr>
                      <a:r>
                        <a:rPr lang="en-US" sz="1600" b="1" kern="1200" baseline="0" dirty="0" smtClean="0">
                          <a:solidFill>
                            <a:schemeClr val="bg1"/>
                          </a:solidFill>
                          <a:latin typeface="Arial" panose="020B0604020202020204" pitchFamily="34" charset="0"/>
                          <a:ea typeface="+mn-ea"/>
                          <a:cs typeface="Arial" panose="020B0604020202020204" pitchFamily="34" charset="0"/>
                        </a:rPr>
                        <a:t>17.9</a:t>
                      </a:r>
                      <a:endParaRPr lang="en-US" sz="1600" b="1" kern="1200" baseline="0" dirty="0">
                        <a:solidFill>
                          <a:schemeClr val="bg1"/>
                        </a:solidFill>
                        <a:latin typeface="Arial" panose="020B0604020202020204" pitchFamily="34" charset="0"/>
                        <a:ea typeface="+mn-ea"/>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algn="ctr">
                        <a:lnSpc>
                          <a:spcPct val="100000"/>
                        </a:lnSpc>
                        <a:spcBef>
                          <a:spcPts val="600"/>
                        </a:spcBef>
                        <a:spcAft>
                          <a:spcPts val="600"/>
                        </a:spcAft>
                      </a:pPr>
                      <a:r>
                        <a:rPr lang="en-US" sz="1600" b="1" dirty="0" smtClean="0">
                          <a:solidFill>
                            <a:schemeClr val="bg1"/>
                          </a:solidFill>
                          <a:latin typeface="Arial" panose="020B0604020202020204" pitchFamily="34" charset="0"/>
                          <a:cs typeface="Arial" panose="020B0604020202020204" pitchFamily="34" charset="0"/>
                        </a:rPr>
                        <a:t>39.8</a:t>
                      </a:r>
                      <a:endParaRPr lang="en-US" sz="1600" b="1" dirty="0">
                        <a:solidFill>
                          <a:schemeClr val="bg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algn="ctr">
                        <a:lnSpc>
                          <a:spcPct val="100000"/>
                        </a:lnSpc>
                        <a:spcBef>
                          <a:spcPts val="600"/>
                        </a:spcBef>
                        <a:spcAft>
                          <a:spcPts val="600"/>
                        </a:spcAft>
                      </a:pPr>
                      <a:r>
                        <a:rPr lang="en-US" sz="1600" b="1" kern="1200" baseline="0" dirty="0" smtClean="0">
                          <a:solidFill>
                            <a:schemeClr val="bg1"/>
                          </a:solidFill>
                          <a:latin typeface="Arial" panose="020B0604020202020204" pitchFamily="34" charset="0"/>
                          <a:ea typeface="+mn-ea"/>
                          <a:cs typeface="Arial" panose="020B0604020202020204" pitchFamily="34" charset="0"/>
                        </a:rPr>
                        <a:t>17.2</a:t>
                      </a:r>
                      <a:endParaRPr lang="en-US" sz="1600" b="1" kern="1200" baseline="0" dirty="0">
                        <a:solidFill>
                          <a:schemeClr val="bg1"/>
                        </a:solidFill>
                        <a:latin typeface="Arial" panose="020B0604020202020204" pitchFamily="34" charset="0"/>
                        <a:ea typeface="+mn-ea"/>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65760">
                <a:tc>
                  <a:txBody>
                    <a:bodyPr/>
                    <a:lstStyle/>
                    <a:p>
                      <a:pPr marL="0" indent="290513">
                        <a:lnSpc>
                          <a:spcPct val="100000"/>
                        </a:lnSpc>
                        <a:spcBef>
                          <a:spcPts val="600"/>
                        </a:spcBef>
                        <a:spcAft>
                          <a:spcPts val="600"/>
                        </a:spcAft>
                      </a:pPr>
                      <a:r>
                        <a:rPr lang="en-US" sz="1600" b="1" baseline="0" dirty="0" smtClean="0">
                          <a:solidFill>
                            <a:schemeClr val="bg1"/>
                          </a:solidFill>
                          <a:latin typeface="Arial" panose="020B0604020202020204" pitchFamily="34" charset="0"/>
                          <a:cs typeface="Arial" panose="020B0604020202020204" pitchFamily="34" charset="0"/>
                        </a:rPr>
                        <a:t>Neutropenia</a:t>
                      </a:r>
                      <a:endParaRPr lang="en-US" sz="1600" b="1" baseline="0" dirty="0">
                        <a:solidFill>
                          <a:schemeClr val="bg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algn="ctr">
                        <a:lnSpc>
                          <a:spcPct val="100000"/>
                        </a:lnSpc>
                        <a:spcBef>
                          <a:spcPts val="600"/>
                        </a:spcBef>
                        <a:spcAft>
                          <a:spcPts val="600"/>
                        </a:spcAft>
                      </a:pPr>
                      <a:r>
                        <a:rPr lang="en-US" sz="1600" b="1" dirty="0" smtClean="0">
                          <a:solidFill>
                            <a:schemeClr val="bg1"/>
                          </a:solidFill>
                          <a:latin typeface="Arial" panose="020B0604020202020204" pitchFamily="34" charset="0"/>
                          <a:cs typeface="Arial" panose="020B0604020202020204" pitchFamily="34" charset="0"/>
                        </a:rPr>
                        <a:t>37.8</a:t>
                      </a:r>
                      <a:endParaRPr lang="en-US" sz="1600" b="1" dirty="0">
                        <a:solidFill>
                          <a:schemeClr val="bg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600"/>
                        </a:spcBef>
                        <a:spcAft>
                          <a:spcPts val="600"/>
                        </a:spcAft>
                      </a:pPr>
                      <a:r>
                        <a:rPr lang="en-US" sz="1600" b="1" kern="1200" baseline="0" dirty="0" smtClean="0">
                          <a:solidFill>
                            <a:schemeClr val="bg1"/>
                          </a:solidFill>
                          <a:latin typeface="Arial" panose="020B0604020202020204" pitchFamily="34" charset="0"/>
                          <a:ea typeface="+mn-ea"/>
                          <a:cs typeface="Arial" panose="020B0604020202020204" pitchFamily="34" charset="0"/>
                        </a:rPr>
                        <a:t>29.6</a:t>
                      </a:r>
                      <a:endParaRPr lang="en-US" sz="1600" b="1" kern="1200" baseline="0" dirty="0">
                        <a:solidFill>
                          <a:schemeClr val="bg1"/>
                        </a:solidFill>
                        <a:latin typeface="Arial" panose="020B0604020202020204" pitchFamily="34" charset="0"/>
                        <a:ea typeface="+mn-ea"/>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algn="ctr">
                        <a:lnSpc>
                          <a:spcPct val="100000"/>
                        </a:lnSpc>
                        <a:spcBef>
                          <a:spcPts val="600"/>
                        </a:spcBef>
                        <a:spcAft>
                          <a:spcPts val="600"/>
                        </a:spcAft>
                      </a:pPr>
                      <a:r>
                        <a:rPr lang="en-US" sz="1600" b="1" dirty="0" smtClean="0">
                          <a:solidFill>
                            <a:schemeClr val="bg1"/>
                          </a:solidFill>
                          <a:latin typeface="Arial" panose="020B0604020202020204" pitchFamily="34" charset="0"/>
                          <a:cs typeface="Arial" panose="020B0604020202020204" pitchFamily="34" charset="0"/>
                        </a:rPr>
                        <a:t>33.7</a:t>
                      </a:r>
                      <a:endParaRPr lang="en-US" sz="1600" b="1" dirty="0">
                        <a:solidFill>
                          <a:schemeClr val="bg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600"/>
                        </a:spcBef>
                        <a:spcAft>
                          <a:spcPts val="600"/>
                        </a:spcAft>
                      </a:pPr>
                      <a:r>
                        <a:rPr lang="en-US" sz="1600" b="1" kern="1200" baseline="0" dirty="0" smtClean="0">
                          <a:solidFill>
                            <a:schemeClr val="bg1"/>
                          </a:solidFill>
                          <a:latin typeface="Arial" panose="020B0604020202020204" pitchFamily="34" charset="0"/>
                          <a:ea typeface="+mn-ea"/>
                          <a:cs typeface="Arial" panose="020B0604020202020204" pitchFamily="34" charset="0"/>
                        </a:rPr>
                        <a:t>26.5</a:t>
                      </a:r>
                      <a:endParaRPr lang="en-US" sz="1600" b="1" kern="1200" baseline="0" dirty="0">
                        <a:solidFill>
                          <a:schemeClr val="bg1"/>
                        </a:solidFill>
                        <a:latin typeface="Arial" panose="020B0604020202020204" pitchFamily="34" charset="0"/>
                        <a:ea typeface="+mn-ea"/>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65760">
                <a:tc>
                  <a:txBody>
                    <a:bodyPr/>
                    <a:lstStyle/>
                    <a:p>
                      <a:pPr marL="0" indent="290513">
                        <a:lnSpc>
                          <a:spcPct val="100000"/>
                        </a:lnSpc>
                        <a:spcBef>
                          <a:spcPts val="600"/>
                        </a:spcBef>
                        <a:spcAft>
                          <a:spcPts val="600"/>
                        </a:spcAft>
                      </a:pPr>
                      <a:r>
                        <a:rPr lang="en-US" sz="1600" b="1" baseline="0" dirty="0" smtClean="0">
                          <a:solidFill>
                            <a:schemeClr val="bg1"/>
                          </a:solidFill>
                          <a:latin typeface="Arial" panose="020B0604020202020204" pitchFamily="34" charset="0"/>
                          <a:cs typeface="Arial" panose="020B0604020202020204" pitchFamily="34" charset="0"/>
                        </a:rPr>
                        <a:t>Thrombocytopenia</a:t>
                      </a:r>
                      <a:endParaRPr lang="en-US" sz="1600" b="1" baseline="0" dirty="0">
                        <a:solidFill>
                          <a:schemeClr val="bg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38100" cap="flat" cmpd="sng" algn="ctr">
                      <a:solidFill>
                        <a:schemeClr val="bg1"/>
                      </a:solidFill>
                      <a:prstDash val="solid"/>
                      <a:round/>
                      <a:headEnd type="none" w="med" len="med"/>
                      <a:tailEnd type="none" w="med" len="med"/>
                    </a:lnB>
                    <a:noFill/>
                  </a:tcPr>
                </a:tc>
                <a:tc>
                  <a:txBody>
                    <a:bodyPr/>
                    <a:lstStyle/>
                    <a:p>
                      <a:pPr algn="ctr">
                        <a:lnSpc>
                          <a:spcPct val="100000"/>
                        </a:lnSpc>
                        <a:spcBef>
                          <a:spcPts val="600"/>
                        </a:spcBef>
                        <a:spcAft>
                          <a:spcPts val="600"/>
                        </a:spcAft>
                      </a:pPr>
                      <a:r>
                        <a:rPr lang="en-US" sz="1600" b="1" dirty="0" smtClean="0">
                          <a:solidFill>
                            <a:srgbClr val="FFFF00"/>
                          </a:solidFill>
                          <a:latin typeface="Arial" panose="020B0604020202020204" pitchFamily="34" charset="0"/>
                          <a:cs typeface="Arial" panose="020B0604020202020204" pitchFamily="34" charset="0"/>
                        </a:rPr>
                        <a:t>29.1</a:t>
                      </a:r>
                      <a:endParaRPr lang="en-US" sz="1600" b="1" dirty="0">
                        <a:solidFill>
                          <a:srgbClr val="FFFF00"/>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algn="ctr">
                        <a:lnSpc>
                          <a:spcPct val="100000"/>
                        </a:lnSpc>
                        <a:spcBef>
                          <a:spcPts val="600"/>
                        </a:spcBef>
                        <a:spcAft>
                          <a:spcPts val="600"/>
                        </a:spcAft>
                      </a:pPr>
                      <a:r>
                        <a:rPr lang="en-US" sz="1600" b="1" kern="1200" baseline="0" dirty="0" smtClean="0">
                          <a:solidFill>
                            <a:schemeClr val="bg1"/>
                          </a:solidFill>
                          <a:latin typeface="Arial" panose="020B0604020202020204" pitchFamily="34" charset="0"/>
                          <a:ea typeface="+mn-ea"/>
                          <a:cs typeface="Arial" panose="020B0604020202020204" pitchFamily="34" charset="0"/>
                        </a:rPr>
                        <a:t>16.6</a:t>
                      </a: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223B75"/>
                    </a:solidFill>
                  </a:tcPr>
                </a:tc>
                <a:tc>
                  <a:txBody>
                    <a:bodyPr/>
                    <a:lstStyle/>
                    <a:p>
                      <a:pPr algn="ctr">
                        <a:lnSpc>
                          <a:spcPct val="100000"/>
                        </a:lnSpc>
                        <a:spcBef>
                          <a:spcPts val="600"/>
                        </a:spcBef>
                        <a:spcAft>
                          <a:spcPts val="600"/>
                        </a:spcAft>
                      </a:pPr>
                      <a:r>
                        <a:rPr lang="en-US" sz="1600" b="1" dirty="0" smtClean="0">
                          <a:solidFill>
                            <a:srgbClr val="FFFF00"/>
                          </a:solidFill>
                          <a:latin typeface="Arial" panose="020B0604020202020204" pitchFamily="34" charset="0"/>
                          <a:cs typeface="Arial" panose="020B0604020202020204" pitchFamily="34" charset="0"/>
                        </a:rPr>
                        <a:t>22.6</a:t>
                      </a: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algn="ctr">
                        <a:lnSpc>
                          <a:spcPct val="100000"/>
                        </a:lnSpc>
                        <a:spcBef>
                          <a:spcPts val="600"/>
                        </a:spcBef>
                        <a:spcAft>
                          <a:spcPts val="600"/>
                        </a:spcAft>
                      </a:pPr>
                      <a:r>
                        <a:rPr lang="en-US" sz="1600" b="1" kern="1200" baseline="0" dirty="0" smtClean="0">
                          <a:solidFill>
                            <a:schemeClr val="bg1"/>
                          </a:solidFill>
                          <a:latin typeface="Arial" panose="020B0604020202020204" pitchFamily="34" charset="0"/>
                          <a:ea typeface="+mn-ea"/>
                          <a:cs typeface="Arial" panose="020B0604020202020204" pitchFamily="34" charset="0"/>
                        </a:rPr>
                        <a:t>12.3</a:t>
                      </a: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223B75"/>
                    </a:solidFill>
                  </a:tcPr>
                </a:tc>
              </a:tr>
            </a:tbl>
          </a:graphicData>
        </a:graphic>
      </p:graphicFrame>
      <p:sp>
        <p:nvSpPr>
          <p:cNvPr id="5" name="Rectangle 4"/>
          <p:cNvSpPr/>
          <p:nvPr/>
        </p:nvSpPr>
        <p:spPr>
          <a:xfrm>
            <a:off x="367659" y="6429384"/>
            <a:ext cx="3616503" cy="276999"/>
          </a:xfrm>
          <a:prstGeom prst="rect">
            <a:avLst/>
          </a:prstGeom>
        </p:spPr>
        <p:txBody>
          <a:bodyPr wrap="none">
            <a:spAutoFit/>
          </a:bodyPr>
          <a:lstStyle/>
          <a:p>
            <a:r>
              <a:rPr lang="en-US" sz="1200" b="1" dirty="0">
                <a:solidFill>
                  <a:srgbClr val="FFFFFF"/>
                </a:solidFill>
                <a:cs typeface="Arial" charset="0"/>
              </a:rPr>
              <a:t>Stewart AK,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cs typeface="Arial" charset="0"/>
              </a:rPr>
              <a:t>79.</a:t>
            </a:r>
            <a:endParaRPr lang="en-US" sz="1200" b="1" dirty="0">
              <a:solidFill>
                <a:srgbClr val="FFFFFF"/>
              </a:solidFill>
              <a:cs typeface="Arial" charset="0"/>
            </a:endParaRPr>
          </a:p>
        </p:txBody>
      </p:sp>
    </p:spTree>
    <p:extLst>
      <p:ext uri="{BB962C8B-B14F-4D97-AF65-F5344CB8AC3E}">
        <p14:creationId xmlns:p14="http://schemas.microsoft.com/office/powerpoint/2010/main" val="3624972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31628" y="678259"/>
            <a:ext cx="8680359" cy="666750"/>
          </a:xfrm>
        </p:spPr>
        <p:txBody>
          <a:bodyPr/>
          <a:lstStyle/>
          <a:p>
            <a:pPr algn="ctr">
              <a:lnSpc>
                <a:spcPct val="85000"/>
              </a:lnSpc>
            </a:pPr>
            <a:r>
              <a:rPr lang="en-US" dirty="0" smtClean="0">
                <a:solidFill>
                  <a:srgbClr val="F09828"/>
                </a:solidFill>
              </a:rPr>
              <a:t>AEs Occurring in ≥25% of Patients in </a:t>
            </a:r>
            <a:br>
              <a:rPr lang="en-US" dirty="0" smtClean="0">
                <a:solidFill>
                  <a:srgbClr val="F09828"/>
                </a:solidFill>
              </a:rPr>
            </a:br>
            <a:r>
              <a:rPr lang="en-US" dirty="0" smtClean="0">
                <a:solidFill>
                  <a:srgbClr val="F09828"/>
                </a:solidFill>
              </a:rPr>
              <a:t>Either Arm (continued)</a:t>
            </a:r>
            <a:br>
              <a:rPr lang="en-US" dirty="0" smtClean="0">
                <a:solidFill>
                  <a:srgbClr val="F09828"/>
                </a:solidFill>
              </a:rPr>
            </a:br>
            <a:r>
              <a:rPr lang="en-US" dirty="0" smtClean="0">
                <a:solidFill>
                  <a:srgbClr val="F09828"/>
                </a:solidFill>
              </a:rPr>
              <a:t>Safety Population (n = 781)</a:t>
            </a:r>
            <a:endParaRPr lang="en-US" dirty="0">
              <a:solidFill>
                <a:srgbClr val="F09828"/>
              </a:solidFill>
            </a:endParaRPr>
          </a:p>
        </p:txBody>
      </p:sp>
      <p:graphicFrame>
        <p:nvGraphicFramePr>
          <p:cNvPr id="7" name="Content Placeholder 3"/>
          <p:cNvGraphicFramePr>
            <a:graphicFrameLocks noGrp="1"/>
          </p:cNvGraphicFramePr>
          <p:nvPr>
            <p:ph idx="4294967295"/>
            <p:extLst>
              <p:ext uri="{D42A27DB-BD31-4B8C-83A1-F6EECF244321}">
                <p14:modId xmlns:p14="http://schemas.microsoft.com/office/powerpoint/2010/main" val="2300328993"/>
              </p:ext>
            </p:extLst>
          </p:nvPr>
        </p:nvGraphicFramePr>
        <p:xfrm>
          <a:off x="294194" y="2098088"/>
          <a:ext cx="8550854" cy="3810679"/>
        </p:xfrm>
        <a:graphic>
          <a:graphicData uri="http://schemas.openxmlformats.org/drawingml/2006/table">
            <a:tbl>
              <a:tblPr firstRow="1" bandRow="1">
                <a:tableStyleId>{5C22544A-7EE6-4342-B048-85BDC9FD1C3A}</a:tableStyleId>
              </a:tblPr>
              <a:tblGrid>
                <a:gridCol w="3503900"/>
                <a:gridCol w="1262967"/>
                <a:gridCol w="1262967"/>
                <a:gridCol w="1260510"/>
                <a:gridCol w="1260510"/>
              </a:tblGrid>
              <a:tr h="460365">
                <a:tc rowSpan="2">
                  <a:txBody>
                    <a:bodyPr/>
                    <a:lstStyle/>
                    <a:p>
                      <a:pPr>
                        <a:spcBef>
                          <a:spcPts val="600"/>
                        </a:spcBef>
                        <a:spcAft>
                          <a:spcPts val="600"/>
                        </a:spcAft>
                      </a:pPr>
                      <a:r>
                        <a:rPr lang="en-US" sz="1600" b="1" dirty="0" smtClean="0">
                          <a:solidFill>
                            <a:schemeClr val="tx1"/>
                          </a:solidFill>
                          <a:latin typeface="Arial" panose="020B0604020202020204" pitchFamily="34" charset="0"/>
                          <a:cs typeface="Arial" panose="020B0604020202020204" pitchFamily="34" charset="0"/>
                        </a:rPr>
                        <a:t>AE, %</a:t>
                      </a:r>
                      <a:endParaRPr lang="en-US" sz="1600" b="1" dirty="0">
                        <a:solidFill>
                          <a:schemeClr val="tx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9CCFF"/>
                    </a:solidFill>
                  </a:tcPr>
                </a:tc>
                <a:tc gridSpan="2">
                  <a:txBody>
                    <a:bodyPr/>
                    <a:lstStyle/>
                    <a:p>
                      <a:pPr algn="ctr">
                        <a:spcBef>
                          <a:spcPts val="600"/>
                        </a:spcBef>
                        <a:spcAft>
                          <a:spcPts val="600"/>
                        </a:spcAft>
                      </a:pPr>
                      <a:r>
                        <a:rPr lang="en-US" sz="1600" dirty="0" smtClean="0">
                          <a:solidFill>
                            <a:schemeClr val="tx1"/>
                          </a:solidFill>
                          <a:latin typeface="Arial" panose="020B0604020202020204" pitchFamily="34" charset="0"/>
                          <a:cs typeface="Arial" panose="020B0604020202020204" pitchFamily="34" charset="0"/>
                        </a:rPr>
                        <a:t>KRd (n = 392)</a:t>
                      </a:r>
                      <a:endParaRPr lang="en-US" sz="1600" dirty="0">
                        <a:solidFill>
                          <a:schemeClr val="tx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solidFill>
                      <a:srgbClr val="99CCFF"/>
                    </a:solidFill>
                  </a:tcPr>
                </a:tc>
                <a:tc hMerge="1">
                  <a:txBody>
                    <a:bodyPr/>
                    <a:lstStyle/>
                    <a:p>
                      <a:endParaRPr lang="en-US"/>
                    </a:p>
                  </a:txBody>
                  <a:tcPr/>
                </a:tc>
                <a:tc gridSpan="2">
                  <a:txBody>
                    <a:bodyPr/>
                    <a:lstStyle/>
                    <a:p>
                      <a:pPr algn="ctr">
                        <a:spcBef>
                          <a:spcPts val="600"/>
                        </a:spcBef>
                        <a:spcAft>
                          <a:spcPts val="600"/>
                        </a:spcAft>
                      </a:pPr>
                      <a:r>
                        <a:rPr lang="en-US" sz="1600" dirty="0" smtClean="0">
                          <a:solidFill>
                            <a:schemeClr val="tx1"/>
                          </a:solidFill>
                          <a:latin typeface="Arial" panose="020B0604020202020204" pitchFamily="34" charset="0"/>
                          <a:cs typeface="Arial" panose="020B0604020202020204" pitchFamily="34" charset="0"/>
                        </a:rPr>
                        <a:t>Rd (n = 389)</a:t>
                      </a:r>
                      <a:endParaRPr lang="en-US" sz="1600" dirty="0">
                        <a:solidFill>
                          <a:schemeClr val="tx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solidFill>
                      <a:srgbClr val="99CCFF"/>
                    </a:solidFill>
                  </a:tcPr>
                </a:tc>
                <a:tc hMerge="1">
                  <a:txBody>
                    <a:bodyPr/>
                    <a:lstStyle/>
                    <a:p>
                      <a:endParaRPr lang="en-US"/>
                    </a:p>
                  </a:txBody>
                  <a:tcPr/>
                </a:tc>
              </a:tr>
              <a:tr h="518957">
                <a:tc vMerge="1">
                  <a:txBody>
                    <a:bodyPr/>
                    <a:lstStyle/>
                    <a:p>
                      <a:endParaRPr lang="en-US" sz="1550" baseline="0" dirty="0"/>
                    </a:p>
                  </a:txBody>
                  <a:tcPr marT="0" marB="0" anchor="ctr"/>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US" sz="1600" b="1" kern="1200" baseline="0" dirty="0" smtClean="0">
                          <a:solidFill>
                            <a:schemeClr val="tx1"/>
                          </a:solidFill>
                          <a:latin typeface="Arial" panose="020B0604020202020204" pitchFamily="34" charset="0"/>
                          <a:ea typeface="+mn-ea"/>
                          <a:cs typeface="Arial" panose="020B0604020202020204" pitchFamily="34" charset="0"/>
                        </a:rPr>
                        <a:t>All </a:t>
                      </a:r>
                      <a:r>
                        <a:rPr lang="en-US" sz="1600" b="1" kern="1200" baseline="0" dirty="0" smtClean="0">
                          <a:solidFill>
                            <a:schemeClr val="tx1"/>
                          </a:solidFill>
                          <a:latin typeface="Arial" panose="020B0604020202020204" pitchFamily="34" charset="0"/>
                          <a:ea typeface="+mn-ea"/>
                          <a:cs typeface="Arial" panose="020B0604020202020204" pitchFamily="34" charset="0"/>
                        </a:rPr>
                        <a:t>Grade</a:t>
                      </a:r>
                      <a:endParaRPr lang="en-US" sz="1600" b="1" kern="1200" baseline="0" dirty="0" smtClean="0">
                        <a:solidFill>
                          <a:schemeClr val="tx1"/>
                        </a:solidFill>
                        <a:latin typeface="Arial" panose="020B0604020202020204" pitchFamily="34" charset="0"/>
                        <a:ea typeface="+mn-ea"/>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9CCFF"/>
                    </a:solidFill>
                  </a:tcPr>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US" sz="1600" b="1" kern="1200" baseline="0" dirty="0" smtClean="0">
                          <a:solidFill>
                            <a:schemeClr val="tx1"/>
                          </a:solidFill>
                          <a:latin typeface="Arial" panose="020B0604020202020204" pitchFamily="34" charset="0"/>
                          <a:ea typeface="+mn-ea"/>
                          <a:cs typeface="Arial" panose="020B0604020202020204" pitchFamily="34" charset="0"/>
                        </a:rPr>
                        <a:t>Grade ≥3</a:t>
                      </a: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9CCFF"/>
                    </a:solidFill>
                  </a:tcPr>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US" sz="1600" b="1" kern="1200" baseline="0" dirty="0" smtClean="0">
                          <a:solidFill>
                            <a:schemeClr val="tx1"/>
                          </a:solidFill>
                          <a:latin typeface="Arial" panose="020B0604020202020204" pitchFamily="34" charset="0"/>
                          <a:ea typeface="+mn-ea"/>
                          <a:cs typeface="Arial" panose="020B0604020202020204" pitchFamily="34" charset="0"/>
                        </a:rPr>
                        <a:t>All </a:t>
                      </a:r>
                      <a:r>
                        <a:rPr lang="en-US" sz="1600" b="1" kern="1200" baseline="0" dirty="0" smtClean="0">
                          <a:solidFill>
                            <a:schemeClr val="tx1"/>
                          </a:solidFill>
                          <a:latin typeface="Arial" panose="020B0604020202020204" pitchFamily="34" charset="0"/>
                          <a:ea typeface="+mn-ea"/>
                          <a:cs typeface="Arial" panose="020B0604020202020204" pitchFamily="34" charset="0"/>
                        </a:rPr>
                        <a:t>Grade</a:t>
                      </a:r>
                      <a:endParaRPr lang="en-US" sz="1600" b="1" kern="1200" baseline="0" dirty="0" smtClean="0">
                        <a:solidFill>
                          <a:schemeClr val="tx1"/>
                        </a:solidFill>
                        <a:latin typeface="Arial" panose="020B0604020202020204" pitchFamily="34" charset="0"/>
                        <a:ea typeface="+mn-ea"/>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9CCFF"/>
                    </a:solidFill>
                  </a:tcPr>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US" sz="1600" b="1" kern="1200" baseline="0" dirty="0" smtClean="0">
                          <a:solidFill>
                            <a:schemeClr val="tx1"/>
                          </a:solidFill>
                          <a:latin typeface="Arial" panose="020B0604020202020204" pitchFamily="34" charset="0"/>
                          <a:ea typeface="+mn-ea"/>
                          <a:cs typeface="Arial" panose="020B0604020202020204" pitchFamily="34" charset="0"/>
                        </a:rPr>
                        <a:t>Grade ≥3</a:t>
                      </a: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9CCFF"/>
                    </a:solidFill>
                  </a:tcPr>
                </a:tc>
              </a:tr>
              <a:tr h="334811">
                <a:tc gridSpan="5">
                  <a:txBody>
                    <a:bodyPr/>
                    <a:lstStyle/>
                    <a:p>
                      <a:pPr>
                        <a:lnSpc>
                          <a:spcPct val="100000"/>
                        </a:lnSpc>
                        <a:spcBef>
                          <a:spcPts val="600"/>
                        </a:spcBef>
                        <a:spcAft>
                          <a:spcPts val="600"/>
                        </a:spcAft>
                      </a:pPr>
                      <a:r>
                        <a:rPr lang="en-US" sz="1600" b="1" baseline="0" dirty="0" smtClean="0">
                          <a:solidFill>
                            <a:srgbClr val="FFFF00"/>
                          </a:solidFill>
                          <a:latin typeface="Arial" panose="020B0604020202020204" pitchFamily="34" charset="0"/>
                          <a:cs typeface="Arial" panose="020B0604020202020204" pitchFamily="34" charset="0"/>
                        </a:rPr>
                        <a:t>Nonhematologic AEs</a:t>
                      </a: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hMerge="1">
                  <a:txBody>
                    <a:bodyPr/>
                    <a:lstStyle/>
                    <a:p>
                      <a:endParaRPr lang="en-US"/>
                    </a:p>
                  </a:txBody>
                  <a:tcPr/>
                </a:tc>
                <a:tc hMerge="1">
                  <a:txBody>
                    <a:bodyPr/>
                    <a:lstStyle/>
                    <a:p>
                      <a:endParaRPr lang="en-US"/>
                    </a:p>
                  </a:txBody>
                  <a:tcPr/>
                </a:tc>
                <a:tc hMerge="1">
                  <a:txBody>
                    <a:bodyPr/>
                    <a:lstStyle/>
                    <a:p>
                      <a:pPr algn="ctr"/>
                      <a:endParaRPr lang="en-US" sz="2000" dirty="0">
                        <a:solidFill>
                          <a:schemeClr val="tx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40000"/>
                        <a:lumOff val="60000"/>
                      </a:schemeClr>
                    </a:solidFill>
                  </a:tcPr>
                </a:tc>
                <a:tc hMerge="1">
                  <a:txBody>
                    <a:bodyPr/>
                    <a:lstStyle/>
                    <a:p>
                      <a:pPr algn="ctr"/>
                      <a:endParaRPr lang="en-US" sz="2000" kern="1200" baseline="0" dirty="0">
                        <a:solidFill>
                          <a:schemeClr val="tx1"/>
                        </a:solidFill>
                        <a:latin typeface="Arial" panose="020B0604020202020204" pitchFamily="34" charset="0"/>
                        <a:ea typeface="+mn-ea"/>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20000"/>
                        <a:lumOff val="80000"/>
                      </a:schemeClr>
                    </a:solidFill>
                  </a:tcPr>
                </a:tc>
              </a:tr>
              <a:tr h="334811">
                <a:tc>
                  <a:txBody>
                    <a:bodyPr/>
                    <a:lstStyle/>
                    <a:p>
                      <a:pPr marL="0" indent="290513">
                        <a:lnSpc>
                          <a:spcPct val="100000"/>
                        </a:lnSpc>
                        <a:spcBef>
                          <a:spcPts val="600"/>
                        </a:spcBef>
                        <a:spcAft>
                          <a:spcPts val="600"/>
                        </a:spcAft>
                      </a:pPr>
                      <a:r>
                        <a:rPr lang="en-US" sz="1600" b="1" baseline="0" dirty="0" smtClean="0">
                          <a:solidFill>
                            <a:schemeClr val="bg1"/>
                          </a:solidFill>
                          <a:latin typeface="Arial" panose="020B0604020202020204" pitchFamily="34" charset="0"/>
                          <a:cs typeface="Arial" panose="020B0604020202020204" pitchFamily="34" charset="0"/>
                        </a:rPr>
                        <a:t>Diarrhea</a:t>
                      </a:r>
                      <a:endParaRPr lang="en-US" sz="1600" b="1" baseline="0" dirty="0">
                        <a:solidFill>
                          <a:schemeClr val="bg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algn="ctr">
                        <a:lnSpc>
                          <a:spcPct val="100000"/>
                        </a:lnSpc>
                        <a:spcBef>
                          <a:spcPts val="600"/>
                        </a:spcBef>
                        <a:spcAft>
                          <a:spcPts val="600"/>
                        </a:spcAft>
                      </a:pPr>
                      <a:r>
                        <a:rPr lang="en-US" sz="1600" b="1" dirty="0" smtClean="0">
                          <a:solidFill>
                            <a:srgbClr val="FFFF00"/>
                          </a:solidFill>
                          <a:latin typeface="Arial" panose="020B0604020202020204" pitchFamily="34" charset="0"/>
                          <a:cs typeface="Arial" panose="020B0604020202020204" pitchFamily="34" charset="0"/>
                        </a:rPr>
                        <a:t>42.3</a:t>
                      </a:r>
                      <a:endParaRPr lang="en-US" sz="1600" b="1" dirty="0">
                        <a:solidFill>
                          <a:srgbClr val="FFFF00"/>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600"/>
                        </a:spcBef>
                        <a:spcAft>
                          <a:spcPts val="600"/>
                        </a:spcAft>
                      </a:pPr>
                      <a:r>
                        <a:rPr lang="en-US" sz="1600" b="1" kern="1200" baseline="0" dirty="0" smtClean="0">
                          <a:solidFill>
                            <a:schemeClr val="bg1"/>
                          </a:solidFill>
                          <a:latin typeface="Arial" panose="020B0604020202020204" pitchFamily="34" charset="0"/>
                          <a:ea typeface="+mn-ea"/>
                          <a:cs typeface="Arial" panose="020B0604020202020204" pitchFamily="34" charset="0"/>
                        </a:rPr>
                        <a:t>3.8</a:t>
                      </a:r>
                      <a:endParaRPr lang="en-US" sz="1600" b="1" kern="1200" baseline="0" dirty="0">
                        <a:solidFill>
                          <a:schemeClr val="bg1"/>
                        </a:solidFill>
                        <a:latin typeface="Arial" panose="020B0604020202020204" pitchFamily="34" charset="0"/>
                        <a:ea typeface="+mn-ea"/>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algn="ctr">
                        <a:lnSpc>
                          <a:spcPct val="100000"/>
                        </a:lnSpc>
                        <a:spcBef>
                          <a:spcPts val="600"/>
                        </a:spcBef>
                        <a:spcAft>
                          <a:spcPts val="600"/>
                        </a:spcAft>
                      </a:pPr>
                      <a:r>
                        <a:rPr lang="en-US" sz="1600" b="1" dirty="0" smtClean="0">
                          <a:solidFill>
                            <a:srgbClr val="FFFF00"/>
                          </a:solidFill>
                          <a:latin typeface="Arial" panose="020B0604020202020204" pitchFamily="34" charset="0"/>
                          <a:cs typeface="Arial" panose="020B0604020202020204" pitchFamily="34" charset="0"/>
                        </a:rPr>
                        <a:t>33.7</a:t>
                      </a:r>
                      <a:endParaRPr lang="en-US" sz="1600" b="1" dirty="0">
                        <a:solidFill>
                          <a:srgbClr val="FFFF00"/>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600"/>
                        </a:spcBef>
                        <a:spcAft>
                          <a:spcPts val="600"/>
                        </a:spcAft>
                      </a:pPr>
                      <a:r>
                        <a:rPr lang="en-US" sz="1600" b="1" kern="1200" baseline="0" dirty="0" smtClean="0">
                          <a:solidFill>
                            <a:schemeClr val="bg1"/>
                          </a:solidFill>
                          <a:latin typeface="Arial" panose="020B0604020202020204" pitchFamily="34" charset="0"/>
                          <a:ea typeface="+mn-ea"/>
                          <a:cs typeface="Arial" panose="020B0604020202020204" pitchFamily="34" charset="0"/>
                        </a:rPr>
                        <a:t>4.1</a:t>
                      </a:r>
                      <a:endParaRPr lang="en-US" sz="1600" b="1" kern="1200" baseline="0" dirty="0">
                        <a:solidFill>
                          <a:schemeClr val="bg1"/>
                        </a:solidFill>
                        <a:latin typeface="Arial" panose="020B0604020202020204" pitchFamily="34" charset="0"/>
                        <a:ea typeface="+mn-ea"/>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34811">
                <a:tc>
                  <a:txBody>
                    <a:bodyPr/>
                    <a:lstStyle/>
                    <a:p>
                      <a:pPr marL="0" indent="290513">
                        <a:lnSpc>
                          <a:spcPct val="100000"/>
                        </a:lnSpc>
                        <a:spcBef>
                          <a:spcPts val="600"/>
                        </a:spcBef>
                        <a:spcAft>
                          <a:spcPts val="600"/>
                        </a:spcAft>
                      </a:pPr>
                      <a:r>
                        <a:rPr lang="en-US" sz="1600" b="1" baseline="0" dirty="0" smtClean="0">
                          <a:solidFill>
                            <a:schemeClr val="bg1"/>
                          </a:solidFill>
                          <a:latin typeface="Arial" panose="020B0604020202020204" pitchFamily="34" charset="0"/>
                          <a:cs typeface="Arial" panose="020B0604020202020204" pitchFamily="34" charset="0"/>
                        </a:rPr>
                        <a:t>Fatigue</a:t>
                      </a:r>
                      <a:endParaRPr lang="en-US" sz="1600" b="1" baseline="0" dirty="0">
                        <a:solidFill>
                          <a:schemeClr val="bg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algn="ctr">
                        <a:lnSpc>
                          <a:spcPct val="100000"/>
                        </a:lnSpc>
                        <a:spcBef>
                          <a:spcPts val="600"/>
                        </a:spcBef>
                        <a:spcAft>
                          <a:spcPts val="600"/>
                        </a:spcAft>
                      </a:pPr>
                      <a:r>
                        <a:rPr lang="en-US" sz="1600" b="1" dirty="0" smtClean="0">
                          <a:solidFill>
                            <a:schemeClr val="bg1"/>
                          </a:solidFill>
                          <a:latin typeface="Arial" panose="020B0604020202020204" pitchFamily="34" charset="0"/>
                          <a:cs typeface="Arial" panose="020B0604020202020204" pitchFamily="34" charset="0"/>
                        </a:rPr>
                        <a:t>32.9</a:t>
                      </a:r>
                      <a:endParaRPr lang="en-US" sz="1600" b="1" dirty="0">
                        <a:solidFill>
                          <a:schemeClr val="bg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algn="ctr">
                        <a:lnSpc>
                          <a:spcPct val="100000"/>
                        </a:lnSpc>
                        <a:spcBef>
                          <a:spcPts val="600"/>
                        </a:spcBef>
                        <a:spcAft>
                          <a:spcPts val="600"/>
                        </a:spcAft>
                      </a:pPr>
                      <a:r>
                        <a:rPr lang="en-US" sz="1600" b="1" kern="1200" baseline="0" dirty="0" smtClean="0">
                          <a:solidFill>
                            <a:schemeClr val="bg1"/>
                          </a:solidFill>
                          <a:latin typeface="Arial" panose="020B0604020202020204" pitchFamily="34" charset="0"/>
                          <a:ea typeface="+mn-ea"/>
                          <a:cs typeface="Arial" panose="020B0604020202020204" pitchFamily="34" charset="0"/>
                        </a:rPr>
                        <a:t>7.7</a:t>
                      </a:r>
                      <a:endParaRPr lang="en-US" sz="1600" b="1" kern="1200" baseline="0" dirty="0">
                        <a:solidFill>
                          <a:schemeClr val="bg1"/>
                        </a:solidFill>
                        <a:latin typeface="Arial" panose="020B0604020202020204" pitchFamily="34" charset="0"/>
                        <a:ea typeface="+mn-ea"/>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algn="ctr">
                        <a:lnSpc>
                          <a:spcPct val="100000"/>
                        </a:lnSpc>
                        <a:spcBef>
                          <a:spcPts val="600"/>
                        </a:spcBef>
                        <a:spcAft>
                          <a:spcPts val="600"/>
                        </a:spcAft>
                      </a:pPr>
                      <a:r>
                        <a:rPr lang="en-US" sz="1600" b="1" dirty="0" smtClean="0">
                          <a:solidFill>
                            <a:schemeClr val="bg1"/>
                          </a:solidFill>
                          <a:latin typeface="Arial" panose="020B0604020202020204" pitchFamily="34" charset="0"/>
                          <a:cs typeface="Arial" panose="020B0604020202020204" pitchFamily="34" charset="0"/>
                        </a:rPr>
                        <a:t>30.6</a:t>
                      </a:r>
                      <a:endParaRPr lang="en-US" sz="1600" b="1" dirty="0">
                        <a:solidFill>
                          <a:schemeClr val="bg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algn="ctr">
                        <a:lnSpc>
                          <a:spcPct val="100000"/>
                        </a:lnSpc>
                        <a:spcBef>
                          <a:spcPts val="600"/>
                        </a:spcBef>
                        <a:spcAft>
                          <a:spcPts val="600"/>
                        </a:spcAft>
                      </a:pPr>
                      <a:r>
                        <a:rPr lang="en-US" sz="1600" b="1" kern="1200" baseline="0" dirty="0" smtClean="0">
                          <a:solidFill>
                            <a:schemeClr val="bg1"/>
                          </a:solidFill>
                          <a:latin typeface="Arial" panose="020B0604020202020204" pitchFamily="34" charset="0"/>
                          <a:ea typeface="+mn-ea"/>
                          <a:cs typeface="Arial" panose="020B0604020202020204" pitchFamily="34" charset="0"/>
                        </a:rPr>
                        <a:t>6.4</a:t>
                      </a:r>
                      <a:endParaRPr lang="en-US" sz="1600" b="1" kern="1200" baseline="0" dirty="0">
                        <a:solidFill>
                          <a:schemeClr val="bg1"/>
                        </a:solidFill>
                        <a:latin typeface="Arial" panose="020B0604020202020204" pitchFamily="34" charset="0"/>
                        <a:ea typeface="+mn-ea"/>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34811">
                <a:tc>
                  <a:txBody>
                    <a:bodyPr/>
                    <a:lstStyle/>
                    <a:p>
                      <a:pPr marL="0" indent="290513">
                        <a:lnSpc>
                          <a:spcPct val="100000"/>
                        </a:lnSpc>
                        <a:spcBef>
                          <a:spcPts val="600"/>
                        </a:spcBef>
                        <a:spcAft>
                          <a:spcPts val="600"/>
                        </a:spcAft>
                      </a:pPr>
                      <a:r>
                        <a:rPr lang="en-US" sz="1600" b="1" baseline="0" dirty="0" smtClean="0">
                          <a:solidFill>
                            <a:schemeClr val="bg1"/>
                          </a:solidFill>
                          <a:latin typeface="Arial" panose="020B0604020202020204" pitchFamily="34" charset="0"/>
                          <a:cs typeface="Arial" panose="020B0604020202020204" pitchFamily="34" charset="0"/>
                        </a:rPr>
                        <a:t>Cough</a:t>
                      </a:r>
                      <a:endParaRPr lang="en-US" sz="1600" b="1" baseline="0" dirty="0">
                        <a:solidFill>
                          <a:schemeClr val="bg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algn="ctr">
                        <a:lnSpc>
                          <a:spcPct val="100000"/>
                        </a:lnSpc>
                        <a:spcBef>
                          <a:spcPts val="600"/>
                        </a:spcBef>
                        <a:spcAft>
                          <a:spcPts val="600"/>
                        </a:spcAft>
                      </a:pPr>
                      <a:r>
                        <a:rPr lang="en-US" sz="1600" b="1" dirty="0" smtClean="0">
                          <a:solidFill>
                            <a:srgbClr val="FFFF00"/>
                          </a:solidFill>
                          <a:latin typeface="Arial" panose="020B0604020202020204" pitchFamily="34" charset="0"/>
                          <a:cs typeface="Arial" panose="020B0604020202020204" pitchFamily="34" charset="0"/>
                        </a:rPr>
                        <a:t>28.8</a:t>
                      </a:r>
                      <a:endParaRPr lang="en-US" sz="1600" b="1" dirty="0">
                        <a:solidFill>
                          <a:srgbClr val="FFFF00"/>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algn="ctr">
                        <a:lnSpc>
                          <a:spcPct val="100000"/>
                        </a:lnSpc>
                        <a:spcBef>
                          <a:spcPts val="600"/>
                        </a:spcBef>
                        <a:spcAft>
                          <a:spcPts val="600"/>
                        </a:spcAft>
                      </a:pPr>
                      <a:r>
                        <a:rPr lang="en-US" sz="1600" b="1" kern="1200" baseline="0" dirty="0" smtClean="0">
                          <a:solidFill>
                            <a:schemeClr val="bg1"/>
                          </a:solidFill>
                          <a:latin typeface="Arial" panose="020B0604020202020204" pitchFamily="34" charset="0"/>
                          <a:ea typeface="+mn-ea"/>
                          <a:cs typeface="Arial" panose="020B0604020202020204" pitchFamily="34" charset="0"/>
                        </a:rPr>
                        <a:t>0.3</a:t>
                      </a:r>
                      <a:endParaRPr lang="en-US" sz="1600" b="1" kern="1200" baseline="0" dirty="0">
                        <a:solidFill>
                          <a:schemeClr val="bg1"/>
                        </a:solidFill>
                        <a:latin typeface="Arial" panose="020B0604020202020204" pitchFamily="34" charset="0"/>
                        <a:ea typeface="+mn-ea"/>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algn="ctr">
                        <a:lnSpc>
                          <a:spcPct val="100000"/>
                        </a:lnSpc>
                        <a:spcBef>
                          <a:spcPts val="600"/>
                        </a:spcBef>
                        <a:spcAft>
                          <a:spcPts val="600"/>
                        </a:spcAft>
                      </a:pPr>
                      <a:r>
                        <a:rPr lang="en-US" sz="1600" b="1" dirty="0" smtClean="0">
                          <a:solidFill>
                            <a:srgbClr val="FFFF00"/>
                          </a:solidFill>
                          <a:latin typeface="Arial" panose="020B0604020202020204" pitchFamily="34" charset="0"/>
                          <a:cs typeface="Arial" panose="020B0604020202020204" pitchFamily="34" charset="0"/>
                        </a:rPr>
                        <a:t>17.2</a:t>
                      </a:r>
                      <a:endParaRPr lang="en-US" sz="1600" b="1" dirty="0">
                        <a:solidFill>
                          <a:srgbClr val="FFFF00"/>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algn="ctr">
                        <a:lnSpc>
                          <a:spcPct val="100000"/>
                        </a:lnSpc>
                        <a:spcBef>
                          <a:spcPts val="600"/>
                        </a:spcBef>
                        <a:spcAft>
                          <a:spcPts val="600"/>
                        </a:spcAft>
                      </a:pPr>
                      <a:r>
                        <a:rPr lang="en-US" sz="1600" b="1" kern="1200" baseline="0" dirty="0" smtClean="0">
                          <a:solidFill>
                            <a:schemeClr val="bg1"/>
                          </a:solidFill>
                          <a:latin typeface="Arial" panose="020B0604020202020204" pitchFamily="34" charset="0"/>
                          <a:ea typeface="+mn-ea"/>
                          <a:cs typeface="Arial" panose="020B0604020202020204" pitchFamily="34" charset="0"/>
                        </a:rPr>
                        <a:t>0</a:t>
                      </a:r>
                      <a:endParaRPr lang="en-US" sz="1600" b="1" kern="1200" baseline="0" dirty="0">
                        <a:solidFill>
                          <a:schemeClr val="bg1"/>
                        </a:solidFill>
                        <a:latin typeface="Arial" panose="020B0604020202020204" pitchFamily="34" charset="0"/>
                        <a:ea typeface="+mn-ea"/>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34811">
                <a:tc>
                  <a:txBody>
                    <a:bodyPr/>
                    <a:lstStyle/>
                    <a:p>
                      <a:pPr marL="0" indent="290513">
                        <a:lnSpc>
                          <a:spcPct val="100000"/>
                        </a:lnSpc>
                        <a:spcBef>
                          <a:spcPts val="600"/>
                        </a:spcBef>
                        <a:spcAft>
                          <a:spcPts val="600"/>
                        </a:spcAft>
                      </a:pPr>
                      <a:r>
                        <a:rPr lang="en-US" sz="1600" b="1" baseline="0" dirty="0" smtClean="0">
                          <a:solidFill>
                            <a:schemeClr val="bg1"/>
                          </a:solidFill>
                          <a:latin typeface="Arial" panose="020B0604020202020204" pitchFamily="34" charset="0"/>
                          <a:cs typeface="Arial" panose="020B0604020202020204" pitchFamily="34" charset="0"/>
                        </a:rPr>
                        <a:t>Pyrexia</a:t>
                      </a:r>
                      <a:endParaRPr lang="en-US" sz="1600" b="1" baseline="0" dirty="0">
                        <a:solidFill>
                          <a:schemeClr val="bg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algn="ctr">
                        <a:lnSpc>
                          <a:spcPct val="100000"/>
                        </a:lnSpc>
                        <a:spcBef>
                          <a:spcPts val="600"/>
                        </a:spcBef>
                        <a:spcAft>
                          <a:spcPts val="600"/>
                        </a:spcAft>
                      </a:pPr>
                      <a:r>
                        <a:rPr lang="en-US" sz="1600" b="1" dirty="0" smtClean="0">
                          <a:solidFill>
                            <a:srgbClr val="FFFF00"/>
                          </a:solidFill>
                          <a:latin typeface="Arial" panose="020B0604020202020204" pitchFamily="34" charset="0"/>
                          <a:cs typeface="Arial" panose="020B0604020202020204" pitchFamily="34" charset="0"/>
                        </a:rPr>
                        <a:t>28.6</a:t>
                      </a:r>
                      <a:endParaRPr lang="en-US" sz="1600" b="1" dirty="0">
                        <a:solidFill>
                          <a:srgbClr val="FFFF00"/>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600"/>
                        </a:spcBef>
                        <a:spcAft>
                          <a:spcPts val="600"/>
                        </a:spcAft>
                      </a:pPr>
                      <a:r>
                        <a:rPr lang="en-US" sz="1600" b="1" kern="1200" baseline="0" dirty="0" smtClean="0">
                          <a:solidFill>
                            <a:schemeClr val="bg1"/>
                          </a:solidFill>
                          <a:latin typeface="Arial" panose="020B0604020202020204" pitchFamily="34" charset="0"/>
                          <a:ea typeface="+mn-ea"/>
                          <a:cs typeface="Arial" panose="020B0604020202020204" pitchFamily="34" charset="0"/>
                        </a:rPr>
                        <a:t>1.8</a:t>
                      </a: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algn="ctr">
                        <a:lnSpc>
                          <a:spcPct val="100000"/>
                        </a:lnSpc>
                        <a:spcBef>
                          <a:spcPts val="600"/>
                        </a:spcBef>
                        <a:spcAft>
                          <a:spcPts val="600"/>
                        </a:spcAft>
                      </a:pPr>
                      <a:r>
                        <a:rPr lang="en-US" sz="1600" b="1" dirty="0" smtClean="0">
                          <a:solidFill>
                            <a:srgbClr val="FFFF00"/>
                          </a:solidFill>
                          <a:latin typeface="Arial" panose="020B0604020202020204" pitchFamily="34" charset="0"/>
                          <a:cs typeface="Arial" panose="020B0604020202020204" pitchFamily="34" charset="0"/>
                        </a:rPr>
                        <a:t>20.8</a:t>
                      </a: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600"/>
                        </a:spcBef>
                        <a:spcAft>
                          <a:spcPts val="600"/>
                        </a:spcAft>
                      </a:pPr>
                      <a:r>
                        <a:rPr lang="en-US" sz="1600" b="1" kern="1200" baseline="0" dirty="0" smtClean="0">
                          <a:solidFill>
                            <a:schemeClr val="bg1"/>
                          </a:solidFill>
                          <a:latin typeface="Arial" panose="020B0604020202020204" pitchFamily="34" charset="0"/>
                          <a:ea typeface="+mn-ea"/>
                          <a:cs typeface="Arial" panose="020B0604020202020204" pitchFamily="34" charset="0"/>
                        </a:rPr>
                        <a:t>0.5</a:t>
                      </a: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446415">
                <a:tc>
                  <a:txBody>
                    <a:bodyPr/>
                    <a:lstStyle/>
                    <a:p>
                      <a:pPr marL="0" indent="290513">
                        <a:lnSpc>
                          <a:spcPct val="100000"/>
                        </a:lnSpc>
                        <a:spcBef>
                          <a:spcPts val="600"/>
                        </a:spcBef>
                        <a:spcAft>
                          <a:spcPts val="600"/>
                        </a:spcAft>
                      </a:pPr>
                      <a:r>
                        <a:rPr lang="en-US" sz="1600" b="1" baseline="0" dirty="0" smtClean="0">
                          <a:solidFill>
                            <a:schemeClr val="bg1"/>
                          </a:solidFill>
                          <a:latin typeface="Arial" panose="020B0604020202020204" pitchFamily="34" charset="0"/>
                          <a:cs typeface="Arial" panose="020B0604020202020204" pitchFamily="34" charset="0"/>
                        </a:rPr>
                        <a:t>Upper respiratory tract infection</a:t>
                      </a:r>
                      <a:endParaRPr lang="en-US" sz="1600" b="1" baseline="0" dirty="0">
                        <a:solidFill>
                          <a:schemeClr val="bg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algn="ctr">
                        <a:lnSpc>
                          <a:spcPct val="100000"/>
                        </a:lnSpc>
                        <a:spcBef>
                          <a:spcPts val="600"/>
                        </a:spcBef>
                        <a:spcAft>
                          <a:spcPts val="600"/>
                        </a:spcAft>
                      </a:pPr>
                      <a:r>
                        <a:rPr lang="en-US" sz="1600" b="1" dirty="0" smtClean="0">
                          <a:solidFill>
                            <a:srgbClr val="FFFF00"/>
                          </a:solidFill>
                          <a:latin typeface="Arial" panose="020B0604020202020204" pitchFamily="34" charset="0"/>
                          <a:cs typeface="Arial" panose="020B0604020202020204" pitchFamily="34" charset="0"/>
                        </a:rPr>
                        <a:t>28.6</a:t>
                      </a:r>
                      <a:endParaRPr lang="en-US" sz="1600" b="1" dirty="0">
                        <a:solidFill>
                          <a:srgbClr val="FFFF00"/>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600"/>
                        </a:spcBef>
                        <a:spcAft>
                          <a:spcPts val="600"/>
                        </a:spcAft>
                      </a:pPr>
                      <a:r>
                        <a:rPr lang="en-US" sz="1600" b="1" kern="1200" baseline="0" dirty="0" smtClean="0">
                          <a:solidFill>
                            <a:schemeClr val="bg1"/>
                          </a:solidFill>
                          <a:latin typeface="Arial" panose="020B0604020202020204" pitchFamily="34" charset="0"/>
                          <a:ea typeface="+mn-ea"/>
                          <a:cs typeface="Arial" panose="020B0604020202020204" pitchFamily="34" charset="0"/>
                        </a:rPr>
                        <a:t>1.8</a:t>
                      </a: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algn="ctr">
                        <a:lnSpc>
                          <a:spcPct val="100000"/>
                        </a:lnSpc>
                        <a:spcBef>
                          <a:spcPts val="600"/>
                        </a:spcBef>
                        <a:spcAft>
                          <a:spcPts val="600"/>
                        </a:spcAft>
                      </a:pPr>
                      <a:r>
                        <a:rPr lang="en-US" sz="1600" b="1" dirty="0" smtClean="0">
                          <a:solidFill>
                            <a:srgbClr val="FFFF00"/>
                          </a:solidFill>
                          <a:latin typeface="Arial" panose="020B0604020202020204" pitchFamily="34" charset="0"/>
                          <a:cs typeface="Arial" panose="020B0604020202020204" pitchFamily="34" charset="0"/>
                        </a:rPr>
                        <a:t>19.3</a:t>
                      </a: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600"/>
                        </a:spcBef>
                        <a:spcAft>
                          <a:spcPts val="600"/>
                        </a:spcAft>
                      </a:pPr>
                      <a:r>
                        <a:rPr lang="en-US" sz="1600" b="1" kern="1200" baseline="0" dirty="0" smtClean="0">
                          <a:solidFill>
                            <a:schemeClr val="bg1"/>
                          </a:solidFill>
                          <a:latin typeface="Arial" panose="020B0604020202020204" pitchFamily="34" charset="0"/>
                          <a:ea typeface="+mn-ea"/>
                          <a:cs typeface="Arial" panose="020B0604020202020204" pitchFamily="34" charset="0"/>
                        </a:rPr>
                        <a:t>1.0</a:t>
                      </a: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34811">
                <a:tc>
                  <a:txBody>
                    <a:bodyPr/>
                    <a:lstStyle/>
                    <a:p>
                      <a:pPr marL="0" indent="290513">
                        <a:lnSpc>
                          <a:spcPct val="100000"/>
                        </a:lnSpc>
                        <a:spcBef>
                          <a:spcPts val="600"/>
                        </a:spcBef>
                        <a:spcAft>
                          <a:spcPts val="600"/>
                        </a:spcAft>
                      </a:pPr>
                      <a:r>
                        <a:rPr lang="en-US" sz="1600" b="1" baseline="0" dirty="0" smtClean="0">
                          <a:solidFill>
                            <a:schemeClr val="bg1"/>
                          </a:solidFill>
                          <a:latin typeface="Arial" panose="020B0604020202020204" pitchFamily="34" charset="0"/>
                          <a:cs typeface="Arial" panose="020B0604020202020204" pitchFamily="34" charset="0"/>
                        </a:rPr>
                        <a:t>Hypokalemia</a:t>
                      </a:r>
                      <a:endParaRPr lang="en-US" sz="1600" b="1" baseline="0" dirty="0">
                        <a:solidFill>
                          <a:schemeClr val="bg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algn="ctr">
                        <a:lnSpc>
                          <a:spcPct val="100000"/>
                        </a:lnSpc>
                        <a:spcBef>
                          <a:spcPts val="600"/>
                        </a:spcBef>
                        <a:spcAft>
                          <a:spcPts val="600"/>
                        </a:spcAft>
                      </a:pPr>
                      <a:r>
                        <a:rPr lang="en-US" sz="1600" b="1" dirty="0" smtClean="0">
                          <a:solidFill>
                            <a:srgbClr val="FFFF00"/>
                          </a:solidFill>
                          <a:latin typeface="Arial" panose="020B0604020202020204" pitchFamily="34" charset="0"/>
                          <a:cs typeface="Arial" panose="020B0604020202020204" pitchFamily="34" charset="0"/>
                        </a:rPr>
                        <a:t>27.6</a:t>
                      </a:r>
                      <a:endParaRPr lang="en-US" sz="1600" b="1" dirty="0">
                        <a:solidFill>
                          <a:srgbClr val="FFFF00"/>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600"/>
                        </a:spcBef>
                        <a:spcAft>
                          <a:spcPts val="600"/>
                        </a:spcAft>
                      </a:pPr>
                      <a:r>
                        <a:rPr lang="en-US" sz="1600" b="1" kern="1200" baseline="0" dirty="0" smtClean="0">
                          <a:solidFill>
                            <a:schemeClr val="bg1"/>
                          </a:solidFill>
                          <a:latin typeface="Arial" panose="020B0604020202020204" pitchFamily="34" charset="0"/>
                          <a:ea typeface="+mn-ea"/>
                          <a:cs typeface="Arial" panose="020B0604020202020204" pitchFamily="34" charset="0"/>
                        </a:rPr>
                        <a:t>9.4</a:t>
                      </a: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algn="ctr">
                        <a:lnSpc>
                          <a:spcPct val="100000"/>
                        </a:lnSpc>
                        <a:spcBef>
                          <a:spcPts val="600"/>
                        </a:spcBef>
                        <a:spcAft>
                          <a:spcPts val="600"/>
                        </a:spcAft>
                      </a:pPr>
                      <a:r>
                        <a:rPr lang="en-US" sz="1600" b="1" dirty="0" smtClean="0">
                          <a:solidFill>
                            <a:srgbClr val="FFFF00"/>
                          </a:solidFill>
                          <a:latin typeface="Arial" panose="020B0604020202020204" pitchFamily="34" charset="0"/>
                          <a:cs typeface="Arial" panose="020B0604020202020204" pitchFamily="34" charset="0"/>
                        </a:rPr>
                        <a:t>13.4</a:t>
                      </a: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600"/>
                        </a:spcBef>
                        <a:spcAft>
                          <a:spcPts val="600"/>
                        </a:spcAft>
                      </a:pPr>
                      <a:r>
                        <a:rPr lang="en-US" sz="1600" b="1" kern="1200" baseline="0" dirty="0" smtClean="0">
                          <a:solidFill>
                            <a:schemeClr val="bg1"/>
                          </a:solidFill>
                          <a:latin typeface="Arial" panose="020B0604020202020204" pitchFamily="34" charset="0"/>
                          <a:ea typeface="+mn-ea"/>
                          <a:cs typeface="Arial" panose="020B0604020202020204" pitchFamily="34" charset="0"/>
                        </a:rPr>
                        <a:t>4.9</a:t>
                      </a: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34811">
                <a:tc>
                  <a:txBody>
                    <a:bodyPr/>
                    <a:lstStyle/>
                    <a:p>
                      <a:pPr marL="0" indent="290513">
                        <a:lnSpc>
                          <a:spcPct val="100000"/>
                        </a:lnSpc>
                        <a:spcBef>
                          <a:spcPts val="600"/>
                        </a:spcBef>
                        <a:spcAft>
                          <a:spcPts val="600"/>
                        </a:spcAft>
                      </a:pPr>
                      <a:r>
                        <a:rPr lang="en-US" sz="1600" b="1" baseline="0" dirty="0" smtClean="0">
                          <a:solidFill>
                            <a:schemeClr val="bg1"/>
                          </a:solidFill>
                          <a:latin typeface="Arial" panose="020B0604020202020204" pitchFamily="34" charset="0"/>
                          <a:cs typeface="Arial" panose="020B0604020202020204" pitchFamily="34" charset="0"/>
                        </a:rPr>
                        <a:t>Muscle spasms</a:t>
                      </a:r>
                      <a:endParaRPr lang="en-US" sz="1600" b="1" baseline="0" dirty="0">
                        <a:solidFill>
                          <a:schemeClr val="bg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38100" cap="flat" cmpd="sng" algn="ctr">
                      <a:solidFill>
                        <a:schemeClr val="bg1"/>
                      </a:solidFill>
                      <a:prstDash val="solid"/>
                      <a:round/>
                      <a:headEnd type="none" w="med" len="med"/>
                      <a:tailEnd type="none" w="med" len="med"/>
                    </a:lnB>
                    <a:noFill/>
                  </a:tcPr>
                </a:tc>
                <a:tc>
                  <a:txBody>
                    <a:bodyPr/>
                    <a:lstStyle/>
                    <a:p>
                      <a:pPr algn="ctr">
                        <a:lnSpc>
                          <a:spcPct val="100000"/>
                        </a:lnSpc>
                        <a:spcBef>
                          <a:spcPts val="600"/>
                        </a:spcBef>
                        <a:spcAft>
                          <a:spcPts val="600"/>
                        </a:spcAft>
                      </a:pPr>
                      <a:r>
                        <a:rPr lang="en-US" sz="1600" b="1" dirty="0" smtClean="0">
                          <a:solidFill>
                            <a:srgbClr val="FFFF00"/>
                          </a:solidFill>
                          <a:latin typeface="Arial" panose="020B0604020202020204" pitchFamily="34" charset="0"/>
                          <a:cs typeface="Arial" panose="020B0604020202020204" pitchFamily="34" charset="0"/>
                        </a:rPr>
                        <a:t>26.5</a:t>
                      </a:r>
                      <a:endParaRPr lang="en-US" sz="1600" b="1" dirty="0">
                        <a:solidFill>
                          <a:srgbClr val="FFFF00"/>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algn="ctr">
                        <a:lnSpc>
                          <a:spcPct val="100000"/>
                        </a:lnSpc>
                        <a:spcBef>
                          <a:spcPts val="600"/>
                        </a:spcBef>
                        <a:spcAft>
                          <a:spcPts val="600"/>
                        </a:spcAft>
                      </a:pPr>
                      <a:r>
                        <a:rPr lang="en-US" sz="1600" b="1" kern="1200" baseline="0" dirty="0" smtClean="0">
                          <a:solidFill>
                            <a:schemeClr val="bg1"/>
                          </a:solidFill>
                          <a:latin typeface="Arial" panose="020B0604020202020204" pitchFamily="34" charset="0"/>
                          <a:ea typeface="+mn-ea"/>
                          <a:cs typeface="Arial" panose="020B0604020202020204" pitchFamily="34" charset="0"/>
                        </a:rPr>
                        <a:t>1.0</a:t>
                      </a: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223B75"/>
                    </a:solidFill>
                  </a:tcPr>
                </a:tc>
                <a:tc>
                  <a:txBody>
                    <a:bodyPr/>
                    <a:lstStyle/>
                    <a:p>
                      <a:pPr algn="ctr">
                        <a:lnSpc>
                          <a:spcPct val="100000"/>
                        </a:lnSpc>
                        <a:spcBef>
                          <a:spcPts val="600"/>
                        </a:spcBef>
                        <a:spcAft>
                          <a:spcPts val="600"/>
                        </a:spcAft>
                      </a:pPr>
                      <a:r>
                        <a:rPr lang="en-US" sz="1600" b="1" dirty="0" smtClean="0">
                          <a:solidFill>
                            <a:srgbClr val="FFFF00"/>
                          </a:solidFill>
                          <a:latin typeface="Arial" panose="020B0604020202020204" pitchFamily="34" charset="0"/>
                          <a:cs typeface="Arial" panose="020B0604020202020204" pitchFamily="34" charset="0"/>
                        </a:rPr>
                        <a:t>21.1</a:t>
                      </a: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algn="ctr">
                        <a:lnSpc>
                          <a:spcPct val="100000"/>
                        </a:lnSpc>
                        <a:spcBef>
                          <a:spcPts val="600"/>
                        </a:spcBef>
                        <a:spcAft>
                          <a:spcPts val="600"/>
                        </a:spcAft>
                      </a:pPr>
                      <a:r>
                        <a:rPr lang="en-US" sz="1600" b="1" kern="1200" baseline="0" dirty="0" smtClean="0">
                          <a:solidFill>
                            <a:schemeClr val="bg1"/>
                          </a:solidFill>
                          <a:latin typeface="Arial" panose="020B0604020202020204" pitchFamily="34" charset="0"/>
                          <a:ea typeface="+mn-ea"/>
                          <a:cs typeface="Arial" panose="020B0604020202020204" pitchFamily="34" charset="0"/>
                        </a:rPr>
                        <a:t>0.8</a:t>
                      </a: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223B75"/>
                    </a:solidFill>
                  </a:tcPr>
                </a:tc>
              </a:tr>
            </a:tbl>
          </a:graphicData>
        </a:graphic>
      </p:graphicFrame>
      <p:sp>
        <p:nvSpPr>
          <p:cNvPr id="5" name="Rectangle 4"/>
          <p:cNvSpPr/>
          <p:nvPr/>
        </p:nvSpPr>
        <p:spPr>
          <a:xfrm>
            <a:off x="367659" y="6429384"/>
            <a:ext cx="3616503" cy="276999"/>
          </a:xfrm>
          <a:prstGeom prst="rect">
            <a:avLst/>
          </a:prstGeom>
        </p:spPr>
        <p:txBody>
          <a:bodyPr wrap="none">
            <a:spAutoFit/>
          </a:bodyPr>
          <a:lstStyle/>
          <a:p>
            <a:r>
              <a:rPr lang="en-US" sz="1200" b="1" dirty="0">
                <a:solidFill>
                  <a:srgbClr val="FFFFFF"/>
                </a:solidFill>
                <a:cs typeface="Arial" charset="0"/>
              </a:rPr>
              <a:t>Stewart AK,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cs typeface="Arial" charset="0"/>
              </a:rPr>
              <a:t>79.</a:t>
            </a:r>
            <a:endParaRPr lang="en-US" sz="1200" b="1" dirty="0">
              <a:solidFill>
                <a:srgbClr val="FFFFFF"/>
              </a:solidFill>
              <a:cs typeface="Arial" charset="0"/>
            </a:endParaRPr>
          </a:p>
        </p:txBody>
      </p:sp>
    </p:spTree>
    <p:extLst>
      <p:ext uri="{BB962C8B-B14F-4D97-AF65-F5344CB8AC3E}">
        <p14:creationId xmlns:p14="http://schemas.microsoft.com/office/powerpoint/2010/main" val="1127033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591994"/>
            <a:ext cx="9072631" cy="666750"/>
          </a:xfrm>
        </p:spPr>
        <p:txBody>
          <a:bodyPr/>
          <a:lstStyle/>
          <a:p>
            <a:pPr algn="ctr">
              <a:lnSpc>
                <a:spcPct val="85000"/>
              </a:lnSpc>
            </a:pPr>
            <a:r>
              <a:rPr lang="en-US" sz="3600" dirty="0" smtClean="0">
                <a:solidFill>
                  <a:srgbClr val="F09828"/>
                </a:solidFill>
              </a:rPr>
              <a:t>Other AEs of Interest</a:t>
            </a:r>
            <a:br>
              <a:rPr lang="en-US" sz="3600" dirty="0" smtClean="0">
                <a:solidFill>
                  <a:srgbClr val="F09828"/>
                </a:solidFill>
              </a:rPr>
            </a:br>
            <a:r>
              <a:rPr lang="en-US" sz="3600" dirty="0">
                <a:solidFill>
                  <a:srgbClr val="F09828"/>
                </a:solidFill>
              </a:rPr>
              <a:t>Safety Population (</a:t>
            </a:r>
            <a:r>
              <a:rPr lang="en-US" sz="3600" dirty="0" smtClean="0">
                <a:solidFill>
                  <a:srgbClr val="F09828"/>
                </a:solidFill>
              </a:rPr>
              <a:t>n = 781</a:t>
            </a:r>
            <a:r>
              <a:rPr lang="en-US" sz="3600" dirty="0">
                <a:solidFill>
                  <a:srgbClr val="F09828"/>
                </a:solidFill>
              </a:rPr>
              <a:t>)</a:t>
            </a:r>
          </a:p>
        </p:txBody>
      </p:sp>
      <p:graphicFrame>
        <p:nvGraphicFramePr>
          <p:cNvPr id="7" name="Content Placeholder 3"/>
          <p:cNvGraphicFramePr>
            <a:graphicFrameLocks noGrp="1"/>
          </p:cNvGraphicFramePr>
          <p:nvPr>
            <p:ph idx="4294967295"/>
            <p:extLst>
              <p:ext uri="{D42A27DB-BD31-4B8C-83A1-F6EECF244321}">
                <p14:modId xmlns:p14="http://schemas.microsoft.com/office/powerpoint/2010/main" val="2849642432"/>
              </p:ext>
            </p:extLst>
          </p:nvPr>
        </p:nvGraphicFramePr>
        <p:xfrm>
          <a:off x="466724" y="1518247"/>
          <a:ext cx="8004415" cy="4665684"/>
        </p:xfrm>
        <a:graphic>
          <a:graphicData uri="http://schemas.openxmlformats.org/drawingml/2006/table">
            <a:tbl>
              <a:tblPr firstRow="1" bandRow="1">
                <a:tableStyleId>{5C22544A-7EE6-4342-B048-85BDC9FD1C3A}</a:tableStyleId>
              </a:tblPr>
              <a:tblGrid>
                <a:gridCol w="3279415"/>
                <a:gridCol w="1181250"/>
                <a:gridCol w="1181250"/>
                <a:gridCol w="1181250"/>
                <a:gridCol w="1181250"/>
              </a:tblGrid>
              <a:tr h="455077">
                <a:tc rowSpan="2">
                  <a:txBody>
                    <a:bodyPr/>
                    <a:lstStyle/>
                    <a:p>
                      <a:pPr>
                        <a:lnSpc>
                          <a:spcPct val="100000"/>
                        </a:lnSpc>
                        <a:spcBef>
                          <a:spcPts val="600"/>
                        </a:spcBef>
                        <a:spcAft>
                          <a:spcPts val="600"/>
                        </a:spcAft>
                      </a:pPr>
                      <a:r>
                        <a:rPr lang="en-US" sz="1600" b="1" dirty="0" smtClean="0">
                          <a:solidFill>
                            <a:schemeClr val="tx1"/>
                          </a:solidFill>
                          <a:latin typeface="Arial" panose="020B0604020202020204" pitchFamily="34" charset="0"/>
                          <a:cs typeface="Arial" panose="020B0604020202020204" pitchFamily="34" charset="0"/>
                        </a:rPr>
                        <a:t>AE, %</a:t>
                      </a:r>
                      <a:endParaRPr lang="en-US" sz="1600" b="1" dirty="0">
                        <a:solidFill>
                          <a:schemeClr val="tx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9CCFF"/>
                    </a:solidFill>
                  </a:tcPr>
                </a:tc>
                <a:tc gridSpan="2">
                  <a:txBody>
                    <a:bodyPr/>
                    <a:lstStyle/>
                    <a:p>
                      <a:pPr algn="ctr">
                        <a:lnSpc>
                          <a:spcPct val="100000"/>
                        </a:lnSpc>
                        <a:spcBef>
                          <a:spcPts val="600"/>
                        </a:spcBef>
                        <a:spcAft>
                          <a:spcPts val="600"/>
                        </a:spcAft>
                      </a:pPr>
                      <a:r>
                        <a:rPr lang="en-US" sz="1600" dirty="0" smtClean="0">
                          <a:solidFill>
                            <a:schemeClr val="tx1"/>
                          </a:solidFill>
                          <a:latin typeface="Arial" panose="020B0604020202020204" pitchFamily="34" charset="0"/>
                          <a:cs typeface="Arial" panose="020B0604020202020204" pitchFamily="34" charset="0"/>
                        </a:rPr>
                        <a:t>KRd (n = 392)</a:t>
                      </a:r>
                      <a:endParaRPr lang="en-US" sz="1600" dirty="0">
                        <a:solidFill>
                          <a:schemeClr val="tx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solidFill>
                      <a:srgbClr val="99CCFF"/>
                    </a:solidFill>
                  </a:tcPr>
                </a:tc>
                <a:tc hMerge="1">
                  <a:txBody>
                    <a:bodyPr/>
                    <a:lstStyle/>
                    <a:p>
                      <a:endParaRPr lang="en-US"/>
                    </a:p>
                  </a:txBody>
                  <a:tcPr/>
                </a:tc>
                <a:tc gridSpan="2">
                  <a:txBody>
                    <a:bodyPr/>
                    <a:lstStyle/>
                    <a:p>
                      <a:pPr algn="ctr">
                        <a:lnSpc>
                          <a:spcPct val="100000"/>
                        </a:lnSpc>
                        <a:spcBef>
                          <a:spcPts val="600"/>
                        </a:spcBef>
                        <a:spcAft>
                          <a:spcPts val="600"/>
                        </a:spcAft>
                      </a:pPr>
                      <a:r>
                        <a:rPr lang="en-US" sz="1600" baseline="0" dirty="0" smtClean="0">
                          <a:solidFill>
                            <a:schemeClr val="tx1"/>
                          </a:solidFill>
                          <a:latin typeface="Arial" panose="020B0604020202020204" pitchFamily="34" charset="0"/>
                          <a:cs typeface="Arial" panose="020B0604020202020204" pitchFamily="34" charset="0"/>
                        </a:rPr>
                        <a:t>Rd </a:t>
                      </a:r>
                      <a:r>
                        <a:rPr lang="en-US" sz="1600" dirty="0" smtClean="0">
                          <a:solidFill>
                            <a:schemeClr val="tx1"/>
                          </a:solidFill>
                          <a:latin typeface="Arial" panose="020B0604020202020204" pitchFamily="34" charset="0"/>
                          <a:cs typeface="Arial" panose="020B0604020202020204" pitchFamily="34" charset="0"/>
                        </a:rPr>
                        <a:t>(n = 389)</a:t>
                      </a:r>
                      <a:endParaRPr lang="en-US" sz="1600" dirty="0">
                        <a:solidFill>
                          <a:schemeClr val="tx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solidFill>
                      <a:srgbClr val="99CCFF"/>
                    </a:solidFill>
                  </a:tcPr>
                </a:tc>
                <a:tc hMerge="1">
                  <a:txBody>
                    <a:bodyPr/>
                    <a:lstStyle/>
                    <a:p>
                      <a:endParaRPr lang="en-US"/>
                    </a:p>
                  </a:txBody>
                  <a:tcPr/>
                </a:tc>
              </a:tr>
              <a:tr h="509247">
                <a:tc vMerge="1">
                  <a:txBody>
                    <a:bodyPr/>
                    <a:lstStyle/>
                    <a:p>
                      <a:endParaRPr lang="en-US" sz="1550" baseline="0" dirty="0"/>
                    </a:p>
                  </a:txBody>
                  <a:tcPr marT="0" marB="0" anchor="ctr"/>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US" sz="1600" b="1" kern="1200" baseline="0" dirty="0" smtClean="0">
                          <a:solidFill>
                            <a:schemeClr val="tx1"/>
                          </a:solidFill>
                          <a:latin typeface="Arial" panose="020B0604020202020204" pitchFamily="34" charset="0"/>
                          <a:ea typeface="+mn-ea"/>
                          <a:cs typeface="Arial" panose="020B0604020202020204" pitchFamily="34" charset="0"/>
                        </a:rPr>
                        <a:t>All </a:t>
                      </a:r>
                      <a:r>
                        <a:rPr lang="en-US" sz="1600" b="1" kern="1200" baseline="0" dirty="0" smtClean="0">
                          <a:solidFill>
                            <a:schemeClr val="tx1"/>
                          </a:solidFill>
                          <a:latin typeface="Arial" panose="020B0604020202020204" pitchFamily="34" charset="0"/>
                          <a:ea typeface="+mn-ea"/>
                          <a:cs typeface="Arial" panose="020B0604020202020204" pitchFamily="34" charset="0"/>
                        </a:rPr>
                        <a:t>Grade</a:t>
                      </a:r>
                      <a:endParaRPr lang="en-US" sz="1600" b="1" kern="1200" baseline="0" dirty="0" smtClean="0">
                        <a:solidFill>
                          <a:schemeClr val="tx1"/>
                        </a:solidFill>
                        <a:latin typeface="Arial" panose="020B0604020202020204" pitchFamily="34" charset="0"/>
                        <a:ea typeface="+mn-ea"/>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9CCFF"/>
                    </a:solidFill>
                  </a:tcPr>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US" sz="1600" b="1" kern="1200" baseline="0" dirty="0" smtClean="0">
                          <a:solidFill>
                            <a:schemeClr val="tx1"/>
                          </a:solidFill>
                          <a:latin typeface="Arial" panose="020B0604020202020204" pitchFamily="34" charset="0"/>
                          <a:ea typeface="+mn-ea"/>
                          <a:cs typeface="Arial" panose="020B0604020202020204" pitchFamily="34" charset="0"/>
                        </a:rPr>
                        <a:t>Grade ≥3</a:t>
                      </a: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9CCFF"/>
                    </a:solidFill>
                  </a:tcPr>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US" sz="1600" b="1" kern="1200" baseline="0" dirty="0" smtClean="0">
                          <a:solidFill>
                            <a:schemeClr val="tx1"/>
                          </a:solidFill>
                          <a:latin typeface="Arial" panose="020B0604020202020204" pitchFamily="34" charset="0"/>
                          <a:ea typeface="+mn-ea"/>
                          <a:cs typeface="Arial" panose="020B0604020202020204" pitchFamily="34" charset="0"/>
                        </a:rPr>
                        <a:t>All </a:t>
                      </a:r>
                      <a:r>
                        <a:rPr lang="en-US" sz="1600" b="1" kern="1200" baseline="0" dirty="0" smtClean="0">
                          <a:solidFill>
                            <a:schemeClr val="tx1"/>
                          </a:solidFill>
                          <a:latin typeface="Arial" panose="020B0604020202020204" pitchFamily="34" charset="0"/>
                          <a:ea typeface="+mn-ea"/>
                          <a:cs typeface="Arial" panose="020B0604020202020204" pitchFamily="34" charset="0"/>
                        </a:rPr>
                        <a:t>Grade</a:t>
                      </a:r>
                      <a:endParaRPr lang="en-US" sz="1600" b="1" kern="1200" baseline="0" dirty="0" smtClean="0">
                        <a:solidFill>
                          <a:schemeClr val="tx1"/>
                        </a:solidFill>
                        <a:latin typeface="Arial" panose="020B0604020202020204" pitchFamily="34" charset="0"/>
                        <a:ea typeface="+mn-ea"/>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9CCFF"/>
                    </a:solidFill>
                  </a:tcPr>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US" sz="1600" b="1" kern="1200" baseline="0" dirty="0" smtClean="0">
                          <a:solidFill>
                            <a:schemeClr val="tx1"/>
                          </a:solidFill>
                          <a:latin typeface="Arial" panose="020B0604020202020204" pitchFamily="34" charset="0"/>
                          <a:ea typeface="+mn-ea"/>
                          <a:cs typeface="Arial" panose="020B0604020202020204" pitchFamily="34" charset="0"/>
                        </a:rPr>
                        <a:t>Grade ≥3</a:t>
                      </a: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9CCFF"/>
                    </a:solidFill>
                  </a:tcPr>
                </a:tc>
              </a:tr>
              <a:tr h="370136">
                <a:tc>
                  <a:txBody>
                    <a:bodyPr/>
                    <a:lstStyle/>
                    <a:p>
                      <a:pPr marL="0"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Dyspnea</a:t>
                      </a: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19.4</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2.8</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223B75"/>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14.9</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1.8</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223B75"/>
                    </a:solidFill>
                  </a:tcPr>
                </a:tc>
              </a:tr>
              <a:tr h="370136">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Peripheral </a:t>
                      </a:r>
                      <a:r>
                        <a:rPr lang="en-US" sz="1600" b="1" dirty="0" smtClean="0">
                          <a:solidFill>
                            <a:schemeClr val="bg1"/>
                          </a:solidFill>
                          <a:effectLst/>
                          <a:latin typeface="Arial" panose="020B0604020202020204" pitchFamily="34" charset="0"/>
                          <a:ea typeface="Times New Roman"/>
                          <a:cs typeface="Arial" panose="020B0604020202020204" pitchFamily="34" charset="0"/>
                        </a:rPr>
                        <a:t>neuropathy</a:t>
                      </a:r>
                      <a:r>
                        <a:rPr lang="en-US" sz="1600" b="1" baseline="0" dirty="0" smtClean="0">
                          <a:solidFill>
                            <a:schemeClr val="bg1"/>
                          </a:solidFill>
                          <a:effectLst/>
                          <a:latin typeface="Arial" panose="020B0604020202020204" pitchFamily="34" charset="0"/>
                          <a:ea typeface="Times New Roman"/>
                          <a:cs typeface="Arial" panose="020B0604020202020204" pitchFamily="34" charset="0"/>
                        </a:rPr>
                        <a:t>*</a:t>
                      </a:r>
                      <a:endParaRPr lang="en-US" sz="1600" b="1" baseline="0"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17.1</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2.6</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17.0</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3.1</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70136">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Hypertension</a:t>
                      </a: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14.3</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4.3</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6.9</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1.8</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70136">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Acute renal </a:t>
                      </a:r>
                      <a:r>
                        <a:rPr lang="en-US" sz="1600" b="1" dirty="0" smtClean="0">
                          <a:solidFill>
                            <a:schemeClr val="bg1"/>
                          </a:solidFill>
                          <a:effectLst/>
                          <a:latin typeface="Arial" panose="020B0604020202020204" pitchFamily="34" charset="0"/>
                          <a:ea typeface="Times New Roman"/>
                          <a:cs typeface="Arial" panose="020B0604020202020204" pitchFamily="34" charset="0"/>
                        </a:rPr>
                        <a:t>failure*</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8.4</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3.3</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7.2</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3.1</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70136">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Elevated creatinine</a:t>
                      </a: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6.6</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1.0</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4.6</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0.3</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70136">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Cardiac </a:t>
                      </a:r>
                      <a:r>
                        <a:rPr lang="en-US" sz="1600" b="1" dirty="0" smtClean="0">
                          <a:solidFill>
                            <a:schemeClr val="bg1"/>
                          </a:solidFill>
                          <a:effectLst/>
                          <a:latin typeface="Arial" panose="020B0604020202020204" pitchFamily="34" charset="0"/>
                          <a:ea typeface="Times New Roman"/>
                          <a:cs typeface="Arial" panose="020B0604020202020204" pitchFamily="34" charset="0"/>
                        </a:rPr>
                        <a:t>failure</a:t>
                      </a:r>
                      <a:r>
                        <a:rPr lang="en-US" sz="1600" b="1" baseline="0" dirty="0" smtClean="0">
                          <a:solidFill>
                            <a:schemeClr val="bg1"/>
                          </a:solidFill>
                          <a:effectLst/>
                          <a:latin typeface="Arial" panose="020B0604020202020204" pitchFamily="34" charset="0"/>
                          <a:ea typeface="Times New Roman"/>
                          <a:cs typeface="Arial" panose="020B0604020202020204" pitchFamily="34" charset="0"/>
                        </a:rPr>
                        <a:t>*</a:t>
                      </a:r>
                      <a:endParaRPr lang="en-US" sz="1600" b="1" baseline="0"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6.4</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3.8</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4.1</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1.8</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70136">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Deep vein thrombosis</a:t>
                      </a: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6.6</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1.8</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3.9</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1.0</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70136">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Ischemic heart </a:t>
                      </a:r>
                      <a:r>
                        <a:rPr lang="en-US" sz="1600" b="1" dirty="0" smtClean="0">
                          <a:solidFill>
                            <a:schemeClr val="bg1"/>
                          </a:solidFill>
                          <a:effectLst/>
                          <a:latin typeface="Arial" panose="020B0604020202020204" pitchFamily="34" charset="0"/>
                          <a:ea typeface="Times New Roman"/>
                          <a:cs typeface="Arial" panose="020B0604020202020204" pitchFamily="34" charset="0"/>
                        </a:rPr>
                        <a:t>disease</a:t>
                      </a:r>
                      <a:r>
                        <a:rPr lang="en-US" sz="1600" b="1" baseline="0" dirty="0" smtClean="0">
                          <a:solidFill>
                            <a:schemeClr val="bg1"/>
                          </a:solidFill>
                          <a:effectLst/>
                          <a:latin typeface="Arial" panose="020B0604020202020204" pitchFamily="34" charset="0"/>
                          <a:ea typeface="Times New Roman"/>
                          <a:cs typeface="Arial" panose="020B0604020202020204" pitchFamily="34" charset="0"/>
                        </a:rPr>
                        <a:t>*</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5.9</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3.3</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4.6</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2.1</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70136">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Pulmonary embolism</a:t>
                      </a: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3.6</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3.1</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2.3</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2.3</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70136">
                <a:tc>
                  <a:txBody>
                    <a:bodyPr/>
                    <a:lstStyle/>
                    <a:p>
                      <a:pPr marL="0"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Second primary </a:t>
                      </a:r>
                      <a:r>
                        <a:rPr lang="en-US" sz="1600" b="1" dirty="0" smtClean="0">
                          <a:solidFill>
                            <a:schemeClr val="bg1"/>
                          </a:solidFill>
                          <a:effectLst/>
                          <a:latin typeface="Arial" panose="020B0604020202020204" pitchFamily="34" charset="0"/>
                          <a:ea typeface="Times New Roman"/>
                          <a:cs typeface="Arial" panose="020B0604020202020204" pitchFamily="34" charset="0"/>
                        </a:rPr>
                        <a:t>malignancy</a:t>
                      </a:r>
                      <a:r>
                        <a:rPr lang="en-US" sz="1600" b="1" baseline="0" dirty="0" smtClean="0">
                          <a:solidFill>
                            <a:schemeClr val="bg1"/>
                          </a:solidFill>
                          <a:effectLst/>
                          <a:latin typeface="Arial" panose="020B0604020202020204" pitchFamily="34" charset="0"/>
                          <a:ea typeface="Times New Roman"/>
                          <a:cs typeface="Arial" panose="020B0604020202020204" pitchFamily="34" charset="0"/>
                        </a:rPr>
                        <a:t>*</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38100" cap="flat" cmpd="sng" algn="ctr">
                      <a:solidFill>
                        <a:schemeClr val="bg1"/>
                      </a:solidFill>
                      <a:prstDash val="solid"/>
                      <a:round/>
                      <a:headEnd type="none" w="med" len="med"/>
                      <a:tailEnd type="none" w="med" len="med"/>
                    </a:lnB>
                    <a:no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2.8</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2.3</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223B75"/>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3.3</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2.8</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223B75"/>
                    </a:solidFill>
                  </a:tcPr>
                </a:tc>
              </a:tr>
            </a:tbl>
          </a:graphicData>
        </a:graphic>
      </p:graphicFrame>
      <p:sp>
        <p:nvSpPr>
          <p:cNvPr id="8" name="TextBox 7"/>
          <p:cNvSpPr txBox="1"/>
          <p:nvPr/>
        </p:nvSpPr>
        <p:spPr>
          <a:xfrm>
            <a:off x="364477" y="6208139"/>
            <a:ext cx="8708154" cy="246221"/>
          </a:xfrm>
          <a:prstGeom prst="rect">
            <a:avLst/>
          </a:prstGeom>
          <a:noFill/>
        </p:spPr>
        <p:txBody>
          <a:bodyPr wrap="square" rtlCol="0">
            <a:spAutoFit/>
          </a:bodyPr>
          <a:lstStyle/>
          <a:p>
            <a:r>
              <a:rPr lang="en-US" sz="1000" dirty="0" smtClean="0">
                <a:solidFill>
                  <a:schemeClr val="bg1"/>
                </a:solidFill>
                <a:latin typeface="Arial" panose="020B0604020202020204" pitchFamily="34" charset="0"/>
                <a:cs typeface="Arial" panose="020B0604020202020204" pitchFamily="34" charset="0"/>
              </a:rPr>
              <a:t>*Grouped term</a:t>
            </a:r>
          </a:p>
        </p:txBody>
      </p:sp>
      <p:sp>
        <p:nvSpPr>
          <p:cNvPr id="6" name="Rectangle 5"/>
          <p:cNvSpPr/>
          <p:nvPr/>
        </p:nvSpPr>
        <p:spPr>
          <a:xfrm>
            <a:off x="367659" y="6429384"/>
            <a:ext cx="3616503" cy="276999"/>
          </a:xfrm>
          <a:prstGeom prst="rect">
            <a:avLst/>
          </a:prstGeom>
        </p:spPr>
        <p:txBody>
          <a:bodyPr wrap="none">
            <a:spAutoFit/>
          </a:bodyPr>
          <a:lstStyle/>
          <a:p>
            <a:r>
              <a:rPr lang="en-US" sz="1200" b="1" dirty="0">
                <a:solidFill>
                  <a:srgbClr val="FFFFFF"/>
                </a:solidFill>
                <a:cs typeface="Arial" charset="0"/>
              </a:rPr>
              <a:t>Stewart AK,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cs typeface="Arial" charset="0"/>
              </a:rPr>
              <a:t>79.</a:t>
            </a:r>
            <a:endParaRPr lang="en-US" sz="1200" b="1" dirty="0">
              <a:solidFill>
                <a:srgbClr val="FFFFFF"/>
              </a:solidFill>
              <a:cs typeface="Arial" charset="0"/>
            </a:endParaRPr>
          </a:p>
        </p:txBody>
      </p:sp>
    </p:spTree>
    <p:extLst>
      <p:ext uri="{BB962C8B-B14F-4D97-AF65-F5344CB8AC3E}">
        <p14:creationId xmlns:p14="http://schemas.microsoft.com/office/powerpoint/2010/main" val="1987265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31628" y="591994"/>
            <a:ext cx="8680359" cy="666750"/>
          </a:xfrm>
        </p:spPr>
        <p:txBody>
          <a:bodyPr/>
          <a:lstStyle/>
          <a:p>
            <a:pPr algn="ctr">
              <a:lnSpc>
                <a:spcPct val="85000"/>
              </a:lnSpc>
            </a:pPr>
            <a:r>
              <a:rPr lang="en-US" sz="3600" dirty="0" smtClean="0">
                <a:solidFill>
                  <a:srgbClr val="F09828"/>
                </a:solidFill>
              </a:rPr>
              <a:t>Other AEs of Interest</a:t>
            </a:r>
            <a:br>
              <a:rPr lang="en-US" sz="3600" dirty="0" smtClean="0">
                <a:solidFill>
                  <a:srgbClr val="F09828"/>
                </a:solidFill>
              </a:rPr>
            </a:br>
            <a:r>
              <a:rPr lang="en-US" sz="3600" dirty="0">
                <a:solidFill>
                  <a:srgbClr val="F09828"/>
                </a:solidFill>
              </a:rPr>
              <a:t>Safety Population (</a:t>
            </a:r>
            <a:r>
              <a:rPr lang="en-US" sz="3600" dirty="0" smtClean="0">
                <a:solidFill>
                  <a:srgbClr val="F09828"/>
                </a:solidFill>
              </a:rPr>
              <a:t>n = 781)</a:t>
            </a:r>
            <a:endParaRPr lang="en-US" sz="3600" dirty="0">
              <a:solidFill>
                <a:srgbClr val="F09828"/>
              </a:solidFill>
            </a:endParaRPr>
          </a:p>
        </p:txBody>
      </p:sp>
      <p:graphicFrame>
        <p:nvGraphicFramePr>
          <p:cNvPr id="7" name="Content Placeholder 3"/>
          <p:cNvGraphicFramePr>
            <a:graphicFrameLocks noGrp="1"/>
          </p:cNvGraphicFramePr>
          <p:nvPr>
            <p:ph idx="4294967295"/>
            <p:extLst>
              <p:ext uri="{D42A27DB-BD31-4B8C-83A1-F6EECF244321}">
                <p14:modId xmlns:p14="http://schemas.microsoft.com/office/powerpoint/2010/main" val="413584985"/>
              </p:ext>
            </p:extLst>
          </p:nvPr>
        </p:nvGraphicFramePr>
        <p:xfrm>
          <a:off x="466724" y="1535503"/>
          <a:ext cx="7952657" cy="4631172"/>
        </p:xfrm>
        <a:graphic>
          <a:graphicData uri="http://schemas.openxmlformats.org/drawingml/2006/table">
            <a:tbl>
              <a:tblPr firstRow="1" bandRow="1">
                <a:tableStyleId>{5C22544A-7EE6-4342-B048-85BDC9FD1C3A}</a:tableStyleId>
              </a:tblPr>
              <a:tblGrid>
                <a:gridCol w="3258209"/>
                <a:gridCol w="1173612"/>
                <a:gridCol w="1173612"/>
                <a:gridCol w="1173612"/>
                <a:gridCol w="1173612"/>
              </a:tblGrid>
              <a:tr h="451711">
                <a:tc rowSpan="2">
                  <a:txBody>
                    <a:bodyPr/>
                    <a:lstStyle/>
                    <a:p>
                      <a:pPr>
                        <a:lnSpc>
                          <a:spcPct val="100000"/>
                        </a:lnSpc>
                        <a:spcBef>
                          <a:spcPts val="600"/>
                        </a:spcBef>
                        <a:spcAft>
                          <a:spcPts val="600"/>
                        </a:spcAft>
                      </a:pPr>
                      <a:r>
                        <a:rPr lang="en-US" sz="1600" b="1" dirty="0" smtClean="0">
                          <a:solidFill>
                            <a:schemeClr val="tx1"/>
                          </a:solidFill>
                          <a:latin typeface="Arial" panose="020B0604020202020204" pitchFamily="34" charset="0"/>
                          <a:cs typeface="Arial" panose="020B0604020202020204" pitchFamily="34" charset="0"/>
                        </a:rPr>
                        <a:t>AE, %</a:t>
                      </a:r>
                      <a:endParaRPr lang="en-US" sz="1600" b="1" dirty="0">
                        <a:solidFill>
                          <a:schemeClr val="tx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9CCFF"/>
                    </a:solidFill>
                  </a:tcPr>
                </a:tc>
                <a:tc gridSpan="2">
                  <a:txBody>
                    <a:bodyPr/>
                    <a:lstStyle/>
                    <a:p>
                      <a:pPr algn="ctr">
                        <a:lnSpc>
                          <a:spcPct val="100000"/>
                        </a:lnSpc>
                        <a:spcBef>
                          <a:spcPts val="600"/>
                        </a:spcBef>
                        <a:spcAft>
                          <a:spcPts val="600"/>
                        </a:spcAft>
                      </a:pPr>
                      <a:r>
                        <a:rPr lang="en-US" sz="1600" dirty="0" smtClean="0">
                          <a:solidFill>
                            <a:schemeClr val="tx1"/>
                          </a:solidFill>
                          <a:latin typeface="Arial" panose="020B0604020202020204" pitchFamily="34" charset="0"/>
                          <a:cs typeface="Arial" panose="020B0604020202020204" pitchFamily="34" charset="0"/>
                        </a:rPr>
                        <a:t>KRd (n = 392)</a:t>
                      </a:r>
                      <a:endParaRPr lang="en-US" sz="1600" dirty="0">
                        <a:solidFill>
                          <a:schemeClr val="tx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solidFill>
                      <a:srgbClr val="99CCFF"/>
                    </a:solidFill>
                  </a:tcPr>
                </a:tc>
                <a:tc hMerge="1">
                  <a:txBody>
                    <a:bodyPr/>
                    <a:lstStyle/>
                    <a:p>
                      <a:endParaRPr lang="en-US"/>
                    </a:p>
                  </a:txBody>
                  <a:tcPr/>
                </a:tc>
                <a:tc gridSpan="2">
                  <a:txBody>
                    <a:bodyPr/>
                    <a:lstStyle/>
                    <a:p>
                      <a:pPr algn="ctr">
                        <a:lnSpc>
                          <a:spcPct val="100000"/>
                        </a:lnSpc>
                        <a:spcBef>
                          <a:spcPts val="600"/>
                        </a:spcBef>
                        <a:spcAft>
                          <a:spcPts val="600"/>
                        </a:spcAft>
                      </a:pPr>
                      <a:r>
                        <a:rPr lang="en-US" sz="1600" baseline="0" dirty="0" smtClean="0">
                          <a:solidFill>
                            <a:schemeClr val="tx1"/>
                          </a:solidFill>
                          <a:latin typeface="Arial" panose="020B0604020202020204" pitchFamily="34" charset="0"/>
                          <a:cs typeface="Arial" panose="020B0604020202020204" pitchFamily="34" charset="0"/>
                        </a:rPr>
                        <a:t>Rd </a:t>
                      </a:r>
                      <a:r>
                        <a:rPr lang="en-US" sz="1600" dirty="0" smtClean="0">
                          <a:solidFill>
                            <a:schemeClr val="tx1"/>
                          </a:solidFill>
                          <a:latin typeface="Arial" panose="020B0604020202020204" pitchFamily="34" charset="0"/>
                          <a:cs typeface="Arial" panose="020B0604020202020204" pitchFamily="34" charset="0"/>
                        </a:rPr>
                        <a:t>(n = 389)</a:t>
                      </a:r>
                      <a:endParaRPr lang="en-US" sz="1600" dirty="0">
                        <a:solidFill>
                          <a:schemeClr val="tx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solidFill>
                      <a:srgbClr val="99CCFF"/>
                    </a:solidFill>
                  </a:tcPr>
                </a:tc>
                <a:tc hMerge="1">
                  <a:txBody>
                    <a:bodyPr/>
                    <a:lstStyle/>
                    <a:p>
                      <a:endParaRPr lang="en-US"/>
                    </a:p>
                  </a:txBody>
                  <a:tcPr/>
                </a:tc>
              </a:tr>
              <a:tr h="505481">
                <a:tc vMerge="1">
                  <a:txBody>
                    <a:bodyPr/>
                    <a:lstStyle/>
                    <a:p>
                      <a:endParaRPr lang="en-US" sz="1550" baseline="0" dirty="0"/>
                    </a:p>
                  </a:txBody>
                  <a:tcPr marT="0" marB="0" anchor="ctr"/>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US" sz="1600" b="1" kern="1200" baseline="0" dirty="0" smtClean="0">
                          <a:solidFill>
                            <a:schemeClr val="tx1"/>
                          </a:solidFill>
                          <a:latin typeface="Arial" panose="020B0604020202020204" pitchFamily="34" charset="0"/>
                          <a:ea typeface="+mn-ea"/>
                          <a:cs typeface="Arial" panose="020B0604020202020204" pitchFamily="34" charset="0"/>
                        </a:rPr>
                        <a:t>All </a:t>
                      </a:r>
                      <a:r>
                        <a:rPr lang="en-US" sz="1600" b="1" kern="1200" baseline="0" dirty="0" smtClean="0">
                          <a:solidFill>
                            <a:schemeClr val="tx1"/>
                          </a:solidFill>
                          <a:latin typeface="Arial" panose="020B0604020202020204" pitchFamily="34" charset="0"/>
                          <a:ea typeface="+mn-ea"/>
                          <a:cs typeface="Arial" panose="020B0604020202020204" pitchFamily="34" charset="0"/>
                        </a:rPr>
                        <a:t>Grade</a:t>
                      </a:r>
                      <a:endParaRPr lang="en-US" sz="1600" b="1" kern="1200" baseline="0" dirty="0" smtClean="0">
                        <a:solidFill>
                          <a:schemeClr val="tx1"/>
                        </a:solidFill>
                        <a:latin typeface="Arial" panose="020B0604020202020204" pitchFamily="34" charset="0"/>
                        <a:ea typeface="+mn-ea"/>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9CCFF"/>
                    </a:solidFill>
                  </a:tcPr>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US" sz="1600" b="1" kern="1200" baseline="0" dirty="0" smtClean="0">
                          <a:solidFill>
                            <a:schemeClr val="tx1"/>
                          </a:solidFill>
                          <a:latin typeface="Arial" panose="020B0604020202020204" pitchFamily="34" charset="0"/>
                          <a:ea typeface="+mn-ea"/>
                          <a:cs typeface="Arial" panose="020B0604020202020204" pitchFamily="34" charset="0"/>
                        </a:rPr>
                        <a:t>Grade ≥3</a:t>
                      </a: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9CCFF"/>
                    </a:solidFill>
                  </a:tcPr>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US" sz="1600" b="1" kern="1200" baseline="0" dirty="0" smtClean="0">
                          <a:solidFill>
                            <a:schemeClr val="tx1"/>
                          </a:solidFill>
                          <a:latin typeface="Arial" panose="020B0604020202020204" pitchFamily="34" charset="0"/>
                          <a:ea typeface="+mn-ea"/>
                          <a:cs typeface="Arial" panose="020B0604020202020204" pitchFamily="34" charset="0"/>
                        </a:rPr>
                        <a:t>All </a:t>
                      </a:r>
                      <a:r>
                        <a:rPr lang="en-US" sz="1600" b="1" kern="1200" baseline="0" dirty="0" smtClean="0">
                          <a:solidFill>
                            <a:schemeClr val="tx1"/>
                          </a:solidFill>
                          <a:latin typeface="Arial" panose="020B0604020202020204" pitchFamily="34" charset="0"/>
                          <a:ea typeface="+mn-ea"/>
                          <a:cs typeface="Arial" panose="020B0604020202020204" pitchFamily="34" charset="0"/>
                        </a:rPr>
                        <a:t>Grade</a:t>
                      </a:r>
                      <a:endParaRPr lang="en-US" sz="1600" b="1" kern="1200" baseline="0" dirty="0" smtClean="0">
                        <a:solidFill>
                          <a:schemeClr val="tx1"/>
                        </a:solidFill>
                        <a:latin typeface="Arial" panose="020B0604020202020204" pitchFamily="34" charset="0"/>
                        <a:ea typeface="+mn-ea"/>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9CCFF"/>
                    </a:solidFill>
                  </a:tcPr>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US" sz="1600" b="1" kern="1200" baseline="0" dirty="0" smtClean="0">
                          <a:solidFill>
                            <a:schemeClr val="tx1"/>
                          </a:solidFill>
                          <a:latin typeface="Arial" panose="020B0604020202020204" pitchFamily="34" charset="0"/>
                          <a:ea typeface="+mn-ea"/>
                          <a:cs typeface="Arial" panose="020B0604020202020204" pitchFamily="34" charset="0"/>
                        </a:rPr>
                        <a:t>Grade ≥3</a:t>
                      </a: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9CCFF"/>
                    </a:solidFill>
                  </a:tcPr>
                </a:tc>
              </a:tr>
              <a:tr h="367398">
                <a:tc>
                  <a:txBody>
                    <a:bodyPr/>
                    <a:lstStyle/>
                    <a:p>
                      <a:pPr marL="0"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Dyspnea</a:t>
                      </a: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19.4</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2.8</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223B75"/>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14.9</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1.8</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223B75"/>
                    </a:solidFill>
                  </a:tcPr>
                </a:tc>
              </a:tr>
              <a:tr h="367398">
                <a:tc>
                  <a:txBody>
                    <a:bodyPr/>
                    <a:lstStyle/>
                    <a:p>
                      <a:pPr marL="3175" marR="0" indent="0">
                        <a:lnSpc>
                          <a:spcPct val="100000"/>
                        </a:lnSpc>
                        <a:spcBef>
                          <a:spcPts val="300"/>
                        </a:spcBef>
                        <a:spcAft>
                          <a:spcPts val="300"/>
                        </a:spcAft>
                      </a:pPr>
                      <a:r>
                        <a:rPr lang="en-US" sz="1600" b="1" dirty="0">
                          <a:solidFill>
                            <a:srgbClr val="FFFF00"/>
                          </a:solidFill>
                          <a:effectLst/>
                          <a:latin typeface="Arial" panose="020B0604020202020204" pitchFamily="34" charset="0"/>
                          <a:ea typeface="Times New Roman"/>
                          <a:cs typeface="Arial" panose="020B0604020202020204" pitchFamily="34" charset="0"/>
                        </a:rPr>
                        <a:t>Peripheral </a:t>
                      </a:r>
                      <a:r>
                        <a:rPr lang="en-US" sz="1600" b="1" dirty="0" smtClean="0">
                          <a:solidFill>
                            <a:srgbClr val="FFFF00"/>
                          </a:solidFill>
                          <a:effectLst/>
                          <a:latin typeface="Arial" panose="020B0604020202020204" pitchFamily="34" charset="0"/>
                          <a:ea typeface="Times New Roman"/>
                          <a:cs typeface="Arial" panose="020B0604020202020204" pitchFamily="34" charset="0"/>
                        </a:rPr>
                        <a:t>neuropathy</a:t>
                      </a:r>
                      <a:r>
                        <a:rPr lang="en-US" sz="1600" b="1" baseline="0" dirty="0" smtClean="0">
                          <a:solidFill>
                            <a:srgbClr val="FFFF00"/>
                          </a:solidFill>
                          <a:effectLst/>
                          <a:latin typeface="Arial" panose="020B0604020202020204" pitchFamily="34" charset="0"/>
                          <a:ea typeface="Times New Roman"/>
                          <a:cs typeface="Arial" panose="020B0604020202020204" pitchFamily="34" charset="0"/>
                        </a:rPr>
                        <a:t>*</a:t>
                      </a:r>
                      <a:endParaRPr lang="en-US" sz="1600" b="1" baseline="0" dirty="0">
                        <a:solidFill>
                          <a:srgbClr val="FFFF00"/>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rgbClr val="FFFF00"/>
                          </a:solidFill>
                          <a:effectLst/>
                          <a:latin typeface="Arial" panose="020B0604020202020204" pitchFamily="34" charset="0"/>
                          <a:ea typeface="Times New Roman"/>
                          <a:cs typeface="Arial" panose="020B0604020202020204" pitchFamily="34" charset="0"/>
                        </a:rPr>
                        <a:t>17.1</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00"/>
                          </a:solidFill>
                          <a:effectLst/>
                          <a:latin typeface="Arial" panose="020B0604020202020204" pitchFamily="34" charset="0"/>
                          <a:ea typeface="Times New Roman"/>
                          <a:cs typeface="Arial" panose="020B0604020202020204" pitchFamily="34" charset="0"/>
                        </a:rPr>
                        <a:t>2.6</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rgbClr val="FFFF00"/>
                          </a:solidFill>
                          <a:effectLst/>
                          <a:latin typeface="Arial" panose="020B0604020202020204" pitchFamily="34" charset="0"/>
                          <a:ea typeface="Times New Roman"/>
                          <a:cs typeface="Arial" panose="020B0604020202020204" pitchFamily="34" charset="0"/>
                        </a:rPr>
                        <a:t>17.0</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00"/>
                          </a:solidFill>
                          <a:effectLst/>
                          <a:latin typeface="Arial" panose="020B0604020202020204" pitchFamily="34" charset="0"/>
                          <a:ea typeface="Times New Roman"/>
                          <a:cs typeface="Arial" panose="020B0604020202020204" pitchFamily="34" charset="0"/>
                        </a:rPr>
                        <a:t>3.1</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67398">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Hypertension</a:t>
                      </a: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14.3</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4.3</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6.9</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1.8</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67398">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Acute renal </a:t>
                      </a:r>
                      <a:r>
                        <a:rPr lang="en-US" sz="1600" b="1" dirty="0" smtClean="0">
                          <a:solidFill>
                            <a:schemeClr val="bg1"/>
                          </a:solidFill>
                          <a:effectLst/>
                          <a:latin typeface="Arial" panose="020B0604020202020204" pitchFamily="34" charset="0"/>
                          <a:ea typeface="Times New Roman"/>
                          <a:cs typeface="Arial" panose="020B0604020202020204" pitchFamily="34" charset="0"/>
                        </a:rPr>
                        <a:t>failure*</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8.4</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3.3</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7.2</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3.1</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67398">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Elevated creatinine</a:t>
                      </a: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6.6</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1.0</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4.6</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0.3</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67398">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Cardiac </a:t>
                      </a:r>
                      <a:r>
                        <a:rPr lang="en-US" sz="1600" b="1" dirty="0" smtClean="0">
                          <a:solidFill>
                            <a:schemeClr val="bg1"/>
                          </a:solidFill>
                          <a:effectLst/>
                          <a:latin typeface="Arial" panose="020B0604020202020204" pitchFamily="34" charset="0"/>
                          <a:ea typeface="Times New Roman"/>
                          <a:cs typeface="Arial" panose="020B0604020202020204" pitchFamily="34" charset="0"/>
                        </a:rPr>
                        <a:t>failure</a:t>
                      </a:r>
                      <a:r>
                        <a:rPr lang="en-US" sz="1600" b="1" baseline="0" dirty="0" smtClean="0">
                          <a:solidFill>
                            <a:schemeClr val="bg1"/>
                          </a:solidFill>
                          <a:effectLst/>
                          <a:latin typeface="Arial" panose="020B0604020202020204" pitchFamily="34" charset="0"/>
                          <a:ea typeface="Times New Roman"/>
                          <a:cs typeface="Arial" panose="020B0604020202020204" pitchFamily="34" charset="0"/>
                        </a:rPr>
                        <a:t>*</a:t>
                      </a:r>
                      <a:endParaRPr lang="en-US" sz="1600" b="1" baseline="0"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6.4</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3.8</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4.1</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1.8</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67398">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Deep vein thrombosis</a:t>
                      </a: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6.6</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1.8</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3.9</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1.0</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67398">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Ischemic heart </a:t>
                      </a:r>
                      <a:r>
                        <a:rPr lang="en-US" sz="1600" b="1" dirty="0" smtClean="0">
                          <a:solidFill>
                            <a:schemeClr val="bg1"/>
                          </a:solidFill>
                          <a:effectLst/>
                          <a:latin typeface="Arial" panose="020B0604020202020204" pitchFamily="34" charset="0"/>
                          <a:ea typeface="Times New Roman"/>
                          <a:cs typeface="Arial" panose="020B0604020202020204" pitchFamily="34" charset="0"/>
                        </a:rPr>
                        <a:t>disease</a:t>
                      </a:r>
                      <a:r>
                        <a:rPr lang="en-US" sz="1600" b="1" baseline="0" dirty="0" smtClean="0">
                          <a:solidFill>
                            <a:schemeClr val="bg1"/>
                          </a:solidFill>
                          <a:effectLst/>
                          <a:latin typeface="Arial" panose="020B0604020202020204" pitchFamily="34" charset="0"/>
                          <a:ea typeface="Times New Roman"/>
                          <a:cs typeface="Arial" panose="020B0604020202020204" pitchFamily="34" charset="0"/>
                        </a:rPr>
                        <a:t>*</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5.9</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3.3</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4.6</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2.1</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67398">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Pulmonary embolism</a:t>
                      </a: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3.6</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3.1</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2.3</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2.3</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67398">
                <a:tc>
                  <a:txBody>
                    <a:bodyPr/>
                    <a:lstStyle/>
                    <a:p>
                      <a:pPr marL="0"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Second primary </a:t>
                      </a:r>
                      <a:r>
                        <a:rPr lang="en-US" sz="1600" b="1" dirty="0" smtClean="0">
                          <a:solidFill>
                            <a:schemeClr val="bg1"/>
                          </a:solidFill>
                          <a:effectLst/>
                          <a:latin typeface="Arial" panose="020B0604020202020204" pitchFamily="34" charset="0"/>
                          <a:ea typeface="Times New Roman"/>
                          <a:cs typeface="Arial" panose="020B0604020202020204" pitchFamily="34" charset="0"/>
                        </a:rPr>
                        <a:t>malignancy</a:t>
                      </a:r>
                      <a:r>
                        <a:rPr lang="en-US" sz="1600" b="1" baseline="0" dirty="0" smtClean="0">
                          <a:solidFill>
                            <a:schemeClr val="bg1"/>
                          </a:solidFill>
                          <a:effectLst/>
                          <a:latin typeface="Arial" panose="020B0604020202020204" pitchFamily="34" charset="0"/>
                          <a:ea typeface="Times New Roman"/>
                          <a:cs typeface="Arial" panose="020B0604020202020204" pitchFamily="34" charset="0"/>
                        </a:rPr>
                        <a:t>*</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38100" cap="flat" cmpd="sng" algn="ctr">
                      <a:solidFill>
                        <a:schemeClr val="bg1"/>
                      </a:solidFill>
                      <a:prstDash val="solid"/>
                      <a:round/>
                      <a:headEnd type="none" w="med" len="med"/>
                      <a:tailEnd type="none" w="med" len="med"/>
                    </a:lnB>
                    <a:no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2.8</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2.3</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223B75"/>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3.3</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2.8</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223B75"/>
                    </a:solidFill>
                  </a:tcPr>
                </a:tc>
              </a:tr>
            </a:tbl>
          </a:graphicData>
        </a:graphic>
      </p:graphicFrame>
      <p:sp>
        <p:nvSpPr>
          <p:cNvPr id="6" name="Rectangle 5"/>
          <p:cNvSpPr/>
          <p:nvPr/>
        </p:nvSpPr>
        <p:spPr>
          <a:xfrm>
            <a:off x="367659" y="6429384"/>
            <a:ext cx="3616503" cy="276999"/>
          </a:xfrm>
          <a:prstGeom prst="rect">
            <a:avLst/>
          </a:prstGeom>
        </p:spPr>
        <p:txBody>
          <a:bodyPr wrap="none">
            <a:spAutoFit/>
          </a:bodyPr>
          <a:lstStyle/>
          <a:p>
            <a:r>
              <a:rPr lang="en-US" sz="1200" b="1" dirty="0">
                <a:solidFill>
                  <a:srgbClr val="FFFFFF"/>
                </a:solidFill>
                <a:cs typeface="Arial" charset="0"/>
              </a:rPr>
              <a:t>Stewart AK,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cs typeface="Arial" charset="0"/>
              </a:rPr>
              <a:t>79.</a:t>
            </a:r>
            <a:endParaRPr lang="en-US" sz="1200" b="1" dirty="0">
              <a:solidFill>
                <a:srgbClr val="FFFFFF"/>
              </a:solidFill>
              <a:cs typeface="Arial" charset="0"/>
            </a:endParaRPr>
          </a:p>
        </p:txBody>
      </p:sp>
      <p:sp>
        <p:nvSpPr>
          <p:cNvPr id="8" name="TextBox 7"/>
          <p:cNvSpPr txBox="1"/>
          <p:nvPr/>
        </p:nvSpPr>
        <p:spPr>
          <a:xfrm>
            <a:off x="364477" y="6190886"/>
            <a:ext cx="8708154" cy="246221"/>
          </a:xfrm>
          <a:prstGeom prst="rect">
            <a:avLst/>
          </a:prstGeom>
          <a:noFill/>
        </p:spPr>
        <p:txBody>
          <a:bodyPr wrap="square" rtlCol="0">
            <a:spAutoFit/>
          </a:bodyPr>
          <a:lstStyle/>
          <a:p>
            <a:r>
              <a:rPr lang="en-US" sz="1000" dirty="0" smtClean="0">
                <a:solidFill>
                  <a:schemeClr val="bg1"/>
                </a:solidFill>
                <a:latin typeface="Arial" panose="020B0604020202020204" pitchFamily="34" charset="0"/>
                <a:cs typeface="Arial" panose="020B0604020202020204" pitchFamily="34" charset="0"/>
              </a:rPr>
              <a:t>*Grouped term</a:t>
            </a:r>
          </a:p>
        </p:txBody>
      </p:sp>
    </p:spTree>
    <p:extLst>
      <p:ext uri="{BB962C8B-B14F-4D97-AF65-F5344CB8AC3E}">
        <p14:creationId xmlns:p14="http://schemas.microsoft.com/office/powerpoint/2010/main" val="3650262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Content Placeholder 3"/>
          <p:cNvGraphicFramePr>
            <a:graphicFrameLocks noGrp="1"/>
          </p:cNvGraphicFramePr>
          <p:nvPr>
            <p:ph idx="4294967295"/>
            <p:extLst>
              <p:ext uri="{D42A27DB-BD31-4B8C-83A1-F6EECF244321}">
                <p14:modId xmlns:p14="http://schemas.microsoft.com/office/powerpoint/2010/main" val="1150637856"/>
              </p:ext>
            </p:extLst>
          </p:nvPr>
        </p:nvGraphicFramePr>
        <p:xfrm>
          <a:off x="367658" y="1656276"/>
          <a:ext cx="8308030" cy="4406875"/>
        </p:xfrm>
        <a:graphic>
          <a:graphicData uri="http://schemas.openxmlformats.org/drawingml/2006/table">
            <a:tbl>
              <a:tblPr firstRow="1" bandRow="1">
                <a:tableStyleId>{5C22544A-7EE6-4342-B048-85BDC9FD1C3A}</a:tableStyleId>
              </a:tblPr>
              <a:tblGrid>
                <a:gridCol w="3403806"/>
                <a:gridCol w="1226056"/>
                <a:gridCol w="1226056"/>
                <a:gridCol w="1226056"/>
                <a:gridCol w="1226056"/>
              </a:tblGrid>
              <a:tr h="429835">
                <a:tc rowSpan="2">
                  <a:txBody>
                    <a:bodyPr/>
                    <a:lstStyle/>
                    <a:p>
                      <a:pPr>
                        <a:lnSpc>
                          <a:spcPct val="100000"/>
                        </a:lnSpc>
                        <a:spcBef>
                          <a:spcPts val="600"/>
                        </a:spcBef>
                        <a:spcAft>
                          <a:spcPts val="600"/>
                        </a:spcAft>
                      </a:pPr>
                      <a:r>
                        <a:rPr lang="en-US" sz="1600" b="1" dirty="0" smtClean="0">
                          <a:solidFill>
                            <a:schemeClr val="tx1"/>
                          </a:solidFill>
                          <a:latin typeface="Arial" panose="020B0604020202020204" pitchFamily="34" charset="0"/>
                          <a:cs typeface="Arial" panose="020B0604020202020204" pitchFamily="34" charset="0"/>
                        </a:rPr>
                        <a:t>AE, %</a:t>
                      </a:r>
                      <a:endParaRPr lang="en-US" sz="1600" b="1" dirty="0">
                        <a:solidFill>
                          <a:schemeClr val="tx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9CCFF"/>
                    </a:solidFill>
                  </a:tcPr>
                </a:tc>
                <a:tc gridSpan="2">
                  <a:txBody>
                    <a:bodyPr/>
                    <a:lstStyle/>
                    <a:p>
                      <a:pPr algn="ctr">
                        <a:lnSpc>
                          <a:spcPct val="100000"/>
                        </a:lnSpc>
                        <a:spcBef>
                          <a:spcPts val="600"/>
                        </a:spcBef>
                        <a:spcAft>
                          <a:spcPts val="600"/>
                        </a:spcAft>
                      </a:pPr>
                      <a:r>
                        <a:rPr lang="en-US" sz="1600" dirty="0" smtClean="0">
                          <a:solidFill>
                            <a:schemeClr val="tx1"/>
                          </a:solidFill>
                          <a:latin typeface="Arial" panose="020B0604020202020204" pitchFamily="34" charset="0"/>
                          <a:cs typeface="Arial" panose="020B0604020202020204" pitchFamily="34" charset="0"/>
                        </a:rPr>
                        <a:t>KRd (n = 392)</a:t>
                      </a:r>
                      <a:endParaRPr lang="en-US" sz="1600" dirty="0">
                        <a:solidFill>
                          <a:schemeClr val="tx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solidFill>
                      <a:srgbClr val="99CCFF"/>
                    </a:solidFill>
                  </a:tcPr>
                </a:tc>
                <a:tc hMerge="1">
                  <a:txBody>
                    <a:bodyPr/>
                    <a:lstStyle/>
                    <a:p>
                      <a:endParaRPr lang="en-US"/>
                    </a:p>
                  </a:txBody>
                  <a:tcPr/>
                </a:tc>
                <a:tc gridSpan="2">
                  <a:txBody>
                    <a:bodyPr/>
                    <a:lstStyle/>
                    <a:p>
                      <a:pPr algn="ctr">
                        <a:lnSpc>
                          <a:spcPct val="100000"/>
                        </a:lnSpc>
                        <a:spcBef>
                          <a:spcPts val="600"/>
                        </a:spcBef>
                        <a:spcAft>
                          <a:spcPts val="600"/>
                        </a:spcAft>
                      </a:pPr>
                      <a:r>
                        <a:rPr lang="en-US" sz="1600" baseline="0" dirty="0" smtClean="0">
                          <a:solidFill>
                            <a:schemeClr val="tx1"/>
                          </a:solidFill>
                          <a:latin typeface="Arial" panose="020B0604020202020204" pitchFamily="34" charset="0"/>
                          <a:cs typeface="Arial" panose="020B0604020202020204" pitchFamily="34" charset="0"/>
                        </a:rPr>
                        <a:t>Rd </a:t>
                      </a:r>
                      <a:r>
                        <a:rPr lang="en-US" sz="1600" dirty="0" smtClean="0">
                          <a:solidFill>
                            <a:schemeClr val="tx1"/>
                          </a:solidFill>
                          <a:latin typeface="Arial" panose="020B0604020202020204" pitchFamily="34" charset="0"/>
                          <a:cs typeface="Arial" panose="020B0604020202020204" pitchFamily="34" charset="0"/>
                        </a:rPr>
                        <a:t>(n = 389)</a:t>
                      </a:r>
                      <a:endParaRPr lang="en-US" sz="1600" dirty="0">
                        <a:solidFill>
                          <a:schemeClr val="tx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solidFill>
                      <a:srgbClr val="99CCFF"/>
                    </a:solidFill>
                  </a:tcPr>
                </a:tc>
                <a:tc hMerge="1">
                  <a:txBody>
                    <a:bodyPr/>
                    <a:lstStyle/>
                    <a:p>
                      <a:endParaRPr lang="en-US"/>
                    </a:p>
                  </a:txBody>
                  <a:tcPr/>
                </a:tc>
              </a:tr>
              <a:tr h="481000">
                <a:tc vMerge="1">
                  <a:txBody>
                    <a:bodyPr/>
                    <a:lstStyle/>
                    <a:p>
                      <a:endParaRPr lang="en-US" sz="1550" baseline="0" dirty="0"/>
                    </a:p>
                  </a:txBody>
                  <a:tcPr marT="0" marB="0" anchor="ctr"/>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US" sz="1600" b="1" kern="1200" baseline="0" dirty="0" smtClean="0">
                          <a:solidFill>
                            <a:schemeClr val="tx1"/>
                          </a:solidFill>
                          <a:latin typeface="Arial" panose="020B0604020202020204" pitchFamily="34" charset="0"/>
                          <a:ea typeface="+mn-ea"/>
                          <a:cs typeface="Arial" panose="020B0604020202020204" pitchFamily="34" charset="0"/>
                        </a:rPr>
                        <a:t>All </a:t>
                      </a:r>
                      <a:r>
                        <a:rPr lang="en-US" sz="1600" b="1" kern="1200" baseline="0" dirty="0" smtClean="0">
                          <a:solidFill>
                            <a:schemeClr val="tx1"/>
                          </a:solidFill>
                          <a:latin typeface="Arial" panose="020B0604020202020204" pitchFamily="34" charset="0"/>
                          <a:ea typeface="+mn-ea"/>
                          <a:cs typeface="Arial" panose="020B0604020202020204" pitchFamily="34" charset="0"/>
                        </a:rPr>
                        <a:t>Grade</a:t>
                      </a:r>
                      <a:endParaRPr lang="en-US" sz="1600" b="1" kern="1200" baseline="0" dirty="0" smtClean="0">
                        <a:solidFill>
                          <a:schemeClr val="tx1"/>
                        </a:solidFill>
                        <a:latin typeface="Arial" panose="020B0604020202020204" pitchFamily="34" charset="0"/>
                        <a:ea typeface="+mn-ea"/>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9CCFF"/>
                    </a:solidFill>
                  </a:tcPr>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US" sz="1600" b="1" kern="1200" baseline="0" dirty="0" smtClean="0">
                          <a:solidFill>
                            <a:schemeClr val="tx1"/>
                          </a:solidFill>
                          <a:latin typeface="Arial" panose="020B0604020202020204" pitchFamily="34" charset="0"/>
                          <a:ea typeface="+mn-ea"/>
                          <a:cs typeface="Arial" panose="020B0604020202020204" pitchFamily="34" charset="0"/>
                        </a:rPr>
                        <a:t>Grade ≥3</a:t>
                      </a: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9CCFF"/>
                    </a:solidFill>
                  </a:tcPr>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US" sz="1600" b="1" kern="1200" baseline="0" dirty="0" smtClean="0">
                          <a:solidFill>
                            <a:schemeClr val="tx1"/>
                          </a:solidFill>
                          <a:latin typeface="Arial" panose="020B0604020202020204" pitchFamily="34" charset="0"/>
                          <a:ea typeface="+mn-ea"/>
                          <a:cs typeface="Arial" panose="020B0604020202020204" pitchFamily="34" charset="0"/>
                        </a:rPr>
                        <a:t>All </a:t>
                      </a:r>
                      <a:r>
                        <a:rPr lang="en-US" sz="1600" b="1" kern="1200" baseline="0" dirty="0" smtClean="0">
                          <a:solidFill>
                            <a:schemeClr val="tx1"/>
                          </a:solidFill>
                          <a:latin typeface="Arial" panose="020B0604020202020204" pitchFamily="34" charset="0"/>
                          <a:ea typeface="+mn-ea"/>
                          <a:cs typeface="Arial" panose="020B0604020202020204" pitchFamily="34" charset="0"/>
                        </a:rPr>
                        <a:t>Grade</a:t>
                      </a:r>
                      <a:endParaRPr lang="en-US" sz="1600" b="1" kern="1200" baseline="0" dirty="0" smtClean="0">
                        <a:solidFill>
                          <a:schemeClr val="tx1"/>
                        </a:solidFill>
                        <a:latin typeface="Arial" panose="020B0604020202020204" pitchFamily="34" charset="0"/>
                        <a:ea typeface="+mn-ea"/>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9CCFF"/>
                    </a:solidFill>
                  </a:tcPr>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US" sz="1600" b="1" kern="1200" baseline="0" dirty="0" smtClean="0">
                          <a:solidFill>
                            <a:schemeClr val="tx1"/>
                          </a:solidFill>
                          <a:latin typeface="Arial" panose="020B0604020202020204" pitchFamily="34" charset="0"/>
                          <a:ea typeface="+mn-ea"/>
                          <a:cs typeface="Arial" panose="020B0604020202020204" pitchFamily="34" charset="0"/>
                        </a:rPr>
                        <a:t>Grade ≥3</a:t>
                      </a: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9CCFF"/>
                    </a:solidFill>
                  </a:tcPr>
                </a:tc>
              </a:tr>
              <a:tr h="349604">
                <a:tc>
                  <a:txBody>
                    <a:bodyPr/>
                    <a:lstStyle/>
                    <a:p>
                      <a:pPr marL="0"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Dyspnea</a:t>
                      </a: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19.4</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2.8</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223B75"/>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14.9</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1.8</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223B75"/>
                    </a:solidFill>
                  </a:tcPr>
                </a:tc>
              </a:tr>
              <a:tr h="349604">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Peripheral </a:t>
                      </a:r>
                      <a:r>
                        <a:rPr lang="en-US" sz="1600" b="1" dirty="0" smtClean="0">
                          <a:solidFill>
                            <a:schemeClr val="bg1"/>
                          </a:solidFill>
                          <a:effectLst/>
                          <a:latin typeface="Arial" panose="020B0604020202020204" pitchFamily="34" charset="0"/>
                          <a:ea typeface="Times New Roman"/>
                          <a:cs typeface="Arial" panose="020B0604020202020204" pitchFamily="34" charset="0"/>
                        </a:rPr>
                        <a:t>neuropathy</a:t>
                      </a:r>
                      <a:r>
                        <a:rPr lang="en-US" sz="1600" b="1" baseline="0" dirty="0" smtClean="0">
                          <a:solidFill>
                            <a:schemeClr val="bg1"/>
                          </a:solidFill>
                          <a:effectLst/>
                          <a:latin typeface="Arial" panose="020B0604020202020204" pitchFamily="34" charset="0"/>
                          <a:ea typeface="Times New Roman"/>
                          <a:cs typeface="Arial" panose="020B0604020202020204" pitchFamily="34" charset="0"/>
                        </a:rPr>
                        <a:t>*</a:t>
                      </a:r>
                      <a:endParaRPr lang="en-US" sz="1600" b="1" baseline="0"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17.1</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2.6</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17.0</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3.1</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49604">
                <a:tc>
                  <a:txBody>
                    <a:bodyPr/>
                    <a:lstStyle/>
                    <a:p>
                      <a:pPr marL="3175" marR="0" indent="0">
                        <a:lnSpc>
                          <a:spcPct val="100000"/>
                        </a:lnSpc>
                        <a:spcBef>
                          <a:spcPts val="300"/>
                        </a:spcBef>
                        <a:spcAft>
                          <a:spcPts val="300"/>
                        </a:spcAft>
                      </a:pPr>
                      <a:r>
                        <a:rPr lang="en-US" sz="1600" b="1" dirty="0">
                          <a:solidFill>
                            <a:srgbClr val="FFFF00"/>
                          </a:solidFill>
                          <a:effectLst/>
                          <a:latin typeface="Arial" panose="020B0604020202020204" pitchFamily="34" charset="0"/>
                          <a:ea typeface="Times New Roman"/>
                          <a:cs typeface="Arial" panose="020B0604020202020204" pitchFamily="34" charset="0"/>
                        </a:rPr>
                        <a:t>Hypertension</a:t>
                      </a: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rgbClr val="FFFF00"/>
                          </a:solidFill>
                          <a:effectLst/>
                          <a:latin typeface="Arial" panose="020B0604020202020204" pitchFamily="34" charset="0"/>
                          <a:ea typeface="Times New Roman"/>
                          <a:cs typeface="Arial" panose="020B0604020202020204" pitchFamily="34" charset="0"/>
                        </a:rPr>
                        <a:t>14.3</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00"/>
                          </a:solidFill>
                          <a:effectLst/>
                          <a:latin typeface="Arial" panose="020B0604020202020204" pitchFamily="34" charset="0"/>
                          <a:ea typeface="Times New Roman"/>
                          <a:cs typeface="Arial" panose="020B0604020202020204" pitchFamily="34" charset="0"/>
                        </a:rPr>
                        <a:t>4.3</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rgbClr val="FFFF00"/>
                          </a:solidFill>
                          <a:effectLst/>
                          <a:latin typeface="Arial" panose="020B0604020202020204" pitchFamily="34" charset="0"/>
                          <a:ea typeface="Times New Roman"/>
                          <a:cs typeface="Arial" panose="020B0604020202020204" pitchFamily="34" charset="0"/>
                        </a:rPr>
                        <a:t>6.9</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00"/>
                          </a:solidFill>
                          <a:effectLst/>
                          <a:latin typeface="Arial" panose="020B0604020202020204" pitchFamily="34" charset="0"/>
                          <a:ea typeface="Times New Roman"/>
                          <a:cs typeface="Arial" panose="020B0604020202020204" pitchFamily="34" charset="0"/>
                        </a:rPr>
                        <a:t>1.8</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49604">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Acute renal </a:t>
                      </a:r>
                      <a:r>
                        <a:rPr lang="en-US" sz="1600" b="1" dirty="0" smtClean="0">
                          <a:solidFill>
                            <a:schemeClr val="bg1"/>
                          </a:solidFill>
                          <a:effectLst/>
                          <a:latin typeface="Arial" panose="020B0604020202020204" pitchFamily="34" charset="0"/>
                          <a:ea typeface="Times New Roman"/>
                          <a:cs typeface="Arial" panose="020B0604020202020204" pitchFamily="34" charset="0"/>
                        </a:rPr>
                        <a:t>failure*</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8.4</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3.3</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7.2</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3.1</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49604">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Elevated creatinine</a:t>
                      </a: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6.6</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1.0</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4.6</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0.3</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49604">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Cardiac </a:t>
                      </a:r>
                      <a:r>
                        <a:rPr lang="en-US" sz="1600" b="1" dirty="0" smtClean="0">
                          <a:solidFill>
                            <a:schemeClr val="bg1"/>
                          </a:solidFill>
                          <a:effectLst/>
                          <a:latin typeface="Arial" panose="020B0604020202020204" pitchFamily="34" charset="0"/>
                          <a:ea typeface="Times New Roman"/>
                          <a:cs typeface="Arial" panose="020B0604020202020204" pitchFamily="34" charset="0"/>
                        </a:rPr>
                        <a:t>failure</a:t>
                      </a:r>
                      <a:r>
                        <a:rPr lang="en-US" sz="1600" b="1" baseline="0" dirty="0" smtClean="0">
                          <a:solidFill>
                            <a:schemeClr val="bg1"/>
                          </a:solidFill>
                          <a:effectLst/>
                          <a:latin typeface="Arial" panose="020B0604020202020204" pitchFamily="34" charset="0"/>
                          <a:ea typeface="Times New Roman"/>
                          <a:cs typeface="Arial" panose="020B0604020202020204" pitchFamily="34" charset="0"/>
                        </a:rPr>
                        <a:t>*</a:t>
                      </a:r>
                      <a:endParaRPr lang="en-US" sz="1600" b="1" baseline="0"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6.4</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3.8</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4.1</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1.8</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49604">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Deep vein thrombosis</a:t>
                      </a: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6.6</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1.8</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3.9</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1.0</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49604">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Ischemic heart </a:t>
                      </a:r>
                      <a:r>
                        <a:rPr lang="en-US" sz="1600" b="1" dirty="0" smtClean="0">
                          <a:solidFill>
                            <a:schemeClr val="bg1"/>
                          </a:solidFill>
                          <a:effectLst/>
                          <a:latin typeface="Arial" panose="020B0604020202020204" pitchFamily="34" charset="0"/>
                          <a:ea typeface="Times New Roman"/>
                          <a:cs typeface="Arial" panose="020B0604020202020204" pitchFamily="34" charset="0"/>
                        </a:rPr>
                        <a:t>disease</a:t>
                      </a:r>
                      <a:r>
                        <a:rPr lang="en-US" sz="1600" b="1" baseline="0" dirty="0" smtClean="0">
                          <a:solidFill>
                            <a:schemeClr val="bg1"/>
                          </a:solidFill>
                          <a:effectLst/>
                          <a:latin typeface="Arial" panose="020B0604020202020204" pitchFamily="34" charset="0"/>
                          <a:ea typeface="Times New Roman"/>
                          <a:cs typeface="Arial" panose="020B0604020202020204" pitchFamily="34" charset="0"/>
                        </a:rPr>
                        <a:t>*</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5.9</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3.3</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4.6</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2.1</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49604">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Pulmonary embolism</a:t>
                      </a: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3.6</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3.1</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2.3</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2.3</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49604">
                <a:tc>
                  <a:txBody>
                    <a:bodyPr/>
                    <a:lstStyle/>
                    <a:p>
                      <a:pPr marL="0"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Second primary </a:t>
                      </a:r>
                      <a:r>
                        <a:rPr lang="en-US" sz="1600" b="1" dirty="0" smtClean="0">
                          <a:solidFill>
                            <a:schemeClr val="bg1"/>
                          </a:solidFill>
                          <a:effectLst/>
                          <a:latin typeface="Arial" panose="020B0604020202020204" pitchFamily="34" charset="0"/>
                          <a:ea typeface="Times New Roman"/>
                          <a:cs typeface="Arial" panose="020B0604020202020204" pitchFamily="34" charset="0"/>
                        </a:rPr>
                        <a:t>malignancy</a:t>
                      </a:r>
                      <a:r>
                        <a:rPr lang="en-US" sz="1600" b="1" baseline="0" dirty="0" smtClean="0">
                          <a:solidFill>
                            <a:schemeClr val="bg1"/>
                          </a:solidFill>
                          <a:effectLst/>
                          <a:latin typeface="Arial" panose="020B0604020202020204" pitchFamily="34" charset="0"/>
                          <a:ea typeface="Times New Roman"/>
                          <a:cs typeface="Arial" panose="020B0604020202020204" pitchFamily="34" charset="0"/>
                        </a:rPr>
                        <a:t>*</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38100" cap="flat" cmpd="sng" algn="ctr">
                      <a:solidFill>
                        <a:schemeClr val="bg1"/>
                      </a:solidFill>
                      <a:prstDash val="solid"/>
                      <a:round/>
                      <a:headEnd type="none" w="med" len="med"/>
                      <a:tailEnd type="none" w="med" len="med"/>
                    </a:lnB>
                    <a:no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2.8</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2.3</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223B75"/>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3.3</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2.8</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223B75"/>
                    </a:solidFill>
                  </a:tcPr>
                </a:tc>
              </a:tr>
            </a:tbl>
          </a:graphicData>
        </a:graphic>
      </p:graphicFrame>
      <p:sp>
        <p:nvSpPr>
          <p:cNvPr id="6" name="Rectangle 5"/>
          <p:cNvSpPr/>
          <p:nvPr/>
        </p:nvSpPr>
        <p:spPr>
          <a:xfrm>
            <a:off x="367659" y="6429384"/>
            <a:ext cx="3616503" cy="276999"/>
          </a:xfrm>
          <a:prstGeom prst="rect">
            <a:avLst/>
          </a:prstGeom>
        </p:spPr>
        <p:txBody>
          <a:bodyPr wrap="none">
            <a:spAutoFit/>
          </a:bodyPr>
          <a:lstStyle/>
          <a:p>
            <a:r>
              <a:rPr lang="en-US" sz="1200" b="1" dirty="0">
                <a:solidFill>
                  <a:srgbClr val="FFFFFF"/>
                </a:solidFill>
                <a:cs typeface="Arial" charset="0"/>
              </a:rPr>
              <a:t>Stewart AK,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cs typeface="Arial" charset="0"/>
              </a:rPr>
              <a:t>79.</a:t>
            </a:r>
            <a:endParaRPr lang="en-US" sz="1200" b="1" dirty="0">
              <a:solidFill>
                <a:srgbClr val="FFFFFF"/>
              </a:solidFill>
              <a:cs typeface="Arial" charset="0"/>
            </a:endParaRPr>
          </a:p>
        </p:txBody>
      </p:sp>
      <p:sp>
        <p:nvSpPr>
          <p:cNvPr id="8" name="TextBox 7"/>
          <p:cNvSpPr txBox="1"/>
          <p:nvPr/>
        </p:nvSpPr>
        <p:spPr>
          <a:xfrm>
            <a:off x="364477" y="6087368"/>
            <a:ext cx="8708154" cy="246221"/>
          </a:xfrm>
          <a:prstGeom prst="rect">
            <a:avLst/>
          </a:prstGeom>
          <a:noFill/>
        </p:spPr>
        <p:txBody>
          <a:bodyPr wrap="square" rtlCol="0">
            <a:spAutoFit/>
          </a:bodyPr>
          <a:lstStyle/>
          <a:p>
            <a:r>
              <a:rPr lang="en-US" sz="1000" dirty="0" smtClean="0">
                <a:solidFill>
                  <a:schemeClr val="bg1"/>
                </a:solidFill>
                <a:latin typeface="Arial" panose="020B0604020202020204" pitchFamily="34" charset="0"/>
                <a:cs typeface="Arial" panose="020B0604020202020204" pitchFamily="34" charset="0"/>
              </a:rPr>
              <a:t>*Grouped term</a:t>
            </a:r>
          </a:p>
        </p:txBody>
      </p:sp>
      <p:sp>
        <p:nvSpPr>
          <p:cNvPr id="9" name="Title 1"/>
          <p:cNvSpPr txBox="1">
            <a:spLocks/>
          </p:cNvSpPr>
          <p:nvPr/>
        </p:nvSpPr>
        <p:spPr bwMode="white">
          <a:xfrm>
            <a:off x="231628" y="591994"/>
            <a:ext cx="8680359"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rtl="0" eaLnBrk="1" fontAlgn="base" hangingPunct="1">
              <a:lnSpc>
                <a:spcPct val="90000"/>
              </a:lnSpc>
              <a:spcBef>
                <a:spcPct val="0"/>
              </a:spcBef>
              <a:spcAft>
                <a:spcPct val="0"/>
              </a:spcAft>
              <a:defRPr sz="3200" b="1" spc="-50" baseline="0">
                <a:solidFill>
                  <a:schemeClr val="accent6">
                    <a:lumMod val="75000"/>
                  </a:schemeClr>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a:lstStyle>
          <a:p>
            <a:pPr algn="ctr">
              <a:lnSpc>
                <a:spcPct val="85000"/>
              </a:lnSpc>
            </a:pPr>
            <a:r>
              <a:rPr lang="en-US" sz="3600" kern="0" dirty="0" smtClean="0">
                <a:solidFill>
                  <a:srgbClr val="F09828"/>
                </a:solidFill>
              </a:rPr>
              <a:t>Other AEs of Interest</a:t>
            </a:r>
            <a:br>
              <a:rPr lang="en-US" sz="3600" kern="0" dirty="0" smtClean="0">
                <a:solidFill>
                  <a:srgbClr val="F09828"/>
                </a:solidFill>
              </a:rPr>
            </a:br>
            <a:r>
              <a:rPr lang="en-US" sz="3600" kern="0" dirty="0" smtClean="0">
                <a:solidFill>
                  <a:srgbClr val="F09828"/>
                </a:solidFill>
              </a:rPr>
              <a:t>Safety Population (n = 781)</a:t>
            </a:r>
            <a:endParaRPr lang="en-US" sz="3600" kern="0" dirty="0">
              <a:solidFill>
                <a:srgbClr val="F09828"/>
              </a:solidFill>
            </a:endParaRPr>
          </a:p>
        </p:txBody>
      </p:sp>
    </p:spTree>
    <p:extLst>
      <p:ext uri="{BB962C8B-B14F-4D97-AF65-F5344CB8AC3E}">
        <p14:creationId xmlns:p14="http://schemas.microsoft.com/office/powerpoint/2010/main" val="1861047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31628" y="609247"/>
            <a:ext cx="8680359" cy="666750"/>
          </a:xfrm>
        </p:spPr>
        <p:txBody>
          <a:bodyPr/>
          <a:lstStyle/>
          <a:p>
            <a:pPr algn="ctr">
              <a:lnSpc>
                <a:spcPct val="85000"/>
              </a:lnSpc>
            </a:pPr>
            <a:r>
              <a:rPr lang="en-US" sz="3600" dirty="0" smtClean="0">
                <a:solidFill>
                  <a:srgbClr val="F09828"/>
                </a:solidFill>
              </a:rPr>
              <a:t>Other AEs of Interest</a:t>
            </a:r>
            <a:br>
              <a:rPr lang="en-US" sz="3600" dirty="0" smtClean="0">
                <a:solidFill>
                  <a:srgbClr val="F09828"/>
                </a:solidFill>
              </a:rPr>
            </a:br>
            <a:r>
              <a:rPr lang="en-US" sz="3600" dirty="0">
                <a:solidFill>
                  <a:srgbClr val="F09828"/>
                </a:solidFill>
              </a:rPr>
              <a:t>Safety Population (</a:t>
            </a:r>
            <a:r>
              <a:rPr lang="en-US" sz="3600" dirty="0" smtClean="0">
                <a:solidFill>
                  <a:srgbClr val="F09828"/>
                </a:solidFill>
              </a:rPr>
              <a:t>n = 781</a:t>
            </a:r>
            <a:r>
              <a:rPr lang="en-US" sz="3600" dirty="0">
                <a:solidFill>
                  <a:srgbClr val="F09828"/>
                </a:solidFill>
              </a:rPr>
              <a:t>)</a:t>
            </a:r>
          </a:p>
        </p:txBody>
      </p:sp>
      <p:graphicFrame>
        <p:nvGraphicFramePr>
          <p:cNvPr id="7" name="Content Placeholder 3"/>
          <p:cNvGraphicFramePr>
            <a:graphicFrameLocks noGrp="1"/>
          </p:cNvGraphicFramePr>
          <p:nvPr>
            <p:ph idx="4294967295"/>
            <p:extLst>
              <p:ext uri="{D42A27DB-BD31-4B8C-83A1-F6EECF244321}">
                <p14:modId xmlns:p14="http://schemas.microsoft.com/office/powerpoint/2010/main" val="1969749083"/>
              </p:ext>
            </p:extLst>
          </p:nvPr>
        </p:nvGraphicFramePr>
        <p:xfrm>
          <a:off x="466724" y="1604512"/>
          <a:ext cx="8208962" cy="4458643"/>
        </p:xfrm>
        <a:graphic>
          <a:graphicData uri="http://schemas.openxmlformats.org/drawingml/2006/table">
            <a:tbl>
              <a:tblPr firstRow="1" bandRow="1">
                <a:tableStyleId>{5C22544A-7EE6-4342-B048-85BDC9FD1C3A}</a:tableStyleId>
              </a:tblPr>
              <a:tblGrid>
                <a:gridCol w="3363218"/>
                <a:gridCol w="1211436"/>
                <a:gridCol w="1211436"/>
                <a:gridCol w="1211436"/>
                <a:gridCol w="1211436"/>
              </a:tblGrid>
              <a:tr h="434883">
                <a:tc rowSpan="2">
                  <a:txBody>
                    <a:bodyPr/>
                    <a:lstStyle/>
                    <a:p>
                      <a:pPr>
                        <a:lnSpc>
                          <a:spcPct val="100000"/>
                        </a:lnSpc>
                        <a:spcBef>
                          <a:spcPts val="600"/>
                        </a:spcBef>
                        <a:spcAft>
                          <a:spcPts val="600"/>
                        </a:spcAft>
                      </a:pPr>
                      <a:r>
                        <a:rPr lang="en-US" sz="1600" b="1" dirty="0" smtClean="0">
                          <a:solidFill>
                            <a:schemeClr val="tx1"/>
                          </a:solidFill>
                          <a:latin typeface="Arial" panose="020B0604020202020204" pitchFamily="34" charset="0"/>
                          <a:cs typeface="Arial" panose="020B0604020202020204" pitchFamily="34" charset="0"/>
                        </a:rPr>
                        <a:t>AE, %</a:t>
                      </a:r>
                      <a:endParaRPr lang="en-US" sz="1600" b="1" dirty="0">
                        <a:solidFill>
                          <a:schemeClr val="tx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9CCFF"/>
                    </a:solidFill>
                  </a:tcPr>
                </a:tc>
                <a:tc gridSpan="2">
                  <a:txBody>
                    <a:bodyPr/>
                    <a:lstStyle/>
                    <a:p>
                      <a:pPr algn="ctr">
                        <a:lnSpc>
                          <a:spcPct val="100000"/>
                        </a:lnSpc>
                        <a:spcBef>
                          <a:spcPts val="600"/>
                        </a:spcBef>
                        <a:spcAft>
                          <a:spcPts val="600"/>
                        </a:spcAft>
                      </a:pPr>
                      <a:r>
                        <a:rPr lang="en-US" sz="1600" dirty="0" smtClean="0">
                          <a:solidFill>
                            <a:schemeClr val="tx1"/>
                          </a:solidFill>
                          <a:latin typeface="Arial" panose="020B0604020202020204" pitchFamily="34" charset="0"/>
                          <a:cs typeface="Arial" panose="020B0604020202020204" pitchFamily="34" charset="0"/>
                        </a:rPr>
                        <a:t>KRd (n = 392)</a:t>
                      </a:r>
                      <a:endParaRPr lang="en-US" sz="1600" dirty="0">
                        <a:solidFill>
                          <a:schemeClr val="tx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solidFill>
                      <a:srgbClr val="99CCFF"/>
                    </a:solidFill>
                  </a:tcPr>
                </a:tc>
                <a:tc hMerge="1">
                  <a:txBody>
                    <a:bodyPr/>
                    <a:lstStyle/>
                    <a:p>
                      <a:endParaRPr lang="en-US"/>
                    </a:p>
                  </a:txBody>
                  <a:tcPr/>
                </a:tc>
                <a:tc gridSpan="2">
                  <a:txBody>
                    <a:bodyPr/>
                    <a:lstStyle/>
                    <a:p>
                      <a:pPr algn="ctr">
                        <a:lnSpc>
                          <a:spcPct val="100000"/>
                        </a:lnSpc>
                        <a:spcBef>
                          <a:spcPts val="600"/>
                        </a:spcBef>
                        <a:spcAft>
                          <a:spcPts val="600"/>
                        </a:spcAft>
                      </a:pPr>
                      <a:r>
                        <a:rPr lang="en-US" sz="1600" baseline="0" dirty="0" smtClean="0">
                          <a:solidFill>
                            <a:schemeClr val="tx1"/>
                          </a:solidFill>
                          <a:latin typeface="Arial" panose="020B0604020202020204" pitchFamily="34" charset="0"/>
                          <a:cs typeface="Arial" panose="020B0604020202020204" pitchFamily="34" charset="0"/>
                        </a:rPr>
                        <a:t>Rd </a:t>
                      </a:r>
                      <a:r>
                        <a:rPr lang="en-US" sz="1600" dirty="0" smtClean="0">
                          <a:solidFill>
                            <a:schemeClr val="tx1"/>
                          </a:solidFill>
                          <a:latin typeface="Arial" panose="020B0604020202020204" pitchFamily="34" charset="0"/>
                          <a:cs typeface="Arial" panose="020B0604020202020204" pitchFamily="34" charset="0"/>
                        </a:rPr>
                        <a:t>(n = 389)</a:t>
                      </a:r>
                      <a:endParaRPr lang="en-US" sz="1600" dirty="0">
                        <a:solidFill>
                          <a:schemeClr val="tx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solidFill>
                      <a:srgbClr val="99CCFF"/>
                    </a:solidFill>
                  </a:tcPr>
                </a:tc>
                <a:tc hMerge="1">
                  <a:txBody>
                    <a:bodyPr/>
                    <a:lstStyle/>
                    <a:p>
                      <a:endParaRPr lang="en-US"/>
                    </a:p>
                  </a:txBody>
                  <a:tcPr/>
                </a:tc>
              </a:tr>
              <a:tr h="486650">
                <a:tc vMerge="1">
                  <a:txBody>
                    <a:bodyPr/>
                    <a:lstStyle/>
                    <a:p>
                      <a:endParaRPr lang="en-US" sz="1550" baseline="0" dirty="0"/>
                    </a:p>
                  </a:txBody>
                  <a:tcPr marT="0" marB="0" anchor="ctr"/>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US" sz="1600" b="1" kern="1200" baseline="0" dirty="0" smtClean="0">
                          <a:solidFill>
                            <a:schemeClr val="tx1"/>
                          </a:solidFill>
                          <a:latin typeface="Arial" panose="020B0604020202020204" pitchFamily="34" charset="0"/>
                          <a:ea typeface="+mn-ea"/>
                          <a:cs typeface="Arial" panose="020B0604020202020204" pitchFamily="34" charset="0"/>
                        </a:rPr>
                        <a:t>All </a:t>
                      </a:r>
                      <a:r>
                        <a:rPr lang="en-US" sz="1600" b="1" kern="1200" baseline="0" dirty="0" smtClean="0">
                          <a:solidFill>
                            <a:schemeClr val="tx1"/>
                          </a:solidFill>
                          <a:latin typeface="Arial" panose="020B0604020202020204" pitchFamily="34" charset="0"/>
                          <a:ea typeface="+mn-ea"/>
                          <a:cs typeface="Arial" panose="020B0604020202020204" pitchFamily="34" charset="0"/>
                        </a:rPr>
                        <a:t>Grade</a:t>
                      </a:r>
                      <a:endParaRPr lang="en-US" sz="1600" b="1" kern="1200" baseline="0" dirty="0" smtClean="0">
                        <a:solidFill>
                          <a:schemeClr val="tx1"/>
                        </a:solidFill>
                        <a:latin typeface="Arial" panose="020B0604020202020204" pitchFamily="34" charset="0"/>
                        <a:ea typeface="+mn-ea"/>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9CCFF"/>
                    </a:solidFill>
                  </a:tcPr>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US" sz="1600" b="1" kern="1200" baseline="0" dirty="0" smtClean="0">
                          <a:solidFill>
                            <a:schemeClr val="tx1"/>
                          </a:solidFill>
                          <a:latin typeface="Arial" panose="020B0604020202020204" pitchFamily="34" charset="0"/>
                          <a:ea typeface="+mn-ea"/>
                          <a:cs typeface="Arial" panose="020B0604020202020204" pitchFamily="34" charset="0"/>
                        </a:rPr>
                        <a:t>Grade ≥3</a:t>
                      </a: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9CCFF"/>
                    </a:solidFill>
                  </a:tcPr>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US" sz="1600" b="1" kern="1200" baseline="0" dirty="0" smtClean="0">
                          <a:solidFill>
                            <a:schemeClr val="tx1"/>
                          </a:solidFill>
                          <a:latin typeface="Arial" panose="020B0604020202020204" pitchFamily="34" charset="0"/>
                          <a:ea typeface="+mn-ea"/>
                          <a:cs typeface="Arial" panose="020B0604020202020204" pitchFamily="34" charset="0"/>
                        </a:rPr>
                        <a:t>All </a:t>
                      </a:r>
                      <a:r>
                        <a:rPr lang="en-US" sz="1600" b="1" kern="1200" baseline="0" dirty="0" smtClean="0">
                          <a:solidFill>
                            <a:schemeClr val="tx1"/>
                          </a:solidFill>
                          <a:latin typeface="Arial" panose="020B0604020202020204" pitchFamily="34" charset="0"/>
                          <a:ea typeface="+mn-ea"/>
                          <a:cs typeface="Arial" panose="020B0604020202020204" pitchFamily="34" charset="0"/>
                        </a:rPr>
                        <a:t>Grade</a:t>
                      </a:r>
                      <a:endParaRPr lang="en-US" sz="1600" b="1" kern="1200" baseline="0" dirty="0" smtClean="0">
                        <a:solidFill>
                          <a:schemeClr val="tx1"/>
                        </a:solidFill>
                        <a:latin typeface="Arial" panose="020B0604020202020204" pitchFamily="34" charset="0"/>
                        <a:ea typeface="+mn-ea"/>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9CCFF"/>
                    </a:solidFill>
                  </a:tcPr>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US" sz="1600" b="1" kern="1200" baseline="0" dirty="0" smtClean="0">
                          <a:solidFill>
                            <a:schemeClr val="tx1"/>
                          </a:solidFill>
                          <a:latin typeface="Arial" panose="020B0604020202020204" pitchFamily="34" charset="0"/>
                          <a:ea typeface="+mn-ea"/>
                          <a:cs typeface="Arial" panose="020B0604020202020204" pitchFamily="34" charset="0"/>
                        </a:rPr>
                        <a:t>Grade ≥3</a:t>
                      </a: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9CCFF"/>
                    </a:solidFill>
                  </a:tcPr>
                </a:tc>
              </a:tr>
              <a:tr h="353711">
                <a:tc>
                  <a:txBody>
                    <a:bodyPr/>
                    <a:lstStyle/>
                    <a:p>
                      <a:pPr marL="0"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Dyspnea</a:t>
                      </a: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no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19.4</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2.8</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solidFill>
                      <a:srgbClr val="223B75"/>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14.9</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1.8</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solidFill>
                      <a:srgbClr val="223B75"/>
                    </a:solidFill>
                  </a:tcPr>
                </a:tc>
              </a:tr>
              <a:tr h="353711">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Peripheral </a:t>
                      </a:r>
                      <a:r>
                        <a:rPr lang="en-US" sz="1600" b="1" dirty="0" smtClean="0">
                          <a:solidFill>
                            <a:schemeClr val="bg1"/>
                          </a:solidFill>
                          <a:effectLst/>
                          <a:latin typeface="Arial" panose="020B0604020202020204" pitchFamily="34" charset="0"/>
                          <a:ea typeface="Times New Roman"/>
                          <a:cs typeface="Arial" panose="020B0604020202020204" pitchFamily="34" charset="0"/>
                        </a:rPr>
                        <a:t>neuropathy</a:t>
                      </a:r>
                      <a:r>
                        <a:rPr lang="en-US" sz="1600" b="1" baseline="0" dirty="0" smtClean="0">
                          <a:solidFill>
                            <a:schemeClr val="bg1"/>
                          </a:solidFill>
                          <a:effectLst/>
                          <a:latin typeface="Arial" panose="020B0604020202020204" pitchFamily="34" charset="0"/>
                          <a:ea typeface="Times New Roman"/>
                          <a:cs typeface="Arial" panose="020B0604020202020204" pitchFamily="34" charset="0"/>
                        </a:rPr>
                        <a:t>*</a:t>
                      </a:r>
                      <a:endParaRPr lang="en-US" sz="1600" b="1" baseline="0"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17.1</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2.6</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17.0</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3.1</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53711">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Hypertension</a:t>
                      </a: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14.3</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4.3</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6.9</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1.8</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53711">
                <a:tc>
                  <a:txBody>
                    <a:bodyPr/>
                    <a:lstStyle/>
                    <a:p>
                      <a:pPr marL="3175" marR="0" indent="0">
                        <a:lnSpc>
                          <a:spcPct val="100000"/>
                        </a:lnSpc>
                        <a:spcBef>
                          <a:spcPts val="300"/>
                        </a:spcBef>
                        <a:spcAft>
                          <a:spcPts val="300"/>
                        </a:spcAft>
                      </a:pPr>
                      <a:r>
                        <a:rPr lang="en-US" sz="1600" b="1" dirty="0">
                          <a:solidFill>
                            <a:srgbClr val="FFFF00"/>
                          </a:solidFill>
                          <a:effectLst/>
                          <a:latin typeface="Arial" panose="020B0604020202020204" pitchFamily="34" charset="0"/>
                          <a:ea typeface="Times New Roman"/>
                          <a:cs typeface="Arial" panose="020B0604020202020204" pitchFamily="34" charset="0"/>
                        </a:rPr>
                        <a:t>Acute renal </a:t>
                      </a:r>
                      <a:r>
                        <a:rPr lang="en-US" sz="1600" b="1" dirty="0" smtClean="0">
                          <a:solidFill>
                            <a:srgbClr val="FFFF00"/>
                          </a:solidFill>
                          <a:effectLst/>
                          <a:latin typeface="Arial" panose="020B0604020202020204" pitchFamily="34" charset="0"/>
                          <a:ea typeface="Times New Roman"/>
                          <a:cs typeface="Arial" panose="020B0604020202020204" pitchFamily="34" charset="0"/>
                        </a:rPr>
                        <a:t>failure*</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rgbClr val="FFFF00"/>
                          </a:solidFill>
                          <a:effectLst/>
                          <a:latin typeface="Arial" panose="020B0604020202020204" pitchFamily="34" charset="0"/>
                          <a:ea typeface="Times New Roman"/>
                          <a:cs typeface="Arial" panose="020B0604020202020204" pitchFamily="34" charset="0"/>
                        </a:rPr>
                        <a:t>8.4</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00"/>
                          </a:solidFill>
                          <a:effectLst/>
                          <a:latin typeface="Arial" panose="020B0604020202020204" pitchFamily="34" charset="0"/>
                          <a:ea typeface="Times New Roman"/>
                          <a:cs typeface="Arial" panose="020B0604020202020204" pitchFamily="34" charset="0"/>
                        </a:rPr>
                        <a:t>3.3</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rgbClr val="FFFF00"/>
                          </a:solidFill>
                          <a:effectLst/>
                          <a:latin typeface="Arial" panose="020B0604020202020204" pitchFamily="34" charset="0"/>
                          <a:ea typeface="Times New Roman"/>
                          <a:cs typeface="Arial" panose="020B0604020202020204" pitchFamily="34" charset="0"/>
                        </a:rPr>
                        <a:t>7.2</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00"/>
                          </a:solidFill>
                          <a:effectLst/>
                          <a:latin typeface="Arial" panose="020B0604020202020204" pitchFamily="34" charset="0"/>
                          <a:ea typeface="Times New Roman"/>
                          <a:cs typeface="Arial" panose="020B0604020202020204" pitchFamily="34" charset="0"/>
                        </a:rPr>
                        <a:t>3.1</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53711">
                <a:tc>
                  <a:txBody>
                    <a:bodyPr/>
                    <a:lstStyle/>
                    <a:p>
                      <a:pPr marL="3175" marR="0" indent="0">
                        <a:lnSpc>
                          <a:spcPct val="100000"/>
                        </a:lnSpc>
                        <a:spcBef>
                          <a:spcPts val="300"/>
                        </a:spcBef>
                        <a:spcAft>
                          <a:spcPts val="300"/>
                        </a:spcAft>
                      </a:pPr>
                      <a:r>
                        <a:rPr lang="en-US" sz="1600" b="1" dirty="0">
                          <a:solidFill>
                            <a:srgbClr val="FFFF00"/>
                          </a:solidFill>
                          <a:effectLst/>
                          <a:latin typeface="Arial" panose="020B0604020202020204" pitchFamily="34" charset="0"/>
                          <a:ea typeface="Times New Roman"/>
                          <a:cs typeface="Arial" panose="020B0604020202020204" pitchFamily="34" charset="0"/>
                        </a:rPr>
                        <a:t>Elevated creatinine</a:t>
                      </a: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rgbClr val="FFFF00"/>
                          </a:solidFill>
                          <a:effectLst/>
                          <a:latin typeface="Arial" panose="020B0604020202020204" pitchFamily="34" charset="0"/>
                          <a:ea typeface="Times New Roman"/>
                          <a:cs typeface="Arial" panose="020B0604020202020204" pitchFamily="34" charset="0"/>
                        </a:rPr>
                        <a:t>6.6</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00"/>
                          </a:solidFill>
                          <a:effectLst/>
                          <a:latin typeface="Arial" panose="020B0604020202020204" pitchFamily="34" charset="0"/>
                          <a:ea typeface="Times New Roman"/>
                          <a:cs typeface="Arial" panose="020B0604020202020204" pitchFamily="34" charset="0"/>
                        </a:rPr>
                        <a:t>1.0</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rgbClr val="FFFF00"/>
                          </a:solidFill>
                          <a:effectLst/>
                          <a:latin typeface="Arial" panose="020B0604020202020204" pitchFamily="34" charset="0"/>
                          <a:ea typeface="Times New Roman"/>
                          <a:cs typeface="Arial" panose="020B0604020202020204" pitchFamily="34" charset="0"/>
                        </a:rPr>
                        <a:t>4.6</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00"/>
                          </a:solidFill>
                          <a:effectLst/>
                          <a:latin typeface="Arial" panose="020B0604020202020204" pitchFamily="34" charset="0"/>
                          <a:ea typeface="Times New Roman"/>
                          <a:cs typeface="Arial" panose="020B0604020202020204" pitchFamily="34" charset="0"/>
                        </a:rPr>
                        <a:t>0.3</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53711">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Cardiac </a:t>
                      </a:r>
                      <a:r>
                        <a:rPr lang="en-US" sz="1600" b="1" dirty="0" smtClean="0">
                          <a:solidFill>
                            <a:schemeClr val="bg1"/>
                          </a:solidFill>
                          <a:effectLst/>
                          <a:latin typeface="Arial" panose="020B0604020202020204" pitchFamily="34" charset="0"/>
                          <a:ea typeface="Times New Roman"/>
                          <a:cs typeface="Arial" panose="020B0604020202020204" pitchFamily="34" charset="0"/>
                        </a:rPr>
                        <a:t>failure</a:t>
                      </a:r>
                      <a:r>
                        <a:rPr lang="en-US" sz="1600" b="1" baseline="0" dirty="0" smtClean="0">
                          <a:solidFill>
                            <a:schemeClr val="bg1"/>
                          </a:solidFill>
                          <a:effectLst/>
                          <a:latin typeface="Arial" panose="020B0604020202020204" pitchFamily="34" charset="0"/>
                          <a:ea typeface="Times New Roman"/>
                          <a:cs typeface="Arial" panose="020B0604020202020204" pitchFamily="34" charset="0"/>
                        </a:rPr>
                        <a:t>*</a:t>
                      </a:r>
                      <a:endParaRPr lang="en-US" sz="1600" b="1" baseline="0"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6.4</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3.8</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4.1</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1.8</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53711">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Deep vein thrombosis</a:t>
                      </a: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6.6</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1.8</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3.9</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1.0</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53711">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Ischemic heart </a:t>
                      </a:r>
                      <a:r>
                        <a:rPr lang="en-US" sz="1600" b="1" dirty="0" smtClean="0">
                          <a:solidFill>
                            <a:schemeClr val="bg1"/>
                          </a:solidFill>
                          <a:effectLst/>
                          <a:latin typeface="Arial" panose="020B0604020202020204" pitchFamily="34" charset="0"/>
                          <a:ea typeface="Times New Roman"/>
                          <a:cs typeface="Arial" panose="020B0604020202020204" pitchFamily="34" charset="0"/>
                        </a:rPr>
                        <a:t>disease</a:t>
                      </a:r>
                      <a:r>
                        <a:rPr lang="en-US" sz="1600" b="1" baseline="0" dirty="0" smtClean="0">
                          <a:solidFill>
                            <a:schemeClr val="bg1"/>
                          </a:solidFill>
                          <a:effectLst/>
                          <a:latin typeface="Arial" panose="020B0604020202020204" pitchFamily="34" charset="0"/>
                          <a:ea typeface="Times New Roman"/>
                          <a:cs typeface="Arial" panose="020B0604020202020204" pitchFamily="34" charset="0"/>
                        </a:rPr>
                        <a:t>*</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5.9</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3.3</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4.6</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2.1</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53711">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Pulmonary embolism</a:t>
                      </a: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3.6</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3.1</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2.3</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2.3</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53711">
                <a:tc>
                  <a:txBody>
                    <a:bodyPr/>
                    <a:lstStyle/>
                    <a:p>
                      <a:pPr marL="0"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Second primary </a:t>
                      </a:r>
                      <a:r>
                        <a:rPr lang="en-US" sz="1600" b="1" dirty="0" smtClean="0">
                          <a:solidFill>
                            <a:schemeClr val="bg1"/>
                          </a:solidFill>
                          <a:effectLst/>
                          <a:latin typeface="Arial" panose="020B0604020202020204" pitchFamily="34" charset="0"/>
                          <a:ea typeface="Times New Roman"/>
                          <a:cs typeface="Arial" panose="020B0604020202020204" pitchFamily="34" charset="0"/>
                        </a:rPr>
                        <a:t>malignancy</a:t>
                      </a:r>
                      <a:r>
                        <a:rPr lang="en-US" sz="1600" b="1" baseline="0" dirty="0" smtClean="0">
                          <a:solidFill>
                            <a:schemeClr val="bg1"/>
                          </a:solidFill>
                          <a:effectLst/>
                          <a:latin typeface="Arial" panose="020B0604020202020204" pitchFamily="34" charset="0"/>
                          <a:ea typeface="Times New Roman"/>
                          <a:cs typeface="Arial" panose="020B0604020202020204" pitchFamily="34" charset="0"/>
                        </a:rPr>
                        <a:t>*</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2.8</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2.3</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3.3</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2.8</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bl>
          </a:graphicData>
        </a:graphic>
      </p:graphicFrame>
      <p:sp>
        <p:nvSpPr>
          <p:cNvPr id="6" name="Rectangle 5"/>
          <p:cNvSpPr/>
          <p:nvPr/>
        </p:nvSpPr>
        <p:spPr>
          <a:xfrm>
            <a:off x="367659" y="6429384"/>
            <a:ext cx="3616503" cy="276999"/>
          </a:xfrm>
          <a:prstGeom prst="rect">
            <a:avLst/>
          </a:prstGeom>
        </p:spPr>
        <p:txBody>
          <a:bodyPr wrap="none">
            <a:spAutoFit/>
          </a:bodyPr>
          <a:lstStyle/>
          <a:p>
            <a:r>
              <a:rPr lang="en-US" sz="1200" b="1" dirty="0">
                <a:solidFill>
                  <a:srgbClr val="FFFFFF"/>
                </a:solidFill>
                <a:cs typeface="Arial" charset="0"/>
              </a:rPr>
              <a:t>Stewart AK,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cs typeface="Arial" charset="0"/>
              </a:rPr>
              <a:t>79.</a:t>
            </a:r>
            <a:endParaRPr lang="en-US" sz="1200" b="1" dirty="0">
              <a:solidFill>
                <a:srgbClr val="FFFFFF"/>
              </a:solidFill>
              <a:cs typeface="Arial" charset="0"/>
            </a:endParaRPr>
          </a:p>
        </p:txBody>
      </p:sp>
      <p:sp>
        <p:nvSpPr>
          <p:cNvPr id="8" name="TextBox 7"/>
          <p:cNvSpPr txBox="1"/>
          <p:nvPr/>
        </p:nvSpPr>
        <p:spPr>
          <a:xfrm>
            <a:off x="364477" y="6087368"/>
            <a:ext cx="8708154" cy="246221"/>
          </a:xfrm>
          <a:prstGeom prst="rect">
            <a:avLst/>
          </a:prstGeom>
          <a:noFill/>
        </p:spPr>
        <p:txBody>
          <a:bodyPr wrap="square" rtlCol="0">
            <a:spAutoFit/>
          </a:bodyPr>
          <a:lstStyle/>
          <a:p>
            <a:r>
              <a:rPr lang="en-US" sz="1000" dirty="0" smtClean="0">
                <a:solidFill>
                  <a:schemeClr val="bg1"/>
                </a:solidFill>
                <a:latin typeface="Arial" panose="020B0604020202020204" pitchFamily="34" charset="0"/>
                <a:cs typeface="Arial" panose="020B0604020202020204" pitchFamily="34" charset="0"/>
              </a:rPr>
              <a:t>*Grouped term</a:t>
            </a:r>
          </a:p>
        </p:txBody>
      </p:sp>
    </p:spTree>
    <p:extLst>
      <p:ext uri="{BB962C8B-B14F-4D97-AF65-F5344CB8AC3E}">
        <p14:creationId xmlns:p14="http://schemas.microsoft.com/office/powerpoint/2010/main" val="2975280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p:cNvSpPr>
            <a:spLocks noGrp="1"/>
          </p:cNvSpPr>
          <p:nvPr>
            <p:ph type="title"/>
          </p:nvPr>
        </p:nvSpPr>
        <p:spPr>
          <a:xfrm>
            <a:off x="0" y="356401"/>
            <a:ext cx="9144000" cy="666750"/>
          </a:xfrm>
        </p:spPr>
        <p:txBody>
          <a:bodyPr/>
          <a:lstStyle/>
          <a:p>
            <a:pPr algn="ctr"/>
            <a:r>
              <a:rPr lang="en-US" sz="3600" dirty="0">
                <a:solidFill>
                  <a:srgbClr val="F09828"/>
                </a:solidFill>
              </a:rPr>
              <a:t>Background</a:t>
            </a:r>
          </a:p>
        </p:txBody>
      </p:sp>
      <p:sp>
        <p:nvSpPr>
          <p:cNvPr id="3" name="Content Placeholder 2"/>
          <p:cNvSpPr>
            <a:spLocks noGrp="1"/>
          </p:cNvSpPr>
          <p:nvPr>
            <p:ph idx="1"/>
          </p:nvPr>
        </p:nvSpPr>
        <p:spPr>
          <a:xfrm>
            <a:off x="466725" y="1042916"/>
            <a:ext cx="8208963" cy="5243584"/>
          </a:xfrm>
        </p:spPr>
        <p:txBody>
          <a:bodyPr/>
          <a:lstStyle/>
          <a:p>
            <a:pPr marL="445770" indent="-342900">
              <a:spcBef>
                <a:spcPts val="1200"/>
              </a:spcBef>
              <a:spcAft>
                <a:spcPts val="1200"/>
              </a:spcAft>
              <a:buClr>
                <a:srgbClr val="F08402"/>
              </a:buClr>
              <a:buFont typeface="Arial" panose="020B0604020202020204" pitchFamily="34" charset="0"/>
              <a:buChar char="•"/>
            </a:pPr>
            <a:r>
              <a:rPr lang="en-US" sz="2200" dirty="0"/>
              <a:t>Lenalidomide plus high-dose dexamethasone (RD) is a reference treatment for relapsed multiple myeloma (MM)</a:t>
            </a:r>
          </a:p>
          <a:p>
            <a:pPr marL="445770" indent="-342900">
              <a:spcBef>
                <a:spcPts val="1200"/>
              </a:spcBef>
              <a:spcAft>
                <a:spcPts val="1200"/>
              </a:spcAft>
              <a:buClr>
                <a:srgbClr val="F08402"/>
              </a:buClr>
              <a:buFont typeface="Arial" panose="020B0604020202020204" pitchFamily="34" charset="0"/>
              <a:buChar char="•"/>
            </a:pPr>
            <a:r>
              <a:rPr lang="en-US" sz="2200" dirty="0"/>
              <a:t>Lenalidomide plus weekly dexamethasone </a:t>
            </a:r>
            <a:r>
              <a:rPr lang="en-US" sz="2200" dirty="0" smtClean="0"/>
              <a:t>(Rd) is </a:t>
            </a:r>
            <a:r>
              <a:rPr lang="en-US" sz="2200" dirty="0"/>
              <a:t>less toxic than RD, while yielding similar response rates</a:t>
            </a:r>
          </a:p>
          <a:p>
            <a:pPr marL="445770" indent="-342900">
              <a:spcBef>
                <a:spcPts val="1200"/>
              </a:spcBef>
              <a:spcAft>
                <a:spcPts val="1200"/>
              </a:spcAft>
              <a:buClr>
                <a:srgbClr val="F08402"/>
              </a:buClr>
              <a:buFont typeface="Arial" panose="020B0604020202020204" pitchFamily="34" charset="0"/>
              <a:buChar char="•"/>
            </a:pPr>
            <a:r>
              <a:rPr lang="en-US" sz="2200" dirty="0"/>
              <a:t>Carfilzomib is an epoxyketone proteasome inhibitor approved in the </a:t>
            </a:r>
            <a:r>
              <a:rPr lang="en-US" sz="2200" dirty="0" smtClean="0"/>
              <a:t>United States as </a:t>
            </a:r>
            <a:r>
              <a:rPr lang="en-US" sz="2200" dirty="0"/>
              <a:t>a single agent in relapsed and refractory MM</a:t>
            </a:r>
          </a:p>
          <a:p>
            <a:pPr marL="445770" indent="-342900">
              <a:spcBef>
                <a:spcPts val="1200"/>
              </a:spcBef>
              <a:spcAft>
                <a:spcPts val="1200"/>
              </a:spcAft>
              <a:buClr>
                <a:srgbClr val="F08402"/>
              </a:buClr>
              <a:buFont typeface="Arial" panose="020B0604020202020204" pitchFamily="34" charset="0"/>
              <a:buChar char="•"/>
            </a:pPr>
            <a:r>
              <a:rPr lang="en-US" sz="2200" dirty="0"/>
              <a:t>Carfilzomib, lenalidomide, and weekly dexamethasone (KRd) was well tolerated in </a:t>
            </a:r>
            <a:r>
              <a:rPr lang="en-US" sz="2200" dirty="0" smtClean="0"/>
              <a:t>phase I/II </a:t>
            </a:r>
            <a:r>
              <a:rPr lang="en-US" sz="2200" dirty="0"/>
              <a:t>trials with clinical activity in newly diagnosed and relapsed MM</a:t>
            </a:r>
          </a:p>
          <a:p>
            <a:pPr>
              <a:buClr>
                <a:srgbClr val="F08402"/>
              </a:buClr>
              <a:buFont typeface="Arial" panose="020B0604020202020204" pitchFamily="34" charset="0"/>
              <a:buChar char="•"/>
            </a:pPr>
            <a:endParaRPr lang="en-US" sz="2200" dirty="0"/>
          </a:p>
        </p:txBody>
      </p:sp>
      <p:sp>
        <p:nvSpPr>
          <p:cNvPr id="8" name="Content Placeholder 5"/>
          <p:cNvSpPr txBox="1">
            <a:spLocks/>
          </p:cNvSpPr>
          <p:nvPr/>
        </p:nvSpPr>
        <p:spPr>
          <a:xfrm>
            <a:off x="231629" y="1042916"/>
            <a:ext cx="8707655" cy="5243584"/>
          </a:xfrm>
          <a:prstGeom prst="rect">
            <a:avLst/>
          </a:prstGeom>
        </p:spPr>
        <p:txBody>
          <a:bodyPr/>
          <a:lstStyle>
            <a:lvl1pPr marL="171450" indent="-171450" algn="l" rtl="0" eaLnBrk="1" fontAlgn="base" hangingPunct="1">
              <a:lnSpc>
                <a:spcPct val="90000"/>
              </a:lnSpc>
              <a:spcBef>
                <a:spcPct val="0"/>
              </a:spcBef>
              <a:spcAft>
                <a:spcPts val="300"/>
              </a:spcAft>
              <a:buClr>
                <a:schemeClr val="accent6"/>
              </a:buClr>
              <a:buSzPct val="95000"/>
              <a:buFont typeface="Wingdings 2" pitchFamily="18" charset="2"/>
              <a:buChar char=""/>
              <a:tabLst/>
              <a:defRPr sz="2400">
                <a:solidFill>
                  <a:schemeClr val="bg1"/>
                </a:solidFill>
                <a:latin typeface="Arial" panose="020B0604020202020204" pitchFamily="34" charset="0"/>
                <a:ea typeface="+mn-ea"/>
                <a:cs typeface="Arial" panose="020B0604020202020204" pitchFamily="34" charset="0"/>
              </a:defRPr>
            </a:lvl1pPr>
            <a:lvl2pPr marL="471488" indent="-185738" algn="l" rtl="0" eaLnBrk="1" fontAlgn="base" hangingPunct="1">
              <a:lnSpc>
                <a:spcPct val="90000"/>
              </a:lnSpc>
              <a:spcBef>
                <a:spcPct val="0"/>
              </a:spcBef>
              <a:spcAft>
                <a:spcPts val="300"/>
              </a:spcAft>
              <a:buClr>
                <a:schemeClr val="bg1"/>
              </a:buClr>
              <a:buFont typeface="Arial" pitchFamily="34" charset="0"/>
              <a:buChar char="‒"/>
              <a:defRPr sz="2400">
                <a:solidFill>
                  <a:schemeClr val="bg1"/>
                </a:solidFill>
                <a:latin typeface="Arial" panose="020B0604020202020204" pitchFamily="34" charset="0"/>
                <a:cs typeface="Arial" panose="020B0604020202020204" pitchFamily="34" charset="0"/>
              </a:defRPr>
            </a:lvl2pPr>
            <a:lvl3pPr marL="600075" indent="-134938" algn="l" rtl="0" eaLnBrk="1" fontAlgn="base" hangingPunct="1">
              <a:lnSpc>
                <a:spcPct val="90000"/>
              </a:lnSpc>
              <a:spcBef>
                <a:spcPct val="0"/>
              </a:spcBef>
              <a:spcAft>
                <a:spcPts val="300"/>
              </a:spcAft>
              <a:buClr>
                <a:schemeClr val="accent6"/>
              </a:buClr>
              <a:buChar char="•"/>
              <a:tabLst/>
              <a:defRPr sz="2400">
                <a:solidFill>
                  <a:schemeClr val="bg1"/>
                </a:solidFill>
                <a:latin typeface="Arial" panose="020B0604020202020204" pitchFamily="34" charset="0"/>
                <a:cs typeface="Arial" panose="020B0604020202020204" pitchFamily="34" charset="0"/>
              </a:defRPr>
            </a:lvl3pPr>
            <a:lvl4pPr marL="914400" indent="-174625" algn="l" rtl="0" eaLnBrk="1" fontAlgn="base" hangingPunct="1">
              <a:lnSpc>
                <a:spcPct val="90000"/>
              </a:lnSpc>
              <a:spcBef>
                <a:spcPct val="0"/>
              </a:spcBef>
              <a:spcAft>
                <a:spcPts val="300"/>
              </a:spcAft>
              <a:buClr>
                <a:schemeClr val="bg1"/>
              </a:buClr>
              <a:buFont typeface="Arial" pitchFamily="34" charset="0"/>
              <a:buChar char="‒"/>
              <a:defRPr sz="2400">
                <a:solidFill>
                  <a:schemeClr val="bg1"/>
                </a:solidFill>
                <a:latin typeface="Arial" panose="020B0604020202020204" pitchFamily="34" charset="0"/>
                <a:cs typeface="Arial" panose="020B0604020202020204" pitchFamily="34" charset="0"/>
              </a:defRPr>
            </a:lvl4pPr>
            <a:lvl5pPr marL="1143000" indent="-120650" algn="l" rtl="0" eaLnBrk="1" fontAlgn="base" hangingPunct="1">
              <a:lnSpc>
                <a:spcPct val="90000"/>
              </a:lnSpc>
              <a:spcBef>
                <a:spcPct val="0"/>
              </a:spcBef>
              <a:spcAft>
                <a:spcPts val="300"/>
              </a:spcAft>
              <a:buClr>
                <a:schemeClr val="accent6"/>
              </a:buClr>
              <a:buFont typeface="Arial" pitchFamily="34" charset="0"/>
              <a:buChar char="•"/>
              <a:defRPr sz="2400">
                <a:solidFill>
                  <a:schemeClr val="bg1"/>
                </a:solidFill>
                <a:latin typeface="Arial" panose="020B0604020202020204" pitchFamily="34" charset="0"/>
                <a:cs typeface="Arial" panose="020B0604020202020204" pitchFamily="34" charset="0"/>
              </a:defRPr>
            </a:lvl5pPr>
            <a:lvl6pPr marL="1811338" indent="-217488" algn="l" rtl="0" eaLnBrk="1" fontAlgn="base" hangingPunct="1">
              <a:spcBef>
                <a:spcPct val="0"/>
              </a:spcBef>
              <a:spcAft>
                <a:spcPct val="20000"/>
              </a:spcAft>
              <a:buChar char="»"/>
              <a:defRPr sz="1600">
                <a:solidFill>
                  <a:schemeClr val="tx1"/>
                </a:solidFill>
                <a:latin typeface="+mn-lt"/>
              </a:defRPr>
            </a:lvl6pPr>
            <a:lvl7pPr marL="2268538" indent="-217488" algn="l" rtl="0" eaLnBrk="1" fontAlgn="base" hangingPunct="1">
              <a:spcBef>
                <a:spcPct val="0"/>
              </a:spcBef>
              <a:spcAft>
                <a:spcPct val="20000"/>
              </a:spcAft>
              <a:buChar char="»"/>
              <a:defRPr sz="1600">
                <a:solidFill>
                  <a:schemeClr val="tx1"/>
                </a:solidFill>
                <a:latin typeface="+mn-lt"/>
              </a:defRPr>
            </a:lvl7pPr>
            <a:lvl8pPr marL="2725738" indent="-217488" algn="l" rtl="0" eaLnBrk="1" fontAlgn="base" hangingPunct="1">
              <a:spcBef>
                <a:spcPct val="0"/>
              </a:spcBef>
              <a:spcAft>
                <a:spcPct val="20000"/>
              </a:spcAft>
              <a:buChar char="»"/>
              <a:defRPr sz="1600">
                <a:solidFill>
                  <a:schemeClr val="tx1"/>
                </a:solidFill>
                <a:latin typeface="+mn-lt"/>
              </a:defRPr>
            </a:lvl8pPr>
            <a:lvl9pPr marL="3182938" indent="-217488" algn="l" rtl="0" eaLnBrk="1" fontAlgn="base" hangingPunct="1">
              <a:spcBef>
                <a:spcPct val="0"/>
              </a:spcBef>
              <a:spcAft>
                <a:spcPct val="20000"/>
              </a:spcAft>
              <a:buChar char="»"/>
              <a:defRPr sz="1600">
                <a:solidFill>
                  <a:schemeClr val="tx1"/>
                </a:solidFill>
                <a:latin typeface="+mn-lt"/>
              </a:defRPr>
            </a:lvl9pPr>
          </a:lstStyle>
          <a:p>
            <a:pPr marL="274320">
              <a:lnSpc>
                <a:spcPct val="120000"/>
              </a:lnSpc>
              <a:spcBef>
                <a:spcPts val="1200"/>
              </a:spcBef>
              <a:spcAft>
                <a:spcPts val="1200"/>
              </a:spcAft>
            </a:pPr>
            <a:endParaRPr lang="en-US" sz="2000" b="1" kern="0" dirty="0"/>
          </a:p>
        </p:txBody>
      </p:sp>
      <p:sp>
        <p:nvSpPr>
          <p:cNvPr id="11" name="Rectangle 10"/>
          <p:cNvSpPr/>
          <p:nvPr/>
        </p:nvSpPr>
        <p:spPr>
          <a:xfrm>
            <a:off x="367659" y="6429384"/>
            <a:ext cx="3616503" cy="276999"/>
          </a:xfrm>
          <a:prstGeom prst="rect">
            <a:avLst/>
          </a:prstGeom>
        </p:spPr>
        <p:txBody>
          <a:bodyPr wrap="none">
            <a:spAutoFit/>
          </a:bodyPr>
          <a:lstStyle/>
          <a:p>
            <a:r>
              <a:rPr lang="en-US" sz="1200" b="1" dirty="0">
                <a:solidFill>
                  <a:srgbClr val="FFFFFF"/>
                </a:solidFill>
                <a:cs typeface="Arial" charset="0"/>
              </a:rPr>
              <a:t>Stewart AK,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cs typeface="Arial" charset="0"/>
              </a:rPr>
              <a:t>79.</a:t>
            </a:r>
            <a:endParaRPr lang="en-US" sz="1200" b="1" dirty="0">
              <a:solidFill>
                <a:srgbClr val="FFFFFF"/>
              </a:solidFill>
              <a:cs typeface="Arial" charset="0"/>
            </a:endParaRPr>
          </a:p>
        </p:txBody>
      </p:sp>
    </p:spTree>
    <p:extLst>
      <p:ext uri="{BB962C8B-B14F-4D97-AF65-F5344CB8AC3E}">
        <p14:creationId xmlns:p14="http://schemas.microsoft.com/office/powerpoint/2010/main" val="1661776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603855"/>
            <a:ext cx="9143999" cy="666750"/>
          </a:xfrm>
        </p:spPr>
        <p:txBody>
          <a:bodyPr/>
          <a:lstStyle/>
          <a:p>
            <a:pPr algn="ctr">
              <a:lnSpc>
                <a:spcPct val="85000"/>
              </a:lnSpc>
            </a:pPr>
            <a:r>
              <a:rPr lang="en-US" sz="3600" dirty="0" smtClean="0">
                <a:solidFill>
                  <a:srgbClr val="F09828"/>
                </a:solidFill>
              </a:rPr>
              <a:t>Other AEs of Interest</a:t>
            </a:r>
            <a:br>
              <a:rPr lang="en-US" sz="3600" dirty="0" smtClean="0">
                <a:solidFill>
                  <a:srgbClr val="F09828"/>
                </a:solidFill>
              </a:rPr>
            </a:br>
            <a:r>
              <a:rPr lang="en-US" sz="3600" dirty="0">
                <a:solidFill>
                  <a:srgbClr val="F09828"/>
                </a:solidFill>
              </a:rPr>
              <a:t>Safety Population (</a:t>
            </a:r>
            <a:r>
              <a:rPr lang="en-US" sz="3600" dirty="0" smtClean="0">
                <a:solidFill>
                  <a:srgbClr val="F09828"/>
                </a:solidFill>
              </a:rPr>
              <a:t>n = 781</a:t>
            </a:r>
            <a:r>
              <a:rPr lang="en-US" sz="3600" dirty="0">
                <a:solidFill>
                  <a:srgbClr val="F09828"/>
                </a:solidFill>
              </a:rPr>
              <a:t>)</a:t>
            </a:r>
          </a:p>
        </p:txBody>
      </p:sp>
      <p:graphicFrame>
        <p:nvGraphicFramePr>
          <p:cNvPr id="7" name="Content Placeholder 3"/>
          <p:cNvGraphicFramePr>
            <a:graphicFrameLocks noGrp="1"/>
          </p:cNvGraphicFramePr>
          <p:nvPr>
            <p:ph idx="4294967295"/>
            <p:extLst>
              <p:ext uri="{D42A27DB-BD31-4B8C-83A1-F6EECF244321}">
                <p14:modId xmlns:p14="http://schemas.microsoft.com/office/powerpoint/2010/main" val="463654637"/>
              </p:ext>
            </p:extLst>
          </p:nvPr>
        </p:nvGraphicFramePr>
        <p:xfrm>
          <a:off x="466724" y="1570011"/>
          <a:ext cx="8208962" cy="4493145"/>
        </p:xfrm>
        <a:graphic>
          <a:graphicData uri="http://schemas.openxmlformats.org/drawingml/2006/table">
            <a:tbl>
              <a:tblPr firstRow="1" bandRow="1">
                <a:tableStyleId>{5C22544A-7EE6-4342-B048-85BDC9FD1C3A}</a:tableStyleId>
              </a:tblPr>
              <a:tblGrid>
                <a:gridCol w="3363218"/>
                <a:gridCol w="1211436"/>
                <a:gridCol w="1211436"/>
                <a:gridCol w="1211436"/>
                <a:gridCol w="1211436"/>
              </a:tblGrid>
              <a:tr h="438249">
                <a:tc rowSpan="2">
                  <a:txBody>
                    <a:bodyPr/>
                    <a:lstStyle/>
                    <a:p>
                      <a:pPr>
                        <a:lnSpc>
                          <a:spcPct val="100000"/>
                        </a:lnSpc>
                        <a:spcBef>
                          <a:spcPts val="600"/>
                        </a:spcBef>
                        <a:spcAft>
                          <a:spcPts val="600"/>
                        </a:spcAft>
                      </a:pPr>
                      <a:r>
                        <a:rPr lang="en-US" sz="1600" b="1" dirty="0" smtClean="0">
                          <a:solidFill>
                            <a:schemeClr val="tx1"/>
                          </a:solidFill>
                          <a:latin typeface="Arial" panose="020B0604020202020204" pitchFamily="34" charset="0"/>
                          <a:cs typeface="Arial" panose="020B0604020202020204" pitchFamily="34" charset="0"/>
                        </a:rPr>
                        <a:t>AE, %</a:t>
                      </a:r>
                      <a:endParaRPr lang="en-US" sz="1600" b="1" dirty="0">
                        <a:solidFill>
                          <a:schemeClr val="tx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9CCFF"/>
                    </a:solidFill>
                  </a:tcPr>
                </a:tc>
                <a:tc gridSpan="2">
                  <a:txBody>
                    <a:bodyPr/>
                    <a:lstStyle/>
                    <a:p>
                      <a:pPr algn="ctr">
                        <a:lnSpc>
                          <a:spcPct val="100000"/>
                        </a:lnSpc>
                        <a:spcBef>
                          <a:spcPts val="600"/>
                        </a:spcBef>
                        <a:spcAft>
                          <a:spcPts val="600"/>
                        </a:spcAft>
                      </a:pPr>
                      <a:r>
                        <a:rPr lang="en-US" sz="1600" dirty="0" smtClean="0">
                          <a:solidFill>
                            <a:schemeClr val="tx1"/>
                          </a:solidFill>
                          <a:latin typeface="Arial" panose="020B0604020202020204" pitchFamily="34" charset="0"/>
                          <a:cs typeface="Arial" panose="020B0604020202020204" pitchFamily="34" charset="0"/>
                        </a:rPr>
                        <a:t>KRd (n = 392)</a:t>
                      </a:r>
                      <a:endParaRPr lang="en-US" sz="1600" dirty="0">
                        <a:solidFill>
                          <a:schemeClr val="tx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solidFill>
                      <a:srgbClr val="99CCFF"/>
                    </a:solidFill>
                  </a:tcPr>
                </a:tc>
                <a:tc hMerge="1">
                  <a:txBody>
                    <a:bodyPr/>
                    <a:lstStyle/>
                    <a:p>
                      <a:endParaRPr lang="en-US"/>
                    </a:p>
                  </a:txBody>
                  <a:tcPr/>
                </a:tc>
                <a:tc gridSpan="2">
                  <a:txBody>
                    <a:bodyPr/>
                    <a:lstStyle/>
                    <a:p>
                      <a:pPr algn="ctr">
                        <a:lnSpc>
                          <a:spcPct val="100000"/>
                        </a:lnSpc>
                        <a:spcBef>
                          <a:spcPts val="600"/>
                        </a:spcBef>
                        <a:spcAft>
                          <a:spcPts val="600"/>
                        </a:spcAft>
                      </a:pPr>
                      <a:r>
                        <a:rPr lang="en-US" sz="1600" baseline="0" dirty="0" smtClean="0">
                          <a:solidFill>
                            <a:schemeClr val="tx1"/>
                          </a:solidFill>
                          <a:latin typeface="Arial" panose="020B0604020202020204" pitchFamily="34" charset="0"/>
                          <a:cs typeface="Arial" panose="020B0604020202020204" pitchFamily="34" charset="0"/>
                        </a:rPr>
                        <a:t>Rd </a:t>
                      </a:r>
                      <a:r>
                        <a:rPr lang="en-US" sz="1600" dirty="0" smtClean="0">
                          <a:solidFill>
                            <a:schemeClr val="tx1"/>
                          </a:solidFill>
                          <a:latin typeface="Arial" panose="020B0604020202020204" pitchFamily="34" charset="0"/>
                          <a:cs typeface="Arial" panose="020B0604020202020204" pitchFamily="34" charset="0"/>
                        </a:rPr>
                        <a:t>(n = 389)</a:t>
                      </a:r>
                      <a:endParaRPr lang="en-US" sz="1600" dirty="0">
                        <a:solidFill>
                          <a:schemeClr val="tx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solidFill>
                      <a:srgbClr val="99CCFF"/>
                    </a:solidFill>
                  </a:tcPr>
                </a:tc>
                <a:tc hMerge="1">
                  <a:txBody>
                    <a:bodyPr/>
                    <a:lstStyle/>
                    <a:p>
                      <a:endParaRPr lang="en-US"/>
                    </a:p>
                  </a:txBody>
                  <a:tcPr/>
                </a:tc>
              </a:tr>
              <a:tr h="490416">
                <a:tc vMerge="1">
                  <a:txBody>
                    <a:bodyPr/>
                    <a:lstStyle/>
                    <a:p>
                      <a:endParaRPr lang="en-US" sz="1550" baseline="0" dirty="0"/>
                    </a:p>
                  </a:txBody>
                  <a:tcPr marT="0" marB="0" anchor="ctr"/>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US" sz="1600" b="1" kern="1200" baseline="0" dirty="0" smtClean="0">
                          <a:solidFill>
                            <a:schemeClr val="tx1"/>
                          </a:solidFill>
                          <a:latin typeface="Arial" panose="020B0604020202020204" pitchFamily="34" charset="0"/>
                          <a:ea typeface="+mn-ea"/>
                          <a:cs typeface="Arial" panose="020B0604020202020204" pitchFamily="34" charset="0"/>
                        </a:rPr>
                        <a:t>All </a:t>
                      </a:r>
                      <a:r>
                        <a:rPr lang="en-US" sz="1600" b="1" kern="1200" baseline="0" dirty="0" smtClean="0">
                          <a:solidFill>
                            <a:schemeClr val="tx1"/>
                          </a:solidFill>
                          <a:latin typeface="Arial" panose="020B0604020202020204" pitchFamily="34" charset="0"/>
                          <a:ea typeface="+mn-ea"/>
                          <a:cs typeface="Arial" panose="020B0604020202020204" pitchFamily="34" charset="0"/>
                        </a:rPr>
                        <a:t>Grade</a:t>
                      </a:r>
                      <a:endParaRPr lang="en-US" sz="1600" b="1" kern="1200" baseline="0" dirty="0" smtClean="0">
                        <a:solidFill>
                          <a:schemeClr val="tx1"/>
                        </a:solidFill>
                        <a:latin typeface="Arial" panose="020B0604020202020204" pitchFamily="34" charset="0"/>
                        <a:ea typeface="+mn-ea"/>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9CCFF"/>
                    </a:solidFill>
                  </a:tcPr>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US" sz="1600" b="1" kern="1200" baseline="0" dirty="0" smtClean="0">
                          <a:solidFill>
                            <a:schemeClr val="tx1"/>
                          </a:solidFill>
                          <a:latin typeface="Arial" panose="020B0604020202020204" pitchFamily="34" charset="0"/>
                          <a:ea typeface="+mn-ea"/>
                          <a:cs typeface="Arial" panose="020B0604020202020204" pitchFamily="34" charset="0"/>
                        </a:rPr>
                        <a:t>Grade ≥3</a:t>
                      </a: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9CCFF"/>
                    </a:solidFill>
                  </a:tcPr>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US" sz="1600" b="1" kern="1200" baseline="0" dirty="0" smtClean="0">
                          <a:solidFill>
                            <a:schemeClr val="tx1"/>
                          </a:solidFill>
                          <a:latin typeface="Arial" panose="020B0604020202020204" pitchFamily="34" charset="0"/>
                          <a:ea typeface="+mn-ea"/>
                          <a:cs typeface="Arial" panose="020B0604020202020204" pitchFamily="34" charset="0"/>
                        </a:rPr>
                        <a:t>All </a:t>
                      </a:r>
                      <a:r>
                        <a:rPr lang="en-US" sz="1600" b="1" kern="1200" baseline="0" dirty="0" smtClean="0">
                          <a:solidFill>
                            <a:schemeClr val="tx1"/>
                          </a:solidFill>
                          <a:latin typeface="Arial" panose="020B0604020202020204" pitchFamily="34" charset="0"/>
                          <a:ea typeface="+mn-ea"/>
                          <a:cs typeface="Arial" panose="020B0604020202020204" pitchFamily="34" charset="0"/>
                        </a:rPr>
                        <a:t>Grade</a:t>
                      </a:r>
                      <a:endParaRPr lang="en-US" sz="1600" b="1" kern="1200" baseline="0" dirty="0" smtClean="0">
                        <a:solidFill>
                          <a:schemeClr val="tx1"/>
                        </a:solidFill>
                        <a:latin typeface="Arial" panose="020B0604020202020204" pitchFamily="34" charset="0"/>
                        <a:ea typeface="+mn-ea"/>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9CCFF"/>
                    </a:solidFill>
                  </a:tcPr>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US" sz="1600" b="1" kern="1200" baseline="0" dirty="0" smtClean="0">
                          <a:solidFill>
                            <a:schemeClr val="tx1"/>
                          </a:solidFill>
                          <a:latin typeface="Arial" panose="020B0604020202020204" pitchFamily="34" charset="0"/>
                          <a:ea typeface="+mn-ea"/>
                          <a:cs typeface="Arial" panose="020B0604020202020204" pitchFamily="34" charset="0"/>
                        </a:rPr>
                        <a:t>Grade ≥3</a:t>
                      </a: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9CCFF"/>
                    </a:solidFill>
                  </a:tcPr>
                </a:tc>
              </a:tr>
              <a:tr h="356448">
                <a:tc>
                  <a:txBody>
                    <a:bodyPr/>
                    <a:lstStyle/>
                    <a:p>
                      <a:pPr marL="0" marR="0" indent="0">
                        <a:lnSpc>
                          <a:spcPct val="100000"/>
                        </a:lnSpc>
                        <a:spcBef>
                          <a:spcPts val="300"/>
                        </a:spcBef>
                        <a:spcAft>
                          <a:spcPts val="300"/>
                        </a:spcAft>
                      </a:pPr>
                      <a:r>
                        <a:rPr lang="en-US" sz="1600" b="1" dirty="0">
                          <a:solidFill>
                            <a:srgbClr val="FFFF00"/>
                          </a:solidFill>
                          <a:effectLst/>
                          <a:latin typeface="Arial" panose="020B0604020202020204" pitchFamily="34" charset="0"/>
                          <a:ea typeface="Times New Roman"/>
                          <a:cs typeface="Arial" panose="020B0604020202020204" pitchFamily="34" charset="0"/>
                        </a:rPr>
                        <a:t>Dyspnea</a:t>
                      </a: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noFill/>
                  </a:tcPr>
                </a:tc>
                <a:tc>
                  <a:txBody>
                    <a:bodyPr/>
                    <a:lstStyle/>
                    <a:p>
                      <a:pPr marL="0" marR="0" algn="ctr">
                        <a:lnSpc>
                          <a:spcPct val="100000"/>
                        </a:lnSpc>
                        <a:spcBef>
                          <a:spcPts val="300"/>
                        </a:spcBef>
                        <a:spcAft>
                          <a:spcPts val="300"/>
                        </a:spcAft>
                      </a:pPr>
                      <a:r>
                        <a:rPr lang="en-US" sz="1600" b="1" dirty="0" smtClean="0">
                          <a:solidFill>
                            <a:srgbClr val="FFFF00"/>
                          </a:solidFill>
                          <a:effectLst/>
                          <a:latin typeface="Arial" panose="020B0604020202020204" pitchFamily="34" charset="0"/>
                          <a:ea typeface="Times New Roman"/>
                          <a:cs typeface="Arial" panose="020B0604020202020204" pitchFamily="34" charset="0"/>
                        </a:rPr>
                        <a:t>19.4</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00"/>
                          </a:solidFill>
                          <a:effectLst/>
                          <a:latin typeface="Arial" panose="020B0604020202020204" pitchFamily="34" charset="0"/>
                          <a:ea typeface="Times New Roman"/>
                          <a:cs typeface="Arial" panose="020B0604020202020204" pitchFamily="34" charset="0"/>
                        </a:rPr>
                        <a:t>2.8</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solidFill>
                      <a:srgbClr val="223B75"/>
                    </a:solidFill>
                  </a:tcPr>
                </a:tc>
                <a:tc>
                  <a:txBody>
                    <a:bodyPr/>
                    <a:lstStyle/>
                    <a:p>
                      <a:pPr marL="0" marR="0" algn="ctr">
                        <a:lnSpc>
                          <a:spcPct val="100000"/>
                        </a:lnSpc>
                        <a:spcBef>
                          <a:spcPts val="300"/>
                        </a:spcBef>
                        <a:spcAft>
                          <a:spcPts val="300"/>
                        </a:spcAft>
                      </a:pPr>
                      <a:r>
                        <a:rPr lang="en-US" sz="1600" b="1" dirty="0" smtClean="0">
                          <a:solidFill>
                            <a:srgbClr val="FFFF00"/>
                          </a:solidFill>
                          <a:effectLst/>
                          <a:latin typeface="Arial" panose="020B0604020202020204" pitchFamily="34" charset="0"/>
                          <a:ea typeface="Times New Roman"/>
                          <a:cs typeface="Arial" panose="020B0604020202020204" pitchFamily="34" charset="0"/>
                        </a:rPr>
                        <a:t>14.9</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00"/>
                          </a:solidFill>
                          <a:effectLst/>
                          <a:latin typeface="Arial" panose="020B0604020202020204" pitchFamily="34" charset="0"/>
                          <a:ea typeface="Times New Roman"/>
                          <a:cs typeface="Arial" panose="020B0604020202020204" pitchFamily="34" charset="0"/>
                        </a:rPr>
                        <a:t>1.8</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solidFill>
                      <a:srgbClr val="223B75"/>
                    </a:solidFill>
                  </a:tcPr>
                </a:tc>
              </a:tr>
              <a:tr h="356448">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Peripheral </a:t>
                      </a:r>
                      <a:r>
                        <a:rPr lang="en-US" sz="1600" b="1" dirty="0" smtClean="0">
                          <a:solidFill>
                            <a:schemeClr val="bg1"/>
                          </a:solidFill>
                          <a:effectLst/>
                          <a:latin typeface="Arial" panose="020B0604020202020204" pitchFamily="34" charset="0"/>
                          <a:ea typeface="Times New Roman"/>
                          <a:cs typeface="Arial" panose="020B0604020202020204" pitchFamily="34" charset="0"/>
                        </a:rPr>
                        <a:t>neuropathy</a:t>
                      </a:r>
                      <a:r>
                        <a:rPr lang="en-US" sz="1600" b="1" baseline="0" dirty="0" smtClean="0">
                          <a:solidFill>
                            <a:schemeClr val="bg1"/>
                          </a:solidFill>
                          <a:effectLst/>
                          <a:latin typeface="Arial" panose="020B0604020202020204" pitchFamily="34" charset="0"/>
                          <a:ea typeface="Times New Roman"/>
                          <a:cs typeface="Arial" panose="020B0604020202020204" pitchFamily="34" charset="0"/>
                        </a:rPr>
                        <a:t>*</a:t>
                      </a:r>
                      <a:endParaRPr lang="en-US" sz="1600" b="1" baseline="0"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17.1</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2.6</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17.0</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3.1</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56448">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Hypertension</a:t>
                      </a: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14.3</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4.3</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6.9</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1.8</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56448">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Acute renal </a:t>
                      </a:r>
                      <a:r>
                        <a:rPr lang="en-US" sz="1600" b="1" dirty="0" smtClean="0">
                          <a:solidFill>
                            <a:schemeClr val="bg1"/>
                          </a:solidFill>
                          <a:effectLst/>
                          <a:latin typeface="Arial" panose="020B0604020202020204" pitchFamily="34" charset="0"/>
                          <a:ea typeface="Times New Roman"/>
                          <a:cs typeface="Arial" panose="020B0604020202020204" pitchFamily="34" charset="0"/>
                        </a:rPr>
                        <a:t>failure*</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8.4</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3.3</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7.2</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3.1</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56448">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Elevated creatinine</a:t>
                      </a: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6.6</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1.0</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4.6</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0.3</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56448">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Cardiac </a:t>
                      </a:r>
                      <a:r>
                        <a:rPr lang="en-US" sz="1600" b="1" dirty="0" smtClean="0">
                          <a:solidFill>
                            <a:schemeClr val="bg1"/>
                          </a:solidFill>
                          <a:effectLst/>
                          <a:latin typeface="Arial" panose="020B0604020202020204" pitchFamily="34" charset="0"/>
                          <a:ea typeface="Times New Roman"/>
                          <a:cs typeface="Arial" panose="020B0604020202020204" pitchFamily="34" charset="0"/>
                        </a:rPr>
                        <a:t>failure</a:t>
                      </a:r>
                      <a:r>
                        <a:rPr lang="en-US" sz="1600" b="1" baseline="0" dirty="0" smtClean="0">
                          <a:solidFill>
                            <a:schemeClr val="bg1"/>
                          </a:solidFill>
                          <a:effectLst/>
                          <a:latin typeface="Arial" panose="020B0604020202020204" pitchFamily="34" charset="0"/>
                          <a:ea typeface="Times New Roman"/>
                          <a:cs typeface="Arial" panose="020B0604020202020204" pitchFamily="34" charset="0"/>
                        </a:rPr>
                        <a:t>*</a:t>
                      </a:r>
                      <a:endParaRPr lang="en-US" sz="1600" b="1" baseline="0"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6.4</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3.8</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4.1</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1.8</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56448">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Deep vein thrombosis</a:t>
                      </a: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6.6</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1.8</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3.9</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1.0</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56448">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Ischemic heart </a:t>
                      </a:r>
                      <a:r>
                        <a:rPr lang="en-US" sz="1600" b="1" dirty="0" smtClean="0">
                          <a:solidFill>
                            <a:schemeClr val="bg1"/>
                          </a:solidFill>
                          <a:effectLst/>
                          <a:latin typeface="Arial" panose="020B0604020202020204" pitchFamily="34" charset="0"/>
                          <a:ea typeface="Times New Roman"/>
                          <a:cs typeface="Arial" panose="020B0604020202020204" pitchFamily="34" charset="0"/>
                        </a:rPr>
                        <a:t>disease</a:t>
                      </a:r>
                      <a:r>
                        <a:rPr lang="en-US" sz="1600" b="1" baseline="0" dirty="0" smtClean="0">
                          <a:solidFill>
                            <a:schemeClr val="bg1"/>
                          </a:solidFill>
                          <a:effectLst/>
                          <a:latin typeface="Arial" panose="020B0604020202020204" pitchFamily="34" charset="0"/>
                          <a:ea typeface="Times New Roman"/>
                          <a:cs typeface="Arial" panose="020B0604020202020204" pitchFamily="34" charset="0"/>
                        </a:rPr>
                        <a:t>*</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5.9</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3.3</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4.6</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2.1</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56448">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Pulmonary embolism</a:t>
                      </a: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3.6</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3.1</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2.3</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2.3</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56448">
                <a:tc>
                  <a:txBody>
                    <a:bodyPr/>
                    <a:lstStyle/>
                    <a:p>
                      <a:pPr marL="0"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Second primary </a:t>
                      </a:r>
                      <a:r>
                        <a:rPr lang="en-US" sz="1600" b="1" dirty="0" smtClean="0">
                          <a:solidFill>
                            <a:schemeClr val="bg1"/>
                          </a:solidFill>
                          <a:effectLst/>
                          <a:latin typeface="Arial" panose="020B0604020202020204" pitchFamily="34" charset="0"/>
                          <a:ea typeface="Times New Roman"/>
                          <a:cs typeface="Arial" panose="020B0604020202020204" pitchFamily="34" charset="0"/>
                        </a:rPr>
                        <a:t>malignancy</a:t>
                      </a:r>
                      <a:r>
                        <a:rPr lang="en-US" sz="1600" b="1" baseline="0" dirty="0" smtClean="0">
                          <a:solidFill>
                            <a:schemeClr val="bg1"/>
                          </a:solidFill>
                          <a:effectLst/>
                          <a:latin typeface="Arial" panose="020B0604020202020204" pitchFamily="34" charset="0"/>
                          <a:ea typeface="Times New Roman"/>
                          <a:cs typeface="Arial" panose="020B0604020202020204" pitchFamily="34" charset="0"/>
                        </a:rPr>
                        <a:t>*</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2.8</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2.3</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3.3</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2.8</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bl>
          </a:graphicData>
        </a:graphic>
      </p:graphicFrame>
      <p:sp>
        <p:nvSpPr>
          <p:cNvPr id="6" name="Rectangle 5"/>
          <p:cNvSpPr/>
          <p:nvPr/>
        </p:nvSpPr>
        <p:spPr>
          <a:xfrm>
            <a:off x="367659" y="6429384"/>
            <a:ext cx="3616503" cy="276999"/>
          </a:xfrm>
          <a:prstGeom prst="rect">
            <a:avLst/>
          </a:prstGeom>
        </p:spPr>
        <p:txBody>
          <a:bodyPr wrap="none">
            <a:spAutoFit/>
          </a:bodyPr>
          <a:lstStyle/>
          <a:p>
            <a:r>
              <a:rPr lang="en-US" sz="1200" b="1" dirty="0">
                <a:solidFill>
                  <a:srgbClr val="FFFFFF"/>
                </a:solidFill>
                <a:cs typeface="Arial" charset="0"/>
              </a:rPr>
              <a:t>Stewart AK,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cs typeface="Arial" charset="0"/>
              </a:rPr>
              <a:t>79.</a:t>
            </a:r>
            <a:endParaRPr lang="en-US" sz="1200" b="1" dirty="0">
              <a:solidFill>
                <a:srgbClr val="FFFFFF"/>
              </a:solidFill>
              <a:cs typeface="Arial" charset="0"/>
            </a:endParaRPr>
          </a:p>
        </p:txBody>
      </p:sp>
      <p:sp>
        <p:nvSpPr>
          <p:cNvPr id="8" name="TextBox 7"/>
          <p:cNvSpPr txBox="1"/>
          <p:nvPr/>
        </p:nvSpPr>
        <p:spPr>
          <a:xfrm>
            <a:off x="364477" y="6087368"/>
            <a:ext cx="8708154" cy="246221"/>
          </a:xfrm>
          <a:prstGeom prst="rect">
            <a:avLst/>
          </a:prstGeom>
          <a:noFill/>
        </p:spPr>
        <p:txBody>
          <a:bodyPr wrap="square" rtlCol="0">
            <a:spAutoFit/>
          </a:bodyPr>
          <a:lstStyle/>
          <a:p>
            <a:r>
              <a:rPr lang="en-US" sz="1000" dirty="0" smtClean="0">
                <a:solidFill>
                  <a:schemeClr val="bg1"/>
                </a:solidFill>
                <a:latin typeface="Arial" panose="020B0604020202020204" pitchFamily="34" charset="0"/>
                <a:cs typeface="Arial" panose="020B0604020202020204" pitchFamily="34" charset="0"/>
              </a:rPr>
              <a:t>*Grouped term</a:t>
            </a:r>
          </a:p>
        </p:txBody>
      </p:sp>
    </p:spTree>
    <p:extLst>
      <p:ext uri="{BB962C8B-B14F-4D97-AF65-F5344CB8AC3E}">
        <p14:creationId xmlns:p14="http://schemas.microsoft.com/office/powerpoint/2010/main" val="4074305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31628" y="591994"/>
            <a:ext cx="8680359" cy="666750"/>
          </a:xfrm>
        </p:spPr>
        <p:txBody>
          <a:bodyPr/>
          <a:lstStyle/>
          <a:p>
            <a:pPr algn="ctr">
              <a:lnSpc>
                <a:spcPct val="85000"/>
              </a:lnSpc>
            </a:pPr>
            <a:r>
              <a:rPr lang="en-US" sz="3600" dirty="0" smtClean="0">
                <a:solidFill>
                  <a:srgbClr val="F09828"/>
                </a:solidFill>
              </a:rPr>
              <a:t>Other AEs of Interest</a:t>
            </a:r>
            <a:br>
              <a:rPr lang="en-US" sz="3600" dirty="0" smtClean="0">
                <a:solidFill>
                  <a:srgbClr val="F09828"/>
                </a:solidFill>
              </a:rPr>
            </a:br>
            <a:r>
              <a:rPr lang="en-US" sz="3600" dirty="0">
                <a:solidFill>
                  <a:srgbClr val="F09828"/>
                </a:solidFill>
              </a:rPr>
              <a:t>Safety Population (</a:t>
            </a:r>
            <a:r>
              <a:rPr lang="en-US" sz="3600" dirty="0" smtClean="0">
                <a:solidFill>
                  <a:srgbClr val="F09828"/>
                </a:solidFill>
              </a:rPr>
              <a:t>n = 781</a:t>
            </a:r>
            <a:r>
              <a:rPr lang="en-US" sz="3600" dirty="0">
                <a:solidFill>
                  <a:srgbClr val="F09828"/>
                </a:solidFill>
              </a:rPr>
              <a:t>)</a:t>
            </a:r>
          </a:p>
        </p:txBody>
      </p:sp>
      <p:graphicFrame>
        <p:nvGraphicFramePr>
          <p:cNvPr id="7" name="Content Placeholder 3"/>
          <p:cNvGraphicFramePr>
            <a:graphicFrameLocks noGrp="1"/>
          </p:cNvGraphicFramePr>
          <p:nvPr>
            <p:ph idx="4294967295"/>
            <p:extLst>
              <p:ext uri="{D42A27DB-BD31-4B8C-83A1-F6EECF244321}">
                <p14:modId xmlns:p14="http://schemas.microsoft.com/office/powerpoint/2010/main" val="1801480257"/>
              </p:ext>
            </p:extLst>
          </p:nvPr>
        </p:nvGraphicFramePr>
        <p:xfrm>
          <a:off x="466724" y="1552755"/>
          <a:ext cx="8208962" cy="4631172"/>
        </p:xfrm>
        <a:graphic>
          <a:graphicData uri="http://schemas.openxmlformats.org/drawingml/2006/table">
            <a:tbl>
              <a:tblPr firstRow="1" bandRow="1">
                <a:tableStyleId>{5C22544A-7EE6-4342-B048-85BDC9FD1C3A}</a:tableStyleId>
              </a:tblPr>
              <a:tblGrid>
                <a:gridCol w="3363218"/>
                <a:gridCol w="1211436"/>
                <a:gridCol w="1211436"/>
                <a:gridCol w="1211436"/>
                <a:gridCol w="1211436"/>
              </a:tblGrid>
              <a:tr h="451711">
                <a:tc rowSpan="2">
                  <a:txBody>
                    <a:bodyPr/>
                    <a:lstStyle/>
                    <a:p>
                      <a:pPr>
                        <a:lnSpc>
                          <a:spcPct val="100000"/>
                        </a:lnSpc>
                        <a:spcBef>
                          <a:spcPts val="600"/>
                        </a:spcBef>
                        <a:spcAft>
                          <a:spcPts val="600"/>
                        </a:spcAft>
                      </a:pPr>
                      <a:r>
                        <a:rPr lang="en-US" sz="1600" b="1" dirty="0" smtClean="0">
                          <a:solidFill>
                            <a:schemeClr val="tx1"/>
                          </a:solidFill>
                          <a:latin typeface="Arial" panose="020B0604020202020204" pitchFamily="34" charset="0"/>
                          <a:cs typeface="Arial" panose="020B0604020202020204" pitchFamily="34" charset="0"/>
                        </a:rPr>
                        <a:t>AE, %</a:t>
                      </a:r>
                      <a:endParaRPr lang="en-US" sz="1600" b="1" dirty="0">
                        <a:solidFill>
                          <a:schemeClr val="tx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9CCFF"/>
                    </a:solidFill>
                  </a:tcPr>
                </a:tc>
                <a:tc gridSpan="2">
                  <a:txBody>
                    <a:bodyPr/>
                    <a:lstStyle/>
                    <a:p>
                      <a:pPr algn="ctr">
                        <a:lnSpc>
                          <a:spcPct val="100000"/>
                        </a:lnSpc>
                        <a:spcBef>
                          <a:spcPts val="600"/>
                        </a:spcBef>
                        <a:spcAft>
                          <a:spcPts val="600"/>
                        </a:spcAft>
                      </a:pPr>
                      <a:r>
                        <a:rPr lang="en-US" sz="1600" dirty="0" smtClean="0">
                          <a:solidFill>
                            <a:schemeClr val="tx1"/>
                          </a:solidFill>
                          <a:latin typeface="Arial" panose="020B0604020202020204" pitchFamily="34" charset="0"/>
                          <a:cs typeface="Arial" panose="020B0604020202020204" pitchFamily="34" charset="0"/>
                        </a:rPr>
                        <a:t>KRd (</a:t>
                      </a:r>
                      <a:r>
                        <a:rPr lang="en-US" sz="1600" dirty="0" smtClean="0">
                          <a:solidFill>
                            <a:schemeClr val="tx1"/>
                          </a:solidFill>
                          <a:latin typeface="Arial" panose="020B0604020202020204" pitchFamily="34" charset="0"/>
                          <a:cs typeface="Arial" panose="020B0604020202020204" pitchFamily="34" charset="0"/>
                        </a:rPr>
                        <a:t>n = 392</a:t>
                      </a:r>
                      <a:r>
                        <a:rPr lang="en-US" sz="1600" dirty="0" smtClean="0">
                          <a:solidFill>
                            <a:schemeClr val="tx1"/>
                          </a:solidFill>
                          <a:latin typeface="Arial" panose="020B0604020202020204" pitchFamily="34" charset="0"/>
                          <a:cs typeface="Arial" panose="020B0604020202020204" pitchFamily="34" charset="0"/>
                        </a:rPr>
                        <a:t>)</a:t>
                      </a:r>
                      <a:endParaRPr lang="en-US" sz="1600" dirty="0">
                        <a:solidFill>
                          <a:schemeClr val="tx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solidFill>
                      <a:srgbClr val="99CCFF"/>
                    </a:solidFill>
                  </a:tcPr>
                </a:tc>
                <a:tc hMerge="1">
                  <a:txBody>
                    <a:bodyPr/>
                    <a:lstStyle/>
                    <a:p>
                      <a:endParaRPr lang="en-US"/>
                    </a:p>
                  </a:txBody>
                  <a:tcPr/>
                </a:tc>
                <a:tc gridSpan="2">
                  <a:txBody>
                    <a:bodyPr/>
                    <a:lstStyle/>
                    <a:p>
                      <a:pPr algn="ctr">
                        <a:lnSpc>
                          <a:spcPct val="100000"/>
                        </a:lnSpc>
                        <a:spcBef>
                          <a:spcPts val="600"/>
                        </a:spcBef>
                        <a:spcAft>
                          <a:spcPts val="600"/>
                        </a:spcAft>
                      </a:pPr>
                      <a:r>
                        <a:rPr lang="en-US" sz="1600" baseline="0" dirty="0" smtClean="0">
                          <a:solidFill>
                            <a:schemeClr val="tx1"/>
                          </a:solidFill>
                          <a:latin typeface="Arial" panose="020B0604020202020204" pitchFamily="34" charset="0"/>
                          <a:cs typeface="Arial" panose="020B0604020202020204" pitchFamily="34" charset="0"/>
                        </a:rPr>
                        <a:t>Rd </a:t>
                      </a:r>
                      <a:r>
                        <a:rPr lang="en-US" sz="1600" dirty="0" smtClean="0">
                          <a:solidFill>
                            <a:schemeClr val="tx1"/>
                          </a:solidFill>
                          <a:latin typeface="Arial" panose="020B0604020202020204" pitchFamily="34" charset="0"/>
                          <a:cs typeface="Arial" panose="020B0604020202020204" pitchFamily="34" charset="0"/>
                        </a:rPr>
                        <a:t>(</a:t>
                      </a:r>
                      <a:r>
                        <a:rPr lang="en-US" sz="1600" dirty="0" smtClean="0">
                          <a:solidFill>
                            <a:schemeClr val="tx1"/>
                          </a:solidFill>
                          <a:latin typeface="Arial" panose="020B0604020202020204" pitchFamily="34" charset="0"/>
                          <a:cs typeface="Arial" panose="020B0604020202020204" pitchFamily="34" charset="0"/>
                        </a:rPr>
                        <a:t>n = 389</a:t>
                      </a:r>
                      <a:r>
                        <a:rPr lang="en-US" sz="1600" dirty="0" smtClean="0">
                          <a:solidFill>
                            <a:schemeClr val="tx1"/>
                          </a:solidFill>
                          <a:latin typeface="Arial" panose="020B0604020202020204" pitchFamily="34" charset="0"/>
                          <a:cs typeface="Arial" panose="020B0604020202020204" pitchFamily="34" charset="0"/>
                        </a:rPr>
                        <a:t>)</a:t>
                      </a:r>
                      <a:endParaRPr lang="en-US" sz="1600" dirty="0">
                        <a:solidFill>
                          <a:schemeClr val="tx1"/>
                        </a:solidFill>
                        <a:latin typeface="Arial" panose="020B0604020202020204" pitchFamily="34" charset="0"/>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solidFill>
                      <a:srgbClr val="99CCFF"/>
                    </a:solidFill>
                  </a:tcPr>
                </a:tc>
                <a:tc hMerge="1">
                  <a:txBody>
                    <a:bodyPr/>
                    <a:lstStyle/>
                    <a:p>
                      <a:endParaRPr lang="en-US"/>
                    </a:p>
                  </a:txBody>
                  <a:tcPr/>
                </a:tc>
              </a:tr>
              <a:tr h="505481">
                <a:tc vMerge="1">
                  <a:txBody>
                    <a:bodyPr/>
                    <a:lstStyle/>
                    <a:p>
                      <a:endParaRPr lang="en-US" sz="1550" baseline="0" dirty="0"/>
                    </a:p>
                  </a:txBody>
                  <a:tcPr marT="0" marB="0" anchor="ctr"/>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US" sz="1600" b="1" kern="1200" baseline="0" dirty="0" smtClean="0">
                          <a:solidFill>
                            <a:schemeClr val="tx1"/>
                          </a:solidFill>
                          <a:latin typeface="Arial" panose="020B0604020202020204" pitchFamily="34" charset="0"/>
                          <a:ea typeface="+mn-ea"/>
                          <a:cs typeface="Arial" panose="020B0604020202020204" pitchFamily="34" charset="0"/>
                        </a:rPr>
                        <a:t>All </a:t>
                      </a:r>
                      <a:r>
                        <a:rPr lang="en-US" sz="1600" b="1" kern="1200" baseline="0" dirty="0" smtClean="0">
                          <a:solidFill>
                            <a:schemeClr val="tx1"/>
                          </a:solidFill>
                          <a:latin typeface="Arial" panose="020B0604020202020204" pitchFamily="34" charset="0"/>
                          <a:ea typeface="+mn-ea"/>
                          <a:cs typeface="Arial" panose="020B0604020202020204" pitchFamily="34" charset="0"/>
                        </a:rPr>
                        <a:t>Grade</a:t>
                      </a:r>
                      <a:endParaRPr lang="en-US" sz="1600" b="1" kern="1200" baseline="0" dirty="0" smtClean="0">
                        <a:solidFill>
                          <a:schemeClr val="tx1"/>
                        </a:solidFill>
                        <a:latin typeface="Arial" panose="020B0604020202020204" pitchFamily="34" charset="0"/>
                        <a:ea typeface="+mn-ea"/>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9CCFF"/>
                    </a:solidFill>
                  </a:tcPr>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US" sz="1600" b="1" kern="1200" baseline="0" dirty="0" smtClean="0">
                          <a:solidFill>
                            <a:schemeClr val="tx1"/>
                          </a:solidFill>
                          <a:latin typeface="Arial" panose="020B0604020202020204" pitchFamily="34" charset="0"/>
                          <a:ea typeface="+mn-ea"/>
                          <a:cs typeface="Arial" panose="020B0604020202020204" pitchFamily="34" charset="0"/>
                        </a:rPr>
                        <a:t>Grade ≥3</a:t>
                      </a: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9CCFF"/>
                    </a:solidFill>
                  </a:tcPr>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US" sz="1600" b="1" kern="1200" baseline="0" dirty="0" smtClean="0">
                          <a:solidFill>
                            <a:schemeClr val="tx1"/>
                          </a:solidFill>
                          <a:latin typeface="Arial" panose="020B0604020202020204" pitchFamily="34" charset="0"/>
                          <a:ea typeface="+mn-ea"/>
                          <a:cs typeface="Arial" panose="020B0604020202020204" pitchFamily="34" charset="0"/>
                        </a:rPr>
                        <a:t>All </a:t>
                      </a:r>
                      <a:r>
                        <a:rPr lang="en-US" sz="1600" b="1" kern="1200" baseline="0" dirty="0" smtClean="0">
                          <a:solidFill>
                            <a:schemeClr val="tx1"/>
                          </a:solidFill>
                          <a:latin typeface="Arial" panose="020B0604020202020204" pitchFamily="34" charset="0"/>
                          <a:ea typeface="+mn-ea"/>
                          <a:cs typeface="Arial" panose="020B0604020202020204" pitchFamily="34" charset="0"/>
                        </a:rPr>
                        <a:t>Grade</a:t>
                      </a:r>
                      <a:endParaRPr lang="en-US" sz="1600" b="1" kern="1200" baseline="0" dirty="0" smtClean="0">
                        <a:solidFill>
                          <a:schemeClr val="tx1"/>
                        </a:solidFill>
                        <a:latin typeface="Arial" panose="020B0604020202020204" pitchFamily="34" charset="0"/>
                        <a:ea typeface="+mn-ea"/>
                        <a:cs typeface="Arial" panose="020B0604020202020204" pitchFamily="34" charset="0"/>
                      </a:endParaRP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9CCFF"/>
                    </a:solidFill>
                  </a:tcPr>
                </a:tc>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US" sz="1600" b="1" kern="1200" baseline="0" dirty="0" smtClean="0">
                          <a:solidFill>
                            <a:schemeClr val="tx1"/>
                          </a:solidFill>
                          <a:latin typeface="Arial" panose="020B0604020202020204" pitchFamily="34" charset="0"/>
                          <a:ea typeface="+mn-ea"/>
                          <a:cs typeface="Arial" panose="020B0604020202020204" pitchFamily="34" charset="0"/>
                        </a:rPr>
                        <a:t>Grade ≥3</a:t>
                      </a:r>
                    </a:p>
                  </a:txBody>
                  <a:tcPr marL="88470" marR="8847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9CCFF"/>
                    </a:solidFill>
                  </a:tcPr>
                </a:tc>
              </a:tr>
              <a:tr h="367398">
                <a:tc>
                  <a:txBody>
                    <a:bodyPr/>
                    <a:lstStyle/>
                    <a:p>
                      <a:pPr marL="0"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Dyspnea</a:t>
                      </a: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no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19.4</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2.8</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solidFill>
                      <a:srgbClr val="223B75"/>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14.9</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1.8</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solidFill>
                      <a:srgbClr val="223B75"/>
                    </a:solidFill>
                  </a:tcPr>
                </a:tc>
              </a:tr>
              <a:tr h="367398">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Peripheral </a:t>
                      </a:r>
                      <a:r>
                        <a:rPr lang="en-US" sz="1600" b="1" dirty="0" smtClean="0">
                          <a:solidFill>
                            <a:schemeClr val="bg1"/>
                          </a:solidFill>
                          <a:effectLst/>
                          <a:latin typeface="Arial" panose="020B0604020202020204" pitchFamily="34" charset="0"/>
                          <a:ea typeface="Times New Roman"/>
                          <a:cs typeface="Arial" panose="020B0604020202020204" pitchFamily="34" charset="0"/>
                        </a:rPr>
                        <a:t>neuropathy</a:t>
                      </a:r>
                      <a:r>
                        <a:rPr lang="en-US" sz="1600" b="1" baseline="0" dirty="0" smtClean="0">
                          <a:solidFill>
                            <a:schemeClr val="bg1"/>
                          </a:solidFill>
                          <a:effectLst/>
                          <a:latin typeface="Arial" panose="020B0604020202020204" pitchFamily="34" charset="0"/>
                          <a:ea typeface="Times New Roman"/>
                          <a:cs typeface="Arial" panose="020B0604020202020204" pitchFamily="34" charset="0"/>
                        </a:rPr>
                        <a:t>*</a:t>
                      </a:r>
                      <a:endParaRPr lang="en-US" sz="1600" b="1" baseline="0"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17.1</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2.6</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17.0</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3.1</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67398">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Hypertension</a:t>
                      </a: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14.3</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4.3</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6.9</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1.8</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67398">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Acute renal </a:t>
                      </a:r>
                      <a:r>
                        <a:rPr lang="en-US" sz="1600" b="1" dirty="0" smtClean="0">
                          <a:solidFill>
                            <a:schemeClr val="bg1"/>
                          </a:solidFill>
                          <a:effectLst/>
                          <a:latin typeface="Arial" panose="020B0604020202020204" pitchFamily="34" charset="0"/>
                          <a:ea typeface="Times New Roman"/>
                          <a:cs typeface="Arial" panose="020B0604020202020204" pitchFamily="34" charset="0"/>
                        </a:rPr>
                        <a:t>failure*</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8.4</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3.3</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7.2</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3.1</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67398">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Elevated creatinine</a:t>
                      </a: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6.6</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1.0</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4.6</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0.3</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67398">
                <a:tc>
                  <a:txBody>
                    <a:bodyPr/>
                    <a:lstStyle/>
                    <a:p>
                      <a:pPr marL="3175" marR="0" indent="0">
                        <a:lnSpc>
                          <a:spcPct val="100000"/>
                        </a:lnSpc>
                        <a:spcBef>
                          <a:spcPts val="300"/>
                        </a:spcBef>
                        <a:spcAft>
                          <a:spcPts val="300"/>
                        </a:spcAft>
                      </a:pPr>
                      <a:r>
                        <a:rPr lang="en-US" sz="1600" b="1" dirty="0">
                          <a:solidFill>
                            <a:srgbClr val="FFFF00"/>
                          </a:solidFill>
                          <a:effectLst/>
                          <a:latin typeface="Arial" panose="020B0604020202020204" pitchFamily="34" charset="0"/>
                          <a:ea typeface="Times New Roman"/>
                          <a:cs typeface="Arial" panose="020B0604020202020204" pitchFamily="34" charset="0"/>
                        </a:rPr>
                        <a:t>Cardiac </a:t>
                      </a:r>
                      <a:r>
                        <a:rPr lang="en-US" sz="1600" b="1" dirty="0" smtClean="0">
                          <a:solidFill>
                            <a:srgbClr val="FFFF00"/>
                          </a:solidFill>
                          <a:effectLst/>
                          <a:latin typeface="Arial" panose="020B0604020202020204" pitchFamily="34" charset="0"/>
                          <a:ea typeface="Times New Roman"/>
                          <a:cs typeface="Arial" panose="020B0604020202020204" pitchFamily="34" charset="0"/>
                        </a:rPr>
                        <a:t>failure</a:t>
                      </a:r>
                      <a:r>
                        <a:rPr lang="en-US" sz="1600" b="1" baseline="0" dirty="0" smtClean="0">
                          <a:solidFill>
                            <a:srgbClr val="FFFF00"/>
                          </a:solidFill>
                          <a:effectLst/>
                          <a:latin typeface="Arial" panose="020B0604020202020204" pitchFamily="34" charset="0"/>
                          <a:ea typeface="Times New Roman"/>
                          <a:cs typeface="Arial" panose="020B0604020202020204" pitchFamily="34" charset="0"/>
                        </a:rPr>
                        <a:t>*</a:t>
                      </a:r>
                      <a:endParaRPr lang="en-US" sz="1600" b="1" baseline="0" dirty="0">
                        <a:solidFill>
                          <a:srgbClr val="FFFF00"/>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rgbClr val="FFFF00"/>
                          </a:solidFill>
                          <a:effectLst/>
                          <a:latin typeface="Arial" panose="020B0604020202020204" pitchFamily="34" charset="0"/>
                          <a:ea typeface="Times New Roman"/>
                          <a:cs typeface="Arial" panose="020B0604020202020204" pitchFamily="34" charset="0"/>
                        </a:rPr>
                        <a:t>6.4</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00"/>
                          </a:solidFill>
                          <a:effectLst/>
                          <a:latin typeface="Arial" panose="020B0604020202020204" pitchFamily="34" charset="0"/>
                          <a:ea typeface="Times New Roman"/>
                          <a:cs typeface="Arial" panose="020B0604020202020204" pitchFamily="34" charset="0"/>
                        </a:rPr>
                        <a:t>3.8</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rgbClr val="FFFF00"/>
                          </a:solidFill>
                          <a:effectLst/>
                          <a:latin typeface="Arial" panose="020B0604020202020204" pitchFamily="34" charset="0"/>
                          <a:ea typeface="Times New Roman"/>
                          <a:cs typeface="Arial" panose="020B0604020202020204" pitchFamily="34" charset="0"/>
                        </a:rPr>
                        <a:t>4.1</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00"/>
                          </a:solidFill>
                          <a:effectLst/>
                          <a:latin typeface="Arial" panose="020B0604020202020204" pitchFamily="34" charset="0"/>
                          <a:ea typeface="Times New Roman"/>
                          <a:cs typeface="Arial" panose="020B0604020202020204" pitchFamily="34" charset="0"/>
                        </a:rPr>
                        <a:t>1.8</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67398">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Deep vein thrombosis</a:t>
                      </a: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6.6</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1.8</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rgbClr val="FFFFFF"/>
                          </a:solidFill>
                          <a:effectLst/>
                          <a:latin typeface="Arial" panose="020B0604020202020204" pitchFamily="34" charset="0"/>
                          <a:ea typeface="Times New Roman"/>
                          <a:cs typeface="Arial" panose="020B0604020202020204" pitchFamily="34" charset="0"/>
                        </a:rPr>
                        <a:t>3.9</a:t>
                      </a:r>
                      <a:endParaRPr lang="en-US" sz="1600" b="1" dirty="0">
                        <a:solidFill>
                          <a:srgbClr val="FFFFFF"/>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1.0</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67398">
                <a:tc>
                  <a:txBody>
                    <a:bodyPr/>
                    <a:lstStyle/>
                    <a:p>
                      <a:pPr marL="3175" marR="0" indent="0">
                        <a:lnSpc>
                          <a:spcPct val="100000"/>
                        </a:lnSpc>
                        <a:spcBef>
                          <a:spcPts val="300"/>
                        </a:spcBef>
                        <a:spcAft>
                          <a:spcPts val="300"/>
                        </a:spcAft>
                      </a:pPr>
                      <a:r>
                        <a:rPr lang="en-US" sz="1600" b="1" dirty="0">
                          <a:solidFill>
                            <a:srgbClr val="FFFF00"/>
                          </a:solidFill>
                          <a:effectLst/>
                          <a:latin typeface="Arial" panose="020B0604020202020204" pitchFamily="34" charset="0"/>
                          <a:ea typeface="Times New Roman"/>
                          <a:cs typeface="Arial" panose="020B0604020202020204" pitchFamily="34" charset="0"/>
                        </a:rPr>
                        <a:t>Ischemic heart </a:t>
                      </a:r>
                      <a:r>
                        <a:rPr lang="en-US" sz="1600" b="1" dirty="0" smtClean="0">
                          <a:solidFill>
                            <a:srgbClr val="FFFF00"/>
                          </a:solidFill>
                          <a:effectLst/>
                          <a:latin typeface="Arial" panose="020B0604020202020204" pitchFamily="34" charset="0"/>
                          <a:ea typeface="Times New Roman"/>
                          <a:cs typeface="Arial" panose="020B0604020202020204" pitchFamily="34" charset="0"/>
                        </a:rPr>
                        <a:t>disease</a:t>
                      </a:r>
                      <a:r>
                        <a:rPr lang="en-US" sz="1600" b="1" baseline="0" dirty="0" smtClean="0">
                          <a:solidFill>
                            <a:srgbClr val="FFFF00"/>
                          </a:solidFill>
                          <a:effectLst/>
                          <a:latin typeface="Arial" panose="020B0604020202020204" pitchFamily="34" charset="0"/>
                          <a:ea typeface="Times New Roman"/>
                          <a:cs typeface="Arial" panose="020B0604020202020204" pitchFamily="34" charset="0"/>
                        </a:rPr>
                        <a:t>*</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rgbClr val="FFFF00"/>
                          </a:solidFill>
                          <a:effectLst/>
                          <a:latin typeface="Arial" panose="020B0604020202020204" pitchFamily="34" charset="0"/>
                          <a:ea typeface="Times New Roman"/>
                          <a:cs typeface="Arial" panose="020B0604020202020204" pitchFamily="34" charset="0"/>
                        </a:rPr>
                        <a:t>5.9</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00"/>
                          </a:solidFill>
                          <a:effectLst/>
                          <a:latin typeface="Arial" panose="020B0604020202020204" pitchFamily="34" charset="0"/>
                          <a:ea typeface="Times New Roman"/>
                          <a:cs typeface="Arial" panose="020B0604020202020204" pitchFamily="34" charset="0"/>
                        </a:rPr>
                        <a:t>3.3</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rgbClr val="FFFF00"/>
                          </a:solidFill>
                          <a:effectLst/>
                          <a:latin typeface="Arial" panose="020B0604020202020204" pitchFamily="34" charset="0"/>
                          <a:ea typeface="Times New Roman"/>
                          <a:cs typeface="Arial" panose="020B0604020202020204" pitchFamily="34" charset="0"/>
                        </a:rPr>
                        <a:t>4.6</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rgbClr val="FFFF00"/>
                          </a:solidFill>
                          <a:effectLst/>
                          <a:latin typeface="Arial" panose="020B0604020202020204" pitchFamily="34" charset="0"/>
                          <a:ea typeface="Times New Roman"/>
                          <a:cs typeface="Arial" panose="020B0604020202020204" pitchFamily="34" charset="0"/>
                        </a:rPr>
                        <a:t>2.1</a:t>
                      </a:r>
                      <a:endParaRPr lang="en-US" sz="1600" b="1" dirty="0">
                        <a:solidFill>
                          <a:srgbClr val="FFFF00"/>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67398">
                <a:tc>
                  <a:txBody>
                    <a:bodyPr/>
                    <a:lstStyle/>
                    <a:p>
                      <a:pPr marL="3175"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Pulmonary embolism</a:t>
                      </a: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3.6</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3.1</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2.3</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2.3</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r h="367398">
                <a:tc>
                  <a:txBody>
                    <a:bodyPr/>
                    <a:lstStyle/>
                    <a:p>
                      <a:pPr marL="0" marR="0" indent="0">
                        <a:lnSpc>
                          <a:spcPct val="100000"/>
                        </a:lnSpc>
                        <a:spcBef>
                          <a:spcPts val="300"/>
                        </a:spcBef>
                        <a:spcAft>
                          <a:spcPts val="300"/>
                        </a:spcAft>
                      </a:pPr>
                      <a:r>
                        <a:rPr lang="en-US" sz="1600" b="1" dirty="0">
                          <a:solidFill>
                            <a:schemeClr val="bg1"/>
                          </a:solidFill>
                          <a:effectLst/>
                          <a:latin typeface="Arial" panose="020B0604020202020204" pitchFamily="34" charset="0"/>
                          <a:ea typeface="Times New Roman"/>
                          <a:cs typeface="Arial" panose="020B0604020202020204" pitchFamily="34" charset="0"/>
                        </a:rPr>
                        <a:t>Second primary </a:t>
                      </a:r>
                      <a:r>
                        <a:rPr lang="en-US" sz="1600" b="1" dirty="0" smtClean="0">
                          <a:solidFill>
                            <a:schemeClr val="bg1"/>
                          </a:solidFill>
                          <a:effectLst/>
                          <a:latin typeface="Arial" panose="020B0604020202020204" pitchFamily="34" charset="0"/>
                          <a:ea typeface="Times New Roman"/>
                          <a:cs typeface="Arial" panose="020B0604020202020204" pitchFamily="34" charset="0"/>
                        </a:rPr>
                        <a:t>malignancy</a:t>
                      </a:r>
                      <a:r>
                        <a:rPr lang="en-US" sz="1600" b="1" baseline="0" dirty="0" smtClean="0">
                          <a:solidFill>
                            <a:schemeClr val="bg1"/>
                          </a:solidFill>
                          <a:effectLst/>
                          <a:latin typeface="Arial" panose="020B0604020202020204" pitchFamily="34" charset="0"/>
                          <a:ea typeface="Times New Roman"/>
                          <a:cs typeface="Arial" panose="020B0604020202020204" pitchFamily="34" charset="0"/>
                        </a:rPr>
                        <a:t>*</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no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2.8</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2.3</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3.3</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chemeClr val="accent1">
                        <a:lumMod val="75000"/>
                      </a:schemeClr>
                    </a:solidFill>
                  </a:tcPr>
                </a:tc>
                <a:tc>
                  <a:txBody>
                    <a:bodyPr/>
                    <a:lstStyle/>
                    <a:p>
                      <a:pPr marL="0" marR="0" algn="ctr">
                        <a:lnSpc>
                          <a:spcPct val="100000"/>
                        </a:lnSpc>
                        <a:spcBef>
                          <a:spcPts val="300"/>
                        </a:spcBef>
                        <a:spcAft>
                          <a:spcPts val="300"/>
                        </a:spcAft>
                      </a:pPr>
                      <a:r>
                        <a:rPr lang="en-US" sz="1600" b="1" dirty="0" smtClean="0">
                          <a:solidFill>
                            <a:schemeClr val="bg1"/>
                          </a:solidFill>
                          <a:effectLst/>
                          <a:latin typeface="Arial" panose="020B0604020202020204" pitchFamily="34" charset="0"/>
                          <a:ea typeface="Times New Roman"/>
                          <a:cs typeface="Arial" panose="020B0604020202020204" pitchFamily="34" charset="0"/>
                        </a:rPr>
                        <a:t>2.8</a:t>
                      </a:r>
                      <a:endParaRPr lang="en-US" sz="16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solidFill>
                      <a:srgbClr val="223B75"/>
                    </a:solidFill>
                  </a:tcPr>
                </a:tc>
              </a:tr>
            </a:tbl>
          </a:graphicData>
        </a:graphic>
      </p:graphicFrame>
      <p:sp>
        <p:nvSpPr>
          <p:cNvPr id="6" name="Rectangle 5"/>
          <p:cNvSpPr/>
          <p:nvPr/>
        </p:nvSpPr>
        <p:spPr>
          <a:xfrm>
            <a:off x="367659" y="6429384"/>
            <a:ext cx="3616503" cy="276999"/>
          </a:xfrm>
          <a:prstGeom prst="rect">
            <a:avLst/>
          </a:prstGeom>
        </p:spPr>
        <p:txBody>
          <a:bodyPr wrap="none">
            <a:spAutoFit/>
          </a:bodyPr>
          <a:lstStyle/>
          <a:p>
            <a:r>
              <a:rPr lang="en-US" sz="1200" b="1" dirty="0">
                <a:solidFill>
                  <a:srgbClr val="FFFFFF"/>
                </a:solidFill>
                <a:cs typeface="Arial" charset="0"/>
              </a:rPr>
              <a:t>Stewart AK,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cs typeface="Arial" charset="0"/>
              </a:rPr>
              <a:t>79.</a:t>
            </a:r>
            <a:endParaRPr lang="en-US" sz="1200" b="1" dirty="0">
              <a:solidFill>
                <a:srgbClr val="FFFFFF"/>
              </a:solidFill>
              <a:cs typeface="Arial" charset="0"/>
            </a:endParaRPr>
          </a:p>
        </p:txBody>
      </p:sp>
      <p:sp>
        <p:nvSpPr>
          <p:cNvPr id="8" name="TextBox 7"/>
          <p:cNvSpPr txBox="1"/>
          <p:nvPr/>
        </p:nvSpPr>
        <p:spPr>
          <a:xfrm>
            <a:off x="364477" y="6208139"/>
            <a:ext cx="8708154" cy="246221"/>
          </a:xfrm>
          <a:prstGeom prst="rect">
            <a:avLst/>
          </a:prstGeom>
          <a:noFill/>
        </p:spPr>
        <p:txBody>
          <a:bodyPr wrap="square" rtlCol="0">
            <a:spAutoFit/>
          </a:bodyPr>
          <a:lstStyle/>
          <a:p>
            <a:r>
              <a:rPr lang="en-US" sz="1000" dirty="0" smtClean="0">
                <a:solidFill>
                  <a:schemeClr val="bg1"/>
                </a:solidFill>
                <a:latin typeface="Arial" panose="020B0604020202020204" pitchFamily="34" charset="0"/>
                <a:cs typeface="Arial" panose="020B0604020202020204" pitchFamily="34" charset="0"/>
              </a:rPr>
              <a:t>*Grouped term</a:t>
            </a:r>
          </a:p>
        </p:txBody>
      </p:sp>
    </p:spTree>
    <p:extLst>
      <p:ext uri="{BB962C8B-B14F-4D97-AF65-F5344CB8AC3E}">
        <p14:creationId xmlns:p14="http://schemas.microsoft.com/office/powerpoint/2010/main" val="4151436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descr="43200 figure S2_v1a_T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435" y="1133675"/>
            <a:ext cx="8629836" cy="5063447"/>
          </a:xfrm>
          <a:prstGeom prst="rect">
            <a:avLst/>
          </a:prstGeom>
        </p:spPr>
      </p:pic>
      <p:sp>
        <p:nvSpPr>
          <p:cNvPr id="6" name="Title 5"/>
          <p:cNvSpPr>
            <a:spLocks noGrp="1"/>
          </p:cNvSpPr>
          <p:nvPr>
            <p:ph type="title"/>
          </p:nvPr>
        </p:nvSpPr>
        <p:spPr>
          <a:xfrm>
            <a:off x="231628" y="488476"/>
            <a:ext cx="8680359" cy="666750"/>
          </a:xfrm>
        </p:spPr>
        <p:txBody>
          <a:bodyPr/>
          <a:lstStyle/>
          <a:p>
            <a:pPr algn="ctr"/>
            <a:r>
              <a:rPr lang="en-US" sz="3600" dirty="0" smtClean="0">
                <a:solidFill>
                  <a:srgbClr val="F09828"/>
                </a:solidFill>
              </a:rPr>
              <a:t>Health-Related Quality of Life</a:t>
            </a:r>
            <a:endParaRPr lang="en-US" sz="3600" dirty="0">
              <a:solidFill>
                <a:srgbClr val="F09828"/>
              </a:solidFill>
            </a:endParaRPr>
          </a:p>
        </p:txBody>
      </p:sp>
      <p:sp>
        <p:nvSpPr>
          <p:cNvPr id="10" name="Content Placeholder 9"/>
          <p:cNvSpPr>
            <a:spLocks noGrp="1"/>
          </p:cNvSpPr>
          <p:nvPr>
            <p:ph idx="4294967295"/>
          </p:nvPr>
        </p:nvSpPr>
        <p:spPr>
          <a:xfrm>
            <a:off x="2170628" y="2177150"/>
            <a:ext cx="6269037" cy="858837"/>
          </a:xfrm>
        </p:spPr>
        <p:txBody>
          <a:bodyPr/>
          <a:lstStyle/>
          <a:p>
            <a:pPr marL="0" indent="0">
              <a:lnSpc>
                <a:spcPct val="120000"/>
              </a:lnSpc>
              <a:spcAft>
                <a:spcPts val="1200"/>
              </a:spcAft>
              <a:buNone/>
            </a:pPr>
            <a:r>
              <a:rPr lang="en-US" sz="1800" b="1" dirty="0"/>
              <a:t>Health-related </a:t>
            </a:r>
            <a:r>
              <a:rPr lang="en-US" sz="1800" b="1" dirty="0" smtClean="0"/>
              <a:t>quality of life </a:t>
            </a:r>
            <a:r>
              <a:rPr lang="en-US" sz="1800" b="1" dirty="0"/>
              <a:t>improved in the </a:t>
            </a:r>
            <a:r>
              <a:rPr lang="en-US" sz="1800" b="1" dirty="0" smtClean="0"/>
              <a:t>KRd </a:t>
            </a:r>
            <a:r>
              <a:rPr lang="en-US" sz="1800" b="1" dirty="0"/>
              <a:t>group </a:t>
            </a:r>
            <a:r>
              <a:rPr lang="en-US" sz="1800" b="1" dirty="0" smtClean="0"/>
              <a:t>vs </a:t>
            </a:r>
            <a:r>
              <a:rPr lang="en-US" sz="1800" b="1" dirty="0"/>
              <a:t>the </a:t>
            </a:r>
            <a:r>
              <a:rPr lang="en-US" sz="1800" b="1" dirty="0" smtClean="0"/>
              <a:t>Rd </a:t>
            </a:r>
            <a:r>
              <a:rPr lang="en-US" sz="1800" b="1" dirty="0"/>
              <a:t>group over 18 cycles of treatment (</a:t>
            </a:r>
            <a:r>
              <a:rPr lang="en-US" sz="1800" b="1" i="1" dirty="0" smtClean="0"/>
              <a:t>P </a:t>
            </a:r>
            <a:r>
              <a:rPr lang="en-US" sz="1800" b="1" dirty="0" smtClean="0"/>
              <a:t>= .</a:t>
            </a:r>
            <a:r>
              <a:rPr lang="en-US" sz="1800" b="1" dirty="0"/>
              <a:t>0001) </a:t>
            </a:r>
          </a:p>
        </p:txBody>
      </p:sp>
      <p:sp>
        <p:nvSpPr>
          <p:cNvPr id="7" name="Rectangle 6"/>
          <p:cNvSpPr/>
          <p:nvPr/>
        </p:nvSpPr>
        <p:spPr>
          <a:xfrm>
            <a:off x="367659" y="6429384"/>
            <a:ext cx="3616503" cy="276999"/>
          </a:xfrm>
          <a:prstGeom prst="rect">
            <a:avLst/>
          </a:prstGeom>
        </p:spPr>
        <p:txBody>
          <a:bodyPr wrap="none">
            <a:spAutoFit/>
          </a:bodyPr>
          <a:lstStyle/>
          <a:p>
            <a:r>
              <a:rPr lang="en-US" sz="1200" b="1" dirty="0">
                <a:solidFill>
                  <a:srgbClr val="FFFFFF"/>
                </a:solidFill>
                <a:cs typeface="Arial" charset="0"/>
              </a:rPr>
              <a:t>Stewart AK,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cs typeface="Arial" charset="0"/>
              </a:rPr>
              <a:t>79.</a:t>
            </a:r>
            <a:endParaRPr lang="en-US" sz="1200" b="1" dirty="0">
              <a:solidFill>
                <a:srgbClr val="FFFFFF"/>
              </a:solidFill>
              <a:cs typeface="Arial" charset="0"/>
            </a:endParaRPr>
          </a:p>
        </p:txBody>
      </p:sp>
    </p:spTree>
    <p:extLst>
      <p:ext uri="{BB962C8B-B14F-4D97-AF65-F5344CB8AC3E}">
        <p14:creationId xmlns:p14="http://schemas.microsoft.com/office/powerpoint/2010/main" val="2211688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8476"/>
            <a:ext cx="9144000" cy="666750"/>
          </a:xfrm>
        </p:spPr>
        <p:txBody>
          <a:bodyPr/>
          <a:lstStyle/>
          <a:p>
            <a:pPr algn="ctr"/>
            <a:r>
              <a:rPr lang="en-US" sz="3600" dirty="0" smtClean="0">
                <a:solidFill>
                  <a:srgbClr val="F09828"/>
                </a:solidFill>
              </a:rPr>
              <a:t>Conclusions</a:t>
            </a:r>
            <a:endParaRPr lang="en-US" sz="3600" dirty="0">
              <a:solidFill>
                <a:srgbClr val="F09828"/>
              </a:solidFill>
            </a:endParaRPr>
          </a:p>
        </p:txBody>
      </p:sp>
      <p:sp>
        <p:nvSpPr>
          <p:cNvPr id="6" name="Content Placeholder 5"/>
          <p:cNvSpPr>
            <a:spLocks noGrp="1"/>
          </p:cNvSpPr>
          <p:nvPr>
            <p:ph idx="4294967295"/>
          </p:nvPr>
        </p:nvSpPr>
        <p:spPr>
          <a:xfrm>
            <a:off x="466725" y="1155937"/>
            <a:ext cx="8208963" cy="4975285"/>
          </a:xfrm>
        </p:spPr>
        <p:txBody>
          <a:bodyPr/>
          <a:lstStyle/>
          <a:p>
            <a:pPr>
              <a:lnSpc>
                <a:spcPct val="100000"/>
              </a:lnSpc>
              <a:spcBef>
                <a:spcPts val="1200"/>
              </a:spcBef>
              <a:spcAft>
                <a:spcPts val="1400"/>
              </a:spcAft>
              <a:buClr>
                <a:srgbClr val="F09828"/>
              </a:buClr>
              <a:buFont typeface="Arial" panose="020B0604020202020204" pitchFamily="34" charset="0"/>
              <a:buChar char="•"/>
            </a:pPr>
            <a:r>
              <a:rPr lang="en-US" sz="2400" b="1" dirty="0" smtClean="0"/>
              <a:t>PFS was significantly improved with </a:t>
            </a:r>
            <a:r>
              <a:rPr lang="en-US" sz="2400" b="1" dirty="0" err="1" smtClean="0"/>
              <a:t>KRd</a:t>
            </a:r>
            <a:r>
              <a:rPr lang="en-US" sz="2400" b="1" dirty="0" smtClean="0"/>
              <a:t> </a:t>
            </a:r>
            <a:br>
              <a:rPr lang="en-US" sz="2400" b="1" dirty="0" smtClean="0"/>
            </a:br>
            <a:r>
              <a:rPr lang="en-US" sz="2400" b="1" dirty="0" smtClean="0"/>
              <a:t>(hazard ratio, 0.69; </a:t>
            </a:r>
            <a:r>
              <a:rPr lang="en-US" sz="2400" b="1" i="1" dirty="0" smtClean="0"/>
              <a:t>P</a:t>
            </a:r>
            <a:r>
              <a:rPr lang="en-US" sz="2400" b="1" dirty="0" smtClean="0"/>
              <a:t>&lt;.0001) </a:t>
            </a:r>
          </a:p>
          <a:p>
            <a:pPr lvl="1">
              <a:lnSpc>
                <a:spcPct val="100000"/>
              </a:lnSpc>
              <a:spcBef>
                <a:spcPts val="1200"/>
              </a:spcBef>
              <a:spcAft>
                <a:spcPts val="1400"/>
              </a:spcAft>
              <a:buClr>
                <a:srgbClr val="F09828"/>
              </a:buClr>
            </a:pPr>
            <a:r>
              <a:rPr lang="en-US" sz="2400" b="1" dirty="0" smtClean="0"/>
              <a:t> An unprecedented median PFS of 26.3 months </a:t>
            </a:r>
            <a:r>
              <a:rPr lang="en-US" sz="2400" b="1" dirty="0" smtClean="0"/>
              <a:t/>
            </a:r>
            <a:br>
              <a:rPr lang="en-US" sz="2400" b="1" dirty="0" smtClean="0"/>
            </a:br>
            <a:r>
              <a:rPr lang="en-US" sz="2400" b="1" dirty="0" smtClean="0"/>
              <a:t>with </a:t>
            </a:r>
            <a:r>
              <a:rPr lang="en-US" sz="2400" b="1" dirty="0" smtClean="0"/>
              <a:t>KRd </a:t>
            </a:r>
          </a:p>
          <a:p>
            <a:pPr>
              <a:lnSpc>
                <a:spcPct val="100000"/>
              </a:lnSpc>
              <a:spcBef>
                <a:spcPts val="1200"/>
              </a:spcBef>
              <a:spcAft>
                <a:spcPts val="1400"/>
              </a:spcAft>
              <a:buClr>
                <a:srgbClr val="F09828"/>
              </a:buClr>
              <a:buFont typeface="Arial" panose="020B0604020202020204" pitchFamily="34" charset="0"/>
              <a:buChar char="•"/>
            </a:pPr>
            <a:r>
              <a:rPr lang="en-US" sz="2400" b="1" dirty="0" smtClean="0"/>
              <a:t>Trend in OS favoring the KRd group: Kaplan</a:t>
            </a:r>
            <a:r>
              <a:rPr lang="en-US" sz="2400" b="1" dirty="0" smtClean="0">
                <a:latin typeface="Calibri"/>
              </a:rPr>
              <a:t>–</a:t>
            </a:r>
            <a:r>
              <a:rPr lang="en-US" sz="2400" b="1" dirty="0" smtClean="0"/>
              <a:t>Meier </a:t>
            </a:r>
            <a:br>
              <a:rPr lang="en-US" sz="2400" b="1" dirty="0" smtClean="0"/>
            </a:br>
            <a:r>
              <a:rPr lang="en-US" sz="2400" b="1" dirty="0" smtClean="0"/>
              <a:t>24-month </a:t>
            </a:r>
            <a:r>
              <a:rPr lang="en-US" sz="2400" b="1" dirty="0"/>
              <a:t>OS rates </a:t>
            </a:r>
            <a:r>
              <a:rPr lang="en-US" sz="2400" b="1" dirty="0" smtClean="0"/>
              <a:t>of 73.3</a:t>
            </a:r>
            <a:r>
              <a:rPr lang="en-US" sz="2400" b="1" dirty="0"/>
              <a:t>% </a:t>
            </a:r>
            <a:r>
              <a:rPr lang="en-US" sz="2400" b="1" dirty="0" smtClean="0"/>
              <a:t>(KRd) vs 65.0% (Rd)</a:t>
            </a:r>
          </a:p>
          <a:p>
            <a:pPr>
              <a:lnSpc>
                <a:spcPct val="100000"/>
              </a:lnSpc>
              <a:spcBef>
                <a:spcPts val="1400"/>
              </a:spcBef>
              <a:spcAft>
                <a:spcPts val="1400"/>
              </a:spcAft>
              <a:buClr>
                <a:srgbClr val="F09828"/>
              </a:buClr>
              <a:buFont typeface="Arial" panose="020B0604020202020204" pitchFamily="34" charset="0"/>
              <a:buChar char="•"/>
            </a:pPr>
            <a:r>
              <a:rPr lang="en-US" sz="2400" b="1" dirty="0" smtClean="0"/>
              <a:t>ORR was higher </a:t>
            </a:r>
            <a:r>
              <a:rPr lang="en-US" sz="2400" b="1" dirty="0"/>
              <a:t>with KRd </a:t>
            </a:r>
            <a:r>
              <a:rPr lang="en-US" sz="2400" b="1" dirty="0" smtClean="0"/>
              <a:t>(</a:t>
            </a:r>
            <a:r>
              <a:rPr lang="en-US" sz="2400" b="1" dirty="0"/>
              <a:t>87.1% vs 66.7</a:t>
            </a:r>
            <a:r>
              <a:rPr lang="en-US" sz="2400" b="1" dirty="0" smtClean="0"/>
              <a:t>%); significantly </a:t>
            </a:r>
            <a:r>
              <a:rPr lang="en-US" sz="2400" b="1" dirty="0"/>
              <a:t>more patients achieved </a:t>
            </a:r>
            <a:r>
              <a:rPr lang="en-US" sz="2400" b="1" dirty="0" smtClean="0"/>
              <a:t>a complete response or better (31.8</a:t>
            </a:r>
            <a:r>
              <a:rPr lang="en-US" sz="2400" b="1" dirty="0"/>
              <a:t>% vs 9.3</a:t>
            </a:r>
            <a:r>
              <a:rPr lang="en-US" sz="2400" b="1" dirty="0" smtClean="0"/>
              <a:t>%)</a:t>
            </a:r>
            <a:endParaRPr lang="en-US" sz="2400" b="1" dirty="0"/>
          </a:p>
        </p:txBody>
      </p:sp>
      <p:sp>
        <p:nvSpPr>
          <p:cNvPr id="5" name="Rectangle 4"/>
          <p:cNvSpPr/>
          <p:nvPr/>
        </p:nvSpPr>
        <p:spPr>
          <a:xfrm>
            <a:off x="367659" y="6429384"/>
            <a:ext cx="3616503" cy="276999"/>
          </a:xfrm>
          <a:prstGeom prst="rect">
            <a:avLst/>
          </a:prstGeom>
        </p:spPr>
        <p:txBody>
          <a:bodyPr wrap="none">
            <a:spAutoFit/>
          </a:bodyPr>
          <a:lstStyle/>
          <a:p>
            <a:r>
              <a:rPr lang="en-US" sz="1200" b="1" dirty="0">
                <a:solidFill>
                  <a:srgbClr val="FFFFFF"/>
                </a:solidFill>
                <a:cs typeface="Arial" charset="0"/>
              </a:rPr>
              <a:t>Stewart AK,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cs typeface="Arial" charset="0"/>
              </a:rPr>
              <a:t>79.</a:t>
            </a:r>
            <a:endParaRPr lang="en-US" sz="1200" b="1" dirty="0">
              <a:solidFill>
                <a:srgbClr val="FFFFFF"/>
              </a:solidFill>
              <a:cs typeface="Arial" charset="0"/>
            </a:endParaRPr>
          </a:p>
        </p:txBody>
      </p:sp>
    </p:spTree>
    <p:extLst>
      <p:ext uri="{BB962C8B-B14F-4D97-AF65-F5344CB8AC3E}">
        <p14:creationId xmlns:p14="http://schemas.microsoft.com/office/powerpoint/2010/main" val="638361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488476"/>
            <a:ext cx="9144000" cy="666750"/>
          </a:xfrm>
        </p:spPr>
        <p:txBody>
          <a:bodyPr/>
          <a:lstStyle/>
          <a:p>
            <a:pPr algn="ctr"/>
            <a:r>
              <a:rPr lang="en-US" sz="3600" dirty="0" smtClean="0">
                <a:solidFill>
                  <a:srgbClr val="F09828"/>
                </a:solidFill>
              </a:rPr>
              <a:t>Conclusions (continued)</a:t>
            </a:r>
            <a:endParaRPr lang="en-US" sz="3600" dirty="0">
              <a:solidFill>
                <a:srgbClr val="F09828"/>
              </a:solidFill>
            </a:endParaRPr>
          </a:p>
        </p:txBody>
      </p:sp>
      <p:sp>
        <p:nvSpPr>
          <p:cNvPr id="6" name="Content Placeholder 5"/>
          <p:cNvSpPr>
            <a:spLocks noGrp="1"/>
          </p:cNvSpPr>
          <p:nvPr>
            <p:ph idx="4294967295"/>
          </p:nvPr>
        </p:nvSpPr>
        <p:spPr>
          <a:xfrm>
            <a:off x="439716" y="1336289"/>
            <a:ext cx="8253226" cy="5243512"/>
          </a:xfrm>
        </p:spPr>
        <p:txBody>
          <a:bodyPr/>
          <a:lstStyle/>
          <a:p>
            <a:pPr>
              <a:lnSpc>
                <a:spcPct val="100000"/>
              </a:lnSpc>
              <a:spcAft>
                <a:spcPts val="1400"/>
              </a:spcAft>
              <a:buClr>
                <a:srgbClr val="F09828"/>
              </a:buClr>
              <a:buFont typeface="Arial" panose="020B0604020202020204" pitchFamily="34" charset="0"/>
              <a:buChar char="•"/>
            </a:pPr>
            <a:r>
              <a:rPr lang="en-US" sz="2400" b="1" dirty="0"/>
              <a:t>AEs </a:t>
            </a:r>
            <a:r>
              <a:rPr lang="en-US" sz="2400" b="1" dirty="0" smtClean="0"/>
              <a:t>led to fewer discontinuations in the KRd group, and patients remained on study treatment longer</a:t>
            </a:r>
            <a:endParaRPr lang="en-US" sz="2400" b="1" dirty="0"/>
          </a:p>
          <a:p>
            <a:pPr lvl="1">
              <a:lnSpc>
                <a:spcPct val="100000"/>
              </a:lnSpc>
              <a:spcAft>
                <a:spcPts val="0"/>
              </a:spcAft>
              <a:buClr>
                <a:srgbClr val="F09828"/>
              </a:buClr>
            </a:pPr>
            <a:r>
              <a:rPr lang="en-US" sz="2400" b="1" dirty="0" smtClean="0"/>
              <a:t> Cardiac </a:t>
            </a:r>
            <a:r>
              <a:rPr lang="en-US" sz="2400" b="1" dirty="0"/>
              <a:t>and renal events were reported at rates consistent with or lower than prior studies of </a:t>
            </a:r>
            <a:endParaRPr lang="en-US" sz="2400" b="1" dirty="0" smtClean="0"/>
          </a:p>
          <a:p>
            <a:pPr marL="801688" lvl="1" indent="-342900">
              <a:lnSpc>
                <a:spcPct val="100000"/>
              </a:lnSpc>
              <a:spcAft>
                <a:spcPts val="1400"/>
              </a:spcAft>
              <a:buClr>
                <a:srgbClr val="F09828"/>
              </a:buClr>
              <a:buFont typeface="Wingdings" panose="05000000000000000000" pitchFamily="2" charset="2"/>
              <a:buChar char="§"/>
            </a:pPr>
            <a:r>
              <a:rPr lang="en-US" sz="2400" b="1" dirty="0" smtClean="0"/>
              <a:t>single-agent </a:t>
            </a:r>
            <a:r>
              <a:rPr lang="en-US" sz="2400" b="1" dirty="0"/>
              <a:t>carfilzomib</a:t>
            </a:r>
            <a:endParaRPr lang="en-US" sz="2400" b="1" baseline="30000" dirty="0"/>
          </a:p>
          <a:p>
            <a:pPr marL="342900" lvl="1" indent="-342900">
              <a:lnSpc>
                <a:spcPct val="100000"/>
              </a:lnSpc>
              <a:spcAft>
                <a:spcPts val="1400"/>
              </a:spcAft>
              <a:buClr>
                <a:srgbClr val="F09828"/>
              </a:buClr>
              <a:buSzPct val="95000"/>
              <a:buFont typeface="Arial" panose="020B0604020202020204" pitchFamily="34" charset="0"/>
              <a:buChar char="•"/>
            </a:pPr>
            <a:r>
              <a:rPr lang="en-US" sz="2400" b="1" dirty="0" smtClean="0"/>
              <a:t>KRd consistently improved health-related </a:t>
            </a:r>
            <a:r>
              <a:rPr lang="en-US" b="1" dirty="0" smtClean="0"/>
              <a:t>quality of life</a:t>
            </a:r>
            <a:r>
              <a:rPr lang="en-US" sz="2400" b="1" dirty="0" smtClean="0"/>
              <a:t> compared with Rd over 18 cycles of treatment</a:t>
            </a:r>
          </a:p>
          <a:p>
            <a:pPr marL="342900" lvl="1" indent="-342900">
              <a:lnSpc>
                <a:spcPct val="100000"/>
              </a:lnSpc>
              <a:spcAft>
                <a:spcPts val="1400"/>
              </a:spcAft>
              <a:buClr>
                <a:srgbClr val="F09828"/>
              </a:buClr>
              <a:buSzPct val="95000"/>
              <a:buFont typeface="Arial" panose="020B0604020202020204" pitchFamily="34" charset="0"/>
              <a:buChar char="•"/>
            </a:pPr>
            <a:r>
              <a:rPr lang="en-US" sz="2400" b="1" dirty="0"/>
              <a:t>KRd represents </a:t>
            </a:r>
            <a:r>
              <a:rPr lang="en-US" sz="2400" b="1" dirty="0" smtClean="0"/>
              <a:t>a potential new </a:t>
            </a:r>
            <a:r>
              <a:rPr lang="en-US" sz="2400" b="1" dirty="0"/>
              <a:t>standard of care in relapsed MM</a:t>
            </a:r>
          </a:p>
          <a:p>
            <a:pPr marL="342900" lvl="1" indent="-342900">
              <a:lnSpc>
                <a:spcPct val="100000"/>
              </a:lnSpc>
              <a:spcAft>
                <a:spcPts val="1400"/>
              </a:spcAft>
              <a:buClr>
                <a:srgbClr val="F09828"/>
              </a:buClr>
              <a:buSzPct val="95000"/>
              <a:buFont typeface="Arial" panose="020B0604020202020204" pitchFamily="34" charset="0"/>
              <a:buChar char="•"/>
            </a:pPr>
            <a:endParaRPr lang="en-US" sz="2400" b="1" dirty="0" smtClean="0"/>
          </a:p>
        </p:txBody>
      </p:sp>
      <p:sp>
        <p:nvSpPr>
          <p:cNvPr id="5" name="Rectangle 4"/>
          <p:cNvSpPr/>
          <p:nvPr/>
        </p:nvSpPr>
        <p:spPr>
          <a:xfrm>
            <a:off x="367659" y="6429384"/>
            <a:ext cx="3616503" cy="276999"/>
          </a:xfrm>
          <a:prstGeom prst="rect">
            <a:avLst/>
          </a:prstGeom>
        </p:spPr>
        <p:txBody>
          <a:bodyPr wrap="none">
            <a:spAutoFit/>
          </a:bodyPr>
          <a:lstStyle/>
          <a:p>
            <a:r>
              <a:rPr lang="en-US" sz="1200" b="1" dirty="0">
                <a:solidFill>
                  <a:srgbClr val="FFFFFF"/>
                </a:solidFill>
                <a:cs typeface="Arial" charset="0"/>
              </a:rPr>
              <a:t>Stewart AK,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cs typeface="Arial" charset="0"/>
              </a:rPr>
              <a:t>79.</a:t>
            </a:r>
            <a:endParaRPr lang="en-US" sz="1200" b="1" dirty="0">
              <a:solidFill>
                <a:srgbClr val="FFFFFF"/>
              </a:solidFill>
              <a:cs typeface="Arial" charset="0"/>
            </a:endParaRPr>
          </a:p>
        </p:txBody>
      </p:sp>
    </p:spTree>
    <p:extLst>
      <p:ext uri="{BB962C8B-B14F-4D97-AF65-F5344CB8AC3E}">
        <p14:creationId xmlns:p14="http://schemas.microsoft.com/office/powerpoint/2010/main" val="1830392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a:xfrm>
            <a:off x="0" y="368630"/>
            <a:ext cx="9144000" cy="666750"/>
          </a:xfrm>
        </p:spPr>
        <p:txBody>
          <a:bodyPr anchor="ctr"/>
          <a:lstStyle/>
          <a:p>
            <a:pPr algn="ctr"/>
            <a:r>
              <a:rPr lang="en-US" sz="3600" dirty="0" smtClean="0">
                <a:solidFill>
                  <a:srgbClr val="F09828"/>
                </a:solidFill>
              </a:rPr>
              <a:t>ASPIRE: KRd</a:t>
            </a:r>
            <a:r>
              <a:rPr lang="en-US" sz="3600" dirty="0">
                <a:solidFill>
                  <a:srgbClr val="F09828"/>
                </a:solidFill>
              </a:rPr>
              <a:t> </a:t>
            </a:r>
            <a:r>
              <a:rPr lang="en-US" sz="3600" dirty="0" smtClean="0">
                <a:solidFill>
                  <a:srgbClr val="F09828"/>
                </a:solidFill>
              </a:rPr>
              <a:t>vs Rd</a:t>
            </a:r>
            <a:endParaRPr lang="en-US" sz="3600" dirty="0">
              <a:solidFill>
                <a:srgbClr val="F09828"/>
              </a:solidFill>
            </a:endParaRPr>
          </a:p>
        </p:txBody>
      </p:sp>
      <p:sp>
        <p:nvSpPr>
          <p:cNvPr id="7" name="Content Placeholder 6"/>
          <p:cNvSpPr>
            <a:spLocks noGrp="1"/>
          </p:cNvSpPr>
          <p:nvPr>
            <p:ph idx="4294967295"/>
          </p:nvPr>
        </p:nvSpPr>
        <p:spPr>
          <a:xfrm>
            <a:off x="312737" y="1042988"/>
            <a:ext cx="8647782" cy="1360487"/>
          </a:xfrm>
        </p:spPr>
        <p:txBody>
          <a:bodyPr/>
          <a:lstStyle/>
          <a:p>
            <a:pPr>
              <a:lnSpc>
                <a:spcPct val="120000"/>
              </a:lnSpc>
              <a:spcAft>
                <a:spcPts val="1400"/>
              </a:spcAft>
              <a:buClr>
                <a:srgbClr val="F09828"/>
              </a:buClr>
              <a:buFont typeface="Arial" panose="020B0604020202020204" pitchFamily="34" charset="0"/>
              <a:buChar char="•"/>
            </a:pPr>
            <a:r>
              <a:rPr lang="en-US" sz="1800" b="1" dirty="0" smtClean="0">
                <a:solidFill>
                  <a:srgbClr val="FFFF00"/>
                </a:solidFill>
              </a:rPr>
              <a:t>Primary </a:t>
            </a:r>
            <a:r>
              <a:rPr lang="en-US" sz="1800" b="1" dirty="0" smtClean="0">
                <a:solidFill>
                  <a:srgbClr val="FFFF00"/>
                </a:solidFill>
              </a:rPr>
              <a:t>endpoint</a:t>
            </a:r>
            <a:r>
              <a:rPr lang="en-US" sz="1800" b="1" dirty="0" smtClean="0">
                <a:solidFill>
                  <a:schemeClr val="accent6">
                    <a:lumMod val="75000"/>
                  </a:schemeClr>
                </a:solidFill>
              </a:rPr>
              <a:t>: </a:t>
            </a:r>
            <a:r>
              <a:rPr lang="en-US" sz="1800" b="1" dirty="0"/>
              <a:t>p</a:t>
            </a:r>
            <a:r>
              <a:rPr lang="en-US" sz="1800" b="1" dirty="0" smtClean="0"/>
              <a:t>rogression-free survival (PFS)</a:t>
            </a:r>
          </a:p>
          <a:p>
            <a:pPr>
              <a:lnSpc>
                <a:spcPct val="120000"/>
              </a:lnSpc>
              <a:spcAft>
                <a:spcPts val="1400"/>
              </a:spcAft>
              <a:buClr>
                <a:srgbClr val="F09828"/>
              </a:buClr>
              <a:buFont typeface="Arial" panose="020B0604020202020204" pitchFamily="34" charset="0"/>
              <a:buChar char="•"/>
            </a:pPr>
            <a:r>
              <a:rPr lang="en-US" sz="1800" b="1" dirty="0" smtClean="0">
                <a:solidFill>
                  <a:srgbClr val="FFFF00"/>
                </a:solidFill>
              </a:rPr>
              <a:t>Secondary </a:t>
            </a:r>
            <a:r>
              <a:rPr lang="en-US" sz="1800" b="1" dirty="0" smtClean="0">
                <a:solidFill>
                  <a:srgbClr val="FFFF00"/>
                </a:solidFill>
              </a:rPr>
              <a:t>endpoints</a:t>
            </a:r>
            <a:r>
              <a:rPr lang="en-US" sz="1800" b="1" dirty="0" smtClean="0">
                <a:solidFill>
                  <a:srgbClr val="FFFF00"/>
                </a:solidFill>
              </a:rPr>
              <a:t>: </a:t>
            </a:r>
            <a:r>
              <a:rPr lang="en-US" sz="1800" b="1" dirty="0" smtClean="0"/>
              <a:t>overall survival (OS), overall response rate (ORR), duration of response, health-related quality of life, safety</a:t>
            </a:r>
          </a:p>
          <a:p>
            <a:pPr>
              <a:lnSpc>
                <a:spcPct val="120000"/>
              </a:lnSpc>
              <a:spcAft>
                <a:spcPts val="1400"/>
              </a:spcAft>
            </a:pPr>
            <a:endParaRPr lang="en-US" b="1" dirty="0" smtClean="0"/>
          </a:p>
        </p:txBody>
      </p:sp>
      <p:sp>
        <p:nvSpPr>
          <p:cNvPr id="11" name="Rounded Rectangle 5"/>
          <p:cNvSpPr>
            <a:spLocks noChangeArrowheads="1"/>
          </p:cNvSpPr>
          <p:nvPr/>
        </p:nvSpPr>
        <p:spPr bwMode="auto">
          <a:xfrm>
            <a:off x="278339" y="2431701"/>
            <a:ext cx="4207164" cy="3599276"/>
          </a:xfrm>
          <a:prstGeom prst="roundRect">
            <a:avLst>
              <a:gd name="adj" fmla="val 11075"/>
            </a:avLst>
          </a:prstGeom>
          <a:noFill/>
          <a:ln w="38100" algn="ctr">
            <a:solidFill>
              <a:schemeClr val="bg1"/>
            </a:solidFill>
            <a:round/>
            <a:headEnd/>
            <a:tailEnd/>
          </a:ln>
        </p:spPr>
        <p:txBody>
          <a:bodyPr anchor="t"/>
          <a:lstStyle/>
          <a:p>
            <a:pPr eaLnBrk="0" hangingPunct="0">
              <a:spcBef>
                <a:spcPts val="0"/>
              </a:spcBef>
              <a:spcAft>
                <a:spcPts val="800"/>
              </a:spcAft>
            </a:pPr>
            <a:r>
              <a:rPr lang="en-US" sz="1600" b="1" dirty="0" smtClean="0">
                <a:solidFill>
                  <a:srgbClr val="FFFF00"/>
                </a:solidFill>
                <a:latin typeface="Arial" panose="020B0604020202020204" pitchFamily="34" charset="0"/>
                <a:cs typeface="Arial" panose="020B0604020202020204" pitchFamily="34" charset="0"/>
              </a:rPr>
              <a:t>Key inclusion criteria</a:t>
            </a:r>
          </a:p>
          <a:p>
            <a:pPr marL="111125" indent="-111125" eaLnBrk="0" hangingPunct="0">
              <a:spcBef>
                <a:spcPts val="0"/>
              </a:spcBef>
              <a:spcAft>
                <a:spcPts val="800"/>
              </a:spcAft>
              <a:buClr>
                <a:srgbClr val="F09828"/>
              </a:buClr>
              <a:buFont typeface="Arial" pitchFamily="34" charset="0"/>
              <a:buChar char="•"/>
            </a:pPr>
            <a:r>
              <a:rPr lang="en-US" sz="1600" b="1" dirty="0" smtClean="0">
                <a:solidFill>
                  <a:schemeClr val="bg1"/>
                </a:solidFill>
                <a:latin typeface="Arial" panose="020B0604020202020204" pitchFamily="34" charset="0"/>
                <a:cs typeface="Arial" panose="020B0604020202020204" pitchFamily="34" charset="0"/>
              </a:rPr>
              <a:t>Symptomatic MM</a:t>
            </a:r>
            <a:endParaRPr lang="en-US" sz="1600" b="1" dirty="0">
              <a:solidFill>
                <a:schemeClr val="bg1"/>
              </a:solidFill>
              <a:latin typeface="Arial" panose="020B0604020202020204" pitchFamily="34" charset="0"/>
              <a:cs typeface="Arial" panose="020B0604020202020204" pitchFamily="34" charset="0"/>
            </a:endParaRPr>
          </a:p>
          <a:p>
            <a:pPr marL="111125" indent="-111125" eaLnBrk="0" hangingPunct="0">
              <a:spcBef>
                <a:spcPts val="0"/>
              </a:spcBef>
              <a:spcAft>
                <a:spcPts val="800"/>
              </a:spcAft>
              <a:buClr>
                <a:srgbClr val="F09828"/>
              </a:buClr>
              <a:buFont typeface="Arial" pitchFamily="34" charset="0"/>
              <a:buChar char="•"/>
            </a:pPr>
            <a:r>
              <a:rPr lang="en-US" sz="1600" b="1" dirty="0">
                <a:solidFill>
                  <a:schemeClr val="bg1"/>
                </a:solidFill>
                <a:latin typeface="Arial" panose="020B0604020202020204" pitchFamily="34" charset="0"/>
                <a:cs typeface="Arial" panose="020B0604020202020204" pitchFamily="34" charset="0"/>
              </a:rPr>
              <a:t>Measurable disease</a:t>
            </a:r>
          </a:p>
          <a:p>
            <a:pPr marL="111125" indent="-111125" eaLnBrk="0" hangingPunct="0">
              <a:spcBef>
                <a:spcPts val="0"/>
              </a:spcBef>
              <a:spcAft>
                <a:spcPts val="800"/>
              </a:spcAft>
              <a:buClr>
                <a:srgbClr val="F09828"/>
              </a:buClr>
              <a:buFont typeface="Arial" pitchFamily="34" charset="0"/>
              <a:buChar char="•"/>
            </a:pPr>
            <a:r>
              <a:rPr lang="en-US" sz="1600" b="1" dirty="0" smtClean="0">
                <a:solidFill>
                  <a:schemeClr val="bg1"/>
                </a:solidFill>
                <a:latin typeface="Arial" panose="020B0604020202020204" pitchFamily="34" charset="0"/>
                <a:cs typeface="Arial" panose="020B0604020202020204" pitchFamily="34" charset="0"/>
              </a:rPr>
              <a:t>1-3 </a:t>
            </a:r>
            <a:r>
              <a:rPr lang="en-US" sz="1600" b="1" dirty="0">
                <a:solidFill>
                  <a:schemeClr val="bg1"/>
                </a:solidFill>
                <a:latin typeface="Arial" panose="020B0604020202020204" pitchFamily="34" charset="0"/>
                <a:cs typeface="Arial" panose="020B0604020202020204" pitchFamily="34" charset="0"/>
              </a:rPr>
              <a:t>prior treatments</a:t>
            </a:r>
          </a:p>
          <a:p>
            <a:pPr marL="111125" indent="-111125" eaLnBrk="0" hangingPunct="0">
              <a:spcBef>
                <a:spcPts val="0"/>
              </a:spcBef>
              <a:spcAft>
                <a:spcPts val="800"/>
              </a:spcAft>
              <a:buClr>
                <a:srgbClr val="F09828"/>
              </a:buClr>
              <a:buFont typeface="Arial" pitchFamily="34" charset="0"/>
              <a:buChar char="•"/>
            </a:pPr>
            <a:r>
              <a:rPr lang="en-US" sz="1600" b="1" dirty="0">
                <a:solidFill>
                  <a:schemeClr val="bg1"/>
                </a:solidFill>
                <a:latin typeface="Arial" panose="020B0604020202020204" pitchFamily="34" charset="0"/>
                <a:cs typeface="Arial" panose="020B0604020202020204" pitchFamily="34" charset="0"/>
              </a:rPr>
              <a:t>Relapsed or progressive disease </a:t>
            </a:r>
            <a:endParaRPr lang="en-US" sz="1600" b="1" dirty="0" smtClean="0">
              <a:solidFill>
                <a:schemeClr val="bg1"/>
              </a:solidFill>
              <a:latin typeface="Arial" panose="020B0604020202020204" pitchFamily="34" charset="0"/>
              <a:cs typeface="Arial" panose="020B0604020202020204" pitchFamily="34" charset="0"/>
            </a:endParaRPr>
          </a:p>
          <a:p>
            <a:pPr marL="111125" indent="-111125" eaLnBrk="0" hangingPunct="0">
              <a:spcBef>
                <a:spcPts val="0"/>
              </a:spcBef>
              <a:spcAft>
                <a:spcPts val="800"/>
              </a:spcAft>
              <a:buClr>
                <a:srgbClr val="F09828"/>
              </a:buClr>
              <a:buFont typeface="Arial" pitchFamily="34" charset="0"/>
              <a:buChar char="•"/>
            </a:pPr>
            <a:r>
              <a:rPr lang="en-US" sz="1600" b="1" dirty="0" smtClean="0">
                <a:solidFill>
                  <a:schemeClr val="bg1"/>
                </a:solidFill>
                <a:latin typeface="Arial" panose="020B0604020202020204" pitchFamily="34" charset="0"/>
                <a:cs typeface="Arial" panose="020B0604020202020204" pitchFamily="34" charset="0"/>
              </a:rPr>
              <a:t>Partial response or better to at least 1 </a:t>
            </a:r>
            <a:r>
              <a:rPr lang="en-US" sz="1600" b="1" dirty="0">
                <a:solidFill>
                  <a:schemeClr val="bg1"/>
                </a:solidFill>
                <a:latin typeface="Arial" panose="020B0604020202020204" pitchFamily="34" charset="0"/>
                <a:cs typeface="Arial" panose="020B0604020202020204" pitchFamily="34" charset="0"/>
              </a:rPr>
              <a:t>prior regimen </a:t>
            </a:r>
            <a:endParaRPr lang="en-US" sz="1600" b="1" dirty="0" smtClean="0">
              <a:solidFill>
                <a:schemeClr val="bg1"/>
              </a:solidFill>
              <a:latin typeface="Arial" panose="020B0604020202020204" pitchFamily="34" charset="0"/>
              <a:cs typeface="Arial" panose="020B0604020202020204" pitchFamily="34" charset="0"/>
            </a:endParaRPr>
          </a:p>
        </p:txBody>
      </p:sp>
      <p:sp>
        <p:nvSpPr>
          <p:cNvPr id="12" name="Rounded Rectangle 5"/>
          <p:cNvSpPr>
            <a:spLocks noChangeArrowheads="1"/>
          </p:cNvSpPr>
          <p:nvPr/>
        </p:nvSpPr>
        <p:spPr bwMode="auto">
          <a:xfrm>
            <a:off x="4606442" y="2431701"/>
            <a:ext cx="4249346" cy="3599276"/>
          </a:xfrm>
          <a:prstGeom prst="roundRect">
            <a:avLst>
              <a:gd name="adj" fmla="val 11075"/>
            </a:avLst>
          </a:prstGeom>
          <a:noFill/>
          <a:ln w="38100" algn="ctr">
            <a:solidFill>
              <a:schemeClr val="bg1"/>
            </a:solidFill>
            <a:round/>
            <a:headEnd/>
            <a:tailEnd/>
          </a:ln>
        </p:spPr>
        <p:txBody>
          <a:bodyPr anchor="t"/>
          <a:lstStyle/>
          <a:p>
            <a:pPr eaLnBrk="0" hangingPunct="0">
              <a:spcBef>
                <a:spcPts val="0"/>
              </a:spcBef>
              <a:spcAft>
                <a:spcPts val="800"/>
              </a:spcAft>
              <a:buClr>
                <a:srgbClr val="F09828"/>
              </a:buClr>
            </a:pPr>
            <a:r>
              <a:rPr lang="en-US" sz="1600" b="1" dirty="0" smtClean="0">
                <a:solidFill>
                  <a:srgbClr val="FFFF00"/>
                </a:solidFill>
                <a:latin typeface="Arial" panose="020B0604020202020204" pitchFamily="34" charset="0"/>
                <a:cs typeface="Arial" panose="020B0604020202020204" pitchFamily="34" charset="0"/>
              </a:rPr>
              <a:t>Key exclusion criteria</a:t>
            </a:r>
            <a:endParaRPr lang="en-US" sz="1600" b="1" dirty="0">
              <a:solidFill>
                <a:srgbClr val="FFFF00"/>
              </a:solidFill>
              <a:latin typeface="Arial" panose="020B0604020202020204" pitchFamily="34" charset="0"/>
              <a:cs typeface="Arial" panose="020B0604020202020204" pitchFamily="34" charset="0"/>
            </a:endParaRPr>
          </a:p>
          <a:p>
            <a:pPr marL="111125" indent="-111125" eaLnBrk="0" hangingPunct="0">
              <a:spcBef>
                <a:spcPts val="0"/>
              </a:spcBef>
              <a:spcAft>
                <a:spcPts val="800"/>
              </a:spcAft>
              <a:buClr>
                <a:srgbClr val="F09828"/>
              </a:buClr>
              <a:buFont typeface="Arial" pitchFamily="34" charset="0"/>
              <a:buChar char="•"/>
            </a:pPr>
            <a:r>
              <a:rPr lang="en-US" sz="1600" b="1" dirty="0" smtClean="0">
                <a:solidFill>
                  <a:schemeClr val="bg1"/>
                </a:solidFill>
                <a:latin typeface="Arial" panose="020B0604020202020204" pitchFamily="34" charset="0"/>
                <a:cs typeface="Arial" panose="020B0604020202020204" pitchFamily="34" charset="0"/>
              </a:rPr>
              <a:t>Creatinine </a:t>
            </a:r>
            <a:r>
              <a:rPr lang="en-US" sz="1600" b="1" dirty="0">
                <a:solidFill>
                  <a:schemeClr val="bg1"/>
                </a:solidFill>
                <a:latin typeface="Arial" panose="020B0604020202020204" pitchFamily="34" charset="0"/>
                <a:cs typeface="Arial" panose="020B0604020202020204" pitchFamily="34" charset="0"/>
              </a:rPr>
              <a:t>c</a:t>
            </a:r>
            <a:r>
              <a:rPr lang="en-US" sz="1600" b="1" dirty="0" smtClean="0">
                <a:solidFill>
                  <a:schemeClr val="bg1"/>
                </a:solidFill>
                <a:latin typeface="Arial" panose="020B0604020202020204" pitchFamily="34" charset="0"/>
                <a:cs typeface="Arial" panose="020B0604020202020204" pitchFamily="34" charset="0"/>
              </a:rPr>
              <a:t>learance &lt;50 mL/min</a:t>
            </a:r>
          </a:p>
          <a:p>
            <a:pPr marL="111125" indent="-111125" eaLnBrk="0" hangingPunct="0">
              <a:spcBef>
                <a:spcPts val="0"/>
              </a:spcBef>
              <a:spcAft>
                <a:spcPts val="800"/>
              </a:spcAft>
              <a:buClr>
                <a:srgbClr val="F09828"/>
              </a:buClr>
              <a:buFont typeface="Arial" pitchFamily="34" charset="0"/>
              <a:buChar char="•"/>
            </a:pPr>
            <a:r>
              <a:rPr lang="en-US" sz="1600" b="1" dirty="0" smtClean="0">
                <a:solidFill>
                  <a:schemeClr val="bg1"/>
                </a:solidFill>
                <a:latin typeface="Arial" panose="020B0604020202020204" pitchFamily="34" charset="0"/>
                <a:cs typeface="Arial" panose="020B0604020202020204" pitchFamily="34" charset="0"/>
              </a:rPr>
              <a:t>Progressive disease (PD) </a:t>
            </a:r>
            <a:r>
              <a:rPr lang="en-US" sz="1600" b="1" dirty="0">
                <a:solidFill>
                  <a:schemeClr val="bg1"/>
                </a:solidFill>
                <a:latin typeface="Arial" panose="020B0604020202020204" pitchFamily="34" charset="0"/>
                <a:cs typeface="Arial" panose="020B0604020202020204" pitchFamily="34" charset="0"/>
              </a:rPr>
              <a:t>on </a:t>
            </a:r>
            <a:r>
              <a:rPr lang="en-US" sz="1600" b="1" dirty="0" smtClean="0">
                <a:solidFill>
                  <a:schemeClr val="bg1"/>
                </a:solidFill>
                <a:latin typeface="Arial" panose="020B0604020202020204" pitchFamily="34" charset="0"/>
                <a:cs typeface="Arial" panose="020B0604020202020204" pitchFamily="34" charset="0"/>
              </a:rPr>
              <a:t>bortezomib* </a:t>
            </a:r>
            <a:endParaRPr lang="en-US" sz="1600" b="1" dirty="0">
              <a:solidFill>
                <a:schemeClr val="bg1"/>
              </a:solidFill>
              <a:latin typeface="Arial" panose="020B0604020202020204" pitchFamily="34" charset="0"/>
              <a:cs typeface="Arial" panose="020B0604020202020204" pitchFamily="34" charset="0"/>
            </a:endParaRPr>
          </a:p>
          <a:p>
            <a:pPr marL="111125" indent="-111125" eaLnBrk="0" hangingPunct="0">
              <a:spcBef>
                <a:spcPts val="0"/>
              </a:spcBef>
              <a:spcAft>
                <a:spcPts val="800"/>
              </a:spcAft>
              <a:buClr>
                <a:srgbClr val="F09828"/>
              </a:buClr>
              <a:buFont typeface="Arial" pitchFamily="34" charset="0"/>
              <a:buChar char="•"/>
            </a:pPr>
            <a:r>
              <a:rPr lang="en-US" sz="1600" b="1" dirty="0">
                <a:solidFill>
                  <a:schemeClr val="bg1"/>
                </a:solidFill>
                <a:latin typeface="Arial" panose="020B0604020202020204" pitchFamily="34" charset="0"/>
                <a:cs typeface="Arial" panose="020B0604020202020204" pitchFamily="34" charset="0"/>
              </a:rPr>
              <a:t>If previously treated with </a:t>
            </a:r>
            <a:r>
              <a:rPr lang="en-US" sz="1600" b="1" dirty="0" smtClean="0">
                <a:solidFill>
                  <a:schemeClr val="bg1"/>
                </a:solidFill>
                <a:latin typeface="Arial" panose="020B0604020202020204" pitchFamily="34" charset="0"/>
                <a:cs typeface="Arial" panose="020B0604020202020204" pitchFamily="34" charset="0"/>
              </a:rPr>
              <a:t>Rd:</a:t>
            </a:r>
            <a:endParaRPr lang="en-US" sz="1600" b="1" dirty="0">
              <a:solidFill>
                <a:schemeClr val="bg1"/>
              </a:solidFill>
              <a:latin typeface="Arial" panose="020B0604020202020204" pitchFamily="34" charset="0"/>
              <a:cs typeface="Arial" panose="020B0604020202020204" pitchFamily="34" charset="0"/>
            </a:endParaRPr>
          </a:p>
          <a:p>
            <a:pPr marL="463550" lvl="1" indent="-231775" eaLnBrk="0" hangingPunct="0">
              <a:spcBef>
                <a:spcPts val="0"/>
              </a:spcBef>
              <a:spcAft>
                <a:spcPts val="800"/>
              </a:spcAft>
              <a:buClr>
                <a:srgbClr val="F09828"/>
              </a:buClr>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PD during the </a:t>
            </a:r>
            <a:r>
              <a:rPr lang="en-US" sz="1600" b="1" dirty="0" smtClean="0">
                <a:solidFill>
                  <a:schemeClr val="bg1"/>
                </a:solidFill>
                <a:latin typeface="Arial" panose="020B0604020202020204" pitchFamily="34" charset="0"/>
                <a:cs typeface="Arial" panose="020B0604020202020204" pitchFamily="34" charset="0"/>
              </a:rPr>
              <a:t>first </a:t>
            </a:r>
            <a:r>
              <a:rPr lang="en-US" sz="1600" b="1" dirty="0">
                <a:solidFill>
                  <a:schemeClr val="bg1"/>
                </a:solidFill>
                <a:latin typeface="Arial" panose="020B0604020202020204" pitchFamily="34" charset="0"/>
                <a:cs typeface="Arial" panose="020B0604020202020204" pitchFamily="34" charset="0"/>
              </a:rPr>
              <a:t>3 months of </a:t>
            </a:r>
            <a:r>
              <a:rPr lang="en-US" sz="1600" b="1" dirty="0" smtClean="0">
                <a:solidFill>
                  <a:schemeClr val="bg1"/>
                </a:solidFill>
                <a:latin typeface="Arial" panose="020B0604020202020204" pitchFamily="34" charset="0"/>
                <a:cs typeface="Arial" panose="020B0604020202020204" pitchFamily="34" charset="0"/>
              </a:rPr>
              <a:t>treatment</a:t>
            </a:r>
          </a:p>
          <a:p>
            <a:pPr marL="463550" lvl="1" indent="-231775" eaLnBrk="0" hangingPunct="0">
              <a:spcBef>
                <a:spcPts val="0"/>
              </a:spcBef>
              <a:spcAft>
                <a:spcPts val="800"/>
              </a:spcAft>
              <a:buClr>
                <a:srgbClr val="F09828"/>
              </a:buClr>
              <a:buFont typeface="Arial" panose="020B0604020202020204" pitchFamily="34" charset="0"/>
              <a:buChar char="−"/>
            </a:pPr>
            <a:r>
              <a:rPr lang="en-US" sz="1600" b="1" dirty="0" smtClean="0">
                <a:solidFill>
                  <a:schemeClr val="bg1"/>
                </a:solidFill>
                <a:latin typeface="Arial" panose="020B0604020202020204" pitchFamily="34" charset="0"/>
                <a:cs typeface="Arial" panose="020B0604020202020204" pitchFamily="34" charset="0"/>
              </a:rPr>
              <a:t>PD </a:t>
            </a:r>
            <a:r>
              <a:rPr lang="en-US" sz="1600" b="1" dirty="0">
                <a:solidFill>
                  <a:schemeClr val="bg1"/>
                </a:solidFill>
                <a:latin typeface="Arial" panose="020B0604020202020204" pitchFamily="34" charset="0"/>
                <a:cs typeface="Arial" panose="020B0604020202020204" pitchFamily="34" charset="0"/>
              </a:rPr>
              <a:t>at any time if </a:t>
            </a:r>
            <a:r>
              <a:rPr lang="en-US" sz="1600" b="1" dirty="0" smtClean="0">
                <a:solidFill>
                  <a:schemeClr val="bg1"/>
                </a:solidFill>
                <a:latin typeface="Arial" panose="020B0604020202020204" pitchFamily="34" charset="0"/>
                <a:cs typeface="Arial" panose="020B0604020202020204" pitchFamily="34" charset="0"/>
              </a:rPr>
              <a:t>Rd was </a:t>
            </a:r>
            <a:r>
              <a:rPr lang="en-US" sz="1600" b="1" dirty="0">
                <a:solidFill>
                  <a:schemeClr val="bg1"/>
                </a:solidFill>
                <a:latin typeface="Arial" panose="020B0604020202020204" pitchFamily="34" charset="0"/>
                <a:cs typeface="Arial" panose="020B0604020202020204" pitchFamily="34" charset="0"/>
              </a:rPr>
              <a:t>the most recent </a:t>
            </a:r>
            <a:r>
              <a:rPr lang="en-US" sz="1600" b="1" dirty="0" smtClean="0">
                <a:solidFill>
                  <a:schemeClr val="bg1"/>
                </a:solidFill>
                <a:latin typeface="Arial" panose="020B0604020202020204" pitchFamily="34" charset="0"/>
                <a:cs typeface="Arial" panose="020B0604020202020204" pitchFamily="34" charset="0"/>
              </a:rPr>
              <a:t>treatment</a:t>
            </a:r>
          </a:p>
          <a:p>
            <a:pPr marL="119063" lvl="1" indent="-119063" eaLnBrk="0" hangingPunct="0">
              <a:spcBef>
                <a:spcPts val="0"/>
              </a:spcBef>
              <a:spcAft>
                <a:spcPts val="800"/>
              </a:spcAft>
              <a:buClr>
                <a:srgbClr val="F09828"/>
              </a:buClr>
              <a:buFont typeface="Arial" panose="020B0604020202020204" pitchFamily="34" charset="0"/>
              <a:buChar char="•"/>
            </a:pPr>
            <a:r>
              <a:rPr lang="en-US" sz="1600" b="1" dirty="0" smtClean="0">
                <a:solidFill>
                  <a:schemeClr val="bg1"/>
                </a:solidFill>
                <a:latin typeface="Arial" panose="020B0604020202020204" pitchFamily="34" charset="0"/>
                <a:cs typeface="Arial" panose="020B0604020202020204" pitchFamily="34" charset="0"/>
              </a:rPr>
              <a:t>Lenalidomide or dexamethasone intolerance</a:t>
            </a:r>
            <a:endParaRPr lang="en-US" sz="1600" b="1" dirty="0">
              <a:solidFill>
                <a:schemeClr val="bg1"/>
              </a:solidFill>
              <a:latin typeface="Arial" panose="020B0604020202020204" pitchFamily="34" charset="0"/>
              <a:cs typeface="Arial" panose="020B0604020202020204" pitchFamily="34" charset="0"/>
            </a:endParaRPr>
          </a:p>
        </p:txBody>
      </p:sp>
      <p:sp>
        <p:nvSpPr>
          <p:cNvPr id="13" name="TextBox 12"/>
          <p:cNvSpPr txBox="1"/>
          <p:nvPr/>
        </p:nvSpPr>
        <p:spPr>
          <a:xfrm>
            <a:off x="466725" y="6030977"/>
            <a:ext cx="8208963" cy="400110"/>
          </a:xfrm>
          <a:prstGeom prst="rect">
            <a:avLst/>
          </a:prstGeom>
          <a:noFill/>
        </p:spPr>
        <p:txBody>
          <a:bodyPr wrap="square" rtlCol="0">
            <a:spAutoFit/>
          </a:bodyPr>
          <a:lstStyle/>
          <a:p>
            <a:r>
              <a:rPr lang="en-US" sz="1000" dirty="0" smtClean="0">
                <a:solidFill>
                  <a:schemeClr val="bg1"/>
                </a:solidFill>
                <a:latin typeface="Arial" panose="020B0604020202020204" pitchFamily="34" charset="0"/>
                <a:cs typeface="Arial" panose="020B0604020202020204" pitchFamily="34" charset="0"/>
              </a:rPr>
              <a:t>*</a:t>
            </a:r>
            <a:r>
              <a:rPr lang="en-US" sz="1000" dirty="0">
                <a:solidFill>
                  <a:schemeClr val="bg1"/>
                </a:solidFill>
              </a:rPr>
              <a:t>If a patient progressed during any bortezomib-containing regimen, they were eligible to enroll if the progression date occurred after discontinuation of bortezomib.</a:t>
            </a:r>
            <a:endParaRPr lang="en-US" sz="1000" dirty="0" smtClean="0">
              <a:solidFill>
                <a:schemeClr val="bg1"/>
              </a:solidFill>
              <a:latin typeface="Arial" panose="020B0604020202020204" pitchFamily="34" charset="0"/>
              <a:cs typeface="Arial" panose="020B0604020202020204" pitchFamily="34" charset="0"/>
            </a:endParaRPr>
          </a:p>
        </p:txBody>
      </p:sp>
      <p:sp>
        <p:nvSpPr>
          <p:cNvPr id="9" name="Rectangle 8"/>
          <p:cNvSpPr/>
          <p:nvPr/>
        </p:nvSpPr>
        <p:spPr>
          <a:xfrm>
            <a:off x="367659" y="6429384"/>
            <a:ext cx="3616503" cy="276999"/>
          </a:xfrm>
          <a:prstGeom prst="rect">
            <a:avLst/>
          </a:prstGeom>
        </p:spPr>
        <p:txBody>
          <a:bodyPr wrap="none">
            <a:spAutoFit/>
          </a:bodyPr>
          <a:lstStyle/>
          <a:p>
            <a:r>
              <a:rPr lang="en-US" sz="1200" b="1" dirty="0">
                <a:solidFill>
                  <a:srgbClr val="FFFFFF"/>
                </a:solidFill>
                <a:cs typeface="Arial" charset="0"/>
              </a:rPr>
              <a:t>Stewart AK,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cs typeface="Arial" charset="0"/>
              </a:rPr>
              <a:t>79.</a:t>
            </a:r>
            <a:endParaRPr lang="en-US" sz="1200" b="1" dirty="0">
              <a:solidFill>
                <a:srgbClr val="FFFFFF"/>
              </a:solidFill>
              <a:cs typeface="Arial" charset="0"/>
            </a:endParaRPr>
          </a:p>
        </p:txBody>
      </p:sp>
    </p:spTree>
    <p:extLst>
      <p:ext uri="{BB962C8B-B14F-4D97-AF65-F5344CB8AC3E}">
        <p14:creationId xmlns:p14="http://schemas.microsoft.com/office/powerpoint/2010/main" val="2766183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351939"/>
            <a:ext cx="9144000" cy="666750"/>
          </a:xfrm>
        </p:spPr>
        <p:txBody>
          <a:bodyPr anchor="ctr"/>
          <a:lstStyle/>
          <a:p>
            <a:pPr algn="ctr"/>
            <a:r>
              <a:rPr lang="en-US" sz="3600" dirty="0" smtClean="0">
                <a:solidFill>
                  <a:srgbClr val="F09828"/>
                </a:solidFill>
              </a:rPr>
              <a:t>ASPIRE Study Design</a:t>
            </a:r>
            <a:endParaRPr lang="en-US" sz="3600" dirty="0">
              <a:solidFill>
                <a:srgbClr val="F09828"/>
              </a:solidFill>
            </a:endParaRPr>
          </a:p>
        </p:txBody>
      </p:sp>
      <p:cxnSp>
        <p:nvCxnSpPr>
          <p:cNvPr id="21" name="Straight Arrow Connector 12"/>
          <p:cNvCxnSpPr>
            <a:cxnSpLocks noChangeShapeType="1"/>
          </p:cNvCxnSpPr>
          <p:nvPr/>
        </p:nvCxnSpPr>
        <p:spPr bwMode="auto">
          <a:xfrm>
            <a:off x="2487961" y="5281990"/>
            <a:ext cx="425303" cy="0"/>
          </a:xfrm>
          <a:prstGeom prst="straightConnector1">
            <a:avLst/>
          </a:prstGeom>
          <a:noFill/>
          <a:ln w="57150" algn="ctr">
            <a:solidFill>
              <a:srgbClr val="FF9900"/>
            </a:solidFill>
            <a:round/>
            <a:headEnd type="none" w="med" len="med"/>
            <a:tailEnd type="triangle" w="med" len="med"/>
          </a:ln>
        </p:spPr>
      </p:cxnSp>
      <p:sp>
        <p:nvSpPr>
          <p:cNvPr id="22" name="Rounded Rectangle 21"/>
          <p:cNvSpPr/>
          <p:nvPr/>
        </p:nvSpPr>
        <p:spPr bwMode="auto">
          <a:xfrm>
            <a:off x="2923897" y="4296296"/>
            <a:ext cx="5837338" cy="1897269"/>
          </a:xfrm>
          <a:prstGeom prst="roundRect">
            <a:avLst/>
          </a:prstGeom>
          <a:solidFill>
            <a:srgbClr val="FF9900"/>
          </a:solidFill>
          <a:ln w="38100" cap="flat" cmpd="sng" algn="ctr">
            <a:noFill/>
            <a:prstDash val="solid"/>
            <a:round/>
            <a:headEnd type="none" w="med" len="med"/>
            <a:tailEnd type="none" w="med" len="med"/>
          </a:ln>
          <a:effectLst/>
        </p:spPr>
        <p:txBody>
          <a:bodyPr anchor="ctr" anchorCtr="0"/>
          <a:lstStyle/>
          <a:p>
            <a:pPr algn="ctr" eaLnBrk="0" hangingPunct="0">
              <a:spcBef>
                <a:spcPts val="0"/>
              </a:spcBef>
              <a:spcAft>
                <a:spcPts val="1200"/>
              </a:spcAft>
              <a:defRPr/>
            </a:pPr>
            <a:r>
              <a:rPr lang="en-US" sz="2400" b="1" u="sng" dirty="0" smtClean="0">
                <a:latin typeface="Arial" panose="020B0604020202020204" pitchFamily="34" charset="0"/>
                <a:cs typeface="Arial" panose="020B0604020202020204" pitchFamily="34" charset="0"/>
              </a:rPr>
              <a:t>Rd</a:t>
            </a:r>
          </a:p>
          <a:p>
            <a:pPr algn="ctr" eaLnBrk="0" hangingPunct="0">
              <a:spcBef>
                <a:spcPts val="0"/>
              </a:spcBef>
              <a:spcAft>
                <a:spcPts val="600"/>
              </a:spcAft>
              <a:tabLst>
                <a:tab pos="171450" algn="l"/>
              </a:tabLst>
            </a:pPr>
            <a:r>
              <a:rPr lang="en-US" sz="1600" b="1" dirty="0">
                <a:latin typeface="Arial" panose="020B0604020202020204" pitchFamily="34" charset="0"/>
                <a:cs typeface="Arial" panose="020B0604020202020204" pitchFamily="34" charset="0"/>
              </a:rPr>
              <a:t>Lenalidomide 25 mg </a:t>
            </a:r>
            <a:r>
              <a:rPr lang="en-US" sz="1600" b="1" i="1" dirty="0" smtClean="0">
                <a:latin typeface="Arial" panose="020B0604020202020204" pitchFamily="34" charset="0"/>
                <a:cs typeface="Arial" panose="020B0604020202020204" pitchFamily="34" charset="0"/>
              </a:rPr>
              <a:t>days </a:t>
            </a:r>
            <a:r>
              <a:rPr lang="en-US" sz="1600" b="1" i="1" dirty="0">
                <a:latin typeface="Arial" panose="020B0604020202020204" pitchFamily="34" charset="0"/>
                <a:cs typeface="Arial" panose="020B0604020202020204" pitchFamily="34" charset="0"/>
              </a:rPr>
              <a:t>1–21</a:t>
            </a:r>
          </a:p>
          <a:p>
            <a:pPr algn="ctr" eaLnBrk="0" hangingPunct="0">
              <a:spcBef>
                <a:spcPts val="0"/>
              </a:spcBef>
              <a:spcAft>
                <a:spcPts val="600"/>
              </a:spcAft>
            </a:pPr>
            <a:r>
              <a:rPr lang="en-US" sz="1600" b="1" dirty="0">
                <a:latin typeface="Arial" panose="020B0604020202020204" pitchFamily="34" charset="0"/>
                <a:cs typeface="Arial" panose="020B0604020202020204" pitchFamily="34" charset="0"/>
              </a:rPr>
              <a:t>Dexamethasone 40 mg </a:t>
            </a:r>
            <a:r>
              <a:rPr lang="en-US" sz="1600" b="1" i="1" dirty="0" smtClean="0">
                <a:latin typeface="Arial" panose="020B0604020202020204" pitchFamily="34" charset="0"/>
                <a:cs typeface="Arial" panose="020B0604020202020204" pitchFamily="34" charset="0"/>
              </a:rPr>
              <a:t>days </a:t>
            </a:r>
            <a:r>
              <a:rPr lang="en-US" sz="1600" b="1" i="1" dirty="0">
                <a:latin typeface="Arial" panose="020B0604020202020204" pitchFamily="34" charset="0"/>
                <a:cs typeface="Arial" panose="020B0604020202020204" pitchFamily="34" charset="0"/>
              </a:rPr>
              <a:t>1, 8, 15, </a:t>
            </a:r>
            <a:r>
              <a:rPr lang="en-US" sz="1600" b="1" i="1" dirty="0" smtClean="0">
                <a:latin typeface="Arial" panose="020B0604020202020204" pitchFamily="34" charset="0"/>
                <a:cs typeface="Arial" panose="020B0604020202020204" pitchFamily="34" charset="0"/>
              </a:rPr>
              <a:t>22</a:t>
            </a:r>
            <a:endParaRPr lang="en-US" sz="1600" b="1" i="1" dirty="0">
              <a:latin typeface="Arial" panose="020B0604020202020204" pitchFamily="34" charset="0"/>
              <a:cs typeface="Arial" panose="020B0604020202020204" pitchFamily="34" charset="0"/>
            </a:endParaRPr>
          </a:p>
        </p:txBody>
      </p:sp>
      <p:cxnSp>
        <p:nvCxnSpPr>
          <p:cNvPr id="23" name="Straight Arrow Connector 23"/>
          <p:cNvCxnSpPr>
            <a:cxnSpLocks noChangeShapeType="1"/>
          </p:cNvCxnSpPr>
          <p:nvPr/>
        </p:nvCxnSpPr>
        <p:spPr bwMode="auto">
          <a:xfrm>
            <a:off x="2487961" y="2404244"/>
            <a:ext cx="425303" cy="0"/>
          </a:xfrm>
          <a:prstGeom prst="straightConnector1">
            <a:avLst/>
          </a:prstGeom>
          <a:noFill/>
          <a:ln w="57150" algn="ctr">
            <a:solidFill>
              <a:srgbClr val="FFFF00"/>
            </a:solidFill>
            <a:round/>
            <a:headEnd type="none" w="med" len="med"/>
            <a:tailEnd type="triangle" w="med" len="med"/>
          </a:ln>
        </p:spPr>
      </p:cxnSp>
      <p:sp>
        <p:nvSpPr>
          <p:cNvPr id="24" name="Rounded Rectangle 32"/>
          <p:cNvSpPr>
            <a:spLocks noChangeArrowheads="1"/>
          </p:cNvSpPr>
          <p:nvPr/>
        </p:nvSpPr>
        <p:spPr bwMode="auto">
          <a:xfrm>
            <a:off x="2923897" y="1301432"/>
            <a:ext cx="5837338" cy="2163826"/>
          </a:xfrm>
          <a:prstGeom prst="roundRect">
            <a:avLst>
              <a:gd name="adj" fmla="val 16667"/>
            </a:avLst>
          </a:prstGeom>
          <a:solidFill>
            <a:schemeClr val="accent6">
              <a:lumMod val="75000"/>
            </a:schemeClr>
          </a:solidFill>
          <a:ln w="38100" algn="ctr">
            <a:noFill/>
            <a:round/>
            <a:headEnd/>
            <a:tailEnd/>
          </a:ln>
        </p:spPr>
        <p:txBody>
          <a:bodyPr anchor="ctr"/>
          <a:lstStyle/>
          <a:p>
            <a:pPr algn="ctr" eaLnBrk="0" hangingPunct="0">
              <a:spcBef>
                <a:spcPts val="300"/>
              </a:spcBef>
              <a:spcAft>
                <a:spcPts val="1200"/>
              </a:spcAft>
            </a:pPr>
            <a:r>
              <a:rPr lang="en-US" sz="2400" b="1" u="sng" dirty="0" smtClean="0">
                <a:latin typeface="Arial" panose="020B0604020202020204" pitchFamily="34" charset="0"/>
                <a:cs typeface="Arial" panose="020B0604020202020204" pitchFamily="34" charset="0"/>
              </a:rPr>
              <a:t>KRd</a:t>
            </a:r>
          </a:p>
          <a:p>
            <a:pPr algn="ctr" eaLnBrk="0" hangingPunct="0">
              <a:spcBef>
                <a:spcPts val="0"/>
              </a:spcBef>
              <a:spcAft>
                <a:spcPts val="600"/>
              </a:spcAft>
              <a:tabLst>
                <a:tab pos="171450" algn="l"/>
              </a:tabLst>
            </a:pPr>
            <a:r>
              <a:rPr lang="en-US" sz="1600" b="1" dirty="0" smtClean="0">
                <a:latin typeface="Arial" panose="020B0604020202020204" pitchFamily="34" charset="0"/>
                <a:cs typeface="Arial" panose="020B0604020202020204" pitchFamily="34" charset="0"/>
              </a:rPr>
              <a:t>Carfilzomib 27 mg/m</a:t>
            </a:r>
            <a:r>
              <a:rPr lang="en-US" sz="1600" b="1" baseline="30000" dirty="0" smtClean="0">
                <a:latin typeface="Arial" panose="020B0604020202020204" pitchFamily="34" charset="0"/>
                <a:cs typeface="Arial" panose="020B0604020202020204" pitchFamily="34" charset="0"/>
              </a:rPr>
              <a:t>2</a:t>
            </a:r>
            <a:r>
              <a:rPr lang="en-US" sz="1600" b="1" dirty="0" smtClean="0">
                <a:latin typeface="Arial" panose="020B0604020202020204" pitchFamily="34" charset="0"/>
                <a:cs typeface="Arial" panose="020B0604020202020204" pitchFamily="34" charset="0"/>
              </a:rPr>
              <a:t> IV (10 min)</a:t>
            </a:r>
          </a:p>
          <a:p>
            <a:pPr algn="ctr" eaLnBrk="0" hangingPunct="0">
              <a:spcBef>
                <a:spcPts val="0"/>
              </a:spcBef>
              <a:spcAft>
                <a:spcPts val="600"/>
              </a:spcAft>
              <a:tabLst>
                <a:tab pos="171450" algn="l"/>
              </a:tabLst>
            </a:pPr>
            <a:r>
              <a:rPr lang="en-US" sz="1600" b="1" i="1" dirty="0" smtClean="0">
                <a:latin typeface="Arial" panose="020B0604020202020204" pitchFamily="34" charset="0"/>
                <a:cs typeface="Arial" panose="020B0604020202020204" pitchFamily="34" charset="0"/>
              </a:rPr>
              <a:t>Days 1, 2, 8, 9, 15, 16 (20 mg/m</a:t>
            </a:r>
            <a:r>
              <a:rPr lang="en-US" sz="1600" b="1" i="1" baseline="30000" dirty="0" smtClean="0">
                <a:latin typeface="Arial" panose="020B0604020202020204" pitchFamily="34" charset="0"/>
                <a:cs typeface="Arial" panose="020B0604020202020204" pitchFamily="34" charset="0"/>
              </a:rPr>
              <a:t>2</a:t>
            </a:r>
            <a:r>
              <a:rPr lang="en-US" sz="1600" b="1" i="1" dirty="0">
                <a:latin typeface="Arial" panose="020B0604020202020204" pitchFamily="34" charset="0"/>
                <a:cs typeface="Arial" panose="020B0604020202020204" pitchFamily="34" charset="0"/>
              </a:rPr>
              <a:t> </a:t>
            </a:r>
            <a:r>
              <a:rPr lang="en-US" sz="1600" b="1" i="1" dirty="0" smtClean="0">
                <a:latin typeface="Arial" panose="020B0604020202020204" pitchFamily="34" charset="0"/>
                <a:cs typeface="Arial" panose="020B0604020202020204" pitchFamily="34" charset="0"/>
              </a:rPr>
              <a:t>days 1, 2, cycle 1 only) </a:t>
            </a:r>
          </a:p>
          <a:p>
            <a:pPr algn="ctr" eaLnBrk="0" hangingPunct="0">
              <a:spcBef>
                <a:spcPts val="0"/>
              </a:spcBef>
              <a:spcAft>
                <a:spcPts val="600"/>
              </a:spcAft>
              <a:tabLst>
                <a:tab pos="171450" algn="l"/>
              </a:tabLst>
            </a:pPr>
            <a:r>
              <a:rPr lang="en-US" sz="1600" b="1" dirty="0" smtClean="0">
                <a:latin typeface="Arial" panose="020B0604020202020204" pitchFamily="34" charset="0"/>
                <a:cs typeface="Arial" panose="020B0604020202020204" pitchFamily="34" charset="0"/>
              </a:rPr>
              <a:t>Lenalidomide 25 mg </a:t>
            </a:r>
            <a:r>
              <a:rPr lang="en-US" sz="1600" b="1" i="1" dirty="0" smtClean="0">
                <a:latin typeface="Arial" panose="020B0604020202020204" pitchFamily="34" charset="0"/>
                <a:cs typeface="Arial" panose="020B0604020202020204" pitchFamily="34" charset="0"/>
              </a:rPr>
              <a:t>days 1–21</a:t>
            </a:r>
          </a:p>
          <a:p>
            <a:pPr algn="ctr" eaLnBrk="0" hangingPunct="0">
              <a:spcBef>
                <a:spcPts val="0"/>
              </a:spcBef>
              <a:spcAft>
                <a:spcPts val="600"/>
              </a:spcAft>
            </a:pPr>
            <a:r>
              <a:rPr lang="en-US" sz="1600" b="1" dirty="0" smtClean="0">
                <a:latin typeface="Arial" panose="020B0604020202020204" pitchFamily="34" charset="0"/>
                <a:cs typeface="Arial" panose="020B0604020202020204" pitchFamily="34" charset="0"/>
              </a:rPr>
              <a:t>Dexamethasone 40 mg </a:t>
            </a:r>
            <a:r>
              <a:rPr lang="en-US" sz="1600" b="1" i="1" dirty="0" smtClean="0">
                <a:latin typeface="Arial" panose="020B0604020202020204" pitchFamily="34" charset="0"/>
                <a:cs typeface="Arial" panose="020B0604020202020204" pitchFamily="34" charset="0"/>
              </a:rPr>
              <a:t>days 1, 8, 15, 22</a:t>
            </a:r>
            <a:endParaRPr lang="en-US" sz="1600" b="1" i="1" dirty="0">
              <a:latin typeface="Arial" panose="020B0604020202020204" pitchFamily="34" charset="0"/>
              <a:cs typeface="Arial" panose="020B0604020202020204" pitchFamily="34" charset="0"/>
            </a:endParaRPr>
          </a:p>
        </p:txBody>
      </p:sp>
      <p:sp>
        <p:nvSpPr>
          <p:cNvPr id="26" name="Rounded Rectangle 5"/>
          <p:cNvSpPr>
            <a:spLocks noChangeArrowheads="1"/>
          </p:cNvSpPr>
          <p:nvPr/>
        </p:nvSpPr>
        <p:spPr bwMode="auto">
          <a:xfrm>
            <a:off x="188132" y="989529"/>
            <a:ext cx="2257364" cy="5062771"/>
          </a:xfrm>
          <a:prstGeom prst="roundRect">
            <a:avLst>
              <a:gd name="adj" fmla="val 11075"/>
            </a:avLst>
          </a:prstGeom>
          <a:noFill/>
          <a:ln w="28575" algn="ctr">
            <a:solidFill>
              <a:schemeClr val="bg1"/>
            </a:solidFill>
            <a:round/>
            <a:headEnd/>
            <a:tailEnd/>
          </a:ln>
        </p:spPr>
        <p:txBody>
          <a:bodyPr anchor="ctr"/>
          <a:lstStyle/>
          <a:p>
            <a:pPr algn="ctr" eaLnBrk="0" hangingPunct="0">
              <a:spcBef>
                <a:spcPts val="800"/>
              </a:spcBef>
            </a:pPr>
            <a:r>
              <a:rPr lang="en-US" sz="2000" b="1" dirty="0" smtClean="0">
                <a:solidFill>
                  <a:schemeClr val="bg1"/>
                </a:solidFill>
                <a:latin typeface="Arial" panose="020B0604020202020204" pitchFamily="34" charset="0"/>
                <a:cs typeface="Arial" panose="020B0604020202020204" pitchFamily="34" charset="0"/>
              </a:rPr>
              <a:t>Randomization</a:t>
            </a:r>
            <a:r>
              <a:rPr lang="en-US" sz="2000" b="1" dirty="0">
                <a:solidFill>
                  <a:schemeClr val="bg1"/>
                </a:solidFill>
                <a:latin typeface="Arial" panose="020B0604020202020204" pitchFamily="34" charset="0"/>
                <a:cs typeface="Arial" panose="020B0604020202020204" pitchFamily="34" charset="0"/>
              </a:rPr>
              <a:t> </a:t>
            </a:r>
            <a:endParaRPr lang="en-US" b="1" dirty="0" smtClean="0">
              <a:solidFill>
                <a:schemeClr val="bg1"/>
              </a:solidFill>
              <a:latin typeface="Arial" panose="020B0604020202020204" pitchFamily="34" charset="0"/>
              <a:cs typeface="Arial" panose="020B0604020202020204" pitchFamily="34" charset="0"/>
            </a:endParaRPr>
          </a:p>
          <a:p>
            <a:pPr algn="ctr" eaLnBrk="0" hangingPunct="0">
              <a:spcBef>
                <a:spcPts val="800"/>
              </a:spcBef>
            </a:pPr>
            <a:r>
              <a:rPr lang="en-US" b="1" dirty="0" smtClean="0">
                <a:solidFill>
                  <a:schemeClr val="bg1"/>
                </a:solidFill>
                <a:latin typeface="Arial" panose="020B0604020202020204" pitchFamily="34" charset="0"/>
                <a:cs typeface="Arial" panose="020B0604020202020204" pitchFamily="34" charset="0"/>
              </a:rPr>
              <a:t>N = 792</a:t>
            </a:r>
          </a:p>
          <a:p>
            <a:pPr algn="ctr" eaLnBrk="0" hangingPunct="0">
              <a:spcBef>
                <a:spcPts val="800"/>
              </a:spcBef>
            </a:pPr>
            <a:endParaRPr lang="en-US" sz="2000" b="1" dirty="0" smtClean="0">
              <a:solidFill>
                <a:schemeClr val="bg1"/>
              </a:solidFill>
              <a:latin typeface="Arial" panose="020B0604020202020204" pitchFamily="34" charset="0"/>
              <a:cs typeface="Arial" panose="020B0604020202020204" pitchFamily="34" charset="0"/>
            </a:endParaRPr>
          </a:p>
          <a:p>
            <a:pPr eaLnBrk="0" hangingPunct="0">
              <a:spcBef>
                <a:spcPts val="800"/>
              </a:spcBef>
            </a:pPr>
            <a:r>
              <a:rPr lang="en-US" sz="1600" b="1" dirty="0" smtClean="0">
                <a:solidFill>
                  <a:schemeClr val="bg1"/>
                </a:solidFill>
                <a:latin typeface="Arial" panose="020B0604020202020204" pitchFamily="34" charset="0"/>
                <a:cs typeface="Arial" panose="020B0604020202020204" pitchFamily="34" charset="0"/>
              </a:rPr>
              <a:t>Stratification:</a:t>
            </a:r>
          </a:p>
          <a:p>
            <a:pPr marL="119063" indent="-119063" eaLnBrk="0" hangingPunct="0">
              <a:spcBef>
                <a:spcPts val="800"/>
              </a:spcBef>
              <a:buClr>
                <a:srgbClr val="F09828"/>
              </a:buClr>
              <a:buFont typeface="Arial" panose="020B0604020202020204" pitchFamily="34" charset="0"/>
              <a:buChar char="•"/>
            </a:pPr>
            <a:r>
              <a:rPr lang="el-GR" sz="1600" b="1" dirty="0" smtClean="0">
                <a:solidFill>
                  <a:schemeClr val="bg1"/>
                </a:solidFill>
                <a:latin typeface="Arial"/>
              </a:rPr>
              <a:t>β</a:t>
            </a:r>
            <a:r>
              <a:rPr lang="el-GR" sz="1600" b="1" baseline="-25000" dirty="0" smtClean="0">
                <a:solidFill>
                  <a:schemeClr val="bg1"/>
                </a:solidFill>
                <a:latin typeface="Arial"/>
              </a:rPr>
              <a:t>2</a:t>
            </a:r>
            <a:r>
              <a:rPr lang="en-US" sz="1600" b="1" dirty="0" smtClean="0">
                <a:solidFill>
                  <a:schemeClr val="bg1"/>
                </a:solidFill>
                <a:latin typeface="Arial"/>
              </a:rPr>
              <a:t>-microglobulin </a:t>
            </a:r>
          </a:p>
          <a:p>
            <a:pPr marL="119063" indent="-119063" eaLnBrk="0" hangingPunct="0">
              <a:spcBef>
                <a:spcPts val="800"/>
              </a:spcBef>
              <a:buClr>
                <a:srgbClr val="F09828"/>
              </a:buClr>
              <a:buFont typeface="Arial" panose="020B0604020202020204" pitchFamily="34" charset="0"/>
              <a:buChar char="•"/>
            </a:pPr>
            <a:r>
              <a:rPr lang="en-US" sz="1600" b="1" dirty="0" smtClean="0">
                <a:solidFill>
                  <a:schemeClr val="bg1"/>
                </a:solidFill>
                <a:latin typeface="Arial"/>
              </a:rPr>
              <a:t>Prior </a:t>
            </a:r>
            <a:r>
              <a:rPr lang="en-US" sz="1600" b="1" dirty="0">
                <a:solidFill>
                  <a:schemeClr val="bg1"/>
                </a:solidFill>
                <a:latin typeface="Arial"/>
              </a:rPr>
              <a:t>bortezomib </a:t>
            </a:r>
            <a:endParaRPr lang="en-US" sz="1600" b="1" dirty="0" smtClean="0">
              <a:solidFill>
                <a:schemeClr val="bg1"/>
              </a:solidFill>
              <a:latin typeface="Arial"/>
            </a:endParaRPr>
          </a:p>
          <a:p>
            <a:pPr marL="119063" indent="-119063" eaLnBrk="0" hangingPunct="0">
              <a:spcBef>
                <a:spcPts val="800"/>
              </a:spcBef>
              <a:buClr>
                <a:srgbClr val="F09828"/>
              </a:buClr>
              <a:buFont typeface="Arial" panose="020B0604020202020204" pitchFamily="34" charset="0"/>
              <a:buChar char="•"/>
            </a:pPr>
            <a:r>
              <a:rPr lang="en-US" sz="1600" b="1" dirty="0" smtClean="0">
                <a:solidFill>
                  <a:schemeClr val="bg1"/>
                </a:solidFill>
                <a:latin typeface="Arial"/>
              </a:rPr>
              <a:t>Prior </a:t>
            </a:r>
            <a:r>
              <a:rPr lang="en-US" sz="1600" b="1" dirty="0">
                <a:solidFill>
                  <a:schemeClr val="bg1"/>
                </a:solidFill>
                <a:latin typeface="Arial"/>
              </a:rPr>
              <a:t>lenalidomide </a:t>
            </a:r>
          </a:p>
        </p:txBody>
      </p:sp>
      <p:sp>
        <p:nvSpPr>
          <p:cNvPr id="4" name="Rectangle 3"/>
          <p:cNvSpPr/>
          <p:nvPr/>
        </p:nvSpPr>
        <p:spPr>
          <a:xfrm>
            <a:off x="3605919" y="3595785"/>
            <a:ext cx="4643415" cy="600164"/>
          </a:xfrm>
          <a:prstGeom prst="rect">
            <a:avLst/>
          </a:prstGeom>
        </p:spPr>
        <p:txBody>
          <a:bodyPr wrap="none">
            <a:spAutoFit/>
          </a:bodyPr>
          <a:lstStyle/>
          <a:p>
            <a:pPr algn="ctr" eaLnBrk="0" hangingPunct="0">
              <a:spcBef>
                <a:spcPts val="0"/>
              </a:spcBef>
              <a:spcAft>
                <a:spcPts val="600"/>
              </a:spcAft>
              <a:tabLst>
                <a:tab pos="171450" algn="l"/>
              </a:tabLst>
            </a:pPr>
            <a:r>
              <a:rPr lang="en-US" sz="1400" b="1" i="1" dirty="0" smtClean="0">
                <a:solidFill>
                  <a:schemeClr val="bg1"/>
                </a:solidFill>
                <a:latin typeface="Arial" panose="020B0604020202020204" pitchFamily="34" charset="0"/>
                <a:cs typeface="Arial" panose="020B0604020202020204" pitchFamily="34" charset="0"/>
              </a:rPr>
              <a:t>After cycle 12, carfilzomib given on days 1, 2, 15, 16</a:t>
            </a:r>
          </a:p>
          <a:p>
            <a:pPr algn="ctr" eaLnBrk="0" hangingPunct="0">
              <a:spcBef>
                <a:spcPts val="0"/>
              </a:spcBef>
              <a:spcAft>
                <a:spcPts val="600"/>
              </a:spcAft>
              <a:tabLst>
                <a:tab pos="171450" algn="l"/>
              </a:tabLst>
            </a:pPr>
            <a:r>
              <a:rPr lang="en-US" sz="1400" b="1" i="1" dirty="0" smtClean="0">
                <a:solidFill>
                  <a:schemeClr val="accent6">
                    <a:lumMod val="75000"/>
                  </a:schemeClr>
                </a:solidFill>
                <a:latin typeface="Arial" panose="020B0604020202020204" pitchFamily="34" charset="0"/>
                <a:cs typeface="Arial" panose="020B0604020202020204" pitchFamily="34" charset="0"/>
              </a:rPr>
              <a:t>After cycle 18, carfilzomib discontinued</a:t>
            </a:r>
            <a:endParaRPr lang="en-US" sz="1400" b="1" i="1" dirty="0">
              <a:solidFill>
                <a:schemeClr val="accent6">
                  <a:lumMod val="75000"/>
                </a:schemeClr>
              </a:solidFill>
              <a:latin typeface="Arial" panose="020B0604020202020204" pitchFamily="34" charset="0"/>
              <a:cs typeface="Arial" panose="020B0604020202020204" pitchFamily="34" charset="0"/>
            </a:endParaRPr>
          </a:p>
        </p:txBody>
      </p:sp>
      <p:sp>
        <p:nvSpPr>
          <p:cNvPr id="18" name="Rectangle 17"/>
          <p:cNvSpPr/>
          <p:nvPr/>
        </p:nvSpPr>
        <p:spPr>
          <a:xfrm>
            <a:off x="5271815" y="839508"/>
            <a:ext cx="1740609" cy="369332"/>
          </a:xfrm>
          <a:prstGeom prst="rect">
            <a:avLst/>
          </a:prstGeom>
        </p:spPr>
        <p:txBody>
          <a:bodyPr wrap="none">
            <a:spAutoFit/>
          </a:bodyPr>
          <a:lstStyle/>
          <a:p>
            <a:pPr algn="ctr" eaLnBrk="0" hangingPunct="0">
              <a:spcBef>
                <a:spcPts val="0"/>
              </a:spcBef>
              <a:spcAft>
                <a:spcPts val="600"/>
              </a:spcAft>
              <a:tabLst>
                <a:tab pos="171450" algn="l"/>
              </a:tabLst>
            </a:pPr>
            <a:r>
              <a:rPr lang="en-US" b="1" i="1" dirty="0" smtClean="0">
                <a:solidFill>
                  <a:schemeClr val="bg1"/>
                </a:solidFill>
                <a:latin typeface="Arial" panose="020B0604020202020204" pitchFamily="34" charset="0"/>
                <a:cs typeface="Arial" panose="020B0604020202020204" pitchFamily="34" charset="0"/>
              </a:rPr>
              <a:t>28-day cycles</a:t>
            </a:r>
            <a:endParaRPr lang="en-US" b="1" i="1" dirty="0">
              <a:solidFill>
                <a:schemeClr val="accent6">
                  <a:lumMod val="75000"/>
                </a:schemeClr>
              </a:solidFill>
              <a:latin typeface="Arial" panose="020B0604020202020204" pitchFamily="34" charset="0"/>
              <a:cs typeface="Arial" panose="020B0604020202020204" pitchFamily="34" charset="0"/>
            </a:endParaRPr>
          </a:p>
        </p:txBody>
      </p:sp>
      <p:sp>
        <p:nvSpPr>
          <p:cNvPr id="12" name="TextBox 11"/>
          <p:cNvSpPr txBox="1"/>
          <p:nvPr/>
        </p:nvSpPr>
        <p:spPr>
          <a:xfrm>
            <a:off x="367335" y="6193606"/>
            <a:ext cx="4844955" cy="246221"/>
          </a:xfrm>
          <a:prstGeom prst="rect">
            <a:avLst/>
          </a:prstGeom>
          <a:noFill/>
        </p:spPr>
        <p:txBody>
          <a:bodyPr wrap="square" rtlCol="0">
            <a:spAutoFit/>
          </a:bodyPr>
          <a:lstStyle/>
          <a:p>
            <a:r>
              <a:rPr lang="en-US" sz="1000" dirty="0" smtClean="0">
                <a:solidFill>
                  <a:schemeClr val="bg1"/>
                </a:solidFill>
              </a:rPr>
              <a:t>IV, intravenously</a:t>
            </a:r>
            <a:endParaRPr lang="en-US" sz="1000" dirty="0">
              <a:solidFill>
                <a:schemeClr val="bg1"/>
              </a:solidFill>
            </a:endParaRPr>
          </a:p>
        </p:txBody>
      </p:sp>
      <p:sp>
        <p:nvSpPr>
          <p:cNvPr id="13" name="Rectangle 12"/>
          <p:cNvSpPr/>
          <p:nvPr/>
        </p:nvSpPr>
        <p:spPr>
          <a:xfrm>
            <a:off x="367659" y="6429384"/>
            <a:ext cx="3616503" cy="276999"/>
          </a:xfrm>
          <a:prstGeom prst="rect">
            <a:avLst/>
          </a:prstGeom>
        </p:spPr>
        <p:txBody>
          <a:bodyPr wrap="none">
            <a:spAutoFit/>
          </a:bodyPr>
          <a:lstStyle/>
          <a:p>
            <a:r>
              <a:rPr lang="en-US" sz="1200" b="1" dirty="0">
                <a:solidFill>
                  <a:srgbClr val="FFFFFF"/>
                </a:solidFill>
                <a:cs typeface="Arial" charset="0"/>
              </a:rPr>
              <a:t>Stewart AK,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cs typeface="Arial" charset="0"/>
              </a:rPr>
              <a:t>79.</a:t>
            </a:r>
            <a:endParaRPr lang="en-US" sz="1200" b="1" dirty="0">
              <a:solidFill>
                <a:srgbClr val="FFFFFF"/>
              </a:solidFill>
              <a:cs typeface="Arial" charset="0"/>
            </a:endParaRPr>
          </a:p>
        </p:txBody>
      </p:sp>
    </p:spTree>
    <p:extLst>
      <p:ext uri="{BB962C8B-B14F-4D97-AF65-F5344CB8AC3E}">
        <p14:creationId xmlns:p14="http://schemas.microsoft.com/office/powerpoint/2010/main" val="3707758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607736"/>
            <a:ext cx="9144000" cy="606136"/>
          </a:xfrm>
        </p:spPr>
        <p:txBody>
          <a:bodyPr anchor="ctr"/>
          <a:lstStyle/>
          <a:p>
            <a:pPr algn="ctr">
              <a:lnSpc>
                <a:spcPct val="85000"/>
              </a:lnSpc>
            </a:pPr>
            <a:r>
              <a:rPr lang="en-US" sz="3000" dirty="0" smtClean="0">
                <a:solidFill>
                  <a:srgbClr val="F09828"/>
                </a:solidFill>
              </a:rPr>
              <a:t>Patient and Disease Characteristics at </a:t>
            </a:r>
            <a:br>
              <a:rPr lang="en-US" sz="3000" dirty="0" smtClean="0">
                <a:solidFill>
                  <a:srgbClr val="F09828"/>
                </a:solidFill>
              </a:rPr>
            </a:br>
            <a:r>
              <a:rPr lang="en-US" sz="3000" dirty="0" smtClean="0">
                <a:solidFill>
                  <a:srgbClr val="F09828"/>
                </a:solidFill>
              </a:rPr>
              <a:t>Baseline Intent-to-Treat (ITT) </a:t>
            </a:r>
            <a:br>
              <a:rPr lang="en-US" sz="3000" dirty="0" smtClean="0">
                <a:solidFill>
                  <a:srgbClr val="F09828"/>
                </a:solidFill>
              </a:rPr>
            </a:br>
            <a:r>
              <a:rPr lang="en-US" sz="3000" dirty="0" smtClean="0">
                <a:solidFill>
                  <a:srgbClr val="F09828"/>
                </a:solidFill>
              </a:rPr>
              <a:t>Population (N = 792)</a:t>
            </a:r>
            <a:endParaRPr lang="en-US" sz="3000" dirty="0">
              <a:solidFill>
                <a:srgbClr val="F09828"/>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329384251"/>
              </p:ext>
            </p:extLst>
          </p:nvPr>
        </p:nvGraphicFramePr>
        <p:xfrm>
          <a:off x="377616" y="1608636"/>
          <a:ext cx="8327265" cy="4620211"/>
        </p:xfrm>
        <a:graphic>
          <a:graphicData uri="http://schemas.openxmlformats.org/drawingml/2006/table">
            <a:tbl>
              <a:tblPr firstRow="1" bandRow="1">
                <a:tableStyleId>{5C22544A-7EE6-4342-B048-85BDC9FD1C3A}</a:tableStyleId>
              </a:tblPr>
              <a:tblGrid>
                <a:gridCol w="4320687"/>
                <a:gridCol w="2003289"/>
                <a:gridCol w="2003289"/>
              </a:tblGrid>
              <a:tr h="360143">
                <a:tc>
                  <a:txBody>
                    <a:bodyPr/>
                    <a:lstStyle/>
                    <a:p>
                      <a:pPr>
                        <a:lnSpc>
                          <a:spcPct val="100000"/>
                        </a:lnSpc>
                        <a:spcBef>
                          <a:spcPts val="300"/>
                        </a:spcBef>
                        <a:spcAft>
                          <a:spcPts val="300"/>
                        </a:spcAft>
                      </a:pPr>
                      <a:r>
                        <a:rPr lang="en-US" sz="1500" b="1" dirty="0" smtClean="0">
                          <a:solidFill>
                            <a:schemeClr val="tx1"/>
                          </a:solidFill>
                          <a:latin typeface="Arial" panose="020B0604020202020204" pitchFamily="34" charset="0"/>
                          <a:cs typeface="Arial" panose="020B0604020202020204" pitchFamily="34" charset="0"/>
                        </a:rPr>
                        <a:t>Characteristic</a:t>
                      </a:r>
                      <a:endParaRPr lang="en-US" sz="1500" b="1" dirty="0">
                        <a:solidFill>
                          <a:schemeClr val="tx1"/>
                        </a:solidFill>
                        <a:latin typeface="Arial" panose="020B0604020202020204" pitchFamily="34" charset="0"/>
                        <a:cs typeface="Arial" panose="020B0604020202020204" pitchFamily="34" charset="0"/>
                      </a:endParaRPr>
                    </a:p>
                  </a:txBody>
                  <a:tcPr marL="8171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lnSpc>
                          <a:spcPct val="100000"/>
                        </a:lnSpc>
                        <a:spcBef>
                          <a:spcPts val="300"/>
                        </a:spcBef>
                        <a:spcAft>
                          <a:spcPts val="300"/>
                        </a:spcAft>
                      </a:pPr>
                      <a:r>
                        <a:rPr lang="en-US" sz="1500" b="1" i="0" u="none" strike="noStrike" kern="1200" baseline="0" dirty="0" smtClean="0">
                          <a:solidFill>
                            <a:schemeClr val="tx1"/>
                          </a:solidFill>
                          <a:latin typeface="Arial" panose="020B0604020202020204" pitchFamily="34" charset="0"/>
                          <a:ea typeface="+mn-ea"/>
                          <a:cs typeface="Arial" panose="020B0604020202020204" pitchFamily="34" charset="0"/>
                        </a:rPr>
                        <a:t>KRd</a:t>
                      </a:r>
                    </a:p>
                    <a:p>
                      <a:pPr algn="ctr">
                        <a:lnSpc>
                          <a:spcPct val="100000"/>
                        </a:lnSpc>
                        <a:spcBef>
                          <a:spcPts val="300"/>
                        </a:spcBef>
                        <a:spcAft>
                          <a:spcPts val="300"/>
                        </a:spcAft>
                      </a:pPr>
                      <a:r>
                        <a:rPr lang="en-US" sz="1500" b="1" i="0" u="none" strike="noStrike" kern="1200" baseline="0" dirty="0" smtClean="0">
                          <a:solidFill>
                            <a:schemeClr val="tx1"/>
                          </a:solidFill>
                          <a:latin typeface="Arial" panose="020B0604020202020204" pitchFamily="34" charset="0"/>
                          <a:ea typeface="+mn-ea"/>
                          <a:cs typeface="Arial" panose="020B0604020202020204" pitchFamily="34" charset="0"/>
                        </a:rPr>
                        <a:t>(n = 396)</a:t>
                      </a:r>
                      <a:endParaRPr lang="en-US" sz="1500" b="1" dirty="0">
                        <a:solidFill>
                          <a:schemeClr val="tx1"/>
                        </a:solidFill>
                        <a:latin typeface="Arial" panose="020B0604020202020204" pitchFamily="34" charset="0"/>
                        <a:cs typeface="Arial" panose="020B0604020202020204" pitchFamily="34" charset="0"/>
                      </a:endParaRPr>
                    </a:p>
                  </a:txBody>
                  <a:tcPr marL="8171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lnSpc>
                          <a:spcPct val="100000"/>
                        </a:lnSpc>
                        <a:spcBef>
                          <a:spcPts val="300"/>
                        </a:spcBef>
                        <a:spcAft>
                          <a:spcPts val="300"/>
                        </a:spcAft>
                      </a:pPr>
                      <a:r>
                        <a:rPr lang="en-US" sz="1500" b="1" i="0" u="none" strike="noStrike" kern="1200" baseline="0" dirty="0" smtClean="0">
                          <a:solidFill>
                            <a:schemeClr val="tx1"/>
                          </a:solidFill>
                          <a:latin typeface="Arial" panose="020B0604020202020204" pitchFamily="34" charset="0"/>
                          <a:ea typeface="+mn-ea"/>
                          <a:cs typeface="Arial" panose="020B0604020202020204" pitchFamily="34" charset="0"/>
                        </a:rPr>
                        <a:t>Rd </a:t>
                      </a:r>
                    </a:p>
                    <a:p>
                      <a:pPr algn="ctr">
                        <a:lnSpc>
                          <a:spcPct val="100000"/>
                        </a:lnSpc>
                        <a:spcBef>
                          <a:spcPts val="300"/>
                        </a:spcBef>
                        <a:spcAft>
                          <a:spcPts val="300"/>
                        </a:spcAft>
                      </a:pPr>
                      <a:r>
                        <a:rPr lang="en-US" sz="1500" b="1" i="0" u="none" strike="noStrike" kern="1200" baseline="0" dirty="0" smtClean="0">
                          <a:solidFill>
                            <a:schemeClr val="tx1"/>
                          </a:solidFill>
                          <a:latin typeface="Arial" panose="020B0604020202020204" pitchFamily="34" charset="0"/>
                          <a:ea typeface="+mn-ea"/>
                          <a:cs typeface="Arial" panose="020B0604020202020204" pitchFamily="34" charset="0"/>
                        </a:rPr>
                        <a:t>(n = 396)</a:t>
                      </a:r>
                      <a:endParaRPr lang="en-US" sz="1500" b="1" dirty="0">
                        <a:solidFill>
                          <a:schemeClr val="tx1"/>
                        </a:solidFill>
                        <a:latin typeface="Arial" panose="020B0604020202020204" pitchFamily="34" charset="0"/>
                        <a:cs typeface="Arial" panose="020B0604020202020204" pitchFamily="34" charset="0"/>
                      </a:endParaRPr>
                    </a:p>
                  </a:txBody>
                  <a:tcPr marL="8171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r>
              <a:tr h="794971">
                <a:tc>
                  <a:txBody>
                    <a:bodyPr/>
                    <a:lstStyle/>
                    <a:p>
                      <a:pPr>
                        <a:lnSpc>
                          <a:spcPct val="100000"/>
                        </a:lnSpc>
                        <a:spcBef>
                          <a:spcPts val="300"/>
                        </a:spcBef>
                        <a:spcAft>
                          <a:spcPts val="300"/>
                        </a:spcAft>
                      </a:pPr>
                      <a:r>
                        <a:rPr lang="en-US" sz="1500" b="1" dirty="0" smtClean="0">
                          <a:solidFill>
                            <a:srgbClr val="FFFF00"/>
                          </a:solidFill>
                          <a:latin typeface="Arial" panose="020B0604020202020204" pitchFamily="34" charset="0"/>
                          <a:cs typeface="Arial" panose="020B0604020202020204" pitchFamily="34" charset="0"/>
                        </a:rPr>
                        <a:t>Median</a:t>
                      </a:r>
                      <a:r>
                        <a:rPr lang="en-US" sz="1500" b="1" baseline="0" dirty="0" smtClean="0">
                          <a:solidFill>
                            <a:srgbClr val="FFFF00"/>
                          </a:solidFill>
                          <a:latin typeface="Arial" panose="020B0604020202020204" pitchFamily="34" charset="0"/>
                          <a:cs typeface="Arial" panose="020B0604020202020204" pitchFamily="34" charset="0"/>
                        </a:rPr>
                        <a:t> age, years</a:t>
                      </a:r>
                      <a:r>
                        <a:rPr lang="en-US" sz="1500" b="1" dirty="0" smtClean="0">
                          <a:solidFill>
                            <a:srgbClr val="FFFF00"/>
                          </a:solidFill>
                          <a:latin typeface="Arial" panose="020B0604020202020204" pitchFamily="34" charset="0"/>
                          <a:cs typeface="Arial" panose="020B0604020202020204" pitchFamily="34" charset="0"/>
                        </a:rPr>
                        <a:t> (range)</a:t>
                      </a:r>
                    </a:p>
                    <a:p>
                      <a:pPr marL="0" indent="174625">
                        <a:lnSpc>
                          <a:spcPct val="100000"/>
                        </a:lnSpc>
                        <a:spcBef>
                          <a:spcPts val="300"/>
                        </a:spcBef>
                        <a:spcAft>
                          <a:spcPts val="300"/>
                        </a:spcAft>
                      </a:pPr>
                      <a:r>
                        <a:rPr lang="en-US" sz="1500" b="1" kern="1200" dirty="0" smtClean="0">
                          <a:solidFill>
                            <a:schemeClr val="bg1"/>
                          </a:solidFill>
                          <a:effectLst/>
                          <a:latin typeface="Arial" panose="020B0604020202020204" pitchFamily="34" charset="0"/>
                          <a:ea typeface="+mn-ea"/>
                          <a:cs typeface="Arial" panose="020B0604020202020204" pitchFamily="34" charset="0"/>
                        </a:rPr>
                        <a:t>≥65 years,</a:t>
                      </a:r>
                      <a:r>
                        <a:rPr lang="en-US" sz="1500" b="1" kern="1200" baseline="0" dirty="0" smtClean="0">
                          <a:solidFill>
                            <a:schemeClr val="bg1"/>
                          </a:solidFill>
                          <a:effectLst/>
                          <a:latin typeface="Arial" panose="020B0604020202020204" pitchFamily="34" charset="0"/>
                          <a:ea typeface="+mn-ea"/>
                          <a:cs typeface="Arial" panose="020B0604020202020204" pitchFamily="34" charset="0"/>
                        </a:rPr>
                        <a:t> %</a:t>
                      </a:r>
                    </a:p>
                  </a:txBody>
                  <a:tcPr marL="8171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0000"/>
                        </a:lnSpc>
                        <a:spcBef>
                          <a:spcPts val="300"/>
                        </a:spcBef>
                        <a:spcAft>
                          <a:spcPts val="300"/>
                        </a:spcAft>
                      </a:pPr>
                      <a:r>
                        <a:rPr lang="en-US" sz="1500" b="1" dirty="0" smtClean="0">
                          <a:solidFill>
                            <a:schemeClr val="bg1"/>
                          </a:solidFill>
                          <a:effectLst/>
                          <a:latin typeface="Arial" panose="020B0604020202020204" pitchFamily="34" charset="0"/>
                          <a:ea typeface="Times New Roman"/>
                          <a:cs typeface="Arial" panose="020B0604020202020204" pitchFamily="34" charset="0"/>
                        </a:rPr>
                        <a:t>64 (38–87)</a:t>
                      </a:r>
                    </a:p>
                    <a:p>
                      <a:pPr marL="0" marR="0" algn="ctr">
                        <a:lnSpc>
                          <a:spcPct val="100000"/>
                        </a:lnSpc>
                        <a:spcBef>
                          <a:spcPts val="300"/>
                        </a:spcBef>
                        <a:spcAft>
                          <a:spcPts val="300"/>
                        </a:spcAft>
                      </a:pPr>
                      <a:r>
                        <a:rPr lang="en-US" sz="1500" b="1" dirty="0" smtClean="0">
                          <a:solidFill>
                            <a:schemeClr val="bg1"/>
                          </a:solidFill>
                          <a:effectLst/>
                          <a:latin typeface="Arial" panose="020B0604020202020204" pitchFamily="34" charset="0"/>
                          <a:ea typeface="Times New Roman"/>
                          <a:cs typeface="Arial" panose="020B0604020202020204" pitchFamily="34" charset="0"/>
                        </a:rPr>
                        <a:t>46.7</a:t>
                      </a:r>
                      <a:endParaRPr lang="en-US" sz="1500" dirty="0">
                        <a:solidFill>
                          <a:schemeClr val="bg1"/>
                        </a:solidFill>
                        <a:effectLst/>
                        <a:latin typeface="Arial" panose="020B0604020202020204" pitchFamily="34" charset="0"/>
                        <a:ea typeface="Times New Roman"/>
                        <a:cs typeface="Arial" panose="020B0604020202020204" pitchFamily="34" charset="0"/>
                      </a:endParaRPr>
                    </a:p>
                  </a:txBody>
                  <a:tcPr marL="65580" marR="65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0000"/>
                        </a:lnSpc>
                        <a:spcBef>
                          <a:spcPts val="300"/>
                        </a:spcBef>
                        <a:spcAft>
                          <a:spcPts val="300"/>
                        </a:spcAft>
                      </a:pPr>
                      <a:r>
                        <a:rPr lang="en-US" sz="1500" b="1" dirty="0" smtClean="0">
                          <a:solidFill>
                            <a:schemeClr val="bg1"/>
                          </a:solidFill>
                          <a:effectLst/>
                          <a:latin typeface="Arial" panose="020B0604020202020204" pitchFamily="34" charset="0"/>
                          <a:ea typeface="Times New Roman"/>
                          <a:cs typeface="Arial" panose="020B0604020202020204" pitchFamily="34" charset="0"/>
                        </a:rPr>
                        <a:t>65 </a:t>
                      </a:r>
                      <a:r>
                        <a:rPr lang="en-US" sz="1500" b="1" dirty="0">
                          <a:solidFill>
                            <a:schemeClr val="bg1"/>
                          </a:solidFill>
                          <a:effectLst/>
                          <a:latin typeface="Arial" panose="020B0604020202020204" pitchFamily="34" charset="0"/>
                          <a:ea typeface="Times New Roman"/>
                          <a:cs typeface="Arial" panose="020B0604020202020204" pitchFamily="34" charset="0"/>
                        </a:rPr>
                        <a:t>(</a:t>
                      </a:r>
                      <a:r>
                        <a:rPr lang="en-US" sz="1500" b="1" dirty="0" smtClean="0">
                          <a:solidFill>
                            <a:schemeClr val="bg1"/>
                          </a:solidFill>
                          <a:effectLst/>
                          <a:latin typeface="Arial" panose="020B0604020202020204" pitchFamily="34" charset="0"/>
                          <a:ea typeface="Times New Roman"/>
                          <a:cs typeface="Arial" panose="020B0604020202020204" pitchFamily="34" charset="0"/>
                        </a:rPr>
                        <a:t>31–91)</a:t>
                      </a:r>
                    </a:p>
                    <a:p>
                      <a:pPr marL="0" marR="0" algn="ctr">
                        <a:lnSpc>
                          <a:spcPct val="100000"/>
                        </a:lnSpc>
                        <a:spcBef>
                          <a:spcPts val="300"/>
                        </a:spcBef>
                        <a:spcAft>
                          <a:spcPts val="300"/>
                        </a:spcAft>
                      </a:pPr>
                      <a:r>
                        <a:rPr lang="en-US" sz="1500" b="1" dirty="0" smtClean="0">
                          <a:solidFill>
                            <a:schemeClr val="bg1"/>
                          </a:solidFill>
                          <a:effectLst/>
                          <a:latin typeface="Arial" panose="020B0604020202020204" pitchFamily="34" charset="0"/>
                          <a:ea typeface="Times New Roman"/>
                          <a:cs typeface="Arial" panose="020B0604020202020204" pitchFamily="34" charset="0"/>
                        </a:rPr>
                        <a:t>52.5</a:t>
                      </a:r>
                      <a:endParaRPr lang="en-US" sz="1500" dirty="0">
                        <a:solidFill>
                          <a:schemeClr val="bg1"/>
                        </a:solidFill>
                        <a:effectLst/>
                        <a:latin typeface="Arial" panose="020B0604020202020204" pitchFamily="34" charset="0"/>
                        <a:ea typeface="Times New Roman"/>
                        <a:cs typeface="Arial" panose="020B0604020202020204" pitchFamily="34" charset="0"/>
                      </a:endParaRPr>
                    </a:p>
                  </a:txBody>
                  <a:tcPr marL="65580" marR="65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51280">
                <a:tc>
                  <a:txBody>
                    <a:bodyPr/>
                    <a:lstStyle/>
                    <a:p>
                      <a:pPr>
                        <a:lnSpc>
                          <a:spcPct val="100000"/>
                        </a:lnSpc>
                        <a:spcBef>
                          <a:spcPts val="300"/>
                        </a:spcBef>
                        <a:spcAft>
                          <a:spcPts val="300"/>
                        </a:spcAft>
                      </a:pPr>
                      <a:r>
                        <a:rPr lang="en-US" sz="1500" b="1" dirty="0" smtClean="0">
                          <a:solidFill>
                            <a:srgbClr val="FFFF00"/>
                          </a:solidFill>
                          <a:latin typeface="Arial" panose="020B0604020202020204" pitchFamily="34" charset="0"/>
                          <a:cs typeface="Arial" panose="020B0604020202020204" pitchFamily="34" charset="0"/>
                        </a:rPr>
                        <a:t>ECOG performance</a:t>
                      </a:r>
                      <a:r>
                        <a:rPr lang="en-US" sz="1500" b="1" baseline="0" dirty="0" smtClean="0">
                          <a:solidFill>
                            <a:srgbClr val="FFFF00"/>
                          </a:solidFill>
                          <a:latin typeface="Arial" panose="020B0604020202020204" pitchFamily="34" charset="0"/>
                          <a:cs typeface="Arial" panose="020B0604020202020204" pitchFamily="34" charset="0"/>
                        </a:rPr>
                        <a:t> status</a:t>
                      </a:r>
                      <a:r>
                        <a:rPr lang="en-US" sz="1500" b="1" dirty="0" smtClean="0">
                          <a:solidFill>
                            <a:srgbClr val="FFFF00"/>
                          </a:solidFill>
                          <a:latin typeface="Arial" panose="020B0604020202020204" pitchFamily="34" charset="0"/>
                          <a:cs typeface="Arial" panose="020B0604020202020204" pitchFamily="34" charset="0"/>
                        </a:rPr>
                        <a:t>, %</a:t>
                      </a:r>
                    </a:p>
                    <a:p>
                      <a:pPr marL="58738" indent="115888">
                        <a:lnSpc>
                          <a:spcPct val="100000"/>
                        </a:lnSpc>
                        <a:spcBef>
                          <a:spcPts val="300"/>
                        </a:spcBef>
                        <a:spcAft>
                          <a:spcPts val="300"/>
                        </a:spcAft>
                      </a:pPr>
                      <a:r>
                        <a:rPr lang="en-US" sz="1500" b="1" dirty="0" smtClean="0">
                          <a:solidFill>
                            <a:schemeClr val="bg1"/>
                          </a:solidFill>
                          <a:latin typeface="Arial" panose="020B0604020202020204" pitchFamily="34" charset="0"/>
                          <a:cs typeface="Arial" panose="020B0604020202020204" pitchFamily="34" charset="0"/>
                        </a:rPr>
                        <a:t>0–1</a:t>
                      </a:r>
                    </a:p>
                    <a:p>
                      <a:pPr marL="58738" indent="115888">
                        <a:lnSpc>
                          <a:spcPct val="100000"/>
                        </a:lnSpc>
                        <a:spcBef>
                          <a:spcPts val="300"/>
                        </a:spcBef>
                        <a:spcAft>
                          <a:spcPts val="300"/>
                        </a:spcAft>
                      </a:pPr>
                      <a:r>
                        <a:rPr lang="en-US" sz="1500" b="1" dirty="0" smtClean="0">
                          <a:solidFill>
                            <a:schemeClr val="bg1"/>
                          </a:solidFill>
                          <a:latin typeface="Arial" panose="020B0604020202020204" pitchFamily="34" charset="0"/>
                          <a:cs typeface="Arial" panose="020B0604020202020204" pitchFamily="34" charset="0"/>
                        </a:rPr>
                        <a:t>2</a:t>
                      </a:r>
                    </a:p>
                  </a:txBody>
                  <a:tcPr marL="8171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0000"/>
                        </a:lnSpc>
                        <a:spcBef>
                          <a:spcPts val="300"/>
                        </a:spcBef>
                        <a:spcAft>
                          <a:spcPts val="300"/>
                        </a:spcAft>
                      </a:pPr>
                      <a:endParaRPr lang="en-US" sz="1500" b="1" dirty="0" smtClean="0">
                        <a:solidFill>
                          <a:schemeClr val="bg1"/>
                        </a:solidFill>
                        <a:effectLst/>
                        <a:latin typeface="Arial" panose="020B0604020202020204" pitchFamily="34" charset="0"/>
                        <a:ea typeface="Times New Roman"/>
                        <a:cs typeface="Arial" panose="020B0604020202020204" pitchFamily="34" charset="0"/>
                      </a:endParaRPr>
                    </a:p>
                    <a:p>
                      <a:pPr marL="0" marR="0" algn="ctr">
                        <a:lnSpc>
                          <a:spcPct val="100000"/>
                        </a:lnSpc>
                        <a:spcBef>
                          <a:spcPts val="300"/>
                        </a:spcBef>
                        <a:spcAft>
                          <a:spcPts val="300"/>
                        </a:spcAft>
                      </a:pPr>
                      <a:r>
                        <a:rPr lang="en-US" sz="1500" b="1" dirty="0" smtClean="0">
                          <a:solidFill>
                            <a:schemeClr val="bg1"/>
                          </a:solidFill>
                          <a:effectLst/>
                          <a:latin typeface="Arial" panose="020B0604020202020204" pitchFamily="34" charset="0"/>
                          <a:ea typeface="Times New Roman"/>
                          <a:cs typeface="Arial" panose="020B0604020202020204" pitchFamily="34" charset="0"/>
                        </a:rPr>
                        <a:t>89.9</a:t>
                      </a:r>
                    </a:p>
                    <a:p>
                      <a:pPr marL="0" marR="0" algn="ctr">
                        <a:lnSpc>
                          <a:spcPct val="100000"/>
                        </a:lnSpc>
                        <a:spcBef>
                          <a:spcPts val="300"/>
                        </a:spcBef>
                        <a:spcAft>
                          <a:spcPts val="300"/>
                        </a:spcAft>
                      </a:pPr>
                      <a:r>
                        <a:rPr lang="en-US" sz="1500" b="1" dirty="0" smtClean="0">
                          <a:solidFill>
                            <a:schemeClr val="bg1"/>
                          </a:solidFill>
                          <a:effectLst/>
                          <a:latin typeface="Arial" panose="020B0604020202020204" pitchFamily="34" charset="0"/>
                          <a:ea typeface="Times New Roman"/>
                          <a:cs typeface="Arial" panose="020B0604020202020204" pitchFamily="34" charset="0"/>
                        </a:rPr>
                        <a:t>10.1</a:t>
                      </a:r>
                    </a:p>
                  </a:txBody>
                  <a:tcPr marL="8171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0000"/>
                        </a:lnSpc>
                        <a:spcBef>
                          <a:spcPts val="300"/>
                        </a:spcBef>
                        <a:spcAft>
                          <a:spcPts val="300"/>
                        </a:spcAft>
                      </a:pPr>
                      <a:endParaRPr lang="en-US" sz="1500" b="1" dirty="0" smtClean="0">
                        <a:solidFill>
                          <a:schemeClr val="bg1"/>
                        </a:solidFill>
                        <a:effectLst/>
                        <a:latin typeface="Arial" panose="020B0604020202020204" pitchFamily="34" charset="0"/>
                        <a:ea typeface="Times New Roman"/>
                        <a:cs typeface="Arial" panose="020B0604020202020204" pitchFamily="34" charset="0"/>
                      </a:endParaRPr>
                    </a:p>
                    <a:p>
                      <a:pPr marL="0" marR="0" algn="ctr">
                        <a:lnSpc>
                          <a:spcPct val="100000"/>
                        </a:lnSpc>
                        <a:spcBef>
                          <a:spcPts val="300"/>
                        </a:spcBef>
                        <a:spcAft>
                          <a:spcPts val="300"/>
                        </a:spcAft>
                      </a:pPr>
                      <a:r>
                        <a:rPr lang="en-US" sz="1500" b="1" dirty="0" smtClean="0">
                          <a:solidFill>
                            <a:schemeClr val="bg1"/>
                          </a:solidFill>
                          <a:effectLst/>
                          <a:latin typeface="Arial" panose="020B0604020202020204" pitchFamily="34" charset="0"/>
                          <a:ea typeface="Times New Roman"/>
                          <a:cs typeface="Arial" panose="020B0604020202020204" pitchFamily="34" charset="0"/>
                        </a:rPr>
                        <a:t>91.2</a:t>
                      </a:r>
                    </a:p>
                    <a:p>
                      <a:pPr marL="0" marR="0" algn="ctr">
                        <a:lnSpc>
                          <a:spcPct val="100000"/>
                        </a:lnSpc>
                        <a:spcBef>
                          <a:spcPts val="300"/>
                        </a:spcBef>
                        <a:spcAft>
                          <a:spcPts val="300"/>
                        </a:spcAft>
                      </a:pPr>
                      <a:r>
                        <a:rPr lang="en-US" sz="1500" b="1" dirty="0" smtClean="0">
                          <a:solidFill>
                            <a:schemeClr val="bg1"/>
                          </a:solidFill>
                          <a:effectLst/>
                          <a:latin typeface="Arial" panose="020B0604020202020204" pitchFamily="34" charset="0"/>
                          <a:ea typeface="Times New Roman"/>
                          <a:cs typeface="Arial" panose="020B0604020202020204" pitchFamily="34" charset="0"/>
                        </a:rPr>
                        <a:t>8.8</a:t>
                      </a:r>
                    </a:p>
                  </a:txBody>
                  <a:tcPr marL="8171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744822">
                <a:tc>
                  <a:txBody>
                    <a:bodyPr/>
                    <a:lstStyle/>
                    <a:p>
                      <a:pPr>
                        <a:lnSpc>
                          <a:spcPct val="100000"/>
                        </a:lnSpc>
                        <a:spcBef>
                          <a:spcPts val="300"/>
                        </a:spcBef>
                        <a:spcAft>
                          <a:spcPts val="300"/>
                        </a:spcAft>
                      </a:pPr>
                      <a:r>
                        <a:rPr lang="en-US" sz="1500" b="1" baseline="0" dirty="0" smtClean="0">
                          <a:solidFill>
                            <a:srgbClr val="FFFF00"/>
                          </a:solidFill>
                          <a:latin typeface="Arial" panose="020B0604020202020204" pitchFamily="34" charset="0"/>
                          <a:cs typeface="Arial" panose="020B0604020202020204" pitchFamily="34" charset="0"/>
                        </a:rPr>
                        <a:t>Cytogenetic risk category by FISH, % </a:t>
                      </a:r>
                    </a:p>
                    <a:p>
                      <a:pPr marL="174625" indent="0">
                        <a:lnSpc>
                          <a:spcPct val="100000"/>
                        </a:lnSpc>
                        <a:spcBef>
                          <a:spcPts val="300"/>
                        </a:spcBef>
                        <a:spcAft>
                          <a:spcPts val="300"/>
                        </a:spcAft>
                      </a:pPr>
                      <a:r>
                        <a:rPr lang="en-US" sz="1500" b="1" baseline="0" dirty="0" smtClean="0">
                          <a:solidFill>
                            <a:schemeClr val="bg1"/>
                          </a:solidFill>
                          <a:latin typeface="Arial" panose="020B0604020202020204" pitchFamily="34" charset="0"/>
                          <a:cs typeface="Arial" panose="020B0604020202020204" pitchFamily="34" charset="0"/>
                        </a:rPr>
                        <a:t>High</a:t>
                      </a:r>
                    </a:p>
                    <a:p>
                      <a:pPr marL="174625" indent="0">
                        <a:lnSpc>
                          <a:spcPct val="100000"/>
                        </a:lnSpc>
                        <a:spcBef>
                          <a:spcPts val="300"/>
                        </a:spcBef>
                        <a:spcAft>
                          <a:spcPts val="300"/>
                        </a:spcAft>
                      </a:pPr>
                      <a:r>
                        <a:rPr lang="en-US" sz="1500" b="1" baseline="0" dirty="0" smtClean="0">
                          <a:solidFill>
                            <a:schemeClr val="bg1"/>
                          </a:solidFill>
                          <a:latin typeface="Arial" panose="020B0604020202020204" pitchFamily="34" charset="0"/>
                          <a:cs typeface="Arial" panose="020B0604020202020204" pitchFamily="34" charset="0"/>
                        </a:rPr>
                        <a:t>Standard</a:t>
                      </a:r>
                    </a:p>
                    <a:p>
                      <a:pPr marL="174625" indent="0">
                        <a:lnSpc>
                          <a:spcPct val="100000"/>
                        </a:lnSpc>
                        <a:spcBef>
                          <a:spcPts val="300"/>
                        </a:spcBef>
                        <a:spcAft>
                          <a:spcPts val="300"/>
                        </a:spcAft>
                      </a:pPr>
                      <a:r>
                        <a:rPr lang="en-US" sz="1500" b="1" baseline="0" dirty="0" smtClean="0">
                          <a:solidFill>
                            <a:schemeClr val="bg1"/>
                          </a:solidFill>
                          <a:latin typeface="Arial" panose="020B0604020202020204" pitchFamily="34" charset="0"/>
                          <a:cs typeface="Arial" panose="020B0604020202020204" pitchFamily="34" charset="0"/>
                        </a:rPr>
                        <a:t>Unknown</a:t>
                      </a:r>
                    </a:p>
                  </a:txBody>
                  <a:tcPr marL="8171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0000"/>
                        </a:lnSpc>
                        <a:spcBef>
                          <a:spcPts val="300"/>
                        </a:spcBef>
                        <a:spcAft>
                          <a:spcPts val="300"/>
                        </a:spcAft>
                      </a:pPr>
                      <a:endParaRPr lang="en-US" sz="1500" b="1" dirty="0" smtClean="0">
                        <a:solidFill>
                          <a:schemeClr val="bg1"/>
                        </a:solidFill>
                        <a:effectLst/>
                        <a:latin typeface="Arial" panose="020B0604020202020204" pitchFamily="34" charset="0"/>
                        <a:ea typeface="Calibri"/>
                        <a:cs typeface="Arial" panose="020B0604020202020204" pitchFamily="34" charset="0"/>
                      </a:endParaRPr>
                    </a:p>
                    <a:p>
                      <a:pPr marL="0" marR="0" algn="ctr">
                        <a:lnSpc>
                          <a:spcPct val="100000"/>
                        </a:lnSpc>
                        <a:spcBef>
                          <a:spcPts val="300"/>
                        </a:spcBef>
                        <a:spcAft>
                          <a:spcPts val="300"/>
                        </a:spcAft>
                      </a:pPr>
                      <a:r>
                        <a:rPr lang="en-US" sz="1500" b="1" dirty="0" smtClean="0">
                          <a:solidFill>
                            <a:schemeClr val="bg1"/>
                          </a:solidFill>
                          <a:effectLst/>
                          <a:latin typeface="Arial" panose="020B0604020202020204" pitchFamily="34" charset="0"/>
                          <a:ea typeface="Calibri"/>
                          <a:cs typeface="Arial" panose="020B0604020202020204" pitchFamily="34" charset="0"/>
                        </a:rPr>
                        <a:t>12.1</a:t>
                      </a:r>
                    </a:p>
                    <a:p>
                      <a:pPr marL="0" marR="0" algn="ctr">
                        <a:lnSpc>
                          <a:spcPct val="100000"/>
                        </a:lnSpc>
                        <a:spcBef>
                          <a:spcPts val="300"/>
                        </a:spcBef>
                        <a:spcAft>
                          <a:spcPts val="300"/>
                        </a:spcAft>
                      </a:pPr>
                      <a:r>
                        <a:rPr lang="en-US" sz="1500" b="1" dirty="0" smtClean="0">
                          <a:solidFill>
                            <a:schemeClr val="bg1"/>
                          </a:solidFill>
                          <a:effectLst/>
                          <a:latin typeface="Arial" panose="020B0604020202020204" pitchFamily="34" charset="0"/>
                          <a:ea typeface="Calibri"/>
                          <a:cs typeface="Arial" panose="020B0604020202020204" pitchFamily="34" charset="0"/>
                        </a:rPr>
                        <a:t>37.1</a:t>
                      </a:r>
                    </a:p>
                    <a:p>
                      <a:pPr marL="0" marR="0" algn="ctr">
                        <a:lnSpc>
                          <a:spcPct val="100000"/>
                        </a:lnSpc>
                        <a:spcBef>
                          <a:spcPts val="300"/>
                        </a:spcBef>
                        <a:spcAft>
                          <a:spcPts val="300"/>
                        </a:spcAft>
                      </a:pPr>
                      <a:r>
                        <a:rPr lang="en-US" sz="1500" b="1" dirty="0" smtClean="0">
                          <a:solidFill>
                            <a:schemeClr val="bg1"/>
                          </a:solidFill>
                          <a:effectLst/>
                          <a:latin typeface="Arial" panose="020B0604020202020204" pitchFamily="34" charset="0"/>
                          <a:ea typeface="Calibri"/>
                          <a:cs typeface="Arial" panose="020B0604020202020204" pitchFamily="34" charset="0"/>
                        </a:rPr>
                        <a:t>50.8</a:t>
                      </a:r>
                    </a:p>
                  </a:txBody>
                  <a:tcPr marL="8171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0000"/>
                        </a:lnSpc>
                        <a:spcBef>
                          <a:spcPts val="300"/>
                        </a:spcBef>
                        <a:spcAft>
                          <a:spcPts val="300"/>
                        </a:spcAft>
                      </a:pPr>
                      <a:endParaRPr lang="en-US" sz="1500" b="1" dirty="0" smtClean="0">
                        <a:solidFill>
                          <a:schemeClr val="bg1"/>
                        </a:solidFill>
                        <a:effectLst/>
                        <a:latin typeface="Arial" panose="020B0604020202020204" pitchFamily="34" charset="0"/>
                        <a:ea typeface="Calibri"/>
                        <a:cs typeface="Arial" panose="020B0604020202020204" pitchFamily="34" charset="0"/>
                      </a:endParaRPr>
                    </a:p>
                    <a:p>
                      <a:pPr marL="0" marR="0" algn="ctr">
                        <a:lnSpc>
                          <a:spcPct val="100000"/>
                        </a:lnSpc>
                        <a:spcBef>
                          <a:spcPts val="300"/>
                        </a:spcBef>
                        <a:spcAft>
                          <a:spcPts val="300"/>
                        </a:spcAft>
                      </a:pPr>
                      <a:r>
                        <a:rPr lang="en-US" sz="1500" b="1" dirty="0" smtClean="0">
                          <a:solidFill>
                            <a:schemeClr val="bg1"/>
                          </a:solidFill>
                          <a:effectLst/>
                          <a:latin typeface="Arial" panose="020B0604020202020204" pitchFamily="34" charset="0"/>
                          <a:ea typeface="Calibri"/>
                          <a:cs typeface="Arial" panose="020B0604020202020204" pitchFamily="34" charset="0"/>
                        </a:rPr>
                        <a:t>13.1</a:t>
                      </a:r>
                    </a:p>
                    <a:p>
                      <a:pPr marL="0" marR="0" algn="ctr">
                        <a:lnSpc>
                          <a:spcPct val="100000"/>
                        </a:lnSpc>
                        <a:spcBef>
                          <a:spcPts val="300"/>
                        </a:spcBef>
                        <a:spcAft>
                          <a:spcPts val="300"/>
                        </a:spcAft>
                      </a:pPr>
                      <a:r>
                        <a:rPr lang="en-US" sz="1500" b="1" dirty="0" smtClean="0">
                          <a:solidFill>
                            <a:schemeClr val="bg1"/>
                          </a:solidFill>
                          <a:effectLst/>
                          <a:latin typeface="Arial" panose="020B0604020202020204" pitchFamily="34" charset="0"/>
                          <a:ea typeface="Calibri"/>
                          <a:cs typeface="Arial" panose="020B0604020202020204" pitchFamily="34" charset="0"/>
                        </a:rPr>
                        <a:t>42.9</a:t>
                      </a:r>
                    </a:p>
                    <a:p>
                      <a:pPr marL="0" marR="0" algn="ctr">
                        <a:lnSpc>
                          <a:spcPct val="100000"/>
                        </a:lnSpc>
                        <a:spcBef>
                          <a:spcPts val="300"/>
                        </a:spcBef>
                        <a:spcAft>
                          <a:spcPts val="300"/>
                        </a:spcAft>
                      </a:pPr>
                      <a:r>
                        <a:rPr lang="en-US" sz="1500" b="1" dirty="0" smtClean="0">
                          <a:solidFill>
                            <a:schemeClr val="bg1"/>
                          </a:solidFill>
                          <a:effectLst/>
                          <a:latin typeface="Arial" panose="020B0604020202020204" pitchFamily="34" charset="0"/>
                          <a:ea typeface="Calibri"/>
                          <a:cs typeface="Arial" panose="020B0604020202020204" pitchFamily="34" charset="0"/>
                        </a:rPr>
                        <a:t>43.9</a:t>
                      </a:r>
                    </a:p>
                  </a:txBody>
                  <a:tcPr marL="8171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392200">
                <a:tc>
                  <a:txBody>
                    <a:bodyPr/>
                    <a:lstStyle/>
                    <a:p>
                      <a:pPr marL="0" indent="0">
                        <a:lnSpc>
                          <a:spcPct val="100000"/>
                        </a:lnSpc>
                        <a:spcBef>
                          <a:spcPts val="300"/>
                        </a:spcBef>
                        <a:spcAft>
                          <a:spcPts val="300"/>
                        </a:spcAft>
                      </a:pPr>
                      <a:r>
                        <a:rPr lang="en-US" sz="1500" b="1" baseline="0" dirty="0" smtClean="0">
                          <a:solidFill>
                            <a:srgbClr val="FFFF00"/>
                          </a:solidFill>
                          <a:latin typeface="Arial" panose="020B0604020202020204" pitchFamily="34" charset="0"/>
                          <a:cs typeface="Arial" panose="020B0604020202020204" pitchFamily="34" charset="0"/>
                        </a:rPr>
                        <a:t>Mean creatinine clearance, mL/min (SD)</a:t>
                      </a:r>
                    </a:p>
                    <a:p>
                      <a:pPr marL="0" indent="166688">
                        <a:lnSpc>
                          <a:spcPct val="100000"/>
                        </a:lnSpc>
                        <a:spcBef>
                          <a:spcPts val="300"/>
                        </a:spcBef>
                        <a:spcAft>
                          <a:spcPts val="300"/>
                        </a:spcAft>
                      </a:pPr>
                      <a:r>
                        <a:rPr lang="en-US" sz="1500" b="1" baseline="0" dirty="0" smtClean="0">
                          <a:solidFill>
                            <a:schemeClr val="bg1"/>
                          </a:solidFill>
                          <a:latin typeface="Arial" panose="020B0604020202020204" pitchFamily="34" charset="0"/>
                          <a:cs typeface="Arial" panose="020B0604020202020204" pitchFamily="34" charset="0"/>
                        </a:rPr>
                        <a:t>≥50 mL/min, %</a:t>
                      </a:r>
                    </a:p>
                  </a:txBody>
                  <a:tcPr marL="82111" marR="82111"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0000"/>
                        </a:lnSpc>
                        <a:spcBef>
                          <a:spcPts val="300"/>
                        </a:spcBef>
                        <a:spcAft>
                          <a:spcPts val="300"/>
                        </a:spcAft>
                      </a:pPr>
                      <a:r>
                        <a:rPr lang="en-US" sz="1500" b="1" dirty="0">
                          <a:solidFill>
                            <a:schemeClr val="bg1"/>
                          </a:solidFill>
                          <a:effectLst/>
                          <a:latin typeface="Arial" panose="020B0604020202020204" pitchFamily="34" charset="0"/>
                          <a:ea typeface="MS Mincho"/>
                          <a:cs typeface="Arial" panose="020B0604020202020204" pitchFamily="34" charset="0"/>
                        </a:rPr>
                        <a:t>85.0 (28.9</a:t>
                      </a:r>
                      <a:r>
                        <a:rPr lang="en-US" sz="1500" b="1" dirty="0" smtClean="0">
                          <a:solidFill>
                            <a:schemeClr val="bg1"/>
                          </a:solidFill>
                          <a:effectLst/>
                          <a:latin typeface="Arial" panose="020B0604020202020204" pitchFamily="34" charset="0"/>
                          <a:ea typeface="MS Mincho"/>
                          <a:cs typeface="Arial" panose="020B0604020202020204" pitchFamily="34" charset="0"/>
                        </a:rPr>
                        <a:t>)</a:t>
                      </a:r>
                    </a:p>
                    <a:p>
                      <a:pPr marL="0" marR="0" algn="ctr">
                        <a:lnSpc>
                          <a:spcPct val="100000"/>
                        </a:lnSpc>
                        <a:spcBef>
                          <a:spcPts val="300"/>
                        </a:spcBef>
                        <a:spcAft>
                          <a:spcPts val="300"/>
                        </a:spcAft>
                      </a:pPr>
                      <a:r>
                        <a:rPr lang="en-US" sz="1500" b="1" dirty="0" smtClean="0">
                          <a:solidFill>
                            <a:schemeClr val="bg1"/>
                          </a:solidFill>
                          <a:effectLst/>
                          <a:latin typeface="Arial" panose="020B0604020202020204" pitchFamily="34" charset="0"/>
                          <a:ea typeface="MS Mincho"/>
                          <a:cs typeface="Arial" panose="020B0604020202020204" pitchFamily="34" charset="0"/>
                        </a:rPr>
                        <a:t>93.4</a:t>
                      </a:r>
                      <a:endParaRPr lang="en-US" sz="1500" dirty="0">
                        <a:solidFill>
                          <a:schemeClr val="bg1"/>
                        </a:solidFill>
                        <a:effectLst/>
                        <a:latin typeface="Arial" panose="020B0604020202020204" pitchFamily="34" charset="0"/>
                        <a:ea typeface="MS Mincho"/>
                        <a:cs typeface="Arial" panose="020B0604020202020204" pitchFamily="34" charset="0"/>
                      </a:endParaRPr>
                    </a:p>
                  </a:txBody>
                  <a:tcPr marL="65580" marR="65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0000"/>
                        </a:lnSpc>
                        <a:spcBef>
                          <a:spcPts val="300"/>
                        </a:spcBef>
                        <a:spcAft>
                          <a:spcPts val="300"/>
                        </a:spcAft>
                      </a:pPr>
                      <a:r>
                        <a:rPr lang="en-US" sz="1500" b="1" dirty="0">
                          <a:solidFill>
                            <a:schemeClr val="bg1"/>
                          </a:solidFill>
                          <a:effectLst/>
                          <a:latin typeface="Arial" panose="020B0604020202020204" pitchFamily="34" charset="0"/>
                          <a:ea typeface="MS Mincho"/>
                          <a:cs typeface="Arial" panose="020B0604020202020204" pitchFamily="34" charset="0"/>
                        </a:rPr>
                        <a:t>85.9 (30.2</a:t>
                      </a:r>
                      <a:r>
                        <a:rPr lang="en-US" sz="1500" b="1" dirty="0" smtClean="0">
                          <a:solidFill>
                            <a:schemeClr val="bg1"/>
                          </a:solidFill>
                          <a:effectLst/>
                          <a:latin typeface="Arial" panose="020B0604020202020204" pitchFamily="34" charset="0"/>
                          <a:ea typeface="MS Mincho"/>
                          <a:cs typeface="Arial" panose="020B0604020202020204" pitchFamily="34" charset="0"/>
                        </a:rPr>
                        <a:t>)</a:t>
                      </a:r>
                    </a:p>
                    <a:p>
                      <a:pPr marL="0" marR="0" algn="ctr">
                        <a:lnSpc>
                          <a:spcPct val="100000"/>
                        </a:lnSpc>
                        <a:spcBef>
                          <a:spcPts val="300"/>
                        </a:spcBef>
                        <a:spcAft>
                          <a:spcPts val="300"/>
                        </a:spcAft>
                      </a:pPr>
                      <a:r>
                        <a:rPr lang="en-US" sz="1500" b="1" dirty="0" smtClean="0">
                          <a:solidFill>
                            <a:schemeClr val="bg1"/>
                          </a:solidFill>
                          <a:effectLst/>
                          <a:latin typeface="Arial" panose="020B0604020202020204" pitchFamily="34" charset="0"/>
                          <a:ea typeface="MS Mincho"/>
                          <a:cs typeface="Arial" panose="020B0604020202020204" pitchFamily="34" charset="0"/>
                        </a:rPr>
                        <a:t>90.4</a:t>
                      </a:r>
                      <a:endParaRPr lang="en-US" sz="1500" dirty="0">
                        <a:solidFill>
                          <a:schemeClr val="bg1"/>
                        </a:solidFill>
                        <a:effectLst/>
                        <a:latin typeface="Arial" panose="020B0604020202020204" pitchFamily="34" charset="0"/>
                        <a:ea typeface="MS Mincho"/>
                        <a:cs typeface="Arial" panose="020B0604020202020204" pitchFamily="34" charset="0"/>
                      </a:endParaRPr>
                    </a:p>
                  </a:txBody>
                  <a:tcPr marL="65580" marR="65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368551">
                <a:tc>
                  <a:txBody>
                    <a:bodyPr/>
                    <a:lstStyle/>
                    <a:p>
                      <a:pPr>
                        <a:lnSpc>
                          <a:spcPct val="100000"/>
                        </a:lnSpc>
                        <a:spcBef>
                          <a:spcPts val="300"/>
                        </a:spcBef>
                        <a:spcAft>
                          <a:spcPts val="300"/>
                        </a:spcAft>
                      </a:pPr>
                      <a:r>
                        <a:rPr lang="en-US" sz="1500" b="1" baseline="0" dirty="0" smtClean="0">
                          <a:solidFill>
                            <a:srgbClr val="FFFF00"/>
                          </a:solidFill>
                          <a:latin typeface="Arial" panose="020B0604020202020204" pitchFamily="34" charset="0"/>
                          <a:cs typeface="Arial" panose="020B0604020202020204" pitchFamily="34" charset="0"/>
                        </a:rPr>
                        <a:t>Serum </a:t>
                      </a:r>
                      <a:r>
                        <a:rPr lang="el-GR" sz="1500" b="1" baseline="0" dirty="0" smtClean="0">
                          <a:solidFill>
                            <a:srgbClr val="FFFF00"/>
                          </a:solidFill>
                          <a:latin typeface="Arial" panose="020B0604020202020204" pitchFamily="34" charset="0"/>
                          <a:cs typeface="Arial" panose="020B0604020202020204" pitchFamily="34" charset="0"/>
                        </a:rPr>
                        <a:t>β</a:t>
                      </a:r>
                      <a:r>
                        <a:rPr lang="en-US" sz="1500" b="1" baseline="-25000" dirty="0" smtClean="0">
                          <a:solidFill>
                            <a:srgbClr val="FFFF00"/>
                          </a:solidFill>
                          <a:latin typeface="Arial" panose="020B0604020202020204" pitchFamily="34" charset="0"/>
                          <a:cs typeface="Arial" panose="020B0604020202020204" pitchFamily="34" charset="0"/>
                        </a:rPr>
                        <a:t>2</a:t>
                      </a:r>
                      <a:r>
                        <a:rPr lang="en-US" sz="1500" b="1" baseline="0" dirty="0" smtClean="0">
                          <a:solidFill>
                            <a:srgbClr val="FFFF00"/>
                          </a:solidFill>
                          <a:latin typeface="Arial" panose="020B0604020202020204" pitchFamily="34" charset="0"/>
                          <a:cs typeface="Arial" panose="020B0604020202020204" pitchFamily="34" charset="0"/>
                        </a:rPr>
                        <a:t>-microglobulin</a:t>
                      </a:r>
                    </a:p>
                    <a:p>
                      <a:pPr marL="166688" indent="0">
                        <a:lnSpc>
                          <a:spcPct val="100000"/>
                        </a:lnSpc>
                        <a:spcBef>
                          <a:spcPts val="300"/>
                        </a:spcBef>
                        <a:spcAft>
                          <a:spcPts val="300"/>
                        </a:spcAft>
                      </a:pPr>
                      <a:r>
                        <a:rPr lang="en-US" sz="1500" b="1" baseline="0" dirty="0" smtClean="0">
                          <a:solidFill>
                            <a:schemeClr val="bg1"/>
                          </a:solidFill>
                          <a:latin typeface="Arial" panose="020B0604020202020204" pitchFamily="34" charset="0"/>
                          <a:cs typeface="Arial" panose="020B0604020202020204" pitchFamily="34" charset="0"/>
                        </a:rPr>
                        <a:t> ≥2.5 mg/L, %</a:t>
                      </a:r>
                    </a:p>
                  </a:txBody>
                  <a:tcPr marL="84849" marR="84849"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fontAlgn="ctr">
                        <a:lnSpc>
                          <a:spcPct val="100000"/>
                        </a:lnSpc>
                        <a:spcBef>
                          <a:spcPts val="300"/>
                        </a:spcBef>
                        <a:spcAft>
                          <a:spcPts val="300"/>
                        </a:spcAft>
                      </a:pPr>
                      <a:endParaRPr lang="en-US" sz="1500" b="1" kern="1200" dirty="0" smtClean="0">
                        <a:solidFill>
                          <a:schemeClr val="bg1"/>
                        </a:solidFill>
                        <a:effectLst/>
                        <a:latin typeface="Arial" panose="020B0604020202020204" pitchFamily="34" charset="0"/>
                        <a:ea typeface="Times New Roman"/>
                        <a:cs typeface="Arial" panose="020B0604020202020204" pitchFamily="34" charset="0"/>
                      </a:endParaRPr>
                    </a:p>
                    <a:p>
                      <a:pPr marL="0" marR="0" algn="ctr" fontAlgn="ctr">
                        <a:lnSpc>
                          <a:spcPct val="100000"/>
                        </a:lnSpc>
                        <a:spcBef>
                          <a:spcPts val="300"/>
                        </a:spcBef>
                        <a:spcAft>
                          <a:spcPts val="300"/>
                        </a:spcAft>
                      </a:pPr>
                      <a:r>
                        <a:rPr lang="en-US" sz="1500" b="1" kern="1200" dirty="0" smtClean="0">
                          <a:solidFill>
                            <a:schemeClr val="bg1"/>
                          </a:solidFill>
                          <a:effectLst/>
                          <a:latin typeface="Arial" panose="020B0604020202020204" pitchFamily="34" charset="0"/>
                          <a:ea typeface="Times New Roman"/>
                          <a:cs typeface="Arial" panose="020B0604020202020204" pitchFamily="34" charset="0"/>
                        </a:rPr>
                        <a:t>80.6</a:t>
                      </a:r>
                    </a:p>
                  </a:txBody>
                  <a:tcPr marL="8839" marR="8839"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fontAlgn="ctr">
                        <a:lnSpc>
                          <a:spcPct val="100000"/>
                        </a:lnSpc>
                        <a:spcBef>
                          <a:spcPts val="300"/>
                        </a:spcBef>
                        <a:spcAft>
                          <a:spcPts val="300"/>
                        </a:spcAft>
                      </a:pPr>
                      <a:endParaRPr lang="en-US" sz="1500" b="1" kern="1200" baseline="0" dirty="0" smtClean="0">
                        <a:solidFill>
                          <a:schemeClr val="bg1"/>
                        </a:solidFill>
                        <a:effectLst/>
                        <a:latin typeface="Arial" panose="020B0604020202020204" pitchFamily="34" charset="0"/>
                        <a:ea typeface="Times New Roman"/>
                        <a:cs typeface="Arial" panose="020B0604020202020204" pitchFamily="34" charset="0"/>
                      </a:endParaRPr>
                    </a:p>
                    <a:p>
                      <a:pPr marL="0" marR="0" algn="ctr" fontAlgn="ctr">
                        <a:lnSpc>
                          <a:spcPct val="100000"/>
                        </a:lnSpc>
                        <a:spcBef>
                          <a:spcPts val="300"/>
                        </a:spcBef>
                        <a:spcAft>
                          <a:spcPts val="300"/>
                        </a:spcAft>
                      </a:pPr>
                      <a:r>
                        <a:rPr lang="en-US" sz="1500" b="1" kern="1200" baseline="0" dirty="0" smtClean="0">
                          <a:solidFill>
                            <a:schemeClr val="bg1"/>
                          </a:solidFill>
                          <a:effectLst/>
                          <a:latin typeface="Arial" panose="020B0604020202020204" pitchFamily="34" charset="0"/>
                          <a:ea typeface="Times New Roman"/>
                          <a:cs typeface="Arial" panose="020B0604020202020204" pitchFamily="34" charset="0"/>
                        </a:rPr>
                        <a:t>80.6</a:t>
                      </a:r>
                    </a:p>
                  </a:txBody>
                  <a:tcPr marL="8839" marR="8839"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Rectangle 4"/>
          <p:cNvSpPr/>
          <p:nvPr/>
        </p:nvSpPr>
        <p:spPr>
          <a:xfrm>
            <a:off x="366890" y="6281711"/>
            <a:ext cx="8467107" cy="246221"/>
          </a:xfrm>
          <a:prstGeom prst="rect">
            <a:avLst/>
          </a:prstGeom>
        </p:spPr>
        <p:txBody>
          <a:bodyPr wrap="square">
            <a:spAutoFit/>
          </a:bodyPr>
          <a:lstStyle/>
          <a:p>
            <a:r>
              <a:rPr lang="en-US" sz="1000" dirty="0" smtClean="0">
                <a:solidFill>
                  <a:schemeClr val="bg1"/>
                </a:solidFill>
                <a:latin typeface="Arial" panose="020B0604020202020204" pitchFamily="34" charset="0"/>
                <a:cs typeface="Arial" panose="020B0604020202020204" pitchFamily="34" charset="0"/>
              </a:rPr>
              <a:t>ECOG</a:t>
            </a:r>
            <a:r>
              <a:rPr lang="en-US" sz="1000" dirty="0">
                <a:solidFill>
                  <a:schemeClr val="bg1"/>
                </a:solidFill>
                <a:latin typeface="Arial" panose="020B0604020202020204" pitchFamily="34" charset="0"/>
                <a:cs typeface="Arial" panose="020B0604020202020204" pitchFamily="34" charset="0"/>
              </a:rPr>
              <a:t>, Eastern Cooperative Oncology Group; FISH, fluorescence </a:t>
            </a:r>
            <a:r>
              <a:rPr lang="en-US" sz="1000" i="1" dirty="0">
                <a:solidFill>
                  <a:schemeClr val="bg1"/>
                </a:solidFill>
                <a:latin typeface="Arial" panose="020B0604020202020204" pitchFamily="34" charset="0"/>
                <a:cs typeface="Arial" panose="020B0604020202020204" pitchFamily="34" charset="0"/>
              </a:rPr>
              <a:t>in situ </a:t>
            </a:r>
            <a:r>
              <a:rPr lang="en-US" sz="1000" dirty="0">
                <a:solidFill>
                  <a:schemeClr val="bg1"/>
                </a:solidFill>
                <a:latin typeface="Arial" panose="020B0604020202020204" pitchFamily="34" charset="0"/>
                <a:cs typeface="Arial" panose="020B0604020202020204" pitchFamily="34" charset="0"/>
              </a:rPr>
              <a:t>hybridization</a:t>
            </a:r>
            <a:r>
              <a:rPr lang="en-US" sz="1000" dirty="0" smtClean="0">
                <a:solidFill>
                  <a:schemeClr val="bg1"/>
                </a:solidFill>
                <a:latin typeface="Arial" panose="020B0604020202020204" pitchFamily="34" charset="0"/>
                <a:cs typeface="Arial" panose="020B0604020202020204" pitchFamily="34" charset="0"/>
              </a:rPr>
              <a:t>;</a:t>
            </a:r>
            <a:r>
              <a:rPr lang="en-US" sz="1000" dirty="0" smtClean="0">
                <a:solidFill>
                  <a:schemeClr val="bg1"/>
                </a:solidFill>
              </a:rPr>
              <a:t> </a:t>
            </a:r>
            <a:r>
              <a:rPr lang="en-US" sz="1000" dirty="0" smtClean="0">
                <a:solidFill>
                  <a:schemeClr val="bg1"/>
                </a:solidFill>
                <a:latin typeface="Arial" panose="020B0604020202020204" pitchFamily="34" charset="0"/>
                <a:cs typeface="Arial" panose="020B0604020202020204" pitchFamily="34" charset="0"/>
              </a:rPr>
              <a:t>SD</a:t>
            </a:r>
            <a:r>
              <a:rPr lang="en-US" sz="1000" dirty="0">
                <a:solidFill>
                  <a:schemeClr val="bg1"/>
                </a:solidFill>
                <a:latin typeface="Arial" panose="020B0604020202020204" pitchFamily="34" charset="0"/>
                <a:cs typeface="Arial" panose="020B0604020202020204" pitchFamily="34" charset="0"/>
              </a:rPr>
              <a:t>, standard </a:t>
            </a:r>
            <a:r>
              <a:rPr lang="en-US" sz="1000" dirty="0" smtClean="0">
                <a:solidFill>
                  <a:schemeClr val="bg1"/>
                </a:solidFill>
                <a:latin typeface="Arial" panose="020B0604020202020204" pitchFamily="34" charset="0"/>
                <a:cs typeface="Arial" panose="020B0604020202020204" pitchFamily="34" charset="0"/>
              </a:rPr>
              <a:t>deviation</a:t>
            </a:r>
            <a:endParaRPr lang="en-US" sz="1000" dirty="0">
              <a:solidFill>
                <a:schemeClr val="bg1"/>
              </a:solidFill>
            </a:endParaRPr>
          </a:p>
        </p:txBody>
      </p:sp>
      <p:sp>
        <p:nvSpPr>
          <p:cNvPr id="6" name="Rectangle 5"/>
          <p:cNvSpPr/>
          <p:nvPr/>
        </p:nvSpPr>
        <p:spPr>
          <a:xfrm>
            <a:off x="367659" y="6429384"/>
            <a:ext cx="3616503" cy="276999"/>
          </a:xfrm>
          <a:prstGeom prst="rect">
            <a:avLst/>
          </a:prstGeom>
        </p:spPr>
        <p:txBody>
          <a:bodyPr wrap="none">
            <a:spAutoFit/>
          </a:bodyPr>
          <a:lstStyle/>
          <a:p>
            <a:r>
              <a:rPr lang="en-US" sz="1200" b="1" dirty="0">
                <a:solidFill>
                  <a:srgbClr val="FFFFFF"/>
                </a:solidFill>
                <a:cs typeface="Arial" charset="0"/>
              </a:rPr>
              <a:t>Stewart AK,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cs typeface="Arial" charset="0"/>
              </a:rPr>
              <a:t>79.</a:t>
            </a:r>
            <a:endParaRPr lang="en-US" sz="1200" b="1" dirty="0">
              <a:solidFill>
                <a:srgbClr val="FFFFFF"/>
              </a:solidFill>
              <a:cs typeface="Arial" charset="0"/>
            </a:endParaRPr>
          </a:p>
        </p:txBody>
      </p:sp>
    </p:spTree>
    <p:extLst>
      <p:ext uri="{BB962C8B-B14F-4D97-AF65-F5344CB8AC3E}">
        <p14:creationId xmlns:p14="http://schemas.microsoft.com/office/powerpoint/2010/main" val="2250972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561663"/>
            <a:ext cx="9144000" cy="666750"/>
          </a:xfrm>
        </p:spPr>
        <p:txBody>
          <a:bodyPr anchor="ctr"/>
          <a:lstStyle/>
          <a:p>
            <a:pPr algn="ctr"/>
            <a:r>
              <a:rPr lang="en-US" sz="3000" dirty="0">
                <a:solidFill>
                  <a:srgbClr val="F09828"/>
                </a:solidFill>
              </a:rPr>
              <a:t>Patient and Disease Characteristics at Baseline (</a:t>
            </a:r>
            <a:r>
              <a:rPr lang="en-US" sz="3000" dirty="0" smtClean="0">
                <a:solidFill>
                  <a:srgbClr val="F09828"/>
                </a:solidFill>
              </a:rPr>
              <a:t>continued) ITT </a:t>
            </a:r>
            <a:r>
              <a:rPr lang="en-US" sz="3000" dirty="0">
                <a:solidFill>
                  <a:srgbClr val="F09828"/>
                </a:solidFill>
              </a:rPr>
              <a:t>Population (</a:t>
            </a:r>
            <a:r>
              <a:rPr lang="en-US" sz="3000" dirty="0" smtClean="0">
                <a:solidFill>
                  <a:srgbClr val="F09828"/>
                </a:solidFill>
              </a:rPr>
              <a:t>N = 792</a:t>
            </a:r>
            <a:r>
              <a:rPr lang="en-US" sz="3000" dirty="0">
                <a:solidFill>
                  <a:srgbClr val="F09828"/>
                </a:solidFill>
              </a:rPr>
              <a:t>)</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961240892"/>
              </p:ext>
            </p:extLst>
          </p:nvPr>
        </p:nvGraphicFramePr>
        <p:xfrm>
          <a:off x="396815" y="1421371"/>
          <a:ext cx="8516317" cy="4112337"/>
        </p:xfrm>
        <a:graphic>
          <a:graphicData uri="http://schemas.openxmlformats.org/drawingml/2006/table">
            <a:tbl>
              <a:tblPr firstRow="1" bandRow="1">
                <a:tableStyleId>{5C22544A-7EE6-4342-B048-85BDC9FD1C3A}</a:tableStyleId>
              </a:tblPr>
              <a:tblGrid>
                <a:gridCol w="6761457"/>
                <a:gridCol w="883103"/>
                <a:gridCol w="871757"/>
              </a:tblGrid>
              <a:tr h="629143">
                <a:tc>
                  <a:txBody>
                    <a:bodyPr/>
                    <a:lstStyle/>
                    <a:p>
                      <a:pPr>
                        <a:lnSpc>
                          <a:spcPct val="100000"/>
                        </a:lnSpc>
                        <a:spcBef>
                          <a:spcPts val="300"/>
                        </a:spcBef>
                        <a:spcAft>
                          <a:spcPts val="300"/>
                        </a:spcAft>
                      </a:pPr>
                      <a:r>
                        <a:rPr lang="en-US" sz="1500" b="1" dirty="0" smtClean="0">
                          <a:solidFill>
                            <a:schemeClr val="tx1"/>
                          </a:solidFill>
                          <a:latin typeface="Arial" panose="020B0604020202020204" pitchFamily="34" charset="0"/>
                          <a:cs typeface="Arial" panose="020B0604020202020204" pitchFamily="34" charset="0"/>
                        </a:rPr>
                        <a:t>Characteristic</a:t>
                      </a:r>
                      <a:endParaRPr lang="en-US" sz="1500" b="1" dirty="0">
                        <a:solidFill>
                          <a:schemeClr val="tx1"/>
                        </a:solidFill>
                        <a:latin typeface="Arial" panose="020B0604020202020204" pitchFamily="34" charset="0"/>
                        <a:cs typeface="Arial" panose="020B0604020202020204" pitchFamily="34" charset="0"/>
                      </a:endParaRPr>
                    </a:p>
                  </a:txBody>
                  <a:tcPr marL="84880" marR="84880" marT="60960" marB="60960" anchor="ctr">
                    <a:lnL w="12700" cmpd="sng">
                      <a:noFill/>
                    </a:lnL>
                    <a:lnR w="12700" cmpd="sng">
                      <a:noFill/>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lnSpc>
                          <a:spcPct val="100000"/>
                        </a:lnSpc>
                        <a:spcBef>
                          <a:spcPts val="300"/>
                        </a:spcBef>
                        <a:spcAft>
                          <a:spcPts val="300"/>
                        </a:spcAft>
                      </a:pPr>
                      <a:r>
                        <a:rPr lang="en-US" sz="1500" b="1" i="0" u="none" strike="noStrike" kern="1200" baseline="0" dirty="0" smtClean="0">
                          <a:solidFill>
                            <a:schemeClr val="tx1"/>
                          </a:solidFill>
                          <a:latin typeface="Arial" panose="020B0604020202020204" pitchFamily="34" charset="0"/>
                          <a:ea typeface="+mn-ea"/>
                          <a:cs typeface="Arial" panose="020B0604020202020204" pitchFamily="34" charset="0"/>
                        </a:rPr>
                        <a:t>KRd </a:t>
                      </a:r>
                    </a:p>
                    <a:p>
                      <a:pPr algn="ctr">
                        <a:lnSpc>
                          <a:spcPct val="100000"/>
                        </a:lnSpc>
                        <a:spcBef>
                          <a:spcPts val="300"/>
                        </a:spcBef>
                        <a:spcAft>
                          <a:spcPts val="300"/>
                        </a:spcAft>
                      </a:pPr>
                      <a:r>
                        <a:rPr lang="en-US" sz="1500" b="1" i="0" u="none" strike="noStrike" kern="1200" baseline="0" dirty="0" smtClean="0">
                          <a:solidFill>
                            <a:schemeClr val="tx1"/>
                          </a:solidFill>
                          <a:latin typeface="Arial" panose="020B0604020202020204" pitchFamily="34" charset="0"/>
                          <a:ea typeface="+mn-ea"/>
                          <a:cs typeface="Arial" panose="020B0604020202020204" pitchFamily="34" charset="0"/>
                        </a:rPr>
                        <a:t>(n = 396)</a:t>
                      </a:r>
                      <a:endParaRPr lang="en-US" sz="1500" b="1" dirty="0">
                        <a:solidFill>
                          <a:schemeClr val="tx1"/>
                        </a:solidFill>
                        <a:latin typeface="Arial" panose="020B0604020202020204" pitchFamily="34" charset="0"/>
                        <a:cs typeface="Arial" panose="020B0604020202020204" pitchFamily="34" charset="0"/>
                      </a:endParaRPr>
                    </a:p>
                  </a:txBody>
                  <a:tcPr marL="81740" marR="0" marT="0" marB="0" anchor="ctr">
                    <a:lnL w="12700" cmpd="sng">
                      <a:noFill/>
                    </a:lnL>
                    <a:lnR w="12700" cmpd="sng">
                      <a:noFill/>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lnSpc>
                          <a:spcPct val="100000"/>
                        </a:lnSpc>
                        <a:spcBef>
                          <a:spcPts val="300"/>
                        </a:spcBef>
                        <a:spcAft>
                          <a:spcPts val="300"/>
                        </a:spcAft>
                      </a:pPr>
                      <a:r>
                        <a:rPr lang="en-US" sz="1500" b="1" i="0" u="none" strike="noStrike" kern="1200" baseline="0" dirty="0" smtClean="0">
                          <a:solidFill>
                            <a:schemeClr val="tx1"/>
                          </a:solidFill>
                          <a:latin typeface="Arial" panose="020B0604020202020204" pitchFamily="34" charset="0"/>
                          <a:ea typeface="+mn-ea"/>
                          <a:cs typeface="Arial" panose="020B0604020202020204" pitchFamily="34" charset="0"/>
                        </a:rPr>
                        <a:t>Rd</a:t>
                      </a:r>
                    </a:p>
                    <a:p>
                      <a:pPr algn="ctr">
                        <a:lnSpc>
                          <a:spcPct val="100000"/>
                        </a:lnSpc>
                        <a:spcBef>
                          <a:spcPts val="300"/>
                        </a:spcBef>
                        <a:spcAft>
                          <a:spcPts val="300"/>
                        </a:spcAft>
                      </a:pPr>
                      <a:r>
                        <a:rPr lang="en-US" sz="1500" b="1" i="0" u="none" strike="noStrike" kern="1200" baseline="0" dirty="0" smtClean="0">
                          <a:solidFill>
                            <a:schemeClr val="tx1"/>
                          </a:solidFill>
                          <a:latin typeface="Arial" panose="020B0604020202020204" pitchFamily="34" charset="0"/>
                          <a:ea typeface="+mn-ea"/>
                          <a:cs typeface="Arial" panose="020B0604020202020204" pitchFamily="34" charset="0"/>
                        </a:rPr>
                        <a:t>(n = 396)</a:t>
                      </a:r>
                      <a:endParaRPr lang="en-US" sz="1500" b="1" dirty="0">
                        <a:solidFill>
                          <a:schemeClr val="tx1"/>
                        </a:solidFill>
                        <a:latin typeface="Arial" panose="020B0604020202020204" pitchFamily="34" charset="0"/>
                        <a:cs typeface="Arial" panose="020B0604020202020204" pitchFamily="34" charset="0"/>
                      </a:endParaRPr>
                    </a:p>
                  </a:txBody>
                  <a:tcPr marL="81740" marR="0" marT="0" marB="0" anchor="ctr">
                    <a:lnL w="12700" cmpd="sng">
                      <a:noFill/>
                    </a:lnL>
                    <a:lnR w="12700" cmpd="sng">
                      <a:noFill/>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r>
              <a:tr h="408093">
                <a:tc>
                  <a:txBody>
                    <a:bodyPr/>
                    <a:lstStyle/>
                    <a:p>
                      <a:pPr>
                        <a:lnSpc>
                          <a:spcPct val="100000"/>
                        </a:lnSpc>
                        <a:spcBef>
                          <a:spcPts val="300"/>
                        </a:spcBef>
                        <a:spcAft>
                          <a:spcPts val="300"/>
                        </a:spcAft>
                      </a:pPr>
                      <a:r>
                        <a:rPr lang="en-US" sz="1500" b="1" baseline="0" dirty="0" smtClean="0">
                          <a:solidFill>
                            <a:srgbClr val="FFFF00"/>
                          </a:solidFill>
                          <a:latin typeface="Arial" panose="020B0604020202020204" pitchFamily="34" charset="0"/>
                          <a:cs typeface="Arial" panose="020B0604020202020204" pitchFamily="34" charset="0"/>
                        </a:rPr>
                        <a:t>Presence of neuropathy at baseline, %</a:t>
                      </a:r>
                    </a:p>
                  </a:txBody>
                  <a:tcPr marL="84880" marR="84880" marT="60960" marB="6096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fontAlgn="ctr">
                        <a:lnSpc>
                          <a:spcPct val="100000"/>
                        </a:lnSpc>
                        <a:spcBef>
                          <a:spcPts val="300"/>
                        </a:spcBef>
                        <a:spcAft>
                          <a:spcPts val="300"/>
                        </a:spcAft>
                      </a:pPr>
                      <a:r>
                        <a:rPr lang="en-US" sz="1500" b="1" kern="1200" dirty="0" smtClean="0">
                          <a:solidFill>
                            <a:schemeClr val="bg1"/>
                          </a:solidFill>
                          <a:effectLst/>
                          <a:latin typeface="Arial" panose="020B0604020202020204" pitchFamily="34" charset="0"/>
                          <a:ea typeface="Times New Roman"/>
                          <a:cs typeface="Arial" panose="020B0604020202020204" pitchFamily="34" charset="0"/>
                        </a:rPr>
                        <a:t>36.4</a:t>
                      </a:r>
                    </a:p>
                  </a:txBody>
                  <a:tcPr marL="8842" marR="8842" marT="1270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fontAlgn="ctr">
                        <a:lnSpc>
                          <a:spcPct val="100000"/>
                        </a:lnSpc>
                        <a:spcBef>
                          <a:spcPts val="300"/>
                        </a:spcBef>
                        <a:spcAft>
                          <a:spcPts val="300"/>
                        </a:spcAft>
                      </a:pPr>
                      <a:r>
                        <a:rPr lang="en-US" sz="1500" b="1" kern="1200" baseline="0" dirty="0" smtClean="0">
                          <a:solidFill>
                            <a:schemeClr val="bg1"/>
                          </a:solidFill>
                          <a:effectLst/>
                          <a:latin typeface="Arial" panose="020B0604020202020204" pitchFamily="34" charset="0"/>
                          <a:ea typeface="Times New Roman"/>
                          <a:cs typeface="Arial" panose="020B0604020202020204" pitchFamily="34" charset="0"/>
                        </a:rPr>
                        <a:t>34.6</a:t>
                      </a:r>
                    </a:p>
                  </a:txBody>
                  <a:tcPr marL="8842" marR="8842" marT="1270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408093">
                <a:tc>
                  <a:txBody>
                    <a:bodyPr/>
                    <a:lstStyle/>
                    <a:p>
                      <a:pPr>
                        <a:lnSpc>
                          <a:spcPct val="100000"/>
                        </a:lnSpc>
                        <a:spcBef>
                          <a:spcPts val="300"/>
                        </a:spcBef>
                        <a:spcAft>
                          <a:spcPts val="300"/>
                        </a:spcAft>
                      </a:pPr>
                      <a:r>
                        <a:rPr lang="en-US" sz="1500" b="1" dirty="0" smtClean="0">
                          <a:solidFill>
                            <a:srgbClr val="FFFF00"/>
                          </a:solidFill>
                          <a:latin typeface="Arial" panose="020B0604020202020204" pitchFamily="34" charset="0"/>
                          <a:cs typeface="Arial" panose="020B0604020202020204" pitchFamily="34" charset="0"/>
                        </a:rPr>
                        <a:t>Number of prior</a:t>
                      </a:r>
                      <a:r>
                        <a:rPr lang="en-US" sz="1500" b="1" baseline="0" dirty="0" smtClean="0">
                          <a:solidFill>
                            <a:srgbClr val="FFFF00"/>
                          </a:solidFill>
                          <a:latin typeface="Arial" panose="020B0604020202020204" pitchFamily="34" charset="0"/>
                          <a:cs typeface="Arial" panose="020B0604020202020204" pitchFamily="34" charset="0"/>
                        </a:rPr>
                        <a:t> regimens, median (range)</a:t>
                      </a:r>
                    </a:p>
                  </a:txBody>
                  <a:tcPr marL="84880" marR="84880" marT="60960" marB="6096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fontAlgn="ctr">
                        <a:lnSpc>
                          <a:spcPct val="100000"/>
                        </a:lnSpc>
                        <a:spcBef>
                          <a:spcPts val="300"/>
                        </a:spcBef>
                        <a:spcAft>
                          <a:spcPts val="300"/>
                        </a:spcAft>
                      </a:pPr>
                      <a:r>
                        <a:rPr lang="en-US" sz="1500" b="1" kern="1200" dirty="0" smtClean="0">
                          <a:solidFill>
                            <a:schemeClr val="bg1"/>
                          </a:solidFill>
                          <a:effectLst/>
                          <a:latin typeface="Arial" panose="020B0604020202020204" pitchFamily="34" charset="0"/>
                          <a:ea typeface="Times New Roman"/>
                          <a:cs typeface="Arial" panose="020B0604020202020204" pitchFamily="34" charset="0"/>
                        </a:rPr>
                        <a:t>2 (1–3)</a:t>
                      </a:r>
                    </a:p>
                  </a:txBody>
                  <a:tcPr marL="8842" marR="8842" marT="1270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fontAlgn="ctr">
                        <a:lnSpc>
                          <a:spcPct val="100000"/>
                        </a:lnSpc>
                        <a:spcBef>
                          <a:spcPts val="300"/>
                        </a:spcBef>
                        <a:spcAft>
                          <a:spcPts val="300"/>
                        </a:spcAft>
                      </a:pPr>
                      <a:r>
                        <a:rPr lang="en-US" sz="1500" b="1" kern="1200" baseline="0" dirty="0" smtClean="0">
                          <a:solidFill>
                            <a:schemeClr val="bg1"/>
                          </a:solidFill>
                          <a:effectLst/>
                          <a:latin typeface="Arial" panose="020B0604020202020204" pitchFamily="34" charset="0"/>
                          <a:ea typeface="Times New Roman"/>
                          <a:cs typeface="Arial" panose="020B0604020202020204" pitchFamily="34" charset="0"/>
                        </a:rPr>
                        <a:t>2 (1–3)</a:t>
                      </a:r>
                    </a:p>
                  </a:txBody>
                  <a:tcPr marL="8842" marR="8842" marT="1270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2667008">
                <a:tc>
                  <a:txBody>
                    <a:bodyPr/>
                    <a:lstStyle/>
                    <a:p>
                      <a:pPr>
                        <a:lnSpc>
                          <a:spcPct val="100000"/>
                        </a:lnSpc>
                        <a:spcBef>
                          <a:spcPts val="300"/>
                        </a:spcBef>
                        <a:spcAft>
                          <a:spcPts val="300"/>
                        </a:spcAft>
                      </a:pPr>
                      <a:r>
                        <a:rPr lang="en-US" sz="1500" b="1" dirty="0" smtClean="0">
                          <a:solidFill>
                            <a:srgbClr val="FFFF00"/>
                          </a:solidFill>
                          <a:latin typeface="Arial" panose="020B0604020202020204" pitchFamily="34" charset="0"/>
                          <a:cs typeface="Arial" panose="020B0604020202020204" pitchFamily="34" charset="0"/>
                        </a:rPr>
                        <a:t>Prior</a:t>
                      </a:r>
                      <a:r>
                        <a:rPr lang="en-US" sz="1500" b="1" baseline="0" dirty="0" smtClean="0">
                          <a:solidFill>
                            <a:srgbClr val="FFFF00"/>
                          </a:solidFill>
                          <a:latin typeface="Arial" panose="020B0604020202020204" pitchFamily="34" charset="0"/>
                          <a:cs typeface="Arial" panose="020B0604020202020204" pitchFamily="34" charset="0"/>
                        </a:rPr>
                        <a:t> t</a:t>
                      </a:r>
                      <a:r>
                        <a:rPr lang="en-US" sz="1500" b="1" dirty="0" smtClean="0">
                          <a:solidFill>
                            <a:srgbClr val="FFFF00"/>
                          </a:solidFill>
                          <a:latin typeface="Arial" panose="020B0604020202020204" pitchFamily="34" charset="0"/>
                          <a:cs typeface="Arial" panose="020B0604020202020204" pitchFamily="34" charset="0"/>
                        </a:rPr>
                        <a:t>herapies, %</a:t>
                      </a:r>
                    </a:p>
                    <a:p>
                      <a:pPr marL="0" indent="171450">
                        <a:lnSpc>
                          <a:spcPct val="100000"/>
                        </a:lnSpc>
                        <a:spcBef>
                          <a:spcPts val="300"/>
                        </a:spcBef>
                        <a:spcAft>
                          <a:spcPts val="300"/>
                        </a:spcAft>
                      </a:pPr>
                      <a:r>
                        <a:rPr lang="en-US" sz="1500" b="1" baseline="0" dirty="0" smtClean="0">
                          <a:solidFill>
                            <a:schemeClr val="bg1"/>
                          </a:solidFill>
                          <a:latin typeface="Arial" panose="020B0604020202020204" pitchFamily="34" charset="0"/>
                          <a:cs typeface="Arial" panose="020B0604020202020204" pitchFamily="34" charset="0"/>
                        </a:rPr>
                        <a:t>Transplant</a:t>
                      </a:r>
                    </a:p>
                    <a:p>
                      <a:pPr marL="0" indent="171450">
                        <a:lnSpc>
                          <a:spcPct val="100000"/>
                        </a:lnSpc>
                        <a:spcBef>
                          <a:spcPts val="300"/>
                        </a:spcBef>
                        <a:spcAft>
                          <a:spcPts val="300"/>
                        </a:spcAft>
                      </a:pPr>
                      <a:r>
                        <a:rPr lang="en-US" sz="1500" b="1" baseline="0" dirty="0" smtClean="0">
                          <a:solidFill>
                            <a:schemeClr val="bg1"/>
                          </a:solidFill>
                          <a:latin typeface="Arial" panose="020B0604020202020204" pitchFamily="34" charset="0"/>
                          <a:cs typeface="Arial" panose="020B0604020202020204" pitchFamily="34" charset="0"/>
                        </a:rPr>
                        <a:t>Bortezomib</a:t>
                      </a:r>
                    </a:p>
                    <a:p>
                      <a:pPr marL="0" indent="457200">
                        <a:lnSpc>
                          <a:spcPct val="100000"/>
                        </a:lnSpc>
                        <a:spcBef>
                          <a:spcPts val="300"/>
                        </a:spcBef>
                        <a:spcAft>
                          <a:spcPts val="300"/>
                        </a:spcAft>
                      </a:pPr>
                      <a:r>
                        <a:rPr lang="en-US" sz="1500" b="1" baseline="0" dirty="0" smtClean="0">
                          <a:solidFill>
                            <a:schemeClr val="bg1"/>
                          </a:solidFill>
                          <a:latin typeface="Arial" panose="020B0604020202020204" pitchFamily="34" charset="0"/>
                          <a:cs typeface="Arial" panose="020B0604020202020204" pitchFamily="34" charset="0"/>
                        </a:rPr>
                        <a:t>Refractory to prior bortezomib in any prior regimen*</a:t>
                      </a:r>
                    </a:p>
                    <a:p>
                      <a:pPr marL="0" indent="171450">
                        <a:lnSpc>
                          <a:spcPct val="100000"/>
                        </a:lnSpc>
                        <a:spcBef>
                          <a:spcPts val="300"/>
                        </a:spcBef>
                        <a:spcAft>
                          <a:spcPts val="300"/>
                        </a:spcAft>
                      </a:pPr>
                      <a:r>
                        <a:rPr lang="en-US" sz="1500" b="1" baseline="0" dirty="0" smtClean="0">
                          <a:solidFill>
                            <a:schemeClr val="bg1"/>
                          </a:solidFill>
                          <a:latin typeface="Arial" panose="020B0604020202020204" pitchFamily="34" charset="0"/>
                          <a:cs typeface="Arial" panose="020B0604020202020204" pitchFamily="34" charset="0"/>
                        </a:rPr>
                        <a:t>Lenalidomide</a:t>
                      </a:r>
                    </a:p>
                    <a:p>
                      <a:pPr marL="0" indent="171450">
                        <a:lnSpc>
                          <a:spcPct val="100000"/>
                        </a:lnSpc>
                        <a:spcBef>
                          <a:spcPts val="300"/>
                        </a:spcBef>
                        <a:spcAft>
                          <a:spcPts val="300"/>
                        </a:spcAft>
                      </a:pPr>
                      <a:r>
                        <a:rPr lang="en-US" sz="1500" b="1" baseline="0" dirty="0" smtClean="0">
                          <a:solidFill>
                            <a:schemeClr val="bg1"/>
                          </a:solidFill>
                          <a:latin typeface="Arial" panose="020B0604020202020204" pitchFamily="34" charset="0"/>
                          <a:cs typeface="Arial" panose="020B0604020202020204" pitchFamily="34" charset="0"/>
                        </a:rPr>
                        <a:t>Any IMiD</a:t>
                      </a:r>
                    </a:p>
                    <a:p>
                      <a:pPr marL="0" marR="0" indent="457200" algn="l" defTabSz="914400" rtl="0" eaLnBrk="1" fontAlgn="auto" latinLnBrk="0" hangingPunct="1">
                        <a:lnSpc>
                          <a:spcPct val="100000"/>
                        </a:lnSpc>
                        <a:spcBef>
                          <a:spcPts val="300"/>
                        </a:spcBef>
                        <a:spcAft>
                          <a:spcPts val="300"/>
                        </a:spcAft>
                        <a:buClrTx/>
                        <a:buSzTx/>
                        <a:buFontTx/>
                        <a:buNone/>
                        <a:tabLst/>
                        <a:defRPr/>
                      </a:pPr>
                      <a:r>
                        <a:rPr lang="en-US" sz="1500" b="1" baseline="0" dirty="0" smtClean="0">
                          <a:solidFill>
                            <a:schemeClr val="bg1"/>
                          </a:solidFill>
                          <a:latin typeface="Arial" panose="020B0604020202020204" pitchFamily="34" charset="0"/>
                          <a:cs typeface="Arial" panose="020B0604020202020204" pitchFamily="34" charset="0"/>
                        </a:rPr>
                        <a:t>Refractory to prior IMiD in any prior regimen*</a:t>
                      </a:r>
                    </a:p>
                    <a:p>
                      <a:pPr marL="0" indent="171450">
                        <a:lnSpc>
                          <a:spcPct val="100000"/>
                        </a:lnSpc>
                        <a:spcBef>
                          <a:spcPts val="300"/>
                        </a:spcBef>
                        <a:spcAft>
                          <a:spcPts val="300"/>
                        </a:spcAft>
                      </a:pPr>
                      <a:r>
                        <a:rPr lang="en-US" sz="1500" b="1" baseline="0" dirty="0" smtClean="0">
                          <a:solidFill>
                            <a:schemeClr val="bg1"/>
                          </a:solidFill>
                          <a:latin typeface="Arial" panose="020B0604020202020204" pitchFamily="34" charset="0"/>
                          <a:cs typeface="Arial" panose="020B0604020202020204" pitchFamily="34" charset="0"/>
                        </a:rPr>
                        <a:t>Bortezomib and IMiD</a:t>
                      </a:r>
                    </a:p>
                    <a:p>
                      <a:pPr marL="0" marR="0" indent="463550" algn="l" defTabSz="914400" rtl="0" eaLnBrk="1" fontAlgn="auto" latinLnBrk="0" hangingPunct="1">
                        <a:lnSpc>
                          <a:spcPct val="100000"/>
                        </a:lnSpc>
                        <a:spcBef>
                          <a:spcPts val="300"/>
                        </a:spcBef>
                        <a:spcAft>
                          <a:spcPts val="300"/>
                        </a:spcAft>
                        <a:buClrTx/>
                        <a:buSzTx/>
                        <a:buFontTx/>
                        <a:buNone/>
                        <a:tabLst/>
                        <a:defRPr/>
                      </a:pPr>
                      <a:r>
                        <a:rPr lang="en-US" sz="1500" b="1" baseline="0" dirty="0" smtClean="0">
                          <a:solidFill>
                            <a:schemeClr val="bg1"/>
                          </a:solidFill>
                          <a:latin typeface="Arial" panose="020B0604020202020204" pitchFamily="34" charset="0"/>
                          <a:cs typeface="Arial" panose="020B0604020202020204" pitchFamily="34" charset="0"/>
                        </a:rPr>
                        <a:t>Refractory to prior bortezomib and IMiD in any prior regimen*</a:t>
                      </a:r>
                      <a:endParaRPr lang="en-US" sz="1500" b="1" baseline="30000" dirty="0" smtClean="0">
                        <a:solidFill>
                          <a:schemeClr val="bg1"/>
                        </a:solidFill>
                        <a:latin typeface="Arial" panose="020B0604020202020204" pitchFamily="34" charset="0"/>
                        <a:cs typeface="Arial" panose="020B0604020202020204" pitchFamily="34" charset="0"/>
                      </a:endParaRPr>
                    </a:p>
                  </a:txBody>
                  <a:tcPr marL="84880" marR="84880" marT="0" marB="0" anchor="ctr">
                    <a:lnL w="12700" cmpd="sng">
                      <a:noFill/>
                    </a:lnL>
                    <a:lnR w="12700" cmpd="sng">
                      <a:noFill/>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fontAlgn="ctr">
                        <a:lnSpc>
                          <a:spcPct val="100000"/>
                        </a:lnSpc>
                        <a:spcBef>
                          <a:spcPts val="300"/>
                        </a:spcBef>
                        <a:spcAft>
                          <a:spcPts val="300"/>
                        </a:spcAft>
                      </a:pPr>
                      <a:endParaRPr lang="en-US" sz="1500" b="1" dirty="0" smtClean="0">
                        <a:solidFill>
                          <a:schemeClr val="bg1"/>
                        </a:solidFill>
                        <a:effectLst/>
                        <a:latin typeface="Arial" panose="020B0604020202020204" pitchFamily="34" charset="0"/>
                        <a:ea typeface="Calibri"/>
                        <a:cs typeface="Arial" panose="020B0604020202020204" pitchFamily="34" charset="0"/>
                      </a:endParaRPr>
                    </a:p>
                    <a:p>
                      <a:pPr marL="0" marR="0" algn="ctr" fontAlgn="ctr">
                        <a:lnSpc>
                          <a:spcPct val="100000"/>
                        </a:lnSpc>
                        <a:spcBef>
                          <a:spcPts val="300"/>
                        </a:spcBef>
                        <a:spcAft>
                          <a:spcPts val="300"/>
                        </a:spcAft>
                      </a:pPr>
                      <a:r>
                        <a:rPr lang="en-US" sz="1500" b="1" dirty="0" smtClean="0">
                          <a:solidFill>
                            <a:schemeClr val="bg1"/>
                          </a:solidFill>
                          <a:effectLst/>
                          <a:latin typeface="Arial" panose="020B0604020202020204" pitchFamily="34" charset="0"/>
                          <a:ea typeface="Calibri"/>
                          <a:cs typeface="Arial" panose="020B0604020202020204" pitchFamily="34" charset="0"/>
                        </a:rPr>
                        <a:t>54.8</a:t>
                      </a:r>
                    </a:p>
                    <a:p>
                      <a:pPr marL="0" marR="0" algn="ctr" fontAlgn="ctr">
                        <a:lnSpc>
                          <a:spcPct val="100000"/>
                        </a:lnSpc>
                        <a:spcBef>
                          <a:spcPts val="300"/>
                        </a:spcBef>
                        <a:spcAft>
                          <a:spcPts val="300"/>
                        </a:spcAft>
                      </a:pPr>
                      <a:r>
                        <a:rPr lang="en-US" sz="1500" b="1" dirty="0" smtClean="0">
                          <a:solidFill>
                            <a:schemeClr val="bg1"/>
                          </a:solidFill>
                          <a:effectLst/>
                          <a:latin typeface="Arial" panose="020B0604020202020204" pitchFamily="34" charset="0"/>
                          <a:ea typeface="Calibri"/>
                          <a:cs typeface="Arial" panose="020B0604020202020204" pitchFamily="34" charset="0"/>
                        </a:rPr>
                        <a:t>65.9</a:t>
                      </a:r>
                    </a:p>
                    <a:p>
                      <a:pPr marL="0" marR="0" algn="ctr" fontAlgn="ctr">
                        <a:lnSpc>
                          <a:spcPct val="100000"/>
                        </a:lnSpc>
                        <a:spcBef>
                          <a:spcPts val="300"/>
                        </a:spcBef>
                        <a:spcAft>
                          <a:spcPts val="300"/>
                        </a:spcAft>
                      </a:pPr>
                      <a:r>
                        <a:rPr lang="en-US" sz="1500" b="1" dirty="0" smtClean="0">
                          <a:solidFill>
                            <a:schemeClr val="bg1"/>
                          </a:solidFill>
                          <a:effectLst/>
                          <a:latin typeface="Arial" panose="020B0604020202020204" pitchFamily="34" charset="0"/>
                          <a:ea typeface="Calibri"/>
                          <a:cs typeface="Arial" panose="020B0604020202020204" pitchFamily="34" charset="0"/>
                        </a:rPr>
                        <a:t>15.2</a:t>
                      </a:r>
                    </a:p>
                    <a:p>
                      <a:pPr marL="0" marR="0" algn="ctr" fontAlgn="ctr">
                        <a:lnSpc>
                          <a:spcPct val="100000"/>
                        </a:lnSpc>
                        <a:spcBef>
                          <a:spcPts val="300"/>
                        </a:spcBef>
                        <a:spcAft>
                          <a:spcPts val="300"/>
                        </a:spcAft>
                      </a:pPr>
                      <a:r>
                        <a:rPr lang="en-US" sz="1500" b="1" dirty="0" smtClean="0">
                          <a:solidFill>
                            <a:schemeClr val="bg1"/>
                          </a:solidFill>
                          <a:effectLst/>
                          <a:latin typeface="Arial" panose="020B0604020202020204" pitchFamily="34" charset="0"/>
                          <a:ea typeface="Calibri"/>
                          <a:cs typeface="Arial" panose="020B0604020202020204" pitchFamily="34" charset="0"/>
                        </a:rPr>
                        <a:t>19.9</a:t>
                      </a:r>
                    </a:p>
                    <a:p>
                      <a:pPr marL="0" marR="0" algn="ctr" fontAlgn="ctr">
                        <a:lnSpc>
                          <a:spcPct val="100000"/>
                        </a:lnSpc>
                        <a:spcBef>
                          <a:spcPts val="300"/>
                        </a:spcBef>
                        <a:spcAft>
                          <a:spcPts val="300"/>
                        </a:spcAft>
                      </a:pPr>
                      <a:r>
                        <a:rPr lang="en-US" sz="1500" b="1" dirty="0" smtClean="0">
                          <a:solidFill>
                            <a:schemeClr val="bg1"/>
                          </a:solidFill>
                          <a:effectLst/>
                          <a:latin typeface="Arial" panose="020B0604020202020204" pitchFamily="34" charset="0"/>
                          <a:ea typeface="Calibri"/>
                          <a:cs typeface="Arial" panose="020B0604020202020204" pitchFamily="34" charset="0"/>
                        </a:rPr>
                        <a:t>58.8</a:t>
                      </a:r>
                    </a:p>
                    <a:p>
                      <a:pPr marL="0" marR="0" algn="ctr" fontAlgn="ctr">
                        <a:lnSpc>
                          <a:spcPct val="100000"/>
                        </a:lnSpc>
                        <a:spcBef>
                          <a:spcPts val="300"/>
                        </a:spcBef>
                        <a:spcAft>
                          <a:spcPts val="300"/>
                        </a:spcAft>
                      </a:pPr>
                      <a:r>
                        <a:rPr lang="en-US" sz="1500" b="1" dirty="0" smtClean="0">
                          <a:solidFill>
                            <a:schemeClr val="bg1"/>
                          </a:solidFill>
                          <a:effectLst/>
                          <a:latin typeface="Arial" panose="020B0604020202020204" pitchFamily="34" charset="0"/>
                          <a:ea typeface="Calibri"/>
                          <a:cs typeface="Arial" panose="020B0604020202020204" pitchFamily="34" charset="0"/>
                        </a:rPr>
                        <a:t>21.5</a:t>
                      </a:r>
                    </a:p>
                    <a:p>
                      <a:pPr marL="0" marR="0" algn="ctr" fontAlgn="ctr">
                        <a:lnSpc>
                          <a:spcPct val="100000"/>
                        </a:lnSpc>
                        <a:spcBef>
                          <a:spcPts val="300"/>
                        </a:spcBef>
                        <a:spcAft>
                          <a:spcPts val="300"/>
                        </a:spcAft>
                      </a:pPr>
                      <a:r>
                        <a:rPr lang="en-US" sz="1500" b="1" dirty="0" smtClean="0">
                          <a:solidFill>
                            <a:schemeClr val="bg1"/>
                          </a:solidFill>
                          <a:effectLst/>
                          <a:latin typeface="Arial" panose="020B0604020202020204" pitchFamily="34" charset="0"/>
                          <a:ea typeface="Calibri"/>
                          <a:cs typeface="Arial" panose="020B0604020202020204" pitchFamily="34" charset="0"/>
                        </a:rPr>
                        <a:t>36.9</a:t>
                      </a:r>
                    </a:p>
                    <a:p>
                      <a:pPr marL="0" marR="0" algn="ctr" fontAlgn="ctr">
                        <a:lnSpc>
                          <a:spcPct val="100000"/>
                        </a:lnSpc>
                        <a:spcBef>
                          <a:spcPts val="300"/>
                        </a:spcBef>
                        <a:spcAft>
                          <a:spcPts val="300"/>
                        </a:spcAft>
                      </a:pPr>
                      <a:r>
                        <a:rPr lang="en-US" sz="1500" b="1" dirty="0" smtClean="0">
                          <a:solidFill>
                            <a:schemeClr val="bg1"/>
                          </a:solidFill>
                          <a:effectLst/>
                          <a:latin typeface="Arial" panose="020B0604020202020204" pitchFamily="34" charset="0"/>
                          <a:ea typeface="Calibri"/>
                          <a:cs typeface="Arial" panose="020B0604020202020204" pitchFamily="34" charset="0"/>
                        </a:rPr>
                        <a:t>6.1</a:t>
                      </a:r>
                    </a:p>
                  </a:txBody>
                  <a:tcPr marL="8842" marR="8842" marT="0" marB="0" anchor="ctr">
                    <a:lnL w="12700" cmpd="sng">
                      <a:noFill/>
                    </a:lnL>
                    <a:lnR w="12700" cmpd="sng">
                      <a:noFill/>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fontAlgn="ctr">
                        <a:lnSpc>
                          <a:spcPct val="100000"/>
                        </a:lnSpc>
                        <a:spcBef>
                          <a:spcPts val="300"/>
                        </a:spcBef>
                        <a:spcAft>
                          <a:spcPts val="300"/>
                        </a:spcAft>
                      </a:pPr>
                      <a:endParaRPr lang="en-US" sz="1500" b="1" kern="1200" dirty="0" smtClean="0">
                        <a:solidFill>
                          <a:schemeClr val="bg1"/>
                        </a:solidFill>
                        <a:effectLst/>
                        <a:latin typeface="Arial" panose="020B0604020202020204" pitchFamily="34" charset="0"/>
                        <a:ea typeface="Calibri"/>
                        <a:cs typeface="Arial" panose="020B0604020202020204" pitchFamily="34" charset="0"/>
                      </a:endParaRPr>
                    </a:p>
                    <a:p>
                      <a:pPr marL="0" marR="0" algn="ctr" fontAlgn="ctr">
                        <a:lnSpc>
                          <a:spcPct val="100000"/>
                        </a:lnSpc>
                        <a:spcBef>
                          <a:spcPts val="300"/>
                        </a:spcBef>
                        <a:spcAft>
                          <a:spcPts val="300"/>
                        </a:spcAft>
                      </a:pPr>
                      <a:r>
                        <a:rPr lang="en-US" sz="1500" b="1" kern="1200" dirty="0" smtClean="0">
                          <a:solidFill>
                            <a:schemeClr val="bg1"/>
                          </a:solidFill>
                          <a:effectLst/>
                          <a:latin typeface="Arial" panose="020B0604020202020204" pitchFamily="34" charset="0"/>
                          <a:ea typeface="Calibri"/>
                          <a:cs typeface="Arial" panose="020B0604020202020204" pitchFamily="34" charset="0"/>
                        </a:rPr>
                        <a:t>57.8</a:t>
                      </a:r>
                    </a:p>
                    <a:p>
                      <a:pPr marL="0" marR="0" algn="ctr" fontAlgn="ctr">
                        <a:lnSpc>
                          <a:spcPct val="100000"/>
                        </a:lnSpc>
                        <a:spcBef>
                          <a:spcPts val="300"/>
                        </a:spcBef>
                        <a:spcAft>
                          <a:spcPts val="300"/>
                        </a:spcAft>
                      </a:pPr>
                      <a:r>
                        <a:rPr lang="en-US" sz="1500" b="1" kern="1200" dirty="0" smtClean="0">
                          <a:solidFill>
                            <a:schemeClr val="bg1"/>
                          </a:solidFill>
                          <a:effectLst/>
                          <a:latin typeface="Arial" panose="020B0604020202020204" pitchFamily="34" charset="0"/>
                          <a:ea typeface="Calibri"/>
                          <a:cs typeface="Arial" panose="020B0604020202020204" pitchFamily="34" charset="0"/>
                        </a:rPr>
                        <a:t>65.7</a:t>
                      </a:r>
                    </a:p>
                    <a:p>
                      <a:pPr marL="0" marR="0" algn="ctr" fontAlgn="ctr">
                        <a:lnSpc>
                          <a:spcPct val="100000"/>
                        </a:lnSpc>
                        <a:spcBef>
                          <a:spcPts val="300"/>
                        </a:spcBef>
                        <a:spcAft>
                          <a:spcPts val="300"/>
                        </a:spcAft>
                      </a:pPr>
                      <a:r>
                        <a:rPr lang="en-US" sz="1500" b="1" kern="1200" dirty="0" smtClean="0">
                          <a:solidFill>
                            <a:schemeClr val="bg1"/>
                          </a:solidFill>
                          <a:effectLst/>
                          <a:latin typeface="Arial" panose="020B0604020202020204" pitchFamily="34" charset="0"/>
                          <a:ea typeface="Calibri"/>
                          <a:cs typeface="Arial" panose="020B0604020202020204" pitchFamily="34" charset="0"/>
                        </a:rPr>
                        <a:t>14.6</a:t>
                      </a:r>
                    </a:p>
                    <a:p>
                      <a:pPr marL="0" marR="0" algn="ctr" fontAlgn="ctr">
                        <a:lnSpc>
                          <a:spcPct val="100000"/>
                        </a:lnSpc>
                        <a:spcBef>
                          <a:spcPts val="300"/>
                        </a:spcBef>
                        <a:spcAft>
                          <a:spcPts val="300"/>
                        </a:spcAft>
                      </a:pPr>
                      <a:r>
                        <a:rPr lang="en-US" sz="1500" b="1" kern="1200" dirty="0" smtClean="0">
                          <a:solidFill>
                            <a:schemeClr val="bg1"/>
                          </a:solidFill>
                          <a:effectLst/>
                          <a:latin typeface="Arial" panose="020B0604020202020204" pitchFamily="34" charset="0"/>
                          <a:ea typeface="Calibri"/>
                          <a:cs typeface="Arial" panose="020B0604020202020204" pitchFamily="34" charset="0"/>
                        </a:rPr>
                        <a:t>19.7</a:t>
                      </a:r>
                    </a:p>
                    <a:p>
                      <a:pPr marL="0" marR="0" algn="ctr" fontAlgn="ctr">
                        <a:lnSpc>
                          <a:spcPct val="100000"/>
                        </a:lnSpc>
                        <a:spcBef>
                          <a:spcPts val="300"/>
                        </a:spcBef>
                        <a:spcAft>
                          <a:spcPts val="300"/>
                        </a:spcAft>
                      </a:pPr>
                      <a:r>
                        <a:rPr lang="en-US" sz="1500" b="1" kern="1200" dirty="0" smtClean="0">
                          <a:solidFill>
                            <a:schemeClr val="bg1"/>
                          </a:solidFill>
                          <a:effectLst/>
                          <a:latin typeface="Arial" panose="020B0604020202020204" pitchFamily="34" charset="0"/>
                          <a:ea typeface="Calibri"/>
                          <a:cs typeface="Arial" panose="020B0604020202020204" pitchFamily="34" charset="0"/>
                        </a:rPr>
                        <a:t>57.8</a:t>
                      </a:r>
                    </a:p>
                    <a:p>
                      <a:pPr marL="0" marR="0" algn="ctr" fontAlgn="ctr">
                        <a:lnSpc>
                          <a:spcPct val="100000"/>
                        </a:lnSpc>
                        <a:spcBef>
                          <a:spcPts val="300"/>
                        </a:spcBef>
                        <a:spcAft>
                          <a:spcPts val="300"/>
                        </a:spcAft>
                      </a:pPr>
                      <a:r>
                        <a:rPr lang="en-US" sz="1500" b="1" kern="1200" dirty="0" smtClean="0">
                          <a:solidFill>
                            <a:schemeClr val="bg1"/>
                          </a:solidFill>
                          <a:effectLst/>
                          <a:latin typeface="Arial" panose="020B0604020202020204" pitchFamily="34" charset="0"/>
                          <a:ea typeface="Calibri"/>
                          <a:cs typeface="Arial" panose="020B0604020202020204" pitchFamily="34" charset="0"/>
                        </a:rPr>
                        <a:t>22.2</a:t>
                      </a:r>
                    </a:p>
                    <a:p>
                      <a:pPr marL="0" marR="0" algn="ctr" fontAlgn="ctr">
                        <a:lnSpc>
                          <a:spcPct val="100000"/>
                        </a:lnSpc>
                        <a:spcBef>
                          <a:spcPts val="300"/>
                        </a:spcBef>
                        <a:spcAft>
                          <a:spcPts val="300"/>
                        </a:spcAft>
                      </a:pPr>
                      <a:r>
                        <a:rPr lang="en-US" sz="1500" b="1" kern="1200" dirty="0" smtClean="0">
                          <a:solidFill>
                            <a:schemeClr val="bg1"/>
                          </a:solidFill>
                          <a:effectLst/>
                          <a:latin typeface="Arial" panose="020B0604020202020204" pitchFamily="34" charset="0"/>
                          <a:ea typeface="Calibri"/>
                          <a:cs typeface="Arial" panose="020B0604020202020204" pitchFamily="34" charset="0"/>
                        </a:rPr>
                        <a:t>35.1</a:t>
                      </a:r>
                    </a:p>
                    <a:p>
                      <a:pPr marL="0" marR="0" algn="ctr" fontAlgn="ctr">
                        <a:lnSpc>
                          <a:spcPct val="100000"/>
                        </a:lnSpc>
                        <a:spcBef>
                          <a:spcPts val="300"/>
                        </a:spcBef>
                        <a:spcAft>
                          <a:spcPts val="300"/>
                        </a:spcAft>
                      </a:pPr>
                      <a:r>
                        <a:rPr lang="en-US" sz="1500" b="1" kern="1200" dirty="0" smtClean="0">
                          <a:solidFill>
                            <a:schemeClr val="bg1"/>
                          </a:solidFill>
                          <a:effectLst/>
                          <a:latin typeface="Arial" panose="020B0604020202020204" pitchFamily="34" charset="0"/>
                          <a:ea typeface="Calibri"/>
                          <a:cs typeface="Arial" panose="020B0604020202020204" pitchFamily="34" charset="0"/>
                        </a:rPr>
                        <a:t>6.8</a:t>
                      </a:r>
                    </a:p>
                  </a:txBody>
                  <a:tcPr marL="8842" marR="8842" marT="0" marB="0" anchor="ctr">
                    <a:lnL w="12700" cmpd="sng">
                      <a:noFill/>
                    </a:lnL>
                    <a:lnR w="12700" cmpd="sng">
                      <a:noFill/>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Rectangle 5"/>
          <p:cNvSpPr/>
          <p:nvPr/>
        </p:nvSpPr>
        <p:spPr>
          <a:xfrm>
            <a:off x="367335" y="5564404"/>
            <a:ext cx="8208963" cy="861774"/>
          </a:xfrm>
          <a:prstGeom prst="rect">
            <a:avLst/>
          </a:prstGeom>
        </p:spPr>
        <p:txBody>
          <a:bodyPr wrap="square">
            <a:spAutoFit/>
          </a:bodyPr>
          <a:lstStyle/>
          <a:p>
            <a:r>
              <a:rPr lang="en-US" sz="1000" b="1" dirty="0">
                <a:solidFill>
                  <a:schemeClr val="bg1"/>
                </a:solidFill>
                <a:latin typeface="Arial" panose="020B0604020202020204" pitchFamily="34" charset="0"/>
                <a:cs typeface="Arial" panose="020B0604020202020204" pitchFamily="34" charset="0"/>
              </a:rPr>
              <a:t>*</a:t>
            </a:r>
            <a:r>
              <a:rPr lang="en-US" sz="1000" dirty="0" smtClean="0">
                <a:solidFill>
                  <a:schemeClr val="bg1"/>
                </a:solidFill>
              </a:rPr>
              <a:t>Refractory </a:t>
            </a:r>
            <a:r>
              <a:rPr lang="en-US" sz="1000" dirty="0">
                <a:solidFill>
                  <a:schemeClr val="bg1"/>
                </a:solidFill>
              </a:rPr>
              <a:t>is defined as less than minimal response </a:t>
            </a:r>
            <a:r>
              <a:rPr lang="en-US" sz="1000" dirty="0" smtClean="0">
                <a:solidFill>
                  <a:schemeClr val="bg1"/>
                </a:solidFill>
              </a:rPr>
              <a:t>to </a:t>
            </a:r>
            <a:r>
              <a:rPr lang="en-US" sz="1000" dirty="0">
                <a:solidFill>
                  <a:schemeClr val="bg1"/>
                </a:solidFill>
              </a:rPr>
              <a:t>or progression during therapy or within 60 days after completion of therapy. </a:t>
            </a:r>
            <a:r>
              <a:rPr lang="en-US" sz="1000" dirty="0" smtClean="0">
                <a:solidFill>
                  <a:schemeClr val="bg1"/>
                </a:solidFill>
              </a:rPr>
              <a:t>If a patient progressed during any bortezomib-containing regimen, they were eligible to enroll if the progression date occurred after discontinuation of </a:t>
            </a:r>
            <a:r>
              <a:rPr lang="en-US" sz="1000" dirty="0" err="1" smtClean="0">
                <a:solidFill>
                  <a:schemeClr val="bg1"/>
                </a:solidFill>
              </a:rPr>
              <a:t>bortezomib</a:t>
            </a:r>
            <a:r>
              <a:rPr lang="en-US" sz="1000" dirty="0" smtClean="0">
                <a:solidFill>
                  <a:schemeClr val="bg1"/>
                </a:solidFill>
              </a:rPr>
              <a:t>.</a:t>
            </a:r>
          </a:p>
          <a:p>
            <a:endParaRPr lang="en-US" sz="1000" dirty="0" smtClean="0">
              <a:solidFill>
                <a:schemeClr val="bg1"/>
              </a:solidFill>
            </a:endParaRPr>
          </a:p>
          <a:p>
            <a:r>
              <a:rPr lang="en-US" sz="1000" dirty="0" smtClean="0">
                <a:solidFill>
                  <a:schemeClr val="bg1"/>
                </a:solidFill>
                <a:latin typeface="Arial" panose="020B0604020202020204" pitchFamily="34" charset="0"/>
                <a:cs typeface="Arial" panose="020B0604020202020204" pitchFamily="34" charset="0"/>
              </a:rPr>
              <a:t>IMiD, </a:t>
            </a:r>
            <a:r>
              <a:rPr lang="en-US" sz="1000" dirty="0" err="1">
                <a:solidFill>
                  <a:schemeClr val="bg1"/>
                </a:solidFill>
              </a:rPr>
              <a:t>immunomodulatory</a:t>
            </a:r>
            <a:r>
              <a:rPr lang="en-US" sz="1000" dirty="0">
                <a:solidFill>
                  <a:schemeClr val="bg1"/>
                </a:solidFill>
              </a:rPr>
              <a:t> </a:t>
            </a:r>
            <a:r>
              <a:rPr lang="en-US" sz="1000" dirty="0" smtClean="0">
                <a:solidFill>
                  <a:schemeClr val="bg1"/>
                </a:solidFill>
              </a:rPr>
              <a:t>agent</a:t>
            </a:r>
            <a:endParaRPr lang="en-US" sz="1000" dirty="0">
              <a:solidFill>
                <a:schemeClr val="bg1"/>
              </a:solidFill>
            </a:endParaRPr>
          </a:p>
        </p:txBody>
      </p:sp>
      <p:sp>
        <p:nvSpPr>
          <p:cNvPr id="7" name="Rectangle 6"/>
          <p:cNvSpPr/>
          <p:nvPr/>
        </p:nvSpPr>
        <p:spPr>
          <a:xfrm>
            <a:off x="367659" y="6429384"/>
            <a:ext cx="3616503" cy="276999"/>
          </a:xfrm>
          <a:prstGeom prst="rect">
            <a:avLst/>
          </a:prstGeom>
        </p:spPr>
        <p:txBody>
          <a:bodyPr wrap="none">
            <a:spAutoFit/>
          </a:bodyPr>
          <a:lstStyle/>
          <a:p>
            <a:r>
              <a:rPr lang="en-US" sz="1200" b="1" dirty="0">
                <a:solidFill>
                  <a:srgbClr val="FFFFFF"/>
                </a:solidFill>
                <a:cs typeface="Arial" charset="0"/>
              </a:rPr>
              <a:t>Stewart AK,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cs typeface="Arial" charset="0"/>
              </a:rPr>
              <a:t>79.</a:t>
            </a:r>
            <a:endParaRPr lang="en-US" sz="1200" b="1" dirty="0">
              <a:solidFill>
                <a:srgbClr val="FFFFFF"/>
              </a:solidFill>
              <a:cs typeface="Arial" charset="0"/>
            </a:endParaRPr>
          </a:p>
        </p:txBody>
      </p:sp>
    </p:spTree>
    <p:extLst>
      <p:ext uri="{BB962C8B-B14F-4D97-AF65-F5344CB8AC3E}">
        <p14:creationId xmlns:p14="http://schemas.microsoft.com/office/powerpoint/2010/main" val="3346808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p:cNvSpPr txBox="1">
            <a:spLocks/>
          </p:cNvSpPr>
          <p:nvPr/>
        </p:nvSpPr>
        <p:spPr bwMode="auto">
          <a:xfrm>
            <a:off x="1" y="451301"/>
            <a:ext cx="8939282"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rtl="0" eaLnBrk="1" fontAlgn="base" hangingPunct="1">
              <a:lnSpc>
                <a:spcPct val="90000"/>
              </a:lnSpc>
              <a:spcBef>
                <a:spcPct val="0"/>
              </a:spcBef>
              <a:spcAft>
                <a:spcPct val="0"/>
              </a:spcAft>
              <a:defRPr sz="2800" b="1" spc="-50" baseline="0">
                <a:solidFill>
                  <a:schemeClr val="accent6">
                    <a:lumMod val="75000"/>
                  </a:schemeClr>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a:lstStyle>
          <a:p>
            <a:pPr algn="ctr"/>
            <a:r>
              <a:rPr lang="en-US" sz="3600" kern="0" dirty="0" smtClean="0">
                <a:solidFill>
                  <a:srgbClr val="F09828"/>
                </a:solidFill>
              </a:rPr>
              <a:t>Primary </a:t>
            </a:r>
            <a:r>
              <a:rPr lang="en-US" sz="3600" kern="0" dirty="0" smtClean="0">
                <a:solidFill>
                  <a:srgbClr val="F09828"/>
                </a:solidFill>
              </a:rPr>
              <a:t>Endpoint</a:t>
            </a:r>
            <a:r>
              <a:rPr lang="en-US" sz="3600" kern="0" dirty="0" smtClean="0">
                <a:solidFill>
                  <a:srgbClr val="F09828"/>
                </a:solidFill>
              </a:rPr>
              <a:t>: PFS</a:t>
            </a:r>
            <a:br>
              <a:rPr lang="en-US" sz="3600" kern="0" dirty="0" smtClean="0">
                <a:solidFill>
                  <a:srgbClr val="F09828"/>
                </a:solidFill>
              </a:rPr>
            </a:br>
            <a:r>
              <a:rPr lang="en-US" sz="3600" kern="0" dirty="0" smtClean="0">
                <a:solidFill>
                  <a:srgbClr val="F09828"/>
                </a:solidFill>
              </a:rPr>
              <a:t>ITT Population (N = 792)</a:t>
            </a:r>
            <a:endParaRPr lang="en-US" sz="3600" kern="0" dirty="0">
              <a:solidFill>
                <a:srgbClr val="F09828"/>
              </a:solidFill>
            </a:endParaRPr>
          </a:p>
        </p:txBody>
      </p:sp>
      <p:sp>
        <p:nvSpPr>
          <p:cNvPr id="10" name="Content Placeholder 9"/>
          <p:cNvSpPr txBox="1">
            <a:spLocks/>
          </p:cNvSpPr>
          <p:nvPr/>
        </p:nvSpPr>
        <p:spPr>
          <a:xfrm>
            <a:off x="367659" y="5915109"/>
            <a:ext cx="8571623" cy="859477"/>
          </a:xfrm>
          <a:prstGeom prst="rect">
            <a:avLst/>
          </a:prstGeom>
        </p:spPr>
        <p:txBody>
          <a:bodyPr/>
          <a:lstStyle>
            <a:lvl1pPr marL="171450" indent="-171450" algn="l" rtl="0" eaLnBrk="1" fontAlgn="base" hangingPunct="1">
              <a:lnSpc>
                <a:spcPct val="90000"/>
              </a:lnSpc>
              <a:spcBef>
                <a:spcPct val="0"/>
              </a:spcBef>
              <a:spcAft>
                <a:spcPts val="300"/>
              </a:spcAft>
              <a:buClr>
                <a:schemeClr val="accent6"/>
              </a:buClr>
              <a:buSzPct val="95000"/>
              <a:buFont typeface="Wingdings 2" pitchFamily="18" charset="2"/>
              <a:buChar char=""/>
              <a:tabLst/>
              <a:defRPr sz="2400">
                <a:solidFill>
                  <a:schemeClr val="bg1"/>
                </a:solidFill>
                <a:latin typeface="Arial" panose="020B0604020202020204" pitchFamily="34" charset="0"/>
                <a:ea typeface="+mn-ea"/>
                <a:cs typeface="Arial" panose="020B0604020202020204" pitchFamily="34" charset="0"/>
              </a:defRPr>
            </a:lvl1pPr>
            <a:lvl2pPr marL="471488" indent="-185738" algn="l" rtl="0" eaLnBrk="1" fontAlgn="base" hangingPunct="1">
              <a:lnSpc>
                <a:spcPct val="90000"/>
              </a:lnSpc>
              <a:spcBef>
                <a:spcPct val="0"/>
              </a:spcBef>
              <a:spcAft>
                <a:spcPts val="300"/>
              </a:spcAft>
              <a:buClr>
                <a:schemeClr val="bg1"/>
              </a:buClr>
              <a:buFont typeface="Arial" pitchFamily="34" charset="0"/>
              <a:buChar char="‒"/>
              <a:defRPr sz="2400">
                <a:solidFill>
                  <a:schemeClr val="bg1"/>
                </a:solidFill>
                <a:latin typeface="Arial" panose="020B0604020202020204" pitchFamily="34" charset="0"/>
                <a:cs typeface="Arial" panose="020B0604020202020204" pitchFamily="34" charset="0"/>
              </a:defRPr>
            </a:lvl2pPr>
            <a:lvl3pPr marL="600075" indent="-134938" algn="l" rtl="0" eaLnBrk="1" fontAlgn="base" hangingPunct="1">
              <a:lnSpc>
                <a:spcPct val="90000"/>
              </a:lnSpc>
              <a:spcBef>
                <a:spcPct val="0"/>
              </a:spcBef>
              <a:spcAft>
                <a:spcPts val="300"/>
              </a:spcAft>
              <a:buClr>
                <a:schemeClr val="accent6"/>
              </a:buClr>
              <a:buChar char="•"/>
              <a:tabLst/>
              <a:defRPr sz="2400">
                <a:solidFill>
                  <a:schemeClr val="bg1"/>
                </a:solidFill>
                <a:latin typeface="Arial" panose="020B0604020202020204" pitchFamily="34" charset="0"/>
                <a:cs typeface="Arial" panose="020B0604020202020204" pitchFamily="34" charset="0"/>
              </a:defRPr>
            </a:lvl3pPr>
            <a:lvl4pPr marL="914400" indent="-174625" algn="l" rtl="0" eaLnBrk="1" fontAlgn="base" hangingPunct="1">
              <a:lnSpc>
                <a:spcPct val="90000"/>
              </a:lnSpc>
              <a:spcBef>
                <a:spcPct val="0"/>
              </a:spcBef>
              <a:spcAft>
                <a:spcPts val="300"/>
              </a:spcAft>
              <a:buClr>
                <a:schemeClr val="bg1"/>
              </a:buClr>
              <a:buFont typeface="Arial" pitchFamily="34" charset="0"/>
              <a:buChar char="‒"/>
              <a:defRPr sz="2400">
                <a:solidFill>
                  <a:schemeClr val="bg1"/>
                </a:solidFill>
                <a:latin typeface="Arial" panose="020B0604020202020204" pitchFamily="34" charset="0"/>
                <a:cs typeface="Arial" panose="020B0604020202020204" pitchFamily="34" charset="0"/>
              </a:defRPr>
            </a:lvl4pPr>
            <a:lvl5pPr marL="1143000" indent="-120650" algn="l" rtl="0" eaLnBrk="1" fontAlgn="base" hangingPunct="1">
              <a:lnSpc>
                <a:spcPct val="90000"/>
              </a:lnSpc>
              <a:spcBef>
                <a:spcPct val="0"/>
              </a:spcBef>
              <a:spcAft>
                <a:spcPts val="300"/>
              </a:spcAft>
              <a:buClr>
                <a:schemeClr val="accent6"/>
              </a:buClr>
              <a:buFont typeface="Arial" pitchFamily="34" charset="0"/>
              <a:buChar char="•"/>
              <a:defRPr sz="2400">
                <a:solidFill>
                  <a:schemeClr val="bg1"/>
                </a:solidFill>
                <a:latin typeface="Arial" panose="020B0604020202020204" pitchFamily="34" charset="0"/>
                <a:cs typeface="Arial" panose="020B0604020202020204" pitchFamily="34" charset="0"/>
              </a:defRPr>
            </a:lvl5pPr>
            <a:lvl6pPr marL="1811338" indent="-217488" algn="l" rtl="0" eaLnBrk="1" fontAlgn="base" hangingPunct="1">
              <a:spcBef>
                <a:spcPct val="0"/>
              </a:spcBef>
              <a:spcAft>
                <a:spcPct val="20000"/>
              </a:spcAft>
              <a:buChar char="»"/>
              <a:defRPr sz="1600">
                <a:solidFill>
                  <a:schemeClr val="tx1"/>
                </a:solidFill>
                <a:latin typeface="+mn-lt"/>
              </a:defRPr>
            </a:lvl6pPr>
            <a:lvl7pPr marL="2268538" indent="-217488" algn="l" rtl="0" eaLnBrk="1" fontAlgn="base" hangingPunct="1">
              <a:spcBef>
                <a:spcPct val="0"/>
              </a:spcBef>
              <a:spcAft>
                <a:spcPct val="20000"/>
              </a:spcAft>
              <a:buChar char="»"/>
              <a:defRPr sz="1600">
                <a:solidFill>
                  <a:schemeClr val="tx1"/>
                </a:solidFill>
                <a:latin typeface="+mn-lt"/>
              </a:defRPr>
            </a:lvl7pPr>
            <a:lvl8pPr marL="2725738" indent="-217488" algn="l" rtl="0" eaLnBrk="1" fontAlgn="base" hangingPunct="1">
              <a:spcBef>
                <a:spcPct val="0"/>
              </a:spcBef>
              <a:spcAft>
                <a:spcPct val="20000"/>
              </a:spcAft>
              <a:buChar char="»"/>
              <a:defRPr sz="1600">
                <a:solidFill>
                  <a:schemeClr val="tx1"/>
                </a:solidFill>
                <a:latin typeface="+mn-lt"/>
              </a:defRPr>
            </a:lvl8pPr>
            <a:lvl9pPr marL="3182938" indent="-217488" algn="l" rtl="0" eaLnBrk="1" fontAlgn="base" hangingPunct="1">
              <a:spcBef>
                <a:spcPct val="0"/>
              </a:spcBef>
              <a:spcAft>
                <a:spcPct val="20000"/>
              </a:spcAft>
              <a:buChar char="»"/>
              <a:defRPr sz="1600">
                <a:solidFill>
                  <a:schemeClr val="tx1"/>
                </a:solidFill>
                <a:latin typeface="+mn-lt"/>
              </a:defRPr>
            </a:lvl9pPr>
          </a:lstStyle>
          <a:p>
            <a:pPr fontAlgn="t">
              <a:lnSpc>
                <a:spcPct val="150000"/>
              </a:lnSpc>
              <a:buClr>
                <a:srgbClr val="F09828"/>
              </a:buClr>
              <a:buFont typeface="Arial" panose="020B0604020202020204" pitchFamily="34" charset="0"/>
              <a:buChar char="•"/>
            </a:pPr>
            <a:r>
              <a:rPr lang="en-US" sz="1400" b="1" kern="0" dirty="0" smtClean="0"/>
              <a:t>Median duration of response was </a:t>
            </a:r>
            <a:r>
              <a:rPr lang="en-US" sz="1400" b="1" dirty="0"/>
              <a:t>28.6 </a:t>
            </a:r>
            <a:r>
              <a:rPr lang="en-US" sz="1400" b="1" dirty="0" smtClean="0"/>
              <a:t>months in the KRd group and 21.2 months in the Rd group</a:t>
            </a:r>
            <a:endParaRPr lang="en-US" sz="1400" b="1" kern="0" dirty="0"/>
          </a:p>
        </p:txBody>
      </p:sp>
      <p:sp>
        <p:nvSpPr>
          <p:cNvPr id="11" name="TextBox 10"/>
          <p:cNvSpPr txBox="1"/>
          <p:nvPr/>
        </p:nvSpPr>
        <p:spPr>
          <a:xfrm>
            <a:off x="1278368" y="1109862"/>
            <a:ext cx="505555" cy="369332"/>
          </a:xfrm>
          <a:prstGeom prst="rect">
            <a:avLst/>
          </a:prstGeom>
          <a:noFill/>
        </p:spPr>
        <p:txBody>
          <a:bodyPr wrap="none" rtlCol="0">
            <a:spAutoFit/>
          </a:bodyPr>
          <a:lstStyle/>
          <a:p>
            <a:r>
              <a:rPr lang="en-US" dirty="0" smtClean="0">
                <a:solidFill>
                  <a:schemeClr val="bg1"/>
                </a:solidFill>
              </a:rPr>
              <a:t>1.0</a:t>
            </a:r>
            <a:endParaRPr lang="en-US" dirty="0">
              <a:solidFill>
                <a:schemeClr val="bg1"/>
              </a:solidFill>
            </a:endParaRPr>
          </a:p>
        </p:txBody>
      </p:sp>
      <p:sp>
        <p:nvSpPr>
          <p:cNvPr id="12" name="TextBox 11"/>
          <p:cNvSpPr txBox="1"/>
          <p:nvPr/>
        </p:nvSpPr>
        <p:spPr>
          <a:xfrm>
            <a:off x="1278368" y="1770262"/>
            <a:ext cx="505555" cy="369332"/>
          </a:xfrm>
          <a:prstGeom prst="rect">
            <a:avLst/>
          </a:prstGeom>
          <a:noFill/>
        </p:spPr>
        <p:txBody>
          <a:bodyPr wrap="none" rtlCol="0">
            <a:spAutoFit/>
          </a:bodyPr>
          <a:lstStyle/>
          <a:p>
            <a:r>
              <a:rPr lang="en-US" dirty="0" smtClean="0">
                <a:solidFill>
                  <a:schemeClr val="bg1"/>
                </a:solidFill>
              </a:rPr>
              <a:t>0.8</a:t>
            </a:r>
            <a:endParaRPr lang="en-US" dirty="0">
              <a:solidFill>
                <a:schemeClr val="bg1"/>
              </a:solidFill>
            </a:endParaRPr>
          </a:p>
        </p:txBody>
      </p:sp>
      <p:sp>
        <p:nvSpPr>
          <p:cNvPr id="13" name="TextBox 12"/>
          <p:cNvSpPr txBox="1"/>
          <p:nvPr/>
        </p:nvSpPr>
        <p:spPr>
          <a:xfrm>
            <a:off x="1278368" y="2468762"/>
            <a:ext cx="505555" cy="369332"/>
          </a:xfrm>
          <a:prstGeom prst="rect">
            <a:avLst/>
          </a:prstGeom>
          <a:noFill/>
        </p:spPr>
        <p:txBody>
          <a:bodyPr wrap="none" rtlCol="0">
            <a:spAutoFit/>
          </a:bodyPr>
          <a:lstStyle/>
          <a:p>
            <a:r>
              <a:rPr lang="en-US" dirty="0" smtClean="0">
                <a:solidFill>
                  <a:schemeClr val="bg1"/>
                </a:solidFill>
              </a:rPr>
              <a:t>0.6</a:t>
            </a:r>
            <a:endParaRPr lang="en-US" dirty="0">
              <a:solidFill>
                <a:schemeClr val="bg1"/>
              </a:solidFill>
            </a:endParaRPr>
          </a:p>
        </p:txBody>
      </p:sp>
      <p:sp>
        <p:nvSpPr>
          <p:cNvPr id="14" name="TextBox 13"/>
          <p:cNvSpPr txBox="1"/>
          <p:nvPr/>
        </p:nvSpPr>
        <p:spPr>
          <a:xfrm>
            <a:off x="1278368" y="3141862"/>
            <a:ext cx="505555" cy="369332"/>
          </a:xfrm>
          <a:prstGeom prst="rect">
            <a:avLst/>
          </a:prstGeom>
          <a:noFill/>
        </p:spPr>
        <p:txBody>
          <a:bodyPr wrap="none" rtlCol="0">
            <a:spAutoFit/>
          </a:bodyPr>
          <a:lstStyle/>
          <a:p>
            <a:r>
              <a:rPr lang="en-US" dirty="0" smtClean="0">
                <a:solidFill>
                  <a:schemeClr val="bg1"/>
                </a:solidFill>
              </a:rPr>
              <a:t>0.4</a:t>
            </a:r>
            <a:endParaRPr lang="en-US" dirty="0">
              <a:solidFill>
                <a:schemeClr val="bg1"/>
              </a:solidFill>
            </a:endParaRPr>
          </a:p>
        </p:txBody>
      </p:sp>
      <p:sp>
        <p:nvSpPr>
          <p:cNvPr id="15" name="TextBox 14"/>
          <p:cNvSpPr txBox="1"/>
          <p:nvPr/>
        </p:nvSpPr>
        <p:spPr>
          <a:xfrm>
            <a:off x="1278368" y="3814962"/>
            <a:ext cx="505555" cy="369332"/>
          </a:xfrm>
          <a:prstGeom prst="rect">
            <a:avLst/>
          </a:prstGeom>
          <a:noFill/>
        </p:spPr>
        <p:txBody>
          <a:bodyPr wrap="none" rtlCol="0">
            <a:spAutoFit/>
          </a:bodyPr>
          <a:lstStyle/>
          <a:p>
            <a:r>
              <a:rPr lang="en-US" dirty="0" smtClean="0">
                <a:solidFill>
                  <a:schemeClr val="bg1"/>
                </a:solidFill>
              </a:rPr>
              <a:t>0.2</a:t>
            </a:r>
            <a:endParaRPr lang="en-US" dirty="0">
              <a:solidFill>
                <a:schemeClr val="bg1"/>
              </a:solidFill>
            </a:endParaRPr>
          </a:p>
        </p:txBody>
      </p:sp>
      <p:sp>
        <p:nvSpPr>
          <p:cNvPr id="16" name="TextBox 15"/>
          <p:cNvSpPr txBox="1"/>
          <p:nvPr/>
        </p:nvSpPr>
        <p:spPr>
          <a:xfrm>
            <a:off x="1278368" y="4529853"/>
            <a:ext cx="505555" cy="369332"/>
          </a:xfrm>
          <a:prstGeom prst="rect">
            <a:avLst/>
          </a:prstGeom>
          <a:noFill/>
        </p:spPr>
        <p:txBody>
          <a:bodyPr wrap="none" rtlCol="0">
            <a:spAutoFit/>
          </a:bodyPr>
          <a:lstStyle/>
          <a:p>
            <a:r>
              <a:rPr lang="en-US" dirty="0" smtClean="0">
                <a:solidFill>
                  <a:schemeClr val="bg1"/>
                </a:solidFill>
              </a:rPr>
              <a:t>0.0</a:t>
            </a:r>
            <a:endParaRPr lang="en-US" dirty="0">
              <a:solidFill>
                <a:schemeClr val="bg1"/>
              </a:solidFill>
            </a:endParaRPr>
          </a:p>
        </p:txBody>
      </p:sp>
      <p:sp>
        <p:nvSpPr>
          <p:cNvPr id="17" name="TextBox 16"/>
          <p:cNvSpPr txBox="1"/>
          <p:nvPr/>
        </p:nvSpPr>
        <p:spPr>
          <a:xfrm rot="16200000">
            <a:off x="-177669" y="2685863"/>
            <a:ext cx="2263172" cy="646331"/>
          </a:xfrm>
          <a:prstGeom prst="rect">
            <a:avLst/>
          </a:prstGeom>
          <a:noFill/>
        </p:spPr>
        <p:txBody>
          <a:bodyPr wrap="none" rtlCol="0">
            <a:spAutoFit/>
          </a:bodyPr>
          <a:lstStyle/>
          <a:p>
            <a:r>
              <a:rPr lang="en-US" dirty="0" smtClean="0">
                <a:solidFill>
                  <a:schemeClr val="bg1"/>
                </a:solidFill>
              </a:rPr>
              <a:t>Proportion Surviving</a:t>
            </a:r>
          </a:p>
          <a:p>
            <a:r>
              <a:rPr lang="en-US" dirty="0" smtClean="0">
                <a:solidFill>
                  <a:schemeClr val="bg1"/>
                </a:solidFill>
              </a:rPr>
              <a:t>Without Progression</a:t>
            </a:r>
            <a:endParaRPr lang="en-US" dirty="0">
              <a:solidFill>
                <a:schemeClr val="bg1"/>
              </a:solidFill>
            </a:endParaRPr>
          </a:p>
        </p:txBody>
      </p:sp>
      <p:sp>
        <p:nvSpPr>
          <p:cNvPr id="18" name="TextBox 17"/>
          <p:cNvSpPr txBox="1"/>
          <p:nvPr/>
        </p:nvSpPr>
        <p:spPr>
          <a:xfrm>
            <a:off x="2310243" y="4023222"/>
            <a:ext cx="633707" cy="646331"/>
          </a:xfrm>
          <a:prstGeom prst="rect">
            <a:avLst/>
          </a:prstGeom>
          <a:noFill/>
        </p:spPr>
        <p:txBody>
          <a:bodyPr wrap="none" rtlCol="0">
            <a:spAutoFit/>
          </a:bodyPr>
          <a:lstStyle/>
          <a:p>
            <a:r>
              <a:rPr lang="en-US" dirty="0" smtClean="0">
                <a:solidFill>
                  <a:schemeClr val="bg1"/>
                </a:solidFill>
              </a:rPr>
              <a:t>KRd</a:t>
            </a:r>
          </a:p>
          <a:p>
            <a:r>
              <a:rPr lang="en-US" dirty="0" smtClean="0">
                <a:solidFill>
                  <a:schemeClr val="bg1"/>
                </a:solidFill>
              </a:rPr>
              <a:t>Rd</a:t>
            </a:r>
            <a:endParaRPr lang="en-US" dirty="0">
              <a:solidFill>
                <a:schemeClr val="bg1"/>
              </a:solidFill>
            </a:endParaRPr>
          </a:p>
        </p:txBody>
      </p:sp>
      <p:sp>
        <p:nvSpPr>
          <p:cNvPr id="19" name="TextBox 18"/>
          <p:cNvSpPr txBox="1"/>
          <p:nvPr/>
        </p:nvSpPr>
        <p:spPr>
          <a:xfrm>
            <a:off x="1673349" y="4771153"/>
            <a:ext cx="313044" cy="369332"/>
          </a:xfrm>
          <a:prstGeom prst="rect">
            <a:avLst/>
          </a:prstGeom>
          <a:noFill/>
        </p:spPr>
        <p:txBody>
          <a:bodyPr wrap="none" rtlCol="0">
            <a:spAutoFit/>
          </a:bodyPr>
          <a:lstStyle/>
          <a:p>
            <a:pPr algn="ctr"/>
            <a:r>
              <a:rPr lang="en-US" dirty="0" smtClean="0">
                <a:solidFill>
                  <a:schemeClr val="bg1"/>
                </a:solidFill>
              </a:rPr>
              <a:t>0</a:t>
            </a:r>
            <a:endParaRPr lang="en-US" dirty="0">
              <a:solidFill>
                <a:schemeClr val="bg1"/>
              </a:solidFill>
            </a:endParaRPr>
          </a:p>
        </p:txBody>
      </p:sp>
      <p:sp>
        <p:nvSpPr>
          <p:cNvPr id="20" name="TextBox 19"/>
          <p:cNvSpPr txBox="1"/>
          <p:nvPr/>
        </p:nvSpPr>
        <p:spPr>
          <a:xfrm>
            <a:off x="2428999" y="4771153"/>
            <a:ext cx="313044" cy="369332"/>
          </a:xfrm>
          <a:prstGeom prst="rect">
            <a:avLst/>
          </a:prstGeom>
          <a:noFill/>
        </p:spPr>
        <p:txBody>
          <a:bodyPr wrap="none" rtlCol="0">
            <a:spAutoFit/>
          </a:bodyPr>
          <a:lstStyle/>
          <a:p>
            <a:pPr algn="ctr"/>
            <a:r>
              <a:rPr lang="en-US" dirty="0" smtClean="0">
                <a:solidFill>
                  <a:schemeClr val="bg1"/>
                </a:solidFill>
              </a:rPr>
              <a:t>6</a:t>
            </a:r>
            <a:endParaRPr lang="en-US" dirty="0">
              <a:solidFill>
                <a:schemeClr val="bg1"/>
              </a:solidFill>
            </a:endParaRPr>
          </a:p>
        </p:txBody>
      </p:sp>
      <p:sp>
        <p:nvSpPr>
          <p:cNvPr id="21" name="TextBox 20"/>
          <p:cNvSpPr txBox="1"/>
          <p:nvPr/>
        </p:nvSpPr>
        <p:spPr>
          <a:xfrm>
            <a:off x="3114110" y="4771153"/>
            <a:ext cx="441422" cy="369332"/>
          </a:xfrm>
          <a:prstGeom prst="rect">
            <a:avLst/>
          </a:prstGeom>
          <a:noFill/>
        </p:spPr>
        <p:txBody>
          <a:bodyPr wrap="none" rtlCol="0">
            <a:spAutoFit/>
          </a:bodyPr>
          <a:lstStyle/>
          <a:p>
            <a:pPr algn="ctr"/>
            <a:r>
              <a:rPr lang="en-US" dirty="0" smtClean="0">
                <a:solidFill>
                  <a:schemeClr val="bg1"/>
                </a:solidFill>
              </a:rPr>
              <a:t>12</a:t>
            </a:r>
            <a:endParaRPr lang="en-US" dirty="0">
              <a:solidFill>
                <a:schemeClr val="bg1"/>
              </a:solidFill>
            </a:endParaRPr>
          </a:p>
        </p:txBody>
      </p:sp>
      <p:sp>
        <p:nvSpPr>
          <p:cNvPr id="22" name="TextBox 21"/>
          <p:cNvSpPr txBox="1"/>
          <p:nvPr/>
        </p:nvSpPr>
        <p:spPr>
          <a:xfrm>
            <a:off x="3869760" y="4771153"/>
            <a:ext cx="441422" cy="369332"/>
          </a:xfrm>
          <a:prstGeom prst="rect">
            <a:avLst/>
          </a:prstGeom>
          <a:noFill/>
        </p:spPr>
        <p:txBody>
          <a:bodyPr wrap="none" rtlCol="0">
            <a:spAutoFit/>
          </a:bodyPr>
          <a:lstStyle/>
          <a:p>
            <a:pPr algn="ctr"/>
            <a:r>
              <a:rPr lang="en-US" dirty="0">
                <a:solidFill>
                  <a:schemeClr val="bg1"/>
                </a:solidFill>
              </a:rPr>
              <a:t>1</a:t>
            </a:r>
            <a:r>
              <a:rPr lang="en-US" dirty="0" smtClean="0">
                <a:solidFill>
                  <a:schemeClr val="bg1"/>
                </a:solidFill>
              </a:rPr>
              <a:t>8</a:t>
            </a:r>
            <a:endParaRPr lang="en-US" dirty="0">
              <a:solidFill>
                <a:schemeClr val="bg1"/>
              </a:solidFill>
            </a:endParaRPr>
          </a:p>
        </p:txBody>
      </p:sp>
      <p:sp>
        <p:nvSpPr>
          <p:cNvPr id="23" name="TextBox 22"/>
          <p:cNvSpPr txBox="1"/>
          <p:nvPr/>
        </p:nvSpPr>
        <p:spPr>
          <a:xfrm>
            <a:off x="4619060" y="4771153"/>
            <a:ext cx="441422" cy="369332"/>
          </a:xfrm>
          <a:prstGeom prst="rect">
            <a:avLst/>
          </a:prstGeom>
          <a:noFill/>
        </p:spPr>
        <p:txBody>
          <a:bodyPr wrap="none" rtlCol="0">
            <a:spAutoFit/>
          </a:bodyPr>
          <a:lstStyle/>
          <a:p>
            <a:pPr algn="ctr"/>
            <a:r>
              <a:rPr lang="en-US" dirty="0" smtClean="0">
                <a:solidFill>
                  <a:schemeClr val="bg1"/>
                </a:solidFill>
              </a:rPr>
              <a:t>24</a:t>
            </a:r>
            <a:endParaRPr lang="en-US" dirty="0">
              <a:solidFill>
                <a:schemeClr val="bg1"/>
              </a:solidFill>
            </a:endParaRPr>
          </a:p>
        </p:txBody>
      </p:sp>
      <p:sp>
        <p:nvSpPr>
          <p:cNvPr id="24" name="TextBox 23"/>
          <p:cNvSpPr txBox="1"/>
          <p:nvPr/>
        </p:nvSpPr>
        <p:spPr>
          <a:xfrm>
            <a:off x="5368360" y="4771153"/>
            <a:ext cx="441422" cy="369332"/>
          </a:xfrm>
          <a:prstGeom prst="rect">
            <a:avLst/>
          </a:prstGeom>
          <a:noFill/>
        </p:spPr>
        <p:txBody>
          <a:bodyPr wrap="none" rtlCol="0">
            <a:spAutoFit/>
          </a:bodyPr>
          <a:lstStyle/>
          <a:p>
            <a:pPr algn="ctr"/>
            <a:r>
              <a:rPr lang="en-US" dirty="0" smtClean="0">
                <a:solidFill>
                  <a:schemeClr val="bg1"/>
                </a:solidFill>
              </a:rPr>
              <a:t>30</a:t>
            </a:r>
            <a:endParaRPr lang="en-US" dirty="0">
              <a:solidFill>
                <a:schemeClr val="bg1"/>
              </a:solidFill>
            </a:endParaRPr>
          </a:p>
        </p:txBody>
      </p:sp>
      <p:sp>
        <p:nvSpPr>
          <p:cNvPr id="25" name="TextBox 24"/>
          <p:cNvSpPr txBox="1"/>
          <p:nvPr/>
        </p:nvSpPr>
        <p:spPr>
          <a:xfrm>
            <a:off x="6124010" y="4771153"/>
            <a:ext cx="441422" cy="369332"/>
          </a:xfrm>
          <a:prstGeom prst="rect">
            <a:avLst/>
          </a:prstGeom>
          <a:noFill/>
        </p:spPr>
        <p:txBody>
          <a:bodyPr wrap="none" rtlCol="0">
            <a:spAutoFit/>
          </a:bodyPr>
          <a:lstStyle/>
          <a:p>
            <a:pPr algn="ctr"/>
            <a:r>
              <a:rPr lang="en-US" dirty="0" smtClean="0">
                <a:solidFill>
                  <a:schemeClr val="bg1"/>
                </a:solidFill>
              </a:rPr>
              <a:t>36</a:t>
            </a:r>
            <a:endParaRPr lang="en-US" dirty="0">
              <a:solidFill>
                <a:schemeClr val="bg1"/>
              </a:solidFill>
            </a:endParaRPr>
          </a:p>
        </p:txBody>
      </p:sp>
      <p:sp>
        <p:nvSpPr>
          <p:cNvPr id="26" name="TextBox 25"/>
          <p:cNvSpPr txBox="1"/>
          <p:nvPr/>
        </p:nvSpPr>
        <p:spPr>
          <a:xfrm>
            <a:off x="6879660" y="4771153"/>
            <a:ext cx="441422" cy="369332"/>
          </a:xfrm>
          <a:prstGeom prst="rect">
            <a:avLst/>
          </a:prstGeom>
          <a:noFill/>
        </p:spPr>
        <p:txBody>
          <a:bodyPr wrap="none" rtlCol="0">
            <a:spAutoFit/>
          </a:bodyPr>
          <a:lstStyle/>
          <a:p>
            <a:pPr algn="ctr"/>
            <a:r>
              <a:rPr lang="en-US" dirty="0" smtClean="0">
                <a:solidFill>
                  <a:schemeClr val="bg1"/>
                </a:solidFill>
              </a:rPr>
              <a:t>42</a:t>
            </a:r>
            <a:endParaRPr lang="en-US" dirty="0">
              <a:solidFill>
                <a:schemeClr val="bg1"/>
              </a:solidFill>
            </a:endParaRPr>
          </a:p>
        </p:txBody>
      </p:sp>
      <p:sp>
        <p:nvSpPr>
          <p:cNvPr id="27" name="TextBox 26"/>
          <p:cNvSpPr txBox="1"/>
          <p:nvPr/>
        </p:nvSpPr>
        <p:spPr>
          <a:xfrm>
            <a:off x="7628960" y="4771153"/>
            <a:ext cx="441422" cy="369332"/>
          </a:xfrm>
          <a:prstGeom prst="rect">
            <a:avLst/>
          </a:prstGeom>
          <a:noFill/>
        </p:spPr>
        <p:txBody>
          <a:bodyPr wrap="none" rtlCol="0">
            <a:spAutoFit/>
          </a:bodyPr>
          <a:lstStyle/>
          <a:p>
            <a:pPr algn="ctr"/>
            <a:r>
              <a:rPr lang="en-US" dirty="0" smtClean="0">
                <a:solidFill>
                  <a:schemeClr val="bg1"/>
                </a:solidFill>
              </a:rPr>
              <a:t>48</a:t>
            </a:r>
            <a:endParaRPr lang="en-US" dirty="0">
              <a:solidFill>
                <a:schemeClr val="bg1"/>
              </a:solidFill>
            </a:endParaRPr>
          </a:p>
        </p:txBody>
      </p:sp>
      <p:sp>
        <p:nvSpPr>
          <p:cNvPr id="28" name="TextBox 27"/>
          <p:cNvSpPr txBox="1"/>
          <p:nvPr/>
        </p:nvSpPr>
        <p:spPr>
          <a:xfrm>
            <a:off x="3247030" y="5081617"/>
            <a:ext cx="3185487" cy="369332"/>
          </a:xfrm>
          <a:prstGeom prst="rect">
            <a:avLst/>
          </a:prstGeom>
          <a:noFill/>
        </p:spPr>
        <p:txBody>
          <a:bodyPr wrap="none" rtlCol="0">
            <a:spAutoFit/>
          </a:bodyPr>
          <a:lstStyle/>
          <a:p>
            <a:pPr algn="ctr"/>
            <a:r>
              <a:rPr lang="en-US" dirty="0" smtClean="0">
                <a:solidFill>
                  <a:schemeClr val="bg1"/>
                </a:solidFill>
              </a:rPr>
              <a:t>Months Since Randomization</a:t>
            </a:r>
            <a:endParaRPr lang="en-US" dirty="0">
              <a:solidFill>
                <a:schemeClr val="bg1"/>
              </a:solidFill>
            </a:endParaRPr>
          </a:p>
        </p:txBody>
      </p:sp>
      <p:sp>
        <p:nvSpPr>
          <p:cNvPr id="29" name="TextBox 28"/>
          <p:cNvSpPr txBox="1"/>
          <p:nvPr/>
        </p:nvSpPr>
        <p:spPr>
          <a:xfrm>
            <a:off x="4647043" y="1407036"/>
            <a:ext cx="3946525" cy="1246495"/>
          </a:xfrm>
          <a:prstGeom prst="rect">
            <a:avLst/>
          </a:prstGeom>
          <a:noFill/>
        </p:spPr>
        <p:txBody>
          <a:bodyPr wrap="square" rtlCol="0">
            <a:spAutoFit/>
          </a:bodyPr>
          <a:lstStyle/>
          <a:p>
            <a:pPr>
              <a:tabLst>
                <a:tab pos="2171700" algn="ctr"/>
                <a:tab pos="2743200" algn="ctr"/>
                <a:tab pos="3314700" algn="ctr"/>
              </a:tabLst>
            </a:pPr>
            <a:r>
              <a:rPr lang="en-US" sz="1400" dirty="0" smtClean="0">
                <a:solidFill>
                  <a:schemeClr val="bg1"/>
                </a:solidFill>
              </a:rPr>
              <a:t>	KRd		Rd</a:t>
            </a:r>
          </a:p>
          <a:p>
            <a:pPr>
              <a:tabLst>
                <a:tab pos="2171700" algn="ctr"/>
                <a:tab pos="2743200" algn="ctr"/>
                <a:tab pos="3314700" algn="ctr"/>
              </a:tabLst>
            </a:pPr>
            <a:r>
              <a:rPr lang="en-US" sz="1400" dirty="0">
                <a:solidFill>
                  <a:schemeClr val="bg1"/>
                </a:solidFill>
              </a:rPr>
              <a:t>	</a:t>
            </a:r>
            <a:r>
              <a:rPr lang="en-US" sz="1400" dirty="0" smtClean="0">
                <a:solidFill>
                  <a:schemeClr val="bg1"/>
                </a:solidFill>
              </a:rPr>
              <a:t>(n = 396)		(n = 396)</a:t>
            </a:r>
          </a:p>
          <a:p>
            <a:pPr>
              <a:spcBef>
                <a:spcPts val="600"/>
              </a:spcBef>
              <a:tabLst>
                <a:tab pos="2171700" algn="ctr"/>
                <a:tab pos="2743200" algn="ctr"/>
                <a:tab pos="3314700" algn="ctr"/>
              </a:tabLst>
            </a:pPr>
            <a:r>
              <a:rPr lang="en-US" sz="1400" dirty="0" smtClean="0">
                <a:solidFill>
                  <a:schemeClr val="bg1"/>
                </a:solidFill>
              </a:rPr>
              <a:t>Median PFS, mo	26.3		17.6</a:t>
            </a:r>
          </a:p>
          <a:p>
            <a:pPr>
              <a:tabLst>
                <a:tab pos="2171700" algn="ctr"/>
                <a:tab pos="2743200" algn="ctr"/>
                <a:tab pos="3314700" algn="ctr"/>
              </a:tabLst>
            </a:pPr>
            <a:r>
              <a:rPr lang="en-US" sz="1400" dirty="0" smtClean="0">
                <a:solidFill>
                  <a:schemeClr val="bg1"/>
                </a:solidFill>
              </a:rPr>
              <a:t>HR (KRd/Rd) (95% CI)		0.69 (0.57–0.83)</a:t>
            </a:r>
          </a:p>
          <a:p>
            <a:pPr>
              <a:tabLst>
                <a:tab pos="2171700" algn="ctr"/>
                <a:tab pos="2743200" algn="ctr"/>
                <a:tab pos="3314700" algn="ctr"/>
              </a:tabLst>
            </a:pPr>
            <a:r>
              <a:rPr lang="en-US" sz="1400" i="1" dirty="0">
                <a:solidFill>
                  <a:schemeClr val="bg1"/>
                </a:solidFill>
              </a:rPr>
              <a:t>P</a:t>
            </a:r>
            <a:r>
              <a:rPr lang="en-US" sz="1400" dirty="0" smtClean="0">
                <a:solidFill>
                  <a:schemeClr val="bg1"/>
                </a:solidFill>
              </a:rPr>
              <a:t> value (1-sided)		&lt;.0001</a:t>
            </a:r>
            <a:endParaRPr lang="en-US" sz="1400" dirty="0">
              <a:solidFill>
                <a:schemeClr val="bg1"/>
              </a:solidFill>
            </a:endParaRPr>
          </a:p>
        </p:txBody>
      </p:sp>
      <p:cxnSp>
        <p:nvCxnSpPr>
          <p:cNvPr id="30" name="Straight Connector 29"/>
          <p:cNvCxnSpPr/>
          <p:nvPr/>
        </p:nvCxnSpPr>
        <p:spPr>
          <a:xfrm>
            <a:off x="6434568" y="1891442"/>
            <a:ext cx="2044700" cy="0"/>
          </a:xfrm>
          <a:prstGeom prst="line">
            <a:avLst/>
          </a:prstGeom>
          <a:ln w="635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24702" y="5252724"/>
            <a:ext cx="1040670" cy="738664"/>
          </a:xfrm>
          <a:prstGeom prst="rect">
            <a:avLst/>
          </a:prstGeom>
          <a:noFill/>
        </p:spPr>
        <p:txBody>
          <a:bodyPr wrap="none" rtlCol="0">
            <a:spAutoFit/>
          </a:bodyPr>
          <a:lstStyle/>
          <a:p>
            <a:pPr algn="r"/>
            <a:r>
              <a:rPr lang="en-US" sz="1400" dirty="0" smtClean="0">
                <a:solidFill>
                  <a:schemeClr val="bg1"/>
                </a:solidFill>
              </a:rPr>
              <a:t>No. at risk:</a:t>
            </a:r>
          </a:p>
          <a:p>
            <a:pPr algn="r"/>
            <a:r>
              <a:rPr lang="en-US" sz="1400" dirty="0" smtClean="0">
                <a:solidFill>
                  <a:schemeClr val="bg1"/>
                </a:solidFill>
              </a:rPr>
              <a:t>KRd</a:t>
            </a:r>
          </a:p>
          <a:p>
            <a:pPr algn="r"/>
            <a:r>
              <a:rPr lang="en-US" sz="1400" dirty="0" smtClean="0">
                <a:solidFill>
                  <a:schemeClr val="bg1"/>
                </a:solidFill>
              </a:rPr>
              <a:t>Rd</a:t>
            </a:r>
            <a:endParaRPr lang="en-US" sz="1400" dirty="0">
              <a:solidFill>
                <a:schemeClr val="bg1"/>
              </a:solidFill>
            </a:endParaRPr>
          </a:p>
        </p:txBody>
      </p:sp>
      <p:sp>
        <p:nvSpPr>
          <p:cNvPr id="32" name="TextBox 31"/>
          <p:cNvSpPr txBox="1"/>
          <p:nvPr/>
        </p:nvSpPr>
        <p:spPr>
          <a:xfrm>
            <a:off x="1583168" y="5468624"/>
            <a:ext cx="6870700" cy="523220"/>
          </a:xfrm>
          <a:prstGeom prst="rect">
            <a:avLst/>
          </a:prstGeom>
          <a:noFill/>
        </p:spPr>
        <p:txBody>
          <a:bodyPr wrap="square" rtlCol="0">
            <a:spAutoFit/>
          </a:bodyPr>
          <a:lstStyle/>
          <a:p>
            <a:pPr>
              <a:tabLst>
                <a:tab pos="914400" algn="ctr"/>
                <a:tab pos="1663700" algn="ctr"/>
                <a:tab pos="2400300" algn="ctr"/>
                <a:tab pos="3149600" algn="ctr"/>
                <a:tab pos="3949700" algn="ctr"/>
                <a:tab pos="4686300" algn="ctr"/>
                <a:tab pos="5435600" algn="ctr"/>
                <a:tab pos="6172200" algn="ctr"/>
              </a:tabLst>
            </a:pPr>
            <a:r>
              <a:rPr lang="en-US" sz="1400" dirty="0" smtClean="0">
                <a:solidFill>
                  <a:schemeClr val="bg1"/>
                </a:solidFill>
              </a:rPr>
              <a:t>396	332	279	222	179	112	24	1</a:t>
            </a:r>
          </a:p>
          <a:p>
            <a:pPr>
              <a:tabLst>
                <a:tab pos="914400" algn="ctr"/>
                <a:tab pos="1663700" algn="ctr"/>
                <a:tab pos="2400300" algn="ctr"/>
                <a:tab pos="3149600" algn="ctr"/>
                <a:tab pos="3949700" algn="ctr"/>
                <a:tab pos="4686300" algn="ctr"/>
                <a:tab pos="5435600" algn="ctr"/>
                <a:tab pos="6172200" algn="ctr"/>
              </a:tabLst>
            </a:pPr>
            <a:r>
              <a:rPr lang="en-US" sz="1400" dirty="0" smtClean="0">
                <a:solidFill>
                  <a:schemeClr val="bg1"/>
                </a:solidFill>
              </a:rPr>
              <a:t>396	287	206	151	117	72	18	1</a:t>
            </a:r>
            <a:endParaRPr lang="en-US" sz="1400" dirty="0">
              <a:solidFill>
                <a:schemeClr val="bg1"/>
              </a:solidFill>
            </a:endParaRPr>
          </a:p>
        </p:txBody>
      </p:sp>
      <p:pic>
        <p:nvPicPr>
          <p:cNvPr id="33" name="Picture 32" descr="43200 figure 1a_v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82547" y="1272003"/>
            <a:ext cx="6073311" cy="3506658"/>
          </a:xfrm>
          <a:prstGeom prst="rect">
            <a:avLst/>
          </a:prstGeom>
        </p:spPr>
      </p:pic>
      <p:sp>
        <p:nvSpPr>
          <p:cNvPr id="34" name="Rectangle 33"/>
          <p:cNvSpPr/>
          <p:nvPr/>
        </p:nvSpPr>
        <p:spPr>
          <a:xfrm>
            <a:off x="363794" y="6266017"/>
            <a:ext cx="8467107" cy="246221"/>
          </a:xfrm>
          <a:prstGeom prst="rect">
            <a:avLst/>
          </a:prstGeom>
        </p:spPr>
        <p:txBody>
          <a:bodyPr wrap="square">
            <a:spAutoFit/>
          </a:bodyPr>
          <a:lstStyle/>
          <a:p>
            <a:r>
              <a:rPr lang="en-US" sz="1000" dirty="0" smtClean="0">
                <a:solidFill>
                  <a:schemeClr val="bg1"/>
                </a:solidFill>
                <a:latin typeface="Arial" panose="020B0604020202020204" pitchFamily="34" charset="0"/>
                <a:cs typeface="Arial" panose="020B0604020202020204" pitchFamily="34" charset="0"/>
              </a:rPr>
              <a:t>CI, confidence interval; HR, hazard ratio</a:t>
            </a:r>
            <a:r>
              <a:rPr lang="en-US" sz="1000" dirty="0" smtClean="0">
                <a:solidFill>
                  <a:schemeClr val="bg1"/>
                </a:solidFill>
              </a:rPr>
              <a:t>.</a:t>
            </a:r>
            <a:endParaRPr lang="en-US" sz="1000" dirty="0">
              <a:solidFill>
                <a:schemeClr val="bg1"/>
              </a:solidFill>
            </a:endParaRPr>
          </a:p>
        </p:txBody>
      </p:sp>
      <p:sp>
        <p:nvSpPr>
          <p:cNvPr id="35" name="Rectangle 34"/>
          <p:cNvSpPr/>
          <p:nvPr/>
        </p:nvSpPr>
        <p:spPr>
          <a:xfrm>
            <a:off x="367659" y="6429384"/>
            <a:ext cx="3616503" cy="276999"/>
          </a:xfrm>
          <a:prstGeom prst="rect">
            <a:avLst/>
          </a:prstGeom>
        </p:spPr>
        <p:txBody>
          <a:bodyPr wrap="none">
            <a:spAutoFit/>
          </a:bodyPr>
          <a:lstStyle/>
          <a:p>
            <a:r>
              <a:rPr lang="en-US" sz="1200" b="1" dirty="0">
                <a:solidFill>
                  <a:srgbClr val="FFFFFF"/>
                </a:solidFill>
                <a:cs typeface="Arial" charset="0"/>
              </a:rPr>
              <a:t>Stewart AK,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cs typeface="Arial" charset="0"/>
              </a:rPr>
              <a:t>79.</a:t>
            </a:r>
            <a:endParaRPr lang="en-US" sz="1200" b="1" dirty="0">
              <a:solidFill>
                <a:srgbClr val="FFFFFF"/>
              </a:solidFill>
              <a:cs typeface="Arial" charset="0"/>
            </a:endParaRPr>
          </a:p>
        </p:txBody>
      </p:sp>
    </p:spTree>
    <p:extLst>
      <p:ext uri="{BB962C8B-B14F-4D97-AF65-F5344CB8AC3E}">
        <p14:creationId xmlns:p14="http://schemas.microsoft.com/office/powerpoint/2010/main" val="3990797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0" name="Group 139"/>
          <p:cNvGrpSpPr/>
          <p:nvPr/>
        </p:nvGrpSpPr>
        <p:grpSpPr>
          <a:xfrm>
            <a:off x="247611" y="782829"/>
            <a:ext cx="8698186" cy="5331179"/>
            <a:chOff x="247611" y="846627"/>
            <a:chExt cx="8698186" cy="5331179"/>
          </a:xfrm>
        </p:grpSpPr>
        <p:cxnSp>
          <p:nvCxnSpPr>
            <p:cNvPr id="114" name="Straight Connector 113"/>
            <p:cNvCxnSpPr/>
            <p:nvPr/>
          </p:nvCxnSpPr>
          <p:spPr>
            <a:xfrm>
              <a:off x="247611" y="846627"/>
              <a:ext cx="8698186" cy="0"/>
            </a:xfrm>
            <a:prstGeom prst="line">
              <a:avLst/>
            </a:prstGeom>
            <a:ln w="3175" cmpd="sng">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247611" y="1278427"/>
              <a:ext cx="8698186" cy="0"/>
            </a:xfrm>
            <a:prstGeom prst="line">
              <a:avLst/>
            </a:prstGeom>
            <a:ln w="3175" cmpd="sng">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247611" y="1487977"/>
              <a:ext cx="8698186" cy="0"/>
            </a:xfrm>
            <a:prstGeom prst="line">
              <a:avLst/>
            </a:prstGeom>
            <a:ln w="3175" cmpd="sng">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247611" y="1710227"/>
              <a:ext cx="8698186" cy="0"/>
            </a:xfrm>
            <a:prstGeom prst="line">
              <a:avLst/>
            </a:prstGeom>
            <a:ln w="3175" cmpd="sng">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247611" y="1915544"/>
              <a:ext cx="8698186" cy="0"/>
            </a:xfrm>
            <a:prstGeom prst="line">
              <a:avLst/>
            </a:prstGeom>
            <a:ln w="3175" cmpd="sng">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247611" y="2125094"/>
              <a:ext cx="8698186" cy="0"/>
            </a:xfrm>
            <a:prstGeom prst="line">
              <a:avLst/>
            </a:prstGeom>
            <a:ln w="3175" cmpd="sng">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247611" y="2340994"/>
              <a:ext cx="8698186" cy="0"/>
            </a:xfrm>
            <a:prstGeom prst="line">
              <a:avLst/>
            </a:prstGeom>
            <a:ln w="3175" cmpd="sng">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247611" y="2565360"/>
              <a:ext cx="8698186" cy="0"/>
            </a:xfrm>
            <a:prstGeom prst="line">
              <a:avLst/>
            </a:prstGeom>
            <a:ln w="3175" cmpd="sng">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247611" y="2772794"/>
              <a:ext cx="8698186" cy="0"/>
            </a:xfrm>
            <a:prstGeom prst="line">
              <a:avLst/>
            </a:prstGeom>
            <a:ln w="3175" cmpd="sng">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247611" y="2988694"/>
              <a:ext cx="8698186" cy="0"/>
            </a:xfrm>
            <a:prstGeom prst="line">
              <a:avLst/>
            </a:prstGeom>
            <a:ln w="3175" cmpd="sng">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247611" y="3202477"/>
              <a:ext cx="8698186" cy="0"/>
            </a:xfrm>
            <a:prstGeom prst="line">
              <a:avLst/>
            </a:prstGeom>
            <a:ln w="3175" cmpd="sng">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247611" y="3401444"/>
              <a:ext cx="8698186" cy="0"/>
            </a:xfrm>
            <a:prstGeom prst="line">
              <a:avLst/>
            </a:prstGeom>
            <a:ln w="3175" cmpd="sng">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247611" y="3623694"/>
              <a:ext cx="8698186" cy="0"/>
            </a:xfrm>
            <a:prstGeom prst="line">
              <a:avLst/>
            </a:prstGeom>
            <a:ln w="3175" cmpd="sng">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247611" y="3838183"/>
              <a:ext cx="8698186" cy="0"/>
            </a:xfrm>
            <a:prstGeom prst="line">
              <a:avLst/>
            </a:prstGeom>
            <a:ln w="3175" cmpd="sng">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247611" y="4054083"/>
              <a:ext cx="8698186" cy="0"/>
            </a:xfrm>
            <a:prstGeom prst="line">
              <a:avLst/>
            </a:prstGeom>
            <a:ln w="3175" cmpd="sng">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a:off x="247611" y="4272100"/>
              <a:ext cx="8698186" cy="0"/>
            </a:xfrm>
            <a:prstGeom prst="line">
              <a:avLst/>
            </a:prstGeom>
            <a:ln w="3175" cmpd="sng">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247611" y="4481650"/>
              <a:ext cx="8698186" cy="0"/>
            </a:xfrm>
            <a:prstGeom prst="line">
              <a:avLst/>
            </a:prstGeom>
            <a:ln w="3175" cmpd="sng">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247611" y="4684850"/>
              <a:ext cx="8698186" cy="0"/>
            </a:xfrm>
            <a:prstGeom prst="line">
              <a:avLst/>
            </a:prstGeom>
            <a:ln w="3175" cmpd="sng">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247611" y="4902866"/>
              <a:ext cx="8698186" cy="0"/>
            </a:xfrm>
            <a:prstGeom prst="line">
              <a:avLst/>
            </a:prstGeom>
            <a:ln w="3175" cmpd="sng">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247611" y="5129350"/>
              <a:ext cx="8698186" cy="0"/>
            </a:xfrm>
            <a:prstGeom prst="line">
              <a:avLst/>
            </a:prstGeom>
            <a:ln w="3175" cmpd="sng">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247611" y="5332550"/>
              <a:ext cx="8698186" cy="0"/>
            </a:xfrm>
            <a:prstGeom prst="line">
              <a:avLst/>
            </a:prstGeom>
            <a:ln w="3175" cmpd="sng">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247611" y="5552683"/>
              <a:ext cx="8698186" cy="0"/>
            </a:xfrm>
            <a:prstGeom prst="line">
              <a:avLst/>
            </a:prstGeom>
            <a:ln w="3175" cmpd="sng">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247611" y="5777050"/>
              <a:ext cx="8698186" cy="0"/>
            </a:xfrm>
            <a:prstGeom prst="line">
              <a:avLst/>
            </a:prstGeom>
            <a:ln w="3175" cmpd="sng">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247611" y="5980250"/>
              <a:ext cx="8698186" cy="0"/>
            </a:xfrm>
            <a:prstGeom prst="line">
              <a:avLst/>
            </a:prstGeom>
            <a:ln w="3175" cmpd="sng">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247611" y="6177806"/>
              <a:ext cx="8698186" cy="0"/>
            </a:xfrm>
            <a:prstGeom prst="line">
              <a:avLst/>
            </a:prstGeom>
            <a:ln w="3175" cmpd="sng">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231628" y="315946"/>
            <a:ext cx="8680359" cy="666750"/>
          </a:xfrm>
        </p:spPr>
        <p:txBody>
          <a:bodyPr/>
          <a:lstStyle/>
          <a:p>
            <a:pPr algn="ctr"/>
            <a:r>
              <a:rPr lang="en-US" sz="3600" dirty="0" smtClean="0">
                <a:solidFill>
                  <a:srgbClr val="F09828"/>
                </a:solidFill>
              </a:rPr>
              <a:t>Primary </a:t>
            </a:r>
            <a:r>
              <a:rPr lang="en-US" sz="3600" dirty="0" smtClean="0">
                <a:solidFill>
                  <a:srgbClr val="F09828"/>
                </a:solidFill>
              </a:rPr>
              <a:t>Endpoint</a:t>
            </a:r>
            <a:r>
              <a:rPr lang="en-US" sz="3600" dirty="0" smtClean="0">
                <a:solidFill>
                  <a:srgbClr val="F09828"/>
                </a:solidFill>
              </a:rPr>
              <a:t>: PFS by Subgroup</a:t>
            </a:r>
            <a:endParaRPr lang="en-US" sz="3600" dirty="0">
              <a:solidFill>
                <a:srgbClr val="F09828"/>
              </a:solidFill>
            </a:endParaRPr>
          </a:p>
        </p:txBody>
      </p:sp>
      <p:sp>
        <p:nvSpPr>
          <p:cNvPr id="6" name="TextBox 5"/>
          <p:cNvSpPr txBox="1"/>
          <p:nvPr/>
        </p:nvSpPr>
        <p:spPr>
          <a:xfrm>
            <a:off x="239889" y="815187"/>
            <a:ext cx="5036761" cy="5388655"/>
          </a:xfrm>
          <a:prstGeom prst="rect">
            <a:avLst/>
          </a:prstGeom>
          <a:noFill/>
        </p:spPr>
        <p:txBody>
          <a:bodyPr wrap="square" rtlCol="0">
            <a:spAutoFit/>
          </a:bodyPr>
          <a:lstStyle/>
          <a:p>
            <a:pPr>
              <a:spcBef>
                <a:spcPts val="125"/>
              </a:spcBef>
              <a:tabLst>
                <a:tab pos="2227263" algn="ctr"/>
                <a:tab pos="3141663" algn="ctr"/>
                <a:tab pos="6172200" algn="ctr"/>
              </a:tabLst>
            </a:pPr>
            <a:r>
              <a:rPr lang="en-US" sz="1300" dirty="0" smtClean="0">
                <a:solidFill>
                  <a:srgbClr val="FFFF00"/>
                </a:solidFill>
              </a:rPr>
              <a:t>	</a:t>
            </a:r>
            <a:r>
              <a:rPr lang="en-US" sz="1300" b="1" dirty="0" smtClean="0">
                <a:solidFill>
                  <a:srgbClr val="FFFF00"/>
                </a:solidFill>
              </a:rPr>
              <a:t>KRd	Rd</a:t>
            </a:r>
            <a:r>
              <a:rPr lang="en-US" sz="1300" b="1" dirty="0">
                <a:solidFill>
                  <a:schemeClr val="accent6">
                    <a:lumMod val="75000"/>
                  </a:schemeClr>
                </a:solidFill>
              </a:rPr>
              <a:t/>
            </a:r>
            <a:br>
              <a:rPr lang="en-US" sz="1300" b="1" dirty="0">
                <a:solidFill>
                  <a:schemeClr val="accent6">
                    <a:lumMod val="75000"/>
                  </a:schemeClr>
                </a:solidFill>
              </a:rPr>
            </a:br>
            <a:r>
              <a:rPr lang="en-US" sz="1300" b="1" dirty="0" smtClean="0">
                <a:solidFill>
                  <a:srgbClr val="FFFF00"/>
                </a:solidFill>
              </a:rPr>
              <a:t>Intent</a:t>
            </a:r>
            <a:r>
              <a:rPr lang="en-US" sz="1300" b="1" dirty="0">
                <a:solidFill>
                  <a:srgbClr val="FFFF00"/>
                </a:solidFill>
              </a:rPr>
              <a:t>-to-treat group</a:t>
            </a:r>
            <a:r>
              <a:rPr lang="en-US" sz="1300" b="1" dirty="0" smtClean="0">
                <a:solidFill>
                  <a:schemeClr val="accent6">
                    <a:lumMod val="75000"/>
                  </a:schemeClr>
                </a:solidFill>
              </a:rPr>
              <a:t>	</a:t>
            </a:r>
            <a:r>
              <a:rPr lang="en-US" sz="1300" b="1" dirty="0" smtClean="0">
                <a:solidFill>
                  <a:srgbClr val="FFFF00"/>
                </a:solidFill>
              </a:rPr>
              <a:t>(n)	(n)</a:t>
            </a:r>
          </a:p>
          <a:p>
            <a:pPr>
              <a:spcBef>
                <a:spcPts val="125"/>
              </a:spcBef>
              <a:tabLst>
                <a:tab pos="2227263" algn="ctr"/>
                <a:tab pos="3141663" algn="ctr"/>
                <a:tab pos="6172200" algn="ctr"/>
              </a:tabLst>
            </a:pPr>
            <a:r>
              <a:rPr lang="en-US" sz="1300" b="1" dirty="0" smtClean="0">
                <a:solidFill>
                  <a:schemeClr val="bg1"/>
                </a:solidFill>
              </a:rPr>
              <a:t>     Overall	396	396</a:t>
            </a:r>
          </a:p>
          <a:p>
            <a:pPr>
              <a:spcBef>
                <a:spcPts val="125"/>
              </a:spcBef>
              <a:tabLst>
                <a:tab pos="2227263" algn="ctr"/>
                <a:tab pos="3141663" algn="ctr"/>
                <a:tab pos="6172200" algn="ctr"/>
              </a:tabLst>
            </a:pPr>
            <a:r>
              <a:rPr lang="en-US" sz="1300" b="1" dirty="0" smtClean="0">
                <a:solidFill>
                  <a:srgbClr val="FFFF00"/>
                </a:solidFill>
              </a:rPr>
              <a:t>Subgroup</a:t>
            </a:r>
          </a:p>
          <a:p>
            <a:pPr>
              <a:spcBef>
                <a:spcPts val="125"/>
              </a:spcBef>
              <a:tabLst>
                <a:tab pos="2227263" algn="ctr"/>
                <a:tab pos="3141663" algn="ctr"/>
                <a:tab pos="6172200" algn="ctr"/>
              </a:tabLst>
            </a:pPr>
            <a:r>
              <a:rPr lang="en-US" sz="1300" b="1" dirty="0">
                <a:solidFill>
                  <a:srgbClr val="FFFF00"/>
                </a:solidFill>
              </a:rPr>
              <a:t> </a:t>
            </a:r>
            <a:r>
              <a:rPr lang="en-US" sz="1300" b="1" dirty="0" smtClean="0">
                <a:solidFill>
                  <a:srgbClr val="FFFF00"/>
                </a:solidFill>
              </a:rPr>
              <a:t>    Age, years</a:t>
            </a:r>
          </a:p>
          <a:p>
            <a:pPr>
              <a:spcBef>
                <a:spcPts val="125"/>
              </a:spcBef>
              <a:tabLst>
                <a:tab pos="2227263" algn="ctr"/>
                <a:tab pos="3141663" algn="ctr"/>
                <a:tab pos="6172200" algn="ctr"/>
              </a:tabLst>
            </a:pPr>
            <a:r>
              <a:rPr lang="en-US" sz="1300" b="1" dirty="0">
                <a:solidFill>
                  <a:schemeClr val="bg1"/>
                </a:solidFill>
              </a:rPr>
              <a:t> </a:t>
            </a:r>
            <a:r>
              <a:rPr lang="en-US" sz="1300" b="1" dirty="0" smtClean="0">
                <a:solidFill>
                  <a:schemeClr val="bg1"/>
                </a:solidFill>
              </a:rPr>
              <a:t>         18–64	211	188</a:t>
            </a:r>
          </a:p>
          <a:p>
            <a:pPr>
              <a:spcBef>
                <a:spcPts val="125"/>
              </a:spcBef>
              <a:tabLst>
                <a:tab pos="2227263" algn="ctr"/>
                <a:tab pos="3141663" algn="ctr"/>
                <a:tab pos="6172200" algn="ctr"/>
              </a:tabLst>
            </a:pPr>
            <a:r>
              <a:rPr lang="en-US" sz="1300" b="1" dirty="0">
                <a:solidFill>
                  <a:schemeClr val="bg1"/>
                </a:solidFill>
              </a:rPr>
              <a:t> </a:t>
            </a:r>
            <a:r>
              <a:rPr lang="en-US" sz="1300" b="1" dirty="0" smtClean="0">
                <a:solidFill>
                  <a:schemeClr val="bg1"/>
                </a:solidFill>
              </a:rPr>
              <a:t>         ≥65	185	208</a:t>
            </a:r>
          </a:p>
          <a:p>
            <a:pPr>
              <a:spcBef>
                <a:spcPts val="125"/>
              </a:spcBef>
              <a:tabLst>
                <a:tab pos="2227263" algn="ctr"/>
                <a:tab pos="3141663" algn="ctr"/>
                <a:tab pos="6172200" algn="ctr"/>
              </a:tabLst>
            </a:pPr>
            <a:r>
              <a:rPr lang="en-US" sz="1300" b="1" dirty="0">
                <a:solidFill>
                  <a:srgbClr val="FFFF00"/>
                </a:solidFill>
              </a:rPr>
              <a:t> </a:t>
            </a:r>
            <a:r>
              <a:rPr lang="en-US" sz="1300" b="1" dirty="0" smtClean="0">
                <a:solidFill>
                  <a:srgbClr val="FFFF00"/>
                </a:solidFill>
              </a:rPr>
              <a:t>    Risk group by FISH</a:t>
            </a:r>
          </a:p>
          <a:p>
            <a:pPr>
              <a:spcBef>
                <a:spcPts val="125"/>
              </a:spcBef>
              <a:tabLst>
                <a:tab pos="2227263" algn="ctr"/>
                <a:tab pos="3141663" algn="ctr"/>
                <a:tab pos="6172200" algn="ctr"/>
              </a:tabLst>
            </a:pPr>
            <a:r>
              <a:rPr lang="en-US" sz="1300" b="1" dirty="0" smtClean="0">
                <a:solidFill>
                  <a:schemeClr val="bg1"/>
                </a:solidFill>
              </a:rPr>
              <a:t>          High risk	48	52</a:t>
            </a:r>
          </a:p>
          <a:p>
            <a:pPr>
              <a:spcBef>
                <a:spcPts val="125"/>
              </a:spcBef>
              <a:tabLst>
                <a:tab pos="2227263" algn="ctr"/>
                <a:tab pos="3141663" algn="ctr"/>
                <a:tab pos="6172200" algn="ctr"/>
              </a:tabLst>
            </a:pPr>
            <a:r>
              <a:rPr lang="en-US" sz="1300" b="1" dirty="0">
                <a:solidFill>
                  <a:schemeClr val="bg1"/>
                </a:solidFill>
              </a:rPr>
              <a:t> </a:t>
            </a:r>
            <a:r>
              <a:rPr lang="en-US" sz="1300" b="1" dirty="0" smtClean="0">
                <a:solidFill>
                  <a:schemeClr val="bg1"/>
                </a:solidFill>
              </a:rPr>
              <a:t>         Standard risk	147	170</a:t>
            </a:r>
          </a:p>
          <a:p>
            <a:pPr>
              <a:spcBef>
                <a:spcPts val="125"/>
              </a:spcBef>
              <a:tabLst>
                <a:tab pos="2227263" algn="ctr"/>
                <a:tab pos="3141663" algn="ctr"/>
                <a:tab pos="6172200" algn="ctr"/>
              </a:tabLst>
            </a:pPr>
            <a:r>
              <a:rPr lang="en-US" sz="1300" b="1" dirty="0">
                <a:solidFill>
                  <a:srgbClr val="FFFF00"/>
                </a:solidFill>
              </a:rPr>
              <a:t> </a:t>
            </a:r>
            <a:r>
              <a:rPr lang="en-US" sz="1300" b="1" dirty="0" smtClean="0">
                <a:solidFill>
                  <a:srgbClr val="FFFF00"/>
                </a:solidFill>
              </a:rPr>
              <a:t>    ß</a:t>
            </a:r>
            <a:r>
              <a:rPr lang="en-US" sz="1300" b="1" baseline="-25000" dirty="0" smtClean="0">
                <a:solidFill>
                  <a:srgbClr val="FFFF00"/>
                </a:solidFill>
              </a:rPr>
              <a:t>2</a:t>
            </a:r>
            <a:r>
              <a:rPr lang="en-US" sz="1300" b="1" dirty="0">
                <a:solidFill>
                  <a:srgbClr val="FFFF00"/>
                </a:solidFill>
              </a:rPr>
              <a:t> </a:t>
            </a:r>
            <a:r>
              <a:rPr lang="en-US" sz="1300" b="1" dirty="0" smtClean="0">
                <a:solidFill>
                  <a:srgbClr val="FFFF00"/>
                </a:solidFill>
              </a:rPr>
              <a:t>microglobulin</a:t>
            </a:r>
            <a:r>
              <a:rPr lang="en-US" sz="1300" b="1" dirty="0">
                <a:solidFill>
                  <a:srgbClr val="FFFF00"/>
                </a:solidFill>
              </a:rPr>
              <a:t>, mg/L </a:t>
            </a:r>
            <a:endParaRPr lang="en-US" sz="1300" b="1" dirty="0" smtClean="0">
              <a:solidFill>
                <a:srgbClr val="FFFF00"/>
              </a:solidFill>
            </a:endParaRPr>
          </a:p>
          <a:p>
            <a:pPr>
              <a:spcBef>
                <a:spcPts val="125"/>
              </a:spcBef>
              <a:tabLst>
                <a:tab pos="2227263" algn="ctr"/>
                <a:tab pos="3141663" algn="ctr"/>
                <a:tab pos="6172200" algn="ctr"/>
              </a:tabLst>
            </a:pPr>
            <a:r>
              <a:rPr lang="en-US" sz="1300" b="1" dirty="0" smtClean="0">
                <a:solidFill>
                  <a:schemeClr val="bg1"/>
                </a:solidFill>
              </a:rPr>
              <a:t>          &lt;2.5 	68	71</a:t>
            </a:r>
          </a:p>
          <a:p>
            <a:pPr>
              <a:spcBef>
                <a:spcPts val="125"/>
              </a:spcBef>
              <a:tabLst>
                <a:tab pos="2227263" algn="ctr"/>
                <a:tab pos="3141663" algn="ctr"/>
                <a:tab pos="6172200" algn="ctr"/>
              </a:tabLst>
            </a:pPr>
            <a:r>
              <a:rPr lang="en-US" sz="1300" b="1" dirty="0" smtClean="0">
                <a:solidFill>
                  <a:schemeClr val="bg1"/>
                </a:solidFill>
              </a:rPr>
              <a:t>          ≥2.5	324	319</a:t>
            </a:r>
          </a:p>
          <a:p>
            <a:pPr>
              <a:spcBef>
                <a:spcPts val="125"/>
              </a:spcBef>
              <a:tabLst>
                <a:tab pos="2227263" algn="ctr"/>
                <a:tab pos="3141663" algn="ctr"/>
                <a:tab pos="6172200" algn="ctr"/>
              </a:tabLst>
            </a:pPr>
            <a:r>
              <a:rPr lang="en-US" sz="1300" b="1" dirty="0">
                <a:solidFill>
                  <a:srgbClr val="FFFF00"/>
                </a:solidFill>
              </a:rPr>
              <a:t> </a:t>
            </a:r>
            <a:r>
              <a:rPr lang="en-US" sz="1300" b="1" dirty="0" smtClean="0">
                <a:solidFill>
                  <a:srgbClr val="FFFF00"/>
                </a:solidFill>
              </a:rPr>
              <a:t>    Prior treatment with bortezomib</a:t>
            </a:r>
          </a:p>
          <a:p>
            <a:pPr>
              <a:spcBef>
                <a:spcPts val="125"/>
              </a:spcBef>
              <a:tabLst>
                <a:tab pos="2227263" algn="ctr"/>
                <a:tab pos="3141663" algn="ctr"/>
                <a:tab pos="6172200" algn="ctr"/>
              </a:tabLst>
            </a:pPr>
            <a:r>
              <a:rPr lang="en-US" sz="1300" b="1" dirty="0">
                <a:solidFill>
                  <a:schemeClr val="bg1"/>
                </a:solidFill>
              </a:rPr>
              <a:t> </a:t>
            </a:r>
            <a:r>
              <a:rPr lang="en-US" sz="1300" b="1" dirty="0" smtClean="0">
                <a:solidFill>
                  <a:schemeClr val="bg1"/>
                </a:solidFill>
              </a:rPr>
              <a:t>         No	135	136</a:t>
            </a:r>
          </a:p>
          <a:p>
            <a:pPr>
              <a:spcBef>
                <a:spcPts val="125"/>
              </a:spcBef>
              <a:tabLst>
                <a:tab pos="2227263" algn="ctr"/>
                <a:tab pos="3141663" algn="ctr"/>
                <a:tab pos="6172200" algn="ctr"/>
              </a:tabLst>
            </a:pPr>
            <a:r>
              <a:rPr lang="en-US" sz="1300" b="1" dirty="0">
                <a:solidFill>
                  <a:schemeClr val="bg1"/>
                </a:solidFill>
              </a:rPr>
              <a:t> </a:t>
            </a:r>
            <a:r>
              <a:rPr lang="en-US" sz="1300" b="1" dirty="0" smtClean="0">
                <a:solidFill>
                  <a:schemeClr val="bg1"/>
                </a:solidFill>
              </a:rPr>
              <a:t>         Yes	261	260</a:t>
            </a:r>
          </a:p>
          <a:p>
            <a:pPr>
              <a:spcBef>
                <a:spcPts val="125"/>
              </a:spcBef>
              <a:tabLst>
                <a:tab pos="2227263" algn="ctr"/>
                <a:tab pos="3141663" algn="ctr"/>
                <a:tab pos="6172200" algn="ctr"/>
              </a:tabLst>
            </a:pPr>
            <a:r>
              <a:rPr lang="en-US" sz="1300" b="1" dirty="0">
                <a:solidFill>
                  <a:srgbClr val="FFFF00"/>
                </a:solidFill>
              </a:rPr>
              <a:t> </a:t>
            </a:r>
            <a:r>
              <a:rPr lang="en-US" sz="1300" b="1" dirty="0" smtClean="0">
                <a:solidFill>
                  <a:srgbClr val="FFFF00"/>
                </a:solidFill>
              </a:rPr>
              <a:t>    Prior treatment with lenalidomide</a:t>
            </a:r>
          </a:p>
          <a:p>
            <a:pPr>
              <a:spcBef>
                <a:spcPts val="125"/>
              </a:spcBef>
              <a:tabLst>
                <a:tab pos="2227263" algn="ctr"/>
                <a:tab pos="3141663" algn="ctr"/>
                <a:tab pos="6172200" algn="ctr"/>
              </a:tabLst>
            </a:pPr>
            <a:r>
              <a:rPr lang="en-US" sz="1300" b="1" dirty="0">
                <a:solidFill>
                  <a:schemeClr val="bg1"/>
                </a:solidFill>
              </a:rPr>
              <a:t> </a:t>
            </a:r>
            <a:r>
              <a:rPr lang="en-US" sz="1300" b="1" dirty="0" smtClean="0">
                <a:solidFill>
                  <a:schemeClr val="bg1"/>
                </a:solidFill>
              </a:rPr>
              <a:t>         No	317	318</a:t>
            </a:r>
          </a:p>
          <a:p>
            <a:pPr>
              <a:spcBef>
                <a:spcPts val="125"/>
              </a:spcBef>
              <a:tabLst>
                <a:tab pos="2227263" algn="ctr"/>
                <a:tab pos="3141663" algn="ctr"/>
                <a:tab pos="6172200" algn="ctr"/>
              </a:tabLst>
            </a:pPr>
            <a:r>
              <a:rPr lang="en-US" sz="1300" b="1" dirty="0">
                <a:solidFill>
                  <a:schemeClr val="bg1"/>
                </a:solidFill>
              </a:rPr>
              <a:t> </a:t>
            </a:r>
            <a:r>
              <a:rPr lang="en-US" sz="1300" b="1" dirty="0" smtClean="0">
                <a:solidFill>
                  <a:schemeClr val="bg1"/>
                </a:solidFill>
              </a:rPr>
              <a:t>         Yes	79	78</a:t>
            </a:r>
          </a:p>
          <a:p>
            <a:pPr>
              <a:spcBef>
                <a:spcPts val="125"/>
              </a:spcBef>
              <a:tabLst>
                <a:tab pos="2227263" algn="ctr"/>
                <a:tab pos="3141663" algn="ctr"/>
                <a:tab pos="6172200" algn="ctr"/>
              </a:tabLst>
            </a:pPr>
            <a:r>
              <a:rPr lang="en-US" sz="1300" b="1" dirty="0" smtClean="0">
                <a:solidFill>
                  <a:srgbClr val="FFFF00"/>
                </a:solidFill>
              </a:rPr>
              <a:t>     Refractory to bortezomib in any prior regimen</a:t>
            </a:r>
          </a:p>
          <a:p>
            <a:pPr>
              <a:spcBef>
                <a:spcPts val="125"/>
              </a:spcBef>
              <a:tabLst>
                <a:tab pos="2227263" algn="ctr"/>
                <a:tab pos="3141663" algn="ctr"/>
                <a:tab pos="6172200" algn="ctr"/>
              </a:tabLst>
            </a:pPr>
            <a:r>
              <a:rPr lang="en-US" sz="1300" b="1" dirty="0">
                <a:solidFill>
                  <a:schemeClr val="bg1"/>
                </a:solidFill>
              </a:rPr>
              <a:t> </a:t>
            </a:r>
            <a:r>
              <a:rPr lang="en-US" sz="1300" b="1" dirty="0" smtClean="0">
                <a:solidFill>
                  <a:schemeClr val="bg1"/>
                </a:solidFill>
              </a:rPr>
              <a:t>         No	336	338</a:t>
            </a:r>
          </a:p>
          <a:p>
            <a:pPr>
              <a:spcBef>
                <a:spcPts val="125"/>
              </a:spcBef>
              <a:tabLst>
                <a:tab pos="2227263" algn="ctr"/>
                <a:tab pos="3141663" algn="ctr"/>
                <a:tab pos="6172200" algn="ctr"/>
              </a:tabLst>
            </a:pPr>
            <a:r>
              <a:rPr lang="en-US" sz="1300" b="1" dirty="0">
                <a:solidFill>
                  <a:schemeClr val="bg1"/>
                </a:solidFill>
              </a:rPr>
              <a:t> </a:t>
            </a:r>
            <a:r>
              <a:rPr lang="en-US" sz="1300" b="1" dirty="0" smtClean="0">
                <a:solidFill>
                  <a:schemeClr val="bg1"/>
                </a:solidFill>
              </a:rPr>
              <a:t>         Yes	60	58</a:t>
            </a:r>
          </a:p>
          <a:p>
            <a:pPr>
              <a:spcBef>
                <a:spcPts val="125"/>
              </a:spcBef>
              <a:tabLst>
                <a:tab pos="2227263" algn="ctr"/>
                <a:tab pos="3141663" algn="ctr"/>
                <a:tab pos="6172200" algn="ctr"/>
              </a:tabLst>
            </a:pPr>
            <a:r>
              <a:rPr lang="en-US" sz="1300" b="1" dirty="0" smtClean="0">
                <a:solidFill>
                  <a:srgbClr val="FFFF00"/>
                </a:solidFill>
              </a:rPr>
              <a:t>     Refractory to immunomodulatory agent in prior regimen</a:t>
            </a:r>
          </a:p>
          <a:p>
            <a:pPr>
              <a:spcBef>
                <a:spcPts val="125"/>
              </a:spcBef>
              <a:tabLst>
                <a:tab pos="2227263" algn="ctr"/>
                <a:tab pos="3141663" algn="ctr"/>
                <a:tab pos="6172200" algn="ctr"/>
              </a:tabLst>
            </a:pPr>
            <a:r>
              <a:rPr lang="en-US" sz="1300" b="1" dirty="0">
                <a:solidFill>
                  <a:schemeClr val="bg1"/>
                </a:solidFill>
              </a:rPr>
              <a:t> </a:t>
            </a:r>
            <a:r>
              <a:rPr lang="en-US" sz="1300" b="1" dirty="0" smtClean="0">
                <a:solidFill>
                  <a:schemeClr val="bg1"/>
                </a:solidFill>
              </a:rPr>
              <a:t>         No	311	308</a:t>
            </a:r>
          </a:p>
          <a:p>
            <a:pPr>
              <a:spcBef>
                <a:spcPts val="125"/>
              </a:spcBef>
              <a:tabLst>
                <a:tab pos="2227263" algn="ctr"/>
                <a:tab pos="3141663" algn="ctr"/>
                <a:tab pos="6172200" algn="ctr"/>
              </a:tabLst>
            </a:pPr>
            <a:r>
              <a:rPr lang="en-US" sz="1300" b="1" dirty="0">
                <a:solidFill>
                  <a:schemeClr val="bg1"/>
                </a:solidFill>
              </a:rPr>
              <a:t> </a:t>
            </a:r>
            <a:r>
              <a:rPr lang="en-US" sz="1300" b="1" dirty="0" smtClean="0">
                <a:solidFill>
                  <a:schemeClr val="bg1"/>
                </a:solidFill>
              </a:rPr>
              <a:t>         Yes	85	88</a:t>
            </a:r>
          </a:p>
        </p:txBody>
      </p:sp>
      <p:grpSp>
        <p:nvGrpSpPr>
          <p:cNvPr id="112" name="Group 111"/>
          <p:cNvGrpSpPr/>
          <p:nvPr/>
        </p:nvGrpSpPr>
        <p:grpSpPr>
          <a:xfrm>
            <a:off x="4466691" y="815187"/>
            <a:ext cx="4504267" cy="6009747"/>
            <a:chOff x="4373033" y="815187"/>
            <a:chExt cx="4504267" cy="6009747"/>
          </a:xfrm>
        </p:grpSpPr>
        <p:cxnSp>
          <p:nvCxnSpPr>
            <p:cNvPr id="44" name="Straight Connector 43"/>
            <p:cNvCxnSpPr/>
            <p:nvPr/>
          </p:nvCxnSpPr>
          <p:spPr>
            <a:xfrm>
              <a:off x="5292725" y="1997075"/>
              <a:ext cx="806450" cy="0"/>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932189" y="815187"/>
              <a:ext cx="1380444" cy="292388"/>
            </a:xfrm>
            <a:prstGeom prst="rect">
              <a:avLst/>
            </a:prstGeom>
            <a:noFill/>
          </p:spPr>
          <p:txBody>
            <a:bodyPr wrap="square" rtlCol="0">
              <a:spAutoFit/>
            </a:bodyPr>
            <a:lstStyle/>
            <a:p>
              <a:pPr algn="ctr">
                <a:spcBef>
                  <a:spcPts val="125"/>
                </a:spcBef>
                <a:tabLst>
                  <a:tab pos="2227263" algn="ctr"/>
                  <a:tab pos="3141663" algn="ctr"/>
                  <a:tab pos="6172200" algn="ctr"/>
                </a:tabLst>
              </a:pPr>
              <a:r>
                <a:rPr lang="en-US" sz="1300" dirty="0" smtClean="0">
                  <a:solidFill>
                    <a:schemeClr val="bg1"/>
                  </a:solidFill>
                </a:rPr>
                <a:t>HR (95% CI)</a:t>
              </a:r>
            </a:p>
          </p:txBody>
        </p:sp>
        <p:cxnSp>
          <p:nvCxnSpPr>
            <p:cNvPr id="9" name="Straight Connector 8"/>
            <p:cNvCxnSpPr/>
            <p:nvPr/>
          </p:nvCxnSpPr>
          <p:spPr>
            <a:xfrm>
              <a:off x="6628325" y="1192975"/>
              <a:ext cx="0" cy="4979225"/>
            </a:xfrm>
            <a:prstGeom prst="line">
              <a:avLst/>
            </a:prstGeom>
            <a:ln>
              <a:solidFill>
                <a:schemeClr val="bg1"/>
              </a:solidFill>
              <a:prstDash val="sysDash"/>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379635" y="6403564"/>
              <a:ext cx="508001" cy="292388"/>
            </a:xfrm>
            <a:prstGeom prst="rect">
              <a:avLst/>
            </a:prstGeom>
            <a:noFill/>
          </p:spPr>
          <p:txBody>
            <a:bodyPr wrap="square" rtlCol="0">
              <a:spAutoFit/>
            </a:bodyPr>
            <a:lstStyle/>
            <a:p>
              <a:pPr algn="ctr">
                <a:spcBef>
                  <a:spcPts val="125"/>
                </a:spcBef>
                <a:tabLst>
                  <a:tab pos="2227263" algn="ctr"/>
                  <a:tab pos="3141663" algn="ctr"/>
                  <a:tab pos="6172200" algn="ctr"/>
                </a:tabLst>
              </a:pPr>
              <a:r>
                <a:rPr lang="en-US" sz="1300" dirty="0" smtClean="0">
                  <a:solidFill>
                    <a:schemeClr val="bg1"/>
                  </a:solidFill>
                </a:rPr>
                <a:t>HR</a:t>
              </a:r>
            </a:p>
          </p:txBody>
        </p:sp>
        <p:cxnSp>
          <p:nvCxnSpPr>
            <p:cNvPr id="14" name="Straight Connector 13"/>
            <p:cNvCxnSpPr/>
            <p:nvPr/>
          </p:nvCxnSpPr>
          <p:spPr>
            <a:xfrm>
              <a:off x="4402667" y="6180667"/>
              <a:ext cx="4453467"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775200" y="6176433"/>
              <a:ext cx="0" cy="93134"/>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393266" y="6176433"/>
              <a:ext cx="0" cy="93134"/>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011333" y="6176433"/>
              <a:ext cx="0" cy="93134"/>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6629400" y="6176433"/>
              <a:ext cx="0" cy="93134"/>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239000" y="6176433"/>
              <a:ext cx="0" cy="93134"/>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7861300" y="6176433"/>
              <a:ext cx="0" cy="93134"/>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8475133" y="6176433"/>
              <a:ext cx="0" cy="93134"/>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7243233" y="6629400"/>
              <a:ext cx="1634067" cy="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a:off x="4373033" y="6629400"/>
              <a:ext cx="1646767" cy="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6379635" y="6217298"/>
              <a:ext cx="508001" cy="292388"/>
            </a:xfrm>
            <a:prstGeom prst="rect">
              <a:avLst/>
            </a:prstGeom>
            <a:noFill/>
          </p:spPr>
          <p:txBody>
            <a:bodyPr wrap="square" rtlCol="0">
              <a:spAutoFit/>
            </a:bodyPr>
            <a:lstStyle/>
            <a:p>
              <a:pPr algn="ctr">
                <a:spcBef>
                  <a:spcPts val="125"/>
                </a:spcBef>
                <a:tabLst>
                  <a:tab pos="2227263" algn="ctr"/>
                  <a:tab pos="3141663" algn="ctr"/>
                  <a:tab pos="6172200" algn="ctr"/>
                </a:tabLst>
              </a:pPr>
              <a:r>
                <a:rPr lang="en-US" sz="1300" dirty="0" smtClean="0">
                  <a:solidFill>
                    <a:schemeClr val="bg1"/>
                  </a:solidFill>
                </a:rPr>
                <a:t>1.00</a:t>
              </a:r>
            </a:p>
          </p:txBody>
        </p:sp>
        <p:sp>
          <p:nvSpPr>
            <p:cNvPr id="28" name="TextBox 27"/>
            <p:cNvSpPr txBox="1"/>
            <p:nvPr/>
          </p:nvSpPr>
          <p:spPr>
            <a:xfrm>
              <a:off x="5761568" y="6217298"/>
              <a:ext cx="508001" cy="292388"/>
            </a:xfrm>
            <a:prstGeom prst="rect">
              <a:avLst/>
            </a:prstGeom>
            <a:noFill/>
          </p:spPr>
          <p:txBody>
            <a:bodyPr wrap="square" rtlCol="0">
              <a:spAutoFit/>
            </a:bodyPr>
            <a:lstStyle/>
            <a:p>
              <a:pPr algn="ctr">
                <a:spcBef>
                  <a:spcPts val="125"/>
                </a:spcBef>
                <a:tabLst>
                  <a:tab pos="2227263" algn="ctr"/>
                  <a:tab pos="3141663" algn="ctr"/>
                  <a:tab pos="6172200" algn="ctr"/>
                </a:tabLst>
              </a:pPr>
              <a:r>
                <a:rPr lang="en-US" sz="1300" dirty="0" smtClean="0">
                  <a:solidFill>
                    <a:schemeClr val="bg1"/>
                  </a:solidFill>
                </a:rPr>
                <a:t>0.75</a:t>
              </a:r>
            </a:p>
          </p:txBody>
        </p:sp>
        <p:sp>
          <p:nvSpPr>
            <p:cNvPr id="29" name="TextBox 28"/>
            <p:cNvSpPr txBox="1"/>
            <p:nvPr/>
          </p:nvSpPr>
          <p:spPr>
            <a:xfrm>
              <a:off x="5126568" y="6217298"/>
              <a:ext cx="508001" cy="292388"/>
            </a:xfrm>
            <a:prstGeom prst="rect">
              <a:avLst/>
            </a:prstGeom>
            <a:noFill/>
          </p:spPr>
          <p:txBody>
            <a:bodyPr wrap="square" rtlCol="0">
              <a:spAutoFit/>
            </a:bodyPr>
            <a:lstStyle/>
            <a:p>
              <a:pPr algn="ctr">
                <a:spcBef>
                  <a:spcPts val="125"/>
                </a:spcBef>
                <a:tabLst>
                  <a:tab pos="2227263" algn="ctr"/>
                  <a:tab pos="3141663" algn="ctr"/>
                  <a:tab pos="6172200" algn="ctr"/>
                </a:tabLst>
              </a:pPr>
              <a:r>
                <a:rPr lang="en-US" sz="1300" dirty="0" smtClean="0">
                  <a:solidFill>
                    <a:schemeClr val="bg1"/>
                  </a:solidFill>
                </a:rPr>
                <a:t>0.50</a:t>
              </a:r>
            </a:p>
          </p:txBody>
        </p:sp>
        <p:sp>
          <p:nvSpPr>
            <p:cNvPr id="30" name="TextBox 29"/>
            <p:cNvSpPr txBox="1"/>
            <p:nvPr/>
          </p:nvSpPr>
          <p:spPr>
            <a:xfrm>
              <a:off x="4525435" y="6217298"/>
              <a:ext cx="508001" cy="292388"/>
            </a:xfrm>
            <a:prstGeom prst="rect">
              <a:avLst/>
            </a:prstGeom>
            <a:noFill/>
          </p:spPr>
          <p:txBody>
            <a:bodyPr wrap="square" rtlCol="0">
              <a:spAutoFit/>
            </a:bodyPr>
            <a:lstStyle/>
            <a:p>
              <a:pPr algn="ctr">
                <a:spcBef>
                  <a:spcPts val="125"/>
                </a:spcBef>
                <a:tabLst>
                  <a:tab pos="2227263" algn="ctr"/>
                  <a:tab pos="3141663" algn="ctr"/>
                  <a:tab pos="6172200" algn="ctr"/>
                </a:tabLst>
              </a:pPr>
              <a:r>
                <a:rPr lang="en-US" sz="1300" dirty="0" smtClean="0">
                  <a:solidFill>
                    <a:schemeClr val="bg1"/>
                  </a:solidFill>
                </a:rPr>
                <a:t>0.25</a:t>
              </a:r>
            </a:p>
          </p:txBody>
        </p:sp>
        <p:sp>
          <p:nvSpPr>
            <p:cNvPr id="31" name="TextBox 30"/>
            <p:cNvSpPr txBox="1"/>
            <p:nvPr/>
          </p:nvSpPr>
          <p:spPr>
            <a:xfrm>
              <a:off x="6989235" y="6217298"/>
              <a:ext cx="508001" cy="292388"/>
            </a:xfrm>
            <a:prstGeom prst="rect">
              <a:avLst/>
            </a:prstGeom>
            <a:noFill/>
          </p:spPr>
          <p:txBody>
            <a:bodyPr wrap="square" rtlCol="0">
              <a:spAutoFit/>
            </a:bodyPr>
            <a:lstStyle/>
            <a:p>
              <a:pPr algn="ctr">
                <a:spcBef>
                  <a:spcPts val="125"/>
                </a:spcBef>
                <a:tabLst>
                  <a:tab pos="2227263" algn="ctr"/>
                  <a:tab pos="3141663" algn="ctr"/>
                  <a:tab pos="6172200" algn="ctr"/>
                </a:tabLst>
              </a:pPr>
              <a:r>
                <a:rPr lang="en-US" sz="1300" dirty="0" smtClean="0">
                  <a:solidFill>
                    <a:schemeClr val="bg1"/>
                  </a:solidFill>
                </a:rPr>
                <a:t>1.25</a:t>
              </a:r>
            </a:p>
          </p:txBody>
        </p:sp>
        <p:sp>
          <p:nvSpPr>
            <p:cNvPr id="32" name="TextBox 31"/>
            <p:cNvSpPr txBox="1"/>
            <p:nvPr/>
          </p:nvSpPr>
          <p:spPr>
            <a:xfrm>
              <a:off x="7598835" y="6217298"/>
              <a:ext cx="508001" cy="292388"/>
            </a:xfrm>
            <a:prstGeom prst="rect">
              <a:avLst/>
            </a:prstGeom>
            <a:noFill/>
          </p:spPr>
          <p:txBody>
            <a:bodyPr wrap="square" rtlCol="0">
              <a:spAutoFit/>
            </a:bodyPr>
            <a:lstStyle/>
            <a:p>
              <a:pPr algn="ctr">
                <a:spcBef>
                  <a:spcPts val="125"/>
                </a:spcBef>
                <a:tabLst>
                  <a:tab pos="2227263" algn="ctr"/>
                  <a:tab pos="3141663" algn="ctr"/>
                  <a:tab pos="6172200" algn="ctr"/>
                </a:tabLst>
              </a:pPr>
              <a:r>
                <a:rPr lang="en-US" sz="1300" dirty="0" smtClean="0">
                  <a:solidFill>
                    <a:schemeClr val="bg1"/>
                  </a:solidFill>
                </a:rPr>
                <a:t>1.50</a:t>
              </a:r>
            </a:p>
          </p:txBody>
        </p:sp>
        <p:sp>
          <p:nvSpPr>
            <p:cNvPr id="33" name="TextBox 32"/>
            <p:cNvSpPr txBox="1"/>
            <p:nvPr/>
          </p:nvSpPr>
          <p:spPr>
            <a:xfrm>
              <a:off x="8212669" y="6217298"/>
              <a:ext cx="508001" cy="292388"/>
            </a:xfrm>
            <a:prstGeom prst="rect">
              <a:avLst/>
            </a:prstGeom>
            <a:noFill/>
          </p:spPr>
          <p:txBody>
            <a:bodyPr wrap="square" rtlCol="0">
              <a:spAutoFit/>
            </a:bodyPr>
            <a:lstStyle/>
            <a:p>
              <a:pPr algn="ctr">
                <a:spcBef>
                  <a:spcPts val="125"/>
                </a:spcBef>
                <a:tabLst>
                  <a:tab pos="2227263" algn="ctr"/>
                  <a:tab pos="3141663" algn="ctr"/>
                  <a:tab pos="6172200" algn="ctr"/>
                </a:tabLst>
              </a:pPr>
              <a:r>
                <a:rPr lang="en-US" sz="1300" dirty="0" smtClean="0">
                  <a:solidFill>
                    <a:schemeClr val="bg1"/>
                  </a:solidFill>
                </a:rPr>
                <a:t>1.75</a:t>
              </a:r>
            </a:p>
          </p:txBody>
        </p:sp>
        <p:sp>
          <p:nvSpPr>
            <p:cNvPr id="34" name="TextBox 33"/>
            <p:cNvSpPr txBox="1"/>
            <p:nvPr/>
          </p:nvSpPr>
          <p:spPr>
            <a:xfrm>
              <a:off x="7234768" y="6624879"/>
              <a:ext cx="1523998" cy="200055"/>
            </a:xfrm>
            <a:prstGeom prst="rect">
              <a:avLst/>
            </a:prstGeom>
            <a:noFill/>
          </p:spPr>
          <p:txBody>
            <a:bodyPr wrap="square" lIns="0" tIns="0" rIns="0" bIns="0" rtlCol="0">
              <a:spAutoFit/>
            </a:bodyPr>
            <a:lstStyle/>
            <a:p>
              <a:pPr>
                <a:spcBef>
                  <a:spcPts val="125"/>
                </a:spcBef>
                <a:tabLst>
                  <a:tab pos="2227263" algn="ctr"/>
                  <a:tab pos="3141663" algn="ctr"/>
                  <a:tab pos="6172200" algn="ctr"/>
                </a:tabLst>
              </a:pPr>
              <a:r>
                <a:rPr lang="en-US" sz="1300" dirty="0" smtClean="0">
                  <a:solidFill>
                    <a:schemeClr val="bg1"/>
                  </a:solidFill>
                </a:rPr>
                <a:t>Favors Rd</a:t>
              </a:r>
            </a:p>
          </p:txBody>
        </p:sp>
        <p:sp>
          <p:nvSpPr>
            <p:cNvPr id="35" name="TextBox 34"/>
            <p:cNvSpPr txBox="1"/>
            <p:nvPr/>
          </p:nvSpPr>
          <p:spPr>
            <a:xfrm>
              <a:off x="4500034" y="6624879"/>
              <a:ext cx="1523998" cy="200055"/>
            </a:xfrm>
            <a:prstGeom prst="rect">
              <a:avLst/>
            </a:prstGeom>
            <a:noFill/>
          </p:spPr>
          <p:txBody>
            <a:bodyPr wrap="square" lIns="0" tIns="0" rIns="0" bIns="0" rtlCol="0">
              <a:spAutoFit/>
            </a:bodyPr>
            <a:lstStyle/>
            <a:p>
              <a:pPr algn="r">
                <a:spcBef>
                  <a:spcPts val="125"/>
                </a:spcBef>
                <a:tabLst>
                  <a:tab pos="2227263" algn="ctr"/>
                  <a:tab pos="3141663" algn="ctr"/>
                  <a:tab pos="6172200" algn="ctr"/>
                </a:tabLst>
              </a:pPr>
              <a:r>
                <a:rPr lang="en-US" sz="1300" dirty="0" smtClean="0">
                  <a:solidFill>
                    <a:schemeClr val="bg1"/>
                  </a:solidFill>
                </a:rPr>
                <a:t>Favors KRd</a:t>
              </a:r>
            </a:p>
          </p:txBody>
        </p:sp>
        <p:cxnSp>
          <p:nvCxnSpPr>
            <p:cNvPr id="37" name="Straight Connector 36"/>
            <p:cNvCxnSpPr/>
            <p:nvPr/>
          </p:nvCxnSpPr>
          <p:spPr>
            <a:xfrm>
              <a:off x="5562600" y="1312333"/>
              <a:ext cx="0" cy="71967"/>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6214533" y="1312333"/>
              <a:ext cx="0" cy="71967"/>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562600" y="1346200"/>
              <a:ext cx="656167" cy="0"/>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sp>
          <p:nvSpPr>
            <p:cNvPr id="41" name="Oval 40"/>
            <p:cNvSpPr/>
            <p:nvPr/>
          </p:nvSpPr>
          <p:spPr>
            <a:xfrm>
              <a:off x="5819775" y="1303866"/>
              <a:ext cx="84666" cy="84666"/>
            </a:xfrm>
            <a:prstGeom prst="ellipse">
              <a:avLst/>
            </a:prstGeom>
            <a:solidFill>
              <a:srgbClr val="F084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cxnSp>
          <p:nvCxnSpPr>
            <p:cNvPr id="42" name="Straight Connector 41"/>
            <p:cNvCxnSpPr/>
            <p:nvPr/>
          </p:nvCxnSpPr>
          <p:spPr>
            <a:xfrm>
              <a:off x="5292725" y="1963208"/>
              <a:ext cx="0" cy="71967"/>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100233" y="1963208"/>
              <a:ext cx="0" cy="71967"/>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sp>
          <p:nvSpPr>
            <p:cNvPr id="45" name="Oval 44"/>
            <p:cNvSpPr/>
            <p:nvPr/>
          </p:nvSpPr>
          <p:spPr>
            <a:xfrm>
              <a:off x="5600700" y="1954741"/>
              <a:ext cx="84666" cy="84666"/>
            </a:xfrm>
            <a:prstGeom prst="ellipse">
              <a:avLst/>
            </a:prstGeom>
            <a:solidFill>
              <a:srgbClr val="F084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cxnSp>
          <p:nvCxnSpPr>
            <p:cNvPr id="47" name="Straight Connector 46"/>
            <p:cNvCxnSpPr/>
            <p:nvPr/>
          </p:nvCxnSpPr>
          <p:spPr>
            <a:xfrm>
              <a:off x="5756275" y="2212975"/>
              <a:ext cx="1130300" cy="0"/>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5756275" y="2179108"/>
              <a:ext cx="0" cy="71967"/>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6887633" y="2179108"/>
              <a:ext cx="0" cy="71967"/>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sp>
          <p:nvSpPr>
            <p:cNvPr id="50" name="Oval 49"/>
            <p:cNvSpPr/>
            <p:nvPr/>
          </p:nvSpPr>
          <p:spPr>
            <a:xfrm>
              <a:off x="6203950" y="2170641"/>
              <a:ext cx="84666" cy="84666"/>
            </a:xfrm>
            <a:prstGeom prst="ellipse">
              <a:avLst/>
            </a:prstGeom>
            <a:solidFill>
              <a:srgbClr val="F084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cxnSp>
          <p:nvCxnSpPr>
            <p:cNvPr id="52" name="Straight Connector 51"/>
            <p:cNvCxnSpPr/>
            <p:nvPr/>
          </p:nvCxnSpPr>
          <p:spPr>
            <a:xfrm>
              <a:off x="5210175" y="2644775"/>
              <a:ext cx="1806575" cy="0"/>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5210175" y="2610908"/>
              <a:ext cx="0" cy="71967"/>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7020983" y="2610908"/>
              <a:ext cx="0" cy="71967"/>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sp>
          <p:nvSpPr>
            <p:cNvPr id="55" name="Oval 54"/>
            <p:cNvSpPr/>
            <p:nvPr/>
          </p:nvSpPr>
          <p:spPr>
            <a:xfrm>
              <a:off x="5851525" y="2602441"/>
              <a:ext cx="84666" cy="84666"/>
            </a:xfrm>
            <a:prstGeom prst="ellipse">
              <a:avLst/>
            </a:prstGeom>
            <a:solidFill>
              <a:srgbClr val="F084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cxnSp>
          <p:nvCxnSpPr>
            <p:cNvPr id="57" name="Straight Connector 56"/>
            <p:cNvCxnSpPr/>
            <p:nvPr/>
          </p:nvCxnSpPr>
          <p:spPr>
            <a:xfrm>
              <a:off x="5343525" y="2860675"/>
              <a:ext cx="1025525" cy="0"/>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5343525" y="2826808"/>
              <a:ext cx="0" cy="71967"/>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6373283" y="2826808"/>
              <a:ext cx="0" cy="71967"/>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sp>
          <p:nvSpPr>
            <p:cNvPr id="60" name="Oval 59"/>
            <p:cNvSpPr/>
            <p:nvPr/>
          </p:nvSpPr>
          <p:spPr>
            <a:xfrm>
              <a:off x="5737225" y="2818341"/>
              <a:ext cx="84666" cy="84666"/>
            </a:xfrm>
            <a:prstGeom prst="ellipse">
              <a:avLst/>
            </a:prstGeom>
            <a:solidFill>
              <a:srgbClr val="F084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cxnSp>
          <p:nvCxnSpPr>
            <p:cNvPr id="62" name="Straight Connector 61"/>
            <p:cNvCxnSpPr/>
            <p:nvPr/>
          </p:nvCxnSpPr>
          <p:spPr>
            <a:xfrm>
              <a:off x="5041900" y="3292475"/>
              <a:ext cx="1638300" cy="0"/>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041900" y="3258608"/>
              <a:ext cx="0" cy="71967"/>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6678083" y="3258608"/>
              <a:ext cx="0" cy="71967"/>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sp>
          <p:nvSpPr>
            <p:cNvPr id="65" name="Oval 64"/>
            <p:cNvSpPr/>
            <p:nvPr/>
          </p:nvSpPr>
          <p:spPr>
            <a:xfrm>
              <a:off x="5607050" y="3250141"/>
              <a:ext cx="84666" cy="84666"/>
            </a:xfrm>
            <a:prstGeom prst="ellipse">
              <a:avLst/>
            </a:prstGeom>
            <a:solidFill>
              <a:srgbClr val="F084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cxnSp>
          <p:nvCxnSpPr>
            <p:cNvPr id="67" name="Straight Connector 66"/>
            <p:cNvCxnSpPr/>
            <p:nvPr/>
          </p:nvCxnSpPr>
          <p:spPr>
            <a:xfrm>
              <a:off x="5578475" y="3505200"/>
              <a:ext cx="714375" cy="0"/>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5578475" y="3471333"/>
              <a:ext cx="0" cy="71967"/>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6293908" y="3471333"/>
              <a:ext cx="0" cy="71967"/>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sp>
          <p:nvSpPr>
            <p:cNvPr id="70" name="Oval 69"/>
            <p:cNvSpPr/>
            <p:nvPr/>
          </p:nvSpPr>
          <p:spPr>
            <a:xfrm>
              <a:off x="5854700" y="3462866"/>
              <a:ext cx="84666" cy="84666"/>
            </a:xfrm>
            <a:prstGeom prst="ellipse">
              <a:avLst/>
            </a:prstGeom>
            <a:solidFill>
              <a:srgbClr val="F084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cxnSp>
          <p:nvCxnSpPr>
            <p:cNvPr id="72" name="Straight Connector 71"/>
            <p:cNvCxnSpPr/>
            <p:nvPr/>
          </p:nvCxnSpPr>
          <p:spPr>
            <a:xfrm>
              <a:off x="5438775" y="3937000"/>
              <a:ext cx="1228725" cy="0"/>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5438775" y="3903133"/>
              <a:ext cx="0" cy="71967"/>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6674908" y="3903133"/>
              <a:ext cx="0" cy="71967"/>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sp>
          <p:nvSpPr>
            <p:cNvPr id="75" name="Oval 74"/>
            <p:cNvSpPr/>
            <p:nvPr/>
          </p:nvSpPr>
          <p:spPr>
            <a:xfrm>
              <a:off x="5905500" y="3894666"/>
              <a:ext cx="84666" cy="84666"/>
            </a:xfrm>
            <a:prstGeom prst="ellipse">
              <a:avLst/>
            </a:prstGeom>
            <a:solidFill>
              <a:srgbClr val="F084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cxnSp>
          <p:nvCxnSpPr>
            <p:cNvPr id="77" name="Straight Connector 76"/>
            <p:cNvCxnSpPr/>
            <p:nvPr/>
          </p:nvCxnSpPr>
          <p:spPr>
            <a:xfrm>
              <a:off x="5534025" y="4152900"/>
              <a:ext cx="787400" cy="0"/>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5534025" y="4119033"/>
              <a:ext cx="0" cy="71967"/>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325658" y="4119033"/>
              <a:ext cx="0" cy="71967"/>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sp>
          <p:nvSpPr>
            <p:cNvPr id="80" name="Oval 79"/>
            <p:cNvSpPr/>
            <p:nvPr/>
          </p:nvSpPr>
          <p:spPr>
            <a:xfrm>
              <a:off x="5842000" y="4110566"/>
              <a:ext cx="84666" cy="84666"/>
            </a:xfrm>
            <a:prstGeom prst="ellipse">
              <a:avLst/>
            </a:prstGeom>
            <a:solidFill>
              <a:srgbClr val="F084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cxnSp>
          <p:nvCxnSpPr>
            <p:cNvPr id="82" name="Straight Connector 81"/>
            <p:cNvCxnSpPr/>
            <p:nvPr/>
          </p:nvCxnSpPr>
          <p:spPr>
            <a:xfrm>
              <a:off x="5527675" y="4584700"/>
              <a:ext cx="723900" cy="0"/>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5527675" y="4550833"/>
              <a:ext cx="0" cy="71967"/>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6249458" y="4550833"/>
              <a:ext cx="0" cy="71967"/>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sp>
          <p:nvSpPr>
            <p:cNvPr id="85" name="Oval 84"/>
            <p:cNvSpPr/>
            <p:nvPr/>
          </p:nvSpPr>
          <p:spPr>
            <a:xfrm>
              <a:off x="5803900" y="4542366"/>
              <a:ext cx="84666" cy="84666"/>
            </a:xfrm>
            <a:prstGeom prst="ellipse">
              <a:avLst/>
            </a:prstGeom>
            <a:solidFill>
              <a:srgbClr val="F084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cxnSp>
          <p:nvCxnSpPr>
            <p:cNvPr id="87" name="Straight Connector 86"/>
            <p:cNvCxnSpPr/>
            <p:nvPr/>
          </p:nvCxnSpPr>
          <p:spPr>
            <a:xfrm>
              <a:off x="5553075" y="5229225"/>
              <a:ext cx="723900" cy="0"/>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5553075" y="5195358"/>
              <a:ext cx="0" cy="71967"/>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6268508" y="5195358"/>
              <a:ext cx="0" cy="71967"/>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sp>
          <p:nvSpPr>
            <p:cNvPr id="90" name="Oval 89"/>
            <p:cNvSpPr/>
            <p:nvPr/>
          </p:nvSpPr>
          <p:spPr>
            <a:xfrm>
              <a:off x="5832475" y="5186891"/>
              <a:ext cx="84666" cy="84666"/>
            </a:xfrm>
            <a:prstGeom prst="ellipse">
              <a:avLst/>
            </a:prstGeom>
            <a:solidFill>
              <a:srgbClr val="F084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cxnSp>
          <p:nvCxnSpPr>
            <p:cNvPr id="91" name="Straight Connector 90"/>
            <p:cNvCxnSpPr/>
            <p:nvPr/>
          </p:nvCxnSpPr>
          <p:spPr>
            <a:xfrm>
              <a:off x="5448300" y="4800600"/>
              <a:ext cx="1704975" cy="0"/>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5448300" y="4766733"/>
              <a:ext cx="0" cy="71967"/>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7157508" y="4766733"/>
              <a:ext cx="0" cy="71967"/>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sp>
          <p:nvSpPr>
            <p:cNvPr id="94" name="Oval 93"/>
            <p:cNvSpPr/>
            <p:nvPr/>
          </p:nvSpPr>
          <p:spPr>
            <a:xfrm>
              <a:off x="6080125" y="4758266"/>
              <a:ext cx="84666" cy="84666"/>
            </a:xfrm>
            <a:prstGeom prst="ellipse">
              <a:avLst/>
            </a:prstGeom>
            <a:solidFill>
              <a:srgbClr val="F084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cxnSp>
          <p:nvCxnSpPr>
            <p:cNvPr id="96" name="Straight Connector 95"/>
            <p:cNvCxnSpPr/>
            <p:nvPr/>
          </p:nvCxnSpPr>
          <p:spPr>
            <a:xfrm>
              <a:off x="5372100" y="5448300"/>
              <a:ext cx="1981200" cy="0"/>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5372100" y="5414433"/>
              <a:ext cx="0" cy="71967"/>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7357533" y="5414433"/>
              <a:ext cx="0" cy="71967"/>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6089650" y="5405966"/>
              <a:ext cx="84666" cy="84666"/>
            </a:xfrm>
            <a:prstGeom prst="ellipse">
              <a:avLst/>
            </a:prstGeom>
            <a:solidFill>
              <a:srgbClr val="F084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cxnSp>
          <p:nvCxnSpPr>
            <p:cNvPr id="102" name="Straight Connector 101"/>
            <p:cNvCxnSpPr/>
            <p:nvPr/>
          </p:nvCxnSpPr>
          <p:spPr>
            <a:xfrm>
              <a:off x="5588000" y="5876925"/>
              <a:ext cx="796925" cy="0"/>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588000" y="5843058"/>
              <a:ext cx="0" cy="71967"/>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6382808" y="5843058"/>
              <a:ext cx="0" cy="71967"/>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sp>
          <p:nvSpPr>
            <p:cNvPr id="105" name="Oval 104"/>
            <p:cNvSpPr/>
            <p:nvPr/>
          </p:nvSpPr>
          <p:spPr>
            <a:xfrm>
              <a:off x="5895975" y="5834591"/>
              <a:ext cx="84666" cy="84666"/>
            </a:xfrm>
            <a:prstGeom prst="ellipse">
              <a:avLst/>
            </a:prstGeom>
            <a:solidFill>
              <a:srgbClr val="F084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cxnSp>
          <p:nvCxnSpPr>
            <p:cNvPr id="107" name="Straight Connector 106"/>
            <p:cNvCxnSpPr/>
            <p:nvPr/>
          </p:nvCxnSpPr>
          <p:spPr>
            <a:xfrm>
              <a:off x="5254625" y="6092825"/>
              <a:ext cx="1158875" cy="0"/>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5254625" y="6058958"/>
              <a:ext cx="0" cy="71967"/>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6414558" y="6058958"/>
              <a:ext cx="0" cy="71967"/>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sp>
          <p:nvSpPr>
            <p:cNvPr id="110" name="Oval 109"/>
            <p:cNvSpPr/>
            <p:nvPr/>
          </p:nvSpPr>
          <p:spPr>
            <a:xfrm>
              <a:off x="5686425" y="6050491"/>
              <a:ext cx="84666" cy="84666"/>
            </a:xfrm>
            <a:prstGeom prst="ellipse">
              <a:avLst/>
            </a:prstGeom>
            <a:solidFill>
              <a:srgbClr val="F0840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sp>
        <p:nvSpPr>
          <p:cNvPr id="141" name="Rectangle 140"/>
          <p:cNvSpPr/>
          <p:nvPr/>
        </p:nvSpPr>
        <p:spPr>
          <a:xfrm>
            <a:off x="357720" y="6424134"/>
            <a:ext cx="3616503" cy="276999"/>
          </a:xfrm>
          <a:prstGeom prst="rect">
            <a:avLst/>
          </a:prstGeom>
        </p:spPr>
        <p:txBody>
          <a:bodyPr wrap="none">
            <a:spAutoFit/>
          </a:bodyPr>
          <a:lstStyle/>
          <a:p>
            <a:r>
              <a:rPr lang="en-US" sz="1200" b="1" dirty="0">
                <a:solidFill>
                  <a:srgbClr val="FFFFFF"/>
                </a:solidFill>
                <a:cs typeface="Arial" charset="0"/>
              </a:rPr>
              <a:t>Stewart AK,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cs typeface="Arial" charset="0"/>
              </a:rPr>
              <a:t>79.</a:t>
            </a:r>
            <a:endParaRPr lang="en-US" sz="1200" b="1" dirty="0">
              <a:solidFill>
                <a:srgbClr val="FFFFFF"/>
              </a:solidFill>
              <a:cs typeface="Arial" charset="0"/>
            </a:endParaRPr>
          </a:p>
        </p:txBody>
      </p:sp>
    </p:spTree>
    <p:extLst>
      <p:ext uri="{BB962C8B-B14F-4D97-AF65-F5344CB8AC3E}">
        <p14:creationId xmlns:p14="http://schemas.microsoft.com/office/powerpoint/2010/main" val="3558939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505729"/>
            <a:ext cx="9144000" cy="666750"/>
          </a:xfrm>
        </p:spPr>
        <p:txBody>
          <a:bodyPr/>
          <a:lstStyle/>
          <a:p>
            <a:pPr algn="ctr"/>
            <a:r>
              <a:rPr lang="en-US" sz="3600" dirty="0" smtClean="0">
                <a:solidFill>
                  <a:srgbClr val="F09828"/>
                </a:solidFill>
              </a:rPr>
              <a:t>PFS by Risk Group</a:t>
            </a:r>
            <a:endParaRPr lang="en-US" sz="3600" dirty="0">
              <a:solidFill>
                <a:srgbClr val="F09828"/>
              </a:solidFill>
            </a:endParaRPr>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1668486255"/>
              </p:ext>
            </p:extLst>
          </p:nvPr>
        </p:nvGraphicFramePr>
        <p:xfrm>
          <a:off x="357685" y="1474313"/>
          <a:ext cx="8362373" cy="3974584"/>
        </p:xfrm>
        <a:graphic>
          <a:graphicData uri="http://schemas.openxmlformats.org/drawingml/2006/table">
            <a:tbl>
              <a:tblPr firstRow="1" bandRow="1">
                <a:tableStyleId>{5940675A-B579-460E-94D1-54222C63F5DA}</a:tableStyleId>
              </a:tblPr>
              <a:tblGrid>
                <a:gridCol w="1353051"/>
                <a:gridCol w="856879"/>
                <a:gridCol w="1365337"/>
                <a:gridCol w="859536"/>
                <a:gridCol w="1365337"/>
                <a:gridCol w="977030"/>
                <a:gridCol w="1585203"/>
              </a:tblGrid>
              <a:tr h="1211504">
                <a:tc>
                  <a:txBody>
                    <a:bodyPr/>
                    <a:lstStyle/>
                    <a:p>
                      <a:endParaRPr lang="en-US" sz="1800" b="1"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9CCFF"/>
                    </a:solidFill>
                  </a:tcPr>
                </a:tc>
                <a:tc gridSpan="2">
                  <a:txBody>
                    <a:bodyPr/>
                    <a:lstStyle/>
                    <a:p>
                      <a:pPr algn="ctr"/>
                      <a:endParaRPr lang="en-US" sz="1800" b="1" kern="1200" dirty="0" smtClean="0">
                        <a:solidFill>
                          <a:schemeClr val="tx1"/>
                        </a:solidFill>
                        <a:latin typeface="Arial" panose="020B0604020202020204" pitchFamily="34" charset="0"/>
                        <a:ea typeface="+mn-ea"/>
                        <a:cs typeface="Arial" panose="020B0604020202020204" pitchFamily="34" charset="0"/>
                      </a:endParaRPr>
                    </a:p>
                    <a:p>
                      <a:pPr algn="ctr"/>
                      <a:r>
                        <a:rPr lang="en-US" sz="1800" b="1" kern="1200" dirty="0" smtClean="0">
                          <a:solidFill>
                            <a:schemeClr val="tx1"/>
                          </a:solidFill>
                          <a:latin typeface="Arial" panose="020B0604020202020204" pitchFamily="34" charset="0"/>
                          <a:ea typeface="+mn-ea"/>
                          <a:cs typeface="Arial" panose="020B0604020202020204" pitchFamily="34" charset="0"/>
                        </a:rPr>
                        <a:t>KRd</a:t>
                      </a:r>
                    </a:p>
                    <a:p>
                      <a:pPr algn="ctr"/>
                      <a:r>
                        <a:rPr lang="en-US" sz="1800" b="1" kern="1200" dirty="0" smtClean="0">
                          <a:solidFill>
                            <a:schemeClr val="tx1"/>
                          </a:solidFill>
                          <a:latin typeface="Arial" panose="020B0604020202020204" pitchFamily="34" charset="0"/>
                          <a:ea typeface="+mn-ea"/>
                          <a:cs typeface="Arial" panose="020B0604020202020204" pitchFamily="34" charset="0"/>
                        </a:rPr>
                        <a:t>(n = 396)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9CCFF"/>
                    </a:solidFill>
                  </a:tcPr>
                </a:tc>
                <a:tc hMerge="1">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a:endParaRPr lang="en-US" sz="1800" b="1" kern="1200" dirty="0" smtClean="0">
                        <a:solidFill>
                          <a:schemeClr val="tx1"/>
                        </a:solidFill>
                        <a:latin typeface="Arial" panose="020B0604020202020204" pitchFamily="34" charset="0"/>
                        <a:ea typeface="+mn-ea"/>
                        <a:cs typeface="Arial" panose="020B0604020202020204" pitchFamily="34" charset="0"/>
                      </a:endParaRPr>
                    </a:p>
                    <a:p>
                      <a:pPr algn="ctr"/>
                      <a:r>
                        <a:rPr lang="en-US" sz="1800" b="1" kern="1200" dirty="0" smtClean="0">
                          <a:solidFill>
                            <a:schemeClr val="tx1"/>
                          </a:solidFill>
                          <a:latin typeface="Arial" panose="020B0604020202020204" pitchFamily="34" charset="0"/>
                          <a:ea typeface="+mn-ea"/>
                          <a:cs typeface="Arial" panose="020B0604020202020204" pitchFamily="34" charset="0"/>
                        </a:rPr>
                        <a:t>Rd</a:t>
                      </a:r>
                    </a:p>
                    <a:p>
                      <a:pPr algn="ctr"/>
                      <a:r>
                        <a:rPr lang="en-US" sz="1800" b="1" kern="1200" dirty="0" smtClean="0">
                          <a:solidFill>
                            <a:schemeClr val="tx1"/>
                          </a:solidFill>
                          <a:latin typeface="Arial" panose="020B0604020202020204" pitchFamily="34" charset="0"/>
                          <a:ea typeface="+mn-ea"/>
                          <a:cs typeface="Arial" panose="020B0604020202020204" pitchFamily="34" charset="0"/>
                        </a:rPr>
                        <a:t>(n = 396)</a:t>
                      </a:r>
                    </a:p>
                    <a:p>
                      <a:endParaRPr lang="en-US" sz="1800" b="1"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9CCFF"/>
                    </a:solidFill>
                  </a:tcPr>
                </a:tc>
                <a:tc hMerge="1">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US" sz="1800" b="1"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9CCFF"/>
                    </a:solidFill>
                  </a:tcPr>
                </a:tc>
                <a:tc>
                  <a:txBody>
                    <a:bodyPr/>
                    <a:lstStyle/>
                    <a:p>
                      <a:endParaRPr lang="en-US" sz="1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9CCFF"/>
                    </a:solidFill>
                  </a:tcPr>
                </a:tc>
              </a:tr>
              <a:tr h="1211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rgbClr val="FFFF00"/>
                          </a:solidFill>
                          <a:latin typeface="Arial" panose="020B0604020202020204" pitchFamily="34" charset="0"/>
                          <a:ea typeface="+mn-ea"/>
                          <a:cs typeface="Arial" panose="020B0604020202020204" pitchFamily="34" charset="0"/>
                        </a:rPr>
                        <a:t>Risk group by FISH</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algn="ctr" defTabSz="914400" rtl="0" eaLnBrk="1" latinLnBrk="0" hangingPunct="1"/>
                      <a:r>
                        <a:rPr lang="en-US" sz="1800" b="1" kern="1200" dirty="0" smtClean="0">
                          <a:solidFill>
                            <a:srgbClr val="FFFF00"/>
                          </a:solidFill>
                          <a:latin typeface="Arial" panose="020B0604020202020204" pitchFamily="34" charset="0"/>
                          <a:ea typeface="+mn-ea"/>
                          <a:cs typeface="Arial" panose="020B0604020202020204" pitchFamily="34" charset="0"/>
                        </a:rPr>
                        <a:t>N</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algn="ctr" defTabSz="914400" rtl="0" eaLnBrk="1" latinLnBrk="0" hangingPunct="1"/>
                      <a:r>
                        <a:rPr lang="en-US" sz="1800" b="1" kern="1200" dirty="0" smtClean="0">
                          <a:solidFill>
                            <a:srgbClr val="FFFF00"/>
                          </a:solidFill>
                          <a:latin typeface="Arial" panose="020B0604020202020204" pitchFamily="34" charset="0"/>
                          <a:ea typeface="+mn-ea"/>
                          <a:cs typeface="Arial" panose="020B0604020202020204" pitchFamily="34" charset="0"/>
                        </a:rPr>
                        <a:t>Median, </a:t>
                      </a:r>
                    </a:p>
                    <a:p>
                      <a:pPr marL="0" algn="ctr" defTabSz="914400" rtl="0" eaLnBrk="1" latinLnBrk="0" hangingPunct="1"/>
                      <a:r>
                        <a:rPr lang="en-US" sz="1800" b="1" kern="1200" dirty="0" smtClean="0">
                          <a:solidFill>
                            <a:srgbClr val="FFFF00"/>
                          </a:solidFill>
                          <a:latin typeface="Arial" panose="020B0604020202020204" pitchFamily="34" charset="0"/>
                          <a:ea typeface="+mn-ea"/>
                          <a:cs typeface="Arial" panose="020B0604020202020204" pitchFamily="34" charset="0"/>
                        </a:rPr>
                        <a:t>months</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algn="ctr" defTabSz="914400" rtl="0" eaLnBrk="1" latinLnBrk="0" hangingPunct="1"/>
                      <a:r>
                        <a:rPr lang="en-US" sz="1800" b="1" kern="1200" dirty="0" smtClean="0">
                          <a:solidFill>
                            <a:srgbClr val="FFFF00"/>
                          </a:solidFill>
                          <a:latin typeface="Arial" panose="020B0604020202020204" pitchFamily="34" charset="0"/>
                          <a:ea typeface="+mn-ea"/>
                          <a:cs typeface="Arial" panose="020B0604020202020204" pitchFamily="34" charset="0"/>
                        </a:rPr>
                        <a:t>N</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algn="ctr" defTabSz="914400" rtl="0" eaLnBrk="1" latinLnBrk="0" hangingPunct="1"/>
                      <a:r>
                        <a:rPr lang="en-US" sz="1800" b="1" kern="1200" dirty="0" smtClean="0">
                          <a:solidFill>
                            <a:srgbClr val="FFFF00"/>
                          </a:solidFill>
                          <a:latin typeface="Arial" panose="020B0604020202020204" pitchFamily="34" charset="0"/>
                          <a:ea typeface="+mn-ea"/>
                          <a:cs typeface="Arial" panose="020B0604020202020204" pitchFamily="34" charset="0"/>
                        </a:rPr>
                        <a:t>Median, months</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b="1" kern="1200" dirty="0" smtClean="0">
                          <a:solidFill>
                            <a:srgbClr val="FFFF00"/>
                          </a:solidFill>
                          <a:latin typeface="Arial" panose="020B0604020202020204" pitchFamily="34" charset="0"/>
                          <a:ea typeface="+mn-ea"/>
                          <a:cs typeface="Arial" panose="020B0604020202020204" pitchFamily="34" charset="0"/>
                        </a:rPr>
                        <a:t>HR</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b="1" i="1" kern="1200" dirty="0" smtClean="0">
                          <a:solidFill>
                            <a:srgbClr val="FFFF00"/>
                          </a:solidFill>
                          <a:latin typeface="Arial" panose="020B0604020202020204" pitchFamily="34" charset="0"/>
                          <a:ea typeface="+mn-ea"/>
                          <a:cs typeface="Arial" panose="020B0604020202020204" pitchFamily="34" charset="0"/>
                        </a:rPr>
                        <a:t>P</a:t>
                      </a:r>
                      <a:r>
                        <a:rPr lang="en-US" sz="1800" b="1" i="0" kern="1200" baseline="0" dirty="0" smtClean="0">
                          <a:solidFill>
                            <a:srgbClr val="FFFF00"/>
                          </a:solidFill>
                          <a:latin typeface="Arial" panose="020B0604020202020204" pitchFamily="34" charset="0"/>
                          <a:ea typeface="+mn-ea"/>
                          <a:cs typeface="Arial" panose="020B0604020202020204" pitchFamily="34" charset="0"/>
                        </a:rPr>
                        <a:t> </a:t>
                      </a:r>
                      <a:r>
                        <a:rPr lang="en-US" sz="1800" b="1" kern="1200" dirty="0" smtClean="0">
                          <a:solidFill>
                            <a:srgbClr val="FFFF00"/>
                          </a:solidFill>
                          <a:latin typeface="Arial" panose="020B0604020202020204" pitchFamily="34" charset="0"/>
                          <a:ea typeface="+mn-ea"/>
                          <a:cs typeface="Arial" panose="020B0604020202020204" pitchFamily="34" charset="0"/>
                        </a:rPr>
                        <a:t>value </a:t>
                      </a:r>
                      <a:br>
                        <a:rPr lang="en-US" sz="1800" b="1" kern="1200" dirty="0" smtClean="0">
                          <a:solidFill>
                            <a:srgbClr val="FFFF00"/>
                          </a:solidFill>
                          <a:latin typeface="Arial" panose="020B0604020202020204" pitchFamily="34" charset="0"/>
                          <a:ea typeface="+mn-ea"/>
                          <a:cs typeface="Arial" panose="020B0604020202020204" pitchFamily="34" charset="0"/>
                        </a:rPr>
                      </a:br>
                      <a:r>
                        <a:rPr lang="en-US" sz="1800" b="1" kern="1200" dirty="0" smtClean="0">
                          <a:solidFill>
                            <a:srgbClr val="FFFF00"/>
                          </a:solidFill>
                          <a:latin typeface="Arial" panose="020B0604020202020204" pitchFamily="34" charset="0"/>
                          <a:ea typeface="+mn-ea"/>
                          <a:cs typeface="Arial" panose="020B0604020202020204" pitchFamily="34" charset="0"/>
                        </a:rPr>
                        <a:t>(1-sided)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775788">
                <a:tc>
                  <a:txBody>
                    <a:bodyPr/>
                    <a:lstStyle/>
                    <a:p>
                      <a:r>
                        <a:rPr lang="en-US" sz="1800" b="1" kern="1200" dirty="0" smtClean="0">
                          <a:solidFill>
                            <a:schemeClr val="bg1"/>
                          </a:solidFill>
                          <a:latin typeface="Arial" panose="020B0604020202020204" pitchFamily="34" charset="0"/>
                          <a:ea typeface="+mn-ea"/>
                          <a:cs typeface="Arial" panose="020B0604020202020204" pitchFamily="34" charset="0"/>
                        </a:rPr>
                        <a:t>High</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b="1" dirty="0" smtClean="0">
                          <a:solidFill>
                            <a:schemeClr val="bg1"/>
                          </a:solidFill>
                          <a:latin typeface="Arial" pitchFamily="34" charset="0"/>
                          <a:cs typeface="Arial" pitchFamily="34" charset="0"/>
                        </a:rPr>
                        <a:t>48</a:t>
                      </a:r>
                      <a:endParaRPr lang="en-US" sz="1800" b="1" dirty="0">
                        <a:solidFill>
                          <a:schemeClr val="bg1"/>
                        </a:solidFill>
                        <a:latin typeface="Arial" pitchFamily="34" charset="0"/>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b="1" dirty="0" smtClean="0">
                          <a:solidFill>
                            <a:schemeClr val="bg1"/>
                          </a:solidFill>
                          <a:latin typeface="Arial" pitchFamily="34" charset="0"/>
                          <a:cs typeface="Arial" pitchFamily="34" charset="0"/>
                        </a:rPr>
                        <a:t>23.1</a:t>
                      </a:r>
                      <a:endParaRPr lang="en-US" sz="1800" b="1" dirty="0">
                        <a:solidFill>
                          <a:schemeClr val="bg1"/>
                        </a:solidFill>
                        <a:latin typeface="Arial" pitchFamily="34" charset="0"/>
                        <a:cs typeface="Arial"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b="1" dirty="0" smtClean="0">
                          <a:solidFill>
                            <a:schemeClr val="bg1"/>
                          </a:solidFill>
                          <a:latin typeface="Arial" pitchFamily="34" charset="0"/>
                          <a:cs typeface="Arial" pitchFamily="34" charset="0"/>
                        </a:rPr>
                        <a:t>52</a:t>
                      </a:r>
                      <a:endParaRPr lang="en-US" sz="1800" b="1" dirty="0">
                        <a:solidFill>
                          <a:schemeClr val="bg1"/>
                        </a:solidFill>
                        <a:latin typeface="Arial" pitchFamily="34" charset="0"/>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b="1" dirty="0" smtClean="0">
                          <a:solidFill>
                            <a:schemeClr val="bg1"/>
                          </a:solidFill>
                          <a:latin typeface="Arial" pitchFamily="34" charset="0"/>
                          <a:cs typeface="Arial" pitchFamily="34" charset="0"/>
                        </a:rPr>
                        <a:t>13.9</a:t>
                      </a:r>
                      <a:endParaRPr lang="en-US" sz="1800" b="1" dirty="0">
                        <a:solidFill>
                          <a:schemeClr val="bg1"/>
                        </a:solidFill>
                        <a:latin typeface="Arial" pitchFamily="34" charset="0"/>
                        <a:cs typeface="Arial"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b="1" dirty="0" smtClean="0">
                          <a:solidFill>
                            <a:schemeClr val="bg1"/>
                          </a:solidFill>
                          <a:latin typeface="Arial" pitchFamily="34" charset="0"/>
                          <a:cs typeface="Arial" pitchFamily="34" charset="0"/>
                        </a:rPr>
                        <a:t>0.703</a:t>
                      </a:r>
                      <a:endParaRPr lang="en-US" sz="1800" b="1" dirty="0">
                        <a:solidFill>
                          <a:schemeClr val="bg1"/>
                        </a:solidFill>
                        <a:latin typeface="Arial" pitchFamily="34" charset="0"/>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b="1" dirty="0" smtClean="0">
                          <a:solidFill>
                            <a:schemeClr val="bg1"/>
                          </a:solidFill>
                          <a:latin typeface="Arial" pitchFamily="34" charset="0"/>
                          <a:cs typeface="Arial" pitchFamily="34" charset="0"/>
                        </a:rPr>
                        <a:t>.0829</a:t>
                      </a:r>
                      <a:endParaRPr lang="en-US" sz="1800" b="1" dirty="0">
                        <a:solidFill>
                          <a:schemeClr val="bg1"/>
                        </a:solidFill>
                        <a:latin typeface="Arial" pitchFamily="34" charset="0"/>
                        <a:cs typeface="Arial"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775788">
                <a:tc>
                  <a:txBody>
                    <a:bodyPr/>
                    <a:lstStyle/>
                    <a:p>
                      <a:r>
                        <a:rPr lang="en-US" sz="1800" b="1" kern="1200" dirty="0" smtClean="0">
                          <a:solidFill>
                            <a:schemeClr val="bg1"/>
                          </a:solidFill>
                          <a:latin typeface="Arial" panose="020B0604020202020204" pitchFamily="34" charset="0"/>
                          <a:ea typeface="+mn-ea"/>
                          <a:cs typeface="Arial" panose="020B0604020202020204" pitchFamily="34" charset="0"/>
                        </a:rPr>
                        <a:t>Standard</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b="1" dirty="0" smtClean="0">
                          <a:solidFill>
                            <a:schemeClr val="bg1"/>
                          </a:solidFill>
                          <a:latin typeface="Arial" pitchFamily="34" charset="0"/>
                          <a:cs typeface="Arial" pitchFamily="34" charset="0"/>
                        </a:rPr>
                        <a:t>147</a:t>
                      </a:r>
                      <a:endParaRPr lang="en-US" sz="1800" b="1" dirty="0">
                        <a:solidFill>
                          <a:schemeClr val="bg1"/>
                        </a:solidFill>
                        <a:latin typeface="Arial" pitchFamily="34" charset="0"/>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b="1" dirty="0" smtClean="0">
                          <a:solidFill>
                            <a:schemeClr val="bg1"/>
                          </a:solidFill>
                          <a:latin typeface="Arial" pitchFamily="34" charset="0"/>
                          <a:cs typeface="Arial" pitchFamily="34" charset="0"/>
                        </a:rPr>
                        <a:t>29.6</a:t>
                      </a:r>
                      <a:endParaRPr lang="en-US" sz="1800" b="1" dirty="0">
                        <a:solidFill>
                          <a:schemeClr val="bg1"/>
                        </a:solidFill>
                        <a:latin typeface="Arial" pitchFamily="34" charset="0"/>
                        <a:cs typeface="Arial"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b="1" dirty="0" smtClean="0">
                          <a:solidFill>
                            <a:schemeClr val="bg1"/>
                          </a:solidFill>
                          <a:latin typeface="Arial" pitchFamily="34" charset="0"/>
                          <a:cs typeface="Arial" pitchFamily="34" charset="0"/>
                        </a:rPr>
                        <a:t>170</a:t>
                      </a:r>
                      <a:endParaRPr lang="en-US" sz="1800" b="1" dirty="0">
                        <a:solidFill>
                          <a:schemeClr val="bg1"/>
                        </a:solidFill>
                        <a:latin typeface="Arial" pitchFamily="34" charset="0"/>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b="1" dirty="0" smtClean="0">
                          <a:solidFill>
                            <a:schemeClr val="bg1"/>
                          </a:solidFill>
                          <a:latin typeface="Arial" pitchFamily="34" charset="0"/>
                          <a:cs typeface="Arial" pitchFamily="34" charset="0"/>
                        </a:rPr>
                        <a:t>19.5</a:t>
                      </a:r>
                      <a:endParaRPr lang="en-US" sz="1800" b="1" dirty="0">
                        <a:solidFill>
                          <a:schemeClr val="bg1"/>
                        </a:solidFill>
                        <a:latin typeface="Arial" pitchFamily="34" charset="0"/>
                        <a:cs typeface="Arial"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b="1" dirty="0" smtClean="0">
                          <a:solidFill>
                            <a:schemeClr val="bg1"/>
                          </a:solidFill>
                          <a:latin typeface="Arial" pitchFamily="34" charset="0"/>
                          <a:cs typeface="Arial" pitchFamily="34" charset="0"/>
                        </a:rPr>
                        <a:t>0.656</a:t>
                      </a:r>
                      <a:endParaRPr lang="en-US" sz="1800" b="1" dirty="0">
                        <a:solidFill>
                          <a:schemeClr val="bg1"/>
                        </a:solidFill>
                        <a:latin typeface="Arial" pitchFamily="34" charset="0"/>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b="1" dirty="0" smtClean="0">
                          <a:solidFill>
                            <a:schemeClr val="bg1"/>
                          </a:solidFill>
                          <a:latin typeface="Arial" pitchFamily="34" charset="0"/>
                          <a:cs typeface="Arial" pitchFamily="34" charset="0"/>
                        </a:rPr>
                        <a:t>.0039</a:t>
                      </a:r>
                      <a:endParaRPr lang="en-US" sz="1800" b="1" dirty="0">
                        <a:solidFill>
                          <a:schemeClr val="bg1"/>
                        </a:solidFill>
                        <a:latin typeface="Arial" pitchFamily="34" charset="0"/>
                        <a:cs typeface="Arial"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
        <p:nvSpPr>
          <p:cNvPr id="6" name="Rectangle 5"/>
          <p:cNvSpPr/>
          <p:nvPr/>
        </p:nvSpPr>
        <p:spPr>
          <a:xfrm>
            <a:off x="2617215" y="3875983"/>
            <a:ext cx="1315232" cy="1553227"/>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6">
                  <a:lumMod val="90000"/>
                </a:schemeClr>
              </a:solidFill>
            </a:endParaRPr>
          </a:p>
        </p:txBody>
      </p:sp>
      <p:sp>
        <p:nvSpPr>
          <p:cNvPr id="7" name="Rectangle 6"/>
          <p:cNvSpPr/>
          <p:nvPr/>
        </p:nvSpPr>
        <p:spPr>
          <a:xfrm>
            <a:off x="4853729" y="3875983"/>
            <a:ext cx="1315232" cy="1553227"/>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8" name="Rectangle 7"/>
          <p:cNvSpPr/>
          <p:nvPr/>
        </p:nvSpPr>
        <p:spPr>
          <a:xfrm>
            <a:off x="367659" y="6429384"/>
            <a:ext cx="3616503" cy="276999"/>
          </a:xfrm>
          <a:prstGeom prst="rect">
            <a:avLst/>
          </a:prstGeom>
        </p:spPr>
        <p:txBody>
          <a:bodyPr wrap="none">
            <a:spAutoFit/>
          </a:bodyPr>
          <a:lstStyle/>
          <a:p>
            <a:r>
              <a:rPr lang="en-US" sz="1200" b="1" dirty="0">
                <a:solidFill>
                  <a:srgbClr val="FFFFFF"/>
                </a:solidFill>
                <a:cs typeface="Arial" charset="0"/>
              </a:rPr>
              <a:t>Stewart AK, </a:t>
            </a:r>
            <a:r>
              <a:rPr lang="en-US" sz="1200" b="1" dirty="0" smtClean="0">
                <a:solidFill>
                  <a:srgbClr val="FFFFFF"/>
                </a:solidFill>
                <a:cs typeface="Arial" charset="0"/>
              </a:rPr>
              <a:t>et al. </a:t>
            </a:r>
            <a:r>
              <a:rPr lang="en-US" sz="1200" b="1" i="1" dirty="0" smtClean="0">
                <a:solidFill>
                  <a:srgbClr val="FFFFFF"/>
                </a:solidFill>
                <a:cs typeface="Arial" charset="0"/>
              </a:rPr>
              <a:t>Blood</a:t>
            </a:r>
            <a:r>
              <a:rPr lang="en-US" sz="1200" b="1" i="1" dirty="0">
                <a:solidFill>
                  <a:srgbClr val="FFFFFF"/>
                </a:solidFill>
                <a:cs typeface="Arial" charset="0"/>
              </a:rPr>
              <a:t>. </a:t>
            </a:r>
            <a:r>
              <a:rPr lang="en-US" sz="1200" b="1" dirty="0">
                <a:solidFill>
                  <a:srgbClr val="FFFFFF"/>
                </a:solidFill>
                <a:cs typeface="Arial" charset="0"/>
              </a:rPr>
              <a:t>2014;124: Abstract </a:t>
            </a:r>
            <a:r>
              <a:rPr lang="en-US" sz="1200" b="1" dirty="0" smtClean="0">
                <a:solidFill>
                  <a:srgbClr val="FFFFFF"/>
                </a:solidFill>
                <a:cs typeface="Arial" charset="0"/>
              </a:rPr>
              <a:t>79.</a:t>
            </a:r>
            <a:endParaRPr lang="en-US" sz="1200" b="1" dirty="0">
              <a:solidFill>
                <a:srgbClr val="FFFFFF"/>
              </a:solidFill>
              <a:cs typeface="Arial" charset="0"/>
            </a:endParaRPr>
          </a:p>
        </p:txBody>
      </p:sp>
    </p:spTree>
    <p:extLst>
      <p:ext uri="{BB962C8B-B14F-4D97-AF65-F5344CB8AC3E}">
        <p14:creationId xmlns:p14="http://schemas.microsoft.com/office/powerpoint/2010/main" val="2770747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XPANDSHOWBAR" val="True"/>
  <p:tag name="BULLETTYPE" val="3"/>
  <p:tag name="RESPCOUNTERSTYLE" val="-1"/>
  <p:tag name="INPUTSOURCE" val="1"/>
  <p:tag name="BACKUPMAINTENANCE" val="7"/>
  <p:tag name="ROTATIONINTERVAL" val="2"/>
  <p:tag name="RACERSMAXDISPLAYED" val="5"/>
  <p:tag name="TEAMSINLEADERBOARD" val="5"/>
  <p:tag name="BUBBLEVALUEFORMAT" val="0.0"/>
  <p:tag name="CUSTOMCELLFORECOLOR" val="-16777216"/>
  <p:tag name="CUSTOMCELLBACKCOLOR4" val="-8355712"/>
  <p:tag name="DISPLAYDEVICEID" val="True"/>
  <p:tag name="GRIDSIZE" val="{Width=800, Height=600}"/>
  <p:tag name="CHARTLABELS" val="0"/>
  <p:tag name="PARTLISTDEFAULT" val="0"/>
  <p:tag name="INCORRECTPOINTVALUE" val="0"/>
  <p:tag name="AUTOADJUSTPARTRANGE" val="True"/>
  <p:tag name="FIBNUMRESULTS" val="5"/>
  <p:tag name="PRRESPONSE2" val="9"/>
  <p:tag name="PRRESPONSE6" val="5"/>
  <p:tag name="PRRESPONSE10" val="1"/>
  <p:tag name="POWERPOINTVERSION" val="11.0"/>
  <p:tag name="CSVFORMAT" val="0"/>
  <p:tag name="RESPCOUNTERFORMAT" val="0"/>
  <p:tag name="ALLOWDUPLICATES" val="False"/>
  <p:tag name="REVIEWONLY" val="False"/>
  <p:tag name="RACEANIMATIONSPEED" val="3"/>
  <p:tag name="BUBBLENAMEVISIBLE" val="True"/>
  <p:tag name="CUSTOMGRIDBACKCOLOR" val="-2830136"/>
  <p:tag name="USESCHEMECOLORS" val="True"/>
  <p:tag name="GRIDROTATIONINTERVAL" val="2"/>
  <p:tag name="CHARTCOLORS" val="0"/>
  <p:tag name="INCLUDEPPT" val="True"/>
  <p:tag name="REALTIMEBACKUPPATH" val="(None)"/>
  <p:tag name="FIBDISPLAYRESULTS" val="True"/>
  <p:tag name="PRRESPONSE3" val="8"/>
  <p:tag name="PRRESPONSE8" val="3"/>
  <p:tag name="TPVERSION" val="2008"/>
  <p:tag name="ANSWERNOWSTYLE" val="-1"/>
  <p:tag name="COUNTDOWNSECONDS" val="10"/>
  <p:tag name="AUTOADVANCE" val="True"/>
  <p:tag name="SKIPREMAININGRACESLIDES" val="True"/>
  <p:tag name="BUBBLEGROUPING" val="3"/>
  <p:tag name="CUSTOMCELLBACKCOLOR3" val="-268652"/>
  <p:tag name="AUTOSIZEGRID" val="True"/>
  <p:tag name="INCLUDENONRESPONDERS" val="False"/>
  <p:tag name="REALTIMEBACKUP" val="False"/>
  <p:tag name="FIBINCLUDEOTHER" val="True"/>
  <p:tag name="PRRESPONSE5" val="6"/>
  <p:tag name="ALWAYSOPENPOLL" val="False"/>
  <p:tag name="ANSWERNOWTEXT" val="Answer Now"/>
  <p:tag name="BACKUPSESSIONS" val="True"/>
  <p:tag name="RACEENDPOINTS" val="100"/>
  <p:tag name="DEFAULTNUMTEAMS" val="5"/>
  <p:tag name="DISPLAYDEVICENUMBER" val="True"/>
  <p:tag name="RESETCHARTS" val="True"/>
  <p:tag name="ZEROBASED" val="False"/>
  <p:tag name="PRRESPONSE1" val="10"/>
  <p:tag name="SHOWFLASHWARNING" val="True"/>
  <p:tag name="COUNTDOWNSTYLE" val="-1"/>
  <p:tag name="AUTOUPDATEALIASES" val="True"/>
  <p:tag name="BUBBLESIZEVISIBLE" val="True"/>
  <p:tag name="GRIDOPACITY" val="90"/>
  <p:tag name="ALLOWUSERFEEDBACK" val="True"/>
  <p:tag name="FIBDISPLAYKEYWORDS" val="True"/>
  <p:tag name="SHOWBARVISIBLE" val="False"/>
  <p:tag name="NUMRESPONSES" val="1"/>
  <p:tag name="MAXRESPONDERS" val="5"/>
  <p:tag name="GRIDPOSITION" val="1"/>
  <p:tag name="CHARTSCALE" val="True"/>
  <p:tag name="PRRESPONSE9" val="2"/>
  <p:tag name="CHARTVALUEFORMAT" val="0%"/>
  <p:tag name="CUSTOMCELLBACKCOLOR2" val="-13395457"/>
  <p:tag name="CORRECTPOINTVALUE" val="100"/>
  <p:tag name="USESECONDARYMONITOR" val="True"/>
  <p:tag name="PARTICIPANTSINLEADERBOARD" val="5"/>
  <p:tag name="MULTIRESPDIVISOR" val="1"/>
  <p:tag name="SAVECSVWITHSESSION" val="True"/>
  <p:tag name="DISPLAYNAME" val="True"/>
  <p:tag name="PRRESPONSE7" val="4"/>
  <p:tag name="POLLINGCYCLE" val="2"/>
  <p:tag name="STDCHART" val="1"/>
  <p:tag name="RESPTABLESTYLE" val="-1"/>
  <p:tag name="CUSTOMCELLBACKCOLOR1" val="-657956"/>
  <p:tag name="PRRESPONSE4" val="7"/>
  <p:tag name="ADVANCEDSETTINGSVIEW" val="False"/>
  <p:tag name="DELIMITERS" val="3.1"/>
</p:tagLst>
</file>

<file path=ppt/theme/theme1.xml><?xml version="1.0" encoding="utf-8"?>
<a:theme xmlns:a="http://schemas.openxmlformats.org/drawingml/2006/main" name="1_Onyx Pharmaceuticals Publications - MIDNIGHT">
  <a:themeElements>
    <a:clrScheme name="Custom 54">
      <a:dk1>
        <a:srgbClr val="000000"/>
      </a:dk1>
      <a:lt1>
        <a:srgbClr val="FFFFFF"/>
      </a:lt1>
      <a:dk2>
        <a:srgbClr val="223B75"/>
      </a:dk2>
      <a:lt2>
        <a:srgbClr val="223B75"/>
      </a:lt2>
      <a:accent1>
        <a:srgbClr val="223B75"/>
      </a:accent1>
      <a:accent2>
        <a:srgbClr val="F08402"/>
      </a:accent2>
      <a:accent3>
        <a:srgbClr val="CCB750"/>
      </a:accent3>
      <a:accent4>
        <a:srgbClr val="939B5A"/>
      </a:accent4>
      <a:accent5>
        <a:srgbClr val="C00000"/>
      </a:accent5>
      <a:accent6>
        <a:srgbClr val="FFFFCC"/>
      </a:accent6>
      <a:hlink>
        <a:srgbClr val="188BCC"/>
      </a:hlink>
      <a:folHlink>
        <a:srgbClr val="ABABA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3A6E"/>
        </a:dk2>
        <a:lt2>
          <a:srgbClr val="585858"/>
        </a:lt2>
        <a:accent1>
          <a:srgbClr val="81A1D9"/>
        </a:accent1>
        <a:accent2>
          <a:srgbClr val="C80000"/>
        </a:accent2>
        <a:accent3>
          <a:srgbClr val="FFFFFF"/>
        </a:accent3>
        <a:accent4>
          <a:srgbClr val="000000"/>
        </a:accent4>
        <a:accent5>
          <a:srgbClr val="C1CDE9"/>
        </a:accent5>
        <a:accent6>
          <a:srgbClr val="B50000"/>
        </a:accent6>
        <a:hlink>
          <a:srgbClr val="FF9700"/>
        </a:hlink>
        <a:folHlink>
          <a:srgbClr val="66CBFF"/>
        </a:folHlink>
      </a:clrScheme>
      <a:clrMap bg1="lt1" tx1="dk1" bg2="lt2" tx2="dk2" accent1="accent1" accent2="accent2" accent3="accent3" accent4="accent4" accent5="accent5" accent6="accent6" hlink="hlink" folHlink="folHlink"/>
    </a:extraClrScheme>
    <a:extraClrScheme>
      <a:clrScheme name="Default Design 14">
        <a:dk1>
          <a:srgbClr val="585858"/>
        </a:dk1>
        <a:lt1>
          <a:srgbClr val="FFFFFF"/>
        </a:lt1>
        <a:dk2>
          <a:srgbClr val="003A6E"/>
        </a:dk2>
        <a:lt2>
          <a:srgbClr val="585858"/>
        </a:lt2>
        <a:accent1>
          <a:srgbClr val="81A1D9"/>
        </a:accent1>
        <a:accent2>
          <a:srgbClr val="C80000"/>
        </a:accent2>
        <a:accent3>
          <a:srgbClr val="FFFFFF"/>
        </a:accent3>
        <a:accent4>
          <a:srgbClr val="4A4A4A"/>
        </a:accent4>
        <a:accent5>
          <a:srgbClr val="C1CDE9"/>
        </a:accent5>
        <a:accent6>
          <a:srgbClr val="B50000"/>
        </a:accent6>
        <a:hlink>
          <a:srgbClr val="FF9700"/>
        </a:hlink>
        <a:folHlink>
          <a:srgbClr val="66CBFF"/>
        </a:folHlink>
      </a:clrScheme>
      <a:clrMap bg1="lt1" tx1="dk1" bg2="lt2" tx2="dk2" accent1="accent1" accent2="accent2" accent3="accent3" accent4="accent4" accent5="accent5" accent6="accent6" hlink="hlink" folHlink="folHlink"/>
    </a:extraClrScheme>
    <a:extraClrScheme>
      <a:clrScheme name="Default Design 15">
        <a:dk1>
          <a:srgbClr val="585858"/>
        </a:dk1>
        <a:lt1>
          <a:srgbClr val="FFFFFF"/>
        </a:lt1>
        <a:dk2>
          <a:srgbClr val="003A6E"/>
        </a:dk2>
        <a:lt2>
          <a:srgbClr val="55005A"/>
        </a:lt2>
        <a:accent1>
          <a:srgbClr val="81A1D9"/>
        </a:accent1>
        <a:accent2>
          <a:srgbClr val="C80000"/>
        </a:accent2>
        <a:accent3>
          <a:srgbClr val="FFFFFF"/>
        </a:accent3>
        <a:accent4>
          <a:srgbClr val="4A4A4A"/>
        </a:accent4>
        <a:accent5>
          <a:srgbClr val="C1CDE9"/>
        </a:accent5>
        <a:accent6>
          <a:srgbClr val="B50000"/>
        </a:accent6>
        <a:hlink>
          <a:srgbClr val="FF9700"/>
        </a:hlink>
        <a:folHlink>
          <a:srgbClr val="66CBFF"/>
        </a:folHlink>
      </a:clrScheme>
      <a:clrMap bg1="lt1" tx1="dk1" bg2="lt2" tx2="dk2" accent1="accent1" accent2="accent2" accent3="accent3" accent4="accent4" accent5="accent5" accent6="accent6" hlink="hlink" folHlink="folHlink"/>
    </a:extraClrScheme>
    <a:extraClrScheme>
      <a:clrScheme name="Default Design 16">
        <a:dk1>
          <a:srgbClr val="585858"/>
        </a:dk1>
        <a:lt1>
          <a:srgbClr val="FFFFFF"/>
        </a:lt1>
        <a:dk2>
          <a:srgbClr val="003A6E"/>
        </a:dk2>
        <a:lt2>
          <a:srgbClr val="81A1D9"/>
        </a:lt2>
        <a:accent1>
          <a:srgbClr val="66CBFF"/>
        </a:accent1>
        <a:accent2>
          <a:srgbClr val="C80000"/>
        </a:accent2>
        <a:accent3>
          <a:srgbClr val="FFFFFF"/>
        </a:accent3>
        <a:accent4>
          <a:srgbClr val="4A4A4A"/>
        </a:accent4>
        <a:accent5>
          <a:srgbClr val="B8E2FF"/>
        </a:accent5>
        <a:accent6>
          <a:srgbClr val="B50000"/>
        </a:accent6>
        <a:hlink>
          <a:srgbClr val="FF9700"/>
        </a:hlink>
        <a:folHlink>
          <a:srgbClr val="55005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nyx Pharmaceuticals Publications - MIDNIGHT">
  <a:themeElements>
    <a:clrScheme name="Custom 54">
      <a:dk1>
        <a:srgbClr val="000000"/>
      </a:dk1>
      <a:lt1>
        <a:srgbClr val="FFFFFF"/>
      </a:lt1>
      <a:dk2>
        <a:srgbClr val="223B75"/>
      </a:dk2>
      <a:lt2>
        <a:srgbClr val="223B75"/>
      </a:lt2>
      <a:accent1>
        <a:srgbClr val="223B75"/>
      </a:accent1>
      <a:accent2>
        <a:srgbClr val="F08402"/>
      </a:accent2>
      <a:accent3>
        <a:srgbClr val="CCB750"/>
      </a:accent3>
      <a:accent4>
        <a:srgbClr val="939B5A"/>
      </a:accent4>
      <a:accent5>
        <a:srgbClr val="C00000"/>
      </a:accent5>
      <a:accent6>
        <a:srgbClr val="FFFFCC"/>
      </a:accent6>
      <a:hlink>
        <a:srgbClr val="188BCC"/>
      </a:hlink>
      <a:folHlink>
        <a:srgbClr val="ABABA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3A6E"/>
        </a:dk2>
        <a:lt2>
          <a:srgbClr val="585858"/>
        </a:lt2>
        <a:accent1>
          <a:srgbClr val="81A1D9"/>
        </a:accent1>
        <a:accent2>
          <a:srgbClr val="C80000"/>
        </a:accent2>
        <a:accent3>
          <a:srgbClr val="FFFFFF"/>
        </a:accent3>
        <a:accent4>
          <a:srgbClr val="000000"/>
        </a:accent4>
        <a:accent5>
          <a:srgbClr val="C1CDE9"/>
        </a:accent5>
        <a:accent6>
          <a:srgbClr val="B50000"/>
        </a:accent6>
        <a:hlink>
          <a:srgbClr val="FF9700"/>
        </a:hlink>
        <a:folHlink>
          <a:srgbClr val="66CBFF"/>
        </a:folHlink>
      </a:clrScheme>
      <a:clrMap bg1="lt1" tx1="dk1" bg2="lt2" tx2="dk2" accent1="accent1" accent2="accent2" accent3="accent3" accent4="accent4" accent5="accent5" accent6="accent6" hlink="hlink" folHlink="folHlink"/>
    </a:extraClrScheme>
    <a:extraClrScheme>
      <a:clrScheme name="Default Design 14">
        <a:dk1>
          <a:srgbClr val="585858"/>
        </a:dk1>
        <a:lt1>
          <a:srgbClr val="FFFFFF"/>
        </a:lt1>
        <a:dk2>
          <a:srgbClr val="003A6E"/>
        </a:dk2>
        <a:lt2>
          <a:srgbClr val="585858"/>
        </a:lt2>
        <a:accent1>
          <a:srgbClr val="81A1D9"/>
        </a:accent1>
        <a:accent2>
          <a:srgbClr val="C80000"/>
        </a:accent2>
        <a:accent3>
          <a:srgbClr val="FFFFFF"/>
        </a:accent3>
        <a:accent4>
          <a:srgbClr val="4A4A4A"/>
        </a:accent4>
        <a:accent5>
          <a:srgbClr val="C1CDE9"/>
        </a:accent5>
        <a:accent6>
          <a:srgbClr val="B50000"/>
        </a:accent6>
        <a:hlink>
          <a:srgbClr val="FF9700"/>
        </a:hlink>
        <a:folHlink>
          <a:srgbClr val="66CBFF"/>
        </a:folHlink>
      </a:clrScheme>
      <a:clrMap bg1="lt1" tx1="dk1" bg2="lt2" tx2="dk2" accent1="accent1" accent2="accent2" accent3="accent3" accent4="accent4" accent5="accent5" accent6="accent6" hlink="hlink" folHlink="folHlink"/>
    </a:extraClrScheme>
    <a:extraClrScheme>
      <a:clrScheme name="Default Design 15">
        <a:dk1>
          <a:srgbClr val="585858"/>
        </a:dk1>
        <a:lt1>
          <a:srgbClr val="FFFFFF"/>
        </a:lt1>
        <a:dk2>
          <a:srgbClr val="003A6E"/>
        </a:dk2>
        <a:lt2>
          <a:srgbClr val="55005A"/>
        </a:lt2>
        <a:accent1>
          <a:srgbClr val="81A1D9"/>
        </a:accent1>
        <a:accent2>
          <a:srgbClr val="C80000"/>
        </a:accent2>
        <a:accent3>
          <a:srgbClr val="FFFFFF"/>
        </a:accent3>
        <a:accent4>
          <a:srgbClr val="4A4A4A"/>
        </a:accent4>
        <a:accent5>
          <a:srgbClr val="C1CDE9"/>
        </a:accent5>
        <a:accent6>
          <a:srgbClr val="B50000"/>
        </a:accent6>
        <a:hlink>
          <a:srgbClr val="FF9700"/>
        </a:hlink>
        <a:folHlink>
          <a:srgbClr val="66CBFF"/>
        </a:folHlink>
      </a:clrScheme>
      <a:clrMap bg1="lt1" tx1="dk1" bg2="lt2" tx2="dk2" accent1="accent1" accent2="accent2" accent3="accent3" accent4="accent4" accent5="accent5" accent6="accent6" hlink="hlink" folHlink="folHlink"/>
    </a:extraClrScheme>
    <a:extraClrScheme>
      <a:clrScheme name="Default Design 16">
        <a:dk1>
          <a:srgbClr val="585858"/>
        </a:dk1>
        <a:lt1>
          <a:srgbClr val="FFFFFF"/>
        </a:lt1>
        <a:dk2>
          <a:srgbClr val="003A6E"/>
        </a:dk2>
        <a:lt2>
          <a:srgbClr val="81A1D9"/>
        </a:lt2>
        <a:accent1>
          <a:srgbClr val="66CBFF"/>
        </a:accent1>
        <a:accent2>
          <a:srgbClr val="C80000"/>
        </a:accent2>
        <a:accent3>
          <a:srgbClr val="FFFFFF"/>
        </a:accent3>
        <a:accent4>
          <a:srgbClr val="4A4A4A"/>
        </a:accent4>
        <a:accent5>
          <a:srgbClr val="B8E2FF"/>
        </a:accent5>
        <a:accent6>
          <a:srgbClr val="B50000"/>
        </a:accent6>
        <a:hlink>
          <a:srgbClr val="FF9700"/>
        </a:hlink>
        <a:folHlink>
          <a:srgbClr val="55005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nyx Pharmaceuticals Publications - MIDNIGHT Gradient">
  <a:themeElements>
    <a:clrScheme name="Custom 57">
      <a:dk1>
        <a:srgbClr val="000000"/>
      </a:dk1>
      <a:lt1>
        <a:srgbClr val="FFFFFF"/>
      </a:lt1>
      <a:dk2>
        <a:srgbClr val="223B75"/>
      </a:dk2>
      <a:lt2>
        <a:srgbClr val="223B75"/>
      </a:lt2>
      <a:accent1>
        <a:srgbClr val="223B75"/>
      </a:accent1>
      <a:accent2>
        <a:srgbClr val="F08402"/>
      </a:accent2>
      <a:accent3>
        <a:srgbClr val="CCB750"/>
      </a:accent3>
      <a:accent4>
        <a:srgbClr val="93A55A"/>
      </a:accent4>
      <a:accent5>
        <a:srgbClr val="C00000"/>
      </a:accent5>
      <a:accent6>
        <a:srgbClr val="FFFFCC"/>
      </a:accent6>
      <a:hlink>
        <a:srgbClr val="188BCC"/>
      </a:hlink>
      <a:folHlink>
        <a:srgbClr val="ABABA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3A6E"/>
        </a:dk2>
        <a:lt2>
          <a:srgbClr val="585858"/>
        </a:lt2>
        <a:accent1>
          <a:srgbClr val="81A1D9"/>
        </a:accent1>
        <a:accent2>
          <a:srgbClr val="C80000"/>
        </a:accent2>
        <a:accent3>
          <a:srgbClr val="FFFFFF"/>
        </a:accent3>
        <a:accent4>
          <a:srgbClr val="000000"/>
        </a:accent4>
        <a:accent5>
          <a:srgbClr val="C1CDE9"/>
        </a:accent5>
        <a:accent6>
          <a:srgbClr val="B50000"/>
        </a:accent6>
        <a:hlink>
          <a:srgbClr val="FF9700"/>
        </a:hlink>
        <a:folHlink>
          <a:srgbClr val="66CBFF"/>
        </a:folHlink>
      </a:clrScheme>
      <a:clrMap bg1="lt1" tx1="dk1" bg2="lt2" tx2="dk2" accent1="accent1" accent2="accent2" accent3="accent3" accent4="accent4" accent5="accent5" accent6="accent6" hlink="hlink" folHlink="folHlink"/>
    </a:extraClrScheme>
    <a:extraClrScheme>
      <a:clrScheme name="Default Design 14">
        <a:dk1>
          <a:srgbClr val="585858"/>
        </a:dk1>
        <a:lt1>
          <a:srgbClr val="FFFFFF"/>
        </a:lt1>
        <a:dk2>
          <a:srgbClr val="003A6E"/>
        </a:dk2>
        <a:lt2>
          <a:srgbClr val="585858"/>
        </a:lt2>
        <a:accent1>
          <a:srgbClr val="81A1D9"/>
        </a:accent1>
        <a:accent2>
          <a:srgbClr val="C80000"/>
        </a:accent2>
        <a:accent3>
          <a:srgbClr val="FFFFFF"/>
        </a:accent3>
        <a:accent4>
          <a:srgbClr val="4A4A4A"/>
        </a:accent4>
        <a:accent5>
          <a:srgbClr val="C1CDE9"/>
        </a:accent5>
        <a:accent6>
          <a:srgbClr val="B50000"/>
        </a:accent6>
        <a:hlink>
          <a:srgbClr val="FF9700"/>
        </a:hlink>
        <a:folHlink>
          <a:srgbClr val="66CBFF"/>
        </a:folHlink>
      </a:clrScheme>
      <a:clrMap bg1="lt1" tx1="dk1" bg2="lt2" tx2="dk2" accent1="accent1" accent2="accent2" accent3="accent3" accent4="accent4" accent5="accent5" accent6="accent6" hlink="hlink" folHlink="folHlink"/>
    </a:extraClrScheme>
    <a:extraClrScheme>
      <a:clrScheme name="Default Design 15">
        <a:dk1>
          <a:srgbClr val="585858"/>
        </a:dk1>
        <a:lt1>
          <a:srgbClr val="FFFFFF"/>
        </a:lt1>
        <a:dk2>
          <a:srgbClr val="003A6E"/>
        </a:dk2>
        <a:lt2>
          <a:srgbClr val="55005A"/>
        </a:lt2>
        <a:accent1>
          <a:srgbClr val="81A1D9"/>
        </a:accent1>
        <a:accent2>
          <a:srgbClr val="C80000"/>
        </a:accent2>
        <a:accent3>
          <a:srgbClr val="FFFFFF"/>
        </a:accent3>
        <a:accent4>
          <a:srgbClr val="4A4A4A"/>
        </a:accent4>
        <a:accent5>
          <a:srgbClr val="C1CDE9"/>
        </a:accent5>
        <a:accent6>
          <a:srgbClr val="B50000"/>
        </a:accent6>
        <a:hlink>
          <a:srgbClr val="FF9700"/>
        </a:hlink>
        <a:folHlink>
          <a:srgbClr val="66CBFF"/>
        </a:folHlink>
      </a:clrScheme>
      <a:clrMap bg1="lt1" tx1="dk1" bg2="lt2" tx2="dk2" accent1="accent1" accent2="accent2" accent3="accent3" accent4="accent4" accent5="accent5" accent6="accent6" hlink="hlink" folHlink="folHlink"/>
    </a:extraClrScheme>
    <a:extraClrScheme>
      <a:clrScheme name="Default Design 16">
        <a:dk1>
          <a:srgbClr val="585858"/>
        </a:dk1>
        <a:lt1>
          <a:srgbClr val="FFFFFF"/>
        </a:lt1>
        <a:dk2>
          <a:srgbClr val="003A6E"/>
        </a:dk2>
        <a:lt2>
          <a:srgbClr val="81A1D9"/>
        </a:lt2>
        <a:accent1>
          <a:srgbClr val="66CBFF"/>
        </a:accent1>
        <a:accent2>
          <a:srgbClr val="C80000"/>
        </a:accent2>
        <a:accent3>
          <a:srgbClr val="FFFFFF"/>
        </a:accent3>
        <a:accent4>
          <a:srgbClr val="4A4A4A"/>
        </a:accent4>
        <a:accent5>
          <a:srgbClr val="B8E2FF"/>
        </a:accent5>
        <a:accent6>
          <a:srgbClr val="B50000"/>
        </a:accent6>
        <a:hlink>
          <a:srgbClr val="FF9700"/>
        </a:hlink>
        <a:folHlink>
          <a:srgbClr val="55005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Onyx Pharmaceuticals Publications - MIDNIGHT Gradient">
  <a:themeElements>
    <a:clrScheme name="Custom 57">
      <a:dk1>
        <a:srgbClr val="000000"/>
      </a:dk1>
      <a:lt1>
        <a:srgbClr val="FFFFFF"/>
      </a:lt1>
      <a:dk2>
        <a:srgbClr val="223B75"/>
      </a:dk2>
      <a:lt2>
        <a:srgbClr val="223B75"/>
      </a:lt2>
      <a:accent1>
        <a:srgbClr val="223B75"/>
      </a:accent1>
      <a:accent2>
        <a:srgbClr val="F08402"/>
      </a:accent2>
      <a:accent3>
        <a:srgbClr val="CCB750"/>
      </a:accent3>
      <a:accent4>
        <a:srgbClr val="93A55A"/>
      </a:accent4>
      <a:accent5>
        <a:srgbClr val="C00000"/>
      </a:accent5>
      <a:accent6>
        <a:srgbClr val="FFFFCC"/>
      </a:accent6>
      <a:hlink>
        <a:srgbClr val="188BCC"/>
      </a:hlink>
      <a:folHlink>
        <a:srgbClr val="ABABA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3A6E"/>
        </a:dk2>
        <a:lt2>
          <a:srgbClr val="585858"/>
        </a:lt2>
        <a:accent1>
          <a:srgbClr val="81A1D9"/>
        </a:accent1>
        <a:accent2>
          <a:srgbClr val="C80000"/>
        </a:accent2>
        <a:accent3>
          <a:srgbClr val="FFFFFF"/>
        </a:accent3>
        <a:accent4>
          <a:srgbClr val="000000"/>
        </a:accent4>
        <a:accent5>
          <a:srgbClr val="C1CDE9"/>
        </a:accent5>
        <a:accent6>
          <a:srgbClr val="B50000"/>
        </a:accent6>
        <a:hlink>
          <a:srgbClr val="FF9700"/>
        </a:hlink>
        <a:folHlink>
          <a:srgbClr val="66CBFF"/>
        </a:folHlink>
      </a:clrScheme>
      <a:clrMap bg1="lt1" tx1="dk1" bg2="lt2" tx2="dk2" accent1="accent1" accent2="accent2" accent3="accent3" accent4="accent4" accent5="accent5" accent6="accent6" hlink="hlink" folHlink="folHlink"/>
    </a:extraClrScheme>
    <a:extraClrScheme>
      <a:clrScheme name="Default Design 14">
        <a:dk1>
          <a:srgbClr val="585858"/>
        </a:dk1>
        <a:lt1>
          <a:srgbClr val="FFFFFF"/>
        </a:lt1>
        <a:dk2>
          <a:srgbClr val="003A6E"/>
        </a:dk2>
        <a:lt2>
          <a:srgbClr val="585858"/>
        </a:lt2>
        <a:accent1>
          <a:srgbClr val="81A1D9"/>
        </a:accent1>
        <a:accent2>
          <a:srgbClr val="C80000"/>
        </a:accent2>
        <a:accent3>
          <a:srgbClr val="FFFFFF"/>
        </a:accent3>
        <a:accent4>
          <a:srgbClr val="4A4A4A"/>
        </a:accent4>
        <a:accent5>
          <a:srgbClr val="C1CDE9"/>
        </a:accent5>
        <a:accent6>
          <a:srgbClr val="B50000"/>
        </a:accent6>
        <a:hlink>
          <a:srgbClr val="FF9700"/>
        </a:hlink>
        <a:folHlink>
          <a:srgbClr val="66CBFF"/>
        </a:folHlink>
      </a:clrScheme>
      <a:clrMap bg1="lt1" tx1="dk1" bg2="lt2" tx2="dk2" accent1="accent1" accent2="accent2" accent3="accent3" accent4="accent4" accent5="accent5" accent6="accent6" hlink="hlink" folHlink="folHlink"/>
    </a:extraClrScheme>
    <a:extraClrScheme>
      <a:clrScheme name="Default Design 15">
        <a:dk1>
          <a:srgbClr val="585858"/>
        </a:dk1>
        <a:lt1>
          <a:srgbClr val="FFFFFF"/>
        </a:lt1>
        <a:dk2>
          <a:srgbClr val="003A6E"/>
        </a:dk2>
        <a:lt2>
          <a:srgbClr val="55005A"/>
        </a:lt2>
        <a:accent1>
          <a:srgbClr val="81A1D9"/>
        </a:accent1>
        <a:accent2>
          <a:srgbClr val="C80000"/>
        </a:accent2>
        <a:accent3>
          <a:srgbClr val="FFFFFF"/>
        </a:accent3>
        <a:accent4>
          <a:srgbClr val="4A4A4A"/>
        </a:accent4>
        <a:accent5>
          <a:srgbClr val="C1CDE9"/>
        </a:accent5>
        <a:accent6>
          <a:srgbClr val="B50000"/>
        </a:accent6>
        <a:hlink>
          <a:srgbClr val="FF9700"/>
        </a:hlink>
        <a:folHlink>
          <a:srgbClr val="66CBFF"/>
        </a:folHlink>
      </a:clrScheme>
      <a:clrMap bg1="lt1" tx1="dk1" bg2="lt2" tx2="dk2" accent1="accent1" accent2="accent2" accent3="accent3" accent4="accent4" accent5="accent5" accent6="accent6" hlink="hlink" folHlink="folHlink"/>
    </a:extraClrScheme>
    <a:extraClrScheme>
      <a:clrScheme name="Default Design 16">
        <a:dk1>
          <a:srgbClr val="585858"/>
        </a:dk1>
        <a:lt1>
          <a:srgbClr val="FFFFFF"/>
        </a:lt1>
        <a:dk2>
          <a:srgbClr val="003A6E"/>
        </a:dk2>
        <a:lt2>
          <a:srgbClr val="81A1D9"/>
        </a:lt2>
        <a:accent1>
          <a:srgbClr val="66CBFF"/>
        </a:accent1>
        <a:accent2>
          <a:srgbClr val="C80000"/>
        </a:accent2>
        <a:accent3>
          <a:srgbClr val="FFFFFF"/>
        </a:accent3>
        <a:accent4>
          <a:srgbClr val="4A4A4A"/>
        </a:accent4>
        <a:accent5>
          <a:srgbClr val="B8E2FF"/>
        </a:accent5>
        <a:accent6>
          <a:srgbClr val="B50000"/>
        </a:accent6>
        <a:hlink>
          <a:srgbClr val="FF9700"/>
        </a:hlink>
        <a:folHlink>
          <a:srgbClr val="55005A"/>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Gardiner-Caldwell Communications</Template>
  <TotalTime>7957</TotalTime>
  <Words>4531</Words>
  <Application>Microsoft Office PowerPoint</Application>
  <PresentationFormat>On-screen Show (4:3)</PresentationFormat>
  <Paragraphs>897</Paragraphs>
  <Slides>24</Slides>
  <Notes>20</Notes>
  <HiddenSlides>0</HiddenSlides>
  <MMClips>0</MMClips>
  <ScaleCrop>false</ScaleCrop>
  <HeadingPairs>
    <vt:vector size="4" baseType="variant">
      <vt:variant>
        <vt:lpstr>Theme</vt:lpstr>
      </vt:variant>
      <vt:variant>
        <vt:i4>4</vt:i4>
      </vt:variant>
      <vt:variant>
        <vt:lpstr>Slide Titles</vt:lpstr>
      </vt:variant>
      <vt:variant>
        <vt:i4>24</vt:i4>
      </vt:variant>
    </vt:vector>
  </HeadingPairs>
  <TitlesOfParts>
    <vt:vector size="28" baseType="lpstr">
      <vt:lpstr>1_Onyx Pharmaceuticals Publications - MIDNIGHT</vt:lpstr>
      <vt:lpstr>2_Onyx Pharmaceuticals Publications - MIDNIGHT</vt:lpstr>
      <vt:lpstr>Onyx Pharmaceuticals Publications - MIDNIGHT Gradient</vt:lpstr>
      <vt:lpstr>1_Onyx Pharmaceuticals Publications - MIDNIGHT Gradient</vt:lpstr>
      <vt:lpstr>PowerPoint Presentation</vt:lpstr>
      <vt:lpstr>Background</vt:lpstr>
      <vt:lpstr>ASPIRE: KRd vs Rd</vt:lpstr>
      <vt:lpstr>ASPIRE Study Design</vt:lpstr>
      <vt:lpstr>Patient and Disease Characteristics at  Baseline Intent-to-Treat (ITT)  Population (N = 792)</vt:lpstr>
      <vt:lpstr>Patient and Disease Characteristics at Baseline (continued) ITT Population (N = 792)</vt:lpstr>
      <vt:lpstr>PowerPoint Presentation</vt:lpstr>
      <vt:lpstr>Primary Endpoint: PFS by Subgroup</vt:lpstr>
      <vt:lpstr>PFS by Risk Group</vt:lpstr>
      <vt:lpstr>Secondary Endpoints: Response ITT Population (N = 792)</vt:lpstr>
      <vt:lpstr>PFS by Response Category,  in the KRd Group</vt:lpstr>
      <vt:lpstr>Secondary Endpoints: OS ITT Population (N = 792)</vt:lpstr>
      <vt:lpstr>Adverse Events (AEs), Treatment Discontinuations, and Deaths Safety Population (n = 781)</vt:lpstr>
      <vt:lpstr>AEs Occurring in ≥25% of  Patients in Either Arm  Safety Population (n = 781)</vt:lpstr>
      <vt:lpstr>AEs Occurring in ≥25% of Patients in  Either Arm (continued) Safety Population (n = 781)</vt:lpstr>
      <vt:lpstr>Other AEs of Interest Safety Population (n = 781)</vt:lpstr>
      <vt:lpstr>Other AEs of Interest Safety Population (n = 781)</vt:lpstr>
      <vt:lpstr>PowerPoint Presentation</vt:lpstr>
      <vt:lpstr>Other AEs of Interest Safety Population (n = 781)</vt:lpstr>
      <vt:lpstr>Other AEs of Interest Safety Population (n = 781)</vt:lpstr>
      <vt:lpstr>Other AEs of Interest Safety Population (n = 781)</vt:lpstr>
      <vt:lpstr>Health-Related Quality of Life</vt:lpstr>
      <vt:lpstr>Conclusions</vt:lpstr>
      <vt:lpstr>Conclusions (continued)</vt:lpstr>
    </vt:vector>
  </TitlesOfParts>
  <Company>KnowledgePoint360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text (Arial, 24-pt, bold)</dc:title>
  <dc:creator>Nathan Cummings</dc:creator>
  <cp:lastModifiedBy>Trudy Stoddert, ELS</cp:lastModifiedBy>
  <cp:revision>859</cp:revision>
  <cp:lastPrinted>2014-09-19T19:06:30Z</cp:lastPrinted>
  <dcterms:created xsi:type="dcterms:W3CDTF">2012-07-09T14:52:53Z</dcterms:created>
  <dcterms:modified xsi:type="dcterms:W3CDTF">2014-12-08T18:13:08Z</dcterms:modified>
</cp:coreProperties>
</file>