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48" r:id="rId5"/>
    <p:sldId id="380" r:id="rId6"/>
    <p:sldId id="366" r:id="rId7"/>
    <p:sldId id="372" r:id="rId8"/>
    <p:sldId id="371" r:id="rId9"/>
    <p:sldId id="373" r:id="rId10"/>
    <p:sldId id="377" r:id="rId11"/>
    <p:sldId id="378" r:id="rId12"/>
    <p:sldId id="379" r:id="rId13"/>
    <p:sldId id="367" r:id="rId14"/>
    <p:sldId id="370" r:id="rId15"/>
    <p:sldId id="357" r:id="rId16"/>
    <p:sldId id="354" r:id="rId17"/>
    <p:sldId id="358" r:id="rId18"/>
    <p:sldId id="369" r:id="rId19"/>
    <p:sldId id="359" r:id="rId20"/>
    <p:sldId id="360" r:id="rId21"/>
    <p:sldId id="364" r:id="rId22"/>
    <p:sldId id="365" r:id="rId23"/>
    <p:sldId id="353" r:id="rId24"/>
    <p:sldId id="355" r:id="rId25"/>
    <p:sldId id="356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4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y.pfeiffenberger" initials="cp" lastIdx="39" clrIdx="0"/>
  <p:cmAuthor id="7" name="Meghan.Johnson" initials="MEJ" lastIdx="2" clrIdx="7"/>
  <p:cmAuthor id="1" name="Kevin Ryder" initials="A" lastIdx="5" clrIdx="1"/>
  <p:cmAuthor id="2" name="Ruth Aaron" initials="RA" lastIdx="11" clrIdx="2"/>
  <p:cmAuthor id="3" name="Barbara Rinehart" initials="BR" lastIdx="16" clrIdx="3"/>
  <p:cmAuthor id="4" name="cory.pfeiffenberger" initials="CP" lastIdx="19" clrIdx="4"/>
  <p:cmAuthor id="5" name="setup" initials="s" lastIdx="50" clrIdx="5"/>
  <p:cmAuthor id="6" name="tracy.johnson" initials="TJ" lastIdx="1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09828"/>
    <a:srgbClr val="F3F2E9"/>
    <a:srgbClr val="E5E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8566" autoAdjust="0"/>
  </p:normalViewPr>
  <p:slideViewPr>
    <p:cSldViewPr snapToObjects="1">
      <p:cViewPr>
        <p:scale>
          <a:sx n="73" d="100"/>
          <a:sy n="73" d="100"/>
        </p:scale>
        <p:origin x="-1812" y="-198"/>
      </p:cViewPr>
      <p:guideLst>
        <p:guide orient="horz" pos="2160"/>
        <p:guide orient="horz" pos="4152"/>
        <p:guide pos="290"/>
        <p:guide pos="547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700" y="498"/>
      </p:cViewPr>
      <p:guideLst>
        <p:guide orient="horz" pos="2928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250.4021\RUX14250.4021%20(figures)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2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2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2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y.pfeiffenberger\Desktop\Desktop\RUX14143.3005\RUX14143.3005%20(figures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05907654565272"/>
          <c:y val="5.1400554097404488E-2"/>
          <c:w val="0.85407817050342838"/>
          <c:h val="0.60857196681444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'RESPONSE primary'!$B$1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'RESPONSE primary'!$A$2:$A$4</c:f>
              <c:strCache>
                <c:ptCount val="3"/>
                <c:pt idx="0">
                  <c:v>Primary Composite Endpoint</c:v>
                </c:pt>
                <c:pt idx="1">
                  <c:v>≥35% Reduction in Spleen Volume</c:v>
                </c:pt>
                <c:pt idx="2">
                  <c:v>Hematocrit Control</c:v>
                </c:pt>
              </c:strCache>
            </c:strRef>
          </c:cat>
          <c:val>
            <c:numRef>
              <c:f>'RESPONSE primary'!$B$2:$B$4</c:f>
              <c:numCache>
                <c:formatCode>0</c:formatCode>
                <c:ptCount val="3"/>
                <c:pt idx="0">
                  <c:v>21</c:v>
                </c:pt>
                <c:pt idx="1">
                  <c:v>38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'RESPONSE primary'!$C$1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'RESPONSE primary'!$A$2:$A$4</c:f>
              <c:strCache>
                <c:ptCount val="3"/>
                <c:pt idx="0">
                  <c:v>Primary Composite Endpoint</c:v>
                </c:pt>
                <c:pt idx="1">
                  <c:v>≥35% Reduction in Spleen Volume</c:v>
                </c:pt>
                <c:pt idx="2">
                  <c:v>Hematocrit Control</c:v>
                </c:pt>
              </c:strCache>
            </c:strRef>
          </c:cat>
          <c:val>
            <c:numRef>
              <c:f>'RESPONSE primary'!$C$2:$C$4</c:f>
              <c:numCache>
                <c:formatCode>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01248"/>
        <c:axId val="40502784"/>
      </c:barChart>
      <c:catAx>
        <c:axId val="40501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endParaRPr lang="en-US"/>
          </a:p>
        </c:txPr>
        <c:crossAx val="40502784"/>
        <c:crosses val="autoZero"/>
        <c:auto val="1"/>
        <c:lblAlgn val="ctr"/>
        <c:lblOffset val="100"/>
        <c:noMultiLvlLbl val="0"/>
      </c:catAx>
      <c:valAx>
        <c:axId val="405027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r>
                  <a:rPr lang="en-US" sz="1600" dirty="0">
                    <a:solidFill>
                      <a:schemeClr val="bg1"/>
                    </a:solidFill>
                  </a:rPr>
                  <a:t>Patients, %</a:t>
                </a:r>
              </a:p>
            </c:rich>
          </c:tx>
          <c:layout>
            <c:manualLayout>
              <c:xMode val="edge"/>
              <c:yMode val="edge"/>
              <c:x val="1.7489467475516662E-2"/>
              <c:y val="0.12550353910739784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endParaRPr lang="en-US"/>
          </a:p>
        </c:txPr>
        <c:crossAx val="40501248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0.70116305641183663"/>
          <c:y val="0.86018850419287063"/>
          <c:w val="0.26506268443079095"/>
          <c:h val="0.13981161465986028"/>
        </c:manualLayout>
      </c:layout>
      <c:overlay val="0"/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12964790995462"/>
          <c:y val="4.2874396135265704E-2"/>
          <c:w val="0.87409325449207731"/>
          <c:h val="0.83226658488340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PGIC!$B$1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2"/>
              <c:layout>
                <c:manualLayout>
                  <c:x val="-1.3217678645188117E-2"/>
                  <c:y val="8.314340837890942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6.60883932259397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PGIC!$A$2:$A$8</c:f>
              <c:strCache>
                <c:ptCount val="7"/>
                <c:pt idx="0">
                  <c:v>Very Much Improved</c:v>
                </c:pt>
                <c:pt idx="1">
                  <c:v>Much Improved</c:v>
                </c:pt>
                <c:pt idx="2">
                  <c:v>Minimally Improved</c:v>
                </c:pt>
                <c:pt idx="3">
                  <c:v>No Change</c:v>
                </c:pt>
                <c:pt idx="4">
                  <c:v>Minimally Worse</c:v>
                </c:pt>
                <c:pt idx="5">
                  <c:v>Much Worse</c:v>
                </c:pt>
                <c:pt idx="6">
                  <c:v>Very Much Worse</c:v>
                </c:pt>
              </c:strCache>
            </c:strRef>
          </c:cat>
          <c:val>
            <c:numRef>
              <c:f>PGIC!$B$2:$B$8</c:f>
              <c:numCache>
                <c:formatCode>0.0</c:formatCode>
                <c:ptCount val="7"/>
                <c:pt idx="0">
                  <c:v>31.8</c:v>
                </c:pt>
                <c:pt idx="1">
                  <c:v>35.5</c:v>
                </c:pt>
                <c:pt idx="2">
                  <c:v>10.9</c:v>
                </c:pt>
                <c:pt idx="3">
                  <c:v>6.4</c:v>
                </c:pt>
                <c:pt idx="4">
                  <c:v>0.9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PGIC!$C$1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6"/>
              <c:layout>
                <c:manualLayout>
                  <c:x val="6.60883932259397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PGIC!$A$2:$A$8</c:f>
              <c:strCache>
                <c:ptCount val="7"/>
                <c:pt idx="0">
                  <c:v>Very Much Improved</c:v>
                </c:pt>
                <c:pt idx="1">
                  <c:v>Much Improved</c:v>
                </c:pt>
                <c:pt idx="2">
                  <c:v>Minimally Improved</c:v>
                </c:pt>
                <c:pt idx="3">
                  <c:v>No Change</c:v>
                </c:pt>
                <c:pt idx="4">
                  <c:v>Minimally Worse</c:v>
                </c:pt>
                <c:pt idx="5">
                  <c:v>Much Worse</c:v>
                </c:pt>
                <c:pt idx="6">
                  <c:v>Very Much Worse</c:v>
                </c:pt>
              </c:strCache>
            </c:strRef>
          </c:cat>
          <c:val>
            <c:numRef>
              <c:f>PGIC!$C$2:$C$8</c:f>
              <c:numCache>
                <c:formatCode>0.0</c:formatCode>
                <c:ptCount val="7"/>
                <c:pt idx="0">
                  <c:v>3.6</c:v>
                </c:pt>
                <c:pt idx="1">
                  <c:v>8.9</c:v>
                </c:pt>
                <c:pt idx="2">
                  <c:v>20.5</c:v>
                </c:pt>
                <c:pt idx="3">
                  <c:v>42</c:v>
                </c:pt>
                <c:pt idx="4">
                  <c:v>13.4</c:v>
                </c:pt>
                <c:pt idx="5">
                  <c:v>3.6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56672"/>
        <c:axId val="41383040"/>
      </c:barChart>
      <c:catAx>
        <c:axId val="4135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1383040"/>
        <c:crosses val="autoZero"/>
        <c:auto val="1"/>
        <c:lblAlgn val="ctr"/>
        <c:lblOffset val="100"/>
        <c:noMultiLvlLbl val="0"/>
      </c:catAx>
      <c:valAx>
        <c:axId val="41383040"/>
        <c:scaling>
          <c:orientation val="minMax"/>
          <c:max val="50"/>
          <c:min val="0"/>
        </c:scaling>
        <c:delete val="0"/>
        <c:axPos val="l"/>
        <c:numFmt formatCode="0.0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1356672"/>
        <c:crosses val="autoZero"/>
        <c:crossBetween val="between"/>
        <c:majorUnit val="10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solidFill>
            <a:schemeClr val="bg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68524604368187"/>
          <c:y val="6.0271048641453336E-2"/>
          <c:w val="0.80765604015422976"/>
          <c:h val="0.853640299399785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0.95000000000000062</c:v>
                </c:pt>
                <c:pt idx="1">
                  <c:v>2.3499999999999988</c:v>
                </c:pt>
                <c:pt idx="2">
                  <c:v>2.8</c:v>
                </c:pt>
                <c:pt idx="3">
                  <c:v>2.8</c:v>
                </c:pt>
                <c:pt idx="4">
                  <c:v>0.38000000000000089</c:v>
                </c:pt>
                <c:pt idx="5">
                  <c:v>4.9000000000000004</c:v>
                </c:pt>
                <c:pt idx="6">
                  <c:v>2.2999999999999998</c:v>
                </c:pt>
                <c:pt idx="7">
                  <c:v>2.9</c:v>
                </c:pt>
                <c:pt idx="8">
                  <c:v>2.2000000000000002</c:v>
                </c:pt>
                <c:pt idx="9">
                  <c:v>1.8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1.3</c:v>
                </c:pt>
                <c:pt idx="1">
                  <c:v>2.8</c:v>
                </c:pt>
                <c:pt idx="2">
                  <c:v>3.8</c:v>
                </c:pt>
                <c:pt idx="3">
                  <c:v>3.2</c:v>
                </c:pt>
                <c:pt idx="4">
                  <c:v>0.35000000000000031</c:v>
                </c:pt>
                <c:pt idx="5">
                  <c:v>5.75</c:v>
                </c:pt>
                <c:pt idx="6">
                  <c:v>3.3</c:v>
                </c:pt>
                <c:pt idx="7">
                  <c:v>3.8499999999999988</c:v>
                </c:pt>
                <c:pt idx="8">
                  <c:v>2.4</c:v>
                </c:pt>
                <c:pt idx="9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axId val="4253184"/>
        <c:axId val="4254720"/>
      </c:barChart>
      <c:catAx>
        <c:axId val="4253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300" b="1"/>
            </a:pPr>
            <a:endParaRPr lang="en-US"/>
          </a:p>
        </c:txPr>
        <c:crossAx val="4254720"/>
        <c:crosses val="autoZero"/>
        <c:auto val="1"/>
        <c:lblAlgn val="ctr"/>
        <c:lblOffset val="100"/>
        <c:noMultiLvlLbl val="0"/>
      </c:catAx>
      <c:valAx>
        <c:axId val="4254720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253184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744735946329"/>
          <c:y val="1.581089887631288E-2"/>
          <c:w val="0.17522221603322274"/>
          <c:h val="0.1112684361932151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68524604368187"/>
          <c:y val="6.0271048641453301E-2"/>
          <c:w val="0.80765604015422976"/>
          <c:h val="0.85364029939978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2.2000000000000002</c:v>
                </c:pt>
                <c:pt idx="2">
                  <c:v>2.9</c:v>
                </c:pt>
                <c:pt idx="3">
                  <c:v>2.5</c:v>
                </c:pt>
                <c:pt idx="4">
                  <c:v>0.4</c:v>
                </c:pt>
                <c:pt idx="5">
                  <c:v>4.5999999999999996</c:v>
                </c:pt>
                <c:pt idx="6">
                  <c:v>2.4499999999999997</c:v>
                </c:pt>
                <c:pt idx="7">
                  <c:v>2.9</c:v>
                </c:pt>
                <c:pt idx="8">
                  <c:v>2.0499999999999998</c:v>
                </c:pt>
                <c:pt idx="9">
                  <c:v>1.8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1.2</c:v>
                </c:pt>
                <c:pt idx="1">
                  <c:v>2.9</c:v>
                </c:pt>
                <c:pt idx="2">
                  <c:v>3.4499999999999997</c:v>
                </c:pt>
                <c:pt idx="3">
                  <c:v>3.5</c:v>
                </c:pt>
                <c:pt idx="4">
                  <c:v>0.30000000000000032</c:v>
                </c:pt>
                <c:pt idx="5">
                  <c:v>5.95</c:v>
                </c:pt>
                <c:pt idx="6">
                  <c:v>3</c:v>
                </c:pt>
                <c:pt idx="7">
                  <c:v>3.9499999999999997</c:v>
                </c:pt>
                <c:pt idx="8">
                  <c:v>2.8</c:v>
                </c:pt>
                <c:pt idx="9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axId val="4257280"/>
        <c:axId val="4638976"/>
      </c:barChart>
      <c:catAx>
        <c:axId val="42572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300" b="1">
                <a:solidFill>
                  <a:schemeClr val="bg1"/>
                </a:solidFill>
              </a:defRPr>
            </a:pPr>
            <a:endParaRPr lang="en-US"/>
          </a:p>
        </c:txPr>
        <c:crossAx val="4638976"/>
        <c:crosses val="autoZero"/>
        <c:auto val="1"/>
        <c:lblAlgn val="ctr"/>
        <c:lblOffset val="100"/>
        <c:noMultiLvlLbl val="0"/>
      </c:catAx>
      <c:valAx>
        <c:axId val="4638976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en-US"/>
          </a:p>
        </c:txPr>
        <c:crossAx val="4257280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744735946329"/>
          <c:y val="1.5810898876312863E-2"/>
          <c:w val="0.17522221603322274"/>
          <c:h val="0.11126843619321514"/>
        </c:manualLayout>
      </c:layout>
      <c:overlay val="0"/>
      <c:txPr>
        <a:bodyPr/>
        <a:lstStyle/>
        <a:p>
          <a:pPr>
            <a:defRPr sz="1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68524604368187"/>
          <c:y val="6.027104864145328E-2"/>
          <c:w val="0.80765604015422976"/>
          <c:h val="0.853640299399786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1.1499999999999972</c:v>
                </c:pt>
                <c:pt idx="1">
                  <c:v>2.2000000000000002</c:v>
                </c:pt>
                <c:pt idx="2">
                  <c:v>2.8499999999999988</c:v>
                </c:pt>
                <c:pt idx="3">
                  <c:v>2.5</c:v>
                </c:pt>
                <c:pt idx="4">
                  <c:v>0.45</c:v>
                </c:pt>
                <c:pt idx="5">
                  <c:v>4.4000000000000004</c:v>
                </c:pt>
                <c:pt idx="6">
                  <c:v>2.5</c:v>
                </c:pt>
                <c:pt idx="7">
                  <c:v>2.8499999999999988</c:v>
                </c:pt>
                <c:pt idx="8">
                  <c:v>2</c:v>
                </c:pt>
                <c:pt idx="9">
                  <c:v>1.8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Weight loss</c:v>
                </c:pt>
                <c:pt idx="1">
                  <c:v>Night sweats</c:v>
                </c:pt>
                <c:pt idx="2">
                  <c:v>Itching</c:v>
                </c:pt>
                <c:pt idx="3">
                  <c:v>Inactivity</c:v>
                </c:pt>
                <c:pt idx="4">
                  <c:v>Fever</c:v>
                </c:pt>
                <c:pt idx="5">
                  <c:v>Fatigue</c:v>
                </c:pt>
                <c:pt idx="6">
                  <c:v>Early satiety</c:v>
                </c:pt>
                <c:pt idx="7">
                  <c:v>Concentration</c:v>
                </c:pt>
                <c:pt idx="8">
                  <c:v>Bone pain</c:v>
                </c:pt>
                <c:pt idx="9">
                  <c:v>Abdominal discomfort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2.8</c:v>
                </c:pt>
                <c:pt idx="2">
                  <c:v>3.4</c:v>
                </c:pt>
                <c:pt idx="3">
                  <c:v>3.2</c:v>
                </c:pt>
                <c:pt idx="4">
                  <c:v>0.30000000000000032</c:v>
                </c:pt>
                <c:pt idx="5">
                  <c:v>5.9</c:v>
                </c:pt>
                <c:pt idx="6">
                  <c:v>2.8499999999999988</c:v>
                </c:pt>
                <c:pt idx="7">
                  <c:v>3.8</c:v>
                </c:pt>
                <c:pt idx="8">
                  <c:v>2.6</c:v>
                </c:pt>
                <c:pt idx="9">
                  <c:v>2.25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axId val="34046336"/>
        <c:axId val="34048640"/>
      </c:barChart>
      <c:catAx>
        <c:axId val="34046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300" b="1"/>
            </a:pPr>
            <a:endParaRPr lang="en-US"/>
          </a:p>
        </c:txPr>
        <c:crossAx val="34048640"/>
        <c:crosses val="autoZero"/>
        <c:auto val="1"/>
        <c:lblAlgn val="ctr"/>
        <c:lblOffset val="100"/>
        <c:noMultiLvlLbl val="0"/>
      </c:catAx>
      <c:valAx>
        <c:axId val="34048640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sz="1300" b="1"/>
            </a:pPr>
            <a:endParaRPr lang="en-US"/>
          </a:p>
        </c:txPr>
        <c:crossAx val="34046336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744735946329"/>
          <c:y val="1.5810898876312863E-2"/>
          <c:w val="0.17522221603322274"/>
          <c:h val="0.111268436193215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QoL!$B$1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QoL!$A$2:$A$7</c:f>
              <c:strCache>
                <c:ptCount val="6"/>
                <c:pt idx="0">
                  <c:v>Global Health Status/QoL</c:v>
                </c:pt>
                <c:pt idx="1">
                  <c:v>Physical Functioning</c:v>
                </c:pt>
                <c:pt idx="2">
                  <c:v>Role Functioning</c:v>
                </c:pt>
                <c:pt idx="3">
                  <c:v>Emotional Functioning</c:v>
                </c:pt>
                <c:pt idx="4">
                  <c:v>Cognitive Functioning</c:v>
                </c:pt>
                <c:pt idx="5">
                  <c:v>Social Functioning</c:v>
                </c:pt>
              </c:strCache>
            </c:strRef>
          </c:cat>
          <c:val>
            <c:numRef>
              <c:f>QoL!$B$2:$B$7</c:f>
              <c:numCache>
                <c:formatCode>0.0</c:formatCode>
                <c:ptCount val="6"/>
                <c:pt idx="0">
                  <c:v>10.9</c:v>
                </c:pt>
                <c:pt idx="1">
                  <c:v>6.4</c:v>
                </c:pt>
                <c:pt idx="2">
                  <c:v>5.3</c:v>
                </c:pt>
                <c:pt idx="3">
                  <c:v>7.9</c:v>
                </c:pt>
                <c:pt idx="4">
                  <c:v>4.2</c:v>
                </c:pt>
                <c:pt idx="5">
                  <c:v>7.6599999999999975</c:v>
                </c:pt>
              </c:numCache>
            </c:numRef>
          </c:val>
        </c:ser>
        <c:ser>
          <c:idx val="1"/>
          <c:order val="1"/>
          <c:tx>
            <c:strRef>
              <c:f>QoL!$C$1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−4.8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1.5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0.4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4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3.3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4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0.4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QoL!$A$2:$A$7</c:f>
              <c:strCache>
                <c:ptCount val="6"/>
                <c:pt idx="0">
                  <c:v>Global Health Status/QoL</c:v>
                </c:pt>
                <c:pt idx="1">
                  <c:v>Physical Functioning</c:v>
                </c:pt>
                <c:pt idx="2">
                  <c:v>Role Functioning</c:v>
                </c:pt>
                <c:pt idx="3">
                  <c:v>Emotional Functioning</c:v>
                </c:pt>
                <c:pt idx="4">
                  <c:v>Cognitive Functioning</c:v>
                </c:pt>
                <c:pt idx="5">
                  <c:v>Social Functioning</c:v>
                </c:pt>
              </c:strCache>
            </c:strRef>
          </c:cat>
          <c:val>
            <c:numRef>
              <c:f>QoL!$C$2:$C$7</c:f>
              <c:numCache>
                <c:formatCode>0.0</c:formatCode>
                <c:ptCount val="6"/>
                <c:pt idx="0">
                  <c:v>-4.8</c:v>
                </c:pt>
                <c:pt idx="1">
                  <c:v>-1.5</c:v>
                </c:pt>
                <c:pt idx="2">
                  <c:v>-0.4</c:v>
                </c:pt>
                <c:pt idx="3">
                  <c:v>1</c:v>
                </c:pt>
                <c:pt idx="4">
                  <c:v>-3.3299999999999987</c:v>
                </c:pt>
                <c:pt idx="5">
                  <c:v>-0.4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465344"/>
        <c:axId val="39466880"/>
      </c:barChart>
      <c:catAx>
        <c:axId val="39465344"/>
        <c:scaling>
          <c:orientation val="maxMin"/>
        </c:scaling>
        <c:delete val="0"/>
        <c:axPos val="l"/>
        <c:numFmt formatCode="#,##0.00" sourceLinked="0"/>
        <c:majorTickMark val="out"/>
        <c:minorTickMark val="none"/>
        <c:tickLblPos val="low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en-US"/>
          </a:p>
        </c:txPr>
        <c:crossAx val="39466880"/>
        <c:crosses val="autoZero"/>
        <c:auto val="1"/>
        <c:lblAlgn val="ctr"/>
        <c:lblOffset val="100"/>
        <c:noMultiLvlLbl val="0"/>
      </c:catAx>
      <c:valAx>
        <c:axId val="39466880"/>
        <c:scaling>
          <c:orientation val="minMax"/>
          <c:max val="15"/>
          <c:min val="-10"/>
        </c:scaling>
        <c:delete val="0"/>
        <c:axPos val="t"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Mean Change From Baseline at Week 32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39465344"/>
        <c:crosses val="autoZero"/>
        <c:crossBetween val="between"/>
        <c:majorUnit val="5"/>
      </c:valAx>
    </c:plotArea>
    <c:legend>
      <c:legendPos val="r"/>
      <c:layout/>
      <c:overlay val="0"/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'EORTC Symtpoms'!$B$1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−12.2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11.1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6.0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12.0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10.2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'EORTC Symtpoms'!$A$2:$A$6</c:f>
              <c:strCache>
                <c:ptCount val="5"/>
                <c:pt idx="0">
                  <c:v>Fatigue</c:v>
                </c:pt>
                <c:pt idx="1">
                  <c:v>Pain</c:v>
                </c:pt>
                <c:pt idx="2">
                  <c:v>Dyspnea</c:v>
                </c:pt>
                <c:pt idx="3">
                  <c:v>Insomnia</c:v>
                </c:pt>
                <c:pt idx="4">
                  <c:v>Appetite loss</c:v>
                </c:pt>
              </c:strCache>
            </c:strRef>
          </c:cat>
          <c:val>
            <c:numRef>
              <c:f>'EORTC Symtpoms'!$B$2:$B$6</c:f>
              <c:numCache>
                <c:formatCode>0.0</c:formatCode>
                <c:ptCount val="5"/>
                <c:pt idx="0">
                  <c:v>-12.17</c:v>
                </c:pt>
                <c:pt idx="1">
                  <c:v>-11.05</c:v>
                </c:pt>
                <c:pt idx="2">
                  <c:v>-5.99</c:v>
                </c:pt>
                <c:pt idx="3">
                  <c:v>-11.99</c:v>
                </c:pt>
                <c:pt idx="4">
                  <c:v>-10.229999999999999</c:v>
                </c:pt>
              </c:numCache>
            </c:numRef>
          </c:val>
        </c:ser>
        <c:ser>
          <c:idx val="1"/>
          <c:order val="1"/>
          <c:tx>
            <c:strRef>
              <c:f>'EORTC Symtpoms'!$C$1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7.8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0.8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'EORTC Symtpoms'!$A$2:$A$6</c:f>
              <c:strCache>
                <c:ptCount val="5"/>
                <c:pt idx="0">
                  <c:v>Fatigue</c:v>
                </c:pt>
                <c:pt idx="1">
                  <c:v>Pain</c:v>
                </c:pt>
                <c:pt idx="2">
                  <c:v>Dyspnea</c:v>
                </c:pt>
                <c:pt idx="3">
                  <c:v>Insomnia</c:v>
                </c:pt>
                <c:pt idx="4">
                  <c:v>Appetite loss</c:v>
                </c:pt>
              </c:strCache>
            </c:strRef>
          </c:cat>
          <c:val>
            <c:numRef>
              <c:f>'EORTC Symtpoms'!$C$2:$C$6</c:f>
              <c:numCache>
                <c:formatCode>0.0</c:formatCode>
                <c:ptCount val="5"/>
                <c:pt idx="0">
                  <c:v>0.82000000000000062</c:v>
                </c:pt>
                <c:pt idx="1">
                  <c:v>0.21000000000000021</c:v>
                </c:pt>
                <c:pt idx="2">
                  <c:v>2.5</c:v>
                </c:pt>
                <c:pt idx="3">
                  <c:v>-7.8199999999999985</c:v>
                </c:pt>
                <c:pt idx="4">
                  <c:v>-0.82000000000000062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97760"/>
        <c:axId val="40611840"/>
      </c:barChart>
      <c:catAx>
        <c:axId val="405977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noFill/>
          <a:ln w="19050">
            <a:solidFill>
              <a:schemeClr val="bg1"/>
            </a:solidFill>
          </a:ln>
        </c:spPr>
        <c:crossAx val="40611840"/>
        <c:crosses val="autoZero"/>
        <c:auto val="1"/>
        <c:lblAlgn val="ctr"/>
        <c:lblOffset val="100"/>
        <c:noMultiLvlLbl val="0"/>
      </c:catAx>
      <c:valAx>
        <c:axId val="40611840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Change From Baseline at Week 32</a:t>
                </a:r>
              </a:p>
            </c:rich>
          </c:tx>
          <c:layout>
            <c:manualLayout>
              <c:xMode val="edge"/>
              <c:yMode val="edge"/>
              <c:x val="0.23744106639447957"/>
              <c:y val="1.3550135501355118E-3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0597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solidFill>
            <a:schemeClr val="bg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'50%'!$B$1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'50%'!$A$2:$A$5</c:f>
              <c:strCache>
                <c:ptCount val="4"/>
                <c:pt idx="0">
                  <c:v>MPN-SAF Total Symptom Score</c:v>
                </c:pt>
                <c:pt idx="1">
                  <c:v>Cytokine 
Symptom Cluster</c:v>
                </c:pt>
                <c:pt idx="2">
                  <c:v>Hyperviscosity Symptom Cluster</c:v>
                </c:pt>
                <c:pt idx="3">
                  <c:v>Splenomegaly Symptom Cluster</c:v>
                </c:pt>
              </c:strCache>
            </c:strRef>
          </c:cat>
          <c:val>
            <c:numRef>
              <c:f>'50%'!$B$2:$B$5</c:f>
              <c:numCache>
                <c:formatCode>General</c:formatCode>
                <c:ptCount val="4"/>
                <c:pt idx="0">
                  <c:v>48.6</c:v>
                </c:pt>
                <c:pt idx="1">
                  <c:v>63.5</c:v>
                </c:pt>
                <c:pt idx="2">
                  <c:v>36.6</c:v>
                </c:pt>
                <c:pt idx="3">
                  <c:v>61.9</c:v>
                </c:pt>
              </c:numCache>
            </c:numRef>
          </c:val>
        </c:ser>
        <c:ser>
          <c:idx val="1"/>
          <c:order val="1"/>
          <c:tx>
            <c:strRef>
              <c:f>'50%'!$C$1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'50%'!$A$2:$A$5</c:f>
              <c:strCache>
                <c:ptCount val="4"/>
                <c:pt idx="0">
                  <c:v>MPN-SAF Total Symptom Score</c:v>
                </c:pt>
                <c:pt idx="1">
                  <c:v>Cytokine 
Symptom Cluster</c:v>
                </c:pt>
                <c:pt idx="2">
                  <c:v>Hyperviscosity Symptom Cluster</c:v>
                </c:pt>
                <c:pt idx="3">
                  <c:v>Splenomegaly Symptom Cluster</c:v>
                </c:pt>
              </c:strCache>
            </c:strRef>
          </c:cat>
          <c:val>
            <c:numRef>
              <c:f>'50%'!$C$2:$C$5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11.3</c:v>
                </c:pt>
                <c:pt idx="2">
                  <c:v>12.5</c:v>
                </c:pt>
                <c:pt idx="3">
                  <c:v>16.899999999999999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54880"/>
        <c:axId val="40956672"/>
      </c:barChart>
      <c:catAx>
        <c:axId val="40954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0956672"/>
        <c:crosses val="autoZero"/>
        <c:auto val="1"/>
        <c:lblAlgn val="ctr"/>
        <c:lblOffset val="100"/>
        <c:noMultiLvlLbl val="0"/>
      </c:catAx>
      <c:valAx>
        <c:axId val="409566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Patients, %</a:t>
                </a:r>
              </a:p>
            </c:rich>
          </c:tx>
          <c:layout>
            <c:manualLayout>
              <c:xMode val="edge"/>
              <c:yMode val="edge"/>
              <c:x val="1.4744043406463788E-3"/>
              <c:y val="0.228584857662023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0954880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85247829955438714"/>
          <c:y val="0.24601461740359379"/>
          <c:w val="0.10781960848644002"/>
          <c:h val="0.21258582677165355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solidFill>
            <a:schemeClr val="bg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57174103237094"/>
          <c:y val="1.7058052667744562E-2"/>
          <c:w val="0.79487270341207361"/>
          <c:h val="0.7283127314057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100.0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99.5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94.9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93.9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80.2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65.9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64.1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61.1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51.5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49.6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44.0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41.8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37.1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7.7882846419897334E-3"/>
                  <c:y val="1.0273732270986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Sheet1!$C$2:$C$15</c:f>
              <c:numCache>
                <c:formatCode>0.0</c:formatCode>
                <c:ptCount val="14"/>
                <c:pt idx="0">
                  <c:v>-100</c:v>
                </c:pt>
                <c:pt idx="1">
                  <c:v>-99.5</c:v>
                </c:pt>
                <c:pt idx="2">
                  <c:v>-94.9</c:v>
                </c:pt>
                <c:pt idx="3">
                  <c:v>-93.9</c:v>
                </c:pt>
                <c:pt idx="4">
                  <c:v>-80.2</c:v>
                </c:pt>
                <c:pt idx="5">
                  <c:v>-65.900000000000006</c:v>
                </c:pt>
                <c:pt idx="6">
                  <c:v>-64.099999999999994</c:v>
                </c:pt>
                <c:pt idx="7">
                  <c:v>-61.1</c:v>
                </c:pt>
                <c:pt idx="8">
                  <c:v>-51.5</c:v>
                </c:pt>
                <c:pt idx="9">
                  <c:v>-49.6</c:v>
                </c:pt>
                <c:pt idx="10">
                  <c:v>-44</c:v>
                </c:pt>
                <c:pt idx="11">
                  <c:v>-41.8</c:v>
                </c:pt>
                <c:pt idx="12">
                  <c:v>-37.1</c:v>
                </c:pt>
                <c:pt idx="13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4.4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2.1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100" b="0" i="0" u="none" strike="noStrike" baseline="0" dirty="0" smtClean="0">
                        <a:solidFill>
                          <a:schemeClr val="bg1"/>
                        </a:solidFill>
                      </a:rPr>
                      <a:t>−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4.2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Sweating while awake</c:v>
                </c:pt>
                <c:pt idx="1">
                  <c:v>Night sweats</c:v>
                </c:pt>
                <c:pt idx="2">
                  <c:v>Itching</c:v>
                </c:pt>
                <c:pt idx="3">
                  <c:v>Fullness</c:v>
                </c:pt>
                <c:pt idx="4">
                  <c:v>Dizziness</c:v>
                </c:pt>
                <c:pt idx="5">
                  <c:v>Abdominal discomfort</c:v>
                </c:pt>
                <c:pt idx="6">
                  <c:v>Skin redness</c:v>
                </c:pt>
                <c:pt idx="7">
                  <c:v>Muscle ache</c:v>
                </c:pt>
                <c:pt idx="8">
                  <c:v>Headache</c:v>
                </c:pt>
                <c:pt idx="9">
                  <c:v>Tiredness</c:v>
                </c:pt>
                <c:pt idx="10">
                  <c:v>Concentration problems</c:v>
                </c:pt>
                <c:pt idx="11">
                  <c:v>Vision problems</c:v>
                </c:pt>
                <c:pt idx="12">
                  <c:v>Numbness in hands/feet</c:v>
                </c:pt>
                <c:pt idx="13">
                  <c:v>Ringing in ears</c:v>
                </c:pt>
              </c:strCache>
            </c:strRef>
          </c:cat>
          <c:val>
            <c:numRef>
              <c:f>Sheet1!$B$2:$B$15</c:f>
              <c:numCache>
                <c:formatCode>0.0</c:formatCode>
                <c:ptCount val="14"/>
                <c:pt idx="0">
                  <c:v>-4.4000000000000004</c:v>
                </c:pt>
                <c:pt idx="1">
                  <c:v>3.9</c:v>
                </c:pt>
                <c:pt idx="2">
                  <c:v>-2.1</c:v>
                </c:pt>
                <c:pt idx="3">
                  <c:v>0</c:v>
                </c:pt>
                <c:pt idx="4">
                  <c:v>7.9</c:v>
                </c:pt>
                <c:pt idx="5">
                  <c:v>1.4</c:v>
                </c:pt>
                <c:pt idx="6">
                  <c:v>5</c:v>
                </c:pt>
                <c:pt idx="7">
                  <c:v>0.4</c:v>
                </c:pt>
                <c:pt idx="8">
                  <c:v>11.1</c:v>
                </c:pt>
                <c:pt idx="9">
                  <c:v>-4.2</c:v>
                </c:pt>
                <c:pt idx="10">
                  <c:v>16.7</c:v>
                </c:pt>
                <c:pt idx="11">
                  <c:v>10.9</c:v>
                </c:pt>
                <c:pt idx="12">
                  <c:v>15.7</c:v>
                </c:pt>
                <c:pt idx="13">
                  <c:v>17.2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731008"/>
        <c:axId val="40732544"/>
      </c:barChart>
      <c:catAx>
        <c:axId val="40731008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0732544"/>
        <c:crossesAt val="0"/>
        <c:auto val="1"/>
        <c:lblAlgn val="ctr"/>
        <c:lblOffset val="100"/>
        <c:noMultiLvlLbl val="0"/>
      </c:catAx>
      <c:valAx>
        <c:axId val="40732544"/>
        <c:scaling>
          <c:orientation val="minMax"/>
          <c:min val="-120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Median Change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Baseline, </a:t>
                </a:r>
                <a:r>
                  <a:rPr lang="en-US" dirty="0">
                    <a:solidFill>
                      <a:schemeClr val="bg1"/>
                    </a:solidFill>
                  </a:rPr>
                  <a:t>%</a:t>
                </a:r>
              </a:p>
            </c:rich>
          </c:tx>
          <c:layout>
            <c:manualLayout>
              <c:xMode val="edge"/>
              <c:yMode val="edge"/>
              <c:x val="3.5524934383202103E-2"/>
              <c:y val="4.0169888701907845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07310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9513417715309189"/>
          <c:y val="0.50084444821058316"/>
          <c:w val="0.20163195722030072"/>
          <c:h val="6.6545269441774316E-2"/>
        </c:manualLayout>
      </c:layout>
      <c:overlay val="0"/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9182246497637228"/>
          <c:y val="0.19561534244804454"/>
          <c:w val="0.49015005131207695"/>
          <c:h val="0.769654450600205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PSIS!$B$1</c:f>
              <c:strCache>
                <c:ptCount val="1"/>
                <c:pt idx="0">
                  <c:v>Rux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2.2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2.0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1.9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1.4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PSIS!$A$2:$A$6</c:f>
              <c:strCache>
                <c:ptCount val="5"/>
                <c:pt idx="0">
                  <c:v>How severe was PV-related itching during the past 7 days?</c:v>
                </c:pt>
                <c:pt idx="1">
                  <c:v>How bothered by PV-related itching during the past 7 days?</c:v>
                </c:pt>
                <c:pt idx="2">
                  <c:v>How much PV-related itching interfered with daily life during the past 7 days?</c:v>
                </c:pt>
                <c:pt idx="3">
                  <c:v>How bothered by PV-related itching during the past 24 hours?</c:v>
                </c:pt>
                <c:pt idx="4">
                  <c:v>How much PV-related itching interfered with daily life during the past 24 hours?</c:v>
                </c:pt>
              </c:strCache>
            </c:strRef>
          </c:cat>
          <c:val>
            <c:numRef>
              <c:f>PSIS!$B$2:$B$6</c:f>
              <c:numCache>
                <c:formatCode>0.0</c:formatCode>
                <c:ptCount val="5"/>
                <c:pt idx="0">
                  <c:v>-2.2000000000000002</c:v>
                </c:pt>
                <c:pt idx="1">
                  <c:v>-2</c:v>
                </c:pt>
                <c:pt idx="2">
                  <c:v>-1.5</c:v>
                </c:pt>
                <c:pt idx="3">
                  <c:v>-1.9000000000000001</c:v>
                </c:pt>
                <c:pt idx="4">
                  <c:v>-1.4</c:v>
                </c:pt>
              </c:numCache>
            </c:numRef>
          </c:val>
        </c:ser>
        <c:ser>
          <c:idx val="1"/>
          <c:order val="1"/>
          <c:tx>
            <c:strRef>
              <c:f>PSIS!$C$1</c:f>
              <c:strCache>
                <c:ptCount val="1"/>
                <c:pt idx="0">
                  <c:v>BAT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 b="0" i="0" u="none" strike="noStrike" baseline="0" dirty="0" smtClean="0"/>
                      <a:t>−</a:t>
                    </a:r>
                    <a:r>
                      <a:rPr lang="en-US" dirty="0" smtClean="0"/>
                      <a:t>0.1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PSIS!$A$2:$A$6</c:f>
              <c:strCache>
                <c:ptCount val="5"/>
                <c:pt idx="0">
                  <c:v>How severe was PV-related itching during the past 7 days?</c:v>
                </c:pt>
                <c:pt idx="1">
                  <c:v>How bothered by PV-related itching during the past 7 days?</c:v>
                </c:pt>
                <c:pt idx="2">
                  <c:v>How much PV-related itching interfered with daily life during the past 7 days?</c:v>
                </c:pt>
                <c:pt idx="3">
                  <c:v>How bothered by PV-related itching during the past 24 hours?</c:v>
                </c:pt>
                <c:pt idx="4">
                  <c:v>How much PV-related itching interfered with daily life during the past 24 hours?</c:v>
                </c:pt>
              </c:strCache>
            </c:strRef>
          </c:cat>
          <c:val>
            <c:numRef>
              <c:f>PSIS!$C$2:$C$6</c:f>
              <c:numCache>
                <c:formatCode>0.0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0.30000000000000032</c:v>
                </c:pt>
                <c:pt idx="3">
                  <c:v>-0.1</c:v>
                </c:pt>
                <c:pt idx="4">
                  <c:v>0.30000000000000032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23808"/>
        <c:axId val="40833792"/>
      </c:barChart>
      <c:catAx>
        <c:axId val="408238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 w="19050">
            <a:solidFill>
              <a:schemeClr val="bg1"/>
            </a:solidFill>
          </a:ln>
        </c:spPr>
        <c:crossAx val="40833792"/>
        <c:crosses val="autoZero"/>
        <c:auto val="1"/>
        <c:lblAlgn val="ctr"/>
        <c:lblOffset val="100"/>
        <c:noMultiLvlLbl val="0"/>
      </c:catAx>
      <c:valAx>
        <c:axId val="40833792"/>
        <c:scaling>
          <c:orientation val="minMax"/>
          <c:max val="5"/>
          <c:min val="-5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Change From Baseline at Week 32</a:t>
                </a:r>
              </a:p>
            </c:rich>
          </c:tx>
          <c:layout>
            <c:manualLayout>
              <c:xMode val="edge"/>
              <c:yMode val="edge"/>
              <c:x val="0.46242726827555658"/>
              <c:y val="3.0821131976029679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bg1"/>
            </a:solidFill>
          </a:ln>
        </c:spPr>
        <c:crossAx val="40823808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solidFill>
            <a:schemeClr val="bg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F08EE081-6340-4C25-A0C7-419BEE85C31C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8D2F417-D1EA-4A9B-878A-806F088787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01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57911F5-F4FA-46D2-8816-A2CC8898C34C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2481243-3A18-4164-A9FD-DFE2A63ABD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71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7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8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Cytokine cluster</a:t>
            </a:r>
            <a:r>
              <a:rPr lang="en-US" baseline="0" dirty="0" smtClean="0"/>
              <a:t> components: Tiredness, Itching, Muscle ache, Night sweats, Sweating while awake</a:t>
            </a:r>
          </a:p>
          <a:p>
            <a:endParaRPr lang="en-US" baseline="0" dirty="0" smtClean="0"/>
          </a:p>
          <a:p>
            <a:r>
              <a:rPr lang="en-US" dirty="0" smtClean="0"/>
              <a:t>Hyperviscosity cluster</a:t>
            </a:r>
            <a:r>
              <a:rPr lang="en-US" baseline="0" dirty="0" smtClean="0"/>
              <a:t> components: Headache, Concentration problems, Dizziness, Skin redness, Vision problems, Ringing in ears, Numbness/tingling in hands/feet</a:t>
            </a:r>
          </a:p>
          <a:p>
            <a:endParaRPr lang="en-US" baseline="0" dirty="0" smtClean="0"/>
          </a:p>
          <a:p>
            <a:r>
              <a:rPr lang="en-US" dirty="0" smtClean="0"/>
              <a:t>Splenomegaly cluster</a:t>
            </a:r>
            <a:r>
              <a:rPr lang="en-US" baseline="0" dirty="0" smtClean="0"/>
              <a:t> components: Fullness/early satiety, Abdominal discomfort</a:t>
            </a:r>
          </a:p>
          <a:p>
            <a:endParaRPr lang="en-US" dirty="0" smtClean="0"/>
          </a:p>
          <a:p>
            <a:r>
              <a:rPr lang="en-US" dirty="0" smtClean="0"/>
              <a:t>Graph: T_14_2-16_SYMODY1</a:t>
            </a:r>
          </a:p>
          <a:p>
            <a:endParaRPr lang="en-US" dirty="0" smtClean="0"/>
          </a:p>
          <a:p>
            <a:r>
              <a:rPr lang="en-US" dirty="0" smtClean="0"/>
              <a:t>path to folder:</a:t>
            </a:r>
          </a:p>
          <a:p>
            <a:r>
              <a:rPr lang="en-US" dirty="0" smtClean="0"/>
              <a:t>Q:\BioStat_Reviewer\INCB018424\356\CSR\Final_Incyte_copy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Treatment with</a:t>
            </a:r>
            <a:r>
              <a:rPr lang="en-US" baseline="0" dirty="0" smtClean="0"/>
              <a:t> RUX was associated with greater improvement in individual symptom severity compared with less improvement or worsening with BAT.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66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1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8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defTabSz="912937">
              <a:buFont typeface="Arial" pitchFamily="34" charset="0"/>
              <a:buChar char="•"/>
              <a:defRPr/>
            </a:pPr>
            <a:r>
              <a:rPr lang="en-US" dirty="0" smtClean="0"/>
              <a:t>Polycythemia vera (PV) is a myeloproliferative neoplasm associated with overactivation of the JAK/STAT pathway and characterized by erythrocytosis and an increased risk of thrombosis.</a:t>
            </a:r>
            <a:r>
              <a:rPr lang="en-US" baseline="30000" dirty="0" smtClean="0"/>
              <a:t>1,2 </a:t>
            </a:r>
            <a:r>
              <a:rPr lang="en-US" baseline="0" dirty="0" smtClean="0"/>
              <a:t>[Tefferi Leukemia 2008 p15-Table1, p16-Table2; </a:t>
            </a:r>
            <a:r>
              <a:rPr lang="en-US" dirty="0" smtClean="0"/>
              <a:t>Tefferi Leukemia 2013 p1876-Table2]</a:t>
            </a:r>
          </a:p>
          <a:p>
            <a:pPr defTabSz="912937">
              <a:buFont typeface="Arial" pitchFamily="34" charset="0"/>
              <a:buChar char="•"/>
              <a:defRPr/>
            </a:pPr>
            <a:r>
              <a:rPr lang="en-US" dirty="0" smtClean="0"/>
              <a:t>Patients with PV experience a broad range of symptoms that impose a significant burden and may negatively affect quality of life (QoL).</a:t>
            </a:r>
            <a:r>
              <a:rPr lang="en-US" baseline="30000" dirty="0" smtClean="0"/>
              <a:t>3</a:t>
            </a:r>
            <a:r>
              <a:rPr lang="en-US" dirty="0" smtClean="0"/>
              <a:t> [Stein</a:t>
            </a:r>
            <a:r>
              <a:rPr lang="en-US" baseline="0" dirty="0" smtClean="0"/>
              <a:t> Ann Hematol 2014 p2]</a:t>
            </a:r>
          </a:p>
          <a:p>
            <a:pPr defTabSz="912937">
              <a:buFont typeface="Arial" pitchFamily="34" charset="0"/>
              <a:buChar char="•"/>
              <a:defRPr/>
            </a:pPr>
            <a:r>
              <a:rPr lang="en-US" sz="1000" dirty="0" smtClean="0"/>
              <a:t>Primary efficacy and safety results from RESOPNSE demonstrated that the JAK1/JAK2 inhibitor Rux</a:t>
            </a:r>
            <a:r>
              <a:rPr lang="en-US" sz="1000" baseline="30000" dirty="0" smtClean="0"/>
              <a:t>5 </a:t>
            </a:r>
            <a:r>
              <a:rPr lang="en-US" sz="1000" dirty="0" smtClean="0"/>
              <a:t>[</a:t>
            </a:r>
            <a:r>
              <a:rPr lang="en-US" sz="1000" dirty="0" err="1" smtClean="0"/>
              <a:t>Aittomaki</a:t>
            </a:r>
            <a:r>
              <a:rPr lang="en-US" sz="1000" dirty="0" smtClean="0"/>
              <a:t> Basic </a:t>
            </a:r>
            <a:r>
              <a:rPr lang="en-US" sz="1000" dirty="0" err="1" smtClean="0"/>
              <a:t>Clin</a:t>
            </a:r>
            <a:r>
              <a:rPr lang="en-US" sz="1000" dirty="0" smtClean="0"/>
              <a:t> </a:t>
            </a:r>
            <a:r>
              <a:rPr lang="en-US" sz="1000" dirty="0" err="1" smtClean="0"/>
              <a:t>Pharmacol</a:t>
            </a:r>
            <a:r>
              <a:rPr lang="en-US" sz="1000" dirty="0" smtClean="0"/>
              <a:t> </a:t>
            </a:r>
            <a:r>
              <a:rPr lang="en-US" sz="1000" dirty="0" err="1" smtClean="0"/>
              <a:t>Toxicol</a:t>
            </a:r>
            <a:r>
              <a:rPr lang="en-US" sz="1000" dirty="0" smtClean="0"/>
              <a:t> 2014 p20] provided clinically </a:t>
            </a:r>
            <a:r>
              <a:rPr lang="en-US" sz="1000" dirty="0" err="1" smtClean="0"/>
              <a:t>relevent</a:t>
            </a:r>
            <a:r>
              <a:rPr lang="en-US" sz="1000" dirty="0" smtClean="0"/>
              <a:t> improvements compared with BAT in controlling hematocrit without phlebotomy, normalizing blood cell count, and reducing spleen volume.</a:t>
            </a:r>
            <a:r>
              <a:rPr lang="en-US" sz="1000" baseline="30000" dirty="0" smtClean="0"/>
              <a:t>6,7 </a:t>
            </a:r>
            <a:r>
              <a:rPr lang="en-US" sz="1000" dirty="0" smtClean="0"/>
              <a:t>[RESPONSE ASCO slides 8, 12, 14]</a:t>
            </a:r>
          </a:p>
          <a:p>
            <a:pPr marL="456468" lvl="1" defTabSz="912937">
              <a:buFont typeface="Arial" pitchFamily="34" charset="0"/>
              <a:buChar char="•"/>
              <a:defRPr/>
            </a:pPr>
            <a:endParaRPr lang="en-US" sz="1000" dirty="0" smtClean="0"/>
          </a:p>
          <a:p>
            <a:pPr marL="228234" indent="-228234">
              <a:buAutoNum type="arabicPeriod"/>
            </a:pPr>
            <a:r>
              <a:rPr lang="en-US" dirty="0" smtClean="0"/>
              <a:t>Tefferi A, Vardiman JW. Classification and diagnosis of myeloproliferative neoplasms: the 2008 World Health Organization criteria and point-of-care diagnostic algorithms. Leukemia. 2008;22(1):14-22.</a:t>
            </a:r>
          </a:p>
          <a:p>
            <a:pPr marL="228234" indent="-228234">
              <a:buAutoNum type="arabicPeriod"/>
            </a:pPr>
            <a:r>
              <a:rPr lang="en-US" dirty="0" smtClean="0"/>
              <a:t>Tefferi A, Rumi E, Finazzi G, et al. Survival and prognosis among 1545 patients with contemporary polycythemia vera: an international study. Leukemia. 2013;27(9):1874-1881.</a:t>
            </a:r>
          </a:p>
          <a:p>
            <a:pPr marL="228234" indent="-228234">
              <a:buAutoNum type="arabicPeriod"/>
            </a:pPr>
            <a:r>
              <a:rPr lang="en-US" dirty="0" smtClean="0"/>
              <a:t>Stein BL, Moliterno AR, Tiu RV. Polycythemia vera disease burden: contributing factors, impact on quality of life, and emerging treatment options. Ann Hematol. 2014; [Epub ahead of print].</a:t>
            </a:r>
          </a:p>
          <a:p>
            <a:pPr marL="228234" indent="-228234">
              <a:buAutoNum type="arabicPeriod"/>
            </a:pPr>
            <a:r>
              <a:rPr lang="en-US" dirty="0" err="1" smtClean="0"/>
              <a:t>Aittomaki</a:t>
            </a:r>
            <a:r>
              <a:rPr lang="en-US" dirty="0" smtClean="0"/>
              <a:t> S, Pesu M. Therapeutic targeting of the Jak/STAT pathway. </a:t>
            </a:r>
            <a:r>
              <a:rPr lang="en-US" i="1" dirty="0" smtClean="0"/>
              <a:t>Basic Clin Pharmacol Toxicol. </a:t>
            </a:r>
            <a:r>
              <a:rPr lang="en-US" dirty="0" smtClean="0"/>
              <a:t>2014;114(1):18-23</a:t>
            </a:r>
            <a:r>
              <a:rPr lang="en-US" i="1" dirty="0" smtClean="0"/>
              <a:t>.</a:t>
            </a:r>
          </a:p>
          <a:p>
            <a:pPr marL="228234" indent="-228234">
              <a:buAutoNum type="arabicPeriod"/>
            </a:pPr>
            <a:r>
              <a:rPr lang="en-US" dirty="0" smtClean="0"/>
              <a:t>Verstovsek S, Kiladjian JJ, Griesshammer M, et al. Results of a prospective, randomized, open-label phase 3 study of ruxolitinib (RUX) in polycythemia vera (PV) patients resistant to or intolerant of hydroxyurea (HU): the RESPONSE trial. </a:t>
            </a:r>
            <a:r>
              <a:rPr lang="en-US" i="1" dirty="0" smtClean="0"/>
              <a:t>J Clin Oncol. </a:t>
            </a:r>
            <a:r>
              <a:rPr lang="en-US" dirty="0" smtClean="0"/>
              <a:t>2014;32(5s):abstract 7026.</a:t>
            </a:r>
          </a:p>
          <a:p>
            <a:pPr marL="228234" indent="-228234">
              <a:buAutoNum type="arabicPeriod"/>
            </a:pPr>
            <a:r>
              <a:rPr lang="en-US" dirty="0" smtClean="0"/>
              <a:t>Vannucchi AM, Kiladijan JJ, Griesshammer M, et al. Ruxolitinib proves superior to best available therapy in a prospective, randomized, phase 3 study (RESPONSE) in patients with polycythemia vera resistant to or intolerant of hydroxyurea. Presented at: EHA Annual Meeting; June 14, 2014.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5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Patients were stratified by HU intolerance/resistance and randomized to: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Rux 10 mg BID starting dose (individually titrated up to a maximum of 25 mg BID)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Investigator-selected BAT as monotherapy (HU, IFN/pegIFN, anagrelide, pipobroman, IMiDs, or observation); BAT could be changed in case of lack of response or BAT-related toxicity requiring drug discontinuation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Patients receiving BAT could cross over to Rux at Week 32 if they failed to meet the primary endpoint or later in case of progression (phlebotomy requirement and/or splenomegaly progression)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Patients were to receive low-dose aspirin unless medically contraindicated [</a:t>
            </a:r>
            <a:r>
              <a:rPr lang="en-US" dirty="0" smtClean="0"/>
              <a:t>RESPONSE ASCO slide3]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AFAF6-14B3-4AAE-ADEE-ECAD3CB1475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RESPONSE ASCO slide</a:t>
            </a:r>
            <a:r>
              <a:rPr lang="en-US" sz="1200" baseline="0" dirty="0" smtClean="0"/>
              <a:t> 5</a:t>
            </a:r>
            <a:r>
              <a:rPr lang="en-US" sz="1200" dirty="0" smtClean="0"/>
              <a:t>; Vannucchi EHA 2014 abstract LB2436 </a:t>
            </a:r>
            <a:endParaRPr lang="en-US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pPr marL="228234" indent="-228234">
              <a:buAutoNum type="arabicPeriod"/>
            </a:pPr>
            <a:r>
              <a:rPr lang="en-US" dirty="0" smtClean="0"/>
              <a:t>Verstovsek S, Kiladjian JJ, Griesshammer M, et al. Results of a prospective, randomized, open-label phase 3 study of ruxolitinib (RUX) in polycythemia vera (PV) patients resistant to or intolerant of hydroxyurea (HU): the RESPONSE trial. </a:t>
            </a:r>
            <a:r>
              <a:rPr lang="en-US" i="1" dirty="0" smtClean="0"/>
              <a:t>J Clin Oncol. </a:t>
            </a:r>
            <a:r>
              <a:rPr lang="en-US" dirty="0" smtClean="0"/>
              <a:t>2014;32(5s):abstract 7026.</a:t>
            </a:r>
          </a:p>
          <a:p>
            <a:pPr marL="228234" indent="-228234">
              <a:buAutoNum type="arabicPeriod"/>
            </a:pPr>
            <a:r>
              <a:rPr lang="en-US" dirty="0" smtClean="0"/>
              <a:t>Vannucchi AM, Kiladijan JJ, Griesshammer M, et al. Ruxolitinib proves superior to best available therapy in a prospective, randomized, phase 3 study (RESPONSE) in patients with polycythemia vera resistant to or intolerant of hydroxyurea. Presented at: EHA Annual Meeting; June 14, 2014.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RESPONSE ASCO slide</a:t>
            </a:r>
            <a:r>
              <a:rPr lang="en-US" sz="1200" baseline="0" dirty="0" smtClean="0"/>
              <a:t> 8</a:t>
            </a:r>
            <a:r>
              <a:rPr lang="en-US" sz="1200" dirty="0" smtClean="0"/>
              <a:t>; Vannucchi EHA 2014 abstract LB2436 </a:t>
            </a:r>
            <a:endParaRPr lang="en-US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pPr marL="228234" indent="-228234">
              <a:buAutoNum type="arabicPeriod"/>
            </a:pPr>
            <a:r>
              <a:rPr lang="en-US" dirty="0" smtClean="0"/>
              <a:t>Verstovsek S, Kiladjian JJ, Griesshammer M, et al. Results of a prospective, randomized, open-label phase 3 study of ruxolitinib (RUX) in polycythemia vera (PV) patients resistant to or intolerant of hydroxyurea (HU): the RESPONSE trial. </a:t>
            </a:r>
            <a:r>
              <a:rPr lang="en-US" i="1" dirty="0" smtClean="0"/>
              <a:t>J Clin Oncol. </a:t>
            </a:r>
            <a:r>
              <a:rPr lang="en-US" dirty="0" smtClean="0"/>
              <a:t>2014;32(5s):abstract 7026.</a:t>
            </a:r>
          </a:p>
          <a:p>
            <a:pPr marL="228234" indent="-228234">
              <a:buAutoNum type="arabicPeriod"/>
            </a:pPr>
            <a:r>
              <a:rPr lang="en-US" dirty="0" smtClean="0"/>
              <a:t>Vannucchi AM, Kiladijan JJ, Griesshammer M, et al. Ruxolitinib proves superior to best available therapy in a prospective, randomized, phase 3 study (RESPONSE) in patients with polycythemia vera resistant to or intolerant of hydroxyurea. Presented at: EHA Annual Meeting; June 14, 2014.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2937">
              <a:defRPr/>
            </a:pPr>
            <a:r>
              <a:rPr lang="en-US" b="1" dirty="0" smtClean="0"/>
              <a:t>European Organization for the Research and Treatment of Cancer Quality of Life Questionnaire-Core 30 (EORTC QLQ-C30) </a:t>
            </a:r>
            <a:r>
              <a:rPr lang="en-US" b="0" dirty="0" smtClean="0"/>
              <a:t>[</a:t>
            </a:r>
            <a:r>
              <a:rPr lang="en-US" dirty="0" smtClean="0"/>
              <a:t>CSRp33, p30;</a:t>
            </a:r>
            <a:r>
              <a:rPr lang="en-US" baseline="0" dirty="0" smtClean="0"/>
              <a:t> </a:t>
            </a:r>
            <a:r>
              <a:rPr lang="en-US" dirty="0" smtClean="0"/>
              <a:t>ASH2104_Data SumBR4 slide5]</a:t>
            </a:r>
          </a:p>
          <a:p>
            <a:pPr marL="0" lvl="1" defTabSz="912937">
              <a:defRPr/>
            </a:pPr>
            <a:endParaRPr lang="en-US" b="1" dirty="0" smtClean="0"/>
          </a:p>
          <a:p>
            <a:pPr marL="0" lvl="1" defTabSz="912937">
              <a:defRPr/>
            </a:pPr>
            <a:r>
              <a:rPr lang="en-US" b="1" dirty="0" smtClean="0"/>
              <a:t>Modified 14-item MPN Symptom Assessment Form (MPN-SAF) diary </a:t>
            </a:r>
            <a:r>
              <a:rPr lang="en-US" b="0" dirty="0" smtClean="0"/>
              <a:t>[</a:t>
            </a:r>
            <a:r>
              <a:rPr lang="en-US" dirty="0" smtClean="0"/>
              <a:t>CSR p44]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Pruritus Symptom Impact Scale (PSIS) </a:t>
            </a:r>
            <a:r>
              <a:rPr lang="en-US" dirty="0" smtClean="0"/>
              <a:t>[CSR p44]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Patient Global Impression of Change (PGIC) </a:t>
            </a:r>
            <a:r>
              <a:rPr lang="en-US" dirty="0" smtClean="0"/>
              <a:t>[CSR p44]</a:t>
            </a:r>
            <a:endParaRPr lang="en-US" b="1" dirty="0" smtClean="0"/>
          </a:p>
          <a:p>
            <a:pPr marL="0" lvl="1" defTabSz="912937">
              <a:defRPr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12937">
              <a:defRPr/>
            </a:pPr>
            <a:r>
              <a:rPr lang="en-US" b="1" dirty="0" smtClean="0"/>
              <a:t>European Organization for the Research and Treatment of Cancer Quality of Life Questionnaire-Core 30 (EORTC QLQ-C30) </a:t>
            </a:r>
            <a:r>
              <a:rPr lang="en-US" b="0" dirty="0" smtClean="0"/>
              <a:t>[</a:t>
            </a:r>
            <a:r>
              <a:rPr lang="en-US" dirty="0" smtClean="0"/>
              <a:t>CSRp33, p30;</a:t>
            </a:r>
            <a:r>
              <a:rPr lang="en-US" baseline="0" dirty="0" smtClean="0"/>
              <a:t> </a:t>
            </a:r>
            <a:r>
              <a:rPr lang="en-US" dirty="0" smtClean="0"/>
              <a:t>ASH2104_Data SumBR4 slide5]</a:t>
            </a:r>
          </a:p>
          <a:p>
            <a:pPr marL="0" lvl="1" defTabSz="912937">
              <a:defRPr/>
            </a:pPr>
            <a:endParaRPr lang="en-US" b="1" dirty="0" smtClean="0"/>
          </a:p>
          <a:p>
            <a:pPr marL="0" lvl="1" defTabSz="912937">
              <a:defRPr/>
            </a:pPr>
            <a:r>
              <a:rPr lang="en-US" b="1" dirty="0" smtClean="0"/>
              <a:t>Modified 14-item MPN Symptom Assessment Form (MPN-SAF) diary </a:t>
            </a:r>
            <a:r>
              <a:rPr lang="en-US" b="0" dirty="0" smtClean="0"/>
              <a:t>[</a:t>
            </a:r>
            <a:r>
              <a:rPr lang="en-US" dirty="0" smtClean="0"/>
              <a:t>CSR p44]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Pruritus Symptom Impact Scale (PSIS) </a:t>
            </a:r>
            <a:r>
              <a:rPr lang="en-US" dirty="0" smtClean="0"/>
              <a:t>[CSR p44]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Patient Global Impression of Change (PGIC) </a:t>
            </a:r>
            <a:r>
              <a:rPr lang="en-US" dirty="0" smtClean="0"/>
              <a:t>[CSR p44]</a:t>
            </a:r>
            <a:endParaRPr lang="en-US" b="1" dirty="0" smtClean="0"/>
          </a:p>
          <a:p>
            <a:pPr marL="0" lvl="1" defTabSz="912937">
              <a:defRPr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Bullet 1a. ASH2104_Data SumBR4 slide9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1243-3A18-4164-A9FD-DFE2A63ABD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69088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5689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3CE00-094A-4FCC-9945-A44D7019A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4450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41438"/>
            <a:ext cx="7315200" cy="45259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D9C5A-E6D9-4558-94F9-5438829CF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4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E1DB-B8C1-4948-B930-3BA40971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1"/>
            <a:ext cx="8229600" cy="589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117F0-B8AC-486D-99AB-792416DDBD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62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045"/>
            <a:ext cx="8229600" cy="4525963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8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56" y="4406901"/>
            <a:ext cx="6908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56" y="2906713"/>
            <a:ext cx="6908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1C0B3-5352-4079-B2FA-57950F09D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1"/>
            <a:ext cx="358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1733" y="1600201"/>
            <a:ext cx="358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FD8C-DD82-4565-BE21-D881255C4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35113"/>
            <a:ext cx="35912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174875"/>
            <a:ext cx="35912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8912" y="1535113"/>
            <a:ext cx="35926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8912" y="2174875"/>
            <a:ext cx="35926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72D4A-73FD-4406-A24B-AA18426F2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53A10-7CD4-4C53-A045-7772A609E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B75C-9594-412A-9AB7-F9725CBAAC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3050"/>
            <a:ext cx="26740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822" y="273051"/>
            <a:ext cx="45437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435101"/>
            <a:ext cx="26740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01F69-5B57-495F-BED4-BDB0C9C62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45" y="4800600"/>
            <a:ext cx="4876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145" y="612775"/>
            <a:ext cx="4876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145" y="5367338"/>
            <a:ext cx="4876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[NOT APPROVED]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 CONFIDENTIAL – DO NOT COPY, DISTRIBUTE, OR OTHERWISE REPRODUCE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A77E-249E-42EE-A160-C5DF2ECEE7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3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-15522" y="6492876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[NOT APPROVED]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19301" y="6521451"/>
            <a:ext cx="54652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 CONFIDENTIAL – DO NOT COPY, DISTRIBUTE, OR OTHERWISE REPRODUCE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08750"/>
            <a:ext cx="533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C3166F3B-F317-436E-BBF2-37F2D77D9D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0982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•"/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•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09828"/>
        </a:buClr>
        <a:buFont typeface="Arial" charset="0"/>
        <a:buChar char="»"/>
        <a:defRPr sz="1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610" y="772675"/>
            <a:ext cx="8364615" cy="1973270"/>
          </a:xfrm>
        </p:spPr>
        <p:txBody>
          <a:bodyPr/>
          <a:lstStyle/>
          <a:p>
            <a:pPr algn="ctr"/>
            <a:r>
              <a:rPr lang="en-US" sz="2800" dirty="0" smtClean="0"/>
              <a:t>Changes in Quality of Life and Disease-Related Symptoms in Patients With </a:t>
            </a:r>
            <a:r>
              <a:rPr lang="en-US" sz="2800" dirty="0" err="1" smtClean="0"/>
              <a:t>Polycythemia</a:t>
            </a:r>
            <a:r>
              <a:rPr lang="en-US" sz="2800" dirty="0" smtClean="0"/>
              <a:t> Vera </a:t>
            </a:r>
            <a:r>
              <a:rPr lang="en-US" sz="3200" dirty="0" smtClean="0"/>
              <a:t>Receiving</a:t>
            </a:r>
            <a:r>
              <a:rPr lang="en-US" sz="2800" dirty="0" smtClean="0"/>
              <a:t> </a:t>
            </a:r>
            <a:r>
              <a:rPr lang="en-US" sz="2800" dirty="0" err="1" smtClean="0"/>
              <a:t>Ruxolitinib</a:t>
            </a:r>
            <a:r>
              <a:rPr lang="en-US" sz="2800" dirty="0" smtClean="0"/>
              <a:t> or Best Available Therapy: RESPONSE Trial Results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295" y="4643320"/>
            <a:ext cx="8120765" cy="993650"/>
          </a:xfrm>
        </p:spPr>
        <p:txBody>
          <a:bodyPr/>
          <a:lstStyle/>
          <a:p>
            <a:r>
              <a:rPr lang="en-US" sz="2000" b="1" dirty="0" smtClean="0"/>
              <a:t>Mesa R, </a:t>
            </a:r>
            <a:r>
              <a:rPr lang="en-US" sz="2000" b="1" dirty="0" err="1" smtClean="0"/>
              <a:t>Verstovsek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Kiladjian</a:t>
            </a:r>
            <a:r>
              <a:rPr lang="en-US" sz="2000" b="1" dirty="0" smtClean="0"/>
              <a:t> J-J, </a:t>
            </a:r>
            <a:r>
              <a:rPr lang="en-US" sz="2000" b="1" dirty="0" err="1" smtClean="0"/>
              <a:t>Griesshammer</a:t>
            </a:r>
            <a:r>
              <a:rPr lang="en-US" sz="2000" b="1" dirty="0" smtClean="0"/>
              <a:t> M, </a:t>
            </a:r>
            <a:r>
              <a:rPr lang="en-US" sz="2000" b="1" dirty="0" err="1" smtClean="0"/>
              <a:t>Masszi</a:t>
            </a:r>
            <a:r>
              <a:rPr lang="en-US" sz="2000" b="1" dirty="0" smtClean="0"/>
              <a:t> T, </a:t>
            </a:r>
            <a:r>
              <a:rPr lang="en-US" sz="2000" b="1" dirty="0" err="1" smtClean="0"/>
              <a:t>Durrant</a:t>
            </a:r>
            <a:r>
              <a:rPr lang="en-US" sz="2000" b="1" dirty="0" smtClean="0"/>
              <a:t> S, </a:t>
            </a:r>
            <a:r>
              <a:rPr lang="en-US" sz="2000" b="1" dirty="0" err="1" smtClean="0"/>
              <a:t>Passamonti</a:t>
            </a:r>
            <a:r>
              <a:rPr lang="en-US" sz="2000" b="1" dirty="0" smtClean="0"/>
              <a:t> F, Harrison CN, Pane F, </a:t>
            </a:r>
            <a:r>
              <a:rPr lang="en-US" sz="2000" b="1" dirty="0" err="1" smtClean="0"/>
              <a:t>Zachee</a:t>
            </a:r>
            <a:r>
              <a:rPr lang="en-US" sz="2000" b="1" dirty="0" smtClean="0"/>
              <a:t> P, He S, Jones MM, </a:t>
            </a:r>
            <a:r>
              <a:rPr lang="en-US" sz="2000" b="1" dirty="0" err="1" smtClean="0"/>
              <a:t>Parasuraman</a:t>
            </a:r>
            <a:r>
              <a:rPr lang="en-US" sz="2000" b="1" dirty="0" smtClean="0"/>
              <a:t> S, Li J, </a:t>
            </a:r>
            <a:r>
              <a:rPr lang="en-US" sz="2000" b="1" dirty="0" err="1" smtClean="0"/>
              <a:t>Côté</a:t>
            </a:r>
            <a:r>
              <a:rPr lang="en-US" sz="2000" b="1" dirty="0" smtClean="0"/>
              <a:t> I, </a:t>
            </a:r>
            <a:r>
              <a:rPr lang="en-US" sz="2000" b="1" dirty="0" err="1" smtClean="0"/>
              <a:t>Habr</a:t>
            </a:r>
            <a:r>
              <a:rPr lang="en-US" sz="2000" b="1" dirty="0" smtClean="0"/>
              <a:t> D, </a:t>
            </a:r>
            <a:r>
              <a:rPr lang="en-US" sz="2000" b="1" dirty="0" err="1" smtClean="0"/>
              <a:t>Vannucchi</a:t>
            </a:r>
            <a:r>
              <a:rPr lang="en-US" sz="2000" b="1" dirty="0" smtClean="0"/>
              <a:t> AM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08750"/>
            <a:ext cx="533400" cy="349250"/>
          </a:xfrm>
        </p:spPr>
        <p:txBody>
          <a:bodyPr/>
          <a:lstStyle/>
          <a:p>
            <a:pPr>
              <a:defRPr/>
            </a:pPr>
            <a:fld id="{96315B4F-9514-4FF4-9F66-C1B444CAD2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Subtitle 3"/>
          <p:cNvSpPr txBox="1">
            <a:spLocks/>
          </p:cNvSpPr>
          <p:nvPr/>
        </p:nvSpPr>
        <p:spPr bwMode="auto">
          <a:xfrm>
            <a:off x="557213" y="3707829"/>
            <a:ext cx="8131175" cy="58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0"/>
              </a:buClr>
              <a:buSzPct val="110000"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Courier New" pitchFamily="49" charset="0"/>
              <a:buChar char="—"/>
              <a:defRPr sz="2400">
                <a:solidFill>
                  <a:srgbClr val="FFFFFF"/>
                </a:solidFill>
                <a:latin typeface="+mn-lt"/>
              </a:defRPr>
            </a:lvl2pPr>
            <a:lvl3pPr marL="1200150" indent="-2857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SzPct val="75000"/>
              <a:buFont typeface="Wingdings" pitchFamily="2" charset="2"/>
              <a:buChar char="Ø"/>
              <a:defRPr sz="2000">
                <a:solidFill>
                  <a:srgbClr val="FFFFFF"/>
                </a:solidFill>
                <a:latin typeface="+mn-lt"/>
              </a:defRPr>
            </a:lvl3pPr>
            <a:lvl4pPr marL="1652588" indent="-280988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Clr>
                <a:srgbClr val="FFFF05"/>
              </a:buClr>
              <a:buFont typeface="Wingdings" pitchFamily="2" charset="2"/>
              <a:buChar char="s"/>
              <a:defRPr>
                <a:solidFill>
                  <a:srgbClr val="FFFFFF"/>
                </a:solidFill>
                <a:latin typeface="+mn-lt"/>
              </a:defRPr>
            </a:lvl4pPr>
            <a:lvl5pPr marL="2062163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FF05"/>
              </a:buClr>
              <a:buChar char="»"/>
              <a:defRPr sz="1600">
                <a:solidFill>
                  <a:srgbClr val="FFFFFF"/>
                </a:solidFill>
                <a:latin typeface="+mn-lt"/>
              </a:defRPr>
            </a:lvl5pPr>
            <a:lvl6pPr marL="25193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6pPr>
            <a:lvl7pPr marL="29765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7pPr>
            <a:lvl8pPr marL="34337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8pPr>
            <a:lvl9pPr marL="3890963" indent="-228600" algn="l" rtl="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en-US" sz="2800" b="1" kern="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#709</a:t>
            </a:r>
            <a:endParaRPr lang="en-US" sz="2800" b="1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305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Methods: Patient-Reported </a:t>
            </a:r>
            <a:br>
              <a:rPr lang="en-US" dirty="0" smtClean="0"/>
            </a:br>
            <a:r>
              <a:rPr lang="en-US" dirty="0" smtClean="0"/>
              <a:t>Outcome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306"/>
            <a:ext cx="8229600" cy="440922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/>
              <a:t>European Organization for the Research and Treatment of Cancer Quality of Life Questionnaire-Core 30 (EORTC QLQ-C30)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/>
              <a:t>Patients completed the EORTC QLQ-C30 every 4 weeks until Week 32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>
                <a:ea typeface="Times New Roman" pitchFamily="18" charset="0"/>
                <a:cs typeface="Arial" pitchFamily="34" charset="0"/>
              </a:rPr>
              <a:t>Scores ranged from 1 to 100 for all questions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>
                <a:ea typeface="Times New Roman" pitchFamily="18" charset="0"/>
                <a:cs typeface="Arial" pitchFamily="34" charset="0"/>
              </a:rPr>
              <a:t>Higher scores on the </a:t>
            </a:r>
            <a:r>
              <a:rPr lang="en-US" sz="1900" b="1" dirty="0" smtClean="0"/>
              <a:t>Global Health Status/QoL subscale and</a:t>
            </a:r>
            <a:r>
              <a:rPr lang="en-US" sz="1900" b="1" dirty="0" smtClean="0">
                <a:ea typeface="Times New Roman" pitchFamily="18" charset="0"/>
                <a:cs typeface="Arial" pitchFamily="34" charset="0"/>
              </a:rPr>
              <a:t> functional subscales indicated better functioning; higher scores on individual symptom scores indicated worse symptom severity</a:t>
            </a:r>
            <a:endParaRPr lang="en-US" sz="1900" b="1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/>
              <a:t>The percentage of patients achieving the minimally important difference (MID) from baseline in the Global Health Status/QoL subscale was summarized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b="1" dirty="0" smtClean="0"/>
              <a:t>MID = 10-point improvement from baseline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9835"/>
            <a:ext cx="8229600" cy="48645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Modified MPN Symptom Assessment Form (MPN-SAF)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Total symptom score (TSS; maximum </a:t>
            </a:r>
            <a:r>
              <a:rPr lang="en-US" b="1" dirty="0" smtClean="0"/>
              <a:t>score = 140</a:t>
            </a:r>
            <a:r>
              <a:rPr lang="en-US" b="1" dirty="0" smtClean="0"/>
              <a:t>) was assessed using the 14-item modified MPN-SAF; 3 symptom clusters were defined based on a factor analysis and pathophysiology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Symptom clusters: cytokine (sum of scores for tiredness, itching, muscle ache, night sweats, and sweats while awake), hyperviscosity (vision problems, dizziness, concentration problems, headache, numbness/tingling, ringing in ears, and skin redness), and splenomegaly (abdominal discomfort and early satiety)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Individual symptoms were ranked on a scale of 0 (absent) to 10 (worst imaginable)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Pruritus Symptom Impact Scale (PSIS)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5 questions graded on a scale of 0 (not at all) to 10 (worst imaginable)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Patient Global Impression of Change (PGIC)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7 response options described changes as “very much improved” to “very much worse”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31730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0982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kern="0" dirty="0" smtClean="0"/>
              <a:t>Methods: Patient-Reported </a:t>
            </a:r>
            <a:br>
              <a:rPr lang="en-US" kern="0" dirty="0" smtClean="0"/>
            </a:br>
            <a:r>
              <a:rPr lang="en-US" kern="0" dirty="0" smtClean="0"/>
              <a:t>Outcome Measures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40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 smtClean="0"/>
              <a:t>Mean EORTC QLQ-C30 Scores in PV and Other Hematologic Malignancies and Solid Tumors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30249"/>
              </p:ext>
            </p:extLst>
          </p:nvPr>
        </p:nvGraphicFramePr>
        <p:xfrm>
          <a:off x="850121" y="1208594"/>
          <a:ext cx="8047894" cy="485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656"/>
                <a:gridCol w="1149855"/>
                <a:gridCol w="1253521"/>
                <a:gridCol w="745721"/>
                <a:gridCol w="944368"/>
                <a:gridCol w="1014788"/>
                <a:gridCol w="1012985"/>
              </a:tblGrid>
              <a:tr h="8919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EORTC QLQ-C30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PV RESPONSE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baseline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Rux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arm</a:t>
                      </a:r>
                      <a:endParaRPr lang="en-US" sz="1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n = 110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COMFORT-I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baseline</a:t>
                      </a:r>
                      <a:endParaRPr lang="en-US" sz="1100" baseline="3000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(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</a:rPr>
                        <a:t>N = 309)</a:t>
                      </a:r>
                      <a:r>
                        <a:rPr lang="en-US" sz="1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 = 96)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CML</a:t>
                      </a:r>
                      <a:b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  =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73)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Breast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 = 2782)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Recurrent/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metastatic cancers </a:t>
                      </a:r>
                      <a:b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(N = 4812)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4864" marR="54864" marT="0" marB="9144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Global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status/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QoL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59.9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52.8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59.9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70.2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61.8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56.3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Functional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subscales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Physical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79.8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68.4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74.9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78.0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78.4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77.8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63.9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68.8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78.1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70.9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60.7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Emotional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76.3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74.4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76.5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78.8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68.6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68.7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Cognitive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77.6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80.4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77.0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86.1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81.5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80.5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Social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functioning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81.7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74.9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84.3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77.0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70.5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5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Symptom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scales/single items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at</a:t>
                      </a: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lang="en-US" sz="1100" spc="1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37.9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52.4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41.0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29.8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33.3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24.7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29.6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22.6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33.7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en-US" sz="1100" spc="-1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100" spc="1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21.2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36.9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29.8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18.1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23.4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282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</a:t>
                      </a: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lang="en-US" sz="1100" spc="2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</a:t>
                      </a: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26.6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39.0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33.7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26.9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29.8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33.6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551">
                <a:tc>
                  <a:txBody>
                    <a:bodyPr/>
                    <a:lstStyle/>
                    <a:p>
                      <a:pPr marL="1143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100" spc="1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</a:t>
                      </a: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lang="en-US" sz="1100" spc="1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lang="en-US" sz="1100" spc="-3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</a:t>
                      </a:r>
                      <a:r>
                        <a:rPr lang="en-US" sz="1100" spc="5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12.3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33.1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15.1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13.7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18.5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28.2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970">
                <a:tc gridSpan="7">
                  <a:txBody>
                    <a:bodyPr/>
                    <a:lstStyle/>
                    <a:p>
                      <a:pPr eaLnBrk="0" hangingPunct="0">
                        <a:defRPr/>
                      </a:pP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NOTE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: Scores are calculated on a 100-point normalized scale with lower scores indicating poorer QoL for functioning subscales and Global Health Status/QoL, and higher scores indicating more severe symptoms on symptom scales</a:t>
                      </a:r>
                    </a:p>
                    <a:p>
                      <a:pPr eaLnBrk="0" hangingPunct="0">
                        <a:defRPr/>
                      </a:pPr>
                      <a:r>
                        <a:rPr lang="en-US" sz="1000" b="0" dirty="0" smtClean="0">
                          <a:solidFill>
                            <a:schemeClr val="bg1"/>
                          </a:solidFill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CML=chronic myeloid leukemia; </a:t>
                      </a: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 pitchFamily="18" charset="0"/>
                          <a:cs typeface="Arial" pitchFamily="34" charset="0"/>
                        </a:rPr>
                        <a:t>MF=myelofibrosis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53598" marR="5359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598" marR="53598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1649" y="5946983"/>
            <a:ext cx="8655054" cy="64633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28600" indent="-228600" eaLnBrk="0" hangingPunct="0">
              <a:buFontTx/>
              <a:buAutoNum type="arabicPeriod"/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Data on </a:t>
            </a:r>
            <a:r>
              <a:rPr lang="en-US" sz="900" b="1" dirty="0">
                <a:solidFill>
                  <a:schemeClr val="bg1"/>
                </a:solidFill>
              </a:rPr>
              <a:t>f</a:t>
            </a:r>
            <a:r>
              <a:rPr lang="en-US" sz="900" b="1" dirty="0" smtClean="0">
                <a:solidFill>
                  <a:schemeClr val="bg1"/>
                </a:solidFill>
              </a:rPr>
              <a:t>ile</a:t>
            </a:r>
            <a:r>
              <a:rPr lang="en-US" sz="900" b="1" dirty="0" smtClean="0">
                <a:solidFill>
                  <a:schemeClr val="bg1"/>
                </a:solidFill>
              </a:rPr>
              <a:t>. Incyte Corporation</a:t>
            </a:r>
          </a:p>
          <a:p>
            <a:pPr marL="228600" indent="-228600" eaLnBrk="0" hangingPunct="0">
              <a:buAutoNum type="arabicPeriod"/>
              <a:defRPr/>
            </a:pPr>
            <a:r>
              <a:rPr lang="en-US" sz="900" b="1" dirty="0" err="1" smtClean="0">
                <a:solidFill>
                  <a:schemeClr val="bg1"/>
                </a:solidFill>
              </a:rPr>
              <a:t>Scherber</a:t>
            </a:r>
            <a:r>
              <a:rPr lang="en-US" sz="900" b="1" dirty="0" smtClean="0">
                <a:solidFill>
                  <a:schemeClr val="bg1"/>
                </a:solidFill>
              </a:rPr>
              <a:t> R, </a:t>
            </a:r>
            <a:r>
              <a:rPr lang="en-US" sz="900" b="1" dirty="0">
                <a:solidFill>
                  <a:schemeClr val="bg1"/>
                </a:solidFill>
              </a:rPr>
              <a:t>et al. </a:t>
            </a:r>
            <a:r>
              <a:rPr lang="en-US" sz="900" b="1" i="1" dirty="0">
                <a:solidFill>
                  <a:schemeClr val="bg1"/>
                </a:solidFill>
              </a:rPr>
              <a:t>Blood</a:t>
            </a:r>
            <a:r>
              <a:rPr lang="en-US" sz="900" b="1" dirty="0">
                <a:solidFill>
                  <a:schemeClr val="bg1"/>
                </a:solidFill>
              </a:rPr>
              <a:t>. </a:t>
            </a:r>
            <a:r>
              <a:rPr lang="en-US" sz="900" b="1" dirty="0" smtClean="0">
                <a:solidFill>
                  <a:schemeClr val="bg1"/>
                </a:solidFill>
              </a:rPr>
              <a:t>2011;118:401-408.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 eaLnBrk="0" hangingPunct="0">
              <a:buAutoNum type="arabicPeriod"/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Homewood </a:t>
            </a:r>
            <a:r>
              <a:rPr lang="en-US" sz="900" b="1" dirty="0" smtClean="0">
                <a:solidFill>
                  <a:schemeClr val="bg1"/>
                </a:solidFill>
              </a:rPr>
              <a:t>J, et </a:t>
            </a:r>
            <a:r>
              <a:rPr lang="en-US" sz="900" b="1" dirty="0">
                <a:solidFill>
                  <a:schemeClr val="bg1"/>
                </a:solidFill>
              </a:rPr>
              <a:t>al. </a:t>
            </a:r>
            <a:r>
              <a:rPr lang="en-US" sz="900" b="1" i="1" dirty="0">
                <a:solidFill>
                  <a:schemeClr val="bg1"/>
                </a:solidFill>
              </a:rPr>
              <a:t>Hematol J</a:t>
            </a:r>
            <a:r>
              <a:rPr lang="en-US" sz="900" b="1" dirty="0">
                <a:solidFill>
                  <a:schemeClr val="bg1"/>
                </a:solidFill>
              </a:rPr>
              <a:t>. </a:t>
            </a:r>
            <a:r>
              <a:rPr lang="en-US" sz="900" b="1" dirty="0" smtClean="0">
                <a:solidFill>
                  <a:schemeClr val="bg1"/>
                </a:solidFill>
              </a:rPr>
              <a:t>2003;4:253-262.</a:t>
            </a:r>
          </a:p>
          <a:p>
            <a:pPr marL="228600" indent="-228600" eaLnBrk="0" hangingPunct="0">
              <a:buAutoNum type="arabicPeriod"/>
              <a:defRPr/>
            </a:pP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 eaLnBrk="0" hangingPunct="0">
              <a:buFontTx/>
              <a:buAutoNum type="arabicPeriod"/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Scott </a:t>
            </a:r>
            <a:r>
              <a:rPr lang="en-US" sz="900" b="1" dirty="0" smtClean="0">
                <a:solidFill>
                  <a:schemeClr val="bg1"/>
                </a:solidFill>
              </a:rPr>
              <a:t>NW, et </a:t>
            </a:r>
            <a:r>
              <a:rPr lang="en-US" sz="900" b="1" dirty="0" smtClean="0">
                <a:solidFill>
                  <a:schemeClr val="bg1"/>
                </a:solidFill>
              </a:rPr>
              <a:t>al. </a:t>
            </a:r>
            <a:r>
              <a:rPr lang="en-US" sz="900" b="1" dirty="0" smtClean="0">
                <a:solidFill>
                  <a:schemeClr val="bg1"/>
                </a:solidFill>
              </a:rPr>
              <a:t>EORTC </a:t>
            </a:r>
            <a:r>
              <a:rPr lang="en-US" sz="900" b="1" dirty="0" smtClean="0">
                <a:solidFill>
                  <a:schemeClr val="bg1"/>
                </a:solidFill>
              </a:rPr>
              <a:t>QLQ-C30 </a:t>
            </a:r>
            <a:r>
              <a:rPr lang="en-US" sz="900" b="1" dirty="0" smtClean="0">
                <a:solidFill>
                  <a:schemeClr val="bg1"/>
                </a:solidFill>
              </a:rPr>
              <a:t>Reference Values. </a:t>
            </a:r>
            <a:r>
              <a:rPr lang="en-US" sz="900" b="1" dirty="0">
                <a:solidFill>
                  <a:schemeClr val="bg1"/>
                </a:solidFill>
              </a:rPr>
              <a:t>2008. </a:t>
            </a:r>
            <a:r>
              <a:rPr lang="en-US" sz="900" b="1" dirty="0" smtClean="0">
                <a:solidFill>
                  <a:schemeClr val="bg1"/>
                </a:solidFill>
              </a:rPr>
              <a:t>Available at: http</a:t>
            </a:r>
            <a:r>
              <a:rPr lang="en-US" sz="900" b="1" dirty="0">
                <a:solidFill>
                  <a:schemeClr val="bg1"/>
                </a:solidFill>
              </a:rPr>
              <a:t>://</a:t>
            </a:r>
            <a:r>
              <a:rPr lang="en-US" sz="900" b="1" dirty="0" smtClean="0">
                <a:solidFill>
                  <a:schemeClr val="bg1"/>
                </a:solidFill>
              </a:rPr>
              <a:t>groups.eortc.be/qol/sites/default/files/img/newsletter/reference_ values_manual2008.pdf. Accessed December 10, 2014.</a:t>
            </a:r>
            <a:endParaRPr 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6200000">
            <a:off x="-323234" y="4301791"/>
            <a:ext cx="1669701" cy="683054"/>
          </a:xfrm>
          <a:prstGeom prst="rightArrow">
            <a:avLst>
              <a:gd name="adj1" fmla="val 66462"/>
              <a:gd name="adj2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Higher score =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more severe symptoms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5400000" flipV="1">
            <a:off x="-247332" y="2556209"/>
            <a:ext cx="1517900" cy="683054"/>
          </a:xfrm>
          <a:prstGeom prst="rightArrow">
            <a:avLst>
              <a:gd name="adj1" fmla="val 66462"/>
              <a:gd name="adj2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Lower score =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worse QoL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94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Mean Change From Baseline in EORTC QLQ-C30 Functional Scores at Week 32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90107"/>
            <a:ext cx="8229600" cy="1053177"/>
          </a:xfrm>
        </p:spPr>
        <p:txBody>
          <a:bodyPr/>
          <a:lstStyle/>
          <a:p>
            <a:r>
              <a:rPr lang="en-US" b="1" dirty="0" smtClean="0"/>
              <a:t>Treatment with Rux was associated with improvement in mean EORTC QLQ-C30 functional subscale QoL categories, whereas BAT was associated with worsening or little improvement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7660" y="2584802"/>
            <a:ext cx="6903720" cy="3879998"/>
            <a:chOff x="1007660" y="2584802"/>
            <a:chExt cx="6903720" cy="3879998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4207767942"/>
                </p:ext>
              </p:extLst>
            </p:nvPr>
          </p:nvGraphicFramePr>
          <p:xfrm>
            <a:off x="1007660" y="2584802"/>
            <a:ext cx="6903720" cy="3493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Right Arrow 8"/>
            <p:cNvSpPr/>
            <p:nvPr/>
          </p:nvSpPr>
          <p:spPr>
            <a:xfrm>
              <a:off x="4686299" y="6001915"/>
              <a:ext cx="1783075" cy="462885"/>
            </a:xfrm>
            <a:prstGeom prst="rightArrow">
              <a:avLst>
                <a:gd name="adj1" fmla="val 66462"/>
                <a:gd name="adj2" fmla="val 50000"/>
              </a:avLst>
            </a:prstGeom>
            <a:gradFill flip="none" rotWithShape="1">
              <a:gsLst>
                <a:gs pos="0">
                  <a:schemeClr val="tx1"/>
                </a:gs>
                <a:gs pos="3600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Improvement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94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Mean Change From Baseline in EORTC QLQ-C30 Functional Scores Over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1677"/>
            <a:ext cx="8229600" cy="879711"/>
          </a:xfrm>
        </p:spPr>
        <p:txBody>
          <a:bodyPr/>
          <a:lstStyle/>
          <a:p>
            <a:r>
              <a:rPr lang="en-US" b="1" dirty="0" smtClean="0"/>
              <a:t>Improvements in functional subscales of the EORTC QLQ-C30 with Rux treatment were rapid and maintained over time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663699" y="3271668"/>
            <a:ext cx="1783075" cy="462885"/>
          </a:xfrm>
          <a:prstGeom prst="rightArrow">
            <a:avLst>
              <a:gd name="adj1" fmla="val 66462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36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205" name="Rectangle 221"/>
          <p:cNvSpPr>
            <a:spLocks noChangeArrowheads="1"/>
          </p:cNvSpPr>
          <p:nvPr/>
        </p:nvSpPr>
        <p:spPr bwMode="auto">
          <a:xfrm>
            <a:off x="1585913" y="4714876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22"/>
          <p:cNvSpPr>
            <a:spLocks noChangeArrowheads="1"/>
          </p:cNvSpPr>
          <p:nvPr/>
        </p:nvSpPr>
        <p:spPr bwMode="auto">
          <a:xfrm>
            <a:off x="1719263" y="4714876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23"/>
          <p:cNvSpPr>
            <a:spLocks noChangeArrowheads="1"/>
          </p:cNvSpPr>
          <p:nvPr/>
        </p:nvSpPr>
        <p:spPr bwMode="auto">
          <a:xfrm>
            <a:off x="301625" y="4928364"/>
            <a:ext cx="26657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Mean Change From Baseline</a:t>
            </a:r>
          </a:p>
        </p:txBody>
      </p:sp>
      <p:sp>
        <p:nvSpPr>
          <p:cNvPr id="208" name="Rectangle 224"/>
          <p:cNvSpPr>
            <a:spLocks noChangeArrowheads="1"/>
          </p:cNvSpPr>
          <p:nvPr/>
        </p:nvSpPr>
        <p:spPr bwMode="auto">
          <a:xfrm>
            <a:off x="681038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Rectangle 225"/>
          <p:cNvSpPr>
            <a:spLocks noChangeArrowheads="1"/>
          </p:cNvSpPr>
          <p:nvPr/>
        </p:nvSpPr>
        <p:spPr bwMode="auto">
          <a:xfrm>
            <a:off x="927100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ctangle 226"/>
          <p:cNvSpPr>
            <a:spLocks noChangeArrowheads="1"/>
          </p:cNvSpPr>
          <p:nvPr/>
        </p:nvSpPr>
        <p:spPr bwMode="auto">
          <a:xfrm>
            <a:off x="1182688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227"/>
          <p:cNvSpPr>
            <a:spLocks noChangeArrowheads="1"/>
          </p:cNvSpPr>
          <p:nvPr/>
        </p:nvSpPr>
        <p:spPr bwMode="auto">
          <a:xfrm>
            <a:off x="1427163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228"/>
          <p:cNvSpPr>
            <a:spLocks noChangeArrowheads="1"/>
          </p:cNvSpPr>
          <p:nvPr/>
        </p:nvSpPr>
        <p:spPr bwMode="auto">
          <a:xfrm>
            <a:off x="1689100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Rectangle 229"/>
          <p:cNvSpPr>
            <a:spLocks noChangeArrowheads="1"/>
          </p:cNvSpPr>
          <p:nvPr/>
        </p:nvSpPr>
        <p:spPr bwMode="auto">
          <a:xfrm>
            <a:off x="1957388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30"/>
          <p:cNvSpPr>
            <a:spLocks noChangeArrowheads="1"/>
          </p:cNvSpPr>
          <p:nvPr/>
        </p:nvSpPr>
        <p:spPr bwMode="auto">
          <a:xfrm>
            <a:off x="2184400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231"/>
          <p:cNvSpPr>
            <a:spLocks noChangeArrowheads="1"/>
          </p:cNvSpPr>
          <p:nvPr/>
        </p:nvSpPr>
        <p:spPr bwMode="auto">
          <a:xfrm>
            <a:off x="2478088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32"/>
          <p:cNvSpPr>
            <a:spLocks noChangeArrowheads="1"/>
          </p:cNvSpPr>
          <p:nvPr/>
        </p:nvSpPr>
        <p:spPr bwMode="auto">
          <a:xfrm>
            <a:off x="2724150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33"/>
          <p:cNvSpPr>
            <a:spLocks noChangeArrowheads="1"/>
          </p:cNvSpPr>
          <p:nvPr/>
        </p:nvSpPr>
        <p:spPr bwMode="auto">
          <a:xfrm>
            <a:off x="493713" y="381158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34"/>
          <p:cNvSpPr>
            <a:spLocks noChangeArrowheads="1"/>
          </p:cNvSpPr>
          <p:nvPr/>
        </p:nvSpPr>
        <p:spPr bwMode="auto">
          <a:xfrm>
            <a:off x="450850" y="4097339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235"/>
          <p:cNvSpPr>
            <a:spLocks noChangeArrowheads="1"/>
          </p:cNvSpPr>
          <p:nvPr/>
        </p:nvSpPr>
        <p:spPr bwMode="auto">
          <a:xfrm>
            <a:off x="371475" y="4392614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36"/>
          <p:cNvSpPr>
            <a:spLocks noChangeArrowheads="1"/>
          </p:cNvSpPr>
          <p:nvPr/>
        </p:nvSpPr>
        <p:spPr bwMode="auto">
          <a:xfrm>
            <a:off x="493713" y="35258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37"/>
          <p:cNvSpPr>
            <a:spLocks noChangeArrowheads="1"/>
          </p:cNvSpPr>
          <p:nvPr/>
        </p:nvSpPr>
        <p:spPr bwMode="auto">
          <a:xfrm>
            <a:off x="414338" y="324008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238"/>
          <p:cNvSpPr>
            <a:spLocks noChangeArrowheads="1"/>
          </p:cNvSpPr>
          <p:nvPr/>
        </p:nvSpPr>
        <p:spPr bwMode="auto">
          <a:xfrm>
            <a:off x="414338" y="293528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0" name="Rectangle 239"/>
          <p:cNvSpPr>
            <a:spLocks noChangeArrowheads="1"/>
          </p:cNvSpPr>
          <p:nvPr/>
        </p:nvSpPr>
        <p:spPr bwMode="auto">
          <a:xfrm>
            <a:off x="817563" y="2622551"/>
            <a:ext cx="1858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Global Health Status/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QoL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1" name="Rectangle 240"/>
          <p:cNvSpPr>
            <a:spLocks noChangeArrowheads="1"/>
          </p:cNvSpPr>
          <p:nvPr/>
        </p:nvSpPr>
        <p:spPr bwMode="auto">
          <a:xfrm>
            <a:off x="4262438" y="4714876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2" name="Rectangle 241"/>
          <p:cNvSpPr>
            <a:spLocks noChangeArrowheads="1"/>
          </p:cNvSpPr>
          <p:nvPr/>
        </p:nvSpPr>
        <p:spPr bwMode="auto">
          <a:xfrm>
            <a:off x="4397375" y="4714876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3" name="Rectangle 242"/>
          <p:cNvSpPr>
            <a:spLocks noChangeArrowheads="1"/>
          </p:cNvSpPr>
          <p:nvPr/>
        </p:nvSpPr>
        <p:spPr bwMode="auto">
          <a:xfrm>
            <a:off x="3359150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4" name="Rectangle 243"/>
          <p:cNvSpPr>
            <a:spLocks noChangeArrowheads="1"/>
          </p:cNvSpPr>
          <p:nvPr/>
        </p:nvSpPr>
        <p:spPr bwMode="auto">
          <a:xfrm>
            <a:off x="3603625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5" name="Rectangle 244"/>
          <p:cNvSpPr>
            <a:spLocks noChangeArrowheads="1"/>
          </p:cNvSpPr>
          <p:nvPr/>
        </p:nvSpPr>
        <p:spPr bwMode="auto">
          <a:xfrm>
            <a:off x="3859213" y="45037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6" name="Rectangle 245"/>
          <p:cNvSpPr>
            <a:spLocks noChangeArrowheads="1"/>
          </p:cNvSpPr>
          <p:nvPr/>
        </p:nvSpPr>
        <p:spPr bwMode="auto">
          <a:xfrm>
            <a:off x="4103688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7" name="Rectangle 246"/>
          <p:cNvSpPr>
            <a:spLocks noChangeArrowheads="1"/>
          </p:cNvSpPr>
          <p:nvPr/>
        </p:nvSpPr>
        <p:spPr bwMode="auto">
          <a:xfrm>
            <a:off x="4365625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8" name="Rectangle 247"/>
          <p:cNvSpPr>
            <a:spLocks noChangeArrowheads="1"/>
          </p:cNvSpPr>
          <p:nvPr/>
        </p:nvSpPr>
        <p:spPr bwMode="auto">
          <a:xfrm>
            <a:off x="4635500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9" name="Rectangle 248"/>
          <p:cNvSpPr>
            <a:spLocks noChangeArrowheads="1"/>
          </p:cNvSpPr>
          <p:nvPr/>
        </p:nvSpPr>
        <p:spPr bwMode="auto">
          <a:xfrm>
            <a:off x="4860925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0" name="Rectangle 249"/>
          <p:cNvSpPr>
            <a:spLocks noChangeArrowheads="1"/>
          </p:cNvSpPr>
          <p:nvPr/>
        </p:nvSpPr>
        <p:spPr bwMode="auto">
          <a:xfrm>
            <a:off x="5156200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1" name="Rectangle 250"/>
          <p:cNvSpPr>
            <a:spLocks noChangeArrowheads="1"/>
          </p:cNvSpPr>
          <p:nvPr/>
        </p:nvSpPr>
        <p:spPr bwMode="auto">
          <a:xfrm>
            <a:off x="5402263" y="450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2" name="Rectangle 251"/>
          <p:cNvSpPr>
            <a:spLocks noChangeArrowheads="1"/>
          </p:cNvSpPr>
          <p:nvPr/>
        </p:nvSpPr>
        <p:spPr bwMode="auto">
          <a:xfrm>
            <a:off x="3171825" y="381158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3" name="Rectangle 252"/>
          <p:cNvSpPr>
            <a:spLocks noChangeArrowheads="1"/>
          </p:cNvSpPr>
          <p:nvPr/>
        </p:nvSpPr>
        <p:spPr bwMode="auto">
          <a:xfrm>
            <a:off x="3127375" y="4097339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4" name="Rectangle 253"/>
          <p:cNvSpPr>
            <a:spLocks noChangeArrowheads="1"/>
          </p:cNvSpPr>
          <p:nvPr/>
        </p:nvSpPr>
        <p:spPr bwMode="auto">
          <a:xfrm>
            <a:off x="3048000" y="4392614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5" name="Rectangle 254"/>
          <p:cNvSpPr>
            <a:spLocks noChangeArrowheads="1"/>
          </p:cNvSpPr>
          <p:nvPr/>
        </p:nvSpPr>
        <p:spPr bwMode="auto">
          <a:xfrm>
            <a:off x="3171825" y="35258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6" name="Rectangle 255"/>
          <p:cNvSpPr>
            <a:spLocks noChangeArrowheads="1"/>
          </p:cNvSpPr>
          <p:nvPr/>
        </p:nvSpPr>
        <p:spPr bwMode="auto">
          <a:xfrm>
            <a:off x="3092450" y="324008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7" name="Rectangle 256"/>
          <p:cNvSpPr>
            <a:spLocks noChangeArrowheads="1"/>
          </p:cNvSpPr>
          <p:nvPr/>
        </p:nvSpPr>
        <p:spPr bwMode="auto">
          <a:xfrm>
            <a:off x="3092450" y="2936876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8" name="Rectangle 257"/>
          <p:cNvSpPr>
            <a:spLocks noChangeArrowheads="1"/>
          </p:cNvSpPr>
          <p:nvPr/>
        </p:nvSpPr>
        <p:spPr bwMode="auto">
          <a:xfrm>
            <a:off x="3616325" y="2622551"/>
            <a:ext cx="1550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Physical Functioning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9" name="Rectangle 258"/>
          <p:cNvSpPr>
            <a:spLocks noChangeArrowheads="1"/>
          </p:cNvSpPr>
          <p:nvPr/>
        </p:nvSpPr>
        <p:spPr bwMode="auto">
          <a:xfrm>
            <a:off x="6948488" y="4725989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0" name="Rectangle 259"/>
          <p:cNvSpPr>
            <a:spLocks noChangeArrowheads="1"/>
          </p:cNvSpPr>
          <p:nvPr/>
        </p:nvSpPr>
        <p:spPr bwMode="auto">
          <a:xfrm>
            <a:off x="7081838" y="4725989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1" name="Rectangle 260"/>
          <p:cNvSpPr>
            <a:spLocks noChangeArrowheads="1"/>
          </p:cNvSpPr>
          <p:nvPr/>
        </p:nvSpPr>
        <p:spPr bwMode="auto">
          <a:xfrm>
            <a:off x="6043613" y="4514851"/>
            <a:ext cx="77788" cy="16986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2" name="Rectangle 261"/>
          <p:cNvSpPr>
            <a:spLocks noChangeArrowheads="1"/>
          </p:cNvSpPr>
          <p:nvPr/>
        </p:nvSpPr>
        <p:spPr bwMode="auto">
          <a:xfrm>
            <a:off x="6288088" y="451485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3" name="Rectangle 262"/>
          <p:cNvSpPr>
            <a:spLocks noChangeArrowheads="1"/>
          </p:cNvSpPr>
          <p:nvPr/>
        </p:nvSpPr>
        <p:spPr bwMode="auto">
          <a:xfrm>
            <a:off x="6543675" y="451485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4" name="Rectangle 263"/>
          <p:cNvSpPr>
            <a:spLocks noChangeArrowheads="1"/>
          </p:cNvSpPr>
          <p:nvPr/>
        </p:nvSpPr>
        <p:spPr bwMode="auto">
          <a:xfrm>
            <a:off x="6789738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5" name="Rectangle 264"/>
          <p:cNvSpPr>
            <a:spLocks noChangeArrowheads="1"/>
          </p:cNvSpPr>
          <p:nvPr/>
        </p:nvSpPr>
        <p:spPr bwMode="auto">
          <a:xfrm>
            <a:off x="7050088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6" name="Rectangle 265"/>
          <p:cNvSpPr>
            <a:spLocks noChangeArrowheads="1"/>
          </p:cNvSpPr>
          <p:nvPr/>
        </p:nvSpPr>
        <p:spPr bwMode="auto">
          <a:xfrm>
            <a:off x="7319963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7" name="Rectangle 266"/>
          <p:cNvSpPr>
            <a:spLocks noChangeArrowheads="1"/>
          </p:cNvSpPr>
          <p:nvPr/>
        </p:nvSpPr>
        <p:spPr bwMode="auto">
          <a:xfrm>
            <a:off x="7545388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8" name="Rectangle 267"/>
          <p:cNvSpPr>
            <a:spLocks noChangeArrowheads="1"/>
          </p:cNvSpPr>
          <p:nvPr/>
        </p:nvSpPr>
        <p:spPr bwMode="auto">
          <a:xfrm>
            <a:off x="7840663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9" name="Rectangle 268"/>
          <p:cNvSpPr>
            <a:spLocks noChangeArrowheads="1"/>
          </p:cNvSpPr>
          <p:nvPr/>
        </p:nvSpPr>
        <p:spPr bwMode="auto">
          <a:xfrm>
            <a:off x="8086725" y="45148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0" name="Rectangle 269"/>
          <p:cNvSpPr>
            <a:spLocks noChangeArrowheads="1"/>
          </p:cNvSpPr>
          <p:nvPr/>
        </p:nvSpPr>
        <p:spPr bwMode="auto">
          <a:xfrm>
            <a:off x="5856288" y="382428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1" name="Rectangle 270"/>
          <p:cNvSpPr>
            <a:spLocks noChangeArrowheads="1"/>
          </p:cNvSpPr>
          <p:nvPr/>
        </p:nvSpPr>
        <p:spPr bwMode="auto">
          <a:xfrm>
            <a:off x="5811838" y="4110039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2" name="Rectangle 271"/>
          <p:cNvSpPr>
            <a:spLocks noChangeArrowheads="1"/>
          </p:cNvSpPr>
          <p:nvPr/>
        </p:nvSpPr>
        <p:spPr bwMode="auto">
          <a:xfrm>
            <a:off x="5732463" y="4405314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3" name="Rectangle 272"/>
          <p:cNvSpPr>
            <a:spLocks noChangeArrowheads="1"/>
          </p:cNvSpPr>
          <p:nvPr/>
        </p:nvSpPr>
        <p:spPr bwMode="auto">
          <a:xfrm>
            <a:off x="5856288" y="3538539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4" name="Rectangle 273"/>
          <p:cNvSpPr>
            <a:spLocks noChangeArrowheads="1"/>
          </p:cNvSpPr>
          <p:nvPr/>
        </p:nvSpPr>
        <p:spPr bwMode="auto">
          <a:xfrm>
            <a:off x="5776913" y="323373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5" name="Rectangle 274"/>
          <p:cNvSpPr>
            <a:spLocks noChangeArrowheads="1"/>
          </p:cNvSpPr>
          <p:nvPr/>
        </p:nvSpPr>
        <p:spPr bwMode="auto">
          <a:xfrm>
            <a:off x="5776913" y="2947989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6" name="Rectangle 275"/>
          <p:cNvSpPr>
            <a:spLocks noChangeArrowheads="1"/>
          </p:cNvSpPr>
          <p:nvPr/>
        </p:nvSpPr>
        <p:spPr bwMode="auto">
          <a:xfrm>
            <a:off x="6456363" y="2635251"/>
            <a:ext cx="1262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Role Functioning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77" name="Rectangle 276"/>
          <p:cNvSpPr>
            <a:spLocks noChangeArrowheads="1"/>
          </p:cNvSpPr>
          <p:nvPr/>
        </p:nvSpPr>
        <p:spPr bwMode="auto">
          <a:xfrm>
            <a:off x="631825" y="3019426"/>
            <a:ext cx="98425" cy="23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78" name="Freeform 277"/>
          <p:cNvSpPr>
            <a:spLocks/>
          </p:cNvSpPr>
          <p:nvPr/>
        </p:nvSpPr>
        <p:spPr bwMode="auto">
          <a:xfrm>
            <a:off x="631825" y="3019426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79" name="Freeform 278"/>
          <p:cNvSpPr>
            <a:spLocks/>
          </p:cNvSpPr>
          <p:nvPr/>
        </p:nvSpPr>
        <p:spPr bwMode="auto">
          <a:xfrm>
            <a:off x="708025" y="3019426"/>
            <a:ext cx="2108200" cy="1354138"/>
          </a:xfrm>
          <a:custGeom>
            <a:avLst/>
            <a:gdLst>
              <a:gd name="T0" fmla="*/ 1321 w 1328"/>
              <a:gd name="T1" fmla="*/ 839 h 853"/>
              <a:gd name="T2" fmla="*/ 14 w 1328"/>
              <a:gd name="T3" fmla="*/ 839 h 853"/>
              <a:gd name="T4" fmla="*/ 14 w 1328"/>
              <a:gd name="T5" fmla="*/ 0 h 853"/>
              <a:gd name="T6" fmla="*/ 0 w 1328"/>
              <a:gd name="T7" fmla="*/ 0 h 853"/>
              <a:gd name="T8" fmla="*/ 0 w 1328"/>
              <a:gd name="T9" fmla="*/ 853 h 853"/>
              <a:gd name="T10" fmla="*/ 1328 w 1328"/>
              <a:gd name="T11" fmla="*/ 853 h 853"/>
              <a:gd name="T12" fmla="*/ 1328 w 1328"/>
              <a:gd name="T13" fmla="*/ 839 h 853"/>
              <a:gd name="T14" fmla="*/ 1321 w 1328"/>
              <a:gd name="T15" fmla="*/ 839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853">
                <a:moveTo>
                  <a:pt x="1321" y="839"/>
                </a:moveTo>
                <a:lnTo>
                  <a:pt x="14" y="839"/>
                </a:lnTo>
                <a:lnTo>
                  <a:pt x="14" y="0"/>
                </a:lnTo>
                <a:lnTo>
                  <a:pt x="0" y="0"/>
                </a:lnTo>
                <a:lnTo>
                  <a:pt x="0" y="853"/>
                </a:lnTo>
                <a:lnTo>
                  <a:pt x="1328" y="853"/>
                </a:lnTo>
                <a:lnTo>
                  <a:pt x="1328" y="839"/>
                </a:lnTo>
                <a:lnTo>
                  <a:pt x="1321" y="83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0" name="Rectangle 279"/>
          <p:cNvSpPr>
            <a:spLocks noChangeArrowheads="1"/>
          </p:cNvSpPr>
          <p:nvPr/>
        </p:nvSpPr>
        <p:spPr bwMode="auto">
          <a:xfrm>
            <a:off x="631825" y="3309939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1" name="Freeform 280"/>
          <p:cNvSpPr>
            <a:spLocks/>
          </p:cNvSpPr>
          <p:nvPr/>
        </p:nvSpPr>
        <p:spPr bwMode="auto">
          <a:xfrm>
            <a:off x="631825" y="3309939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2" name="Rectangle 281"/>
          <p:cNvSpPr>
            <a:spLocks noChangeArrowheads="1"/>
          </p:cNvSpPr>
          <p:nvPr/>
        </p:nvSpPr>
        <p:spPr bwMode="auto">
          <a:xfrm>
            <a:off x="631825" y="3598864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3" name="Freeform 282"/>
          <p:cNvSpPr>
            <a:spLocks/>
          </p:cNvSpPr>
          <p:nvPr/>
        </p:nvSpPr>
        <p:spPr bwMode="auto">
          <a:xfrm>
            <a:off x="631825" y="3598864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4" name="Rectangle 283"/>
          <p:cNvSpPr>
            <a:spLocks noChangeArrowheads="1"/>
          </p:cNvSpPr>
          <p:nvPr/>
        </p:nvSpPr>
        <p:spPr bwMode="auto">
          <a:xfrm>
            <a:off x="631825" y="3889376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5" name="Freeform 284"/>
          <p:cNvSpPr>
            <a:spLocks/>
          </p:cNvSpPr>
          <p:nvPr/>
        </p:nvSpPr>
        <p:spPr bwMode="auto">
          <a:xfrm>
            <a:off x="631825" y="388937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6" name="Rectangle 285"/>
          <p:cNvSpPr>
            <a:spLocks noChangeArrowheads="1"/>
          </p:cNvSpPr>
          <p:nvPr/>
        </p:nvSpPr>
        <p:spPr bwMode="auto">
          <a:xfrm>
            <a:off x="631825" y="4186239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7" name="Freeform 286"/>
          <p:cNvSpPr>
            <a:spLocks/>
          </p:cNvSpPr>
          <p:nvPr/>
        </p:nvSpPr>
        <p:spPr bwMode="auto">
          <a:xfrm>
            <a:off x="631825" y="4186239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8" name="Freeform 287"/>
          <p:cNvSpPr>
            <a:spLocks/>
          </p:cNvSpPr>
          <p:nvPr/>
        </p:nvSpPr>
        <p:spPr bwMode="auto">
          <a:xfrm>
            <a:off x="631825" y="4354514"/>
            <a:ext cx="98425" cy="131763"/>
          </a:xfrm>
          <a:custGeom>
            <a:avLst/>
            <a:gdLst>
              <a:gd name="T0" fmla="*/ 48 w 62"/>
              <a:gd name="T1" fmla="*/ 7 h 83"/>
              <a:gd name="T2" fmla="*/ 48 w 62"/>
              <a:gd name="T3" fmla="*/ 69 h 83"/>
              <a:gd name="T4" fmla="*/ 0 w 62"/>
              <a:gd name="T5" fmla="*/ 69 h 83"/>
              <a:gd name="T6" fmla="*/ 0 w 62"/>
              <a:gd name="T7" fmla="*/ 83 h 83"/>
              <a:gd name="T8" fmla="*/ 62 w 62"/>
              <a:gd name="T9" fmla="*/ 83 h 83"/>
              <a:gd name="T10" fmla="*/ 62 w 62"/>
              <a:gd name="T11" fmla="*/ 0 h 83"/>
              <a:gd name="T12" fmla="*/ 48 w 62"/>
              <a:gd name="T13" fmla="*/ 0 h 83"/>
              <a:gd name="T14" fmla="*/ 48 w 62"/>
              <a:gd name="T15" fmla="*/ 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3">
                <a:moveTo>
                  <a:pt x="48" y="7"/>
                </a:moveTo>
                <a:lnTo>
                  <a:pt x="48" y="69"/>
                </a:lnTo>
                <a:lnTo>
                  <a:pt x="0" y="69"/>
                </a:lnTo>
                <a:lnTo>
                  <a:pt x="0" y="83"/>
                </a:lnTo>
                <a:lnTo>
                  <a:pt x="62" y="83"/>
                </a:lnTo>
                <a:lnTo>
                  <a:pt x="62" y="0"/>
                </a:lnTo>
                <a:lnTo>
                  <a:pt x="48" y="0"/>
                </a:lnTo>
                <a:lnTo>
                  <a:pt x="48" y="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89" name="Freeform 288"/>
          <p:cNvSpPr>
            <a:spLocks noEditPoints="1"/>
          </p:cNvSpPr>
          <p:nvPr/>
        </p:nvSpPr>
        <p:spPr bwMode="auto">
          <a:xfrm>
            <a:off x="722313" y="3884614"/>
            <a:ext cx="2082800" cy="22225"/>
          </a:xfrm>
          <a:custGeom>
            <a:avLst/>
            <a:gdLst>
              <a:gd name="T0" fmla="*/ 1312 w 1312"/>
              <a:gd name="T1" fmla="*/ 14 h 14"/>
              <a:gd name="T2" fmla="*/ 1305 w 1312"/>
              <a:gd name="T3" fmla="*/ 0 h 14"/>
              <a:gd name="T4" fmla="*/ 1248 w 1312"/>
              <a:gd name="T5" fmla="*/ 14 h 14"/>
              <a:gd name="T6" fmla="*/ 1276 w 1312"/>
              <a:gd name="T7" fmla="*/ 0 h 14"/>
              <a:gd name="T8" fmla="*/ 1248 w 1312"/>
              <a:gd name="T9" fmla="*/ 14 h 14"/>
              <a:gd name="T10" fmla="*/ 1220 w 1312"/>
              <a:gd name="T11" fmla="*/ 14 h 14"/>
              <a:gd name="T12" fmla="*/ 1191 w 1312"/>
              <a:gd name="T13" fmla="*/ 0 h 14"/>
              <a:gd name="T14" fmla="*/ 1134 w 1312"/>
              <a:gd name="T15" fmla="*/ 14 h 14"/>
              <a:gd name="T16" fmla="*/ 1163 w 1312"/>
              <a:gd name="T17" fmla="*/ 0 h 14"/>
              <a:gd name="T18" fmla="*/ 1134 w 1312"/>
              <a:gd name="T19" fmla="*/ 14 h 14"/>
              <a:gd name="T20" fmla="*/ 1106 w 1312"/>
              <a:gd name="T21" fmla="*/ 14 h 14"/>
              <a:gd name="T22" fmla="*/ 1078 w 1312"/>
              <a:gd name="T23" fmla="*/ 0 h 14"/>
              <a:gd name="T24" fmla="*/ 1021 w 1312"/>
              <a:gd name="T25" fmla="*/ 14 h 14"/>
              <a:gd name="T26" fmla="*/ 1049 w 1312"/>
              <a:gd name="T27" fmla="*/ 0 h 14"/>
              <a:gd name="T28" fmla="*/ 1021 w 1312"/>
              <a:gd name="T29" fmla="*/ 14 h 14"/>
              <a:gd name="T30" fmla="*/ 993 w 1312"/>
              <a:gd name="T31" fmla="*/ 14 h 14"/>
              <a:gd name="T32" fmla="*/ 964 w 1312"/>
              <a:gd name="T33" fmla="*/ 0 h 14"/>
              <a:gd name="T34" fmla="*/ 908 w 1312"/>
              <a:gd name="T35" fmla="*/ 14 h 14"/>
              <a:gd name="T36" fmla="*/ 936 w 1312"/>
              <a:gd name="T37" fmla="*/ 0 h 14"/>
              <a:gd name="T38" fmla="*/ 908 w 1312"/>
              <a:gd name="T39" fmla="*/ 14 h 14"/>
              <a:gd name="T40" fmla="*/ 879 w 1312"/>
              <a:gd name="T41" fmla="*/ 14 h 14"/>
              <a:gd name="T42" fmla="*/ 851 w 1312"/>
              <a:gd name="T43" fmla="*/ 0 h 14"/>
              <a:gd name="T44" fmla="*/ 794 w 1312"/>
              <a:gd name="T45" fmla="*/ 14 h 14"/>
              <a:gd name="T46" fmla="*/ 823 w 1312"/>
              <a:gd name="T47" fmla="*/ 0 h 14"/>
              <a:gd name="T48" fmla="*/ 794 w 1312"/>
              <a:gd name="T49" fmla="*/ 14 h 14"/>
              <a:gd name="T50" fmla="*/ 766 w 1312"/>
              <a:gd name="T51" fmla="*/ 14 h 14"/>
              <a:gd name="T52" fmla="*/ 737 w 1312"/>
              <a:gd name="T53" fmla="*/ 0 h 14"/>
              <a:gd name="T54" fmla="*/ 681 w 1312"/>
              <a:gd name="T55" fmla="*/ 14 h 14"/>
              <a:gd name="T56" fmla="*/ 709 w 1312"/>
              <a:gd name="T57" fmla="*/ 0 h 14"/>
              <a:gd name="T58" fmla="*/ 681 w 1312"/>
              <a:gd name="T59" fmla="*/ 14 h 14"/>
              <a:gd name="T60" fmla="*/ 652 w 1312"/>
              <a:gd name="T61" fmla="*/ 14 h 14"/>
              <a:gd name="T62" fmla="*/ 624 w 1312"/>
              <a:gd name="T63" fmla="*/ 0 h 14"/>
              <a:gd name="T64" fmla="*/ 567 w 1312"/>
              <a:gd name="T65" fmla="*/ 14 h 14"/>
              <a:gd name="T66" fmla="*/ 596 w 1312"/>
              <a:gd name="T67" fmla="*/ 0 h 14"/>
              <a:gd name="T68" fmla="*/ 567 w 1312"/>
              <a:gd name="T69" fmla="*/ 14 h 14"/>
              <a:gd name="T70" fmla="*/ 539 w 1312"/>
              <a:gd name="T71" fmla="*/ 14 h 14"/>
              <a:gd name="T72" fmla="*/ 511 w 1312"/>
              <a:gd name="T73" fmla="*/ 0 h 14"/>
              <a:gd name="T74" fmla="*/ 454 w 1312"/>
              <a:gd name="T75" fmla="*/ 14 h 14"/>
              <a:gd name="T76" fmla="*/ 482 w 1312"/>
              <a:gd name="T77" fmla="*/ 0 h 14"/>
              <a:gd name="T78" fmla="*/ 454 w 1312"/>
              <a:gd name="T79" fmla="*/ 14 h 14"/>
              <a:gd name="T80" fmla="*/ 426 w 1312"/>
              <a:gd name="T81" fmla="*/ 14 h 14"/>
              <a:gd name="T82" fmla="*/ 397 w 1312"/>
              <a:gd name="T83" fmla="*/ 0 h 14"/>
              <a:gd name="T84" fmla="*/ 340 w 1312"/>
              <a:gd name="T85" fmla="*/ 14 h 14"/>
              <a:gd name="T86" fmla="*/ 369 w 1312"/>
              <a:gd name="T87" fmla="*/ 0 h 14"/>
              <a:gd name="T88" fmla="*/ 340 w 1312"/>
              <a:gd name="T89" fmla="*/ 14 h 14"/>
              <a:gd name="T90" fmla="*/ 312 w 1312"/>
              <a:gd name="T91" fmla="*/ 14 h 14"/>
              <a:gd name="T92" fmla="*/ 284 w 1312"/>
              <a:gd name="T93" fmla="*/ 0 h 14"/>
              <a:gd name="T94" fmla="*/ 227 w 1312"/>
              <a:gd name="T95" fmla="*/ 14 h 14"/>
              <a:gd name="T96" fmla="*/ 255 w 1312"/>
              <a:gd name="T97" fmla="*/ 0 h 14"/>
              <a:gd name="T98" fmla="*/ 227 w 1312"/>
              <a:gd name="T99" fmla="*/ 14 h 14"/>
              <a:gd name="T100" fmla="*/ 199 w 1312"/>
              <a:gd name="T101" fmla="*/ 14 h 14"/>
              <a:gd name="T102" fmla="*/ 170 w 1312"/>
              <a:gd name="T103" fmla="*/ 0 h 14"/>
              <a:gd name="T104" fmla="*/ 114 w 1312"/>
              <a:gd name="T105" fmla="*/ 14 h 14"/>
              <a:gd name="T106" fmla="*/ 142 w 1312"/>
              <a:gd name="T107" fmla="*/ 0 h 14"/>
              <a:gd name="T108" fmla="*/ 114 w 1312"/>
              <a:gd name="T109" fmla="*/ 14 h 14"/>
              <a:gd name="T110" fmla="*/ 85 w 1312"/>
              <a:gd name="T111" fmla="*/ 14 h 14"/>
              <a:gd name="T112" fmla="*/ 57 w 1312"/>
              <a:gd name="T113" fmla="*/ 0 h 14"/>
              <a:gd name="T114" fmla="*/ 0 w 1312"/>
              <a:gd name="T115" fmla="*/ 14 h 14"/>
              <a:gd name="T116" fmla="*/ 28 w 1312"/>
              <a:gd name="T117" fmla="*/ 0 h 14"/>
              <a:gd name="T118" fmla="*/ 0 w 1312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2" h="14">
                <a:moveTo>
                  <a:pt x="1305" y="14"/>
                </a:moveTo>
                <a:lnTo>
                  <a:pt x="1312" y="14"/>
                </a:lnTo>
                <a:lnTo>
                  <a:pt x="1312" y="0"/>
                </a:lnTo>
                <a:lnTo>
                  <a:pt x="1305" y="0"/>
                </a:lnTo>
                <a:lnTo>
                  <a:pt x="1305" y="14"/>
                </a:lnTo>
                <a:close/>
                <a:moveTo>
                  <a:pt x="1248" y="14"/>
                </a:moveTo>
                <a:lnTo>
                  <a:pt x="1276" y="14"/>
                </a:lnTo>
                <a:lnTo>
                  <a:pt x="1276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1" y="14"/>
                </a:moveTo>
                <a:lnTo>
                  <a:pt x="1220" y="14"/>
                </a:lnTo>
                <a:lnTo>
                  <a:pt x="1220" y="0"/>
                </a:lnTo>
                <a:lnTo>
                  <a:pt x="1191" y="0"/>
                </a:lnTo>
                <a:lnTo>
                  <a:pt x="1191" y="14"/>
                </a:lnTo>
                <a:close/>
                <a:moveTo>
                  <a:pt x="1134" y="14"/>
                </a:moveTo>
                <a:lnTo>
                  <a:pt x="1163" y="14"/>
                </a:lnTo>
                <a:lnTo>
                  <a:pt x="1163" y="0"/>
                </a:lnTo>
                <a:lnTo>
                  <a:pt x="1134" y="0"/>
                </a:lnTo>
                <a:lnTo>
                  <a:pt x="1134" y="14"/>
                </a:lnTo>
                <a:close/>
                <a:moveTo>
                  <a:pt x="1078" y="14"/>
                </a:moveTo>
                <a:lnTo>
                  <a:pt x="1106" y="14"/>
                </a:lnTo>
                <a:lnTo>
                  <a:pt x="1106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49" y="14"/>
                </a:lnTo>
                <a:lnTo>
                  <a:pt x="1049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4" y="14"/>
                </a:moveTo>
                <a:lnTo>
                  <a:pt x="993" y="14"/>
                </a:lnTo>
                <a:lnTo>
                  <a:pt x="993" y="0"/>
                </a:lnTo>
                <a:lnTo>
                  <a:pt x="964" y="0"/>
                </a:lnTo>
                <a:lnTo>
                  <a:pt x="964" y="14"/>
                </a:lnTo>
                <a:close/>
                <a:moveTo>
                  <a:pt x="908" y="14"/>
                </a:moveTo>
                <a:lnTo>
                  <a:pt x="936" y="14"/>
                </a:lnTo>
                <a:lnTo>
                  <a:pt x="936" y="0"/>
                </a:lnTo>
                <a:lnTo>
                  <a:pt x="908" y="0"/>
                </a:lnTo>
                <a:lnTo>
                  <a:pt x="908" y="14"/>
                </a:lnTo>
                <a:close/>
                <a:moveTo>
                  <a:pt x="851" y="14"/>
                </a:moveTo>
                <a:lnTo>
                  <a:pt x="879" y="14"/>
                </a:lnTo>
                <a:lnTo>
                  <a:pt x="879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4" y="14"/>
                </a:moveTo>
                <a:lnTo>
                  <a:pt x="823" y="14"/>
                </a:lnTo>
                <a:lnTo>
                  <a:pt x="823" y="0"/>
                </a:lnTo>
                <a:lnTo>
                  <a:pt x="794" y="0"/>
                </a:lnTo>
                <a:lnTo>
                  <a:pt x="794" y="14"/>
                </a:lnTo>
                <a:close/>
                <a:moveTo>
                  <a:pt x="737" y="14"/>
                </a:moveTo>
                <a:lnTo>
                  <a:pt x="766" y="14"/>
                </a:lnTo>
                <a:lnTo>
                  <a:pt x="766" y="0"/>
                </a:lnTo>
                <a:lnTo>
                  <a:pt x="737" y="0"/>
                </a:lnTo>
                <a:lnTo>
                  <a:pt x="737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2" y="14"/>
                </a:lnTo>
                <a:lnTo>
                  <a:pt x="652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7" y="14"/>
                </a:moveTo>
                <a:lnTo>
                  <a:pt x="596" y="14"/>
                </a:lnTo>
                <a:lnTo>
                  <a:pt x="596" y="0"/>
                </a:lnTo>
                <a:lnTo>
                  <a:pt x="567" y="0"/>
                </a:lnTo>
                <a:lnTo>
                  <a:pt x="567" y="14"/>
                </a:lnTo>
                <a:close/>
                <a:moveTo>
                  <a:pt x="511" y="14"/>
                </a:moveTo>
                <a:lnTo>
                  <a:pt x="539" y="14"/>
                </a:lnTo>
                <a:lnTo>
                  <a:pt x="539" y="0"/>
                </a:lnTo>
                <a:lnTo>
                  <a:pt x="511" y="0"/>
                </a:lnTo>
                <a:lnTo>
                  <a:pt x="511" y="14"/>
                </a:lnTo>
                <a:close/>
                <a:moveTo>
                  <a:pt x="454" y="14"/>
                </a:moveTo>
                <a:lnTo>
                  <a:pt x="482" y="14"/>
                </a:lnTo>
                <a:lnTo>
                  <a:pt x="482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7" y="14"/>
                </a:moveTo>
                <a:lnTo>
                  <a:pt x="426" y="14"/>
                </a:lnTo>
                <a:lnTo>
                  <a:pt x="426" y="0"/>
                </a:lnTo>
                <a:lnTo>
                  <a:pt x="397" y="0"/>
                </a:lnTo>
                <a:lnTo>
                  <a:pt x="397" y="14"/>
                </a:lnTo>
                <a:close/>
                <a:moveTo>
                  <a:pt x="340" y="14"/>
                </a:moveTo>
                <a:lnTo>
                  <a:pt x="369" y="14"/>
                </a:lnTo>
                <a:lnTo>
                  <a:pt x="369" y="0"/>
                </a:lnTo>
                <a:lnTo>
                  <a:pt x="340" y="0"/>
                </a:lnTo>
                <a:lnTo>
                  <a:pt x="340" y="14"/>
                </a:lnTo>
                <a:close/>
                <a:moveTo>
                  <a:pt x="284" y="14"/>
                </a:moveTo>
                <a:lnTo>
                  <a:pt x="312" y="14"/>
                </a:lnTo>
                <a:lnTo>
                  <a:pt x="312" y="0"/>
                </a:lnTo>
                <a:lnTo>
                  <a:pt x="284" y="0"/>
                </a:lnTo>
                <a:lnTo>
                  <a:pt x="284" y="14"/>
                </a:lnTo>
                <a:close/>
                <a:moveTo>
                  <a:pt x="227" y="14"/>
                </a:moveTo>
                <a:lnTo>
                  <a:pt x="255" y="14"/>
                </a:lnTo>
                <a:lnTo>
                  <a:pt x="255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0" y="14"/>
                </a:moveTo>
                <a:lnTo>
                  <a:pt x="199" y="14"/>
                </a:lnTo>
                <a:lnTo>
                  <a:pt x="199" y="0"/>
                </a:lnTo>
                <a:lnTo>
                  <a:pt x="170" y="0"/>
                </a:lnTo>
                <a:lnTo>
                  <a:pt x="170" y="14"/>
                </a:lnTo>
                <a:close/>
                <a:moveTo>
                  <a:pt x="114" y="14"/>
                </a:moveTo>
                <a:lnTo>
                  <a:pt x="142" y="14"/>
                </a:lnTo>
                <a:lnTo>
                  <a:pt x="142" y="0"/>
                </a:lnTo>
                <a:lnTo>
                  <a:pt x="114" y="0"/>
                </a:lnTo>
                <a:lnTo>
                  <a:pt x="114" y="14"/>
                </a:lnTo>
                <a:close/>
                <a:moveTo>
                  <a:pt x="57" y="14"/>
                </a:moveTo>
                <a:lnTo>
                  <a:pt x="85" y="14"/>
                </a:lnTo>
                <a:lnTo>
                  <a:pt x="85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8" y="14"/>
                </a:lnTo>
                <a:lnTo>
                  <a:pt x="28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0" name="Rectangle 289"/>
          <p:cNvSpPr>
            <a:spLocks noChangeArrowheads="1"/>
          </p:cNvSpPr>
          <p:nvPr/>
        </p:nvSpPr>
        <p:spPr bwMode="auto">
          <a:xfrm>
            <a:off x="973138" y="4351339"/>
            <a:ext cx="23813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1" name="Freeform 290"/>
          <p:cNvSpPr>
            <a:spLocks/>
          </p:cNvSpPr>
          <p:nvPr/>
        </p:nvSpPr>
        <p:spPr bwMode="auto">
          <a:xfrm>
            <a:off x="973138" y="4351339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2" name="Rectangle 291"/>
          <p:cNvSpPr>
            <a:spLocks noChangeArrowheads="1"/>
          </p:cNvSpPr>
          <p:nvPr/>
        </p:nvSpPr>
        <p:spPr bwMode="auto">
          <a:xfrm>
            <a:off x="1225550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3" name="Freeform 292"/>
          <p:cNvSpPr>
            <a:spLocks/>
          </p:cNvSpPr>
          <p:nvPr/>
        </p:nvSpPr>
        <p:spPr bwMode="auto">
          <a:xfrm>
            <a:off x="122555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4" name="Rectangle 293"/>
          <p:cNvSpPr>
            <a:spLocks noChangeArrowheads="1"/>
          </p:cNvSpPr>
          <p:nvPr/>
        </p:nvSpPr>
        <p:spPr bwMode="auto">
          <a:xfrm>
            <a:off x="1495425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5" name="Freeform 294"/>
          <p:cNvSpPr>
            <a:spLocks/>
          </p:cNvSpPr>
          <p:nvPr/>
        </p:nvSpPr>
        <p:spPr bwMode="auto">
          <a:xfrm>
            <a:off x="1495425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6" name="Rectangle 295"/>
          <p:cNvSpPr>
            <a:spLocks noChangeArrowheads="1"/>
          </p:cNvSpPr>
          <p:nvPr/>
        </p:nvSpPr>
        <p:spPr bwMode="auto">
          <a:xfrm>
            <a:off x="1751013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7" name="Freeform 296"/>
          <p:cNvSpPr>
            <a:spLocks/>
          </p:cNvSpPr>
          <p:nvPr/>
        </p:nvSpPr>
        <p:spPr bwMode="auto">
          <a:xfrm>
            <a:off x="1751013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8" name="Rectangle 297"/>
          <p:cNvSpPr>
            <a:spLocks noChangeArrowheads="1"/>
          </p:cNvSpPr>
          <p:nvPr/>
        </p:nvSpPr>
        <p:spPr bwMode="auto">
          <a:xfrm>
            <a:off x="2005013" y="4351339"/>
            <a:ext cx="23813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99" name="Freeform 298"/>
          <p:cNvSpPr>
            <a:spLocks/>
          </p:cNvSpPr>
          <p:nvPr/>
        </p:nvSpPr>
        <p:spPr bwMode="auto">
          <a:xfrm>
            <a:off x="2005013" y="4351339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0" name="Rectangle 299"/>
          <p:cNvSpPr>
            <a:spLocks noChangeArrowheads="1"/>
          </p:cNvSpPr>
          <p:nvPr/>
        </p:nvSpPr>
        <p:spPr bwMode="auto">
          <a:xfrm>
            <a:off x="2271713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1" name="Freeform 300"/>
          <p:cNvSpPr>
            <a:spLocks/>
          </p:cNvSpPr>
          <p:nvPr/>
        </p:nvSpPr>
        <p:spPr bwMode="auto">
          <a:xfrm>
            <a:off x="2271713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2" name="Rectangle 301"/>
          <p:cNvSpPr>
            <a:spLocks noChangeArrowheads="1"/>
          </p:cNvSpPr>
          <p:nvPr/>
        </p:nvSpPr>
        <p:spPr bwMode="auto">
          <a:xfrm>
            <a:off x="2530475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3" name="Freeform 302"/>
          <p:cNvSpPr>
            <a:spLocks/>
          </p:cNvSpPr>
          <p:nvPr/>
        </p:nvSpPr>
        <p:spPr bwMode="auto">
          <a:xfrm>
            <a:off x="2530475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4" name="Rectangle 303"/>
          <p:cNvSpPr>
            <a:spLocks noChangeArrowheads="1"/>
          </p:cNvSpPr>
          <p:nvPr/>
        </p:nvSpPr>
        <p:spPr bwMode="auto">
          <a:xfrm>
            <a:off x="2794000" y="4351339"/>
            <a:ext cx="22225" cy="936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5" name="Freeform 304"/>
          <p:cNvSpPr>
            <a:spLocks/>
          </p:cNvSpPr>
          <p:nvPr/>
        </p:nvSpPr>
        <p:spPr bwMode="auto">
          <a:xfrm>
            <a:off x="279400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6" name="Rectangle 305"/>
          <p:cNvSpPr>
            <a:spLocks noChangeArrowheads="1"/>
          </p:cNvSpPr>
          <p:nvPr/>
        </p:nvSpPr>
        <p:spPr bwMode="auto">
          <a:xfrm>
            <a:off x="3295650" y="3019426"/>
            <a:ext cx="98425" cy="2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7" name="Freeform 306"/>
          <p:cNvSpPr>
            <a:spLocks/>
          </p:cNvSpPr>
          <p:nvPr/>
        </p:nvSpPr>
        <p:spPr bwMode="auto">
          <a:xfrm>
            <a:off x="3295650" y="3019426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8" name="Freeform 307"/>
          <p:cNvSpPr>
            <a:spLocks/>
          </p:cNvSpPr>
          <p:nvPr/>
        </p:nvSpPr>
        <p:spPr bwMode="auto">
          <a:xfrm>
            <a:off x="3371850" y="3027364"/>
            <a:ext cx="2103438" cy="1346200"/>
          </a:xfrm>
          <a:custGeom>
            <a:avLst/>
            <a:gdLst>
              <a:gd name="T0" fmla="*/ 1318 w 1325"/>
              <a:gd name="T1" fmla="*/ 834 h 848"/>
              <a:gd name="T2" fmla="*/ 14 w 1325"/>
              <a:gd name="T3" fmla="*/ 834 h 848"/>
              <a:gd name="T4" fmla="*/ 14 w 1325"/>
              <a:gd name="T5" fmla="*/ 0 h 848"/>
              <a:gd name="T6" fmla="*/ 0 w 1325"/>
              <a:gd name="T7" fmla="*/ 0 h 848"/>
              <a:gd name="T8" fmla="*/ 0 w 1325"/>
              <a:gd name="T9" fmla="*/ 848 h 848"/>
              <a:gd name="T10" fmla="*/ 1325 w 1325"/>
              <a:gd name="T11" fmla="*/ 848 h 848"/>
              <a:gd name="T12" fmla="*/ 1325 w 1325"/>
              <a:gd name="T13" fmla="*/ 834 h 848"/>
              <a:gd name="T14" fmla="*/ 1318 w 1325"/>
              <a:gd name="T15" fmla="*/ 834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5" h="848">
                <a:moveTo>
                  <a:pt x="1318" y="834"/>
                </a:moveTo>
                <a:lnTo>
                  <a:pt x="14" y="834"/>
                </a:lnTo>
                <a:lnTo>
                  <a:pt x="14" y="0"/>
                </a:lnTo>
                <a:lnTo>
                  <a:pt x="0" y="0"/>
                </a:lnTo>
                <a:lnTo>
                  <a:pt x="0" y="848"/>
                </a:lnTo>
                <a:lnTo>
                  <a:pt x="1325" y="848"/>
                </a:lnTo>
                <a:lnTo>
                  <a:pt x="1325" y="834"/>
                </a:lnTo>
                <a:lnTo>
                  <a:pt x="1318" y="8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09" name="Rectangle 308"/>
          <p:cNvSpPr>
            <a:spLocks noChangeArrowheads="1"/>
          </p:cNvSpPr>
          <p:nvPr/>
        </p:nvSpPr>
        <p:spPr bwMode="auto">
          <a:xfrm>
            <a:off x="3295650" y="3309939"/>
            <a:ext cx="98425" cy="22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0" name="Freeform 309"/>
          <p:cNvSpPr>
            <a:spLocks/>
          </p:cNvSpPr>
          <p:nvPr/>
        </p:nvSpPr>
        <p:spPr bwMode="auto">
          <a:xfrm>
            <a:off x="3295650" y="3309939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1" name="Rectangle 310"/>
          <p:cNvSpPr>
            <a:spLocks noChangeArrowheads="1"/>
          </p:cNvSpPr>
          <p:nvPr/>
        </p:nvSpPr>
        <p:spPr bwMode="auto">
          <a:xfrm>
            <a:off x="3295650" y="3598864"/>
            <a:ext cx="98425" cy="22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2" name="Freeform 311"/>
          <p:cNvSpPr>
            <a:spLocks/>
          </p:cNvSpPr>
          <p:nvPr/>
        </p:nvSpPr>
        <p:spPr bwMode="auto">
          <a:xfrm>
            <a:off x="3295650" y="3598864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3" name="Rectangle 312"/>
          <p:cNvSpPr>
            <a:spLocks noChangeArrowheads="1"/>
          </p:cNvSpPr>
          <p:nvPr/>
        </p:nvSpPr>
        <p:spPr bwMode="auto">
          <a:xfrm>
            <a:off x="3295650" y="3889376"/>
            <a:ext cx="98425" cy="22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4" name="Freeform 313"/>
          <p:cNvSpPr>
            <a:spLocks/>
          </p:cNvSpPr>
          <p:nvPr/>
        </p:nvSpPr>
        <p:spPr bwMode="auto">
          <a:xfrm>
            <a:off x="3295650" y="388937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5" name="Rectangle 314"/>
          <p:cNvSpPr>
            <a:spLocks noChangeArrowheads="1"/>
          </p:cNvSpPr>
          <p:nvPr/>
        </p:nvSpPr>
        <p:spPr bwMode="auto">
          <a:xfrm>
            <a:off x="3295650" y="4186239"/>
            <a:ext cx="98425" cy="22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6" name="Freeform 315"/>
          <p:cNvSpPr>
            <a:spLocks/>
          </p:cNvSpPr>
          <p:nvPr/>
        </p:nvSpPr>
        <p:spPr bwMode="auto">
          <a:xfrm>
            <a:off x="3295650" y="4186239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7" name="Freeform 316"/>
          <p:cNvSpPr>
            <a:spLocks/>
          </p:cNvSpPr>
          <p:nvPr/>
        </p:nvSpPr>
        <p:spPr bwMode="auto">
          <a:xfrm>
            <a:off x="3295650" y="4354514"/>
            <a:ext cx="98425" cy="131763"/>
          </a:xfrm>
          <a:custGeom>
            <a:avLst/>
            <a:gdLst>
              <a:gd name="T0" fmla="*/ 48 w 62"/>
              <a:gd name="T1" fmla="*/ 7 h 83"/>
              <a:gd name="T2" fmla="*/ 48 w 62"/>
              <a:gd name="T3" fmla="*/ 69 h 83"/>
              <a:gd name="T4" fmla="*/ 0 w 62"/>
              <a:gd name="T5" fmla="*/ 69 h 83"/>
              <a:gd name="T6" fmla="*/ 0 w 62"/>
              <a:gd name="T7" fmla="*/ 83 h 83"/>
              <a:gd name="T8" fmla="*/ 62 w 62"/>
              <a:gd name="T9" fmla="*/ 83 h 83"/>
              <a:gd name="T10" fmla="*/ 62 w 62"/>
              <a:gd name="T11" fmla="*/ 0 h 83"/>
              <a:gd name="T12" fmla="*/ 48 w 62"/>
              <a:gd name="T13" fmla="*/ 0 h 83"/>
              <a:gd name="T14" fmla="*/ 48 w 62"/>
              <a:gd name="T15" fmla="*/ 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3">
                <a:moveTo>
                  <a:pt x="48" y="7"/>
                </a:moveTo>
                <a:lnTo>
                  <a:pt x="48" y="69"/>
                </a:lnTo>
                <a:lnTo>
                  <a:pt x="0" y="69"/>
                </a:lnTo>
                <a:lnTo>
                  <a:pt x="0" y="83"/>
                </a:lnTo>
                <a:lnTo>
                  <a:pt x="62" y="83"/>
                </a:lnTo>
                <a:lnTo>
                  <a:pt x="62" y="0"/>
                </a:lnTo>
                <a:lnTo>
                  <a:pt x="48" y="0"/>
                </a:lnTo>
                <a:lnTo>
                  <a:pt x="48" y="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8" name="Freeform 317"/>
          <p:cNvSpPr>
            <a:spLocks noEditPoints="1"/>
          </p:cNvSpPr>
          <p:nvPr/>
        </p:nvSpPr>
        <p:spPr bwMode="auto">
          <a:xfrm>
            <a:off x="3386138" y="3884614"/>
            <a:ext cx="2082800" cy="22225"/>
          </a:xfrm>
          <a:custGeom>
            <a:avLst/>
            <a:gdLst>
              <a:gd name="T0" fmla="*/ 1312 w 1312"/>
              <a:gd name="T1" fmla="*/ 14 h 14"/>
              <a:gd name="T2" fmla="*/ 1304 w 1312"/>
              <a:gd name="T3" fmla="*/ 0 h 14"/>
              <a:gd name="T4" fmla="*/ 1248 w 1312"/>
              <a:gd name="T5" fmla="*/ 14 h 14"/>
              <a:gd name="T6" fmla="*/ 1276 w 1312"/>
              <a:gd name="T7" fmla="*/ 0 h 14"/>
              <a:gd name="T8" fmla="*/ 1248 w 1312"/>
              <a:gd name="T9" fmla="*/ 14 h 14"/>
              <a:gd name="T10" fmla="*/ 1219 w 1312"/>
              <a:gd name="T11" fmla="*/ 14 h 14"/>
              <a:gd name="T12" fmla="*/ 1191 w 1312"/>
              <a:gd name="T13" fmla="*/ 0 h 14"/>
              <a:gd name="T14" fmla="*/ 1134 w 1312"/>
              <a:gd name="T15" fmla="*/ 14 h 14"/>
              <a:gd name="T16" fmla="*/ 1163 w 1312"/>
              <a:gd name="T17" fmla="*/ 0 h 14"/>
              <a:gd name="T18" fmla="*/ 1134 w 1312"/>
              <a:gd name="T19" fmla="*/ 14 h 14"/>
              <a:gd name="T20" fmla="*/ 1106 w 1312"/>
              <a:gd name="T21" fmla="*/ 14 h 14"/>
              <a:gd name="T22" fmla="*/ 1078 w 1312"/>
              <a:gd name="T23" fmla="*/ 0 h 14"/>
              <a:gd name="T24" fmla="*/ 1021 w 1312"/>
              <a:gd name="T25" fmla="*/ 14 h 14"/>
              <a:gd name="T26" fmla="*/ 1049 w 1312"/>
              <a:gd name="T27" fmla="*/ 0 h 14"/>
              <a:gd name="T28" fmla="*/ 1021 w 1312"/>
              <a:gd name="T29" fmla="*/ 14 h 14"/>
              <a:gd name="T30" fmla="*/ 993 w 1312"/>
              <a:gd name="T31" fmla="*/ 14 h 14"/>
              <a:gd name="T32" fmla="*/ 964 w 1312"/>
              <a:gd name="T33" fmla="*/ 0 h 14"/>
              <a:gd name="T34" fmla="*/ 907 w 1312"/>
              <a:gd name="T35" fmla="*/ 14 h 14"/>
              <a:gd name="T36" fmla="*/ 936 w 1312"/>
              <a:gd name="T37" fmla="*/ 0 h 14"/>
              <a:gd name="T38" fmla="*/ 907 w 1312"/>
              <a:gd name="T39" fmla="*/ 14 h 14"/>
              <a:gd name="T40" fmla="*/ 879 w 1312"/>
              <a:gd name="T41" fmla="*/ 14 h 14"/>
              <a:gd name="T42" fmla="*/ 851 w 1312"/>
              <a:gd name="T43" fmla="*/ 0 h 14"/>
              <a:gd name="T44" fmla="*/ 794 w 1312"/>
              <a:gd name="T45" fmla="*/ 14 h 14"/>
              <a:gd name="T46" fmla="*/ 822 w 1312"/>
              <a:gd name="T47" fmla="*/ 0 h 14"/>
              <a:gd name="T48" fmla="*/ 794 w 1312"/>
              <a:gd name="T49" fmla="*/ 14 h 14"/>
              <a:gd name="T50" fmla="*/ 766 w 1312"/>
              <a:gd name="T51" fmla="*/ 14 h 14"/>
              <a:gd name="T52" fmla="*/ 737 w 1312"/>
              <a:gd name="T53" fmla="*/ 0 h 14"/>
              <a:gd name="T54" fmla="*/ 681 w 1312"/>
              <a:gd name="T55" fmla="*/ 14 h 14"/>
              <a:gd name="T56" fmla="*/ 709 w 1312"/>
              <a:gd name="T57" fmla="*/ 0 h 14"/>
              <a:gd name="T58" fmla="*/ 681 w 1312"/>
              <a:gd name="T59" fmla="*/ 14 h 14"/>
              <a:gd name="T60" fmla="*/ 652 w 1312"/>
              <a:gd name="T61" fmla="*/ 14 h 14"/>
              <a:gd name="T62" fmla="*/ 624 w 1312"/>
              <a:gd name="T63" fmla="*/ 0 h 14"/>
              <a:gd name="T64" fmla="*/ 567 w 1312"/>
              <a:gd name="T65" fmla="*/ 14 h 14"/>
              <a:gd name="T66" fmla="*/ 595 w 1312"/>
              <a:gd name="T67" fmla="*/ 0 h 14"/>
              <a:gd name="T68" fmla="*/ 567 w 1312"/>
              <a:gd name="T69" fmla="*/ 14 h 14"/>
              <a:gd name="T70" fmla="*/ 539 w 1312"/>
              <a:gd name="T71" fmla="*/ 14 h 14"/>
              <a:gd name="T72" fmla="*/ 510 w 1312"/>
              <a:gd name="T73" fmla="*/ 0 h 14"/>
              <a:gd name="T74" fmla="*/ 454 w 1312"/>
              <a:gd name="T75" fmla="*/ 14 h 14"/>
              <a:gd name="T76" fmla="*/ 482 w 1312"/>
              <a:gd name="T77" fmla="*/ 0 h 14"/>
              <a:gd name="T78" fmla="*/ 454 w 1312"/>
              <a:gd name="T79" fmla="*/ 14 h 14"/>
              <a:gd name="T80" fmla="*/ 425 w 1312"/>
              <a:gd name="T81" fmla="*/ 14 h 14"/>
              <a:gd name="T82" fmla="*/ 397 w 1312"/>
              <a:gd name="T83" fmla="*/ 0 h 14"/>
              <a:gd name="T84" fmla="*/ 340 w 1312"/>
              <a:gd name="T85" fmla="*/ 14 h 14"/>
              <a:gd name="T86" fmla="*/ 369 w 1312"/>
              <a:gd name="T87" fmla="*/ 0 h 14"/>
              <a:gd name="T88" fmla="*/ 340 w 1312"/>
              <a:gd name="T89" fmla="*/ 14 h 14"/>
              <a:gd name="T90" fmla="*/ 312 w 1312"/>
              <a:gd name="T91" fmla="*/ 14 h 14"/>
              <a:gd name="T92" fmla="*/ 284 w 1312"/>
              <a:gd name="T93" fmla="*/ 0 h 14"/>
              <a:gd name="T94" fmla="*/ 227 w 1312"/>
              <a:gd name="T95" fmla="*/ 14 h 14"/>
              <a:gd name="T96" fmla="*/ 255 w 1312"/>
              <a:gd name="T97" fmla="*/ 0 h 14"/>
              <a:gd name="T98" fmla="*/ 227 w 1312"/>
              <a:gd name="T99" fmla="*/ 14 h 14"/>
              <a:gd name="T100" fmla="*/ 198 w 1312"/>
              <a:gd name="T101" fmla="*/ 14 h 14"/>
              <a:gd name="T102" fmla="*/ 170 w 1312"/>
              <a:gd name="T103" fmla="*/ 0 h 14"/>
              <a:gd name="T104" fmla="*/ 113 w 1312"/>
              <a:gd name="T105" fmla="*/ 14 h 14"/>
              <a:gd name="T106" fmla="*/ 142 w 1312"/>
              <a:gd name="T107" fmla="*/ 0 h 14"/>
              <a:gd name="T108" fmla="*/ 113 w 1312"/>
              <a:gd name="T109" fmla="*/ 14 h 14"/>
              <a:gd name="T110" fmla="*/ 85 w 1312"/>
              <a:gd name="T111" fmla="*/ 14 h 14"/>
              <a:gd name="T112" fmla="*/ 57 w 1312"/>
              <a:gd name="T113" fmla="*/ 0 h 14"/>
              <a:gd name="T114" fmla="*/ 0 w 1312"/>
              <a:gd name="T115" fmla="*/ 14 h 14"/>
              <a:gd name="T116" fmla="*/ 28 w 1312"/>
              <a:gd name="T117" fmla="*/ 0 h 14"/>
              <a:gd name="T118" fmla="*/ 0 w 1312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2" h="14">
                <a:moveTo>
                  <a:pt x="1304" y="14"/>
                </a:moveTo>
                <a:lnTo>
                  <a:pt x="1312" y="14"/>
                </a:lnTo>
                <a:lnTo>
                  <a:pt x="1312" y="0"/>
                </a:lnTo>
                <a:lnTo>
                  <a:pt x="1304" y="0"/>
                </a:lnTo>
                <a:lnTo>
                  <a:pt x="1304" y="14"/>
                </a:lnTo>
                <a:close/>
                <a:moveTo>
                  <a:pt x="1248" y="14"/>
                </a:moveTo>
                <a:lnTo>
                  <a:pt x="1276" y="14"/>
                </a:lnTo>
                <a:lnTo>
                  <a:pt x="1276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1" y="14"/>
                </a:moveTo>
                <a:lnTo>
                  <a:pt x="1219" y="14"/>
                </a:lnTo>
                <a:lnTo>
                  <a:pt x="1219" y="0"/>
                </a:lnTo>
                <a:lnTo>
                  <a:pt x="1191" y="0"/>
                </a:lnTo>
                <a:lnTo>
                  <a:pt x="1191" y="14"/>
                </a:lnTo>
                <a:close/>
                <a:moveTo>
                  <a:pt x="1134" y="14"/>
                </a:moveTo>
                <a:lnTo>
                  <a:pt x="1163" y="14"/>
                </a:lnTo>
                <a:lnTo>
                  <a:pt x="1163" y="0"/>
                </a:lnTo>
                <a:lnTo>
                  <a:pt x="1134" y="0"/>
                </a:lnTo>
                <a:lnTo>
                  <a:pt x="1134" y="14"/>
                </a:lnTo>
                <a:close/>
                <a:moveTo>
                  <a:pt x="1078" y="14"/>
                </a:moveTo>
                <a:lnTo>
                  <a:pt x="1106" y="14"/>
                </a:lnTo>
                <a:lnTo>
                  <a:pt x="1106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49" y="14"/>
                </a:lnTo>
                <a:lnTo>
                  <a:pt x="1049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4" y="14"/>
                </a:moveTo>
                <a:lnTo>
                  <a:pt x="993" y="14"/>
                </a:lnTo>
                <a:lnTo>
                  <a:pt x="993" y="0"/>
                </a:lnTo>
                <a:lnTo>
                  <a:pt x="964" y="0"/>
                </a:lnTo>
                <a:lnTo>
                  <a:pt x="964" y="14"/>
                </a:lnTo>
                <a:close/>
                <a:moveTo>
                  <a:pt x="907" y="14"/>
                </a:moveTo>
                <a:lnTo>
                  <a:pt x="936" y="14"/>
                </a:lnTo>
                <a:lnTo>
                  <a:pt x="936" y="0"/>
                </a:lnTo>
                <a:lnTo>
                  <a:pt x="907" y="0"/>
                </a:lnTo>
                <a:lnTo>
                  <a:pt x="907" y="14"/>
                </a:lnTo>
                <a:close/>
                <a:moveTo>
                  <a:pt x="851" y="14"/>
                </a:moveTo>
                <a:lnTo>
                  <a:pt x="879" y="14"/>
                </a:lnTo>
                <a:lnTo>
                  <a:pt x="879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4" y="14"/>
                </a:moveTo>
                <a:lnTo>
                  <a:pt x="822" y="14"/>
                </a:lnTo>
                <a:lnTo>
                  <a:pt x="822" y="0"/>
                </a:lnTo>
                <a:lnTo>
                  <a:pt x="794" y="0"/>
                </a:lnTo>
                <a:lnTo>
                  <a:pt x="794" y="14"/>
                </a:lnTo>
                <a:close/>
                <a:moveTo>
                  <a:pt x="737" y="14"/>
                </a:moveTo>
                <a:lnTo>
                  <a:pt x="766" y="14"/>
                </a:lnTo>
                <a:lnTo>
                  <a:pt x="766" y="0"/>
                </a:lnTo>
                <a:lnTo>
                  <a:pt x="737" y="0"/>
                </a:lnTo>
                <a:lnTo>
                  <a:pt x="737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2" y="14"/>
                </a:lnTo>
                <a:lnTo>
                  <a:pt x="652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7" y="14"/>
                </a:moveTo>
                <a:lnTo>
                  <a:pt x="595" y="14"/>
                </a:lnTo>
                <a:lnTo>
                  <a:pt x="595" y="0"/>
                </a:lnTo>
                <a:lnTo>
                  <a:pt x="567" y="0"/>
                </a:lnTo>
                <a:lnTo>
                  <a:pt x="567" y="14"/>
                </a:lnTo>
                <a:close/>
                <a:moveTo>
                  <a:pt x="510" y="14"/>
                </a:moveTo>
                <a:lnTo>
                  <a:pt x="539" y="14"/>
                </a:lnTo>
                <a:lnTo>
                  <a:pt x="539" y="0"/>
                </a:lnTo>
                <a:lnTo>
                  <a:pt x="510" y="0"/>
                </a:lnTo>
                <a:lnTo>
                  <a:pt x="510" y="14"/>
                </a:lnTo>
                <a:close/>
                <a:moveTo>
                  <a:pt x="454" y="14"/>
                </a:moveTo>
                <a:lnTo>
                  <a:pt x="482" y="14"/>
                </a:lnTo>
                <a:lnTo>
                  <a:pt x="482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7" y="14"/>
                </a:moveTo>
                <a:lnTo>
                  <a:pt x="425" y="14"/>
                </a:lnTo>
                <a:lnTo>
                  <a:pt x="425" y="0"/>
                </a:lnTo>
                <a:lnTo>
                  <a:pt x="397" y="0"/>
                </a:lnTo>
                <a:lnTo>
                  <a:pt x="397" y="14"/>
                </a:lnTo>
                <a:close/>
                <a:moveTo>
                  <a:pt x="340" y="14"/>
                </a:moveTo>
                <a:lnTo>
                  <a:pt x="369" y="14"/>
                </a:lnTo>
                <a:lnTo>
                  <a:pt x="369" y="0"/>
                </a:lnTo>
                <a:lnTo>
                  <a:pt x="340" y="0"/>
                </a:lnTo>
                <a:lnTo>
                  <a:pt x="340" y="14"/>
                </a:lnTo>
                <a:close/>
                <a:moveTo>
                  <a:pt x="284" y="14"/>
                </a:moveTo>
                <a:lnTo>
                  <a:pt x="312" y="14"/>
                </a:lnTo>
                <a:lnTo>
                  <a:pt x="312" y="0"/>
                </a:lnTo>
                <a:lnTo>
                  <a:pt x="284" y="0"/>
                </a:lnTo>
                <a:lnTo>
                  <a:pt x="284" y="14"/>
                </a:lnTo>
                <a:close/>
                <a:moveTo>
                  <a:pt x="227" y="14"/>
                </a:moveTo>
                <a:lnTo>
                  <a:pt x="255" y="14"/>
                </a:lnTo>
                <a:lnTo>
                  <a:pt x="255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0" y="14"/>
                </a:moveTo>
                <a:lnTo>
                  <a:pt x="198" y="14"/>
                </a:lnTo>
                <a:lnTo>
                  <a:pt x="198" y="0"/>
                </a:lnTo>
                <a:lnTo>
                  <a:pt x="170" y="0"/>
                </a:lnTo>
                <a:lnTo>
                  <a:pt x="170" y="14"/>
                </a:lnTo>
                <a:close/>
                <a:moveTo>
                  <a:pt x="113" y="14"/>
                </a:moveTo>
                <a:lnTo>
                  <a:pt x="142" y="14"/>
                </a:lnTo>
                <a:lnTo>
                  <a:pt x="142" y="0"/>
                </a:lnTo>
                <a:lnTo>
                  <a:pt x="113" y="0"/>
                </a:lnTo>
                <a:lnTo>
                  <a:pt x="113" y="14"/>
                </a:lnTo>
                <a:close/>
                <a:moveTo>
                  <a:pt x="57" y="14"/>
                </a:moveTo>
                <a:lnTo>
                  <a:pt x="85" y="14"/>
                </a:lnTo>
                <a:lnTo>
                  <a:pt x="85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8" y="14"/>
                </a:lnTo>
                <a:lnTo>
                  <a:pt x="28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19" name="Rectangle 318"/>
          <p:cNvSpPr>
            <a:spLocks noChangeArrowheads="1"/>
          </p:cNvSpPr>
          <p:nvPr/>
        </p:nvSpPr>
        <p:spPr bwMode="auto">
          <a:xfrm>
            <a:off x="3636963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0" name="Freeform 319"/>
          <p:cNvSpPr>
            <a:spLocks/>
          </p:cNvSpPr>
          <p:nvPr/>
        </p:nvSpPr>
        <p:spPr bwMode="auto">
          <a:xfrm>
            <a:off x="3636963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1" name="Rectangle 320"/>
          <p:cNvSpPr>
            <a:spLocks noChangeArrowheads="1"/>
          </p:cNvSpPr>
          <p:nvPr/>
        </p:nvSpPr>
        <p:spPr bwMode="auto">
          <a:xfrm>
            <a:off x="3889375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2" name="Freeform 321"/>
          <p:cNvSpPr>
            <a:spLocks/>
          </p:cNvSpPr>
          <p:nvPr/>
        </p:nvSpPr>
        <p:spPr bwMode="auto">
          <a:xfrm>
            <a:off x="3889375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3" name="Rectangle 322"/>
          <p:cNvSpPr>
            <a:spLocks noChangeArrowheads="1"/>
          </p:cNvSpPr>
          <p:nvPr/>
        </p:nvSpPr>
        <p:spPr bwMode="auto">
          <a:xfrm>
            <a:off x="4159250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4" name="Freeform 323"/>
          <p:cNvSpPr>
            <a:spLocks/>
          </p:cNvSpPr>
          <p:nvPr/>
        </p:nvSpPr>
        <p:spPr bwMode="auto">
          <a:xfrm>
            <a:off x="415925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5" name="Rectangle 324"/>
          <p:cNvSpPr>
            <a:spLocks noChangeArrowheads="1"/>
          </p:cNvSpPr>
          <p:nvPr/>
        </p:nvSpPr>
        <p:spPr bwMode="auto">
          <a:xfrm>
            <a:off x="4413250" y="4351339"/>
            <a:ext cx="23813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6" name="Freeform 325"/>
          <p:cNvSpPr>
            <a:spLocks/>
          </p:cNvSpPr>
          <p:nvPr/>
        </p:nvSpPr>
        <p:spPr bwMode="auto">
          <a:xfrm>
            <a:off x="4413250" y="4351339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7" name="Rectangle 326"/>
          <p:cNvSpPr>
            <a:spLocks noChangeArrowheads="1"/>
          </p:cNvSpPr>
          <p:nvPr/>
        </p:nvSpPr>
        <p:spPr bwMode="auto">
          <a:xfrm>
            <a:off x="4668838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8" name="Freeform 327"/>
          <p:cNvSpPr>
            <a:spLocks/>
          </p:cNvSpPr>
          <p:nvPr/>
        </p:nvSpPr>
        <p:spPr bwMode="auto">
          <a:xfrm>
            <a:off x="4668838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29" name="Rectangle 328"/>
          <p:cNvSpPr>
            <a:spLocks noChangeArrowheads="1"/>
          </p:cNvSpPr>
          <p:nvPr/>
        </p:nvSpPr>
        <p:spPr bwMode="auto">
          <a:xfrm>
            <a:off x="4935538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0" name="Freeform 329"/>
          <p:cNvSpPr>
            <a:spLocks/>
          </p:cNvSpPr>
          <p:nvPr/>
        </p:nvSpPr>
        <p:spPr bwMode="auto">
          <a:xfrm>
            <a:off x="4935538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1" name="Rectangle 330"/>
          <p:cNvSpPr>
            <a:spLocks noChangeArrowheads="1"/>
          </p:cNvSpPr>
          <p:nvPr/>
        </p:nvSpPr>
        <p:spPr bwMode="auto">
          <a:xfrm>
            <a:off x="5194300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2" name="Freeform 331"/>
          <p:cNvSpPr>
            <a:spLocks/>
          </p:cNvSpPr>
          <p:nvPr/>
        </p:nvSpPr>
        <p:spPr bwMode="auto">
          <a:xfrm>
            <a:off x="519430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3" name="Rectangle 332"/>
          <p:cNvSpPr>
            <a:spLocks noChangeArrowheads="1"/>
          </p:cNvSpPr>
          <p:nvPr/>
        </p:nvSpPr>
        <p:spPr bwMode="auto">
          <a:xfrm>
            <a:off x="5456238" y="4351339"/>
            <a:ext cx="23813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4" name="Freeform 333"/>
          <p:cNvSpPr>
            <a:spLocks/>
          </p:cNvSpPr>
          <p:nvPr/>
        </p:nvSpPr>
        <p:spPr bwMode="auto">
          <a:xfrm>
            <a:off x="5456238" y="4351339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5" name="Rectangle 334"/>
          <p:cNvSpPr>
            <a:spLocks noChangeArrowheads="1"/>
          </p:cNvSpPr>
          <p:nvPr/>
        </p:nvSpPr>
        <p:spPr bwMode="auto">
          <a:xfrm>
            <a:off x="5992813" y="3019426"/>
            <a:ext cx="98425" cy="2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6" name="Freeform 335"/>
          <p:cNvSpPr>
            <a:spLocks/>
          </p:cNvSpPr>
          <p:nvPr/>
        </p:nvSpPr>
        <p:spPr bwMode="auto">
          <a:xfrm>
            <a:off x="5992813" y="3019426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7" name="Freeform 336"/>
          <p:cNvSpPr>
            <a:spLocks/>
          </p:cNvSpPr>
          <p:nvPr/>
        </p:nvSpPr>
        <p:spPr bwMode="auto">
          <a:xfrm>
            <a:off x="6069013" y="3024189"/>
            <a:ext cx="2108200" cy="1349375"/>
          </a:xfrm>
          <a:custGeom>
            <a:avLst/>
            <a:gdLst>
              <a:gd name="T0" fmla="*/ 1321 w 1328"/>
              <a:gd name="T1" fmla="*/ 836 h 850"/>
              <a:gd name="T2" fmla="*/ 14 w 1328"/>
              <a:gd name="T3" fmla="*/ 836 h 850"/>
              <a:gd name="T4" fmla="*/ 14 w 1328"/>
              <a:gd name="T5" fmla="*/ 0 h 850"/>
              <a:gd name="T6" fmla="*/ 0 w 1328"/>
              <a:gd name="T7" fmla="*/ 0 h 850"/>
              <a:gd name="T8" fmla="*/ 0 w 1328"/>
              <a:gd name="T9" fmla="*/ 850 h 850"/>
              <a:gd name="T10" fmla="*/ 1328 w 1328"/>
              <a:gd name="T11" fmla="*/ 850 h 850"/>
              <a:gd name="T12" fmla="*/ 1328 w 1328"/>
              <a:gd name="T13" fmla="*/ 836 h 850"/>
              <a:gd name="T14" fmla="*/ 1321 w 1328"/>
              <a:gd name="T15" fmla="*/ 836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850">
                <a:moveTo>
                  <a:pt x="1321" y="836"/>
                </a:moveTo>
                <a:lnTo>
                  <a:pt x="14" y="836"/>
                </a:lnTo>
                <a:lnTo>
                  <a:pt x="14" y="0"/>
                </a:lnTo>
                <a:lnTo>
                  <a:pt x="0" y="0"/>
                </a:lnTo>
                <a:lnTo>
                  <a:pt x="0" y="850"/>
                </a:lnTo>
                <a:lnTo>
                  <a:pt x="1328" y="850"/>
                </a:lnTo>
                <a:lnTo>
                  <a:pt x="1328" y="836"/>
                </a:lnTo>
                <a:lnTo>
                  <a:pt x="1321" y="8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8" name="Rectangle 337"/>
          <p:cNvSpPr>
            <a:spLocks noChangeArrowheads="1"/>
          </p:cNvSpPr>
          <p:nvPr/>
        </p:nvSpPr>
        <p:spPr bwMode="auto">
          <a:xfrm>
            <a:off x="5992813" y="3309939"/>
            <a:ext cx="98425" cy="2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39" name="Freeform 338"/>
          <p:cNvSpPr>
            <a:spLocks/>
          </p:cNvSpPr>
          <p:nvPr/>
        </p:nvSpPr>
        <p:spPr bwMode="auto">
          <a:xfrm>
            <a:off x="5992813" y="3309939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0" name="Rectangle 339"/>
          <p:cNvSpPr>
            <a:spLocks noChangeArrowheads="1"/>
          </p:cNvSpPr>
          <p:nvPr/>
        </p:nvSpPr>
        <p:spPr bwMode="auto">
          <a:xfrm>
            <a:off x="5992813" y="3598864"/>
            <a:ext cx="98425" cy="2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1" name="Freeform 340"/>
          <p:cNvSpPr>
            <a:spLocks/>
          </p:cNvSpPr>
          <p:nvPr/>
        </p:nvSpPr>
        <p:spPr bwMode="auto">
          <a:xfrm>
            <a:off x="5992813" y="3598864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2" name="Rectangle 341"/>
          <p:cNvSpPr>
            <a:spLocks noChangeArrowheads="1"/>
          </p:cNvSpPr>
          <p:nvPr/>
        </p:nvSpPr>
        <p:spPr bwMode="auto">
          <a:xfrm>
            <a:off x="5992813" y="3884614"/>
            <a:ext cx="98425" cy="2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3" name="Freeform 342"/>
          <p:cNvSpPr>
            <a:spLocks/>
          </p:cNvSpPr>
          <p:nvPr/>
        </p:nvSpPr>
        <p:spPr bwMode="auto">
          <a:xfrm>
            <a:off x="5992813" y="3884614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4" name="Rectangle 343"/>
          <p:cNvSpPr>
            <a:spLocks noChangeArrowheads="1"/>
          </p:cNvSpPr>
          <p:nvPr/>
        </p:nvSpPr>
        <p:spPr bwMode="auto">
          <a:xfrm>
            <a:off x="5992813" y="4181476"/>
            <a:ext cx="98425" cy="2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5" name="Freeform 344"/>
          <p:cNvSpPr>
            <a:spLocks/>
          </p:cNvSpPr>
          <p:nvPr/>
        </p:nvSpPr>
        <p:spPr bwMode="auto">
          <a:xfrm>
            <a:off x="5992813" y="4181476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6" name="Freeform 345"/>
          <p:cNvSpPr>
            <a:spLocks/>
          </p:cNvSpPr>
          <p:nvPr/>
        </p:nvSpPr>
        <p:spPr bwMode="auto">
          <a:xfrm>
            <a:off x="5992813" y="4351339"/>
            <a:ext cx="98425" cy="134938"/>
          </a:xfrm>
          <a:custGeom>
            <a:avLst/>
            <a:gdLst>
              <a:gd name="T0" fmla="*/ 48 w 62"/>
              <a:gd name="T1" fmla="*/ 7 h 85"/>
              <a:gd name="T2" fmla="*/ 48 w 62"/>
              <a:gd name="T3" fmla="*/ 71 h 85"/>
              <a:gd name="T4" fmla="*/ 0 w 62"/>
              <a:gd name="T5" fmla="*/ 71 h 85"/>
              <a:gd name="T6" fmla="*/ 0 w 62"/>
              <a:gd name="T7" fmla="*/ 85 h 85"/>
              <a:gd name="T8" fmla="*/ 62 w 62"/>
              <a:gd name="T9" fmla="*/ 85 h 85"/>
              <a:gd name="T10" fmla="*/ 62 w 62"/>
              <a:gd name="T11" fmla="*/ 0 h 85"/>
              <a:gd name="T12" fmla="*/ 48 w 62"/>
              <a:gd name="T13" fmla="*/ 0 h 85"/>
              <a:gd name="T14" fmla="*/ 48 w 62"/>
              <a:gd name="T15" fmla="*/ 7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5">
                <a:moveTo>
                  <a:pt x="48" y="7"/>
                </a:moveTo>
                <a:lnTo>
                  <a:pt x="48" y="71"/>
                </a:lnTo>
                <a:lnTo>
                  <a:pt x="0" y="71"/>
                </a:lnTo>
                <a:lnTo>
                  <a:pt x="0" y="85"/>
                </a:lnTo>
                <a:lnTo>
                  <a:pt x="62" y="85"/>
                </a:lnTo>
                <a:lnTo>
                  <a:pt x="62" y="0"/>
                </a:lnTo>
                <a:lnTo>
                  <a:pt x="48" y="0"/>
                </a:lnTo>
                <a:lnTo>
                  <a:pt x="4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7" name="Freeform 346"/>
          <p:cNvSpPr>
            <a:spLocks noEditPoints="1"/>
          </p:cNvSpPr>
          <p:nvPr/>
        </p:nvSpPr>
        <p:spPr bwMode="auto">
          <a:xfrm>
            <a:off x="6083300" y="3881439"/>
            <a:ext cx="2082800" cy="22225"/>
          </a:xfrm>
          <a:custGeom>
            <a:avLst/>
            <a:gdLst>
              <a:gd name="T0" fmla="*/ 1312 w 1312"/>
              <a:gd name="T1" fmla="*/ 14 h 14"/>
              <a:gd name="T2" fmla="*/ 1305 w 1312"/>
              <a:gd name="T3" fmla="*/ 0 h 14"/>
              <a:gd name="T4" fmla="*/ 1248 w 1312"/>
              <a:gd name="T5" fmla="*/ 14 h 14"/>
              <a:gd name="T6" fmla="*/ 1276 w 1312"/>
              <a:gd name="T7" fmla="*/ 0 h 14"/>
              <a:gd name="T8" fmla="*/ 1248 w 1312"/>
              <a:gd name="T9" fmla="*/ 14 h 14"/>
              <a:gd name="T10" fmla="*/ 1219 w 1312"/>
              <a:gd name="T11" fmla="*/ 14 h 14"/>
              <a:gd name="T12" fmla="*/ 1191 w 1312"/>
              <a:gd name="T13" fmla="*/ 0 h 14"/>
              <a:gd name="T14" fmla="*/ 1134 w 1312"/>
              <a:gd name="T15" fmla="*/ 14 h 14"/>
              <a:gd name="T16" fmla="*/ 1163 w 1312"/>
              <a:gd name="T17" fmla="*/ 0 h 14"/>
              <a:gd name="T18" fmla="*/ 1134 w 1312"/>
              <a:gd name="T19" fmla="*/ 14 h 14"/>
              <a:gd name="T20" fmla="*/ 1106 w 1312"/>
              <a:gd name="T21" fmla="*/ 14 h 14"/>
              <a:gd name="T22" fmla="*/ 1078 w 1312"/>
              <a:gd name="T23" fmla="*/ 0 h 14"/>
              <a:gd name="T24" fmla="*/ 1021 w 1312"/>
              <a:gd name="T25" fmla="*/ 14 h 14"/>
              <a:gd name="T26" fmla="*/ 1049 w 1312"/>
              <a:gd name="T27" fmla="*/ 0 h 14"/>
              <a:gd name="T28" fmla="*/ 1021 w 1312"/>
              <a:gd name="T29" fmla="*/ 14 h 14"/>
              <a:gd name="T30" fmla="*/ 993 w 1312"/>
              <a:gd name="T31" fmla="*/ 14 h 14"/>
              <a:gd name="T32" fmla="*/ 964 w 1312"/>
              <a:gd name="T33" fmla="*/ 0 h 14"/>
              <a:gd name="T34" fmla="*/ 908 w 1312"/>
              <a:gd name="T35" fmla="*/ 14 h 14"/>
              <a:gd name="T36" fmla="*/ 936 w 1312"/>
              <a:gd name="T37" fmla="*/ 0 h 14"/>
              <a:gd name="T38" fmla="*/ 908 w 1312"/>
              <a:gd name="T39" fmla="*/ 14 h 14"/>
              <a:gd name="T40" fmla="*/ 879 w 1312"/>
              <a:gd name="T41" fmla="*/ 14 h 14"/>
              <a:gd name="T42" fmla="*/ 851 w 1312"/>
              <a:gd name="T43" fmla="*/ 0 h 14"/>
              <a:gd name="T44" fmla="*/ 794 w 1312"/>
              <a:gd name="T45" fmla="*/ 14 h 14"/>
              <a:gd name="T46" fmla="*/ 822 w 1312"/>
              <a:gd name="T47" fmla="*/ 0 h 14"/>
              <a:gd name="T48" fmla="*/ 794 w 1312"/>
              <a:gd name="T49" fmla="*/ 14 h 14"/>
              <a:gd name="T50" fmla="*/ 766 w 1312"/>
              <a:gd name="T51" fmla="*/ 14 h 14"/>
              <a:gd name="T52" fmla="*/ 737 w 1312"/>
              <a:gd name="T53" fmla="*/ 0 h 14"/>
              <a:gd name="T54" fmla="*/ 681 w 1312"/>
              <a:gd name="T55" fmla="*/ 14 h 14"/>
              <a:gd name="T56" fmla="*/ 709 w 1312"/>
              <a:gd name="T57" fmla="*/ 0 h 14"/>
              <a:gd name="T58" fmla="*/ 681 w 1312"/>
              <a:gd name="T59" fmla="*/ 14 h 14"/>
              <a:gd name="T60" fmla="*/ 652 w 1312"/>
              <a:gd name="T61" fmla="*/ 14 h 14"/>
              <a:gd name="T62" fmla="*/ 624 w 1312"/>
              <a:gd name="T63" fmla="*/ 0 h 14"/>
              <a:gd name="T64" fmla="*/ 567 w 1312"/>
              <a:gd name="T65" fmla="*/ 14 h 14"/>
              <a:gd name="T66" fmla="*/ 596 w 1312"/>
              <a:gd name="T67" fmla="*/ 0 h 14"/>
              <a:gd name="T68" fmla="*/ 567 w 1312"/>
              <a:gd name="T69" fmla="*/ 14 h 14"/>
              <a:gd name="T70" fmla="*/ 539 w 1312"/>
              <a:gd name="T71" fmla="*/ 14 h 14"/>
              <a:gd name="T72" fmla="*/ 511 w 1312"/>
              <a:gd name="T73" fmla="*/ 0 h 14"/>
              <a:gd name="T74" fmla="*/ 454 w 1312"/>
              <a:gd name="T75" fmla="*/ 14 h 14"/>
              <a:gd name="T76" fmla="*/ 482 w 1312"/>
              <a:gd name="T77" fmla="*/ 0 h 14"/>
              <a:gd name="T78" fmla="*/ 454 w 1312"/>
              <a:gd name="T79" fmla="*/ 14 h 14"/>
              <a:gd name="T80" fmla="*/ 425 w 1312"/>
              <a:gd name="T81" fmla="*/ 14 h 14"/>
              <a:gd name="T82" fmla="*/ 397 w 1312"/>
              <a:gd name="T83" fmla="*/ 0 h 14"/>
              <a:gd name="T84" fmla="*/ 340 w 1312"/>
              <a:gd name="T85" fmla="*/ 14 h 14"/>
              <a:gd name="T86" fmla="*/ 369 w 1312"/>
              <a:gd name="T87" fmla="*/ 0 h 14"/>
              <a:gd name="T88" fmla="*/ 340 w 1312"/>
              <a:gd name="T89" fmla="*/ 14 h 14"/>
              <a:gd name="T90" fmla="*/ 312 w 1312"/>
              <a:gd name="T91" fmla="*/ 14 h 14"/>
              <a:gd name="T92" fmla="*/ 284 w 1312"/>
              <a:gd name="T93" fmla="*/ 0 h 14"/>
              <a:gd name="T94" fmla="*/ 227 w 1312"/>
              <a:gd name="T95" fmla="*/ 14 h 14"/>
              <a:gd name="T96" fmla="*/ 255 w 1312"/>
              <a:gd name="T97" fmla="*/ 0 h 14"/>
              <a:gd name="T98" fmla="*/ 227 w 1312"/>
              <a:gd name="T99" fmla="*/ 14 h 14"/>
              <a:gd name="T100" fmla="*/ 199 w 1312"/>
              <a:gd name="T101" fmla="*/ 14 h 14"/>
              <a:gd name="T102" fmla="*/ 170 w 1312"/>
              <a:gd name="T103" fmla="*/ 0 h 14"/>
              <a:gd name="T104" fmla="*/ 114 w 1312"/>
              <a:gd name="T105" fmla="*/ 14 h 14"/>
              <a:gd name="T106" fmla="*/ 142 w 1312"/>
              <a:gd name="T107" fmla="*/ 0 h 14"/>
              <a:gd name="T108" fmla="*/ 114 w 1312"/>
              <a:gd name="T109" fmla="*/ 14 h 14"/>
              <a:gd name="T110" fmla="*/ 85 w 1312"/>
              <a:gd name="T111" fmla="*/ 14 h 14"/>
              <a:gd name="T112" fmla="*/ 57 w 1312"/>
              <a:gd name="T113" fmla="*/ 0 h 14"/>
              <a:gd name="T114" fmla="*/ 0 w 1312"/>
              <a:gd name="T115" fmla="*/ 14 h 14"/>
              <a:gd name="T116" fmla="*/ 28 w 1312"/>
              <a:gd name="T117" fmla="*/ 0 h 14"/>
              <a:gd name="T118" fmla="*/ 0 w 1312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2" h="14">
                <a:moveTo>
                  <a:pt x="1305" y="14"/>
                </a:moveTo>
                <a:lnTo>
                  <a:pt x="1312" y="14"/>
                </a:lnTo>
                <a:lnTo>
                  <a:pt x="1312" y="0"/>
                </a:lnTo>
                <a:lnTo>
                  <a:pt x="1305" y="0"/>
                </a:lnTo>
                <a:lnTo>
                  <a:pt x="1305" y="14"/>
                </a:lnTo>
                <a:close/>
                <a:moveTo>
                  <a:pt x="1248" y="14"/>
                </a:moveTo>
                <a:lnTo>
                  <a:pt x="1276" y="14"/>
                </a:lnTo>
                <a:lnTo>
                  <a:pt x="1276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1" y="14"/>
                </a:moveTo>
                <a:lnTo>
                  <a:pt x="1219" y="14"/>
                </a:lnTo>
                <a:lnTo>
                  <a:pt x="1219" y="0"/>
                </a:lnTo>
                <a:lnTo>
                  <a:pt x="1191" y="0"/>
                </a:lnTo>
                <a:lnTo>
                  <a:pt x="1191" y="14"/>
                </a:lnTo>
                <a:close/>
                <a:moveTo>
                  <a:pt x="1134" y="14"/>
                </a:moveTo>
                <a:lnTo>
                  <a:pt x="1163" y="14"/>
                </a:lnTo>
                <a:lnTo>
                  <a:pt x="1163" y="0"/>
                </a:lnTo>
                <a:lnTo>
                  <a:pt x="1134" y="0"/>
                </a:lnTo>
                <a:lnTo>
                  <a:pt x="1134" y="14"/>
                </a:lnTo>
                <a:close/>
                <a:moveTo>
                  <a:pt x="1078" y="14"/>
                </a:moveTo>
                <a:lnTo>
                  <a:pt x="1106" y="14"/>
                </a:lnTo>
                <a:lnTo>
                  <a:pt x="1106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49" y="14"/>
                </a:lnTo>
                <a:lnTo>
                  <a:pt x="1049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4" y="14"/>
                </a:moveTo>
                <a:lnTo>
                  <a:pt x="993" y="14"/>
                </a:lnTo>
                <a:lnTo>
                  <a:pt x="993" y="0"/>
                </a:lnTo>
                <a:lnTo>
                  <a:pt x="964" y="0"/>
                </a:lnTo>
                <a:lnTo>
                  <a:pt x="964" y="14"/>
                </a:lnTo>
                <a:close/>
                <a:moveTo>
                  <a:pt x="908" y="14"/>
                </a:moveTo>
                <a:lnTo>
                  <a:pt x="936" y="14"/>
                </a:lnTo>
                <a:lnTo>
                  <a:pt x="936" y="0"/>
                </a:lnTo>
                <a:lnTo>
                  <a:pt x="908" y="0"/>
                </a:lnTo>
                <a:lnTo>
                  <a:pt x="908" y="14"/>
                </a:lnTo>
                <a:close/>
                <a:moveTo>
                  <a:pt x="851" y="14"/>
                </a:moveTo>
                <a:lnTo>
                  <a:pt x="879" y="14"/>
                </a:lnTo>
                <a:lnTo>
                  <a:pt x="879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4" y="14"/>
                </a:moveTo>
                <a:lnTo>
                  <a:pt x="822" y="14"/>
                </a:lnTo>
                <a:lnTo>
                  <a:pt x="822" y="0"/>
                </a:lnTo>
                <a:lnTo>
                  <a:pt x="794" y="0"/>
                </a:lnTo>
                <a:lnTo>
                  <a:pt x="794" y="14"/>
                </a:lnTo>
                <a:close/>
                <a:moveTo>
                  <a:pt x="737" y="14"/>
                </a:moveTo>
                <a:lnTo>
                  <a:pt x="766" y="14"/>
                </a:lnTo>
                <a:lnTo>
                  <a:pt x="766" y="0"/>
                </a:lnTo>
                <a:lnTo>
                  <a:pt x="737" y="0"/>
                </a:lnTo>
                <a:lnTo>
                  <a:pt x="737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2" y="14"/>
                </a:lnTo>
                <a:lnTo>
                  <a:pt x="652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7" y="14"/>
                </a:moveTo>
                <a:lnTo>
                  <a:pt x="596" y="14"/>
                </a:lnTo>
                <a:lnTo>
                  <a:pt x="596" y="0"/>
                </a:lnTo>
                <a:lnTo>
                  <a:pt x="567" y="0"/>
                </a:lnTo>
                <a:lnTo>
                  <a:pt x="567" y="14"/>
                </a:lnTo>
                <a:close/>
                <a:moveTo>
                  <a:pt x="511" y="14"/>
                </a:moveTo>
                <a:lnTo>
                  <a:pt x="539" y="14"/>
                </a:lnTo>
                <a:lnTo>
                  <a:pt x="539" y="0"/>
                </a:lnTo>
                <a:lnTo>
                  <a:pt x="511" y="0"/>
                </a:lnTo>
                <a:lnTo>
                  <a:pt x="511" y="14"/>
                </a:lnTo>
                <a:close/>
                <a:moveTo>
                  <a:pt x="454" y="14"/>
                </a:moveTo>
                <a:lnTo>
                  <a:pt x="482" y="14"/>
                </a:lnTo>
                <a:lnTo>
                  <a:pt x="482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7" y="14"/>
                </a:moveTo>
                <a:lnTo>
                  <a:pt x="425" y="14"/>
                </a:lnTo>
                <a:lnTo>
                  <a:pt x="425" y="0"/>
                </a:lnTo>
                <a:lnTo>
                  <a:pt x="397" y="0"/>
                </a:lnTo>
                <a:lnTo>
                  <a:pt x="397" y="14"/>
                </a:lnTo>
                <a:close/>
                <a:moveTo>
                  <a:pt x="340" y="14"/>
                </a:moveTo>
                <a:lnTo>
                  <a:pt x="369" y="14"/>
                </a:lnTo>
                <a:lnTo>
                  <a:pt x="369" y="0"/>
                </a:lnTo>
                <a:lnTo>
                  <a:pt x="340" y="0"/>
                </a:lnTo>
                <a:lnTo>
                  <a:pt x="340" y="14"/>
                </a:lnTo>
                <a:close/>
                <a:moveTo>
                  <a:pt x="284" y="14"/>
                </a:moveTo>
                <a:lnTo>
                  <a:pt x="312" y="14"/>
                </a:lnTo>
                <a:lnTo>
                  <a:pt x="312" y="0"/>
                </a:lnTo>
                <a:lnTo>
                  <a:pt x="284" y="0"/>
                </a:lnTo>
                <a:lnTo>
                  <a:pt x="284" y="14"/>
                </a:lnTo>
                <a:close/>
                <a:moveTo>
                  <a:pt x="227" y="14"/>
                </a:moveTo>
                <a:lnTo>
                  <a:pt x="255" y="14"/>
                </a:lnTo>
                <a:lnTo>
                  <a:pt x="255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0" y="14"/>
                </a:moveTo>
                <a:lnTo>
                  <a:pt x="199" y="14"/>
                </a:lnTo>
                <a:lnTo>
                  <a:pt x="199" y="0"/>
                </a:lnTo>
                <a:lnTo>
                  <a:pt x="170" y="0"/>
                </a:lnTo>
                <a:lnTo>
                  <a:pt x="170" y="14"/>
                </a:lnTo>
                <a:close/>
                <a:moveTo>
                  <a:pt x="114" y="14"/>
                </a:moveTo>
                <a:lnTo>
                  <a:pt x="142" y="14"/>
                </a:lnTo>
                <a:lnTo>
                  <a:pt x="142" y="0"/>
                </a:lnTo>
                <a:lnTo>
                  <a:pt x="114" y="0"/>
                </a:lnTo>
                <a:lnTo>
                  <a:pt x="114" y="14"/>
                </a:lnTo>
                <a:close/>
                <a:moveTo>
                  <a:pt x="57" y="14"/>
                </a:moveTo>
                <a:lnTo>
                  <a:pt x="85" y="14"/>
                </a:lnTo>
                <a:lnTo>
                  <a:pt x="85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8" y="14"/>
                </a:lnTo>
                <a:lnTo>
                  <a:pt x="28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8" name="Rectangle 347"/>
          <p:cNvSpPr>
            <a:spLocks noChangeArrowheads="1"/>
          </p:cNvSpPr>
          <p:nvPr/>
        </p:nvSpPr>
        <p:spPr bwMode="auto">
          <a:xfrm>
            <a:off x="6334125" y="4351339"/>
            <a:ext cx="23813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49" name="Freeform 348"/>
          <p:cNvSpPr>
            <a:spLocks/>
          </p:cNvSpPr>
          <p:nvPr/>
        </p:nvSpPr>
        <p:spPr bwMode="auto">
          <a:xfrm>
            <a:off x="6334125" y="4351339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0" name="Rectangle 349"/>
          <p:cNvSpPr>
            <a:spLocks noChangeArrowheads="1"/>
          </p:cNvSpPr>
          <p:nvPr/>
        </p:nvSpPr>
        <p:spPr bwMode="auto">
          <a:xfrm>
            <a:off x="6586538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1" name="Freeform 350"/>
          <p:cNvSpPr>
            <a:spLocks/>
          </p:cNvSpPr>
          <p:nvPr/>
        </p:nvSpPr>
        <p:spPr bwMode="auto">
          <a:xfrm>
            <a:off x="6586538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2" name="Rectangle 351"/>
          <p:cNvSpPr>
            <a:spLocks noChangeArrowheads="1"/>
          </p:cNvSpPr>
          <p:nvPr/>
        </p:nvSpPr>
        <p:spPr bwMode="auto">
          <a:xfrm>
            <a:off x="6856413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3" name="Freeform 352"/>
          <p:cNvSpPr>
            <a:spLocks/>
          </p:cNvSpPr>
          <p:nvPr/>
        </p:nvSpPr>
        <p:spPr bwMode="auto">
          <a:xfrm>
            <a:off x="6856413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4" name="Rectangle 353"/>
          <p:cNvSpPr>
            <a:spLocks noChangeArrowheads="1"/>
          </p:cNvSpPr>
          <p:nvPr/>
        </p:nvSpPr>
        <p:spPr bwMode="auto">
          <a:xfrm>
            <a:off x="7112000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5" name="Freeform 354"/>
          <p:cNvSpPr>
            <a:spLocks/>
          </p:cNvSpPr>
          <p:nvPr/>
        </p:nvSpPr>
        <p:spPr bwMode="auto">
          <a:xfrm>
            <a:off x="711200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6" name="Rectangle 355"/>
          <p:cNvSpPr>
            <a:spLocks noChangeArrowheads="1"/>
          </p:cNvSpPr>
          <p:nvPr/>
        </p:nvSpPr>
        <p:spPr bwMode="auto">
          <a:xfrm>
            <a:off x="7366000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7" name="Freeform 356"/>
          <p:cNvSpPr>
            <a:spLocks/>
          </p:cNvSpPr>
          <p:nvPr/>
        </p:nvSpPr>
        <p:spPr bwMode="auto">
          <a:xfrm>
            <a:off x="736600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8" name="Rectangle 357"/>
          <p:cNvSpPr>
            <a:spLocks noChangeArrowheads="1"/>
          </p:cNvSpPr>
          <p:nvPr/>
        </p:nvSpPr>
        <p:spPr bwMode="auto">
          <a:xfrm>
            <a:off x="7632700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59" name="Freeform 358"/>
          <p:cNvSpPr>
            <a:spLocks/>
          </p:cNvSpPr>
          <p:nvPr/>
        </p:nvSpPr>
        <p:spPr bwMode="auto">
          <a:xfrm>
            <a:off x="7632700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0" name="Rectangle 359"/>
          <p:cNvSpPr>
            <a:spLocks noChangeArrowheads="1"/>
          </p:cNvSpPr>
          <p:nvPr/>
        </p:nvSpPr>
        <p:spPr bwMode="auto">
          <a:xfrm>
            <a:off x="7891463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1" name="Freeform 360"/>
          <p:cNvSpPr>
            <a:spLocks/>
          </p:cNvSpPr>
          <p:nvPr/>
        </p:nvSpPr>
        <p:spPr bwMode="auto">
          <a:xfrm>
            <a:off x="7891463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2" name="Rectangle 361"/>
          <p:cNvSpPr>
            <a:spLocks noChangeArrowheads="1"/>
          </p:cNvSpPr>
          <p:nvPr/>
        </p:nvSpPr>
        <p:spPr bwMode="auto">
          <a:xfrm>
            <a:off x="8154988" y="4351339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3" name="Freeform 362"/>
          <p:cNvSpPr>
            <a:spLocks/>
          </p:cNvSpPr>
          <p:nvPr/>
        </p:nvSpPr>
        <p:spPr bwMode="auto">
          <a:xfrm>
            <a:off x="8154988" y="4351339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4" name="Freeform 363"/>
          <p:cNvSpPr>
            <a:spLocks/>
          </p:cNvSpPr>
          <p:nvPr/>
        </p:nvSpPr>
        <p:spPr bwMode="auto">
          <a:xfrm>
            <a:off x="714375" y="3257551"/>
            <a:ext cx="2090738" cy="619125"/>
          </a:xfrm>
          <a:custGeom>
            <a:avLst/>
            <a:gdLst>
              <a:gd name="T0" fmla="*/ 1314 w 1317"/>
              <a:gd name="T1" fmla="*/ 0 h 390"/>
              <a:gd name="T2" fmla="*/ 1151 w 1317"/>
              <a:gd name="T3" fmla="*/ 11 h 390"/>
              <a:gd name="T4" fmla="*/ 976 w 1317"/>
              <a:gd name="T5" fmla="*/ 75 h 390"/>
              <a:gd name="T6" fmla="*/ 820 w 1317"/>
              <a:gd name="T7" fmla="*/ 85 h 390"/>
              <a:gd name="T8" fmla="*/ 660 w 1317"/>
              <a:gd name="T9" fmla="*/ 54 h 390"/>
              <a:gd name="T10" fmla="*/ 490 w 1317"/>
              <a:gd name="T11" fmla="*/ 30 h 390"/>
              <a:gd name="T12" fmla="*/ 329 w 1317"/>
              <a:gd name="T13" fmla="*/ 106 h 390"/>
              <a:gd name="T14" fmla="*/ 161 w 1317"/>
              <a:gd name="T15" fmla="*/ 161 h 390"/>
              <a:gd name="T16" fmla="*/ 0 w 1317"/>
              <a:gd name="T17" fmla="*/ 383 h 390"/>
              <a:gd name="T18" fmla="*/ 7 w 1317"/>
              <a:gd name="T19" fmla="*/ 390 h 390"/>
              <a:gd name="T20" fmla="*/ 166 w 1317"/>
              <a:gd name="T21" fmla="*/ 168 h 390"/>
              <a:gd name="T22" fmla="*/ 331 w 1317"/>
              <a:gd name="T23" fmla="*/ 116 h 390"/>
              <a:gd name="T24" fmla="*/ 492 w 1317"/>
              <a:gd name="T25" fmla="*/ 40 h 390"/>
              <a:gd name="T26" fmla="*/ 660 w 1317"/>
              <a:gd name="T27" fmla="*/ 64 h 390"/>
              <a:gd name="T28" fmla="*/ 820 w 1317"/>
              <a:gd name="T29" fmla="*/ 94 h 390"/>
              <a:gd name="T30" fmla="*/ 976 w 1317"/>
              <a:gd name="T31" fmla="*/ 85 h 390"/>
              <a:gd name="T32" fmla="*/ 1151 w 1317"/>
              <a:gd name="T33" fmla="*/ 21 h 390"/>
              <a:gd name="T34" fmla="*/ 1317 w 1317"/>
              <a:gd name="T35" fmla="*/ 9 h 390"/>
              <a:gd name="T36" fmla="*/ 1314 w 1317"/>
              <a:gd name="T37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17" h="390">
                <a:moveTo>
                  <a:pt x="1314" y="0"/>
                </a:moveTo>
                <a:lnTo>
                  <a:pt x="1151" y="11"/>
                </a:lnTo>
                <a:lnTo>
                  <a:pt x="976" y="75"/>
                </a:lnTo>
                <a:lnTo>
                  <a:pt x="820" y="85"/>
                </a:lnTo>
                <a:lnTo>
                  <a:pt x="660" y="54"/>
                </a:lnTo>
                <a:lnTo>
                  <a:pt x="490" y="30"/>
                </a:lnTo>
                <a:lnTo>
                  <a:pt x="329" y="106"/>
                </a:lnTo>
                <a:lnTo>
                  <a:pt x="161" y="161"/>
                </a:lnTo>
                <a:lnTo>
                  <a:pt x="0" y="383"/>
                </a:lnTo>
                <a:lnTo>
                  <a:pt x="7" y="390"/>
                </a:lnTo>
                <a:lnTo>
                  <a:pt x="166" y="168"/>
                </a:lnTo>
                <a:lnTo>
                  <a:pt x="331" y="116"/>
                </a:lnTo>
                <a:lnTo>
                  <a:pt x="492" y="40"/>
                </a:lnTo>
                <a:lnTo>
                  <a:pt x="660" y="64"/>
                </a:lnTo>
                <a:lnTo>
                  <a:pt x="820" y="94"/>
                </a:lnTo>
                <a:lnTo>
                  <a:pt x="976" y="85"/>
                </a:lnTo>
                <a:lnTo>
                  <a:pt x="1151" y="21"/>
                </a:lnTo>
                <a:lnTo>
                  <a:pt x="1317" y="9"/>
                </a:lnTo>
                <a:lnTo>
                  <a:pt x="1314" y="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5" name="Freeform 364"/>
          <p:cNvSpPr>
            <a:spLocks/>
          </p:cNvSpPr>
          <p:nvPr/>
        </p:nvSpPr>
        <p:spPr bwMode="auto">
          <a:xfrm>
            <a:off x="925513" y="3467101"/>
            <a:ext cx="96838" cy="101600"/>
          </a:xfrm>
          <a:custGeom>
            <a:avLst/>
            <a:gdLst>
              <a:gd name="T0" fmla="*/ 61 w 61"/>
              <a:gd name="T1" fmla="*/ 31 h 64"/>
              <a:gd name="T2" fmla="*/ 30 w 61"/>
              <a:gd name="T3" fmla="*/ 64 h 64"/>
              <a:gd name="T4" fmla="*/ 0 w 61"/>
              <a:gd name="T5" fmla="*/ 31 h 64"/>
              <a:gd name="T6" fmla="*/ 30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0" y="64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6" name="Freeform 365"/>
          <p:cNvSpPr>
            <a:spLocks/>
          </p:cNvSpPr>
          <p:nvPr/>
        </p:nvSpPr>
        <p:spPr bwMode="auto">
          <a:xfrm>
            <a:off x="1187450" y="3384551"/>
            <a:ext cx="101600" cy="98425"/>
          </a:xfrm>
          <a:custGeom>
            <a:avLst/>
            <a:gdLst>
              <a:gd name="T0" fmla="*/ 64 w 64"/>
              <a:gd name="T1" fmla="*/ 31 h 62"/>
              <a:gd name="T2" fmla="*/ 31 w 64"/>
              <a:gd name="T3" fmla="*/ 62 h 62"/>
              <a:gd name="T4" fmla="*/ 0 w 64"/>
              <a:gd name="T5" fmla="*/ 31 h 62"/>
              <a:gd name="T6" fmla="*/ 31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7" name="Freeform 366"/>
          <p:cNvSpPr>
            <a:spLocks/>
          </p:cNvSpPr>
          <p:nvPr/>
        </p:nvSpPr>
        <p:spPr bwMode="auto">
          <a:xfrm>
            <a:off x="1443038" y="3263901"/>
            <a:ext cx="101600" cy="98425"/>
          </a:xfrm>
          <a:custGeom>
            <a:avLst/>
            <a:gdLst>
              <a:gd name="T0" fmla="*/ 64 w 64"/>
              <a:gd name="T1" fmla="*/ 31 h 62"/>
              <a:gd name="T2" fmla="*/ 31 w 64"/>
              <a:gd name="T3" fmla="*/ 62 h 62"/>
              <a:gd name="T4" fmla="*/ 0 w 64"/>
              <a:gd name="T5" fmla="*/ 31 h 62"/>
              <a:gd name="T6" fmla="*/ 31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8" name="Freeform 367"/>
          <p:cNvSpPr>
            <a:spLocks/>
          </p:cNvSpPr>
          <p:nvPr/>
        </p:nvSpPr>
        <p:spPr bwMode="auto">
          <a:xfrm>
            <a:off x="1712913" y="3302001"/>
            <a:ext cx="96838" cy="98425"/>
          </a:xfrm>
          <a:custGeom>
            <a:avLst/>
            <a:gdLst>
              <a:gd name="T0" fmla="*/ 61 w 61"/>
              <a:gd name="T1" fmla="*/ 31 h 62"/>
              <a:gd name="T2" fmla="*/ 31 w 61"/>
              <a:gd name="T3" fmla="*/ 62 h 62"/>
              <a:gd name="T4" fmla="*/ 0 w 61"/>
              <a:gd name="T5" fmla="*/ 31 h 62"/>
              <a:gd name="T6" fmla="*/ 31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69" name="Freeform 368"/>
          <p:cNvSpPr>
            <a:spLocks/>
          </p:cNvSpPr>
          <p:nvPr/>
        </p:nvSpPr>
        <p:spPr bwMode="auto">
          <a:xfrm>
            <a:off x="1968500" y="3351214"/>
            <a:ext cx="96838" cy="96838"/>
          </a:xfrm>
          <a:custGeom>
            <a:avLst/>
            <a:gdLst>
              <a:gd name="T0" fmla="*/ 61 w 61"/>
              <a:gd name="T1" fmla="*/ 31 h 61"/>
              <a:gd name="T2" fmla="*/ 30 w 61"/>
              <a:gd name="T3" fmla="*/ 61 h 61"/>
              <a:gd name="T4" fmla="*/ 0 w 61"/>
              <a:gd name="T5" fmla="*/ 31 h 61"/>
              <a:gd name="T6" fmla="*/ 30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0" y="61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0" name="Freeform 369"/>
          <p:cNvSpPr>
            <a:spLocks/>
          </p:cNvSpPr>
          <p:nvPr/>
        </p:nvSpPr>
        <p:spPr bwMode="auto">
          <a:xfrm>
            <a:off x="2233613" y="3335339"/>
            <a:ext cx="98425" cy="98425"/>
          </a:xfrm>
          <a:custGeom>
            <a:avLst/>
            <a:gdLst>
              <a:gd name="T0" fmla="*/ 62 w 62"/>
              <a:gd name="T1" fmla="*/ 31 h 62"/>
              <a:gd name="T2" fmla="*/ 31 w 62"/>
              <a:gd name="T3" fmla="*/ 62 h 62"/>
              <a:gd name="T4" fmla="*/ 0 w 62"/>
              <a:gd name="T5" fmla="*/ 31 h 62"/>
              <a:gd name="T6" fmla="*/ 31 w 62"/>
              <a:gd name="T7" fmla="*/ 0 h 62"/>
              <a:gd name="T8" fmla="*/ 62 w 62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1" name="Freeform 370"/>
          <p:cNvSpPr>
            <a:spLocks/>
          </p:cNvSpPr>
          <p:nvPr/>
        </p:nvSpPr>
        <p:spPr bwMode="auto">
          <a:xfrm>
            <a:off x="2493963" y="3233739"/>
            <a:ext cx="96838" cy="101600"/>
          </a:xfrm>
          <a:custGeom>
            <a:avLst/>
            <a:gdLst>
              <a:gd name="T0" fmla="*/ 61 w 61"/>
              <a:gd name="T1" fmla="*/ 31 h 64"/>
              <a:gd name="T2" fmla="*/ 30 w 61"/>
              <a:gd name="T3" fmla="*/ 64 h 64"/>
              <a:gd name="T4" fmla="*/ 0 w 61"/>
              <a:gd name="T5" fmla="*/ 31 h 64"/>
              <a:gd name="T6" fmla="*/ 30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0" y="64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2" name="Freeform 371"/>
          <p:cNvSpPr>
            <a:spLocks/>
          </p:cNvSpPr>
          <p:nvPr/>
        </p:nvSpPr>
        <p:spPr bwMode="auto">
          <a:xfrm>
            <a:off x="2752725" y="3211514"/>
            <a:ext cx="100013" cy="101600"/>
          </a:xfrm>
          <a:custGeom>
            <a:avLst/>
            <a:gdLst>
              <a:gd name="T0" fmla="*/ 63 w 63"/>
              <a:gd name="T1" fmla="*/ 33 h 64"/>
              <a:gd name="T2" fmla="*/ 33 w 63"/>
              <a:gd name="T3" fmla="*/ 64 h 64"/>
              <a:gd name="T4" fmla="*/ 0 w 63"/>
              <a:gd name="T5" fmla="*/ 33 h 64"/>
              <a:gd name="T6" fmla="*/ 33 w 63"/>
              <a:gd name="T7" fmla="*/ 0 h 64"/>
              <a:gd name="T8" fmla="*/ 63 w 63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63" y="33"/>
                </a:moveTo>
                <a:lnTo>
                  <a:pt x="33" y="64"/>
                </a:lnTo>
                <a:lnTo>
                  <a:pt x="0" y="33"/>
                </a:lnTo>
                <a:lnTo>
                  <a:pt x="33" y="0"/>
                </a:lnTo>
                <a:lnTo>
                  <a:pt x="63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3" name="Freeform 372"/>
          <p:cNvSpPr>
            <a:spLocks/>
          </p:cNvSpPr>
          <p:nvPr/>
        </p:nvSpPr>
        <p:spPr bwMode="auto">
          <a:xfrm>
            <a:off x="669925" y="3848101"/>
            <a:ext cx="101600" cy="96838"/>
          </a:xfrm>
          <a:custGeom>
            <a:avLst/>
            <a:gdLst>
              <a:gd name="T0" fmla="*/ 64 w 64"/>
              <a:gd name="T1" fmla="*/ 30 h 61"/>
              <a:gd name="T2" fmla="*/ 33 w 64"/>
              <a:gd name="T3" fmla="*/ 61 h 61"/>
              <a:gd name="T4" fmla="*/ 0 w 64"/>
              <a:gd name="T5" fmla="*/ 30 h 61"/>
              <a:gd name="T6" fmla="*/ 33 w 64"/>
              <a:gd name="T7" fmla="*/ 0 h 61"/>
              <a:gd name="T8" fmla="*/ 64 w 64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1">
                <a:moveTo>
                  <a:pt x="64" y="30"/>
                </a:moveTo>
                <a:lnTo>
                  <a:pt x="33" y="61"/>
                </a:lnTo>
                <a:lnTo>
                  <a:pt x="0" y="30"/>
                </a:lnTo>
                <a:lnTo>
                  <a:pt x="33" y="0"/>
                </a:lnTo>
                <a:lnTo>
                  <a:pt x="64" y="30"/>
                </a:lnTo>
                <a:close/>
              </a:path>
            </a:pathLst>
          </a:custGeom>
          <a:solidFill>
            <a:srgbClr val="1E4A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4" name="Rectangle 373"/>
          <p:cNvSpPr>
            <a:spLocks noChangeArrowheads="1"/>
          </p:cNvSpPr>
          <p:nvPr/>
        </p:nvSpPr>
        <p:spPr bwMode="auto">
          <a:xfrm>
            <a:off x="928688" y="4027489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5" name="Rectangle 374"/>
          <p:cNvSpPr>
            <a:spLocks noChangeArrowheads="1"/>
          </p:cNvSpPr>
          <p:nvPr/>
        </p:nvSpPr>
        <p:spPr bwMode="auto">
          <a:xfrm>
            <a:off x="1187450" y="4008439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6" name="Rectangle 375"/>
          <p:cNvSpPr>
            <a:spLocks noChangeArrowheads="1"/>
          </p:cNvSpPr>
          <p:nvPr/>
        </p:nvSpPr>
        <p:spPr bwMode="auto">
          <a:xfrm>
            <a:off x="1443038" y="40767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7" name="Rectangle 376"/>
          <p:cNvSpPr>
            <a:spLocks noChangeArrowheads="1"/>
          </p:cNvSpPr>
          <p:nvPr/>
        </p:nvSpPr>
        <p:spPr bwMode="auto">
          <a:xfrm>
            <a:off x="1712913" y="4008439"/>
            <a:ext cx="96838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8" name="Rectangle 377"/>
          <p:cNvSpPr>
            <a:spLocks noChangeArrowheads="1"/>
          </p:cNvSpPr>
          <p:nvPr/>
        </p:nvSpPr>
        <p:spPr bwMode="auto">
          <a:xfrm>
            <a:off x="1968500" y="4076701"/>
            <a:ext cx="96838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79" name="Rectangle 378"/>
          <p:cNvSpPr>
            <a:spLocks noChangeArrowheads="1"/>
          </p:cNvSpPr>
          <p:nvPr/>
        </p:nvSpPr>
        <p:spPr bwMode="auto">
          <a:xfrm>
            <a:off x="2230438" y="4129089"/>
            <a:ext cx="101600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0" name="Rectangle 379"/>
          <p:cNvSpPr>
            <a:spLocks noChangeArrowheads="1"/>
          </p:cNvSpPr>
          <p:nvPr/>
        </p:nvSpPr>
        <p:spPr bwMode="auto">
          <a:xfrm>
            <a:off x="2489200" y="4144964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1" name="Rectangle 380"/>
          <p:cNvSpPr>
            <a:spLocks noChangeArrowheads="1"/>
          </p:cNvSpPr>
          <p:nvPr/>
        </p:nvSpPr>
        <p:spPr bwMode="auto">
          <a:xfrm>
            <a:off x="2755900" y="4129089"/>
            <a:ext cx="101600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2" name="Rectangle 381"/>
          <p:cNvSpPr>
            <a:spLocks noChangeArrowheads="1"/>
          </p:cNvSpPr>
          <p:nvPr/>
        </p:nvSpPr>
        <p:spPr bwMode="auto">
          <a:xfrm>
            <a:off x="669925" y="3843339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3" name="Freeform 382"/>
          <p:cNvSpPr>
            <a:spLocks/>
          </p:cNvSpPr>
          <p:nvPr/>
        </p:nvSpPr>
        <p:spPr bwMode="auto">
          <a:xfrm>
            <a:off x="719138" y="3889376"/>
            <a:ext cx="2100263" cy="315913"/>
          </a:xfrm>
          <a:custGeom>
            <a:avLst/>
            <a:gdLst>
              <a:gd name="T0" fmla="*/ 0 w 1323"/>
              <a:gd name="T1" fmla="*/ 7 h 199"/>
              <a:gd name="T2" fmla="*/ 168 w 1323"/>
              <a:gd name="T3" fmla="*/ 123 h 199"/>
              <a:gd name="T4" fmla="*/ 326 w 1323"/>
              <a:gd name="T5" fmla="*/ 113 h 199"/>
              <a:gd name="T6" fmla="*/ 487 w 1323"/>
              <a:gd name="T7" fmla="*/ 156 h 199"/>
              <a:gd name="T8" fmla="*/ 657 w 1323"/>
              <a:gd name="T9" fmla="*/ 111 h 199"/>
              <a:gd name="T10" fmla="*/ 817 w 1323"/>
              <a:gd name="T11" fmla="*/ 156 h 199"/>
              <a:gd name="T12" fmla="*/ 985 w 1323"/>
              <a:gd name="T13" fmla="*/ 187 h 199"/>
              <a:gd name="T14" fmla="*/ 1160 w 1323"/>
              <a:gd name="T15" fmla="*/ 199 h 199"/>
              <a:gd name="T16" fmla="*/ 1323 w 1323"/>
              <a:gd name="T17" fmla="*/ 187 h 199"/>
              <a:gd name="T18" fmla="*/ 1323 w 1323"/>
              <a:gd name="T19" fmla="*/ 177 h 199"/>
              <a:gd name="T20" fmla="*/ 1160 w 1323"/>
              <a:gd name="T21" fmla="*/ 189 h 199"/>
              <a:gd name="T22" fmla="*/ 985 w 1323"/>
              <a:gd name="T23" fmla="*/ 177 h 199"/>
              <a:gd name="T24" fmla="*/ 817 w 1323"/>
              <a:gd name="T25" fmla="*/ 146 h 199"/>
              <a:gd name="T26" fmla="*/ 657 w 1323"/>
              <a:gd name="T27" fmla="*/ 101 h 199"/>
              <a:gd name="T28" fmla="*/ 487 w 1323"/>
              <a:gd name="T29" fmla="*/ 146 h 199"/>
              <a:gd name="T30" fmla="*/ 328 w 1323"/>
              <a:gd name="T31" fmla="*/ 104 h 199"/>
              <a:gd name="T32" fmla="*/ 170 w 1323"/>
              <a:gd name="T33" fmla="*/ 113 h 199"/>
              <a:gd name="T34" fmla="*/ 4 w 1323"/>
              <a:gd name="T35" fmla="*/ 0 h 199"/>
              <a:gd name="T36" fmla="*/ 0 w 1323"/>
              <a:gd name="T3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3" h="199">
                <a:moveTo>
                  <a:pt x="0" y="7"/>
                </a:moveTo>
                <a:lnTo>
                  <a:pt x="168" y="123"/>
                </a:lnTo>
                <a:lnTo>
                  <a:pt x="326" y="113"/>
                </a:lnTo>
                <a:lnTo>
                  <a:pt x="487" y="156"/>
                </a:lnTo>
                <a:lnTo>
                  <a:pt x="657" y="111"/>
                </a:lnTo>
                <a:lnTo>
                  <a:pt x="817" y="156"/>
                </a:lnTo>
                <a:lnTo>
                  <a:pt x="985" y="187"/>
                </a:lnTo>
                <a:lnTo>
                  <a:pt x="1160" y="199"/>
                </a:lnTo>
                <a:lnTo>
                  <a:pt x="1323" y="187"/>
                </a:lnTo>
                <a:lnTo>
                  <a:pt x="1323" y="177"/>
                </a:lnTo>
                <a:lnTo>
                  <a:pt x="1160" y="189"/>
                </a:lnTo>
                <a:lnTo>
                  <a:pt x="985" y="177"/>
                </a:lnTo>
                <a:lnTo>
                  <a:pt x="817" y="146"/>
                </a:lnTo>
                <a:lnTo>
                  <a:pt x="657" y="101"/>
                </a:lnTo>
                <a:lnTo>
                  <a:pt x="487" y="146"/>
                </a:lnTo>
                <a:lnTo>
                  <a:pt x="328" y="104"/>
                </a:lnTo>
                <a:lnTo>
                  <a:pt x="170" y="113"/>
                </a:ln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4" name="Freeform 383"/>
          <p:cNvSpPr>
            <a:spLocks/>
          </p:cNvSpPr>
          <p:nvPr/>
        </p:nvSpPr>
        <p:spPr bwMode="auto">
          <a:xfrm>
            <a:off x="3378200" y="3411539"/>
            <a:ext cx="2108200" cy="481013"/>
          </a:xfrm>
          <a:custGeom>
            <a:avLst/>
            <a:gdLst>
              <a:gd name="T0" fmla="*/ 1328 w 1328"/>
              <a:gd name="T1" fmla="*/ 61 h 303"/>
              <a:gd name="T2" fmla="*/ 1163 w 1328"/>
              <a:gd name="T3" fmla="*/ 12 h 303"/>
              <a:gd name="T4" fmla="*/ 988 w 1328"/>
              <a:gd name="T5" fmla="*/ 0 h 303"/>
              <a:gd name="T6" fmla="*/ 820 w 1328"/>
              <a:gd name="T7" fmla="*/ 59 h 303"/>
              <a:gd name="T8" fmla="*/ 660 w 1328"/>
              <a:gd name="T9" fmla="*/ 52 h 303"/>
              <a:gd name="T10" fmla="*/ 501 w 1328"/>
              <a:gd name="T11" fmla="*/ 42 h 303"/>
              <a:gd name="T12" fmla="*/ 341 w 1328"/>
              <a:gd name="T13" fmla="*/ 68 h 303"/>
              <a:gd name="T14" fmla="*/ 173 w 1328"/>
              <a:gd name="T15" fmla="*/ 97 h 303"/>
              <a:gd name="T16" fmla="*/ 0 w 1328"/>
              <a:gd name="T17" fmla="*/ 296 h 303"/>
              <a:gd name="T18" fmla="*/ 7 w 1328"/>
              <a:gd name="T19" fmla="*/ 303 h 303"/>
              <a:gd name="T20" fmla="*/ 177 w 1328"/>
              <a:gd name="T21" fmla="*/ 106 h 303"/>
              <a:gd name="T22" fmla="*/ 343 w 1328"/>
              <a:gd name="T23" fmla="*/ 78 h 303"/>
              <a:gd name="T24" fmla="*/ 504 w 1328"/>
              <a:gd name="T25" fmla="*/ 52 h 303"/>
              <a:gd name="T26" fmla="*/ 660 w 1328"/>
              <a:gd name="T27" fmla="*/ 61 h 303"/>
              <a:gd name="T28" fmla="*/ 820 w 1328"/>
              <a:gd name="T29" fmla="*/ 68 h 303"/>
              <a:gd name="T30" fmla="*/ 988 w 1328"/>
              <a:gd name="T31" fmla="*/ 9 h 303"/>
              <a:gd name="T32" fmla="*/ 1163 w 1328"/>
              <a:gd name="T33" fmla="*/ 21 h 303"/>
              <a:gd name="T34" fmla="*/ 1326 w 1328"/>
              <a:gd name="T35" fmla="*/ 68 h 303"/>
              <a:gd name="T36" fmla="*/ 1328 w 1328"/>
              <a:gd name="T37" fmla="*/ 61 h 303"/>
              <a:gd name="T38" fmla="*/ 1328 w 1328"/>
              <a:gd name="T39" fmla="*/ 6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8" h="303">
                <a:moveTo>
                  <a:pt x="1328" y="61"/>
                </a:moveTo>
                <a:lnTo>
                  <a:pt x="1163" y="12"/>
                </a:lnTo>
                <a:lnTo>
                  <a:pt x="988" y="0"/>
                </a:lnTo>
                <a:lnTo>
                  <a:pt x="820" y="59"/>
                </a:lnTo>
                <a:lnTo>
                  <a:pt x="660" y="52"/>
                </a:lnTo>
                <a:lnTo>
                  <a:pt x="501" y="42"/>
                </a:lnTo>
                <a:lnTo>
                  <a:pt x="341" y="68"/>
                </a:lnTo>
                <a:lnTo>
                  <a:pt x="173" y="97"/>
                </a:lnTo>
                <a:lnTo>
                  <a:pt x="0" y="296"/>
                </a:lnTo>
                <a:lnTo>
                  <a:pt x="7" y="303"/>
                </a:lnTo>
                <a:lnTo>
                  <a:pt x="177" y="106"/>
                </a:lnTo>
                <a:lnTo>
                  <a:pt x="343" y="78"/>
                </a:lnTo>
                <a:lnTo>
                  <a:pt x="504" y="52"/>
                </a:lnTo>
                <a:lnTo>
                  <a:pt x="660" y="61"/>
                </a:lnTo>
                <a:lnTo>
                  <a:pt x="820" y="68"/>
                </a:lnTo>
                <a:lnTo>
                  <a:pt x="988" y="9"/>
                </a:lnTo>
                <a:lnTo>
                  <a:pt x="1163" y="21"/>
                </a:lnTo>
                <a:lnTo>
                  <a:pt x="1326" y="68"/>
                </a:lnTo>
                <a:lnTo>
                  <a:pt x="1328" y="61"/>
                </a:lnTo>
                <a:lnTo>
                  <a:pt x="1328" y="6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5" name="Freeform 384"/>
          <p:cNvSpPr>
            <a:spLocks/>
          </p:cNvSpPr>
          <p:nvPr/>
        </p:nvSpPr>
        <p:spPr bwMode="auto">
          <a:xfrm>
            <a:off x="3606800" y="3524251"/>
            <a:ext cx="98425" cy="96838"/>
          </a:xfrm>
          <a:custGeom>
            <a:avLst/>
            <a:gdLst>
              <a:gd name="T0" fmla="*/ 62 w 62"/>
              <a:gd name="T1" fmla="*/ 31 h 61"/>
              <a:gd name="T2" fmla="*/ 31 w 62"/>
              <a:gd name="T3" fmla="*/ 61 h 61"/>
              <a:gd name="T4" fmla="*/ 0 w 62"/>
              <a:gd name="T5" fmla="*/ 31 h 61"/>
              <a:gd name="T6" fmla="*/ 31 w 62"/>
              <a:gd name="T7" fmla="*/ 0 h 61"/>
              <a:gd name="T8" fmla="*/ 62 w 62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62" y="31"/>
                </a:moveTo>
                <a:lnTo>
                  <a:pt x="31" y="61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6" name="Freeform 385"/>
          <p:cNvSpPr>
            <a:spLocks/>
          </p:cNvSpPr>
          <p:nvPr/>
        </p:nvSpPr>
        <p:spPr bwMode="auto">
          <a:xfrm>
            <a:off x="3870325" y="3478214"/>
            <a:ext cx="101600" cy="98425"/>
          </a:xfrm>
          <a:custGeom>
            <a:avLst/>
            <a:gdLst>
              <a:gd name="T0" fmla="*/ 64 w 64"/>
              <a:gd name="T1" fmla="*/ 31 h 62"/>
              <a:gd name="T2" fmla="*/ 31 w 64"/>
              <a:gd name="T3" fmla="*/ 62 h 62"/>
              <a:gd name="T4" fmla="*/ 0 w 64"/>
              <a:gd name="T5" fmla="*/ 31 h 62"/>
              <a:gd name="T6" fmla="*/ 31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7" name="Freeform 386"/>
          <p:cNvSpPr>
            <a:spLocks/>
          </p:cNvSpPr>
          <p:nvPr/>
        </p:nvSpPr>
        <p:spPr bwMode="auto">
          <a:xfrm>
            <a:off x="4125913" y="3436939"/>
            <a:ext cx="100013" cy="98425"/>
          </a:xfrm>
          <a:custGeom>
            <a:avLst/>
            <a:gdLst>
              <a:gd name="T0" fmla="*/ 63 w 63"/>
              <a:gd name="T1" fmla="*/ 31 h 62"/>
              <a:gd name="T2" fmla="*/ 33 w 63"/>
              <a:gd name="T3" fmla="*/ 62 h 62"/>
              <a:gd name="T4" fmla="*/ 0 w 63"/>
              <a:gd name="T5" fmla="*/ 31 h 62"/>
              <a:gd name="T6" fmla="*/ 33 w 63"/>
              <a:gd name="T7" fmla="*/ 0 h 62"/>
              <a:gd name="T8" fmla="*/ 63 w 63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2">
                <a:moveTo>
                  <a:pt x="63" y="31"/>
                </a:moveTo>
                <a:lnTo>
                  <a:pt x="33" y="62"/>
                </a:lnTo>
                <a:lnTo>
                  <a:pt x="0" y="31"/>
                </a:lnTo>
                <a:lnTo>
                  <a:pt x="33" y="0"/>
                </a:lnTo>
                <a:lnTo>
                  <a:pt x="63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8" name="Freeform 387"/>
          <p:cNvSpPr>
            <a:spLocks/>
          </p:cNvSpPr>
          <p:nvPr/>
        </p:nvSpPr>
        <p:spPr bwMode="auto">
          <a:xfrm>
            <a:off x="4376738" y="3452814"/>
            <a:ext cx="96838" cy="101600"/>
          </a:xfrm>
          <a:custGeom>
            <a:avLst/>
            <a:gdLst>
              <a:gd name="T0" fmla="*/ 61 w 61"/>
              <a:gd name="T1" fmla="*/ 31 h 64"/>
              <a:gd name="T2" fmla="*/ 31 w 61"/>
              <a:gd name="T3" fmla="*/ 64 h 64"/>
              <a:gd name="T4" fmla="*/ 0 w 61"/>
              <a:gd name="T5" fmla="*/ 31 h 64"/>
              <a:gd name="T6" fmla="*/ 31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89" name="Freeform 388"/>
          <p:cNvSpPr>
            <a:spLocks/>
          </p:cNvSpPr>
          <p:nvPr/>
        </p:nvSpPr>
        <p:spPr bwMode="auto">
          <a:xfrm>
            <a:off x="4632325" y="3463926"/>
            <a:ext cx="96838" cy="96838"/>
          </a:xfrm>
          <a:custGeom>
            <a:avLst/>
            <a:gdLst>
              <a:gd name="T0" fmla="*/ 61 w 61"/>
              <a:gd name="T1" fmla="*/ 31 h 61"/>
              <a:gd name="T2" fmla="*/ 30 w 61"/>
              <a:gd name="T3" fmla="*/ 61 h 61"/>
              <a:gd name="T4" fmla="*/ 0 w 61"/>
              <a:gd name="T5" fmla="*/ 31 h 61"/>
              <a:gd name="T6" fmla="*/ 30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0" y="61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0" name="Freeform 389"/>
          <p:cNvSpPr>
            <a:spLocks/>
          </p:cNvSpPr>
          <p:nvPr/>
        </p:nvSpPr>
        <p:spPr bwMode="auto">
          <a:xfrm>
            <a:off x="4916488" y="3370264"/>
            <a:ext cx="98425" cy="96838"/>
          </a:xfrm>
          <a:custGeom>
            <a:avLst/>
            <a:gdLst>
              <a:gd name="T0" fmla="*/ 62 w 62"/>
              <a:gd name="T1" fmla="*/ 30 h 61"/>
              <a:gd name="T2" fmla="*/ 31 w 62"/>
              <a:gd name="T3" fmla="*/ 61 h 61"/>
              <a:gd name="T4" fmla="*/ 0 w 62"/>
              <a:gd name="T5" fmla="*/ 30 h 61"/>
              <a:gd name="T6" fmla="*/ 31 w 62"/>
              <a:gd name="T7" fmla="*/ 0 h 61"/>
              <a:gd name="T8" fmla="*/ 62 w 62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62" y="30"/>
                </a:moveTo>
                <a:lnTo>
                  <a:pt x="31" y="61"/>
                </a:lnTo>
                <a:lnTo>
                  <a:pt x="0" y="30"/>
                </a:lnTo>
                <a:lnTo>
                  <a:pt x="31" y="0"/>
                </a:lnTo>
                <a:lnTo>
                  <a:pt x="62" y="3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1" name="Freeform 390"/>
          <p:cNvSpPr>
            <a:spLocks/>
          </p:cNvSpPr>
          <p:nvPr/>
        </p:nvSpPr>
        <p:spPr bwMode="auto">
          <a:xfrm>
            <a:off x="5175250" y="3389314"/>
            <a:ext cx="98425" cy="96838"/>
          </a:xfrm>
          <a:custGeom>
            <a:avLst/>
            <a:gdLst>
              <a:gd name="T0" fmla="*/ 62 w 62"/>
              <a:gd name="T1" fmla="*/ 30 h 61"/>
              <a:gd name="T2" fmla="*/ 31 w 62"/>
              <a:gd name="T3" fmla="*/ 61 h 61"/>
              <a:gd name="T4" fmla="*/ 0 w 62"/>
              <a:gd name="T5" fmla="*/ 30 h 61"/>
              <a:gd name="T6" fmla="*/ 31 w 62"/>
              <a:gd name="T7" fmla="*/ 0 h 61"/>
              <a:gd name="T8" fmla="*/ 62 w 62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62" y="30"/>
                </a:moveTo>
                <a:lnTo>
                  <a:pt x="31" y="61"/>
                </a:lnTo>
                <a:lnTo>
                  <a:pt x="0" y="30"/>
                </a:lnTo>
                <a:lnTo>
                  <a:pt x="31" y="0"/>
                </a:lnTo>
                <a:lnTo>
                  <a:pt x="62" y="3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2" name="Freeform 391"/>
          <p:cNvSpPr>
            <a:spLocks/>
          </p:cNvSpPr>
          <p:nvPr/>
        </p:nvSpPr>
        <p:spPr bwMode="auto">
          <a:xfrm>
            <a:off x="5434013" y="3463926"/>
            <a:ext cx="101600" cy="101600"/>
          </a:xfrm>
          <a:custGeom>
            <a:avLst/>
            <a:gdLst>
              <a:gd name="T0" fmla="*/ 64 w 64"/>
              <a:gd name="T1" fmla="*/ 33 h 64"/>
              <a:gd name="T2" fmla="*/ 33 w 64"/>
              <a:gd name="T3" fmla="*/ 64 h 64"/>
              <a:gd name="T4" fmla="*/ 0 w 64"/>
              <a:gd name="T5" fmla="*/ 33 h 64"/>
              <a:gd name="T6" fmla="*/ 33 w 64"/>
              <a:gd name="T7" fmla="*/ 0 h 64"/>
              <a:gd name="T8" fmla="*/ 64 w 64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3"/>
                </a:moveTo>
                <a:lnTo>
                  <a:pt x="33" y="64"/>
                </a:lnTo>
                <a:lnTo>
                  <a:pt x="0" y="33"/>
                </a:lnTo>
                <a:lnTo>
                  <a:pt x="33" y="0"/>
                </a:lnTo>
                <a:lnTo>
                  <a:pt x="64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3" name="Freeform 392"/>
          <p:cNvSpPr>
            <a:spLocks/>
          </p:cNvSpPr>
          <p:nvPr/>
        </p:nvSpPr>
        <p:spPr bwMode="auto">
          <a:xfrm>
            <a:off x="3333750" y="3840164"/>
            <a:ext cx="101600" cy="101600"/>
          </a:xfrm>
          <a:custGeom>
            <a:avLst/>
            <a:gdLst>
              <a:gd name="T0" fmla="*/ 64 w 64"/>
              <a:gd name="T1" fmla="*/ 33 h 64"/>
              <a:gd name="T2" fmla="*/ 33 w 64"/>
              <a:gd name="T3" fmla="*/ 64 h 64"/>
              <a:gd name="T4" fmla="*/ 0 w 64"/>
              <a:gd name="T5" fmla="*/ 33 h 64"/>
              <a:gd name="T6" fmla="*/ 33 w 64"/>
              <a:gd name="T7" fmla="*/ 0 h 64"/>
              <a:gd name="T8" fmla="*/ 64 w 64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3"/>
                </a:moveTo>
                <a:lnTo>
                  <a:pt x="33" y="64"/>
                </a:lnTo>
                <a:lnTo>
                  <a:pt x="0" y="33"/>
                </a:lnTo>
                <a:lnTo>
                  <a:pt x="33" y="0"/>
                </a:lnTo>
                <a:lnTo>
                  <a:pt x="64" y="3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4" name="Rectangle 393"/>
          <p:cNvSpPr>
            <a:spLocks noChangeArrowheads="1"/>
          </p:cNvSpPr>
          <p:nvPr/>
        </p:nvSpPr>
        <p:spPr bwMode="auto">
          <a:xfrm>
            <a:off x="3592513" y="3903664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5" name="Rectangle 394"/>
          <p:cNvSpPr>
            <a:spLocks noChangeArrowheads="1"/>
          </p:cNvSpPr>
          <p:nvPr/>
        </p:nvSpPr>
        <p:spPr bwMode="auto">
          <a:xfrm>
            <a:off x="3870325" y="382905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6" name="Rectangle 395"/>
          <p:cNvSpPr>
            <a:spLocks noChangeArrowheads="1"/>
          </p:cNvSpPr>
          <p:nvPr/>
        </p:nvSpPr>
        <p:spPr bwMode="auto">
          <a:xfrm>
            <a:off x="4125913" y="3854451"/>
            <a:ext cx="100013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7" name="Rectangle 396"/>
          <p:cNvSpPr>
            <a:spLocks noChangeArrowheads="1"/>
          </p:cNvSpPr>
          <p:nvPr/>
        </p:nvSpPr>
        <p:spPr bwMode="auto">
          <a:xfrm>
            <a:off x="4371975" y="3843339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8" name="Rectangle 397"/>
          <p:cNvSpPr>
            <a:spLocks noChangeArrowheads="1"/>
          </p:cNvSpPr>
          <p:nvPr/>
        </p:nvSpPr>
        <p:spPr bwMode="auto">
          <a:xfrm>
            <a:off x="4649788" y="38354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99" name="Rectangle 398"/>
          <p:cNvSpPr>
            <a:spLocks noChangeArrowheads="1"/>
          </p:cNvSpPr>
          <p:nvPr/>
        </p:nvSpPr>
        <p:spPr bwMode="auto">
          <a:xfrm>
            <a:off x="4916488" y="3848101"/>
            <a:ext cx="98425" cy="100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0" name="Rectangle 399"/>
          <p:cNvSpPr>
            <a:spLocks noChangeArrowheads="1"/>
          </p:cNvSpPr>
          <p:nvPr/>
        </p:nvSpPr>
        <p:spPr bwMode="auto">
          <a:xfrm>
            <a:off x="5175250" y="3843339"/>
            <a:ext cx="98425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1" name="Rectangle 400"/>
          <p:cNvSpPr>
            <a:spLocks noChangeArrowheads="1"/>
          </p:cNvSpPr>
          <p:nvPr/>
        </p:nvSpPr>
        <p:spPr bwMode="auto">
          <a:xfrm>
            <a:off x="5419725" y="3925889"/>
            <a:ext cx="96838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2" name="Rectangle 401"/>
          <p:cNvSpPr>
            <a:spLocks noChangeArrowheads="1"/>
          </p:cNvSpPr>
          <p:nvPr/>
        </p:nvSpPr>
        <p:spPr bwMode="auto">
          <a:xfrm>
            <a:off x="3333750" y="3840164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3" name="Freeform 402"/>
          <p:cNvSpPr>
            <a:spLocks/>
          </p:cNvSpPr>
          <p:nvPr/>
        </p:nvSpPr>
        <p:spPr bwMode="auto">
          <a:xfrm>
            <a:off x="3382963" y="3870326"/>
            <a:ext cx="2100263" cy="112713"/>
          </a:xfrm>
          <a:custGeom>
            <a:avLst/>
            <a:gdLst>
              <a:gd name="T0" fmla="*/ 0 w 1323"/>
              <a:gd name="T1" fmla="*/ 16 h 71"/>
              <a:gd name="T2" fmla="*/ 167 w 1323"/>
              <a:gd name="T3" fmla="*/ 59 h 71"/>
              <a:gd name="T4" fmla="*/ 340 w 1323"/>
              <a:gd name="T5" fmla="*/ 9 h 71"/>
              <a:gd name="T6" fmla="*/ 501 w 1323"/>
              <a:gd name="T7" fmla="*/ 28 h 71"/>
              <a:gd name="T8" fmla="*/ 657 w 1323"/>
              <a:gd name="T9" fmla="*/ 21 h 71"/>
              <a:gd name="T10" fmla="*/ 657 w 1323"/>
              <a:gd name="T11" fmla="*/ 16 h 71"/>
              <a:gd name="T12" fmla="*/ 657 w 1323"/>
              <a:gd name="T13" fmla="*/ 21 h 71"/>
              <a:gd name="T14" fmla="*/ 829 w 1323"/>
              <a:gd name="T15" fmla="*/ 16 h 71"/>
              <a:gd name="T16" fmla="*/ 997 w 1323"/>
              <a:gd name="T17" fmla="*/ 21 h 71"/>
              <a:gd name="T18" fmla="*/ 1172 w 1323"/>
              <a:gd name="T19" fmla="*/ 21 h 71"/>
              <a:gd name="T20" fmla="*/ 1321 w 1323"/>
              <a:gd name="T21" fmla="*/ 71 h 71"/>
              <a:gd name="T22" fmla="*/ 1323 w 1323"/>
              <a:gd name="T23" fmla="*/ 61 h 71"/>
              <a:gd name="T24" fmla="*/ 1172 w 1323"/>
              <a:gd name="T25" fmla="*/ 12 h 71"/>
              <a:gd name="T26" fmla="*/ 997 w 1323"/>
              <a:gd name="T27" fmla="*/ 12 h 71"/>
              <a:gd name="T28" fmla="*/ 829 w 1323"/>
              <a:gd name="T29" fmla="*/ 4 h 71"/>
              <a:gd name="T30" fmla="*/ 657 w 1323"/>
              <a:gd name="T31" fmla="*/ 12 h 71"/>
              <a:gd name="T32" fmla="*/ 501 w 1323"/>
              <a:gd name="T33" fmla="*/ 19 h 71"/>
              <a:gd name="T34" fmla="*/ 338 w 1323"/>
              <a:gd name="T35" fmla="*/ 0 h 71"/>
              <a:gd name="T36" fmla="*/ 167 w 1323"/>
              <a:gd name="T37" fmla="*/ 47 h 71"/>
              <a:gd name="T38" fmla="*/ 2 w 1323"/>
              <a:gd name="T39" fmla="*/ 9 h 71"/>
              <a:gd name="T40" fmla="*/ 0 w 1323"/>
              <a:gd name="T41" fmla="*/ 1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23" h="71">
                <a:moveTo>
                  <a:pt x="0" y="16"/>
                </a:moveTo>
                <a:lnTo>
                  <a:pt x="167" y="59"/>
                </a:lnTo>
                <a:lnTo>
                  <a:pt x="340" y="9"/>
                </a:lnTo>
                <a:lnTo>
                  <a:pt x="501" y="28"/>
                </a:lnTo>
                <a:lnTo>
                  <a:pt x="657" y="21"/>
                </a:lnTo>
                <a:lnTo>
                  <a:pt x="657" y="16"/>
                </a:lnTo>
                <a:lnTo>
                  <a:pt x="657" y="21"/>
                </a:lnTo>
                <a:lnTo>
                  <a:pt x="829" y="16"/>
                </a:lnTo>
                <a:lnTo>
                  <a:pt x="997" y="21"/>
                </a:lnTo>
                <a:lnTo>
                  <a:pt x="1172" y="21"/>
                </a:lnTo>
                <a:lnTo>
                  <a:pt x="1321" y="71"/>
                </a:lnTo>
                <a:lnTo>
                  <a:pt x="1323" y="61"/>
                </a:lnTo>
                <a:lnTo>
                  <a:pt x="1172" y="12"/>
                </a:lnTo>
                <a:lnTo>
                  <a:pt x="997" y="12"/>
                </a:lnTo>
                <a:lnTo>
                  <a:pt x="829" y="4"/>
                </a:lnTo>
                <a:lnTo>
                  <a:pt x="657" y="12"/>
                </a:lnTo>
                <a:lnTo>
                  <a:pt x="501" y="19"/>
                </a:lnTo>
                <a:lnTo>
                  <a:pt x="338" y="0"/>
                </a:lnTo>
                <a:lnTo>
                  <a:pt x="167" y="47"/>
                </a:lnTo>
                <a:lnTo>
                  <a:pt x="2" y="9"/>
                </a:lnTo>
                <a:lnTo>
                  <a:pt x="0" y="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4" name="Freeform 403"/>
          <p:cNvSpPr>
            <a:spLocks/>
          </p:cNvSpPr>
          <p:nvPr/>
        </p:nvSpPr>
        <p:spPr bwMode="auto">
          <a:xfrm>
            <a:off x="6069013" y="3452814"/>
            <a:ext cx="2108200" cy="439738"/>
          </a:xfrm>
          <a:custGeom>
            <a:avLst/>
            <a:gdLst>
              <a:gd name="T0" fmla="*/ 1328 w 1328"/>
              <a:gd name="T1" fmla="*/ 85 h 277"/>
              <a:gd name="T2" fmla="*/ 1162 w 1328"/>
              <a:gd name="T3" fmla="*/ 50 h 277"/>
              <a:gd name="T4" fmla="*/ 987 w 1328"/>
              <a:gd name="T5" fmla="*/ 0 h 277"/>
              <a:gd name="T6" fmla="*/ 831 w 1328"/>
              <a:gd name="T7" fmla="*/ 21 h 277"/>
              <a:gd name="T8" fmla="*/ 659 w 1328"/>
              <a:gd name="T9" fmla="*/ 76 h 277"/>
              <a:gd name="T10" fmla="*/ 503 w 1328"/>
              <a:gd name="T11" fmla="*/ 28 h 277"/>
              <a:gd name="T12" fmla="*/ 340 w 1328"/>
              <a:gd name="T13" fmla="*/ 68 h 277"/>
              <a:gd name="T14" fmla="*/ 172 w 1328"/>
              <a:gd name="T15" fmla="*/ 147 h 277"/>
              <a:gd name="T16" fmla="*/ 0 w 1328"/>
              <a:gd name="T17" fmla="*/ 270 h 277"/>
              <a:gd name="T18" fmla="*/ 7 w 1328"/>
              <a:gd name="T19" fmla="*/ 277 h 277"/>
              <a:gd name="T20" fmla="*/ 177 w 1328"/>
              <a:gd name="T21" fmla="*/ 154 h 277"/>
              <a:gd name="T22" fmla="*/ 342 w 1328"/>
              <a:gd name="T23" fmla="*/ 78 h 277"/>
              <a:gd name="T24" fmla="*/ 501 w 1328"/>
              <a:gd name="T25" fmla="*/ 38 h 277"/>
              <a:gd name="T26" fmla="*/ 659 w 1328"/>
              <a:gd name="T27" fmla="*/ 87 h 277"/>
              <a:gd name="T28" fmla="*/ 831 w 1328"/>
              <a:gd name="T29" fmla="*/ 31 h 277"/>
              <a:gd name="T30" fmla="*/ 987 w 1328"/>
              <a:gd name="T31" fmla="*/ 9 h 277"/>
              <a:gd name="T32" fmla="*/ 1160 w 1328"/>
              <a:gd name="T33" fmla="*/ 57 h 277"/>
              <a:gd name="T34" fmla="*/ 1325 w 1328"/>
              <a:gd name="T35" fmla="*/ 95 h 277"/>
              <a:gd name="T36" fmla="*/ 1328 w 1328"/>
              <a:gd name="T37" fmla="*/ 85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8" h="277">
                <a:moveTo>
                  <a:pt x="1328" y="85"/>
                </a:moveTo>
                <a:lnTo>
                  <a:pt x="1162" y="50"/>
                </a:lnTo>
                <a:lnTo>
                  <a:pt x="987" y="0"/>
                </a:lnTo>
                <a:lnTo>
                  <a:pt x="831" y="21"/>
                </a:lnTo>
                <a:lnTo>
                  <a:pt x="659" y="76"/>
                </a:lnTo>
                <a:lnTo>
                  <a:pt x="503" y="28"/>
                </a:lnTo>
                <a:lnTo>
                  <a:pt x="340" y="68"/>
                </a:lnTo>
                <a:lnTo>
                  <a:pt x="172" y="147"/>
                </a:lnTo>
                <a:lnTo>
                  <a:pt x="0" y="270"/>
                </a:lnTo>
                <a:lnTo>
                  <a:pt x="7" y="277"/>
                </a:lnTo>
                <a:lnTo>
                  <a:pt x="177" y="154"/>
                </a:lnTo>
                <a:lnTo>
                  <a:pt x="342" y="78"/>
                </a:lnTo>
                <a:lnTo>
                  <a:pt x="501" y="38"/>
                </a:lnTo>
                <a:lnTo>
                  <a:pt x="659" y="87"/>
                </a:lnTo>
                <a:lnTo>
                  <a:pt x="831" y="31"/>
                </a:lnTo>
                <a:lnTo>
                  <a:pt x="987" y="9"/>
                </a:lnTo>
                <a:lnTo>
                  <a:pt x="1160" y="57"/>
                </a:lnTo>
                <a:lnTo>
                  <a:pt x="1325" y="95"/>
                </a:lnTo>
                <a:lnTo>
                  <a:pt x="1328" y="85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5" name="Freeform 404"/>
          <p:cNvSpPr>
            <a:spLocks/>
          </p:cNvSpPr>
          <p:nvPr/>
        </p:nvSpPr>
        <p:spPr bwMode="auto">
          <a:xfrm>
            <a:off x="6297613" y="3640139"/>
            <a:ext cx="96838" cy="101600"/>
          </a:xfrm>
          <a:custGeom>
            <a:avLst/>
            <a:gdLst>
              <a:gd name="T0" fmla="*/ 61 w 61"/>
              <a:gd name="T1" fmla="*/ 31 h 64"/>
              <a:gd name="T2" fmla="*/ 31 w 61"/>
              <a:gd name="T3" fmla="*/ 64 h 64"/>
              <a:gd name="T4" fmla="*/ 0 w 61"/>
              <a:gd name="T5" fmla="*/ 31 h 64"/>
              <a:gd name="T6" fmla="*/ 31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6" name="Freeform 405"/>
          <p:cNvSpPr>
            <a:spLocks/>
          </p:cNvSpPr>
          <p:nvPr/>
        </p:nvSpPr>
        <p:spPr bwMode="auto">
          <a:xfrm>
            <a:off x="6559550" y="3516314"/>
            <a:ext cx="101600" cy="101600"/>
          </a:xfrm>
          <a:custGeom>
            <a:avLst/>
            <a:gdLst>
              <a:gd name="T0" fmla="*/ 64 w 64"/>
              <a:gd name="T1" fmla="*/ 33 h 64"/>
              <a:gd name="T2" fmla="*/ 31 w 64"/>
              <a:gd name="T3" fmla="*/ 64 h 64"/>
              <a:gd name="T4" fmla="*/ 0 w 64"/>
              <a:gd name="T5" fmla="*/ 33 h 64"/>
              <a:gd name="T6" fmla="*/ 31 w 64"/>
              <a:gd name="T7" fmla="*/ 0 h 64"/>
              <a:gd name="T8" fmla="*/ 64 w 64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3"/>
                </a:moveTo>
                <a:lnTo>
                  <a:pt x="31" y="64"/>
                </a:lnTo>
                <a:lnTo>
                  <a:pt x="0" y="33"/>
                </a:lnTo>
                <a:lnTo>
                  <a:pt x="31" y="0"/>
                </a:lnTo>
                <a:lnTo>
                  <a:pt x="64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7" name="Freeform 406"/>
          <p:cNvSpPr>
            <a:spLocks/>
          </p:cNvSpPr>
          <p:nvPr/>
        </p:nvSpPr>
        <p:spPr bwMode="auto">
          <a:xfrm>
            <a:off x="6815138" y="3455989"/>
            <a:ext cx="101600" cy="98425"/>
          </a:xfrm>
          <a:custGeom>
            <a:avLst/>
            <a:gdLst>
              <a:gd name="T0" fmla="*/ 64 w 64"/>
              <a:gd name="T1" fmla="*/ 31 h 62"/>
              <a:gd name="T2" fmla="*/ 31 w 64"/>
              <a:gd name="T3" fmla="*/ 62 h 62"/>
              <a:gd name="T4" fmla="*/ 0 w 64"/>
              <a:gd name="T5" fmla="*/ 31 h 62"/>
              <a:gd name="T6" fmla="*/ 31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8" name="Freeform 407"/>
          <p:cNvSpPr>
            <a:spLocks/>
          </p:cNvSpPr>
          <p:nvPr/>
        </p:nvSpPr>
        <p:spPr bwMode="auto">
          <a:xfrm>
            <a:off x="7062788" y="3532189"/>
            <a:ext cx="101600" cy="100013"/>
          </a:xfrm>
          <a:custGeom>
            <a:avLst/>
            <a:gdLst>
              <a:gd name="T0" fmla="*/ 64 w 64"/>
              <a:gd name="T1" fmla="*/ 33 h 63"/>
              <a:gd name="T2" fmla="*/ 33 w 64"/>
              <a:gd name="T3" fmla="*/ 63 h 63"/>
              <a:gd name="T4" fmla="*/ 0 w 64"/>
              <a:gd name="T5" fmla="*/ 33 h 63"/>
              <a:gd name="T6" fmla="*/ 33 w 64"/>
              <a:gd name="T7" fmla="*/ 0 h 63"/>
              <a:gd name="T8" fmla="*/ 64 w 64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3">
                <a:moveTo>
                  <a:pt x="64" y="33"/>
                </a:moveTo>
                <a:lnTo>
                  <a:pt x="33" y="63"/>
                </a:lnTo>
                <a:lnTo>
                  <a:pt x="0" y="33"/>
                </a:lnTo>
                <a:lnTo>
                  <a:pt x="33" y="0"/>
                </a:lnTo>
                <a:lnTo>
                  <a:pt x="64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09" name="Freeform 408"/>
          <p:cNvSpPr>
            <a:spLocks/>
          </p:cNvSpPr>
          <p:nvPr/>
        </p:nvSpPr>
        <p:spPr bwMode="auto">
          <a:xfrm>
            <a:off x="7340600" y="3444876"/>
            <a:ext cx="96838" cy="98425"/>
          </a:xfrm>
          <a:custGeom>
            <a:avLst/>
            <a:gdLst>
              <a:gd name="T0" fmla="*/ 61 w 61"/>
              <a:gd name="T1" fmla="*/ 31 h 62"/>
              <a:gd name="T2" fmla="*/ 30 w 61"/>
              <a:gd name="T3" fmla="*/ 62 h 62"/>
              <a:gd name="T4" fmla="*/ 0 w 61"/>
              <a:gd name="T5" fmla="*/ 31 h 62"/>
              <a:gd name="T6" fmla="*/ 30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0" y="62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0" name="Freeform 409"/>
          <p:cNvSpPr>
            <a:spLocks/>
          </p:cNvSpPr>
          <p:nvPr/>
        </p:nvSpPr>
        <p:spPr bwMode="auto">
          <a:xfrm>
            <a:off x="7607300" y="3411539"/>
            <a:ext cx="96838" cy="96838"/>
          </a:xfrm>
          <a:custGeom>
            <a:avLst/>
            <a:gdLst>
              <a:gd name="T0" fmla="*/ 61 w 61"/>
              <a:gd name="T1" fmla="*/ 31 h 61"/>
              <a:gd name="T2" fmla="*/ 30 w 61"/>
              <a:gd name="T3" fmla="*/ 61 h 61"/>
              <a:gd name="T4" fmla="*/ 0 w 61"/>
              <a:gd name="T5" fmla="*/ 31 h 61"/>
              <a:gd name="T6" fmla="*/ 30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0" y="61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1" name="Freeform 410"/>
          <p:cNvSpPr>
            <a:spLocks/>
          </p:cNvSpPr>
          <p:nvPr/>
        </p:nvSpPr>
        <p:spPr bwMode="auto">
          <a:xfrm>
            <a:off x="7866063" y="3486151"/>
            <a:ext cx="96838" cy="101600"/>
          </a:xfrm>
          <a:custGeom>
            <a:avLst/>
            <a:gdLst>
              <a:gd name="T0" fmla="*/ 61 w 61"/>
              <a:gd name="T1" fmla="*/ 31 h 64"/>
              <a:gd name="T2" fmla="*/ 30 w 61"/>
              <a:gd name="T3" fmla="*/ 64 h 64"/>
              <a:gd name="T4" fmla="*/ 0 w 61"/>
              <a:gd name="T5" fmla="*/ 31 h 64"/>
              <a:gd name="T6" fmla="*/ 30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0" y="64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2" name="Freeform 411"/>
          <p:cNvSpPr>
            <a:spLocks/>
          </p:cNvSpPr>
          <p:nvPr/>
        </p:nvSpPr>
        <p:spPr bwMode="auto">
          <a:xfrm>
            <a:off x="8124825" y="3543301"/>
            <a:ext cx="100013" cy="101600"/>
          </a:xfrm>
          <a:custGeom>
            <a:avLst/>
            <a:gdLst>
              <a:gd name="T0" fmla="*/ 63 w 63"/>
              <a:gd name="T1" fmla="*/ 33 h 64"/>
              <a:gd name="T2" fmla="*/ 33 w 63"/>
              <a:gd name="T3" fmla="*/ 64 h 64"/>
              <a:gd name="T4" fmla="*/ 0 w 63"/>
              <a:gd name="T5" fmla="*/ 33 h 64"/>
              <a:gd name="T6" fmla="*/ 33 w 63"/>
              <a:gd name="T7" fmla="*/ 0 h 64"/>
              <a:gd name="T8" fmla="*/ 63 w 63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63" y="33"/>
                </a:moveTo>
                <a:lnTo>
                  <a:pt x="33" y="64"/>
                </a:lnTo>
                <a:lnTo>
                  <a:pt x="0" y="33"/>
                </a:lnTo>
                <a:lnTo>
                  <a:pt x="33" y="0"/>
                </a:lnTo>
                <a:lnTo>
                  <a:pt x="63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3" name="Freeform 412"/>
          <p:cNvSpPr>
            <a:spLocks/>
          </p:cNvSpPr>
          <p:nvPr/>
        </p:nvSpPr>
        <p:spPr bwMode="auto">
          <a:xfrm>
            <a:off x="6022975" y="3840164"/>
            <a:ext cx="101600" cy="101600"/>
          </a:xfrm>
          <a:custGeom>
            <a:avLst/>
            <a:gdLst>
              <a:gd name="T0" fmla="*/ 64 w 64"/>
              <a:gd name="T1" fmla="*/ 33 h 64"/>
              <a:gd name="T2" fmla="*/ 33 w 64"/>
              <a:gd name="T3" fmla="*/ 64 h 64"/>
              <a:gd name="T4" fmla="*/ 0 w 64"/>
              <a:gd name="T5" fmla="*/ 33 h 64"/>
              <a:gd name="T6" fmla="*/ 33 w 64"/>
              <a:gd name="T7" fmla="*/ 0 h 64"/>
              <a:gd name="T8" fmla="*/ 64 w 64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3"/>
                </a:moveTo>
                <a:lnTo>
                  <a:pt x="33" y="64"/>
                </a:lnTo>
                <a:lnTo>
                  <a:pt x="0" y="33"/>
                </a:lnTo>
                <a:lnTo>
                  <a:pt x="33" y="0"/>
                </a:lnTo>
                <a:lnTo>
                  <a:pt x="64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4" name="Rectangle 413"/>
          <p:cNvSpPr>
            <a:spLocks noChangeArrowheads="1"/>
          </p:cNvSpPr>
          <p:nvPr/>
        </p:nvSpPr>
        <p:spPr bwMode="auto">
          <a:xfrm>
            <a:off x="6300788" y="3848101"/>
            <a:ext cx="101600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5" name="Rectangle 414"/>
          <p:cNvSpPr>
            <a:spLocks noChangeArrowheads="1"/>
          </p:cNvSpPr>
          <p:nvPr/>
        </p:nvSpPr>
        <p:spPr bwMode="auto">
          <a:xfrm>
            <a:off x="6559550" y="365125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6" name="Rectangle 415"/>
          <p:cNvSpPr>
            <a:spLocks noChangeArrowheads="1"/>
          </p:cNvSpPr>
          <p:nvPr/>
        </p:nvSpPr>
        <p:spPr bwMode="auto">
          <a:xfrm>
            <a:off x="6815138" y="3640139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7" name="Rectangle 416"/>
          <p:cNvSpPr>
            <a:spLocks noChangeArrowheads="1"/>
          </p:cNvSpPr>
          <p:nvPr/>
        </p:nvSpPr>
        <p:spPr bwMode="auto">
          <a:xfrm>
            <a:off x="7062788" y="372745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8" name="Rectangle 417"/>
          <p:cNvSpPr>
            <a:spLocks noChangeArrowheads="1"/>
          </p:cNvSpPr>
          <p:nvPr/>
        </p:nvSpPr>
        <p:spPr bwMode="auto">
          <a:xfrm>
            <a:off x="7340600" y="3779839"/>
            <a:ext cx="101600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19" name="Rectangle 418"/>
          <p:cNvSpPr>
            <a:spLocks noChangeArrowheads="1"/>
          </p:cNvSpPr>
          <p:nvPr/>
        </p:nvSpPr>
        <p:spPr bwMode="auto">
          <a:xfrm>
            <a:off x="7602538" y="368935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20" name="Rectangle 419"/>
          <p:cNvSpPr>
            <a:spLocks noChangeArrowheads="1"/>
          </p:cNvSpPr>
          <p:nvPr/>
        </p:nvSpPr>
        <p:spPr bwMode="auto">
          <a:xfrm>
            <a:off x="7861300" y="3787776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21" name="Rectangle 420"/>
          <p:cNvSpPr>
            <a:spLocks noChangeArrowheads="1"/>
          </p:cNvSpPr>
          <p:nvPr/>
        </p:nvSpPr>
        <p:spPr bwMode="auto">
          <a:xfrm>
            <a:off x="8128000" y="3865564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3" name="Rectangle 422"/>
          <p:cNvSpPr>
            <a:spLocks noChangeArrowheads="1"/>
          </p:cNvSpPr>
          <p:nvPr/>
        </p:nvSpPr>
        <p:spPr bwMode="auto">
          <a:xfrm>
            <a:off x="6022975" y="3840163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" name="Freeform 423"/>
          <p:cNvSpPr>
            <a:spLocks/>
          </p:cNvSpPr>
          <p:nvPr/>
        </p:nvSpPr>
        <p:spPr bwMode="auto">
          <a:xfrm>
            <a:off x="6075363" y="3681413"/>
            <a:ext cx="2116138" cy="244475"/>
          </a:xfrm>
          <a:custGeom>
            <a:avLst/>
            <a:gdLst>
              <a:gd name="T0" fmla="*/ 0 w 1333"/>
              <a:gd name="T1" fmla="*/ 138 h 154"/>
              <a:gd name="T2" fmla="*/ 180 w 1333"/>
              <a:gd name="T3" fmla="*/ 140 h 154"/>
              <a:gd name="T4" fmla="*/ 338 w 1333"/>
              <a:gd name="T5" fmla="*/ 17 h 154"/>
              <a:gd name="T6" fmla="*/ 497 w 1333"/>
              <a:gd name="T7" fmla="*/ 10 h 154"/>
              <a:gd name="T8" fmla="*/ 653 w 1333"/>
              <a:gd name="T9" fmla="*/ 64 h 154"/>
              <a:gd name="T10" fmla="*/ 827 w 1333"/>
              <a:gd name="T11" fmla="*/ 97 h 154"/>
              <a:gd name="T12" fmla="*/ 995 w 1333"/>
              <a:gd name="T13" fmla="*/ 43 h 154"/>
              <a:gd name="T14" fmla="*/ 1168 w 1333"/>
              <a:gd name="T15" fmla="*/ 102 h 154"/>
              <a:gd name="T16" fmla="*/ 1331 w 1333"/>
              <a:gd name="T17" fmla="*/ 154 h 154"/>
              <a:gd name="T18" fmla="*/ 1333 w 1333"/>
              <a:gd name="T19" fmla="*/ 145 h 154"/>
              <a:gd name="T20" fmla="*/ 1170 w 1333"/>
              <a:gd name="T21" fmla="*/ 93 h 154"/>
              <a:gd name="T22" fmla="*/ 995 w 1333"/>
              <a:gd name="T23" fmla="*/ 33 h 154"/>
              <a:gd name="T24" fmla="*/ 827 w 1333"/>
              <a:gd name="T25" fmla="*/ 88 h 154"/>
              <a:gd name="T26" fmla="*/ 655 w 1333"/>
              <a:gd name="T27" fmla="*/ 57 h 154"/>
              <a:gd name="T28" fmla="*/ 499 w 1333"/>
              <a:gd name="T29" fmla="*/ 0 h 154"/>
              <a:gd name="T30" fmla="*/ 336 w 1333"/>
              <a:gd name="T31" fmla="*/ 7 h 154"/>
              <a:gd name="T32" fmla="*/ 178 w 1333"/>
              <a:gd name="T33" fmla="*/ 131 h 154"/>
              <a:gd name="T34" fmla="*/ 0 w 1333"/>
              <a:gd name="T35" fmla="*/ 128 h 154"/>
              <a:gd name="T36" fmla="*/ 0 w 1333"/>
              <a:gd name="T37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33" h="154">
                <a:moveTo>
                  <a:pt x="0" y="138"/>
                </a:moveTo>
                <a:lnTo>
                  <a:pt x="180" y="140"/>
                </a:lnTo>
                <a:lnTo>
                  <a:pt x="338" y="17"/>
                </a:lnTo>
                <a:lnTo>
                  <a:pt x="497" y="10"/>
                </a:lnTo>
                <a:lnTo>
                  <a:pt x="653" y="64"/>
                </a:lnTo>
                <a:lnTo>
                  <a:pt x="827" y="97"/>
                </a:lnTo>
                <a:lnTo>
                  <a:pt x="995" y="43"/>
                </a:lnTo>
                <a:lnTo>
                  <a:pt x="1168" y="102"/>
                </a:lnTo>
                <a:lnTo>
                  <a:pt x="1331" y="154"/>
                </a:lnTo>
                <a:lnTo>
                  <a:pt x="1333" y="145"/>
                </a:lnTo>
                <a:lnTo>
                  <a:pt x="1170" y="93"/>
                </a:lnTo>
                <a:lnTo>
                  <a:pt x="995" y="33"/>
                </a:lnTo>
                <a:lnTo>
                  <a:pt x="827" y="88"/>
                </a:lnTo>
                <a:lnTo>
                  <a:pt x="655" y="57"/>
                </a:lnTo>
                <a:lnTo>
                  <a:pt x="499" y="0"/>
                </a:lnTo>
                <a:lnTo>
                  <a:pt x="336" y="7"/>
                </a:lnTo>
                <a:lnTo>
                  <a:pt x="178" y="131"/>
                </a:lnTo>
                <a:lnTo>
                  <a:pt x="0" y="128"/>
                </a:lnTo>
                <a:lnTo>
                  <a:pt x="0" y="13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5" name="Rectangle 424"/>
          <p:cNvSpPr>
            <a:spLocks noChangeArrowheads="1"/>
          </p:cNvSpPr>
          <p:nvPr/>
        </p:nvSpPr>
        <p:spPr bwMode="auto">
          <a:xfrm>
            <a:off x="3675063" y="5049838"/>
            <a:ext cx="501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Rux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425"/>
          <p:cNvSpPr>
            <a:spLocks noChangeArrowheads="1"/>
          </p:cNvSpPr>
          <p:nvPr/>
        </p:nvSpPr>
        <p:spPr bwMode="auto">
          <a:xfrm>
            <a:off x="4799013" y="5049838"/>
            <a:ext cx="18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ectangle 426"/>
          <p:cNvSpPr>
            <a:spLocks noChangeArrowheads="1"/>
          </p:cNvSpPr>
          <p:nvPr/>
        </p:nvSpPr>
        <p:spPr bwMode="auto">
          <a:xfrm>
            <a:off x="4987925" y="5049838"/>
            <a:ext cx="187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Rectangle 427"/>
          <p:cNvSpPr>
            <a:spLocks noChangeArrowheads="1"/>
          </p:cNvSpPr>
          <p:nvPr/>
        </p:nvSpPr>
        <p:spPr bwMode="auto">
          <a:xfrm>
            <a:off x="5156200" y="5049838"/>
            <a:ext cx="173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Rectangle 428"/>
          <p:cNvSpPr>
            <a:spLocks noChangeArrowheads="1"/>
          </p:cNvSpPr>
          <p:nvPr/>
        </p:nvSpPr>
        <p:spPr bwMode="auto">
          <a:xfrm>
            <a:off x="4541838" y="5186363"/>
            <a:ext cx="96838" cy="101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0" name="Freeform 429"/>
          <p:cNvSpPr>
            <a:spLocks/>
          </p:cNvSpPr>
          <p:nvPr/>
        </p:nvSpPr>
        <p:spPr bwMode="auto">
          <a:xfrm>
            <a:off x="3454400" y="5189538"/>
            <a:ext cx="100013" cy="98425"/>
          </a:xfrm>
          <a:custGeom>
            <a:avLst/>
            <a:gdLst>
              <a:gd name="T0" fmla="*/ 63 w 63"/>
              <a:gd name="T1" fmla="*/ 31 h 62"/>
              <a:gd name="T2" fmla="*/ 33 w 63"/>
              <a:gd name="T3" fmla="*/ 62 h 62"/>
              <a:gd name="T4" fmla="*/ 0 w 63"/>
              <a:gd name="T5" fmla="*/ 31 h 62"/>
              <a:gd name="T6" fmla="*/ 33 w 63"/>
              <a:gd name="T7" fmla="*/ 0 h 62"/>
              <a:gd name="T8" fmla="*/ 63 w 63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2">
                <a:moveTo>
                  <a:pt x="63" y="31"/>
                </a:moveTo>
                <a:lnTo>
                  <a:pt x="33" y="62"/>
                </a:lnTo>
                <a:lnTo>
                  <a:pt x="0" y="31"/>
                </a:lnTo>
                <a:lnTo>
                  <a:pt x="33" y="0"/>
                </a:lnTo>
                <a:lnTo>
                  <a:pt x="63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1" name="Rectangle 430"/>
          <p:cNvSpPr>
            <a:spLocks noChangeArrowheads="1"/>
          </p:cNvSpPr>
          <p:nvPr/>
        </p:nvSpPr>
        <p:spPr bwMode="auto">
          <a:xfrm>
            <a:off x="3416300" y="5227638"/>
            <a:ext cx="176213" cy="2222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2" name="Freeform 431"/>
          <p:cNvSpPr>
            <a:spLocks/>
          </p:cNvSpPr>
          <p:nvPr/>
        </p:nvSpPr>
        <p:spPr bwMode="auto">
          <a:xfrm>
            <a:off x="3416300" y="5227638"/>
            <a:ext cx="176213" cy="22225"/>
          </a:xfrm>
          <a:custGeom>
            <a:avLst/>
            <a:gdLst>
              <a:gd name="T0" fmla="*/ 0 w 111"/>
              <a:gd name="T1" fmla="*/ 14 h 14"/>
              <a:gd name="T2" fmla="*/ 111 w 111"/>
              <a:gd name="T3" fmla="*/ 14 h 14"/>
              <a:gd name="T4" fmla="*/ 111 w 111"/>
              <a:gd name="T5" fmla="*/ 0 h 14"/>
              <a:gd name="T6" fmla="*/ 0 w 111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14">
                <a:moveTo>
                  <a:pt x="0" y="14"/>
                </a:moveTo>
                <a:lnTo>
                  <a:pt x="111" y="14"/>
                </a:lnTo>
                <a:lnTo>
                  <a:pt x="11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432"/>
          <p:cNvSpPr>
            <a:spLocks noChangeArrowheads="1"/>
          </p:cNvSpPr>
          <p:nvPr/>
        </p:nvSpPr>
        <p:spPr bwMode="auto">
          <a:xfrm>
            <a:off x="4489450" y="5227638"/>
            <a:ext cx="201613" cy="22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" name="Freeform 433"/>
          <p:cNvSpPr>
            <a:spLocks/>
          </p:cNvSpPr>
          <p:nvPr/>
        </p:nvSpPr>
        <p:spPr bwMode="auto">
          <a:xfrm>
            <a:off x="4489450" y="5227638"/>
            <a:ext cx="201613" cy="22225"/>
          </a:xfrm>
          <a:custGeom>
            <a:avLst/>
            <a:gdLst>
              <a:gd name="T0" fmla="*/ 0 w 127"/>
              <a:gd name="T1" fmla="*/ 14 h 14"/>
              <a:gd name="T2" fmla="*/ 127 w 127"/>
              <a:gd name="T3" fmla="*/ 14 h 14"/>
              <a:gd name="T4" fmla="*/ 127 w 127"/>
              <a:gd name="T5" fmla="*/ 0 h 14"/>
              <a:gd name="T6" fmla="*/ 0 w 127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14">
                <a:moveTo>
                  <a:pt x="0" y="14"/>
                </a:moveTo>
                <a:lnTo>
                  <a:pt x="127" y="14"/>
                </a:lnTo>
                <a:lnTo>
                  <a:pt x="127" y="0"/>
                </a:lnTo>
                <a:lnTo>
                  <a:pt x="0" y="0"/>
                </a:lnTo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 rot="16200000">
            <a:off x="7663699" y="3271668"/>
            <a:ext cx="1783075" cy="462885"/>
          </a:xfrm>
          <a:prstGeom prst="rightArrow">
            <a:avLst>
              <a:gd name="adj1" fmla="val 66462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36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951663" y="4705351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085013" y="4705351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46788" y="449421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291263" y="449421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546851" y="449421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792913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053263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7323138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7548563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843838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08" name="Rectangle 15"/>
          <p:cNvSpPr>
            <a:spLocks noChangeArrowheads="1"/>
          </p:cNvSpPr>
          <p:nvPr/>
        </p:nvSpPr>
        <p:spPr bwMode="auto">
          <a:xfrm>
            <a:off x="8089901" y="449421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09" name="Rectangle 16"/>
          <p:cNvSpPr>
            <a:spLocks noChangeArrowheads="1"/>
          </p:cNvSpPr>
          <p:nvPr/>
        </p:nvSpPr>
        <p:spPr bwMode="auto">
          <a:xfrm>
            <a:off x="5859463" y="380365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17"/>
          <p:cNvSpPr>
            <a:spLocks noChangeArrowheads="1"/>
          </p:cNvSpPr>
          <p:nvPr/>
        </p:nvSpPr>
        <p:spPr bwMode="auto">
          <a:xfrm>
            <a:off x="5815013" y="4092576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18"/>
          <p:cNvSpPr>
            <a:spLocks noChangeArrowheads="1"/>
          </p:cNvSpPr>
          <p:nvPr/>
        </p:nvSpPr>
        <p:spPr bwMode="auto">
          <a:xfrm>
            <a:off x="5735638" y="4387851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Rectangle 19"/>
          <p:cNvSpPr>
            <a:spLocks noChangeArrowheads="1"/>
          </p:cNvSpPr>
          <p:nvPr/>
        </p:nvSpPr>
        <p:spPr bwMode="auto">
          <a:xfrm>
            <a:off x="5859463" y="351790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3" name="Rectangle 20"/>
          <p:cNvSpPr>
            <a:spLocks noChangeArrowheads="1"/>
          </p:cNvSpPr>
          <p:nvPr/>
        </p:nvSpPr>
        <p:spPr bwMode="auto">
          <a:xfrm>
            <a:off x="5780088" y="321310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5" name="Rectangle 21"/>
          <p:cNvSpPr>
            <a:spLocks noChangeArrowheads="1"/>
          </p:cNvSpPr>
          <p:nvPr/>
        </p:nvSpPr>
        <p:spPr bwMode="auto">
          <a:xfrm>
            <a:off x="5780088" y="29273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22"/>
          <p:cNvSpPr>
            <a:spLocks noChangeArrowheads="1"/>
          </p:cNvSpPr>
          <p:nvPr/>
        </p:nvSpPr>
        <p:spPr bwMode="auto">
          <a:xfrm>
            <a:off x="6396038" y="2614613"/>
            <a:ext cx="138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Social Functioning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7" name="Rectangle 23"/>
          <p:cNvSpPr>
            <a:spLocks noChangeArrowheads="1"/>
          </p:cNvSpPr>
          <p:nvPr/>
        </p:nvSpPr>
        <p:spPr bwMode="auto">
          <a:xfrm>
            <a:off x="4268788" y="4708526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8" name="Rectangle 24"/>
          <p:cNvSpPr>
            <a:spLocks noChangeArrowheads="1"/>
          </p:cNvSpPr>
          <p:nvPr/>
        </p:nvSpPr>
        <p:spPr bwMode="auto">
          <a:xfrm>
            <a:off x="4402138" y="4708526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9" name="Rectangle 25"/>
          <p:cNvSpPr>
            <a:spLocks noChangeArrowheads="1"/>
          </p:cNvSpPr>
          <p:nvPr/>
        </p:nvSpPr>
        <p:spPr bwMode="auto">
          <a:xfrm>
            <a:off x="3363913" y="4497388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0" name="Rectangle 26"/>
          <p:cNvSpPr>
            <a:spLocks noChangeArrowheads="1"/>
          </p:cNvSpPr>
          <p:nvPr/>
        </p:nvSpPr>
        <p:spPr bwMode="auto">
          <a:xfrm>
            <a:off x="3609976" y="4497388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1" name="Rectangle 27"/>
          <p:cNvSpPr>
            <a:spLocks noChangeArrowheads="1"/>
          </p:cNvSpPr>
          <p:nvPr/>
        </p:nvSpPr>
        <p:spPr bwMode="auto">
          <a:xfrm>
            <a:off x="3865563" y="4497388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2" name="Rectangle 28"/>
          <p:cNvSpPr>
            <a:spLocks noChangeArrowheads="1"/>
          </p:cNvSpPr>
          <p:nvPr/>
        </p:nvSpPr>
        <p:spPr bwMode="auto">
          <a:xfrm>
            <a:off x="4110038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3" name="Rectangle 29"/>
          <p:cNvSpPr>
            <a:spLocks noChangeArrowheads="1"/>
          </p:cNvSpPr>
          <p:nvPr/>
        </p:nvSpPr>
        <p:spPr bwMode="auto">
          <a:xfrm>
            <a:off x="4371976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4" name="Rectangle 30"/>
          <p:cNvSpPr>
            <a:spLocks noChangeArrowheads="1"/>
          </p:cNvSpPr>
          <p:nvPr/>
        </p:nvSpPr>
        <p:spPr bwMode="auto">
          <a:xfrm>
            <a:off x="4640263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5" name="Rectangle 31"/>
          <p:cNvSpPr>
            <a:spLocks noChangeArrowheads="1"/>
          </p:cNvSpPr>
          <p:nvPr/>
        </p:nvSpPr>
        <p:spPr bwMode="auto">
          <a:xfrm>
            <a:off x="4867276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6" name="Rectangle 32"/>
          <p:cNvSpPr>
            <a:spLocks noChangeArrowheads="1"/>
          </p:cNvSpPr>
          <p:nvPr/>
        </p:nvSpPr>
        <p:spPr bwMode="auto">
          <a:xfrm>
            <a:off x="5160963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7" name="Rectangle 33"/>
          <p:cNvSpPr>
            <a:spLocks noChangeArrowheads="1"/>
          </p:cNvSpPr>
          <p:nvPr/>
        </p:nvSpPr>
        <p:spPr bwMode="auto">
          <a:xfrm>
            <a:off x="5407026" y="44973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8" name="Rectangle 34"/>
          <p:cNvSpPr>
            <a:spLocks noChangeArrowheads="1"/>
          </p:cNvSpPr>
          <p:nvPr/>
        </p:nvSpPr>
        <p:spPr bwMode="auto">
          <a:xfrm>
            <a:off x="3176588" y="3806826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9" name="Rectangle 35"/>
          <p:cNvSpPr>
            <a:spLocks noChangeArrowheads="1"/>
          </p:cNvSpPr>
          <p:nvPr/>
        </p:nvSpPr>
        <p:spPr bwMode="auto">
          <a:xfrm>
            <a:off x="3133726" y="4092576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0" name="Rectangle 36"/>
          <p:cNvSpPr>
            <a:spLocks noChangeArrowheads="1"/>
          </p:cNvSpPr>
          <p:nvPr/>
        </p:nvSpPr>
        <p:spPr bwMode="auto">
          <a:xfrm>
            <a:off x="3052763" y="4387851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1" name="Rectangle 37"/>
          <p:cNvSpPr>
            <a:spLocks noChangeArrowheads="1"/>
          </p:cNvSpPr>
          <p:nvPr/>
        </p:nvSpPr>
        <p:spPr bwMode="auto">
          <a:xfrm>
            <a:off x="3176588" y="3521076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2" name="Rectangle 38"/>
          <p:cNvSpPr>
            <a:spLocks noChangeArrowheads="1"/>
          </p:cNvSpPr>
          <p:nvPr/>
        </p:nvSpPr>
        <p:spPr bwMode="auto">
          <a:xfrm>
            <a:off x="3097213" y="3216276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3" name="Rectangle 39"/>
          <p:cNvSpPr>
            <a:spLocks noChangeArrowheads="1"/>
          </p:cNvSpPr>
          <p:nvPr/>
        </p:nvSpPr>
        <p:spPr bwMode="auto">
          <a:xfrm>
            <a:off x="3097213" y="2930526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4" name="Rectangle 40"/>
          <p:cNvSpPr>
            <a:spLocks noChangeArrowheads="1"/>
          </p:cNvSpPr>
          <p:nvPr/>
        </p:nvSpPr>
        <p:spPr bwMode="auto">
          <a:xfrm>
            <a:off x="3579813" y="2617788"/>
            <a:ext cx="16303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Cognitive Functioning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5" name="Rectangle 41"/>
          <p:cNvSpPr>
            <a:spLocks noChangeArrowheads="1"/>
          </p:cNvSpPr>
          <p:nvPr/>
        </p:nvSpPr>
        <p:spPr bwMode="auto">
          <a:xfrm>
            <a:off x="1590676" y="4699001"/>
            <a:ext cx="133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6" name="Rectangle 42"/>
          <p:cNvSpPr>
            <a:spLocks noChangeArrowheads="1"/>
          </p:cNvSpPr>
          <p:nvPr/>
        </p:nvSpPr>
        <p:spPr bwMode="auto">
          <a:xfrm>
            <a:off x="1725613" y="4699001"/>
            <a:ext cx="2270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7" name="Rectangle 43"/>
          <p:cNvSpPr>
            <a:spLocks noChangeArrowheads="1"/>
          </p:cNvSpPr>
          <p:nvPr/>
        </p:nvSpPr>
        <p:spPr bwMode="auto">
          <a:xfrm>
            <a:off x="685801" y="448786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8" name="Rectangle 44"/>
          <p:cNvSpPr>
            <a:spLocks noChangeArrowheads="1"/>
          </p:cNvSpPr>
          <p:nvPr/>
        </p:nvSpPr>
        <p:spPr bwMode="auto">
          <a:xfrm>
            <a:off x="931863" y="448786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9" name="Rectangle 45"/>
          <p:cNvSpPr>
            <a:spLocks noChangeArrowheads="1"/>
          </p:cNvSpPr>
          <p:nvPr/>
        </p:nvSpPr>
        <p:spPr bwMode="auto">
          <a:xfrm>
            <a:off x="1187451" y="4487863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0" name="Rectangle 46"/>
          <p:cNvSpPr>
            <a:spLocks noChangeArrowheads="1"/>
          </p:cNvSpPr>
          <p:nvPr/>
        </p:nvSpPr>
        <p:spPr bwMode="auto">
          <a:xfrm>
            <a:off x="1431926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1" name="Rectangle 47"/>
          <p:cNvSpPr>
            <a:spLocks noChangeArrowheads="1"/>
          </p:cNvSpPr>
          <p:nvPr/>
        </p:nvSpPr>
        <p:spPr bwMode="auto">
          <a:xfrm>
            <a:off x="1693863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2" name="Rectangle 48"/>
          <p:cNvSpPr>
            <a:spLocks noChangeArrowheads="1"/>
          </p:cNvSpPr>
          <p:nvPr/>
        </p:nvSpPr>
        <p:spPr bwMode="auto">
          <a:xfrm>
            <a:off x="1963738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3" name="Rectangle 49"/>
          <p:cNvSpPr>
            <a:spLocks noChangeArrowheads="1"/>
          </p:cNvSpPr>
          <p:nvPr/>
        </p:nvSpPr>
        <p:spPr bwMode="auto">
          <a:xfrm>
            <a:off x="2189163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4" name="Rectangle 50"/>
          <p:cNvSpPr>
            <a:spLocks noChangeArrowheads="1"/>
          </p:cNvSpPr>
          <p:nvPr/>
        </p:nvSpPr>
        <p:spPr bwMode="auto">
          <a:xfrm>
            <a:off x="2484438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5" name="Rectangle 51"/>
          <p:cNvSpPr>
            <a:spLocks noChangeArrowheads="1"/>
          </p:cNvSpPr>
          <p:nvPr/>
        </p:nvSpPr>
        <p:spPr bwMode="auto">
          <a:xfrm>
            <a:off x="2730501" y="4487863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6" name="Rectangle 52"/>
          <p:cNvSpPr>
            <a:spLocks noChangeArrowheads="1"/>
          </p:cNvSpPr>
          <p:nvPr/>
        </p:nvSpPr>
        <p:spPr bwMode="auto">
          <a:xfrm>
            <a:off x="500063" y="379730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7" name="Rectangle 53"/>
          <p:cNvSpPr>
            <a:spLocks noChangeArrowheads="1"/>
          </p:cNvSpPr>
          <p:nvPr/>
        </p:nvSpPr>
        <p:spPr bwMode="auto">
          <a:xfrm>
            <a:off x="455613" y="4083051"/>
            <a:ext cx="1254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8" name="Rectangle 54"/>
          <p:cNvSpPr>
            <a:spLocks noChangeArrowheads="1"/>
          </p:cNvSpPr>
          <p:nvPr/>
        </p:nvSpPr>
        <p:spPr bwMode="auto">
          <a:xfrm>
            <a:off x="376238" y="4378326"/>
            <a:ext cx="203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49" name="Rectangle 55"/>
          <p:cNvSpPr>
            <a:spLocks noChangeArrowheads="1"/>
          </p:cNvSpPr>
          <p:nvPr/>
        </p:nvSpPr>
        <p:spPr bwMode="auto">
          <a:xfrm>
            <a:off x="500063" y="3511551"/>
            <a:ext cx="77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50" name="Rectangle 56"/>
          <p:cNvSpPr>
            <a:spLocks noChangeArrowheads="1"/>
          </p:cNvSpPr>
          <p:nvPr/>
        </p:nvSpPr>
        <p:spPr bwMode="auto">
          <a:xfrm>
            <a:off x="420688" y="3206751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51" name="Rectangle 57"/>
          <p:cNvSpPr>
            <a:spLocks noChangeArrowheads="1"/>
          </p:cNvSpPr>
          <p:nvPr/>
        </p:nvSpPr>
        <p:spPr bwMode="auto">
          <a:xfrm>
            <a:off x="420688" y="2922588"/>
            <a:ext cx="1571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52" name="Rectangle 58"/>
          <p:cNvSpPr>
            <a:spLocks noChangeArrowheads="1"/>
          </p:cNvSpPr>
          <p:nvPr/>
        </p:nvSpPr>
        <p:spPr bwMode="auto">
          <a:xfrm>
            <a:off x="879476" y="2608263"/>
            <a:ext cx="1673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Emotional Functioning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53" name="Rectangle 59"/>
          <p:cNvSpPr>
            <a:spLocks noChangeArrowheads="1"/>
          </p:cNvSpPr>
          <p:nvPr/>
        </p:nvSpPr>
        <p:spPr bwMode="auto">
          <a:xfrm>
            <a:off x="5999163" y="2997201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4" name="Freeform 60"/>
          <p:cNvSpPr>
            <a:spLocks/>
          </p:cNvSpPr>
          <p:nvPr/>
        </p:nvSpPr>
        <p:spPr bwMode="auto">
          <a:xfrm>
            <a:off x="5999163" y="2997201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5" name="Freeform 61"/>
          <p:cNvSpPr>
            <a:spLocks/>
          </p:cNvSpPr>
          <p:nvPr/>
        </p:nvSpPr>
        <p:spPr bwMode="auto">
          <a:xfrm>
            <a:off x="6075363" y="3000376"/>
            <a:ext cx="2103438" cy="1350963"/>
          </a:xfrm>
          <a:custGeom>
            <a:avLst/>
            <a:gdLst>
              <a:gd name="T0" fmla="*/ 1318 w 1325"/>
              <a:gd name="T1" fmla="*/ 836 h 851"/>
              <a:gd name="T2" fmla="*/ 14 w 1325"/>
              <a:gd name="T3" fmla="*/ 836 h 851"/>
              <a:gd name="T4" fmla="*/ 14 w 1325"/>
              <a:gd name="T5" fmla="*/ 0 h 851"/>
              <a:gd name="T6" fmla="*/ 0 w 1325"/>
              <a:gd name="T7" fmla="*/ 0 h 851"/>
              <a:gd name="T8" fmla="*/ 0 w 1325"/>
              <a:gd name="T9" fmla="*/ 851 h 851"/>
              <a:gd name="T10" fmla="*/ 1325 w 1325"/>
              <a:gd name="T11" fmla="*/ 851 h 851"/>
              <a:gd name="T12" fmla="*/ 1325 w 1325"/>
              <a:gd name="T13" fmla="*/ 836 h 851"/>
              <a:gd name="T14" fmla="*/ 1318 w 1325"/>
              <a:gd name="T15" fmla="*/ 836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5" h="851">
                <a:moveTo>
                  <a:pt x="1318" y="836"/>
                </a:moveTo>
                <a:lnTo>
                  <a:pt x="14" y="836"/>
                </a:lnTo>
                <a:lnTo>
                  <a:pt x="14" y="0"/>
                </a:lnTo>
                <a:lnTo>
                  <a:pt x="0" y="0"/>
                </a:lnTo>
                <a:lnTo>
                  <a:pt x="0" y="851"/>
                </a:lnTo>
                <a:lnTo>
                  <a:pt x="1325" y="851"/>
                </a:lnTo>
                <a:lnTo>
                  <a:pt x="1325" y="836"/>
                </a:lnTo>
                <a:lnTo>
                  <a:pt x="1318" y="83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6" name="Rectangle 62"/>
          <p:cNvSpPr>
            <a:spLocks noChangeArrowheads="1"/>
          </p:cNvSpPr>
          <p:nvPr/>
        </p:nvSpPr>
        <p:spPr bwMode="auto">
          <a:xfrm>
            <a:off x="5999163" y="3286126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7" name="Freeform 63"/>
          <p:cNvSpPr>
            <a:spLocks/>
          </p:cNvSpPr>
          <p:nvPr/>
        </p:nvSpPr>
        <p:spPr bwMode="auto">
          <a:xfrm>
            <a:off x="5999163" y="328612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8" name="Rectangle 64"/>
          <p:cNvSpPr>
            <a:spLocks noChangeArrowheads="1"/>
          </p:cNvSpPr>
          <p:nvPr/>
        </p:nvSpPr>
        <p:spPr bwMode="auto">
          <a:xfrm>
            <a:off x="5999163" y="3575051"/>
            <a:ext cx="98425" cy="23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59" name="Freeform 65"/>
          <p:cNvSpPr>
            <a:spLocks/>
          </p:cNvSpPr>
          <p:nvPr/>
        </p:nvSpPr>
        <p:spPr bwMode="auto">
          <a:xfrm>
            <a:off x="5999163" y="3575051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0" name="Rectangle 66"/>
          <p:cNvSpPr>
            <a:spLocks noChangeArrowheads="1"/>
          </p:cNvSpPr>
          <p:nvPr/>
        </p:nvSpPr>
        <p:spPr bwMode="auto">
          <a:xfrm>
            <a:off x="5999163" y="3862388"/>
            <a:ext cx="98425" cy="2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1" name="Freeform 67"/>
          <p:cNvSpPr>
            <a:spLocks/>
          </p:cNvSpPr>
          <p:nvPr/>
        </p:nvSpPr>
        <p:spPr bwMode="auto">
          <a:xfrm>
            <a:off x="5999163" y="3862388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2" name="Rectangle 68"/>
          <p:cNvSpPr>
            <a:spLocks noChangeArrowheads="1"/>
          </p:cNvSpPr>
          <p:nvPr/>
        </p:nvSpPr>
        <p:spPr bwMode="auto">
          <a:xfrm>
            <a:off x="5999163" y="4159251"/>
            <a:ext cx="98425" cy="22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3" name="Freeform 69"/>
          <p:cNvSpPr>
            <a:spLocks/>
          </p:cNvSpPr>
          <p:nvPr/>
        </p:nvSpPr>
        <p:spPr bwMode="auto">
          <a:xfrm>
            <a:off x="5999163" y="4159251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4" name="Freeform 70"/>
          <p:cNvSpPr>
            <a:spLocks/>
          </p:cNvSpPr>
          <p:nvPr/>
        </p:nvSpPr>
        <p:spPr bwMode="auto">
          <a:xfrm>
            <a:off x="5999163" y="4327526"/>
            <a:ext cx="98425" cy="136525"/>
          </a:xfrm>
          <a:custGeom>
            <a:avLst/>
            <a:gdLst>
              <a:gd name="T0" fmla="*/ 48 w 62"/>
              <a:gd name="T1" fmla="*/ 8 h 86"/>
              <a:gd name="T2" fmla="*/ 48 w 62"/>
              <a:gd name="T3" fmla="*/ 71 h 86"/>
              <a:gd name="T4" fmla="*/ 0 w 62"/>
              <a:gd name="T5" fmla="*/ 71 h 86"/>
              <a:gd name="T6" fmla="*/ 0 w 62"/>
              <a:gd name="T7" fmla="*/ 86 h 86"/>
              <a:gd name="T8" fmla="*/ 62 w 62"/>
              <a:gd name="T9" fmla="*/ 86 h 86"/>
              <a:gd name="T10" fmla="*/ 62 w 62"/>
              <a:gd name="T11" fmla="*/ 0 h 86"/>
              <a:gd name="T12" fmla="*/ 48 w 62"/>
              <a:gd name="T13" fmla="*/ 0 h 86"/>
              <a:gd name="T14" fmla="*/ 48 w 62"/>
              <a:gd name="T15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6">
                <a:moveTo>
                  <a:pt x="48" y="8"/>
                </a:moveTo>
                <a:lnTo>
                  <a:pt x="48" y="71"/>
                </a:lnTo>
                <a:lnTo>
                  <a:pt x="0" y="71"/>
                </a:lnTo>
                <a:lnTo>
                  <a:pt x="0" y="86"/>
                </a:lnTo>
                <a:lnTo>
                  <a:pt x="62" y="86"/>
                </a:lnTo>
                <a:lnTo>
                  <a:pt x="62" y="0"/>
                </a:lnTo>
                <a:lnTo>
                  <a:pt x="48" y="0"/>
                </a:ln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5" name="Freeform 71"/>
          <p:cNvSpPr>
            <a:spLocks noEditPoints="1"/>
          </p:cNvSpPr>
          <p:nvPr/>
        </p:nvSpPr>
        <p:spPr bwMode="auto">
          <a:xfrm>
            <a:off x="6089651" y="3857626"/>
            <a:ext cx="2082800" cy="22225"/>
          </a:xfrm>
          <a:custGeom>
            <a:avLst/>
            <a:gdLst>
              <a:gd name="T0" fmla="*/ 1312 w 1312"/>
              <a:gd name="T1" fmla="*/ 14 h 14"/>
              <a:gd name="T2" fmla="*/ 1305 w 1312"/>
              <a:gd name="T3" fmla="*/ 0 h 14"/>
              <a:gd name="T4" fmla="*/ 1248 w 1312"/>
              <a:gd name="T5" fmla="*/ 14 h 14"/>
              <a:gd name="T6" fmla="*/ 1276 w 1312"/>
              <a:gd name="T7" fmla="*/ 0 h 14"/>
              <a:gd name="T8" fmla="*/ 1248 w 1312"/>
              <a:gd name="T9" fmla="*/ 14 h 14"/>
              <a:gd name="T10" fmla="*/ 1220 w 1312"/>
              <a:gd name="T11" fmla="*/ 14 h 14"/>
              <a:gd name="T12" fmla="*/ 1191 w 1312"/>
              <a:gd name="T13" fmla="*/ 0 h 14"/>
              <a:gd name="T14" fmla="*/ 1134 w 1312"/>
              <a:gd name="T15" fmla="*/ 14 h 14"/>
              <a:gd name="T16" fmla="*/ 1163 w 1312"/>
              <a:gd name="T17" fmla="*/ 0 h 14"/>
              <a:gd name="T18" fmla="*/ 1134 w 1312"/>
              <a:gd name="T19" fmla="*/ 14 h 14"/>
              <a:gd name="T20" fmla="*/ 1106 w 1312"/>
              <a:gd name="T21" fmla="*/ 14 h 14"/>
              <a:gd name="T22" fmla="*/ 1078 w 1312"/>
              <a:gd name="T23" fmla="*/ 0 h 14"/>
              <a:gd name="T24" fmla="*/ 1021 w 1312"/>
              <a:gd name="T25" fmla="*/ 14 h 14"/>
              <a:gd name="T26" fmla="*/ 1049 w 1312"/>
              <a:gd name="T27" fmla="*/ 0 h 14"/>
              <a:gd name="T28" fmla="*/ 1021 w 1312"/>
              <a:gd name="T29" fmla="*/ 14 h 14"/>
              <a:gd name="T30" fmla="*/ 993 w 1312"/>
              <a:gd name="T31" fmla="*/ 14 h 14"/>
              <a:gd name="T32" fmla="*/ 964 w 1312"/>
              <a:gd name="T33" fmla="*/ 0 h 14"/>
              <a:gd name="T34" fmla="*/ 908 w 1312"/>
              <a:gd name="T35" fmla="*/ 14 h 14"/>
              <a:gd name="T36" fmla="*/ 936 w 1312"/>
              <a:gd name="T37" fmla="*/ 0 h 14"/>
              <a:gd name="T38" fmla="*/ 908 w 1312"/>
              <a:gd name="T39" fmla="*/ 14 h 14"/>
              <a:gd name="T40" fmla="*/ 879 w 1312"/>
              <a:gd name="T41" fmla="*/ 14 h 14"/>
              <a:gd name="T42" fmla="*/ 851 w 1312"/>
              <a:gd name="T43" fmla="*/ 0 h 14"/>
              <a:gd name="T44" fmla="*/ 794 w 1312"/>
              <a:gd name="T45" fmla="*/ 14 h 14"/>
              <a:gd name="T46" fmla="*/ 822 w 1312"/>
              <a:gd name="T47" fmla="*/ 0 h 14"/>
              <a:gd name="T48" fmla="*/ 794 w 1312"/>
              <a:gd name="T49" fmla="*/ 14 h 14"/>
              <a:gd name="T50" fmla="*/ 766 w 1312"/>
              <a:gd name="T51" fmla="*/ 14 h 14"/>
              <a:gd name="T52" fmla="*/ 737 w 1312"/>
              <a:gd name="T53" fmla="*/ 0 h 14"/>
              <a:gd name="T54" fmla="*/ 681 w 1312"/>
              <a:gd name="T55" fmla="*/ 14 h 14"/>
              <a:gd name="T56" fmla="*/ 709 w 1312"/>
              <a:gd name="T57" fmla="*/ 0 h 14"/>
              <a:gd name="T58" fmla="*/ 681 w 1312"/>
              <a:gd name="T59" fmla="*/ 14 h 14"/>
              <a:gd name="T60" fmla="*/ 652 w 1312"/>
              <a:gd name="T61" fmla="*/ 14 h 14"/>
              <a:gd name="T62" fmla="*/ 624 w 1312"/>
              <a:gd name="T63" fmla="*/ 0 h 14"/>
              <a:gd name="T64" fmla="*/ 567 w 1312"/>
              <a:gd name="T65" fmla="*/ 14 h 14"/>
              <a:gd name="T66" fmla="*/ 596 w 1312"/>
              <a:gd name="T67" fmla="*/ 0 h 14"/>
              <a:gd name="T68" fmla="*/ 567 w 1312"/>
              <a:gd name="T69" fmla="*/ 14 h 14"/>
              <a:gd name="T70" fmla="*/ 539 w 1312"/>
              <a:gd name="T71" fmla="*/ 14 h 14"/>
              <a:gd name="T72" fmla="*/ 511 w 1312"/>
              <a:gd name="T73" fmla="*/ 0 h 14"/>
              <a:gd name="T74" fmla="*/ 454 w 1312"/>
              <a:gd name="T75" fmla="*/ 14 h 14"/>
              <a:gd name="T76" fmla="*/ 482 w 1312"/>
              <a:gd name="T77" fmla="*/ 0 h 14"/>
              <a:gd name="T78" fmla="*/ 454 w 1312"/>
              <a:gd name="T79" fmla="*/ 14 h 14"/>
              <a:gd name="T80" fmla="*/ 425 w 1312"/>
              <a:gd name="T81" fmla="*/ 14 h 14"/>
              <a:gd name="T82" fmla="*/ 397 w 1312"/>
              <a:gd name="T83" fmla="*/ 0 h 14"/>
              <a:gd name="T84" fmla="*/ 340 w 1312"/>
              <a:gd name="T85" fmla="*/ 14 h 14"/>
              <a:gd name="T86" fmla="*/ 369 w 1312"/>
              <a:gd name="T87" fmla="*/ 0 h 14"/>
              <a:gd name="T88" fmla="*/ 340 w 1312"/>
              <a:gd name="T89" fmla="*/ 14 h 14"/>
              <a:gd name="T90" fmla="*/ 312 w 1312"/>
              <a:gd name="T91" fmla="*/ 14 h 14"/>
              <a:gd name="T92" fmla="*/ 284 w 1312"/>
              <a:gd name="T93" fmla="*/ 0 h 14"/>
              <a:gd name="T94" fmla="*/ 227 w 1312"/>
              <a:gd name="T95" fmla="*/ 14 h 14"/>
              <a:gd name="T96" fmla="*/ 255 w 1312"/>
              <a:gd name="T97" fmla="*/ 0 h 14"/>
              <a:gd name="T98" fmla="*/ 227 w 1312"/>
              <a:gd name="T99" fmla="*/ 14 h 14"/>
              <a:gd name="T100" fmla="*/ 199 w 1312"/>
              <a:gd name="T101" fmla="*/ 14 h 14"/>
              <a:gd name="T102" fmla="*/ 170 w 1312"/>
              <a:gd name="T103" fmla="*/ 0 h 14"/>
              <a:gd name="T104" fmla="*/ 113 w 1312"/>
              <a:gd name="T105" fmla="*/ 14 h 14"/>
              <a:gd name="T106" fmla="*/ 142 w 1312"/>
              <a:gd name="T107" fmla="*/ 0 h 14"/>
              <a:gd name="T108" fmla="*/ 113 w 1312"/>
              <a:gd name="T109" fmla="*/ 14 h 14"/>
              <a:gd name="T110" fmla="*/ 85 w 1312"/>
              <a:gd name="T111" fmla="*/ 14 h 14"/>
              <a:gd name="T112" fmla="*/ 57 w 1312"/>
              <a:gd name="T113" fmla="*/ 0 h 14"/>
              <a:gd name="T114" fmla="*/ 0 w 1312"/>
              <a:gd name="T115" fmla="*/ 14 h 14"/>
              <a:gd name="T116" fmla="*/ 28 w 1312"/>
              <a:gd name="T117" fmla="*/ 0 h 14"/>
              <a:gd name="T118" fmla="*/ 0 w 1312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2" h="14">
                <a:moveTo>
                  <a:pt x="1305" y="14"/>
                </a:moveTo>
                <a:lnTo>
                  <a:pt x="1312" y="14"/>
                </a:lnTo>
                <a:lnTo>
                  <a:pt x="1312" y="0"/>
                </a:lnTo>
                <a:lnTo>
                  <a:pt x="1305" y="0"/>
                </a:lnTo>
                <a:lnTo>
                  <a:pt x="1305" y="14"/>
                </a:lnTo>
                <a:close/>
                <a:moveTo>
                  <a:pt x="1248" y="14"/>
                </a:moveTo>
                <a:lnTo>
                  <a:pt x="1276" y="14"/>
                </a:lnTo>
                <a:lnTo>
                  <a:pt x="1276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1" y="14"/>
                </a:moveTo>
                <a:lnTo>
                  <a:pt x="1220" y="14"/>
                </a:lnTo>
                <a:lnTo>
                  <a:pt x="1220" y="0"/>
                </a:lnTo>
                <a:lnTo>
                  <a:pt x="1191" y="0"/>
                </a:lnTo>
                <a:lnTo>
                  <a:pt x="1191" y="14"/>
                </a:lnTo>
                <a:close/>
                <a:moveTo>
                  <a:pt x="1134" y="14"/>
                </a:moveTo>
                <a:lnTo>
                  <a:pt x="1163" y="14"/>
                </a:lnTo>
                <a:lnTo>
                  <a:pt x="1163" y="0"/>
                </a:lnTo>
                <a:lnTo>
                  <a:pt x="1134" y="0"/>
                </a:lnTo>
                <a:lnTo>
                  <a:pt x="1134" y="14"/>
                </a:lnTo>
                <a:close/>
                <a:moveTo>
                  <a:pt x="1078" y="14"/>
                </a:moveTo>
                <a:lnTo>
                  <a:pt x="1106" y="14"/>
                </a:lnTo>
                <a:lnTo>
                  <a:pt x="1106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49" y="14"/>
                </a:lnTo>
                <a:lnTo>
                  <a:pt x="1049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4" y="14"/>
                </a:moveTo>
                <a:lnTo>
                  <a:pt x="993" y="14"/>
                </a:lnTo>
                <a:lnTo>
                  <a:pt x="993" y="0"/>
                </a:lnTo>
                <a:lnTo>
                  <a:pt x="964" y="0"/>
                </a:lnTo>
                <a:lnTo>
                  <a:pt x="964" y="14"/>
                </a:lnTo>
                <a:close/>
                <a:moveTo>
                  <a:pt x="908" y="14"/>
                </a:moveTo>
                <a:lnTo>
                  <a:pt x="936" y="14"/>
                </a:lnTo>
                <a:lnTo>
                  <a:pt x="936" y="0"/>
                </a:lnTo>
                <a:lnTo>
                  <a:pt x="908" y="0"/>
                </a:lnTo>
                <a:lnTo>
                  <a:pt x="908" y="14"/>
                </a:lnTo>
                <a:close/>
                <a:moveTo>
                  <a:pt x="851" y="14"/>
                </a:moveTo>
                <a:lnTo>
                  <a:pt x="879" y="14"/>
                </a:lnTo>
                <a:lnTo>
                  <a:pt x="879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4" y="14"/>
                </a:moveTo>
                <a:lnTo>
                  <a:pt x="822" y="14"/>
                </a:lnTo>
                <a:lnTo>
                  <a:pt x="822" y="0"/>
                </a:lnTo>
                <a:lnTo>
                  <a:pt x="794" y="0"/>
                </a:lnTo>
                <a:lnTo>
                  <a:pt x="794" y="14"/>
                </a:lnTo>
                <a:close/>
                <a:moveTo>
                  <a:pt x="737" y="14"/>
                </a:moveTo>
                <a:lnTo>
                  <a:pt x="766" y="14"/>
                </a:lnTo>
                <a:lnTo>
                  <a:pt x="766" y="0"/>
                </a:lnTo>
                <a:lnTo>
                  <a:pt x="737" y="0"/>
                </a:lnTo>
                <a:lnTo>
                  <a:pt x="737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2" y="14"/>
                </a:lnTo>
                <a:lnTo>
                  <a:pt x="652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7" y="14"/>
                </a:moveTo>
                <a:lnTo>
                  <a:pt x="596" y="14"/>
                </a:lnTo>
                <a:lnTo>
                  <a:pt x="596" y="0"/>
                </a:lnTo>
                <a:lnTo>
                  <a:pt x="567" y="0"/>
                </a:lnTo>
                <a:lnTo>
                  <a:pt x="567" y="14"/>
                </a:lnTo>
                <a:close/>
                <a:moveTo>
                  <a:pt x="511" y="14"/>
                </a:moveTo>
                <a:lnTo>
                  <a:pt x="539" y="14"/>
                </a:lnTo>
                <a:lnTo>
                  <a:pt x="539" y="0"/>
                </a:lnTo>
                <a:lnTo>
                  <a:pt x="511" y="0"/>
                </a:lnTo>
                <a:lnTo>
                  <a:pt x="511" y="14"/>
                </a:lnTo>
                <a:close/>
                <a:moveTo>
                  <a:pt x="454" y="14"/>
                </a:moveTo>
                <a:lnTo>
                  <a:pt x="482" y="14"/>
                </a:lnTo>
                <a:lnTo>
                  <a:pt x="482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7" y="14"/>
                </a:moveTo>
                <a:lnTo>
                  <a:pt x="425" y="14"/>
                </a:lnTo>
                <a:lnTo>
                  <a:pt x="425" y="0"/>
                </a:lnTo>
                <a:lnTo>
                  <a:pt x="397" y="0"/>
                </a:lnTo>
                <a:lnTo>
                  <a:pt x="397" y="14"/>
                </a:lnTo>
                <a:close/>
                <a:moveTo>
                  <a:pt x="340" y="14"/>
                </a:moveTo>
                <a:lnTo>
                  <a:pt x="369" y="14"/>
                </a:lnTo>
                <a:lnTo>
                  <a:pt x="369" y="0"/>
                </a:lnTo>
                <a:lnTo>
                  <a:pt x="340" y="0"/>
                </a:lnTo>
                <a:lnTo>
                  <a:pt x="340" y="14"/>
                </a:lnTo>
                <a:close/>
                <a:moveTo>
                  <a:pt x="284" y="14"/>
                </a:moveTo>
                <a:lnTo>
                  <a:pt x="312" y="14"/>
                </a:lnTo>
                <a:lnTo>
                  <a:pt x="312" y="0"/>
                </a:lnTo>
                <a:lnTo>
                  <a:pt x="284" y="0"/>
                </a:lnTo>
                <a:lnTo>
                  <a:pt x="284" y="14"/>
                </a:lnTo>
                <a:close/>
                <a:moveTo>
                  <a:pt x="227" y="14"/>
                </a:moveTo>
                <a:lnTo>
                  <a:pt x="255" y="14"/>
                </a:lnTo>
                <a:lnTo>
                  <a:pt x="255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0" y="14"/>
                </a:moveTo>
                <a:lnTo>
                  <a:pt x="199" y="14"/>
                </a:lnTo>
                <a:lnTo>
                  <a:pt x="199" y="0"/>
                </a:lnTo>
                <a:lnTo>
                  <a:pt x="170" y="0"/>
                </a:lnTo>
                <a:lnTo>
                  <a:pt x="170" y="14"/>
                </a:lnTo>
                <a:close/>
                <a:moveTo>
                  <a:pt x="113" y="14"/>
                </a:moveTo>
                <a:lnTo>
                  <a:pt x="142" y="14"/>
                </a:lnTo>
                <a:lnTo>
                  <a:pt x="142" y="0"/>
                </a:lnTo>
                <a:lnTo>
                  <a:pt x="113" y="0"/>
                </a:lnTo>
                <a:lnTo>
                  <a:pt x="113" y="14"/>
                </a:lnTo>
                <a:close/>
                <a:moveTo>
                  <a:pt x="57" y="14"/>
                </a:moveTo>
                <a:lnTo>
                  <a:pt x="85" y="14"/>
                </a:lnTo>
                <a:lnTo>
                  <a:pt x="85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8" y="14"/>
                </a:lnTo>
                <a:lnTo>
                  <a:pt x="28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6" name="Rectangle 72"/>
          <p:cNvSpPr>
            <a:spLocks noChangeArrowheads="1"/>
          </p:cNvSpPr>
          <p:nvPr/>
        </p:nvSpPr>
        <p:spPr bwMode="auto">
          <a:xfrm>
            <a:off x="6340476" y="4327526"/>
            <a:ext cx="23813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7" name="Freeform 73"/>
          <p:cNvSpPr>
            <a:spLocks/>
          </p:cNvSpPr>
          <p:nvPr/>
        </p:nvSpPr>
        <p:spPr bwMode="auto">
          <a:xfrm>
            <a:off x="6340476" y="4327526"/>
            <a:ext cx="23813" cy="95250"/>
          </a:xfrm>
          <a:custGeom>
            <a:avLst/>
            <a:gdLst>
              <a:gd name="T0" fmla="*/ 15 w 15"/>
              <a:gd name="T1" fmla="*/ 60 h 60"/>
              <a:gd name="T2" fmla="*/ 15 w 15"/>
              <a:gd name="T3" fmla="*/ 0 h 60"/>
              <a:gd name="T4" fmla="*/ 0 w 15"/>
              <a:gd name="T5" fmla="*/ 0 h 60"/>
              <a:gd name="T6" fmla="*/ 0 w 15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60">
                <a:moveTo>
                  <a:pt x="15" y="60"/>
                </a:moveTo>
                <a:lnTo>
                  <a:pt x="15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8" name="Rectangle 74"/>
          <p:cNvSpPr>
            <a:spLocks noChangeArrowheads="1"/>
          </p:cNvSpPr>
          <p:nvPr/>
        </p:nvSpPr>
        <p:spPr bwMode="auto">
          <a:xfrm>
            <a:off x="6592888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69" name="Freeform 75"/>
          <p:cNvSpPr>
            <a:spLocks/>
          </p:cNvSpPr>
          <p:nvPr/>
        </p:nvSpPr>
        <p:spPr bwMode="auto">
          <a:xfrm>
            <a:off x="6592888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0" name="Rectangle 76"/>
          <p:cNvSpPr>
            <a:spLocks noChangeArrowheads="1"/>
          </p:cNvSpPr>
          <p:nvPr/>
        </p:nvSpPr>
        <p:spPr bwMode="auto">
          <a:xfrm>
            <a:off x="6862763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1" name="Freeform 77"/>
          <p:cNvSpPr>
            <a:spLocks/>
          </p:cNvSpPr>
          <p:nvPr/>
        </p:nvSpPr>
        <p:spPr bwMode="auto">
          <a:xfrm>
            <a:off x="6862763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2" name="Rectangle 78"/>
          <p:cNvSpPr>
            <a:spLocks noChangeArrowheads="1"/>
          </p:cNvSpPr>
          <p:nvPr/>
        </p:nvSpPr>
        <p:spPr bwMode="auto">
          <a:xfrm>
            <a:off x="7118351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3" name="Freeform 79"/>
          <p:cNvSpPr>
            <a:spLocks/>
          </p:cNvSpPr>
          <p:nvPr/>
        </p:nvSpPr>
        <p:spPr bwMode="auto">
          <a:xfrm>
            <a:off x="7118351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4" name="Rectangle 80"/>
          <p:cNvSpPr>
            <a:spLocks noChangeArrowheads="1"/>
          </p:cNvSpPr>
          <p:nvPr/>
        </p:nvSpPr>
        <p:spPr bwMode="auto">
          <a:xfrm>
            <a:off x="7372351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5" name="Freeform 81"/>
          <p:cNvSpPr>
            <a:spLocks/>
          </p:cNvSpPr>
          <p:nvPr/>
        </p:nvSpPr>
        <p:spPr bwMode="auto">
          <a:xfrm>
            <a:off x="7372351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6" name="Rectangle 82"/>
          <p:cNvSpPr>
            <a:spLocks noChangeArrowheads="1"/>
          </p:cNvSpPr>
          <p:nvPr/>
        </p:nvSpPr>
        <p:spPr bwMode="auto">
          <a:xfrm>
            <a:off x="7639051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7" name="Freeform 83"/>
          <p:cNvSpPr>
            <a:spLocks/>
          </p:cNvSpPr>
          <p:nvPr/>
        </p:nvSpPr>
        <p:spPr bwMode="auto">
          <a:xfrm>
            <a:off x="7639051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8" name="Rectangle 84"/>
          <p:cNvSpPr>
            <a:spLocks noChangeArrowheads="1"/>
          </p:cNvSpPr>
          <p:nvPr/>
        </p:nvSpPr>
        <p:spPr bwMode="auto">
          <a:xfrm>
            <a:off x="7897813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79" name="Freeform 85"/>
          <p:cNvSpPr>
            <a:spLocks/>
          </p:cNvSpPr>
          <p:nvPr/>
        </p:nvSpPr>
        <p:spPr bwMode="auto">
          <a:xfrm>
            <a:off x="7897813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0" name="Rectangle 86"/>
          <p:cNvSpPr>
            <a:spLocks noChangeArrowheads="1"/>
          </p:cNvSpPr>
          <p:nvPr/>
        </p:nvSpPr>
        <p:spPr bwMode="auto">
          <a:xfrm>
            <a:off x="8161338" y="4327526"/>
            <a:ext cx="22225" cy="95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1" name="Freeform 87"/>
          <p:cNvSpPr>
            <a:spLocks/>
          </p:cNvSpPr>
          <p:nvPr/>
        </p:nvSpPr>
        <p:spPr bwMode="auto">
          <a:xfrm>
            <a:off x="8161338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2" name="Rectangle 88"/>
          <p:cNvSpPr>
            <a:spLocks noChangeArrowheads="1"/>
          </p:cNvSpPr>
          <p:nvPr/>
        </p:nvSpPr>
        <p:spPr bwMode="auto">
          <a:xfrm>
            <a:off x="3302001" y="3000376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3" name="Freeform 89"/>
          <p:cNvSpPr>
            <a:spLocks/>
          </p:cNvSpPr>
          <p:nvPr/>
        </p:nvSpPr>
        <p:spPr bwMode="auto">
          <a:xfrm>
            <a:off x="3302001" y="300037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4" name="Freeform 90"/>
          <p:cNvSpPr>
            <a:spLocks/>
          </p:cNvSpPr>
          <p:nvPr/>
        </p:nvSpPr>
        <p:spPr bwMode="auto">
          <a:xfrm>
            <a:off x="3376613" y="3003551"/>
            <a:ext cx="2105025" cy="1350963"/>
          </a:xfrm>
          <a:custGeom>
            <a:avLst/>
            <a:gdLst>
              <a:gd name="T0" fmla="*/ 1319 w 1326"/>
              <a:gd name="T1" fmla="*/ 837 h 851"/>
              <a:gd name="T2" fmla="*/ 15 w 1326"/>
              <a:gd name="T3" fmla="*/ 837 h 851"/>
              <a:gd name="T4" fmla="*/ 15 w 1326"/>
              <a:gd name="T5" fmla="*/ 0 h 851"/>
              <a:gd name="T6" fmla="*/ 0 w 1326"/>
              <a:gd name="T7" fmla="*/ 0 h 851"/>
              <a:gd name="T8" fmla="*/ 0 w 1326"/>
              <a:gd name="T9" fmla="*/ 851 h 851"/>
              <a:gd name="T10" fmla="*/ 1326 w 1326"/>
              <a:gd name="T11" fmla="*/ 851 h 851"/>
              <a:gd name="T12" fmla="*/ 1326 w 1326"/>
              <a:gd name="T13" fmla="*/ 837 h 851"/>
              <a:gd name="T14" fmla="*/ 1319 w 1326"/>
              <a:gd name="T15" fmla="*/ 83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6" h="851">
                <a:moveTo>
                  <a:pt x="1319" y="837"/>
                </a:moveTo>
                <a:lnTo>
                  <a:pt x="15" y="837"/>
                </a:lnTo>
                <a:lnTo>
                  <a:pt x="15" y="0"/>
                </a:lnTo>
                <a:lnTo>
                  <a:pt x="0" y="0"/>
                </a:lnTo>
                <a:lnTo>
                  <a:pt x="0" y="851"/>
                </a:lnTo>
                <a:lnTo>
                  <a:pt x="1326" y="851"/>
                </a:lnTo>
                <a:lnTo>
                  <a:pt x="1326" y="837"/>
                </a:lnTo>
                <a:lnTo>
                  <a:pt x="1319" y="83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5" name="Rectangle 91"/>
          <p:cNvSpPr>
            <a:spLocks noChangeArrowheads="1"/>
          </p:cNvSpPr>
          <p:nvPr/>
        </p:nvSpPr>
        <p:spPr bwMode="auto">
          <a:xfrm>
            <a:off x="3302001" y="3289301"/>
            <a:ext cx="98425" cy="23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6" name="Freeform 92"/>
          <p:cNvSpPr>
            <a:spLocks/>
          </p:cNvSpPr>
          <p:nvPr/>
        </p:nvSpPr>
        <p:spPr bwMode="auto">
          <a:xfrm>
            <a:off x="3302001" y="3289301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7" name="Rectangle 93"/>
          <p:cNvSpPr>
            <a:spLocks noChangeArrowheads="1"/>
          </p:cNvSpPr>
          <p:nvPr/>
        </p:nvSpPr>
        <p:spPr bwMode="auto">
          <a:xfrm>
            <a:off x="3302001" y="3579813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8" name="Freeform 94"/>
          <p:cNvSpPr>
            <a:spLocks/>
          </p:cNvSpPr>
          <p:nvPr/>
        </p:nvSpPr>
        <p:spPr bwMode="auto">
          <a:xfrm>
            <a:off x="3302001" y="3579813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89" name="Rectangle 95"/>
          <p:cNvSpPr>
            <a:spLocks noChangeArrowheads="1"/>
          </p:cNvSpPr>
          <p:nvPr/>
        </p:nvSpPr>
        <p:spPr bwMode="auto">
          <a:xfrm>
            <a:off x="3302001" y="3865563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0" name="Freeform 96"/>
          <p:cNvSpPr>
            <a:spLocks/>
          </p:cNvSpPr>
          <p:nvPr/>
        </p:nvSpPr>
        <p:spPr bwMode="auto">
          <a:xfrm>
            <a:off x="3302001" y="3865563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1" name="Rectangle 97"/>
          <p:cNvSpPr>
            <a:spLocks noChangeArrowheads="1"/>
          </p:cNvSpPr>
          <p:nvPr/>
        </p:nvSpPr>
        <p:spPr bwMode="auto">
          <a:xfrm>
            <a:off x="3302001" y="4162426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2" name="Freeform 98"/>
          <p:cNvSpPr>
            <a:spLocks/>
          </p:cNvSpPr>
          <p:nvPr/>
        </p:nvSpPr>
        <p:spPr bwMode="auto">
          <a:xfrm>
            <a:off x="3302001" y="416242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3" name="Freeform 99"/>
          <p:cNvSpPr>
            <a:spLocks/>
          </p:cNvSpPr>
          <p:nvPr/>
        </p:nvSpPr>
        <p:spPr bwMode="auto">
          <a:xfrm>
            <a:off x="3302001" y="4332288"/>
            <a:ext cx="98425" cy="134938"/>
          </a:xfrm>
          <a:custGeom>
            <a:avLst/>
            <a:gdLst>
              <a:gd name="T0" fmla="*/ 47 w 62"/>
              <a:gd name="T1" fmla="*/ 7 h 85"/>
              <a:gd name="T2" fmla="*/ 47 w 62"/>
              <a:gd name="T3" fmla="*/ 71 h 85"/>
              <a:gd name="T4" fmla="*/ 0 w 62"/>
              <a:gd name="T5" fmla="*/ 71 h 85"/>
              <a:gd name="T6" fmla="*/ 0 w 62"/>
              <a:gd name="T7" fmla="*/ 85 h 85"/>
              <a:gd name="T8" fmla="*/ 62 w 62"/>
              <a:gd name="T9" fmla="*/ 85 h 85"/>
              <a:gd name="T10" fmla="*/ 62 w 62"/>
              <a:gd name="T11" fmla="*/ 0 h 85"/>
              <a:gd name="T12" fmla="*/ 47 w 62"/>
              <a:gd name="T13" fmla="*/ 0 h 85"/>
              <a:gd name="T14" fmla="*/ 47 w 62"/>
              <a:gd name="T15" fmla="*/ 7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5">
                <a:moveTo>
                  <a:pt x="47" y="7"/>
                </a:moveTo>
                <a:lnTo>
                  <a:pt x="47" y="71"/>
                </a:lnTo>
                <a:lnTo>
                  <a:pt x="0" y="71"/>
                </a:lnTo>
                <a:lnTo>
                  <a:pt x="0" y="85"/>
                </a:lnTo>
                <a:lnTo>
                  <a:pt x="62" y="85"/>
                </a:lnTo>
                <a:lnTo>
                  <a:pt x="62" y="0"/>
                </a:lnTo>
                <a:lnTo>
                  <a:pt x="47" y="0"/>
                </a:lnTo>
                <a:lnTo>
                  <a:pt x="47" y="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4" name="Freeform 100"/>
          <p:cNvSpPr>
            <a:spLocks noEditPoints="1"/>
          </p:cNvSpPr>
          <p:nvPr/>
        </p:nvSpPr>
        <p:spPr bwMode="auto">
          <a:xfrm>
            <a:off x="3387726" y="3862388"/>
            <a:ext cx="2085975" cy="22225"/>
          </a:xfrm>
          <a:custGeom>
            <a:avLst/>
            <a:gdLst>
              <a:gd name="T0" fmla="*/ 1314 w 1314"/>
              <a:gd name="T1" fmla="*/ 14 h 14"/>
              <a:gd name="T2" fmla="*/ 1305 w 1314"/>
              <a:gd name="T3" fmla="*/ 0 h 14"/>
              <a:gd name="T4" fmla="*/ 1248 w 1314"/>
              <a:gd name="T5" fmla="*/ 14 h 14"/>
              <a:gd name="T6" fmla="*/ 1277 w 1314"/>
              <a:gd name="T7" fmla="*/ 0 h 14"/>
              <a:gd name="T8" fmla="*/ 1248 w 1314"/>
              <a:gd name="T9" fmla="*/ 14 h 14"/>
              <a:gd name="T10" fmla="*/ 1220 w 1314"/>
              <a:gd name="T11" fmla="*/ 14 h 14"/>
              <a:gd name="T12" fmla="*/ 1192 w 1314"/>
              <a:gd name="T13" fmla="*/ 0 h 14"/>
              <a:gd name="T14" fmla="*/ 1135 w 1314"/>
              <a:gd name="T15" fmla="*/ 14 h 14"/>
              <a:gd name="T16" fmla="*/ 1163 w 1314"/>
              <a:gd name="T17" fmla="*/ 0 h 14"/>
              <a:gd name="T18" fmla="*/ 1135 w 1314"/>
              <a:gd name="T19" fmla="*/ 14 h 14"/>
              <a:gd name="T20" fmla="*/ 1107 w 1314"/>
              <a:gd name="T21" fmla="*/ 14 h 14"/>
              <a:gd name="T22" fmla="*/ 1078 w 1314"/>
              <a:gd name="T23" fmla="*/ 0 h 14"/>
              <a:gd name="T24" fmla="*/ 1021 w 1314"/>
              <a:gd name="T25" fmla="*/ 14 h 14"/>
              <a:gd name="T26" fmla="*/ 1050 w 1314"/>
              <a:gd name="T27" fmla="*/ 0 h 14"/>
              <a:gd name="T28" fmla="*/ 1021 w 1314"/>
              <a:gd name="T29" fmla="*/ 14 h 14"/>
              <a:gd name="T30" fmla="*/ 993 w 1314"/>
              <a:gd name="T31" fmla="*/ 14 h 14"/>
              <a:gd name="T32" fmla="*/ 965 w 1314"/>
              <a:gd name="T33" fmla="*/ 0 h 14"/>
              <a:gd name="T34" fmla="*/ 908 w 1314"/>
              <a:gd name="T35" fmla="*/ 14 h 14"/>
              <a:gd name="T36" fmla="*/ 936 w 1314"/>
              <a:gd name="T37" fmla="*/ 0 h 14"/>
              <a:gd name="T38" fmla="*/ 908 w 1314"/>
              <a:gd name="T39" fmla="*/ 14 h 14"/>
              <a:gd name="T40" fmla="*/ 880 w 1314"/>
              <a:gd name="T41" fmla="*/ 14 h 14"/>
              <a:gd name="T42" fmla="*/ 851 w 1314"/>
              <a:gd name="T43" fmla="*/ 0 h 14"/>
              <a:gd name="T44" fmla="*/ 795 w 1314"/>
              <a:gd name="T45" fmla="*/ 14 h 14"/>
              <a:gd name="T46" fmla="*/ 823 w 1314"/>
              <a:gd name="T47" fmla="*/ 0 h 14"/>
              <a:gd name="T48" fmla="*/ 795 w 1314"/>
              <a:gd name="T49" fmla="*/ 14 h 14"/>
              <a:gd name="T50" fmla="*/ 766 w 1314"/>
              <a:gd name="T51" fmla="*/ 14 h 14"/>
              <a:gd name="T52" fmla="*/ 738 w 1314"/>
              <a:gd name="T53" fmla="*/ 0 h 14"/>
              <a:gd name="T54" fmla="*/ 681 w 1314"/>
              <a:gd name="T55" fmla="*/ 14 h 14"/>
              <a:gd name="T56" fmla="*/ 709 w 1314"/>
              <a:gd name="T57" fmla="*/ 0 h 14"/>
              <a:gd name="T58" fmla="*/ 681 w 1314"/>
              <a:gd name="T59" fmla="*/ 14 h 14"/>
              <a:gd name="T60" fmla="*/ 653 w 1314"/>
              <a:gd name="T61" fmla="*/ 14 h 14"/>
              <a:gd name="T62" fmla="*/ 624 w 1314"/>
              <a:gd name="T63" fmla="*/ 0 h 14"/>
              <a:gd name="T64" fmla="*/ 568 w 1314"/>
              <a:gd name="T65" fmla="*/ 14 h 14"/>
              <a:gd name="T66" fmla="*/ 596 w 1314"/>
              <a:gd name="T67" fmla="*/ 0 h 14"/>
              <a:gd name="T68" fmla="*/ 568 w 1314"/>
              <a:gd name="T69" fmla="*/ 14 h 14"/>
              <a:gd name="T70" fmla="*/ 539 w 1314"/>
              <a:gd name="T71" fmla="*/ 14 h 14"/>
              <a:gd name="T72" fmla="*/ 511 w 1314"/>
              <a:gd name="T73" fmla="*/ 0 h 14"/>
              <a:gd name="T74" fmla="*/ 454 w 1314"/>
              <a:gd name="T75" fmla="*/ 14 h 14"/>
              <a:gd name="T76" fmla="*/ 483 w 1314"/>
              <a:gd name="T77" fmla="*/ 0 h 14"/>
              <a:gd name="T78" fmla="*/ 454 w 1314"/>
              <a:gd name="T79" fmla="*/ 14 h 14"/>
              <a:gd name="T80" fmla="*/ 426 w 1314"/>
              <a:gd name="T81" fmla="*/ 14 h 14"/>
              <a:gd name="T82" fmla="*/ 398 w 1314"/>
              <a:gd name="T83" fmla="*/ 0 h 14"/>
              <a:gd name="T84" fmla="*/ 341 w 1314"/>
              <a:gd name="T85" fmla="*/ 14 h 14"/>
              <a:gd name="T86" fmla="*/ 369 w 1314"/>
              <a:gd name="T87" fmla="*/ 0 h 14"/>
              <a:gd name="T88" fmla="*/ 341 w 1314"/>
              <a:gd name="T89" fmla="*/ 14 h 14"/>
              <a:gd name="T90" fmla="*/ 312 w 1314"/>
              <a:gd name="T91" fmla="*/ 14 h 14"/>
              <a:gd name="T92" fmla="*/ 284 w 1314"/>
              <a:gd name="T93" fmla="*/ 0 h 14"/>
              <a:gd name="T94" fmla="*/ 227 w 1314"/>
              <a:gd name="T95" fmla="*/ 14 h 14"/>
              <a:gd name="T96" fmla="*/ 256 w 1314"/>
              <a:gd name="T97" fmla="*/ 0 h 14"/>
              <a:gd name="T98" fmla="*/ 227 w 1314"/>
              <a:gd name="T99" fmla="*/ 14 h 14"/>
              <a:gd name="T100" fmla="*/ 199 w 1314"/>
              <a:gd name="T101" fmla="*/ 14 h 14"/>
              <a:gd name="T102" fmla="*/ 171 w 1314"/>
              <a:gd name="T103" fmla="*/ 0 h 14"/>
              <a:gd name="T104" fmla="*/ 114 w 1314"/>
              <a:gd name="T105" fmla="*/ 14 h 14"/>
              <a:gd name="T106" fmla="*/ 142 w 1314"/>
              <a:gd name="T107" fmla="*/ 0 h 14"/>
              <a:gd name="T108" fmla="*/ 114 w 1314"/>
              <a:gd name="T109" fmla="*/ 14 h 14"/>
              <a:gd name="T110" fmla="*/ 86 w 1314"/>
              <a:gd name="T111" fmla="*/ 14 h 14"/>
              <a:gd name="T112" fmla="*/ 57 w 1314"/>
              <a:gd name="T113" fmla="*/ 0 h 14"/>
              <a:gd name="T114" fmla="*/ 0 w 1314"/>
              <a:gd name="T115" fmla="*/ 14 h 14"/>
              <a:gd name="T116" fmla="*/ 29 w 1314"/>
              <a:gd name="T117" fmla="*/ 0 h 14"/>
              <a:gd name="T118" fmla="*/ 0 w 1314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4" h="14">
                <a:moveTo>
                  <a:pt x="1305" y="14"/>
                </a:moveTo>
                <a:lnTo>
                  <a:pt x="1314" y="14"/>
                </a:lnTo>
                <a:lnTo>
                  <a:pt x="1314" y="0"/>
                </a:lnTo>
                <a:lnTo>
                  <a:pt x="1305" y="0"/>
                </a:lnTo>
                <a:lnTo>
                  <a:pt x="1305" y="14"/>
                </a:lnTo>
                <a:close/>
                <a:moveTo>
                  <a:pt x="1248" y="14"/>
                </a:moveTo>
                <a:lnTo>
                  <a:pt x="1277" y="14"/>
                </a:lnTo>
                <a:lnTo>
                  <a:pt x="1277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2" y="14"/>
                </a:moveTo>
                <a:lnTo>
                  <a:pt x="1220" y="14"/>
                </a:lnTo>
                <a:lnTo>
                  <a:pt x="1220" y="0"/>
                </a:lnTo>
                <a:lnTo>
                  <a:pt x="1192" y="0"/>
                </a:lnTo>
                <a:lnTo>
                  <a:pt x="1192" y="14"/>
                </a:lnTo>
                <a:close/>
                <a:moveTo>
                  <a:pt x="1135" y="14"/>
                </a:moveTo>
                <a:lnTo>
                  <a:pt x="1163" y="14"/>
                </a:lnTo>
                <a:lnTo>
                  <a:pt x="1163" y="0"/>
                </a:lnTo>
                <a:lnTo>
                  <a:pt x="1135" y="0"/>
                </a:lnTo>
                <a:lnTo>
                  <a:pt x="1135" y="14"/>
                </a:lnTo>
                <a:close/>
                <a:moveTo>
                  <a:pt x="1078" y="14"/>
                </a:moveTo>
                <a:lnTo>
                  <a:pt x="1107" y="14"/>
                </a:lnTo>
                <a:lnTo>
                  <a:pt x="1107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50" y="14"/>
                </a:lnTo>
                <a:lnTo>
                  <a:pt x="1050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5" y="14"/>
                </a:moveTo>
                <a:lnTo>
                  <a:pt x="993" y="14"/>
                </a:lnTo>
                <a:lnTo>
                  <a:pt x="993" y="0"/>
                </a:lnTo>
                <a:lnTo>
                  <a:pt x="965" y="0"/>
                </a:lnTo>
                <a:lnTo>
                  <a:pt x="965" y="14"/>
                </a:lnTo>
                <a:close/>
                <a:moveTo>
                  <a:pt x="908" y="14"/>
                </a:moveTo>
                <a:lnTo>
                  <a:pt x="936" y="14"/>
                </a:lnTo>
                <a:lnTo>
                  <a:pt x="936" y="0"/>
                </a:lnTo>
                <a:lnTo>
                  <a:pt x="908" y="0"/>
                </a:lnTo>
                <a:lnTo>
                  <a:pt x="908" y="14"/>
                </a:lnTo>
                <a:close/>
                <a:moveTo>
                  <a:pt x="851" y="14"/>
                </a:moveTo>
                <a:lnTo>
                  <a:pt x="880" y="14"/>
                </a:lnTo>
                <a:lnTo>
                  <a:pt x="880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5" y="14"/>
                </a:moveTo>
                <a:lnTo>
                  <a:pt x="823" y="14"/>
                </a:lnTo>
                <a:lnTo>
                  <a:pt x="823" y="0"/>
                </a:lnTo>
                <a:lnTo>
                  <a:pt x="795" y="0"/>
                </a:lnTo>
                <a:lnTo>
                  <a:pt x="795" y="14"/>
                </a:lnTo>
                <a:close/>
                <a:moveTo>
                  <a:pt x="738" y="14"/>
                </a:moveTo>
                <a:lnTo>
                  <a:pt x="766" y="14"/>
                </a:lnTo>
                <a:lnTo>
                  <a:pt x="766" y="0"/>
                </a:lnTo>
                <a:lnTo>
                  <a:pt x="738" y="0"/>
                </a:lnTo>
                <a:lnTo>
                  <a:pt x="738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3" y="14"/>
                </a:lnTo>
                <a:lnTo>
                  <a:pt x="653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8" y="14"/>
                </a:moveTo>
                <a:lnTo>
                  <a:pt x="596" y="14"/>
                </a:lnTo>
                <a:lnTo>
                  <a:pt x="596" y="0"/>
                </a:lnTo>
                <a:lnTo>
                  <a:pt x="568" y="0"/>
                </a:lnTo>
                <a:lnTo>
                  <a:pt x="568" y="14"/>
                </a:lnTo>
                <a:close/>
                <a:moveTo>
                  <a:pt x="511" y="14"/>
                </a:moveTo>
                <a:lnTo>
                  <a:pt x="539" y="14"/>
                </a:lnTo>
                <a:lnTo>
                  <a:pt x="539" y="0"/>
                </a:lnTo>
                <a:lnTo>
                  <a:pt x="511" y="0"/>
                </a:lnTo>
                <a:lnTo>
                  <a:pt x="511" y="14"/>
                </a:lnTo>
                <a:close/>
                <a:moveTo>
                  <a:pt x="454" y="14"/>
                </a:moveTo>
                <a:lnTo>
                  <a:pt x="483" y="14"/>
                </a:lnTo>
                <a:lnTo>
                  <a:pt x="483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8" y="14"/>
                </a:moveTo>
                <a:lnTo>
                  <a:pt x="426" y="14"/>
                </a:lnTo>
                <a:lnTo>
                  <a:pt x="426" y="0"/>
                </a:lnTo>
                <a:lnTo>
                  <a:pt x="398" y="0"/>
                </a:lnTo>
                <a:lnTo>
                  <a:pt x="398" y="14"/>
                </a:lnTo>
                <a:close/>
                <a:moveTo>
                  <a:pt x="341" y="14"/>
                </a:moveTo>
                <a:lnTo>
                  <a:pt x="369" y="14"/>
                </a:lnTo>
                <a:lnTo>
                  <a:pt x="369" y="0"/>
                </a:lnTo>
                <a:lnTo>
                  <a:pt x="341" y="0"/>
                </a:lnTo>
                <a:lnTo>
                  <a:pt x="341" y="14"/>
                </a:lnTo>
                <a:close/>
                <a:moveTo>
                  <a:pt x="284" y="14"/>
                </a:moveTo>
                <a:lnTo>
                  <a:pt x="312" y="14"/>
                </a:lnTo>
                <a:lnTo>
                  <a:pt x="312" y="0"/>
                </a:lnTo>
                <a:lnTo>
                  <a:pt x="284" y="0"/>
                </a:lnTo>
                <a:lnTo>
                  <a:pt x="284" y="14"/>
                </a:lnTo>
                <a:close/>
                <a:moveTo>
                  <a:pt x="227" y="14"/>
                </a:moveTo>
                <a:lnTo>
                  <a:pt x="256" y="14"/>
                </a:lnTo>
                <a:lnTo>
                  <a:pt x="256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1" y="14"/>
                </a:moveTo>
                <a:lnTo>
                  <a:pt x="199" y="14"/>
                </a:lnTo>
                <a:lnTo>
                  <a:pt x="199" y="0"/>
                </a:lnTo>
                <a:lnTo>
                  <a:pt x="171" y="0"/>
                </a:lnTo>
                <a:lnTo>
                  <a:pt x="171" y="14"/>
                </a:lnTo>
                <a:close/>
                <a:moveTo>
                  <a:pt x="114" y="14"/>
                </a:moveTo>
                <a:lnTo>
                  <a:pt x="142" y="14"/>
                </a:lnTo>
                <a:lnTo>
                  <a:pt x="142" y="0"/>
                </a:lnTo>
                <a:lnTo>
                  <a:pt x="114" y="0"/>
                </a:lnTo>
                <a:lnTo>
                  <a:pt x="114" y="14"/>
                </a:lnTo>
                <a:close/>
                <a:moveTo>
                  <a:pt x="57" y="14"/>
                </a:moveTo>
                <a:lnTo>
                  <a:pt x="86" y="14"/>
                </a:lnTo>
                <a:lnTo>
                  <a:pt x="86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9" y="14"/>
                </a:lnTo>
                <a:lnTo>
                  <a:pt x="29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5" name="Rectangle 101"/>
          <p:cNvSpPr>
            <a:spLocks noChangeArrowheads="1"/>
          </p:cNvSpPr>
          <p:nvPr/>
        </p:nvSpPr>
        <p:spPr bwMode="auto">
          <a:xfrm>
            <a:off x="3643313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6" name="Freeform 102"/>
          <p:cNvSpPr>
            <a:spLocks/>
          </p:cNvSpPr>
          <p:nvPr/>
        </p:nvSpPr>
        <p:spPr bwMode="auto">
          <a:xfrm>
            <a:off x="3643313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7" name="Rectangle 103"/>
          <p:cNvSpPr>
            <a:spLocks noChangeArrowheads="1"/>
          </p:cNvSpPr>
          <p:nvPr/>
        </p:nvSpPr>
        <p:spPr bwMode="auto">
          <a:xfrm>
            <a:off x="3895726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8" name="Freeform 104"/>
          <p:cNvSpPr>
            <a:spLocks/>
          </p:cNvSpPr>
          <p:nvPr/>
        </p:nvSpPr>
        <p:spPr bwMode="auto">
          <a:xfrm>
            <a:off x="3895726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099" name="Rectangle 105"/>
          <p:cNvSpPr>
            <a:spLocks noChangeArrowheads="1"/>
          </p:cNvSpPr>
          <p:nvPr/>
        </p:nvSpPr>
        <p:spPr bwMode="auto">
          <a:xfrm>
            <a:off x="4165601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0" name="Freeform 106"/>
          <p:cNvSpPr>
            <a:spLocks/>
          </p:cNvSpPr>
          <p:nvPr/>
        </p:nvSpPr>
        <p:spPr bwMode="auto">
          <a:xfrm>
            <a:off x="4165601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1" name="Rectangle 107"/>
          <p:cNvSpPr>
            <a:spLocks noChangeArrowheads="1"/>
          </p:cNvSpPr>
          <p:nvPr/>
        </p:nvSpPr>
        <p:spPr bwMode="auto">
          <a:xfrm>
            <a:off x="4419601" y="4332288"/>
            <a:ext cx="23813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2" name="Freeform 108"/>
          <p:cNvSpPr>
            <a:spLocks/>
          </p:cNvSpPr>
          <p:nvPr/>
        </p:nvSpPr>
        <p:spPr bwMode="auto">
          <a:xfrm>
            <a:off x="4419601" y="4332288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3" name="Rectangle 109"/>
          <p:cNvSpPr>
            <a:spLocks noChangeArrowheads="1"/>
          </p:cNvSpPr>
          <p:nvPr/>
        </p:nvSpPr>
        <p:spPr bwMode="auto">
          <a:xfrm>
            <a:off x="4675188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4" name="Freeform 110"/>
          <p:cNvSpPr>
            <a:spLocks/>
          </p:cNvSpPr>
          <p:nvPr/>
        </p:nvSpPr>
        <p:spPr bwMode="auto">
          <a:xfrm>
            <a:off x="4675188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5" name="Rectangle 111"/>
          <p:cNvSpPr>
            <a:spLocks noChangeArrowheads="1"/>
          </p:cNvSpPr>
          <p:nvPr/>
        </p:nvSpPr>
        <p:spPr bwMode="auto">
          <a:xfrm>
            <a:off x="4938713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6" name="Freeform 112"/>
          <p:cNvSpPr>
            <a:spLocks/>
          </p:cNvSpPr>
          <p:nvPr/>
        </p:nvSpPr>
        <p:spPr bwMode="auto">
          <a:xfrm>
            <a:off x="4938713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7" name="Rectangle 113"/>
          <p:cNvSpPr>
            <a:spLocks noChangeArrowheads="1"/>
          </p:cNvSpPr>
          <p:nvPr/>
        </p:nvSpPr>
        <p:spPr bwMode="auto">
          <a:xfrm>
            <a:off x="5200651" y="4332288"/>
            <a:ext cx="22225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8" name="Freeform 114"/>
          <p:cNvSpPr>
            <a:spLocks/>
          </p:cNvSpPr>
          <p:nvPr/>
        </p:nvSpPr>
        <p:spPr bwMode="auto">
          <a:xfrm>
            <a:off x="5200651" y="4332288"/>
            <a:ext cx="22225" cy="93663"/>
          </a:xfrm>
          <a:custGeom>
            <a:avLst/>
            <a:gdLst>
              <a:gd name="T0" fmla="*/ 14 w 14"/>
              <a:gd name="T1" fmla="*/ 59 h 59"/>
              <a:gd name="T2" fmla="*/ 14 w 14"/>
              <a:gd name="T3" fmla="*/ 0 h 59"/>
              <a:gd name="T4" fmla="*/ 0 w 14"/>
              <a:gd name="T5" fmla="*/ 0 h 59"/>
              <a:gd name="T6" fmla="*/ 0 w 14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59">
                <a:moveTo>
                  <a:pt x="14" y="59"/>
                </a:moveTo>
                <a:lnTo>
                  <a:pt x="1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09" name="Rectangle 115"/>
          <p:cNvSpPr>
            <a:spLocks noChangeArrowheads="1"/>
          </p:cNvSpPr>
          <p:nvPr/>
        </p:nvSpPr>
        <p:spPr bwMode="auto">
          <a:xfrm>
            <a:off x="5462588" y="4332288"/>
            <a:ext cx="23813" cy="9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0" name="Freeform 116"/>
          <p:cNvSpPr>
            <a:spLocks/>
          </p:cNvSpPr>
          <p:nvPr/>
        </p:nvSpPr>
        <p:spPr bwMode="auto">
          <a:xfrm>
            <a:off x="5462588" y="4332288"/>
            <a:ext cx="23813" cy="93663"/>
          </a:xfrm>
          <a:custGeom>
            <a:avLst/>
            <a:gdLst>
              <a:gd name="T0" fmla="*/ 15 w 15"/>
              <a:gd name="T1" fmla="*/ 59 h 59"/>
              <a:gd name="T2" fmla="*/ 15 w 15"/>
              <a:gd name="T3" fmla="*/ 0 h 59"/>
              <a:gd name="T4" fmla="*/ 0 w 15"/>
              <a:gd name="T5" fmla="*/ 0 h 59"/>
              <a:gd name="T6" fmla="*/ 0 w 15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59">
                <a:moveTo>
                  <a:pt x="15" y="59"/>
                </a:moveTo>
                <a:lnTo>
                  <a:pt x="15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1" name="Rectangle 117"/>
          <p:cNvSpPr>
            <a:spLocks noChangeArrowheads="1"/>
          </p:cNvSpPr>
          <p:nvPr/>
        </p:nvSpPr>
        <p:spPr bwMode="auto">
          <a:xfrm>
            <a:off x="638176" y="2997201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2" name="Freeform 118"/>
          <p:cNvSpPr>
            <a:spLocks/>
          </p:cNvSpPr>
          <p:nvPr/>
        </p:nvSpPr>
        <p:spPr bwMode="auto">
          <a:xfrm>
            <a:off x="638176" y="2997201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3" name="Freeform 119"/>
          <p:cNvSpPr>
            <a:spLocks/>
          </p:cNvSpPr>
          <p:nvPr/>
        </p:nvSpPr>
        <p:spPr bwMode="auto">
          <a:xfrm>
            <a:off x="712788" y="3000376"/>
            <a:ext cx="2105025" cy="1350963"/>
          </a:xfrm>
          <a:custGeom>
            <a:avLst/>
            <a:gdLst>
              <a:gd name="T0" fmla="*/ 1319 w 1326"/>
              <a:gd name="T1" fmla="*/ 836 h 851"/>
              <a:gd name="T2" fmla="*/ 15 w 1326"/>
              <a:gd name="T3" fmla="*/ 836 h 851"/>
              <a:gd name="T4" fmla="*/ 15 w 1326"/>
              <a:gd name="T5" fmla="*/ 0 h 851"/>
              <a:gd name="T6" fmla="*/ 0 w 1326"/>
              <a:gd name="T7" fmla="*/ 0 h 851"/>
              <a:gd name="T8" fmla="*/ 0 w 1326"/>
              <a:gd name="T9" fmla="*/ 851 h 851"/>
              <a:gd name="T10" fmla="*/ 1326 w 1326"/>
              <a:gd name="T11" fmla="*/ 851 h 851"/>
              <a:gd name="T12" fmla="*/ 1326 w 1326"/>
              <a:gd name="T13" fmla="*/ 836 h 851"/>
              <a:gd name="T14" fmla="*/ 1319 w 1326"/>
              <a:gd name="T15" fmla="*/ 836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6" h="851">
                <a:moveTo>
                  <a:pt x="1319" y="836"/>
                </a:moveTo>
                <a:lnTo>
                  <a:pt x="15" y="836"/>
                </a:lnTo>
                <a:lnTo>
                  <a:pt x="15" y="0"/>
                </a:lnTo>
                <a:lnTo>
                  <a:pt x="0" y="0"/>
                </a:lnTo>
                <a:lnTo>
                  <a:pt x="0" y="851"/>
                </a:lnTo>
                <a:lnTo>
                  <a:pt x="1326" y="851"/>
                </a:lnTo>
                <a:lnTo>
                  <a:pt x="1326" y="836"/>
                </a:lnTo>
                <a:lnTo>
                  <a:pt x="1319" y="83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4" name="Rectangle 120"/>
          <p:cNvSpPr>
            <a:spLocks noChangeArrowheads="1"/>
          </p:cNvSpPr>
          <p:nvPr/>
        </p:nvSpPr>
        <p:spPr bwMode="auto">
          <a:xfrm>
            <a:off x="638176" y="3286126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5" name="Freeform 121"/>
          <p:cNvSpPr>
            <a:spLocks/>
          </p:cNvSpPr>
          <p:nvPr/>
        </p:nvSpPr>
        <p:spPr bwMode="auto">
          <a:xfrm>
            <a:off x="638176" y="3286126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6" name="Rectangle 122"/>
          <p:cNvSpPr>
            <a:spLocks noChangeArrowheads="1"/>
          </p:cNvSpPr>
          <p:nvPr/>
        </p:nvSpPr>
        <p:spPr bwMode="auto">
          <a:xfrm>
            <a:off x="638176" y="3575051"/>
            <a:ext cx="98425" cy="23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7" name="Freeform 123"/>
          <p:cNvSpPr>
            <a:spLocks/>
          </p:cNvSpPr>
          <p:nvPr/>
        </p:nvSpPr>
        <p:spPr bwMode="auto">
          <a:xfrm>
            <a:off x="638176" y="3575051"/>
            <a:ext cx="98425" cy="23813"/>
          </a:xfrm>
          <a:custGeom>
            <a:avLst/>
            <a:gdLst>
              <a:gd name="T0" fmla="*/ 0 w 62"/>
              <a:gd name="T1" fmla="*/ 15 h 15"/>
              <a:gd name="T2" fmla="*/ 62 w 62"/>
              <a:gd name="T3" fmla="*/ 15 h 15"/>
              <a:gd name="T4" fmla="*/ 62 w 62"/>
              <a:gd name="T5" fmla="*/ 0 h 15"/>
              <a:gd name="T6" fmla="*/ 0 w 62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5">
                <a:moveTo>
                  <a:pt x="0" y="15"/>
                </a:moveTo>
                <a:lnTo>
                  <a:pt x="62" y="15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8" name="Rectangle 124"/>
          <p:cNvSpPr>
            <a:spLocks noChangeArrowheads="1"/>
          </p:cNvSpPr>
          <p:nvPr/>
        </p:nvSpPr>
        <p:spPr bwMode="auto">
          <a:xfrm>
            <a:off x="638176" y="3862388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19" name="Freeform 125"/>
          <p:cNvSpPr>
            <a:spLocks/>
          </p:cNvSpPr>
          <p:nvPr/>
        </p:nvSpPr>
        <p:spPr bwMode="auto">
          <a:xfrm>
            <a:off x="638176" y="3862388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0" name="Rectangle 126"/>
          <p:cNvSpPr>
            <a:spLocks noChangeArrowheads="1"/>
          </p:cNvSpPr>
          <p:nvPr/>
        </p:nvSpPr>
        <p:spPr bwMode="auto">
          <a:xfrm>
            <a:off x="638176" y="4159251"/>
            <a:ext cx="98425" cy="22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1" name="Freeform 127"/>
          <p:cNvSpPr>
            <a:spLocks/>
          </p:cNvSpPr>
          <p:nvPr/>
        </p:nvSpPr>
        <p:spPr bwMode="auto">
          <a:xfrm>
            <a:off x="638176" y="4159251"/>
            <a:ext cx="98425" cy="22225"/>
          </a:xfrm>
          <a:custGeom>
            <a:avLst/>
            <a:gdLst>
              <a:gd name="T0" fmla="*/ 0 w 62"/>
              <a:gd name="T1" fmla="*/ 14 h 14"/>
              <a:gd name="T2" fmla="*/ 62 w 62"/>
              <a:gd name="T3" fmla="*/ 14 h 14"/>
              <a:gd name="T4" fmla="*/ 62 w 62"/>
              <a:gd name="T5" fmla="*/ 0 h 14"/>
              <a:gd name="T6" fmla="*/ 0 w 6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14">
                <a:moveTo>
                  <a:pt x="0" y="14"/>
                </a:moveTo>
                <a:lnTo>
                  <a:pt x="62" y="14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2" name="Freeform 128"/>
          <p:cNvSpPr>
            <a:spLocks/>
          </p:cNvSpPr>
          <p:nvPr/>
        </p:nvSpPr>
        <p:spPr bwMode="auto">
          <a:xfrm>
            <a:off x="638176" y="4327526"/>
            <a:ext cx="98425" cy="136525"/>
          </a:xfrm>
          <a:custGeom>
            <a:avLst/>
            <a:gdLst>
              <a:gd name="T0" fmla="*/ 47 w 62"/>
              <a:gd name="T1" fmla="*/ 8 h 86"/>
              <a:gd name="T2" fmla="*/ 47 w 62"/>
              <a:gd name="T3" fmla="*/ 71 h 86"/>
              <a:gd name="T4" fmla="*/ 0 w 62"/>
              <a:gd name="T5" fmla="*/ 71 h 86"/>
              <a:gd name="T6" fmla="*/ 0 w 62"/>
              <a:gd name="T7" fmla="*/ 86 h 86"/>
              <a:gd name="T8" fmla="*/ 62 w 62"/>
              <a:gd name="T9" fmla="*/ 86 h 86"/>
              <a:gd name="T10" fmla="*/ 62 w 62"/>
              <a:gd name="T11" fmla="*/ 0 h 86"/>
              <a:gd name="T12" fmla="*/ 47 w 62"/>
              <a:gd name="T13" fmla="*/ 0 h 86"/>
              <a:gd name="T14" fmla="*/ 47 w 62"/>
              <a:gd name="T15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86">
                <a:moveTo>
                  <a:pt x="47" y="8"/>
                </a:moveTo>
                <a:lnTo>
                  <a:pt x="47" y="71"/>
                </a:lnTo>
                <a:lnTo>
                  <a:pt x="0" y="71"/>
                </a:lnTo>
                <a:lnTo>
                  <a:pt x="0" y="86"/>
                </a:lnTo>
                <a:lnTo>
                  <a:pt x="62" y="86"/>
                </a:lnTo>
                <a:lnTo>
                  <a:pt x="62" y="0"/>
                </a:lnTo>
                <a:lnTo>
                  <a:pt x="47" y="0"/>
                </a:lnTo>
                <a:lnTo>
                  <a:pt x="47" y="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3" name="Freeform 129"/>
          <p:cNvSpPr>
            <a:spLocks noEditPoints="1"/>
          </p:cNvSpPr>
          <p:nvPr/>
        </p:nvSpPr>
        <p:spPr bwMode="auto">
          <a:xfrm>
            <a:off x="728663" y="3857626"/>
            <a:ext cx="2082800" cy="22225"/>
          </a:xfrm>
          <a:custGeom>
            <a:avLst/>
            <a:gdLst>
              <a:gd name="T0" fmla="*/ 1312 w 1312"/>
              <a:gd name="T1" fmla="*/ 14 h 14"/>
              <a:gd name="T2" fmla="*/ 1304 w 1312"/>
              <a:gd name="T3" fmla="*/ 0 h 14"/>
              <a:gd name="T4" fmla="*/ 1248 w 1312"/>
              <a:gd name="T5" fmla="*/ 14 h 14"/>
              <a:gd name="T6" fmla="*/ 1276 w 1312"/>
              <a:gd name="T7" fmla="*/ 0 h 14"/>
              <a:gd name="T8" fmla="*/ 1248 w 1312"/>
              <a:gd name="T9" fmla="*/ 14 h 14"/>
              <a:gd name="T10" fmla="*/ 1219 w 1312"/>
              <a:gd name="T11" fmla="*/ 14 h 14"/>
              <a:gd name="T12" fmla="*/ 1191 w 1312"/>
              <a:gd name="T13" fmla="*/ 0 h 14"/>
              <a:gd name="T14" fmla="*/ 1134 w 1312"/>
              <a:gd name="T15" fmla="*/ 14 h 14"/>
              <a:gd name="T16" fmla="*/ 1163 w 1312"/>
              <a:gd name="T17" fmla="*/ 0 h 14"/>
              <a:gd name="T18" fmla="*/ 1134 w 1312"/>
              <a:gd name="T19" fmla="*/ 14 h 14"/>
              <a:gd name="T20" fmla="*/ 1106 w 1312"/>
              <a:gd name="T21" fmla="*/ 14 h 14"/>
              <a:gd name="T22" fmla="*/ 1078 w 1312"/>
              <a:gd name="T23" fmla="*/ 0 h 14"/>
              <a:gd name="T24" fmla="*/ 1021 w 1312"/>
              <a:gd name="T25" fmla="*/ 14 h 14"/>
              <a:gd name="T26" fmla="*/ 1049 w 1312"/>
              <a:gd name="T27" fmla="*/ 0 h 14"/>
              <a:gd name="T28" fmla="*/ 1021 w 1312"/>
              <a:gd name="T29" fmla="*/ 14 h 14"/>
              <a:gd name="T30" fmla="*/ 992 w 1312"/>
              <a:gd name="T31" fmla="*/ 14 h 14"/>
              <a:gd name="T32" fmla="*/ 964 w 1312"/>
              <a:gd name="T33" fmla="*/ 0 h 14"/>
              <a:gd name="T34" fmla="*/ 907 w 1312"/>
              <a:gd name="T35" fmla="*/ 14 h 14"/>
              <a:gd name="T36" fmla="*/ 936 w 1312"/>
              <a:gd name="T37" fmla="*/ 0 h 14"/>
              <a:gd name="T38" fmla="*/ 907 w 1312"/>
              <a:gd name="T39" fmla="*/ 14 h 14"/>
              <a:gd name="T40" fmla="*/ 879 w 1312"/>
              <a:gd name="T41" fmla="*/ 14 h 14"/>
              <a:gd name="T42" fmla="*/ 851 w 1312"/>
              <a:gd name="T43" fmla="*/ 0 h 14"/>
              <a:gd name="T44" fmla="*/ 794 w 1312"/>
              <a:gd name="T45" fmla="*/ 14 h 14"/>
              <a:gd name="T46" fmla="*/ 822 w 1312"/>
              <a:gd name="T47" fmla="*/ 0 h 14"/>
              <a:gd name="T48" fmla="*/ 794 w 1312"/>
              <a:gd name="T49" fmla="*/ 14 h 14"/>
              <a:gd name="T50" fmla="*/ 766 w 1312"/>
              <a:gd name="T51" fmla="*/ 14 h 14"/>
              <a:gd name="T52" fmla="*/ 737 w 1312"/>
              <a:gd name="T53" fmla="*/ 0 h 14"/>
              <a:gd name="T54" fmla="*/ 681 w 1312"/>
              <a:gd name="T55" fmla="*/ 14 h 14"/>
              <a:gd name="T56" fmla="*/ 709 w 1312"/>
              <a:gd name="T57" fmla="*/ 0 h 14"/>
              <a:gd name="T58" fmla="*/ 681 w 1312"/>
              <a:gd name="T59" fmla="*/ 14 h 14"/>
              <a:gd name="T60" fmla="*/ 652 w 1312"/>
              <a:gd name="T61" fmla="*/ 14 h 14"/>
              <a:gd name="T62" fmla="*/ 624 w 1312"/>
              <a:gd name="T63" fmla="*/ 0 h 14"/>
              <a:gd name="T64" fmla="*/ 567 w 1312"/>
              <a:gd name="T65" fmla="*/ 14 h 14"/>
              <a:gd name="T66" fmla="*/ 595 w 1312"/>
              <a:gd name="T67" fmla="*/ 0 h 14"/>
              <a:gd name="T68" fmla="*/ 567 w 1312"/>
              <a:gd name="T69" fmla="*/ 14 h 14"/>
              <a:gd name="T70" fmla="*/ 539 w 1312"/>
              <a:gd name="T71" fmla="*/ 14 h 14"/>
              <a:gd name="T72" fmla="*/ 510 w 1312"/>
              <a:gd name="T73" fmla="*/ 0 h 14"/>
              <a:gd name="T74" fmla="*/ 454 w 1312"/>
              <a:gd name="T75" fmla="*/ 14 h 14"/>
              <a:gd name="T76" fmla="*/ 482 w 1312"/>
              <a:gd name="T77" fmla="*/ 0 h 14"/>
              <a:gd name="T78" fmla="*/ 454 w 1312"/>
              <a:gd name="T79" fmla="*/ 14 h 14"/>
              <a:gd name="T80" fmla="*/ 425 w 1312"/>
              <a:gd name="T81" fmla="*/ 14 h 14"/>
              <a:gd name="T82" fmla="*/ 397 w 1312"/>
              <a:gd name="T83" fmla="*/ 0 h 14"/>
              <a:gd name="T84" fmla="*/ 340 w 1312"/>
              <a:gd name="T85" fmla="*/ 14 h 14"/>
              <a:gd name="T86" fmla="*/ 369 w 1312"/>
              <a:gd name="T87" fmla="*/ 0 h 14"/>
              <a:gd name="T88" fmla="*/ 340 w 1312"/>
              <a:gd name="T89" fmla="*/ 14 h 14"/>
              <a:gd name="T90" fmla="*/ 312 w 1312"/>
              <a:gd name="T91" fmla="*/ 14 h 14"/>
              <a:gd name="T92" fmla="*/ 283 w 1312"/>
              <a:gd name="T93" fmla="*/ 0 h 14"/>
              <a:gd name="T94" fmla="*/ 227 w 1312"/>
              <a:gd name="T95" fmla="*/ 14 h 14"/>
              <a:gd name="T96" fmla="*/ 255 w 1312"/>
              <a:gd name="T97" fmla="*/ 0 h 14"/>
              <a:gd name="T98" fmla="*/ 227 w 1312"/>
              <a:gd name="T99" fmla="*/ 14 h 14"/>
              <a:gd name="T100" fmla="*/ 198 w 1312"/>
              <a:gd name="T101" fmla="*/ 14 h 14"/>
              <a:gd name="T102" fmla="*/ 170 w 1312"/>
              <a:gd name="T103" fmla="*/ 0 h 14"/>
              <a:gd name="T104" fmla="*/ 113 w 1312"/>
              <a:gd name="T105" fmla="*/ 14 h 14"/>
              <a:gd name="T106" fmla="*/ 142 w 1312"/>
              <a:gd name="T107" fmla="*/ 0 h 14"/>
              <a:gd name="T108" fmla="*/ 113 w 1312"/>
              <a:gd name="T109" fmla="*/ 14 h 14"/>
              <a:gd name="T110" fmla="*/ 85 w 1312"/>
              <a:gd name="T111" fmla="*/ 14 h 14"/>
              <a:gd name="T112" fmla="*/ 57 w 1312"/>
              <a:gd name="T113" fmla="*/ 0 h 14"/>
              <a:gd name="T114" fmla="*/ 0 w 1312"/>
              <a:gd name="T115" fmla="*/ 14 h 14"/>
              <a:gd name="T116" fmla="*/ 28 w 1312"/>
              <a:gd name="T117" fmla="*/ 0 h 14"/>
              <a:gd name="T118" fmla="*/ 0 w 1312"/>
              <a:gd name="T1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2" h="14">
                <a:moveTo>
                  <a:pt x="1304" y="14"/>
                </a:moveTo>
                <a:lnTo>
                  <a:pt x="1312" y="14"/>
                </a:lnTo>
                <a:lnTo>
                  <a:pt x="1312" y="0"/>
                </a:lnTo>
                <a:lnTo>
                  <a:pt x="1304" y="0"/>
                </a:lnTo>
                <a:lnTo>
                  <a:pt x="1304" y="14"/>
                </a:lnTo>
                <a:close/>
                <a:moveTo>
                  <a:pt x="1248" y="14"/>
                </a:moveTo>
                <a:lnTo>
                  <a:pt x="1276" y="14"/>
                </a:lnTo>
                <a:lnTo>
                  <a:pt x="1276" y="0"/>
                </a:lnTo>
                <a:lnTo>
                  <a:pt x="1248" y="0"/>
                </a:lnTo>
                <a:lnTo>
                  <a:pt x="1248" y="14"/>
                </a:lnTo>
                <a:close/>
                <a:moveTo>
                  <a:pt x="1191" y="14"/>
                </a:moveTo>
                <a:lnTo>
                  <a:pt x="1219" y="14"/>
                </a:lnTo>
                <a:lnTo>
                  <a:pt x="1219" y="0"/>
                </a:lnTo>
                <a:lnTo>
                  <a:pt x="1191" y="0"/>
                </a:lnTo>
                <a:lnTo>
                  <a:pt x="1191" y="14"/>
                </a:lnTo>
                <a:close/>
                <a:moveTo>
                  <a:pt x="1134" y="14"/>
                </a:moveTo>
                <a:lnTo>
                  <a:pt x="1163" y="14"/>
                </a:lnTo>
                <a:lnTo>
                  <a:pt x="1163" y="0"/>
                </a:lnTo>
                <a:lnTo>
                  <a:pt x="1134" y="0"/>
                </a:lnTo>
                <a:lnTo>
                  <a:pt x="1134" y="14"/>
                </a:lnTo>
                <a:close/>
                <a:moveTo>
                  <a:pt x="1078" y="14"/>
                </a:moveTo>
                <a:lnTo>
                  <a:pt x="1106" y="14"/>
                </a:lnTo>
                <a:lnTo>
                  <a:pt x="1106" y="0"/>
                </a:lnTo>
                <a:lnTo>
                  <a:pt x="1078" y="0"/>
                </a:lnTo>
                <a:lnTo>
                  <a:pt x="1078" y="14"/>
                </a:lnTo>
                <a:close/>
                <a:moveTo>
                  <a:pt x="1021" y="14"/>
                </a:moveTo>
                <a:lnTo>
                  <a:pt x="1049" y="14"/>
                </a:lnTo>
                <a:lnTo>
                  <a:pt x="1049" y="0"/>
                </a:lnTo>
                <a:lnTo>
                  <a:pt x="1021" y="0"/>
                </a:lnTo>
                <a:lnTo>
                  <a:pt x="1021" y="14"/>
                </a:lnTo>
                <a:close/>
                <a:moveTo>
                  <a:pt x="964" y="14"/>
                </a:moveTo>
                <a:lnTo>
                  <a:pt x="992" y="14"/>
                </a:lnTo>
                <a:lnTo>
                  <a:pt x="992" y="0"/>
                </a:lnTo>
                <a:lnTo>
                  <a:pt x="964" y="0"/>
                </a:lnTo>
                <a:lnTo>
                  <a:pt x="964" y="14"/>
                </a:lnTo>
                <a:close/>
                <a:moveTo>
                  <a:pt x="907" y="14"/>
                </a:moveTo>
                <a:lnTo>
                  <a:pt x="936" y="14"/>
                </a:lnTo>
                <a:lnTo>
                  <a:pt x="936" y="0"/>
                </a:lnTo>
                <a:lnTo>
                  <a:pt x="907" y="0"/>
                </a:lnTo>
                <a:lnTo>
                  <a:pt x="907" y="14"/>
                </a:lnTo>
                <a:close/>
                <a:moveTo>
                  <a:pt x="851" y="14"/>
                </a:moveTo>
                <a:lnTo>
                  <a:pt x="879" y="14"/>
                </a:lnTo>
                <a:lnTo>
                  <a:pt x="879" y="0"/>
                </a:lnTo>
                <a:lnTo>
                  <a:pt x="851" y="0"/>
                </a:lnTo>
                <a:lnTo>
                  <a:pt x="851" y="14"/>
                </a:lnTo>
                <a:close/>
                <a:moveTo>
                  <a:pt x="794" y="14"/>
                </a:moveTo>
                <a:lnTo>
                  <a:pt x="822" y="14"/>
                </a:lnTo>
                <a:lnTo>
                  <a:pt x="822" y="0"/>
                </a:lnTo>
                <a:lnTo>
                  <a:pt x="794" y="0"/>
                </a:lnTo>
                <a:lnTo>
                  <a:pt x="794" y="14"/>
                </a:lnTo>
                <a:close/>
                <a:moveTo>
                  <a:pt x="737" y="14"/>
                </a:moveTo>
                <a:lnTo>
                  <a:pt x="766" y="14"/>
                </a:lnTo>
                <a:lnTo>
                  <a:pt x="766" y="0"/>
                </a:lnTo>
                <a:lnTo>
                  <a:pt x="737" y="0"/>
                </a:lnTo>
                <a:lnTo>
                  <a:pt x="737" y="14"/>
                </a:lnTo>
                <a:close/>
                <a:moveTo>
                  <a:pt x="681" y="14"/>
                </a:moveTo>
                <a:lnTo>
                  <a:pt x="709" y="14"/>
                </a:lnTo>
                <a:lnTo>
                  <a:pt x="709" y="0"/>
                </a:lnTo>
                <a:lnTo>
                  <a:pt x="681" y="0"/>
                </a:lnTo>
                <a:lnTo>
                  <a:pt x="681" y="14"/>
                </a:lnTo>
                <a:close/>
                <a:moveTo>
                  <a:pt x="624" y="14"/>
                </a:moveTo>
                <a:lnTo>
                  <a:pt x="652" y="14"/>
                </a:lnTo>
                <a:lnTo>
                  <a:pt x="652" y="0"/>
                </a:lnTo>
                <a:lnTo>
                  <a:pt x="624" y="0"/>
                </a:lnTo>
                <a:lnTo>
                  <a:pt x="624" y="14"/>
                </a:lnTo>
                <a:close/>
                <a:moveTo>
                  <a:pt x="567" y="14"/>
                </a:moveTo>
                <a:lnTo>
                  <a:pt x="595" y="14"/>
                </a:lnTo>
                <a:lnTo>
                  <a:pt x="595" y="0"/>
                </a:lnTo>
                <a:lnTo>
                  <a:pt x="567" y="0"/>
                </a:lnTo>
                <a:lnTo>
                  <a:pt x="567" y="14"/>
                </a:lnTo>
                <a:close/>
                <a:moveTo>
                  <a:pt x="510" y="14"/>
                </a:moveTo>
                <a:lnTo>
                  <a:pt x="539" y="14"/>
                </a:lnTo>
                <a:lnTo>
                  <a:pt x="539" y="0"/>
                </a:lnTo>
                <a:lnTo>
                  <a:pt x="510" y="0"/>
                </a:lnTo>
                <a:lnTo>
                  <a:pt x="510" y="14"/>
                </a:lnTo>
                <a:close/>
                <a:moveTo>
                  <a:pt x="454" y="14"/>
                </a:moveTo>
                <a:lnTo>
                  <a:pt x="482" y="14"/>
                </a:lnTo>
                <a:lnTo>
                  <a:pt x="482" y="0"/>
                </a:lnTo>
                <a:lnTo>
                  <a:pt x="454" y="0"/>
                </a:lnTo>
                <a:lnTo>
                  <a:pt x="454" y="14"/>
                </a:lnTo>
                <a:close/>
                <a:moveTo>
                  <a:pt x="397" y="14"/>
                </a:moveTo>
                <a:lnTo>
                  <a:pt x="425" y="14"/>
                </a:lnTo>
                <a:lnTo>
                  <a:pt x="425" y="0"/>
                </a:lnTo>
                <a:lnTo>
                  <a:pt x="397" y="0"/>
                </a:lnTo>
                <a:lnTo>
                  <a:pt x="397" y="14"/>
                </a:lnTo>
                <a:close/>
                <a:moveTo>
                  <a:pt x="340" y="14"/>
                </a:moveTo>
                <a:lnTo>
                  <a:pt x="369" y="14"/>
                </a:lnTo>
                <a:lnTo>
                  <a:pt x="369" y="0"/>
                </a:lnTo>
                <a:lnTo>
                  <a:pt x="340" y="0"/>
                </a:lnTo>
                <a:lnTo>
                  <a:pt x="340" y="14"/>
                </a:lnTo>
                <a:close/>
                <a:moveTo>
                  <a:pt x="283" y="14"/>
                </a:moveTo>
                <a:lnTo>
                  <a:pt x="312" y="14"/>
                </a:lnTo>
                <a:lnTo>
                  <a:pt x="312" y="0"/>
                </a:lnTo>
                <a:lnTo>
                  <a:pt x="283" y="0"/>
                </a:lnTo>
                <a:lnTo>
                  <a:pt x="283" y="14"/>
                </a:lnTo>
                <a:close/>
                <a:moveTo>
                  <a:pt x="227" y="14"/>
                </a:moveTo>
                <a:lnTo>
                  <a:pt x="255" y="14"/>
                </a:lnTo>
                <a:lnTo>
                  <a:pt x="255" y="0"/>
                </a:lnTo>
                <a:lnTo>
                  <a:pt x="227" y="0"/>
                </a:lnTo>
                <a:lnTo>
                  <a:pt x="227" y="14"/>
                </a:lnTo>
                <a:close/>
                <a:moveTo>
                  <a:pt x="170" y="14"/>
                </a:moveTo>
                <a:lnTo>
                  <a:pt x="198" y="14"/>
                </a:lnTo>
                <a:lnTo>
                  <a:pt x="198" y="0"/>
                </a:lnTo>
                <a:lnTo>
                  <a:pt x="170" y="0"/>
                </a:lnTo>
                <a:lnTo>
                  <a:pt x="170" y="14"/>
                </a:lnTo>
                <a:close/>
                <a:moveTo>
                  <a:pt x="113" y="14"/>
                </a:moveTo>
                <a:lnTo>
                  <a:pt x="142" y="14"/>
                </a:lnTo>
                <a:lnTo>
                  <a:pt x="142" y="0"/>
                </a:lnTo>
                <a:lnTo>
                  <a:pt x="113" y="0"/>
                </a:lnTo>
                <a:lnTo>
                  <a:pt x="113" y="14"/>
                </a:lnTo>
                <a:close/>
                <a:moveTo>
                  <a:pt x="57" y="14"/>
                </a:moveTo>
                <a:lnTo>
                  <a:pt x="85" y="14"/>
                </a:lnTo>
                <a:lnTo>
                  <a:pt x="85" y="0"/>
                </a:lnTo>
                <a:lnTo>
                  <a:pt x="57" y="0"/>
                </a:lnTo>
                <a:lnTo>
                  <a:pt x="57" y="14"/>
                </a:lnTo>
                <a:close/>
                <a:moveTo>
                  <a:pt x="0" y="14"/>
                </a:moveTo>
                <a:lnTo>
                  <a:pt x="28" y="14"/>
                </a:lnTo>
                <a:lnTo>
                  <a:pt x="28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4" name="Rectangle 130"/>
          <p:cNvSpPr>
            <a:spLocks noChangeArrowheads="1"/>
          </p:cNvSpPr>
          <p:nvPr/>
        </p:nvSpPr>
        <p:spPr bwMode="auto">
          <a:xfrm>
            <a:off x="979488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5" name="Freeform 131"/>
          <p:cNvSpPr>
            <a:spLocks/>
          </p:cNvSpPr>
          <p:nvPr/>
        </p:nvSpPr>
        <p:spPr bwMode="auto">
          <a:xfrm>
            <a:off x="979488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6" name="Rectangle 132"/>
          <p:cNvSpPr>
            <a:spLocks noChangeArrowheads="1"/>
          </p:cNvSpPr>
          <p:nvPr/>
        </p:nvSpPr>
        <p:spPr bwMode="auto">
          <a:xfrm>
            <a:off x="1231901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7" name="Freeform 133"/>
          <p:cNvSpPr>
            <a:spLocks/>
          </p:cNvSpPr>
          <p:nvPr/>
        </p:nvSpPr>
        <p:spPr bwMode="auto">
          <a:xfrm>
            <a:off x="1231901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8" name="Rectangle 134"/>
          <p:cNvSpPr>
            <a:spLocks noChangeArrowheads="1"/>
          </p:cNvSpPr>
          <p:nvPr/>
        </p:nvSpPr>
        <p:spPr bwMode="auto">
          <a:xfrm>
            <a:off x="1501776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29" name="Freeform 135"/>
          <p:cNvSpPr>
            <a:spLocks/>
          </p:cNvSpPr>
          <p:nvPr/>
        </p:nvSpPr>
        <p:spPr bwMode="auto">
          <a:xfrm>
            <a:off x="1501776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0" name="Rectangle 136"/>
          <p:cNvSpPr>
            <a:spLocks noChangeArrowheads="1"/>
          </p:cNvSpPr>
          <p:nvPr/>
        </p:nvSpPr>
        <p:spPr bwMode="auto">
          <a:xfrm>
            <a:off x="1755776" y="4327526"/>
            <a:ext cx="23813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1" name="Freeform 137"/>
          <p:cNvSpPr>
            <a:spLocks/>
          </p:cNvSpPr>
          <p:nvPr/>
        </p:nvSpPr>
        <p:spPr bwMode="auto">
          <a:xfrm>
            <a:off x="1755776" y="4327526"/>
            <a:ext cx="23813" cy="95250"/>
          </a:xfrm>
          <a:custGeom>
            <a:avLst/>
            <a:gdLst>
              <a:gd name="T0" fmla="*/ 15 w 15"/>
              <a:gd name="T1" fmla="*/ 60 h 60"/>
              <a:gd name="T2" fmla="*/ 15 w 15"/>
              <a:gd name="T3" fmla="*/ 0 h 60"/>
              <a:gd name="T4" fmla="*/ 0 w 15"/>
              <a:gd name="T5" fmla="*/ 0 h 60"/>
              <a:gd name="T6" fmla="*/ 0 w 15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60">
                <a:moveTo>
                  <a:pt x="15" y="60"/>
                </a:moveTo>
                <a:lnTo>
                  <a:pt x="15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2" name="Rectangle 138"/>
          <p:cNvSpPr>
            <a:spLocks noChangeArrowheads="1"/>
          </p:cNvSpPr>
          <p:nvPr/>
        </p:nvSpPr>
        <p:spPr bwMode="auto">
          <a:xfrm>
            <a:off x="2011363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3" name="Freeform 139"/>
          <p:cNvSpPr>
            <a:spLocks/>
          </p:cNvSpPr>
          <p:nvPr/>
        </p:nvSpPr>
        <p:spPr bwMode="auto">
          <a:xfrm>
            <a:off x="2011363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4" name="Rectangle 140"/>
          <p:cNvSpPr>
            <a:spLocks noChangeArrowheads="1"/>
          </p:cNvSpPr>
          <p:nvPr/>
        </p:nvSpPr>
        <p:spPr bwMode="auto">
          <a:xfrm>
            <a:off x="2278063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5" name="Freeform 141"/>
          <p:cNvSpPr>
            <a:spLocks/>
          </p:cNvSpPr>
          <p:nvPr/>
        </p:nvSpPr>
        <p:spPr bwMode="auto">
          <a:xfrm>
            <a:off x="2278063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6" name="Rectangle 142"/>
          <p:cNvSpPr>
            <a:spLocks noChangeArrowheads="1"/>
          </p:cNvSpPr>
          <p:nvPr/>
        </p:nvSpPr>
        <p:spPr bwMode="auto">
          <a:xfrm>
            <a:off x="2536826" y="4327526"/>
            <a:ext cx="222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7" name="Freeform 143"/>
          <p:cNvSpPr>
            <a:spLocks/>
          </p:cNvSpPr>
          <p:nvPr/>
        </p:nvSpPr>
        <p:spPr bwMode="auto">
          <a:xfrm>
            <a:off x="2536826" y="4327526"/>
            <a:ext cx="22225" cy="95250"/>
          </a:xfrm>
          <a:custGeom>
            <a:avLst/>
            <a:gdLst>
              <a:gd name="T0" fmla="*/ 14 w 14"/>
              <a:gd name="T1" fmla="*/ 60 h 60"/>
              <a:gd name="T2" fmla="*/ 14 w 14"/>
              <a:gd name="T3" fmla="*/ 0 h 60"/>
              <a:gd name="T4" fmla="*/ 0 w 14"/>
              <a:gd name="T5" fmla="*/ 0 h 60"/>
              <a:gd name="T6" fmla="*/ 0 w 14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60">
                <a:moveTo>
                  <a:pt x="14" y="60"/>
                </a:moveTo>
                <a:lnTo>
                  <a:pt x="14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8" name="Rectangle 144"/>
          <p:cNvSpPr>
            <a:spLocks noChangeArrowheads="1"/>
          </p:cNvSpPr>
          <p:nvPr/>
        </p:nvSpPr>
        <p:spPr bwMode="auto">
          <a:xfrm>
            <a:off x="2798763" y="4327526"/>
            <a:ext cx="23813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39" name="Freeform 145"/>
          <p:cNvSpPr>
            <a:spLocks/>
          </p:cNvSpPr>
          <p:nvPr/>
        </p:nvSpPr>
        <p:spPr bwMode="auto">
          <a:xfrm>
            <a:off x="2798763" y="4327526"/>
            <a:ext cx="23813" cy="95250"/>
          </a:xfrm>
          <a:custGeom>
            <a:avLst/>
            <a:gdLst>
              <a:gd name="T0" fmla="*/ 15 w 15"/>
              <a:gd name="T1" fmla="*/ 60 h 60"/>
              <a:gd name="T2" fmla="*/ 15 w 15"/>
              <a:gd name="T3" fmla="*/ 0 h 60"/>
              <a:gd name="T4" fmla="*/ 0 w 15"/>
              <a:gd name="T5" fmla="*/ 0 h 60"/>
              <a:gd name="T6" fmla="*/ 0 w 15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60">
                <a:moveTo>
                  <a:pt x="15" y="60"/>
                </a:moveTo>
                <a:lnTo>
                  <a:pt x="15" y="0"/>
                </a:lnTo>
                <a:lnTo>
                  <a:pt x="0" y="0"/>
                </a:lnTo>
                <a:lnTo>
                  <a:pt x="0" y="6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0" name="Freeform 146"/>
          <p:cNvSpPr>
            <a:spLocks/>
          </p:cNvSpPr>
          <p:nvPr/>
        </p:nvSpPr>
        <p:spPr bwMode="auto">
          <a:xfrm>
            <a:off x="6070601" y="3387726"/>
            <a:ext cx="2108200" cy="492125"/>
          </a:xfrm>
          <a:custGeom>
            <a:avLst/>
            <a:gdLst>
              <a:gd name="T0" fmla="*/ 1324 w 1328"/>
              <a:gd name="T1" fmla="*/ 19 h 310"/>
              <a:gd name="T2" fmla="*/ 1161 w 1328"/>
              <a:gd name="T3" fmla="*/ 107 h 310"/>
              <a:gd name="T4" fmla="*/ 988 w 1328"/>
              <a:gd name="T5" fmla="*/ 69 h 310"/>
              <a:gd name="T6" fmla="*/ 832 w 1328"/>
              <a:gd name="T7" fmla="*/ 54 h 310"/>
              <a:gd name="T8" fmla="*/ 671 w 1328"/>
              <a:gd name="T9" fmla="*/ 36 h 310"/>
              <a:gd name="T10" fmla="*/ 501 w 1328"/>
              <a:gd name="T11" fmla="*/ 12 h 310"/>
              <a:gd name="T12" fmla="*/ 341 w 1328"/>
              <a:gd name="T13" fmla="*/ 0 h 310"/>
              <a:gd name="T14" fmla="*/ 170 w 1328"/>
              <a:gd name="T15" fmla="*/ 130 h 310"/>
              <a:gd name="T16" fmla="*/ 0 w 1328"/>
              <a:gd name="T17" fmla="*/ 303 h 310"/>
              <a:gd name="T18" fmla="*/ 7 w 1328"/>
              <a:gd name="T19" fmla="*/ 310 h 310"/>
              <a:gd name="T20" fmla="*/ 177 w 1328"/>
              <a:gd name="T21" fmla="*/ 137 h 310"/>
              <a:gd name="T22" fmla="*/ 343 w 1328"/>
              <a:gd name="T23" fmla="*/ 9 h 310"/>
              <a:gd name="T24" fmla="*/ 501 w 1328"/>
              <a:gd name="T25" fmla="*/ 21 h 310"/>
              <a:gd name="T26" fmla="*/ 671 w 1328"/>
              <a:gd name="T27" fmla="*/ 45 h 310"/>
              <a:gd name="T28" fmla="*/ 832 w 1328"/>
              <a:gd name="T29" fmla="*/ 64 h 310"/>
              <a:gd name="T30" fmla="*/ 988 w 1328"/>
              <a:gd name="T31" fmla="*/ 78 h 310"/>
              <a:gd name="T32" fmla="*/ 1163 w 1328"/>
              <a:gd name="T33" fmla="*/ 116 h 310"/>
              <a:gd name="T34" fmla="*/ 1328 w 1328"/>
              <a:gd name="T35" fmla="*/ 26 h 310"/>
              <a:gd name="T36" fmla="*/ 1324 w 1328"/>
              <a:gd name="T37" fmla="*/ 1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8" h="310">
                <a:moveTo>
                  <a:pt x="1324" y="19"/>
                </a:moveTo>
                <a:lnTo>
                  <a:pt x="1161" y="107"/>
                </a:lnTo>
                <a:lnTo>
                  <a:pt x="988" y="69"/>
                </a:lnTo>
                <a:lnTo>
                  <a:pt x="832" y="54"/>
                </a:lnTo>
                <a:lnTo>
                  <a:pt x="671" y="36"/>
                </a:lnTo>
                <a:lnTo>
                  <a:pt x="501" y="12"/>
                </a:lnTo>
                <a:lnTo>
                  <a:pt x="341" y="0"/>
                </a:lnTo>
                <a:lnTo>
                  <a:pt x="170" y="130"/>
                </a:lnTo>
                <a:lnTo>
                  <a:pt x="0" y="303"/>
                </a:lnTo>
                <a:lnTo>
                  <a:pt x="7" y="310"/>
                </a:lnTo>
                <a:lnTo>
                  <a:pt x="177" y="137"/>
                </a:lnTo>
                <a:lnTo>
                  <a:pt x="343" y="9"/>
                </a:lnTo>
                <a:lnTo>
                  <a:pt x="501" y="21"/>
                </a:lnTo>
                <a:lnTo>
                  <a:pt x="671" y="45"/>
                </a:lnTo>
                <a:lnTo>
                  <a:pt x="832" y="64"/>
                </a:lnTo>
                <a:lnTo>
                  <a:pt x="988" y="78"/>
                </a:lnTo>
                <a:lnTo>
                  <a:pt x="1163" y="116"/>
                </a:lnTo>
                <a:lnTo>
                  <a:pt x="1328" y="26"/>
                </a:lnTo>
                <a:lnTo>
                  <a:pt x="1324" y="19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1" name="Freeform 147"/>
          <p:cNvSpPr>
            <a:spLocks/>
          </p:cNvSpPr>
          <p:nvPr/>
        </p:nvSpPr>
        <p:spPr bwMode="auto">
          <a:xfrm>
            <a:off x="6299201" y="3549651"/>
            <a:ext cx="98425" cy="96838"/>
          </a:xfrm>
          <a:custGeom>
            <a:avLst/>
            <a:gdLst>
              <a:gd name="T0" fmla="*/ 62 w 62"/>
              <a:gd name="T1" fmla="*/ 31 h 61"/>
              <a:gd name="T2" fmla="*/ 31 w 62"/>
              <a:gd name="T3" fmla="*/ 61 h 61"/>
              <a:gd name="T4" fmla="*/ 0 w 62"/>
              <a:gd name="T5" fmla="*/ 31 h 61"/>
              <a:gd name="T6" fmla="*/ 31 w 62"/>
              <a:gd name="T7" fmla="*/ 0 h 61"/>
              <a:gd name="T8" fmla="*/ 62 w 62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62" y="31"/>
                </a:moveTo>
                <a:lnTo>
                  <a:pt x="31" y="61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2" name="Freeform 148"/>
          <p:cNvSpPr>
            <a:spLocks/>
          </p:cNvSpPr>
          <p:nvPr/>
        </p:nvSpPr>
        <p:spPr bwMode="auto">
          <a:xfrm>
            <a:off x="6562726" y="3346451"/>
            <a:ext cx="96838" cy="101600"/>
          </a:xfrm>
          <a:custGeom>
            <a:avLst/>
            <a:gdLst>
              <a:gd name="T0" fmla="*/ 61 w 61"/>
              <a:gd name="T1" fmla="*/ 31 h 64"/>
              <a:gd name="T2" fmla="*/ 31 w 61"/>
              <a:gd name="T3" fmla="*/ 64 h 64"/>
              <a:gd name="T4" fmla="*/ 0 w 61"/>
              <a:gd name="T5" fmla="*/ 31 h 64"/>
              <a:gd name="T6" fmla="*/ 31 w 61"/>
              <a:gd name="T7" fmla="*/ 0 h 64"/>
              <a:gd name="T8" fmla="*/ 61 w 61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3" name="Freeform 149"/>
          <p:cNvSpPr>
            <a:spLocks/>
          </p:cNvSpPr>
          <p:nvPr/>
        </p:nvSpPr>
        <p:spPr bwMode="auto">
          <a:xfrm>
            <a:off x="6818313" y="3365501"/>
            <a:ext cx="96838" cy="96838"/>
          </a:xfrm>
          <a:custGeom>
            <a:avLst/>
            <a:gdLst>
              <a:gd name="T0" fmla="*/ 61 w 61"/>
              <a:gd name="T1" fmla="*/ 31 h 61"/>
              <a:gd name="T2" fmla="*/ 30 w 61"/>
              <a:gd name="T3" fmla="*/ 61 h 61"/>
              <a:gd name="T4" fmla="*/ 0 w 61"/>
              <a:gd name="T5" fmla="*/ 31 h 61"/>
              <a:gd name="T6" fmla="*/ 30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0" y="61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4" name="Freeform 150"/>
          <p:cNvSpPr>
            <a:spLocks/>
          </p:cNvSpPr>
          <p:nvPr/>
        </p:nvSpPr>
        <p:spPr bwMode="auto">
          <a:xfrm>
            <a:off x="7088188" y="3402013"/>
            <a:ext cx="96838" cy="98425"/>
          </a:xfrm>
          <a:custGeom>
            <a:avLst/>
            <a:gdLst>
              <a:gd name="T0" fmla="*/ 61 w 61"/>
              <a:gd name="T1" fmla="*/ 31 h 62"/>
              <a:gd name="T2" fmla="*/ 30 w 61"/>
              <a:gd name="T3" fmla="*/ 62 h 62"/>
              <a:gd name="T4" fmla="*/ 0 w 61"/>
              <a:gd name="T5" fmla="*/ 31 h 62"/>
              <a:gd name="T6" fmla="*/ 30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0" y="62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5" name="Freeform 151"/>
          <p:cNvSpPr>
            <a:spLocks/>
          </p:cNvSpPr>
          <p:nvPr/>
        </p:nvSpPr>
        <p:spPr bwMode="auto">
          <a:xfrm>
            <a:off x="7342188" y="3432176"/>
            <a:ext cx="98425" cy="98425"/>
          </a:xfrm>
          <a:custGeom>
            <a:avLst/>
            <a:gdLst>
              <a:gd name="T0" fmla="*/ 62 w 62"/>
              <a:gd name="T1" fmla="*/ 31 h 62"/>
              <a:gd name="T2" fmla="*/ 31 w 62"/>
              <a:gd name="T3" fmla="*/ 62 h 62"/>
              <a:gd name="T4" fmla="*/ 0 w 62"/>
              <a:gd name="T5" fmla="*/ 31 h 62"/>
              <a:gd name="T6" fmla="*/ 31 w 62"/>
              <a:gd name="T7" fmla="*/ 0 h 62"/>
              <a:gd name="T8" fmla="*/ 62 w 62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6" name="Freeform 152"/>
          <p:cNvSpPr>
            <a:spLocks/>
          </p:cNvSpPr>
          <p:nvPr/>
        </p:nvSpPr>
        <p:spPr bwMode="auto">
          <a:xfrm>
            <a:off x="7605713" y="3455988"/>
            <a:ext cx="101600" cy="96838"/>
          </a:xfrm>
          <a:custGeom>
            <a:avLst/>
            <a:gdLst>
              <a:gd name="T0" fmla="*/ 64 w 64"/>
              <a:gd name="T1" fmla="*/ 30 h 61"/>
              <a:gd name="T2" fmla="*/ 33 w 64"/>
              <a:gd name="T3" fmla="*/ 61 h 61"/>
              <a:gd name="T4" fmla="*/ 0 w 64"/>
              <a:gd name="T5" fmla="*/ 30 h 61"/>
              <a:gd name="T6" fmla="*/ 33 w 64"/>
              <a:gd name="T7" fmla="*/ 0 h 61"/>
              <a:gd name="T8" fmla="*/ 64 w 64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1">
                <a:moveTo>
                  <a:pt x="64" y="30"/>
                </a:moveTo>
                <a:lnTo>
                  <a:pt x="33" y="61"/>
                </a:lnTo>
                <a:lnTo>
                  <a:pt x="0" y="30"/>
                </a:lnTo>
                <a:lnTo>
                  <a:pt x="33" y="0"/>
                </a:lnTo>
                <a:lnTo>
                  <a:pt x="64" y="3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7" name="Freeform 153"/>
          <p:cNvSpPr>
            <a:spLocks/>
          </p:cNvSpPr>
          <p:nvPr/>
        </p:nvSpPr>
        <p:spPr bwMode="auto">
          <a:xfrm>
            <a:off x="7867651" y="3511551"/>
            <a:ext cx="98425" cy="101600"/>
          </a:xfrm>
          <a:custGeom>
            <a:avLst/>
            <a:gdLst>
              <a:gd name="T0" fmla="*/ 62 w 62"/>
              <a:gd name="T1" fmla="*/ 33 h 64"/>
              <a:gd name="T2" fmla="*/ 31 w 62"/>
              <a:gd name="T3" fmla="*/ 64 h 64"/>
              <a:gd name="T4" fmla="*/ 0 w 62"/>
              <a:gd name="T5" fmla="*/ 33 h 64"/>
              <a:gd name="T6" fmla="*/ 31 w 62"/>
              <a:gd name="T7" fmla="*/ 0 h 64"/>
              <a:gd name="T8" fmla="*/ 62 w 62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4">
                <a:moveTo>
                  <a:pt x="62" y="33"/>
                </a:moveTo>
                <a:lnTo>
                  <a:pt x="31" y="64"/>
                </a:lnTo>
                <a:lnTo>
                  <a:pt x="0" y="33"/>
                </a:lnTo>
                <a:lnTo>
                  <a:pt x="31" y="0"/>
                </a:lnTo>
                <a:lnTo>
                  <a:pt x="62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8" name="Freeform 154"/>
          <p:cNvSpPr>
            <a:spLocks/>
          </p:cNvSpPr>
          <p:nvPr/>
        </p:nvSpPr>
        <p:spPr bwMode="auto">
          <a:xfrm>
            <a:off x="8126413" y="3371851"/>
            <a:ext cx="101600" cy="101600"/>
          </a:xfrm>
          <a:custGeom>
            <a:avLst/>
            <a:gdLst>
              <a:gd name="T0" fmla="*/ 64 w 64"/>
              <a:gd name="T1" fmla="*/ 31 h 64"/>
              <a:gd name="T2" fmla="*/ 31 w 64"/>
              <a:gd name="T3" fmla="*/ 64 h 64"/>
              <a:gd name="T4" fmla="*/ 0 w 64"/>
              <a:gd name="T5" fmla="*/ 31 h 64"/>
              <a:gd name="T6" fmla="*/ 31 w 64"/>
              <a:gd name="T7" fmla="*/ 0 h 64"/>
              <a:gd name="T8" fmla="*/ 64 w 64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49" name="Freeform 155"/>
          <p:cNvSpPr>
            <a:spLocks/>
          </p:cNvSpPr>
          <p:nvPr/>
        </p:nvSpPr>
        <p:spPr bwMode="auto">
          <a:xfrm>
            <a:off x="6026151" y="3827463"/>
            <a:ext cx="101600" cy="101600"/>
          </a:xfrm>
          <a:custGeom>
            <a:avLst/>
            <a:gdLst>
              <a:gd name="T0" fmla="*/ 64 w 64"/>
              <a:gd name="T1" fmla="*/ 31 h 64"/>
              <a:gd name="T2" fmla="*/ 31 w 64"/>
              <a:gd name="T3" fmla="*/ 64 h 64"/>
              <a:gd name="T4" fmla="*/ 0 w 64"/>
              <a:gd name="T5" fmla="*/ 31 h 64"/>
              <a:gd name="T6" fmla="*/ 31 w 64"/>
              <a:gd name="T7" fmla="*/ 0 h 64"/>
              <a:gd name="T8" fmla="*/ 64 w 64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64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0" name="Rectangle 156"/>
          <p:cNvSpPr>
            <a:spLocks noChangeArrowheads="1"/>
          </p:cNvSpPr>
          <p:nvPr/>
        </p:nvSpPr>
        <p:spPr bwMode="auto">
          <a:xfrm>
            <a:off x="6303963" y="37338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1" name="Rectangle 157"/>
          <p:cNvSpPr>
            <a:spLocks noChangeArrowheads="1"/>
          </p:cNvSpPr>
          <p:nvPr/>
        </p:nvSpPr>
        <p:spPr bwMode="auto">
          <a:xfrm>
            <a:off x="6562726" y="38354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2" name="Rectangle 158"/>
          <p:cNvSpPr>
            <a:spLocks noChangeArrowheads="1"/>
          </p:cNvSpPr>
          <p:nvPr/>
        </p:nvSpPr>
        <p:spPr bwMode="auto">
          <a:xfrm>
            <a:off x="6818313" y="3763963"/>
            <a:ext cx="100013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3" name="Rectangle 159"/>
          <p:cNvSpPr>
            <a:spLocks noChangeArrowheads="1"/>
          </p:cNvSpPr>
          <p:nvPr/>
        </p:nvSpPr>
        <p:spPr bwMode="auto">
          <a:xfrm>
            <a:off x="7083426" y="3832226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4" name="Rectangle 160"/>
          <p:cNvSpPr>
            <a:spLocks noChangeArrowheads="1"/>
          </p:cNvSpPr>
          <p:nvPr/>
        </p:nvSpPr>
        <p:spPr bwMode="auto">
          <a:xfrm>
            <a:off x="7342188" y="3744913"/>
            <a:ext cx="98425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5" name="Rectangle 161"/>
          <p:cNvSpPr>
            <a:spLocks noChangeArrowheads="1"/>
          </p:cNvSpPr>
          <p:nvPr/>
        </p:nvSpPr>
        <p:spPr bwMode="auto">
          <a:xfrm>
            <a:off x="7605713" y="3756026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6" name="Rectangle 162"/>
          <p:cNvSpPr>
            <a:spLocks noChangeArrowheads="1"/>
          </p:cNvSpPr>
          <p:nvPr/>
        </p:nvSpPr>
        <p:spPr bwMode="auto">
          <a:xfrm>
            <a:off x="7864476" y="3892551"/>
            <a:ext cx="101600" cy="100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7" name="Rectangle 163"/>
          <p:cNvSpPr>
            <a:spLocks noChangeArrowheads="1"/>
          </p:cNvSpPr>
          <p:nvPr/>
        </p:nvSpPr>
        <p:spPr bwMode="auto">
          <a:xfrm>
            <a:off x="8131176" y="38354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8" name="Rectangle 164"/>
          <p:cNvSpPr>
            <a:spLocks noChangeArrowheads="1"/>
          </p:cNvSpPr>
          <p:nvPr/>
        </p:nvSpPr>
        <p:spPr bwMode="auto">
          <a:xfrm>
            <a:off x="6026151" y="3827463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59" name="Freeform 165"/>
          <p:cNvSpPr>
            <a:spLocks/>
          </p:cNvSpPr>
          <p:nvPr/>
        </p:nvSpPr>
        <p:spPr bwMode="auto">
          <a:xfrm>
            <a:off x="6075363" y="3775076"/>
            <a:ext cx="2119313" cy="173038"/>
          </a:xfrm>
          <a:custGeom>
            <a:avLst/>
            <a:gdLst>
              <a:gd name="T0" fmla="*/ 2 w 1335"/>
              <a:gd name="T1" fmla="*/ 69 h 109"/>
              <a:gd name="T2" fmla="*/ 179 w 1335"/>
              <a:gd name="T3" fmla="*/ 12 h 109"/>
              <a:gd name="T4" fmla="*/ 338 w 1335"/>
              <a:gd name="T5" fmla="*/ 76 h 109"/>
              <a:gd name="T6" fmla="*/ 498 w 1335"/>
              <a:gd name="T7" fmla="*/ 31 h 109"/>
              <a:gd name="T8" fmla="*/ 668 w 1335"/>
              <a:gd name="T9" fmla="*/ 74 h 109"/>
              <a:gd name="T10" fmla="*/ 829 w 1335"/>
              <a:gd name="T11" fmla="*/ 17 h 109"/>
              <a:gd name="T12" fmla="*/ 995 w 1335"/>
              <a:gd name="T13" fmla="*/ 24 h 109"/>
              <a:gd name="T14" fmla="*/ 1169 w 1335"/>
              <a:gd name="T15" fmla="*/ 109 h 109"/>
              <a:gd name="T16" fmla="*/ 1335 w 1335"/>
              <a:gd name="T17" fmla="*/ 74 h 109"/>
              <a:gd name="T18" fmla="*/ 1333 w 1335"/>
              <a:gd name="T19" fmla="*/ 64 h 109"/>
              <a:gd name="T20" fmla="*/ 1172 w 1335"/>
              <a:gd name="T21" fmla="*/ 100 h 109"/>
              <a:gd name="T22" fmla="*/ 997 w 1335"/>
              <a:gd name="T23" fmla="*/ 14 h 109"/>
              <a:gd name="T24" fmla="*/ 829 w 1335"/>
              <a:gd name="T25" fmla="*/ 7 h 109"/>
              <a:gd name="T26" fmla="*/ 668 w 1335"/>
              <a:gd name="T27" fmla="*/ 64 h 109"/>
              <a:gd name="T28" fmla="*/ 498 w 1335"/>
              <a:gd name="T29" fmla="*/ 21 h 109"/>
              <a:gd name="T30" fmla="*/ 340 w 1335"/>
              <a:gd name="T31" fmla="*/ 64 h 109"/>
              <a:gd name="T32" fmla="*/ 179 w 1335"/>
              <a:gd name="T33" fmla="*/ 0 h 109"/>
              <a:gd name="T34" fmla="*/ 0 w 1335"/>
              <a:gd name="T35" fmla="*/ 59 h 109"/>
              <a:gd name="T36" fmla="*/ 2 w 1335"/>
              <a:gd name="T37" fmla="*/ 69 h 109"/>
              <a:gd name="T38" fmla="*/ 2 w 1335"/>
              <a:gd name="T3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5" h="109">
                <a:moveTo>
                  <a:pt x="2" y="69"/>
                </a:moveTo>
                <a:lnTo>
                  <a:pt x="179" y="12"/>
                </a:lnTo>
                <a:lnTo>
                  <a:pt x="338" y="76"/>
                </a:lnTo>
                <a:lnTo>
                  <a:pt x="498" y="31"/>
                </a:lnTo>
                <a:lnTo>
                  <a:pt x="668" y="74"/>
                </a:lnTo>
                <a:lnTo>
                  <a:pt x="829" y="17"/>
                </a:lnTo>
                <a:lnTo>
                  <a:pt x="995" y="24"/>
                </a:lnTo>
                <a:lnTo>
                  <a:pt x="1169" y="109"/>
                </a:lnTo>
                <a:lnTo>
                  <a:pt x="1335" y="74"/>
                </a:lnTo>
                <a:lnTo>
                  <a:pt x="1333" y="64"/>
                </a:lnTo>
                <a:lnTo>
                  <a:pt x="1172" y="100"/>
                </a:lnTo>
                <a:lnTo>
                  <a:pt x="997" y="14"/>
                </a:lnTo>
                <a:lnTo>
                  <a:pt x="829" y="7"/>
                </a:lnTo>
                <a:lnTo>
                  <a:pt x="668" y="64"/>
                </a:lnTo>
                <a:lnTo>
                  <a:pt x="498" y="21"/>
                </a:lnTo>
                <a:lnTo>
                  <a:pt x="340" y="64"/>
                </a:lnTo>
                <a:lnTo>
                  <a:pt x="179" y="0"/>
                </a:lnTo>
                <a:lnTo>
                  <a:pt x="0" y="59"/>
                </a:lnTo>
                <a:lnTo>
                  <a:pt x="2" y="69"/>
                </a:lnTo>
                <a:lnTo>
                  <a:pt x="2" y="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0" name="Freeform 166"/>
          <p:cNvSpPr>
            <a:spLocks/>
          </p:cNvSpPr>
          <p:nvPr/>
        </p:nvSpPr>
        <p:spPr bwMode="auto">
          <a:xfrm>
            <a:off x="3395663" y="3632201"/>
            <a:ext cx="2085975" cy="247650"/>
          </a:xfrm>
          <a:custGeom>
            <a:avLst/>
            <a:gdLst>
              <a:gd name="T0" fmla="*/ 1312 w 1314"/>
              <a:gd name="T1" fmla="*/ 0 h 156"/>
              <a:gd name="T2" fmla="*/ 1149 w 1314"/>
              <a:gd name="T3" fmla="*/ 62 h 156"/>
              <a:gd name="T4" fmla="*/ 974 w 1314"/>
              <a:gd name="T5" fmla="*/ 64 h 156"/>
              <a:gd name="T6" fmla="*/ 818 w 1314"/>
              <a:gd name="T7" fmla="*/ 36 h 156"/>
              <a:gd name="T8" fmla="*/ 657 w 1314"/>
              <a:gd name="T9" fmla="*/ 43 h 156"/>
              <a:gd name="T10" fmla="*/ 487 w 1314"/>
              <a:gd name="T11" fmla="*/ 92 h 156"/>
              <a:gd name="T12" fmla="*/ 329 w 1314"/>
              <a:gd name="T13" fmla="*/ 130 h 156"/>
              <a:gd name="T14" fmla="*/ 161 w 1314"/>
              <a:gd name="T15" fmla="*/ 9 h 156"/>
              <a:gd name="T16" fmla="*/ 0 w 1314"/>
              <a:gd name="T17" fmla="*/ 147 h 156"/>
              <a:gd name="T18" fmla="*/ 5 w 1314"/>
              <a:gd name="T19" fmla="*/ 156 h 156"/>
              <a:gd name="T20" fmla="*/ 161 w 1314"/>
              <a:gd name="T21" fmla="*/ 21 h 156"/>
              <a:gd name="T22" fmla="*/ 326 w 1314"/>
              <a:gd name="T23" fmla="*/ 142 h 156"/>
              <a:gd name="T24" fmla="*/ 489 w 1314"/>
              <a:gd name="T25" fmla="*/ 102 h 156"/>
              <a:gd name="T26" fmla="*/ 660 w 1314"/>
              <a:gd name="T27" fmla="*/ 52 h 156"/>
              <a:gd name="T28" fmla="*/ 818 w 1314"/>
              <a:gd name="T29" fmla="*/ 45 h 156"/>
              <a:gd name="T30" fmla="*/ 974 w 1314"/>
              <a:gd name="T31" fmla="*/ 73 h 156"/>
              <a:gd name="T32" fmla="*/ 1151 w 1314"/>
              <a:gd name="T33" fmla="*/ 71 h 156"/>
              <a:gd name="T34" fmla="*/ 1314 w 1314"/>
              <a:gd name="T35" fmla="*/ 9 h 156"/>
              <a:gd name="T36" fmla="*/ 1312 w 1314"/>
              <a:gd name="T3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14" h="156">
                <a:moveTo>
                  <a:pt x="1312" y="0"/>
                </a:moveTo>
                <a:lnTo>
                  <a:pt x="1149" y="62"/>
                </a:lnTo>
                <a:lnTo>
                  <a:pt x="974" y="64"/>
                </a:lnTo>
                <a:lnTo>
                  <a:pt x="818" y="36"/>
                </a:lnTo>
                <a:lnTo>
                  <a:pt x="657" y="43"/>
                </a:lnTo>
                <a:lnTo>
                  <a:pt x="487" y="92"/>
                </a:lnTo>
                <a:lnTo>
                  <a:pt x="329" y="130"/>
                </a:lnTo>
                <a:lnTo>
                  <a:pt x="161" y="9"/>
                </a:lnTo>
                <a:lnTo>
                  <a:pt x="0" y="147"/>
                </a:lnTo>
                <a:lnTo>
                  <a:pt x="5" y="156"/>
                </a:lnTo>
                <a:lnTo>
                  <a:pt x="161" y="21"/>
                </a:lnTo>
                <a:lnTo>
                  <a:pt x="326" y="142"/>
                </a:lnTo>
                <a:lnTo>
                  <a:pt x="489" y="102"/>
                </a:lnTo>
                <a:lnTo>
                  <a:pt x="660" y="52"/>
                </a:lnTo>
                <a:lnTo>
                  <a:pt x="818" y="45"/>
                </a:lnTo>
                <a:lnTo>
                  <a:pt x="974" y="73"/>
                </a:lnTo>
                <a:lnTo>
                  <a:pt x="1151" y="71"/>
                </a:lnTo>
                <a:lnTo>
                  <a:pt x="1314" y="9"/>
                </a:lnTo>
                <a:lnTo>
                  <a:pt x="1312" y="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1" name="Freeform 167"/>
          <p:cNvSpPr>
            <a:spLocks/>
          </p:cNvSpPr>
          <p:nvPr/>
        </p:nvSpPr>
        <p:spPr bwMode="auto">
          <a:xfrm>
            <a:off x="3602038" y="3605213"/>
            <a:ext cx="98425" cy="101600"/>
          </a:xfrm>
          <a:custGeom>
            <a:avLst/>
            <a:gdLst>
              <a:gd name="T0" fmla="*/ 62 w 62"/>
              <a:gd name="T1" fmla="*/ 34 h 64"/>
              <a:gd name="T2" fmla="*/ 31 w 62"/>
              <a:gd name="T3" fmla="*/ 64 h 64"/>
              <a:gd name="T4" fmla="*/ 0 w 62"/>
              <a:gd name="T5" fmla="*/ 34 h 64"/>
              <a:gd name="T6" fmla="*/ 31 w 62"/>
              <a:gd name="T7" fmla="*/ 0 h 64"/>
              <a:gd name="T8" fmla="*/ 62 w 62"/>
              <a:gd name="T9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4">
                <a:moveTo>
                  <a:pt x="62" y="34"/>
                </a:moveTo>
                <a:lnTo>
                  <a:pt x="31" y="64"/>
                </a:lnTo>
                <a:lnTo>
                  <a:pt x="0" y="34"/>
                </a:lnTo>
                <a:lnTo>
                  <a:pt x="31" y="0"/>
                </a:lnTo>
                <a:lnTo>
                  <a:pt x="62" y="34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2" name="Freeform 168"/>
          <p:cNvSpPr>
            <a:spLocks/>
          </p:cNvSpPr>
          <p:nvPr/>
        </p:nvSpPr>
        <p:spPr bwMode="auto">
          <a:xfrm>
            <a:off x="3868738" y="3797301"/>
            <a:ext cx="96838" cy="101600"/>
          </a:xfrm>
          <a:custGeom>
            <a:avLst/>
            <a:gdLst>
              <a:gd name="T0" fmla="*/ 61 w 61"/>
              <a:gd name="T1" fmla="*/ 33 h 64"/>
              <a:gd name="T2" fmla="*/ 31 w 61"/>
              <a:gd name="T3" fmla="*/ 64 h 64"/>
              <a:gd name="T4" fmla="*/ 0 w 61"/>
              <a:gd name="T5" fmla="*/ 33 h 64"/>
              <a:gd name="T6" fmla="*/ 31 w 61"/>
              <a:gd name="T7" fmla="*/ 0 h 64"/>
              <a:gd name="T8" fmla="*/ 61 w 61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3"/>
                </a:moveTo>
                <a:lnTo>
                  <a:pt x="31" y="64"/>
                </a:lnTo>
                <a:lnTo>
                  <a:pt x="0" y="33"/>
                </a:lnTo>
                <a:lnTo>
                  <a:pt x="31" y="0"/>
                </a:lnTo>
                <a:lnTo>
                  <a:pt x="61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3" name="Freeform 169"/>
          <p:cNvSpPr>
            <a:spLocks/>
          </p:cNvSpPr>
          <p:nvPr/>
        </p:nvSpPr>
        <p:spPr bwMode="auto">
          <a:xfrm>
            <a:off x="4124326" y="3736976"/>
            <a:ext cx="96838" cy="98425"/>
          </a:xfrm>
          <a:custGeom>
            <a:avLst/>
            <a:gdLst>
              <a:gd name="T0" fmla="*/ 61 w 61"/>
              <a:gd name="T1" fmla="*/ 31 h 62"/>
              <a:gd name="T2" fmla="*/ 30 w 61"/>
              <a:gd name="T3" fmla="*/ 62 h 62"/>
              <a:gd name="T4" fmla="*/ 0 w 61"/>
              <a:gd name="T5" fmla="*/ 31 h 62"/>
              <a:gd name="T6" fmla="*/ 30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0" y="62"/>
                </a:lnTo>
                <a:lnTo>
                  <a:pt x="0" y="31"/>
                </a:lnTo>
                <a:lnTo>
                  <a:pt x="30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4" name="Freeform 170"/>
          <p:cNvSpPr>
            <a:spLocks/>
          </p:cNvSpPr>
          <p:nvPr/>
        </p:nvSpPr>
        <p:spPr bwMode="auto">
          <a:xfrm>
            <a:off x="4389438" y="3654426"/>
            <a:ext cx="98425" cy="101600"/>
          </a:xfrm>
          <a:custGeom>
            <a:avLst/>
            <a:gdLst>
              <a:gd name="T0" fmla="*/ 62 w 62"/>
              <a:gd name="T1" fmla="*/ 33 h 64"/>
              <a:gd name="T2" fmla="*/ 31 w 62"/>
              <a:gd name="T3" fmla="*/ 64 h 64"/>
              <a:gd name="T4" fmla="*/ 0 w 62"/>
              <a:gd name="T5" fmla="*/ 33 h 64"/>
              <a:gd name="T6" fmla="*/ 31 w 62"/>
              <a:gd name="T7" fmla="*/ 0 h 64"/>
              <a:gd name="T8" fmla="*/ 62 w 62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4">
                <a:moveTo>
                  <a:pt x="62" y="33"/>
                </a:moveTo>
                <a:lnTo>
                  <a:pt x="31" y="64"/>
                </a:lnTo>
                <a:lnTo>
                  <a:pt x="0" y="33"/>
                </a:lnTo>
                <a:lnTo>
                  <a:pt x="31" y="0"/>
                </a:lnTo>
                <a:lnTo>
                  <a:pt x="62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5" name="Freeform 171"/>
          <p:cNvSpPr>
            <a:spLocks/>
          </p:cNvSpPr>
          <p:nvPr/>
        </p:nvSpPr>
        <p:spPr bwMode="auto">
          <a:xfrm>
            <a:off x="4645026" y="3646488"/>
            <a:ext cx="101600" cy="98425"/>
          </a:xfrm>
          <a:custGeom>
            <a:avLst/>
            <a:gdLst>
              <a:gd name="T0" fmla="*/ 64 w 64"/>
              <a:gd name="T1" fmla="*/ 31 h 62"/>
              <a:gd name="T2" fmla="*/ 31 w 64"/>
              <a:gd name="T3" fmla="*/ 62 h 62"/>
              <a:gd name="T4" fmla="*/ 0 w 64"/>
              <a:gd name="T5" fmla="*/ 31 h 62"/>
              <a:gd name="T6" fmla="*/ 31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6" name="Freeform 172"/>
          <p:cNvSpPr>
            <a:spLocks/>
          </p:cNvSpPr>
          <p:nvPr/>
        </p:nvSpPr>
        <p:spPr bwMode="auto">
          <a:xfrm>
            <a:off x="4911726" y="3689351"/>
            <a:ext cx="96838" cy="101600"/>
          </a:xfrm>
          <a:custGeom>
            <a:avLst/>
            <a:gdLst>
              <a:gd name="T0" fmla="*/ 61 w 61"/>
              <a:gd name="T1" fmla="*/ 33 h 64"/>
              <a:gd name="T2" fmla="*/ 31 w 61"/>
              <a:gd name="T3" fmla="*/ 64 h 64"/>
              <a:gd name="T4" fmla="*/ 0 w 61"/>
              <a:gd name="T5" fmla="*/ 33 h 64"/>
              <a:gd name="T6" fmla="*/ 31 w 61"/>
              <a:gd name="T7" fmla="*/ 0 h 64"/>
              <a:gd name="T8" fmla="*/ 61 w 61"/>
              <a:gd name="T9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3"/>
                </a:moveTo>
                <a:lnTo>
                  <a:pt x="31" y="64"/>
                </a:lnTo>
                <a:lnTo>
                  <a:pt x="0" y="33"/>
                </a:lnTo>
                <a:lnTo>
                  <a:pt x="31" y="0"/>
                </a:lnTo>
                <a:lnTo>
                  <a:pt x="61" y="33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7" name="Freeform 173"/>
          <p:cNvSpPr>
            <a:spLocks/>
          </p:cNvSpPr>
          <p:nvPr/>
        </p:nvSpPr>
        <p:spPr bwMode="auto">
          <a:xfrm>
            <a:off x="5170488" y="3689351"/>
            <a:ext cx="96838" cy="101600"/>
          </a:xfrm>
          <a:custGeom>
            <a:avLst/>
            <a:gdLst>
              <a:gd name="T0" fmla="*/ 61 w 61"/>
              <a:gd name="T1" fmla="*/ 30 h 64"/>
              <a:gd name="T2" fmla="*/ 31 w 61"/>
              <a:gd name="T3" fmla="*/ 64 h 64"/>
              <a:gd name="T4" fmla="*/ 0 w 61"/>
              <a:gd name="T5" fmla="*/ 30 h 64"/>
              <a:gd name="T6" fmla="*/ 31 w 61"/>
              <a:gd name="T7" fmla="*/ 0 h 64"/>
              <a:gd name="T8" fmla="*/ 61 w 61"/>
              <a:gd name="T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31" y="64"/>
                </a:lnTo>
                <a:lnTo>
                  <a:pt x="0" y="30"/>
                </a:lnTo>
                <a:lnTo>
                  <a:pt x="31" y="0"/>
                </a:lnTo>
                <a:lnTo>
                  <a:pt x="61" y="3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8" name="Freeform 174"/>
          <p:cNvSpPr>
            <a:spLocks/>
          </p:cNvSpPr>
          <p:nvPr/>
        </p:nvSpPr>
        <p:spPr bwMode="auto">
          <a:xfrm>
            <a:off x="5432426" y="3590926"/>
            <a:ext cx="98425" cy="98425"/>
          </a:xfrm>
          <a:custGeom>
            <a:avLst/>
            <a:gdLst>
              <a:gd name="T0" fmla="*/ 62 w 62"/>
              <a:gd name="T1" fmla="*/ 31 h 62"/>
              <a:gd name="T2" fmla="*/ 31 w 62"/>
              <a:gd name="T3" fmla="*/ 62 h 62"/>
              <a:gd name="T4" fmla="*/ 0 w 62"/>
              <a:gd name="T5" fmla="*/ 31 h 62"/>
              <a:gd name="T6" fmla="*/ 31 w 62"/>
              <a:gd name="T7" fmla="*/ 0 h 62"/>
              <a:gd name="T8" fmla="*/ 62 w 62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69" name="Freeform 175"/>
          <p:cNvSpPr>
            <a:spLocks/>
          </p:cNvSpPr>
          <p:nvPr/>
        </p:nvSpPr>
        <p:spPr bwMode="auto">
          <a:xfrm>
            <a:off x="3351213" y="3827463"/>
            <a:ext cx="96838" cy="98425"/>
          </a:xfrm>
          <a:custGeom>
            <a:avLst/>
            <a:gdLst>
              <a:gd name="T0" fmla="*/ 61 w 61"/>
              <a:gd name="T1" fmla="*/ 31 h 62"/>
              <a:gd name="T2" fmla="*/ 31 w 61"/>
              <a:gd name="T3" fmla="*/ 62 h 62"/>
              <a:gd name="T4" fmla="*/ 0 w 61"/>
              <a:gd name="T5" fmla="*/ 31 h 62"/>
              <a:gd name="T6" fmla="*/ 31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0" name="Rectangle 176"/>
          <p:cNvSpPr>
            <a:spLocks noChangeArrowheads="1"/>
          </p:cNvSpPr>
          <p:nvPr/>
        </p:nvSpPr>
        <p:spPr bwMode="auto">
          <a:xfrm>
            <a:off x="3609976" y="3849688"/>
            <a:ext cx="96838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1" name="Rectangle 177"/>
          <p:cNvSpPr>
            <a:spLocks noChangeArrowheads="1"/>
          </p:cNvSpPr>
          <p:nvPr/>
        </p:nvSpPr>
        <p:spPr bwMode="auto">
          <a:xfrm>
            <a:off x="3865563" y="3951288"/>
            <a:ext cx="100013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2" name="Rectangle 178"/>
          <p:cNvSpPr>
            <a:spLocks noChangeArrowheads="1"/>
          </p:cNvSpPr>
          <p:nvPr/>
        </p:nvSpPr>
        <p:spPr bwMode="auto">
          <a:xfrm>
            <a:off x="4119563" y="387985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3" name="Rectangle 179"/>
          <p:cNvSpPr>
            <a:spLocks noChangeArrowheads="1"/>
          </p:cNvSpPr>
          <p:nvPr/>
        </p:nvSpPr>
        <p:spPr bwMode="auto">
          <a:xfrm>
            <a:off x="4389438" y="3832226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4" name="Rectangle 180"/>
          <p:cNvSpPr>
            <a:spLocks noChangeArrowheads="1"/>
          </p:cNvSpPr>
          <p:nvPr/>
        </p:nvSpPr>
        <p:spPr bwMode="auto">
          <a:xfrm>
            <a:off x="4645026" y="4000501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5" name="Rectangle 181"/>
          <p:cNvSpPr>
            <a:spLocks noChangeArrowheads="1"/>
          </p:cNvSpPr>
          <p:nvPr/>
        </p:nvSpPr>
        <p:spPr bwMode="auto">
          <a:xfrm>
            <a:off x="4911726" y="3989388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6" name="Rectangle 182"/>
          <p:cNvSpPr>
            <a:spLocks noChangeArrowheads="1"/>
          </p:cNvSpPr>
          <p:nvPr/>
        </p:nvSpPr>
        <p:spPr bwMode="auto">
          <a:xfrm>
            <a:off x="5170488" y="3970338"/>
            <a:ext cx="101600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7" name="Rectangle 183"/>
          <p:cNvSpPr>
            <a:spLocks noChangeArrowheads="1"/>
          </p:cNvSpPr>
          <p:nvPr/>
        </p:nvSpPr>
        <p:spPr bwMode="auto">
          <a:xfrm>
            <a:off x="5432426" y="4011613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8" name="Rectangle 184"/>
          <p:cNvSpPr>
            <a:spLocks noChangeArrowheads="1"/>
          </p:cNvSpPr>
          <p:nvPr/>
        </p:nvSpPr>
        <p:spPr bwMode="auto">
          <a:xfrm>
            <a:off x="3351213" y="3827463"/>
            <a:ext cx="101600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79" name="Freeform 185"/>
          <p:cNvSpPr>
            <a:spLocks/>
          </p:cNvSpPr>
          <p:nvPr/>
        </p:nvSpPr>
        <p:spPr bwMode="auto">
          <a:xfrm>
            <a:off x="3400426" y="3868738"/>
            <a:ext cx="2097088" cy="200025"/>
          </a:xfrm>
          <a:custGeom>
            <a:avLst/>
            <a:gdLst>
              <a:gd name="T0" fmla="*/ 0 w 1321"/>
              <a:gd name="T1" fmla="*/ 10 h 126"/>
              <a:gd name="T2" fmla="*/ 165 w 1321"/>
              <a:gd name="T3" fmla="*/ 26 h 126"/>
              <a:gd name="T4" fmla="*/ 326 w 1321"/>
              <a:gd name="T5" fmla="*/ 90 h 126"/>
              <a:gd name="T6" fmla="*/ 486 w 1321"/>
              <a:gd name="T7" fmla="*/ 45 h 126"/>
              <a:gd name="T8" fmla="*/ 654 w 1321"/>
              <a:gd name="T9" fmla="*/ 12 h 126"/>
              <a:gd name="T10" fmla="*/ 815 w 1321"/>
              <a:gd name="T11" fmla="*/ 119 h 126"/>
              <a:gd name="T12" fmla="*/ 983 w 1321"/>
              <a:gd name="T13" fmla="*/ 114 h 126"/>
              <a:gd name="T14" fmla="*/ 1158 w 1321"/>
              <a:gd name="T15" fmla="*/ 100 h 126"/>
              <a:gd name="T16" fmla="*/ 1321 w 1321"/>
              <a:gd name="T17" fmla="*/ 126 h 126"/>
              <a:gd name="T18" fmla="*/ 1321 w 1321"/>
              <a:gd name="T19" fmla="*/ 116 h 126"/>
              <a:gd name="T20" fmla="*/ 1158 w 1321"/>
              <a:gd name="T21" fmla="*/ 90 h 126"/>
              <a:gd name="T22" fmla="*/ 983 w 1321"/>
              <a:gd name="T23" fmla="*/ 105 h 126"/>
              <a:gd name="T24" fmla="*/ 817 w 1321"/>
              <a:gd name="T25" fmla="*/ 109 h 126"/>
              <a:gd name="T26" fmla="*/ 657 w 1321"/>
              <a:gd name="T27" fmla="*/ 3 h 126"/>
              <a:gd name="T28" fmla="*/ 484 w 1321"/>
              <a:gd name="T29" fmla="*/ 36 h 126"/>
              <a:gd name="T30" fmla="*/ 326 w 1321"/>
              <a:gd name="T31" fmla="*/ 81 h 126"/>
              <a:gd name="T32" fmla="*/ 167 w 1321"/>
              <a:gd name="T33" fmla="*/ 17 h 126"/>
              <a:gd name="T34" fmla="*/ 0 w 1321"/>
              <a:gd name="T35" fmla="*/ 0 h 126"/>
              <a:gd name="T36" fmla="*/ 0 w 1321"/>
              <a:gd name="T37" fmla="*/ 1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1" h="126">
                <a:moveTo>
                  <a:pt x="0" y="10"/>
                </a:moveTo>
                <a:lnTo>
                  <a:pt x="165" y="26"/>
                </a:lnTo>
                <a:lnTo>
                  <a:pt x="326" y="90"/>
                </a:lnTo>
                <a:lnTo>
                  <a:pt x="486" y="45"/>
                </a:lnTo>
                <a:lnTo>
                  <a:pt x="654" y="12"/>
                </a:lnTo>
                <a:lnTo>
                  <a:pt x="815" y="119"/>
                </a:lnTo>
                <a:lnTo>
                  <a:pt x="983" y="114"/>
                </a:lnTo>
                <a:lnTo>
                  <a:pt x="1158" y="100"/>
                </a:lnTo>
                <a:lnTo>
                  <a:pt x="1321" y="126"/>
                </a:lnTo>
                <a:lnTo>
                  <a:pt x="1321" y="116"/>
                </a:lnTo>
                <a:lnTo>
                  <a:pt x="1158" y="90"/>
                </a:lnTo>
                <a:lnTo>
                  <a:pt x="983" y="105"/>
                </a:lnTo>
                <a:lnTo>
                  <a:pt x="817" y="109"/>
                </a:lnTo>
                <a:lnTo>
                  <a:pt x="657" y="3"/>
                </a:lnTo>
                <a:lnTo>
                  <a:pt x="484" y="36"/>
                </a:lnTo>
                <a:lnTo>
                  <a:pt x="326" y="81"/>
                </a:lnTo>
                <a:lnTo>
                  <a:pt x="167" y="17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0" name="Freeform 186"/>
          <p:cNvSpPr>
            <a:spLocks/>
          </p:cNvSpPr>
          <p:nvPr/>
        </p:nvSpPr>
        <p:spPr bwMode="auto">
          <a:xfrm>
            <a:off x="717551" y="3417888"/>
            <a:ext cx="2089150" cy="461963"/>
          </a:xfrm>
          <a:custGeom>
            <a:avLst/>
            <a:gdLst>
              <a:gd name="T0" fmla="*/ 1314 w 1316"/>
              <a:gd name="T1" fmla="*/ 0 h 291"/>
              <a:gd name="T2" fmla="*/ 1151 w 1316"/>
              <a:gd name="T3" fmla="*/ 64 h 291"/>
              <a:gd name="T4" fmla="*/ 976 w 1316"/>
              <a:gd name="T5" fmla="*/ 2 h 291"/>
              <a:gd name="T6" fmla="*/ 820 w 1316"/>
              <a:gd name="T7" fmla="*/ 38 h 291"/>
              <a:gd name="T8" fmla="*/ 659 w 1316"/>
              <a:gd name="T9" fmla="*/ 43 h 291"/>
              <a:gd name="T10" fmla="*/ 491 w 1316"/>
              <a:gd name="T11" fmla="*/ 130 h 291"/>
              <a:gd name="T12" fmla="*/ 331 w 1316"/>
              <a:gd name="T13" fmla="*/ 33 h 291"/>
              <a:gd name="T14" fmla="*/ 160 w 1316"/>
              <a:gd name="T15" fmla="*/ 88 h 291"/>
              <a:gd name="T16" fmla="*/ 0 w 1316"/>
              <a:gd name="T17" fmla="*/ 287 h 291"/>
              <a:gd name="T18" fmla="*/ 9 w 1316"/>
              <a:gd name="T19" fmla="*/ 291 h 291"/>
              <a:gd name="T20" fmla="*/ 165 w 1316"/>
              <a:gd name="T21" fmla="*/ 95 h 291"/>
              <a:gd name="T22" fmla="*/ 328 w 1316"/>
              <a:gd name="T23" fmla="*/ 43 h 291"/>
              <a:gd name="T24" fmla="*/ 491 w 1316"/>
              <a:gd name="T25" fmla="*/ 142 h 291"/>
              <a:gd name="T26" fmla="*/ 662 w 1316"/>
              <a:gd name="T27" fmla="*/ 52 h 291"/>
              <a:gd name="T28" fmla="*/ 820 w 1316"/>
              <a:gd name="T29" fmla="*/ 45 h 291"/>
              <a:gd name="T30" fmla="*/ 976 w 1316"/>
              <a:gd name="T31" fmla="*/ 12 h 291"/>
              <a:gd name="T32" fmla="*/ 1151 w 1316"/>
              <a:gd name="T33" fmla="*/ 73 h 291"/>
              <a:gd name="T34" fmla="*/ 1316 w 1316"/>
              <a:gd name="T35" fmla="*/ 9 h 291"/>
              <a:gd name="T36" fmla="*/ 1314 w 1316"/>
              <a:gd name="T37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16" h="291">
                <a:moveTo>
                  <a:pt x="1314" y="0"/>
                </a:moveTo>
                <a:lnTo>
                  <a:pt x="1151" y="64"/>
                </a:lnTo>
                <a:lnTo>
                  <a:pt x="976" y="2"/>
                </a:lnTo>
                <a:lnTo>
                  <a:pt x="820" y="38"/>
                </a:lnTo>
                <a:lnTo>
                  <a:pt x="659" y="43"/>
                </a:lnTo>
                <a:lnTo>
                  <a:pt x="491" y="130"/>
                </a:lnTo>
                <a:lnTo>
                  <a:pt x="331" y="33"/>
                </a:lnTo>
                <a:lnTo>
                  <a:pt x="160" y="88"/>
                </a:lnTo>
                <a:lnTo>
                  <a:pt x="0" y="287"/>
                </a:lnTo>
                <a:lnTo>
                  <a:pt x="9" y="291"/>
                </a:lnTo>
                <a:lnTo>
                  <a:pt x="165" y="95"/>
                </a:lnTo>
                <a:lnTo>
                  <a:pt x="328" y="43"/>
                </a:lnTo>
                <a:lnTo>
                  <a:pt x="491" y="142"/>
                </a:lnTo>
                <a:lnTo>
                  <a:pt x="662" y="52"/>
                </a:lnTo>
                <a:lnTo>
                  <a:pt x="820" y="45"/>
                </a:lnTo>
                <a:lnTo>
                  <a:pt x="976" y="12"/>
                </a:lnTo>
                <a:lnTo>
                  <a:pt x="1151" y="73"/>
                </a:lnTo>
                <a:lnTo>
                  <a:pt x="1316" y="9"/>
                </a:lnTo>
                <a:lnTo>
                  <a:pt x="1314" y="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1" name="Freeform 187"/>
          <p:cNvSpPr>
            <a:spLocks/>
          </p:cNvSpPr>
          <p:nvPr/>
        </p:nvSpPr>
        <p:spPr bwMode="auto">
          <a:xfrm>
            <a:off x="927101" y="3511551"/>
            <a:ext cx="98425" cy="101600"/>
          </a:xfrm>
          <a:custGeom>
            <a:avLst/>
            <a:gdLst>
              <a:gd name="T0" fmla="*/ 62 w 62"/>
              <a:gd name="T1" fmla="*/ 31 h 64"/>
              <a:gd name="T2" fmla="*/ 31 w 62"/>
              <a:gd name="T3" fmla="*/ 64 h 64"/>
              <a:gd name="T4" fmla="*/ 0 w 62"/>
              <a:gd name="T5" fmla="*/ 31 h 64"/>
              <a:gd name="T6" fmla="*/ 31 w 62"/>
              <a:gd name="T7" fmla="*/ 0 h 64"/>
              <a:gd name="T8" fmla="*/ 62 w 62"/>
              <a:gd name="T9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4">
                <a:moveTo>
                  <a:pt x="62" y="31"/>
                </a:moveTo>
                <a:lnTo>
                  <a:pt x="31" y="64"/>
                </a:lnTo>
                <a:lnTo>
                  <a:pt x="0" y="31"/>
                </a:lnTo>
                <a:lnTo>
                  <a:pt x="31" y="0"/>
                </a:lnTo>
                <a:lnTo>
                  <a:pt x="62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2" name="Freeform 188"/>
          <p:cNvSpPr>
            <a:spLocks/>
          </p:cNvSpPr>
          <p:nvPr/>
        </p:nvSpPr>
        <p:spPr bwMode="auto">
          <a:xfrm>
            <a:off x="1190626" y="3429001"/>
            <a:ext cx="100013" cy="98425"/>
          </a:xfrm>
          <a:custGeom>
            <a:avLst/>
            <a:gdLst>
              <a:gd name="T0" fmla="*/ 63 w 63"/>
              <a:gd name="T1" fmla="*/ 31 h 62"/>
              <a:gd name="T2" fmla="*/ 33 w 63"/>
              <a:gd name="T3" fmla="*/ 62 h 62"/>
              <a:gd name="T4" fmla="*/ 0 w 63"/>
              <a:gd name="T5" fmla="*/ 31 h 62"/>
              <a:gd name="T6" fmla="*/ 33 w 63"/>
              <a:gd name="T7" fmla="*/ 0 h 62"/>
              <a:gd name="T8" fmla="*/ 63 w 63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2">
                <a:moveTo>
                  <a:pt x="63" y="31"/>
                </a:moveTo>
                <a:lnTo>
                  <a:pt x="33" y="62"/>
                </a:lnTo>
                <a:lnTo>
                  <a:pt x="0" y="31"/>
                </a:lnTo>
                <a:lnTo>
                  <a:pt x="33" y="0"/>
                </a:lnTo>
                <a:lnTo>
                  <a:pt x="63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3" name="Freeform 189"/>
          <p:cNvSpPr>
            <a:spLocks/>
          </p:cNvSpPr>
          <p:nvPr/>
        </p:nvSpPr>
        <p:spPr bwMode="auto">
          <a:xfrm>
            <a:off x="1444626" y="3582988"/>
            <a:ext cx="101600" cy="98425"/>
          </a:xfrm>
          <a:custGeom>
            <a:avLst/>
            <a:gdLst>
              <a:gd name="T0" fmla="*/ 64 w 64"/>
              <a:gd name="T1" fmla="*/ 31 h 62"/>
              <a:gd name="T2" fmla="*/ 33 w 64"/>
              <a:gd name="T3" fmla="*/ 62 h 62"/>
              <a:gd name="T4" fmla="*/ 0 w 64"/>
              <a:gd name="T5" fmla="*/ 31 h 62"/>
              <a:gd name="T6" fmla="*/ 33 w 64"/>
              <a:gd name="T7" fmla="*/ 0 h 62"/>
              <a:gd name="T8" fmla="*/ 64 w 64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2">
                <a:moveTo>
                  <a:pt x="64" y="31"/>
                </a:moveTo>
                <a:lnTo>
                  <a:pt x="33" y="62"/>
                </a:lnTo>
                <a:lnTo>
                  <a:pt x="0" y="31"/>
                </a:lnTo>
                <a:lnTo>
                  <a:pt x="33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4" name="Freeform 190"/>
          <p:cNvSpPr>
            <a:spLocks/>
          </p:cNvSpPr>
          <p:nvPr/>
        </p:nvSpPr>
        <p:spPr bwMode="auto">
          <a:xfrm>
            <a:off x="1714501" y="3444876"/>
            <a:ext cx="98425" cy="96838"/>
          </a:xfrm>
          <a:custGeom>
            <a:avLst/>
            <a:gdLst>
              <a:gd name="T0" fmla="*/ 62 w 62"/>
              <a:gd name="T1" fmla="*/ 30 h 61"/>
              <a:gd name="T2" fmla="*/ 31 w 62"/>
              <a:gd name="T3" fmla="*/ 61 h 61"/>
              <a:gd name="T4" fmla="*/ 0 w 62"/>
              <a:gd name="T5" fmla="*/ 30 h 61"/>
              <a:gd name="T6" fmla="*/ 31 w 62"/>
              <a:gd name="T7" fmla="*/ 0 h 61"/>
              <a:gd name="T8" fmla="*/ 62 w 62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62" y="30"/>
                </a:moveTo>
                <a:lnTo>
                  <a:pt x="31" y="61"/>
                </a:lnTo>
                <a:lnTo>
                  <a:pt x="0" y="30"/>
                </a:lnTo>
                <a:lnTo>
                  <a:pt x="31" y="0"/>
                </a:lnTo>
                <a:lnTo>
                  <a:pt x="62" y="30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5" name="Freeform 191"/>
          <p:cNvSpPr>
            <a:spLocks/>
          </p:cNvSpPr>
          <p:nvPr/>
        </p:nvSpPr>
        <p:spPr bwMode="auto">
          <a:xfrm>
            <a:off x="1970088" y="3432176"/>
            <a:ext cx="98425" cy="101600"/>
          </a:xfrm>
          <a:custGeom>
            <a:avLst/>
            <a:gdLst>
              <a:gd name="T0" fmla="*/ 62 w 62"/>
              <a:gd name="T1" fmla="*/ 34 h 64"/>
              <a:gd name="T2" fmla="*/ 31 w 62"/>
              <a:gd name="T3" fmla="*/ 64 h 64"/>
              <a:gd name="T4" fmla="*/ 0 w 62"/>
              <a:gd name="T5" fmla="*/ 34 h 64"/>
              <a:gd name="T6" fmla="*/ 31 w 62"/>
              <a:gd name="T7" fmla="*/ 0 h 64"/>
              <a:gd name="T8" fmla="*/ 62 w 62"/>
              <a:gd name="T9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4">
                <a:moveTo>
                  <a:pt x="62" y="34"/>
                </a:moveTo>
                <a:lnTo>
                  <a:pt x="31" y="64"/>
                </a:lnTo>
                <a:lnTo>
                  <a:pt x="0" y="34"/>
                </a:lnTo>
                <a:lnTo>
                  <a:pt x="31" y="0"/>
                </a:lnTo>
                <a:lnTo>
                  <a:pt x="62" y="34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6" name="Freeform 192"/>
          <p:cNvSpPr>
            <a:spLocks/>
          </p:cNvSpPr>
          <p:nvPr/>
        </p:nvSpPr>
        <p:spPr bwMode="auto">
          <a:xfrm>
            <a:off x="2236788" y="3379788"/>
            <a:ext cx="96838" cy="98425"/>
          </a:xfrm>
          <a:custGeom>
            <a:avLst/>
            <a:gdLst>
              <a:gd name="T0" fmla="*/ 61 w 61"/>
              <a:gd name="T1" fmla="*/ 31 h 62"/>
              <a:gd name="T2" fmla="*/ 31 w 61"/>
              <a:gd name="T3" fmla="*/ 62 h 62"/>
              <a:gd name="T4" fmla="*/ 0 w 61"/>
              <a:gd name="T5" fmla="*/ 31 h 62"/>
              <a:gd name="T6" fmla="*/ 31 w 61"/>
              <a:gd name="T7" fmla="*/ 0 h 62"/>
              <a:gd name="T8" fmla="*/ 61 w 61"/>
              <a:gd name="T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31" y="62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7" name="Freeform 193"/>
          <p:cNvSpPr>
            <a:spLocks/>
          </p:cNvSpPr>
          <p:nvPr/>
        </p:nvSpPr>
        <p:spPr bwMode="auto">
          <a:xfrm>
            <a:off x="2495551" y="3478213"/>
            <a:ext cx="96838" cy="96838"/>
          </a:xfrm>
          <a:custGeom>
            <a:avLst/>
            <a:gdLst>
              <a:gd name="T0" fmla="*/ 61 w 61"/>
              <a:gd name="T1" fmla="*/ 31 h 61"/>
              <a:gd name="T2" fmla="*/ 31 w 61"/>
              <a:gd name="T3" fmla="*/ 61 h 61"/>
              <a:gd name="T4" fmla="*/ 0 w 61"/>
              <a:gd name="T5" fmla="*/ 31 h 61"/>
              <a:gd name="T6" fmla="*/ 31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1" y="61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8" name="Freeform 194"/>
          <p:cNvSpPr>
            <a:spLocks/>
          </p:cNvSpPr>
          <p:nvPr/>
        </p:nvSpPr>
        <p:spPr bwMode="auto">
          <a:xfrm>
            <a:off x="2754313" y="3376613"/>
            <a:ext cx="101600" cy="96838"/>
          </a:xfrm>
          <a:custGeom>
            <a:avLst/>
            <a:gdLst>
              <a:gd name="T0" fmla="*/ 64 w 64"/>
              <a:gd name="T1" fmla="*/ 31 h 61"/>
              <a:gd name="T2" fmla="*/ 33 w 64"/>
              <a:gd name="T3" fmla="*/ 61 h 61"/>
              <a:gd name="T4" fmla="*/ 0 w 64"/>
              <a:gd name="T5" fmla="*/ 31 h 61"/>
              <a:gd name="T6" fmla="*/ 33 w 64"/>
              <a:gd name="T7" fmla="*/ 0 h 61"/>
              <a:gd name="T8" fmla="*/ 64 w 64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1">
                <a:moveTo>
                  <a:pt x="64" y="31"/>
                </a:moveTo>
                <a:lnTo>
                  <a:pt x="33" y="61"/>
                </a:lnTo>
                <a:lnTo>
                  <a:pt x="0" y="31"/>
                </a:lnTo>
                <a:lnTo>
                  <a:pt x="33" y="0"/>
                </a:lnTo>
                <a:lnTo>
                  <a:pt x="64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89" name="Freeform 195"/>
          <p:cNvSpPr>
            <a:spLocks/>
          </p:cNvSpPr>
          <p:nvPr/>
        </p:nvSpPr>
        <p:spPr bwMode="auto">
          <a:xfrm>
            <a:off x="676276" y="3832226"/>
            <a:ext cx="96838" cy="96838"/>
          </a:xfrm>
          <a:custGeom>
            <a:avLst/>
            <a:gdLst>
              <a:gd name="T0" fmla="*/ 61 w 61"/>
              <a:gd name="T1" fmla="*/ 30 h 61"/>
              <a:gd name="T2" fmla="*/ 31 w 61"/>
              <a:gd name="T3" fmla="*/ 61 h 61"/>
              <a:gd name="T4" fmla="*/ 0 w 61"/>
              <a:gd name="T5" fmla="*/ 30 h 61"/>
              <a:gd name="T6" fmla="*/ 31 w 61"/>
              <a:gd name="T7" fmla="*/ 0 h 61"/>
              <a:gd name="T8" fmla="*/ 61 w 61"/>
              <a:gd name="T9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31" y="61"/>
                </a:lnTo>
                <a:lnTo>
                  <a:pt x="0" y="30"/>
                </a:lnTo>
                <a:lnTo>
                  <a:pt x="31" y="0"/>
                </a:lnTo>
                <a:lnTo>
                  <a:pt x="61" y="30"/>
                </a:lnTo>
                <a:close/>
              </a:path>
            </a:pathLst>
          </a:custGeom>
          <a:solidFill>
            <a:srgbClr val="1E4A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0" name="Rectangle 196"/>
          <p:cNvSpPr>
            <a:spLocks noChangeArrowheads="1"/>
          </p:cNvSpPr>
          <p:nvPr/>
        </p:nvSpPr>
        <p:spPr bwMode="auto">
          <a:xfrm>
            <a:off x="935038" y="3719513"/>
            <a:ext cx="96838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1" name="Rectangle 197"/>
          <p:cNvSpPr>
            <a:spLocks noChangeArrowheads="1"/>
          </p:cNvSpPr>
          <p:nvPr/>
        </p:nvSpPr>
        <p:spPr bwMode="auto">
          <a:xfrm>
            <a:off x="1190626" y="3741738"/>
            <a:ext cx="100013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2" name="Rectangle 198"/>
          <p:cNvSpPr>
            <a:spLocks noChangeArrowheads="1"/>
          </p:cNvSpPr>
          <p:nvPr/>
        </p:nvSpPr>
        <p:spPr bwMode="auto">
          <a:xfrm>
            <a:off x="1444626" y="3748088"/>
            <a:ext cx="101600" cy="9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3" name="Rectangle 199"/>
          <p:cNvSpPr>
            <a:spLocks noChangeArrowheads="1"/>
          </p:cNvSpPr>
          <p:nvPr/>
        </p:nvSpPr>
        <p:spPr bwMode="auto">
          <a:xfrm>
            <a:off x="1714501" y="3775076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4" name="Rectangle 200"/>
          <p:cNvSpPr>
            <a:spLocks noChangeArrowheads="1"/>
          </p:cNvSpPr>
          <p:nvPr/>
        </p:nvSpPr>
        <p:spPr bwMode="auto">
          <a:xfrm>
            <a:off x="1970088" y="3706813"/>
            <a:ext cx="101600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5" name="Rectangle 201"/>
          <p:cNvSpPr>
            <a:spLocks noChangeArrowheads="1"/>
          </p:cNvSpPr>
          <p:nvPr/>
        </p:nvSpPr>
        <p:spPr bwMode="auto">
          <a:xfrm>
            <a:off x="2236788" y="3681413"/>
            <a:ext cx="96838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6" name="Rectangle 202"/>
          <p:cNvSpPr>
            <a:spLocks noChangeArrowheads="1"/>
          </p:cNvSpPr>
          <p:nvPr/>
        </p:nvSpPr>
        <p:spPr bwMode="auto">
          <a:xfrm>
            <a:off x="2495551" y="3676651"/>
            <a:ext cx="96838" cy="10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7" name="Rectangle 203"/>
          <p:cNvSpPr>
            <a:spLocks noChangeArrowheads="1"/>
          </p:cNvSpPr>
          <p:nvPr/>
        </p:nvSpPr>
        <p:spPr bwMode="auto">
          <a:xfrm>
            <a:off x="2757488" y="3760788"/>
            <a:ext cx="101600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198" name="Rectangle 204"/>
          <p:cNvSpPr>
            <a:spLocks noChangeArrowheads="1"/>
          </p:cNvSpPr>
          <p:nvPr/>
        </p:nvSpPr>
        <p:spPr bwMode="auto">
          <a:xfrm>
            <a:off x="676276" y="3832226"/>
            <a:ext cx="96838" cy="968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206"/>
          <p:cNvSpPr>
            <a:spLocks/>
          </p:cNvSpPr>
          <p:nvPr/>
        </p:nvSpPr>
        <p:spPr bwMode="auto">
          <a:xfrm>
            <a:off x="720725" y="3719513"/>
            <a:ext cx="2105025" cy="168275"/>
          </a:xfrm>
          <a:custGeom>
            <a:avLst/>
            <a:gdLst>
              <a:gd name="T0" fmla="*/ 5 w 1326"/>
              <a:gd name="T1" fmla="*/ 106 h 106"/>
              <a:gd name="T2" fmla="*/ 170 w 1326"/>
              <a:gd name="T3" fmla="*/ 35 h 106"/>
              <a:gd name="T4" fmla="*/ 329 w 1326"/>
              <a:gd name="T5" fmla="*/ 49 h 106"/>
              <a:gd name="T6" fmla="*/ 489 w 1326"/>
              <a:gd name="T7" fmla="*/ 54 h 106"/>
              <a:gd name="T8" fmla="*/ 657 w 1326"/>
              <a:gd name="T9" fmla="*/ 73 h 106"/>
              <a:gd name="T10" fmla="*/ 820 w 1326"/>
              <a:gd name="T11" fmla="*/ 30 h 106"/>
              <a:gd name="T12" fmla="*/ 986 w 1326"/>
              <a:gd name="T13" fmla="*/ 11 h 106"/>
              <a:gd name="T14" fmla="*/ 1161 w 1326"/>
              <a:gd name="T15" fmla="*/ 9 h 106"/>
              <a:gd name="T16" fmla="*/ 1321 w 1326"/>
              <a:gd name="T17" fmla="*/ 61 h 106"/>
              <a:gd name="T18" fmla="*/ 1326 w 1326"/>
              <a:gd name="T19" fmla="*/ 52 h 106"/>
              <a:gd name="T20" fmla="*/ 1161 w 1326"/>
              <a:gd name="T21" fmla="*/ 0 h 106"/>
              <a:gd name="T22" fmla="*/ 986 w 1326"/>
              <a:gd name="T23" fmla="*/ 2 h 106"/>
              <a:gd name="T24" fmla="*/ 818 w 1326"/>
              <a:gd name="T25" fmla="*/ 21 h 106"/>
              <a:gd name="T26" fmla="*/ 657 w 1326"/>
              <a:gd name="T27" fmla="*/ 63 h 106"/>
              <a:gd name="T28" fmla="*/ 489 w 1326"/>
              <a:gd name="T29" fmla="*/ 45 h 106"/>
              <a:gd name="T30" fmla="*/ 329 w 1326"/>
              <a:gd name="T31" fmla="*/ 40 h 106"/>
              <a:gd name="T32" fmla="*/ 168 w 1326"/>
              <a:gd name="T33" fmla="*/ 26 h 106"/>
              <a:gd name="T34" fmla="*/ 0 w 1326"/>
              <a:gd name="T35" fmla="*/ 97 h 106"/>
              <a:gd name="T36" fmla="*/ 5 w 1326"/>
              <a:gd name="T37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6" h="106">
                <a:moveTo>
                  <a:pt x="5" y="106"/>
                </a:moveTo>
                <a:lnTo>
                  <a:pt x="170" y="35"/>
                </a:lnTo>
                <a:lnTo>
                  <a:pt x="329" y="49"/>
                </a:lnTo>
                <a:lnTo>
                  <a:pt x="489" y="54"/>
                </a:lnTo>
                <a:lnTo>
                  <a:pt x="657" y="73"/>
                </a:lnTo>
                <a:lnTo>
                  <a:pt x="820" y="30"/>
                </a:lnTo>
                <a:lnTo>
                  <a:pt x="986" y="11"/>
                </a:lnTo>
                <a:lnTo>
                  <a:pt x="1161" y="9"/>
                </a:lnTo>
                <a:lnTo>
                  <a:pt x="1321" y="61"/>
                </a:lnTo>
                <a:lnTo>
                  <a:pt x="1326" y="52"/>
                </a:lnTo>
                <a:lnTo>
                  <a:pt x="1161" y="0"/>
                </a:lnTo>
                <a:lnTo>
                  <a:pt x="986" y="2"/>
                </a:lnTo>
                <a:lnTo>
                  <a:pt x="818" y="21"/>
                </a:lnTo>
                <a:lnTo>
                  <a:pt x="657" y="63"/>
                </a:lnTo>
                <a:lnTo>
                  <a:pt x="489" y="45"/>
                </a:lnTo>
                <a:lnTo>
                  <a:pt x="329" y="40"/>
                </a:lnTo>
                <a:lnTo>
                  <a:pt x="168" y="26"/>
                </a:lnTo>
                <a:lnTo>
                  <a:pt x="0" y="97"/>
                </a:lnTo>
                <a:lnTo>
                  <a:pt x="5" y="10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207"/>
          <p:cNvSpPr>
            <a:spLocks noChangeArrowheads="1"/>
          </p:cNvSpPr>
          <p:nvPr/>
        </p:nvSpPr>
        <p:spPr bwMode="auto">
          <a:xfrm>
            <a:off x="306388" y="4718051"/>
            <a:ext cx="300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Mean Change From Baseline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08"/>
          <p:cNvSpPr>
            <a:spLocks noChangeArrowheads="1"/>
          </p:cNvSpPr>
          <p:nvPr/>
        </p:nvSpPr>
        <p:spPr bwMode="auto">
          <a:xfrm>
            <a:off x="3675063" y="5045076"/>
            <a:ext cx="477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Rux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09"/>
          <p:cNvSpPr>
            <a:spLocks noChangeArrowheads="1"/>
          </p:cNvSpPr>
          <p:nvPr/>
        </p:nvSpPr>
        <p:spPr bwMode="auto">
          <a:xfrm>
            <a:off x="4797425" y="5045076"/>
            <a:ext cx="1793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10"/>
          <p:cNvSpPr>
            <a:spLocks noChangeArrowheads="1"/>
          </p:cNvSpPr>
          <p:nvPr/>
        </p:nvSpPr>
        <p:spPr bwMode="auto">
          <a:xfrm>
            <a:off x="4987925" y="5045076"/>
            <a:ext cx="1793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11"/>
          <p:cNvSpPr>
            <a:spLocks noChangeArrowheads="1"/>
          </p:cNvSpPr>
          <p:nvPr/>
        </p:nvSpPr>
        <p:spPr bwMode="auto">
          <a:xfrm>
            <a:off x="5156200" y="5045076"/>
            <a:ext cx="165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12"/>
          <p:cNvSpPr>
            <a:spLocks noChangeArrowheads="1"/>
          </p:cNvSpPr>
          <p:nvPr/>
        </p:nvSpPr>
        <p:spPr bwMode="auto">
          <a:xfrm>
            <a:off x="4540250" y="5181601"/>
            <a:ext cx="101600" cy="101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213"/>
          <p:cNvSpPr>
            <a:spLocks/>
          </p:cNvSpPr>
          <p:nvPr/>
        </p:nvSpPr>
        <p:spPr bwMode="auto">
          <a:xfrm>
            <a:off x="3455988" y="5186363"/>
            <a:ext cx="96838" cy="96838"/>
          </a:xfrm>
          <a:custGeom>
            <a:avLst/>
            <a:gdLst>
              <a:gd name="T0" fmla="*/ 61 w 61"/>
              <a:gd name="T1" fmla="*/ 31 h 61"/>
              <a:gd name="T2" fmla="*/ 31 w 61"/>
              <a:gd name="T3" fmla="*/ 61 h 61"/>
              <a:gd name="T4" fmla="*/ 0 w 61"/>
              <a:gd name="T5" fmla="*/ 31 h 61"/>
              <a:gd name="T6" fmla="*/ 31 w 61"/>
              <a:gd name="T7" fmla="*/ 0 h 61"/>
              <a:gd name="T8" fmla="*/ 61 w 61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31" y="61"/>
                </a:lnTo>
                <a:lnTo>
                  <a:pt x="0" y="31"/>
                </a:lnTo>
                <a:lnTo>
                  <a:pt x="31" y="0"/>
                </a:lnTo>
                <a:lnTo>
                  <a:pt x="61" y="31"/>
                </a:lnTo>
                <a:close/>
              </a:path>
            </a:pathLst>
          </a:cu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214"/>
          <p:cNvSpPr>
            <a:spLocks noChangeArrowheads="1"/>
          </p:cNvSpPr>
          <p:nvPr/>
        </p:nvSpPr>
        <p:spPr bwMode="auto">
          <a:xfrm>
            <a:off x="3417888" y="5222876"/>
            <a:ext cx="173038" cy="23813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215"/>
          <p:cNvSpPr>
            <a:spLocks/>
          </p:cNvSpPr>
          <p:nvPr/>
        </p:nvSpPr>
        <p:spPr bwMode="auto">
          <a:xfrm>
            <a:off x="3417888" y="5222876"/>
            <a:ext cx="173038" cy="23813"/>
          </a:xfrm>
          <a:custGeom>
            <a:avLst/>
            <a:gdLst>
              <a:gd name="T0" fmla="*/ 0 w 109"/>
              <a:gd name="T1" fmla="*/ 15 h 15"/>
              <a:gd name="T2" fmla="*/ 109 w 109"/>
              <a:gd name="T3" fmla="*/ 15 h 15"/>
              <a:gd name="T4" fmla="*/ 109 w 109"/>
              <a:gd name="T5" fmla="*/ 0 h 15"/>
              <a:gd name="T6" fmla="*/ 0 w 109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" h="15">
                <a:moveTo>
                  <a:pt x="0" y="15"/>
                </a:moveTo>
                <a:lnTo>
                  <a:pt x="109" y="15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216"/>
          <p:cNvSpPr>
            <a:spLocks noChangeArrowheads="1"/>
          </p:cNvSpPr>
          <p:nvPr/>
        </p:nvSpPr>
        <p:spPr bwMode="auto">
          <a:xfrm>
            <a:off x="4487863" y="5222876"/>
            <a:ext cx="206375" cy="238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 217"/>
          <p:cNvSpPr>
            <a:spLocks/>
          </p:cNvSpPr>
          <p:nvPr/>
        </p:nvSpPr>
        <p:spPr bwMode="auto">
          <a:xfrm>
            <a:off x="4487863" y="5222876"/>
            <a:ext cx="206375" cy="23813"/>
          </a:xfrm>
          <a:custGeom>
            <a:avLst/>
            <a:gdLst>
              <a:gd name="T0" fmla="*/ 0 w 130"/>
              <a:gd name="T1" fmla="*/ 15 h 15"/>
              <a:gd name="T2" fmla="*/ 130 w 130"/>
              <a:gd name="T3" fmla="*/ 15 h 15"/>
              <a:gd name="T4" fmla="*/ 130 w 130"/>
              <a:gd name="T5" fmla="*/ 0 h 15"/>
              <a:gd name="T6" fmla="*/ 0 w 130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5">
                <a:moveTo>
                  <a:pt x="0" y="15"/>
                </a:moveTo>
                <a:lnTo>
                  <a:pt x="130" y="15"/>
                </a:lnTo>
                <a:lnTo>
                  <a:pt x="130" y="0"/>
                </a:lnTo>
                <a:lnTo>
                  <a:pt x="0" y="0"/>
                </a:lnTo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3" name="Title 1"/>
          <p:cNvSpPr txBox="1">
            <a:spLocks/>
          </p:cNvSpPr>
          <p:nvPr/>
        </p:nvSpPr>
        <p:spPr bwMode="auto">
          <a:xfrm>
            <a:off x="0" y="391917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0982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kern="0" dirty="0" smtClean="0"/>
              <a:t>Mean Change From Baseline in EORTC QLQ-C30 Functional Scores Over Time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kern="0" dirty="0"/>
          </a:p>
        </p:txBody>
      </p:sp>
      <p:sp>
        <p:nvSpPr>
          <p:cNvPr id="224" name="Content Placeholder 4"/>
          <p:cNvSpPr txBox="1">
            <a:spLocks/>
          </p:cNvSpPr>
          <p:nvPr/>
        </p:nvSpPr>
        <p:spPr bwMode="auto">
          <a:xfrm>
            <a:off x="457200" y="1714444"/>
            <a:ext cx="8229600" cy="87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•"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•"/>
              <a:defRPr sz="1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–"/>
              <a:defRPr sz="12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»"/>
              <a:defRPr sz="1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0" dirty="0" smtClean="0"/>
              <a:t>Improvements in functional subscales of the EORTC QLQ-C30 with </a:t>
            </a:r>
            <a:r>
              <a:rPr lang="en-US" b="1" kern="0" dirty="0" err="1" smtClean="0"/>
              <a:t>Rux</a:t>
            </a:r>
            <a:r>
              <a:rPr lang="en-US" b="1" kern="0" dirty="0" smtClean="0"/>
              <a:t> treatment were rapid and maintained over time</a:t>
            </a:r>
            <a:endParaRPr lang="en-US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729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000" dirty="0" smtClean="0"/>
              <a:t>Proportion of Patients Achieving MID*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in</a:t>
            </a:r>
            <a:r>
              <a:rPr lang="en-US" sz="3000" dirty="0"/>
              <a:t> </a:t>
            </a:r>
            <a:r>
              <a:rPr lang="en-US" sz="3000" dirty="0" smtClean="0"/>
              <a:t>EORTC </a:t>
            </a:r>
            <a:r>
              <a:rPr lang="en-US" sz="3000" dirty="0" smtClean="0"/>
              <a:t>QLQ-C30 Global Health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Status/</a:t>
            </a:r>
            <a:r>
              <a:rPr lang="en-US" sz="3000" dirty="0" err="1" smtClean="0"/>
              <a:t>QoL</a:t>
            </a:r>
            <a:r>
              <a:rPr lang="en-US" sz="3000" dirty="0" smtClean="0"/>
              <a:t> Over </a:t>
            </a:r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69052" y="6161220"/>
            <a:ext cx="8348145" cy="2616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/>
            <a:r>
              <a:rPr lang="en-US" sz="1100" dirty="0" smtClean="0">
                <a:solidFill>
                  <a:schemeClr val="bg1"/>
                </a:solidFill>
              </a:rPr>
              <a:t>*MID=10-point change</a:t>
            </a:r>
          </a:p>
          <a:p>
            <a:pPr marL="228600" indent="-228600">
              <a:buAutoNum type="arabicPeriod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609600" y="1456340"/>
            <a:ext cx="8229600" cy="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F09828"/>
              </a:buClr>
              <a:buFont typeface="Arial" charset="0"/>
              <a:buChar char="•"/>
            </a:pPr>
            <a:r>
              <a:rPr lang="en-US" b="1" kern="0" dirty="0" smtClean="0">
                <a:solidFill>
                  <a:schemeClr val="bg1"/>
                </a:solidFill>
              </a:rPr>
              <a:t>A greater proportion of patients receiving Rux compared with BAT achieved MID at every visit between </a:t>
            </a:r>
            <a:r>
              <a:rPr lang="en-US" b="1" kern="0" dirty="0" smtClean="0">
                <a:solidFill>
                  <a:schemeClr val="bg1"/>
                </a:solidFill>
              </a:rPr>
              <a:t>weeks </a:t>
            </a:r>
            <a:r>
              <a:rPr lang="en-US" b="1" kern="0" dirty="0" smtClean="0">
                <a:solidFill>
                  <a:schemeClr val="bg1"/>
                </a:solidFill>
              </a:rPr>
              <a:t>4 and 32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399209" y="3653053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Patients,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chemeClr val="bg1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74763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47800" y="5959476"/>
            <a:ext cx="4376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97100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70138" y="5959476"/>
            <a:ext cx="4376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070225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243263" y="595947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12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89388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162425" y="595947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908550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81588" y="595947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827713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000750" y="595947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746875" y="595947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919913" y="595947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28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662863" y="5965826"/>
            <a:ext cx="169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7835900" y="5965826"/>
            <a:ext cx="5370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eek 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7050088" y="2246313"/>
            <a:ext cx="3638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Rux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8001000" y="2246313"/>
            <a:ext cx="136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8143875" y="2246313"/>
            <a:ext cx="136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8270875" y="2246313"/>
            <a:ext cx="1250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292225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1652588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223361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2578100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146425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349726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4064000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441801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498951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5335588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913438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6256338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681831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717391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7748588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8094663" y="571500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781050" y="5543551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677863" y="484505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3"/>
          <p:cNvSpPr>
            <a:spLocks noChangeArrowheads="1"/>
          </p:cNvSpPr>
          <p:nvPr/>
        </p:nvSpPr>
        <p:spPr bwMode="auto">
          <a:xfrm>
            <a:off x="677863" y="4175126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677863" y="3514726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45"/>
          <p:cNvSpPr>
            <a:spLocks noChangeArrowheads="1"/>
          </p:cNvSpPr>
          <p:nvPr/>
        </p:nvSpPr>
        <p:spPr bwMode="auto">
          <a:xfrm>
            <a:off x="677863" y="2851151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677863" y="2176463"/>
            <a:ext cx="198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174625" y="5715001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Patients, 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1590675" y="4824413"/>
            <a:ext cx="333375" cy="825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511425" y="4506913"/>
            <a:ext cx="339725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3433763" y="4506913"/>
            <a:ext cx="33655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4351338" y="4303713"/>
            <a:ext cx="339725" cy="134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270500" y="4510088"/>
            <a:ext cx="339725" cy="1139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6191250" y="4748213"/>
            <a:ext cx="338138" cy="901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7110413" y="4624388"/>
            <a:ext cx="336550" cy="10255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8027988" y="5013326"/>
            <a:ext cx="341313" cy="636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1255713" y="3343276"/>
            <a:ext cx="334963" cy="2306638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auto">
          <a:xfrm>
            <a:off x="2174875" y="2649538"/>
            <a:ext cx="336550" cy="300037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095625" y="2843213"/>
            <a:ext cx="338138" cy="2806700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11613" y="3021013"/>
            <a:ext cx="339725" cy="2628900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4930775" y="2960688"/>
            <a:ext cx="339725" cy="268922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5851525" y="3024188"/>
            <a:ext cx="339725" cy="262572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6773863" y="2763838"/>
            <a:ext cx="336550" cy="288607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7688263" y="2709863"/>
            <a:ext cx="339725" cy="2940050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1020763" y="2241551"/>
            <a:ext cx="7380288" cy="3408363"/>
          </a:xfrm>
          <a:custGeom>
            <a:avLst/>
            <a:gdLst>
              <a:gd name="T0" fmla="*/ 4649 w 4649"/>
              <a:gd name="T1" fmla="*/ 2147 h 2147"/>
              <a:gd name="T2" fmla="*/ 0 w 4649"/>
              <a:gd name="T3" fmla="*/ 2147 h 2147"/>
              <a:gd name="T4" fmla="*/ 0 w 4649"/>
              <a:gd name="T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9" h="2147">
                <a:moveTo>
                  <a:pt x="4649" y="2147"/>
                </a:moveTo>
                <a:lnTo>
                  <a:pt x="0" y="2147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Line 66"/>
          <p:cNvSpPr>
            <a:spLocks noChangeShapeType="1"/>
          </p:cNvSpPr>
          <p:nvPr/>
        </p:nvSpPr>
        <p:spPr bwMode="auto">
          <a:xfrm>
            <a:off x="935038" y="2298701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Line 67"/>
          <p:cNvSpPr>
            <a:spLocks noChangeShapeType="1"/>
          </p:cNvSpPr>
          <p:nvPr/>
        </p:nvSpPr>
        <p:spPr bwMode="auto">
          <a:xfrm>
            <a:off x="935038" y="2967038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Line 68"/>
          <p:cNvSpPr>
            <a:spLocks noChangeShapeType="1"/>
          </p:cNvSpPr>
          <p:nvPr/>
        </p:nvSpPr>
        <p:spPr bwMode="auto">
          <a:xfrm>
            <a:off x="935038" y="3638551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Line 69"/>
          <p:cNvSpPr>
            <a:spLocks noChangeShapeType="1"/>
          </p:cNvSpPr>
          <p:nvPr/>
        </p:nvSpPr>
        <p:spPr bwMode="auto">
          <a:xfrm>
            <a:off x="935038" y="4310063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Line 70"/>
          <p:cNvSpPr>
            <a:spLocks noChangeShapeType="1"/>
          </p:cNvSpPr>
          <p:nvPr/>
        </p:nvSpPr>
        <p:spPr bwMode="auto">
          <a:xfrm>
            <a:off x="935038" y="4978401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>
            <a:off x="935038" y="5649913"/>
            <a:ext cx="88900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2"/>
          <p:cNvSpPr>
            <a:spLocks noChangeArrowheads="1"/>
          </p:cNvSpPr>
          <p:nvPr/>
        </p:nvSpPr>
        <p:spPr bwMode="auto">
          <a:xfrm>
            <a:off x="6780213" y="2257426"/>
            <a:ext cx="209550" cy="206375"/>
          </a:xfrm>
          <a:prstGeom prst="rect">
            <a:avLst/>
          </a:prstGeom>
          <a:solidFill>
            <a:srgbClr val="9C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7688263" y="2257426"/>
            <a:ext cx="212725" cy="206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94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000" dirty="0" smtClean="0"/>
              <a:t>Mean Change From Baseline in EORTC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QLQ-C30 </a:t>
            </a:r>
            <a:r>
              <a:rPr lang="en-US" sz="3000" dirty="0" smtClean="0"/>
              <a:t>Individual Symptom Scores at Week 32</a:t>
            </a:r>
            <a:endParaRPr lang="en-US" sz="3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7792"/>
            <a:ext cx="8229600" cy="1177546"/>
          </a:xfrm>
        </p:spPr>
        <p:txBody>
          <a:bodyPr/>
          <a:lstStyle/>
          <a:p>
            <a:r>
              <a:rPr lang="en-US" b="1" dirty="0" smtClean="0"/>
              <a:t>Treatment with Rux was associated with improvement in mean EORTC QLQ-C30 symptom subscales, whereas BAT was associated with worsened or comparatively less improvement in symptom scores</a:t>
            </a:r>
            <a:endParaRPr lang="en-US" b="1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6196430"/>
              </p:ext>
            </p:extLst>
          </p:nvPr>
        </p:nvGraphicFramePr>
        <p:xfrm>
          <a:off x="796435" y="2405591"/>
          <a:ext cx="6583680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ight Arrow 9"/>
          <p:cNvSpPr/>
          <p:nvPr/>
        </p:nvSpPr>
        <p:spPr>
          <a:xfrm flipH="1">
            <a:off x="3585365" y="6001915"/>
            <a:ext cx="1783075" cy="462885"/>
          </a:xfrm>
          <a:prstGeom prst="rightArrow">
            <a:avLst>
              <a:gd name="adj1" fmla="val 66462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36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835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Improvement in MPN-SAF TSS and Symptom Clusters at Week 32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303940"/>
            <a:ext cx="8229600" cy="1214320"/>
          </a:xfrm>
        </p:spPr>
        <p:txBody>
          <a:bodyPr/>
          <a:lstStyle/>
          <a:p>
            <a:r>
              <a:rPr lang="en-US" b="1" dirty="0" smtClean="0"/>
              <a:t>A greater proportion of patients treated with Rux compared with BAT experienced a ≥50% improvement in MPN-SAF total symptom score, as well as the cytokine, hyperviscosity, and splenomegaly symptom clusters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658938" y="2518260"/>
            <a:ext cx="568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Percentage of Patients </a:t>
            </a:r>
            <a:r>
              <a:rPr lang="en-US" altLang="en-US" sz="1600" b="1" dirty="0" smtClean="0"/>
              <a:t>With </a:t>
            </a:r>
            <a:r>
              <a:rPr lang="en-US" altLang="en-US" sz="1600" b="1" dirty="0"/>
              <a:t>a </a:t>
            </a:r>
            <a:r>
              <a:rPr lang="en-US" altLang="en-US" sz="1600" b="1" dirty="0" smtClean="0"/>
              <a:t>≥50</a:t>
            </a:r>
            <a:r>
              <a:rPr lang="en-US" altLang="en-US" sz="1600" b="1" dirty="0"/>
              <a:t>% Improvement in MPN-SAF Symptom </a:t>
            </a:r>
            <a:r>
              <a:rPr lang="en-US" altLang="en-US" sz="1600" b="1" dirty="0" smtClean="0"/>
              <a:t>Scores </a:t>
            </a:r>
            <a:r>
              <a:rPr lang="en-US" altLang="en-US" sz="1600" b="1" dirty="0"/>
              <a:t>at Week 32</a:t>
            </a: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164217705"/>
              </p:ext>
            </p:extLst>
          </p:nvPr>
        </p:nvGraphicFramePr>
        <p:xfrm>
          <a:off x="416052" y="3112608"/>
          <a:ext cx="8613648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41467" y="6222403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Symptom Cluster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Improvement in Individual Symptoms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MPN-SAF at Week 32</a:t>
            </a:r>
            <a:endParaRPr lang="en-US" dirty="0"/>
          </a:p>
        </p:txBody>
      </p:sp>
      <p:sp>
        <p:nvSpPr>
          <p:cNvPr id="5" name="TextBox 18"/>
          <p:cNvSpPr txBox="1">
            <a:spLocks noChangeArrowheads="1"/>
          </p:cNvSpPr>
          <p:nvPr/>
        </p:nvSpPr>
        <p:spPr bwMode="auto">
          <a:xfrm>
            <a:off x="1482725" y="1110478"/>
            <a:ext cx="6118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Median Percentage Changes From Baseline at Week 32 in Individual </a:t>
            </a:r>
            <a:r>
              <a:rPr lang="en-US" altLang="en-US" sz="1600" b="1" dirty="0" smtClean="0"/>
              <a:t>MPN-SAF Symptom Scores</a:t>
            </a:r>
            <a:endParaRPr lang="en-US" altLang="en-US" sz="1600" b="1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1505895"/>
              </p:ext>
            </p:extLst>
          </p:nvPr>
        </p:nvGraphicFramePr>
        <p:xfrm>
          <a:off x="285750" y="1630268"/>
          <a:ext cx="8153400" cy="4944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7547612" y="3212578"/>
            <a:ext cx="1783075" cy="462885"/>
          </a:xfrm>
          <a:prstGeom prst="rightArrow">
            <a:avLst>
              <a:gd name="adj1" fmla="val 66462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3600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657" y="19642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8657" y="15658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Introduction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54" y="1000360"/>
            <a:ext cx="8559666" cy="434285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 smtClean="0"/>
              <a:t>Polycythemia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vera</a:t>
            </a:r>
            <a:r>
              <a:rPr lang="en-US" sz="1600" b="1" dirty="0" smtClean="0"/>
              <a:t> (PV) is associated with </a:t>
            </a:r>
            <a:r>
              <a:rPr lang="en-US" sz="1600" b="1" dirty="0" err="1" smtClean="0"/>
              <a:t>overactivation</a:t>
            </a:r>
            <a:r>
              <a:rPr lang="en-US" sz="1600" b="1" dirty="0" smtClean="0"/>
              <a:t> of the JAK/STAT pathway and characterized by </a:t>
            </a:r>
            <a:r>
              <a:rPr lang="en-US" sz="1600" b="1" dirty="0" err="1" smtClean="0"/>
              <a:t>erythrocytosis</a:t>
            </a:r>
            <a:r>
              <a:rPr lang="en-US" sz="1600" b="1" dirty="0" smtClean="0"/>
              <a:t> and an increased risk of thrombosis</a:t>
            </a:r>
            <a:r>
              <a:rPr lang="en-US" sz="1600" b="1" baseline="30000" dirty="0" smtClean="0"/>
              <a:t>1,2</a:t>
            </a:r>
            <a:endParaRPr lang="en-US" sz="1600" b="1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/>
              <a:t>Patients with PV experience a broad range of symptoms that impose a significant burden and may negatively impact quality of life (</a:t>
            </a:r>
            <a:r>
              <a:rPr lang="en-US" sz="1600" b="1" dirty="0" err="1" smtClean="0"/>
              <a:t>QoL</a:t>
            </a:r>
            <a:r>
              <a:rPr lang="en-US" sz="1600" b="1" dirty="0" smtClean="0"/>
              <a:t>)</a:t>
            </a:r>
            <a:r>
              <a:rPr lang="en-US" sz="1600" b="1" baseline="30000" dirty="0" smtClean="0"/>
              <a:t>3</a:t>
            </a:r>
          </a:p>
          <a:p>
            <a:r>
              <a:rPr lang="en-US" sz="1600" b="1" dirty="0" smtClean="0"/>
              <a:t>Primary results from RESPONSE (NCT01243944) indicated that the JAK1/JAK2 inhibitor</a:t>
            </a:r>
            <a:r>
              <a:rPr lang="en-US" sz="1600" b="1" baseline="30000" dirty="0" smtClean="0"/>
              <a:t> </a:t>
            </a:r>
            <a:r>
              <a:rPr lang="en-US" sz="1600" b="1" dirty="0" err="1" smtClean="0"/>
              <a:t>ruxolitinib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Rux</a:t>
            </a:r>
            <a:r>
              <a:rPr lang="en-US" sz="1600" b="1" dirty="0" smtClean="0"/>
              <a:t>)</a:t>
            </a:r>
            <a:r>
              <a:rPr lang="en-US" sz="1600" b="1" baseline="30000" dirty="0" smtClean="0"/>
              <a:t>4</a:t>
            </a:r>
            <a:r>
              <a:rPr lang="en-US" sz="1600" b="1" dirty="0" smtClean="0"/>
              <a:t> provided clinically relevant improvements compared with best available therapy (BAT) in maintaining control of </a:t>
            </a:r>
            <a:r>
              <a:rPr lang="en-US" sz="1600" b="1" dirty="0" err="1" smtClean="0"/>
              <a:t>hematocrit</a:t>
            </a:r>
            <a:r>
              <a:rPr lang="en-US" sz="1600" b="1" dirty="0" smtClean="0"/>
              <a:t> level without phlebotomy, normalizing blood cell count, reducing spleen volume, and improving symptoms</a:t>
            </a:r>
            <a:r>
              <a:rPr lang="en-US" sz="1600" b="1" baseline="30000" dirty="0" smtClean="0"/>
              <a:t>5,6</a:t>
            </a:r>
            <a:endParaRPr lang="en-US" sz="1600" b="1" dirty="0" smtClean="0"/>
          </a:p>
          <a:p>
            <a:r>
              <a:rPr lang="en-US" sz="1600" b="1" dirty="0" err="1" smtClean="0"/>
              <a:t>Rux</a:t>
            </a:r>
            <a:r>
              <a:rPr lang="en-US" sz="1600" b="1" dirty="0" smtClean="0"/>
              <a:t> was recently approved by the FDA for the treatment of patients with PV who have had an inadequate response to or are intolerant of </a:t>
            </a:r>
            <a:r>
              <a:rPr lang="en-US" sz="1600" b="1" dirty="0" err="1" smtClean="0"/>
              <a:t>hydroxyurea</a:t>
            </a:r>
            <a:endParaRPr lang="en-US" sz="1600" b="1" dirty="0" smtClean="0"/>
          </a:p>
          <a:p>
            <a:pPr lvl="1"/>
            <a:r>
              <a:rPr lang="en-US" b="1" dirty="0" err="1" smtClean="0"/>
              <a:t>Rux</a:t>
            </a:r>
            <a:r>
              <a:rPr lang="en-US" b="1" dirty="0" smtClean="0"/>
              <a:t> is also approved by the FDA for the treatment of intermediate or high-risk </a:t>
            </a:r>
            <a:r>
              <a:rPr lang="en-US" b="1" dirty="0" err="1" smtClean="0"/>
              <a:t>myelofibrosis</a:t>
            </a:r>
            <a:r>
              <a:rPr lang="en-US" b="1" dirty="0" smtClean="0"/>
              <a:t> (MF), including primary MF, post-PV MF and post-essential </a:t>
            </a:r>
            <a:r>
              <a:rPr lang="en-US" b="1" dirty="0" err="1" smtClean="0"/>
              <a:t>thrombocythemia</a:t>
            </a:r>
            <a:endParaRPr lang="en-US" b="1" dirty="0" smtClean="0"/>
          </a:p>
          <a:p>
            <a:r>
              <a:rPr lang="en-US" sz="1600" b="1" dirty="0" smtClean="0"/>
              <a:t>This analysis was conducted to further evaluate the effect of </a:t>
            </a:r>
            <a:r>
              <a:rPr lang="en-US" sz="1600" b="1" dirty="0" err="1" smtClean="0"/>
              <a:t>Rux</a:t>
            </a:r>
            <a:r>
              <a:rPr lang="en-US" sz="1600" b="1" dirty="0" smtClean="0"/>
              <a:t> on </a:t>
            </a:r>
            <a:r>
              <a:rPr lang="en-US" sz="1600" b="1" dirty="0" err="1" smtClean="0"/>
              <a:t>PV‑related</a:t>
            </a:r>
            <a:r>
              <a:rPr lang="en-US" sz="1600" b="1" dirty="0" smtClean="0"/>
              <a:t> symptoms and </a:t>
            </a:r>
            <a:r>
              <a:rPr lang="en-US" sz="1600" b="1" dirty="0" err="1" smtClean="0"/>
              <a:t>QoL</a:t>
            </a:r>
            <a:r>
              <a:rPr lang="en-US" sz="1600" b="1" dirty="0" smtClean="0"/>
              <a:t> measures in the RESPONSE trial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66" y="5857640"/>
            <a:ext cx="8767632" cy="7848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AutoNum type="arabicPeriod"/>
            </a:pPr>
            <a:r>
              <a:rPr lang="it-IT" sz="900" b="1" dirty="0">
                <a:solidFill>
                  <a:schemeClr val="bg1"/>
                </a:solidFill>
              </a:rPr>
              <a:t>Tefferi A, et al. </a:t>
            </a:r>
            <a:r>
              <a:rPr lang="it-IT" sz="900" b="1" i="1" dirty="0">
                <a:solidFill>
                  <a:schemeClr val="bg1"/>
                </a:solidFill>
              </a:rPr>
              <a:t>Leukemia</a:t>
            </a:r>
            <a:r>
              <a:rPr lang="it-IT" sz="900" b="1" dirty="0">
                <a:solidFill>
                  <a:schemeClr val="bg1"/>
                </a:solidFill>
              </a:rPr>
              <a:t>. 2008;22(1):14-22.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900" b="1" dirty="0" err="1" smtClean="0">
                <a:solidFill>
                  <a:schemeClr val="bg1"/>
                </a:solidFill>
              </a:rPr>
              <a:t>Tefferi</a:t>
            </a:r>
            <a:r>
              <a:rPr lang="en-US" sz="900" b="1" dirty="0" smtClean="0">
                <a:solidFill>
                  <a:schemeClr val="bg1"/>
                </a:solidFill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</a:rPr>
              <a:t>A, et </a:t>
            </a:r>
            <a:r>
              <a:rPr lang="en-US" sz="900" b="1" dirty="0" smtClean="0">
                <a:solidFill>
                  <a:schemeClr val="bg1"/>
                </a:solidFill>
              </a:rPr>
              <a:t>al. </a:t>
            </a:r>
            <a:r>
              <a:rPr lang="en-US" sz="900" b="1" i="1" dirty="0" smtClean="0">
                <a:solidFill>
                  <a:schemeClr val="bg1"/>
                </a:solidFill>
              </a:rPr>
              <a:t>Leukemia</a:t>
            </a:r>
            <a:r>
              <a:rPr lang="en-US" sz="900" b="1" dirty="0" smtClean="0">
                <a:solidFill>
                  <a:schemeClr val="bg1"/>
                </a:solidFill>
              </a:rPr>
              <a:t>. 2013;27(9):</a:t>
            </a:r>
            <a:r>
              <a:rPr lang="en-US" sz="900" b="1" dirty="0" smtClean="0">
                <a:solidFill>
                  <a:schemeClr val="bg1"/>
                </a:solidFill>
              </a:rPr>
              <a:t>1874-1881.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nb-NO" sz="900" b="1" dirty="0">
                <a:solidFill>
                  <a:schemeClr val="bg1"/>
                </a:solidFill>
              </a:rPr>
              <a:t>Stein BL, et al. </a:t>
            </a:r>
            <a:r>
              <a:rPr lang="nb-NO" sz="900" b="1" i="1" dirty="0">
                <a:solidFill>
                  <a:schemeClr val="bg1"/>
                </a:solidFill>
              </a:rPr>
              <a:t>Ann Hematol</a:t>
            </a:r>
            <a:r>
              <a:rPr lang="nb-NO" sz="900" b="1" dirty="0">
                <a:solidFill>
                  <a:schemeClr val="bg1"/>
                </a:solidFill>
              </a:rPr>
              <a:t>. 2014;93(12):</a:t>
            </a:r>
            <a:r>
              <a:rPr lang="nb-NO" sz="900" b="1" dirty="0" smtClean="0">
                <a:solidFill>
                  <a:schemeClr val="bg1"/>
                </a:solidFill>
              </a:rPr>
              <a:t>1965-1976.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900" b="1" dirty="0" err="1">
                <a:solidFill>
                  <a:schemeClr val="bg1"/>
                </a:solidFill>
              </a:rPr>
              <a:t>Aittomäki</a:t>
            </a:r>
            <a:r>
              <a:rPr lang="en-US" sz="900" b="1" dirty="0">
                <a:solidFill>
                  <a:schemeClr val="bg1"/>
                </a:solidFill>
              </a:rPr>
              <a:t> S, et al. </a:t>
            </a:r>
            <a:r>
              <a:rPr lang="en-US" sz="900" b="1" i="1" dirty="0">
                <a:solidFill>
                  <a:schemeClr val="bg1"/>
                </a:solidFill>
              </a:rPr>
              <a:t>Basic </a:t>
            </a:r>
            <a:r>
              <a:rPr lang="en-US" sz="900" b="1" i="1" dirty="0" err="1">
                <a:solidFill>
                  <a:schemeClr val="bg1"/>
                </a:solidFill>
              </a:rPr>
              <a:t>Clin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  <a:r>
              <a:rPr lang="en-US" sz="900" b="1" i="1" dirty="0" err="1">
                <a:solidFill>
                  <a:schemeClr val="bg1"/>
                </a:solidFill>
              </a:rPr>
              <a:t>Pharmacol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  <a:r>
              <a:rPr lang="en-US" sz="900" b="1" i="1" dirty="0" err="1">
                <a:solidFill>
                  <a:schemeClr val="bg1"/>
                </a:solidFill>
              </a:rPr>
              <a:t>Toxicol</a:t>
            </a:r>
            <a:r>
              <a:rPr lang="en-US" sz="900" b="1" dirty="0">
                <a:solidFill>
                  <a:schemeClr val="bg1"/>
                </a:solidFill>
              </a:rPr>
              <a:t>. 2014;114(1):18-23.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nl-NL" sz="900" b="1" dirty="0" smtClean="0">
                <a:solidFill>
                  <a:schemeClr val="bg1"/>
                </a:solidFill>
              </a:rPr>
              <a:t>Verstovsek </a:t>
            </a:r>
            <a:r>
              <a:rPr lang="nl-NL" sz="900" b="1" dirty="0" smtClean="0">
                <a:solidFill>
                  <a:schemeClr val="bg1"/>
                </a:solidFill>
              </a:rPr>
              <a:t>S, et </a:t>
            </a:r>
            <a:r>
              <a:rPr lang="nl-NL" sz="900" b="1" dirty="0" smtClean="0">
                <a:solidFill>
                  <a:schemeClr val="bg1"/>
                </a:solidFill>
              </a:rPr>
              <a:t>al. </a:t>
            </a:r>
            <a:r>
              <a:rPr lang="nl-NL" sz="900" b="1" i="1" dirty="0" smtClean="0">
                <a:solidFill>
                  <a:schemeClr val="bg1"/>
                </a:solidFill>
              </a:rPr>
              <a:t>J Clin Oncol. </a:t>
            </a:r>
            <a:r>
              <a:rPr lang="nl-NL" sz="900" b="1" dirty="0" smtClean="0">
                <a:solidFill>
                  <a:schemeClr val="bg1"/>
                </a:solidFill>
              </a:rPr>
              <a:t>2014;32(Suppl): Abstract 7026.</a:t>
            </a:r>
            <a:endParaRPr lang="nl-NL" sz="9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nl-NL" sz="900" b="1" dirty="0" smtClean="0">
                <a:solidFill>
                  <a:schemeClr val="bg1"/>
                </a:solidFill>
              </a:rPr>
              <a:t>Vannucchi AM, et </a:t>
            </a:r>
            <a:r>
              <a:rPr lang="nl-NL" sz="900" b="1" dirty="0" smtClean="0">
                <a:solidFill>
                  <a:schemeClr val="bg1"/>
                </a:solidFill>
              </a:rPr>
              <a:t>al. </a:t>
            </a:r>
            <a:r>
              <a:rPr lang="nl-NL" sz="900" b="1" dirty="0" smtClean="0">
                <a:solidFill>
                  <a:schemeClr val="bg1"/>
                </a:solidFill>
              </a:rPr>
              <a:t>Presented at: </a:t>
            </a:r>
            <a:r>
              <a:rPr lang="en-US" sz="900" b="1" dirty="0" smtClean="0">
                <a:solidFill>
                  <a:schemeClr val="bg1"/>
                </a:solidFill>
              </a:rPr>
              <a:t>European Hematology Association </a:t>
            </a:r>
            <a:r>
              <a:rPr lang="en-US" sz="900" b="1" dirty="0">
                <a:solidFill>
                  <a:schemeClr val="bg1"/>
                </a:solidFill>
              </a:rPr>
              <a:t>Annual Meeting; June 12-15, 2014; Milan, Italy. Abstract LB-2436.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835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Mean Change From </a:t>
            </a:r>
            <a:r>
              <a:rPr lang="en-US" dirty="0" smtClean="0"/>
              <a:t>Baseline on </a:t>
            </a:r>
            <a:r>
              <a:rPr lang="en-US" dirty="0" smtClean="0"/>
              <a:t>the </a:t>
            </a:r>
            <a:r>
              <a:rPr lang="en-US" dirty="0" smtClean="0"/>
              <a:t>PSIS* at </a:t>
            </a:r>
            <a:r>
              <a:rPr lang="en-US" dirty="0" smtClean="0"/>
              <a:t>Week 32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47792"/>
            <a:ext cx="8229600" cy="910740"/>
          </a:xfrm>
        </p:spPr>
        <p:txBody>
          <a:bodyPr/>
          <a:lstStyle/>
          <a:p>
            <a:r>
              <a:rPr lang="en-US" b="1" dirty="0" smtClean="0"/>
              <a:t>Pruritus severity and its interference on daily life improved with Rux and was unchanged/worsened with BAT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5828" y="6161220"/>
            <a:ext cx="8348145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/>
            <a:r>
              <a:rPr lang="en-US" sz="1100" dirty="0" smtClean="0">
                <a:solidFill>
                  <a:schemeClr val="bg1"/>
                </a:solidFill>
              </a:rPr>
              <a:t>*Patients responded to each question on a scale of 0 (not at all) to 10 (worst imaginable)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8376986"/>
              </p:ext>
            </p:extLst>
          </p:nvPr>
        </p:nvGraphicFramePr>
        <p:xfrm>
          <a:off x="701355" y="2138785"/>
          <a:ext cx="7361815" cy="402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39268089"/>
              </p:ext>
            </p:extLst>
          </p:nvPr>
        </p:nvGraphicFramePr>
        <p:xfrm>
          <a:off x="608990" y="2199927"/>
          <a:ext cx="7912777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835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Patient Global Impression of Change</a:t>
            </a:r>
            <a:br>
              <a:rPr lang="en-US" altLang="en-US" dirty="0" smtClean="0"/>
            </a:br>
            <a:r>
              <a:rPr lang="en-US" altLang="en-US" dirty="0" smtClean="0"/>
              <a:t>at Week 32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466" y="1303940"/>
            <a:ext cx="8694340" cy="834845"/>
          </a:xfrm>
        </p:spPr>
        <p:txBody>
          <a:bodyPr/>
          <a:lstStyle/>
          <a:p>
            <a:r>
              <a:rPr lang="en-US" b="1" dirty="0" smtClean="0"/>
              <a:t>A greater proportion of patients receiving Rux compared with BAT reported their symptoms as “very much improved” or “much improved”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99209" y="3653053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Patients, %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Patients with PV who are resistant to or intolerant of HU per modified ELN criteria experience a broad disease burden that negatively affects QoL</a:t>
            </a:r>
          </a:p>
          <a:p>
            <a:pPr lvl="1"/>
            <a:r>
              <a:rPr lang="en-US" b="1" dirty="0" smtClean="0"/>
              <a:t>PV symptoms may be severe, comparable to MF, and are not effectively addressed by standard therapy options</a:t>
            </a:r>
          </a:p>
          <a:p>
            <a:r>
              <a:rPr lang="en-US" sz="2000" b="1" dirty="0" smtClean="0"/>
              <a:t>Treatment with Rux was associated with greater and clinically meaningful improvements in PV-related symptom burden and QoL measures that were maintained up to Week 32 compared with BAT</a:t>
            </a:r>
          </a:p>
          <a:p>
            <a:r>
              <a:rPr lang="en-US" sz="2000" b="1" dirty="0" smtClean="0"/>
              <a:t>Rux may address an important unmet medical need in patients with PV whose disease is not adequately controlled with available therapies</a:t>
            </a:r>
          </a:p>
          <a:p>
            <a:pPr lvl="1"/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+mn-lt"/>
              </a:rPr>
              <a:t>RESPONSE Study Design </a:t>
            </a:r>
            <a:endParaRPr lang="en-US" dirty="0">
              <a:latin typeface="+mn-lt"/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4112055"/>
            <a:ext cx="8229600" cy="161972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b="1" dirty="0" smtClean="0"/>
              <a:t>The primary endpoint was a composite of Hct control and ≥35% reduction in spleen volume</a:t>
            </a:r>
          </a:p>
          <a:p>
            <a:pPr marL="742950" lvl="3" indent="-28575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en-US" sz="1400" b="1" dirty="0" smtClean="0"/>
              <a:t>To achieve Hct control, patients could not be </a:t>
            </a:r>
            <a:r>
              <a:rPr lang="en-US" altLang="en-US" sz="1400" b="1" u="sng" dirty="0" smtClean="0"/>
              <a:t>eligible</a:t>
            </a:r>
            <a:r>
              <a:rPr lang="en-US" altLang="en-US" sz="1400" b="1" dirty="0" smtClean="0"/>
              <a:t> for phlebotomy based on protocol-defined Hct values</a:t>
            </a:r>
          </a:p>
          <a:p>
            <a:pPr marL="742950" lvl="3" indent="-28575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en-US" sz="1400" b="1" dirty="0" smtClean="0"/>
              <a:t>Phlebotomy eligibility was defined as Hct &gt; 45% and ≥ 3% higher than baseline or a Hct &gt; 48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140" y="5712846"/>
            <a:ext cx="8153400" cy="5539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/>
            <a:r>
              <a:rPr lang="en-US" sz="1000" b="1" dirty="0" smtClean="0">
                <a:solidFill>
                  <a:schemeClr val="bg1"/>
                </a:solidFill>
              </a:rPr>
              <a:t>BID = twice </a:t>
            </a:r>
            <a:r>
              <a:rPr lang="en-US" sz="1000" b="1" dirty="0" smtClean="0">
                <a:solidFill>
                  <a:schemeClr val="bg1"/>
                </a:solidFill>
              </a:rPr>
              <a:t>daily; </a:t>
            </a:r>
            <a:r>
              <a:rPr lang="en-US" sz="1000" b="1" dirty="0" smtClean="0">
                <a:solidFill>
                  <a:schemeClr val="bg1"/>
                </a:solidFill>
              </a:rPr>
              <a:t>ELN = European </a:t>
            </a:r>
            <a:r>
              <a:rPr lang="en-US" sz="1000" b="1" dirty="0" smtClean="0">
                <a:solidFill>
                  <a:schemeClr val="bg1"/>
                </a:solidFill>
              </a:rPr>
              <a:t>LeukemiaNet; </a:t>
            </a:r>
            <a:r>
              <a:rPr lang="en-US" sz="1000" b="1" dirty="0" err="1" smtClean="0">
                <a:solidFill>
                  <a:schemeClr val="bg1"/>
                </a:solidFill>
              </a:rPr>
              <a:t>Hct</a:t>
            </a:r>
            <a:r>
              <a:rPr lang="en-US" sz="1000" b="1" dirty="0" smtClean="0">
                <a:solidFill>
                  <a:schemeClr val="bg1"/>
                </a:solidFill>
              </a:rPr>
              <a:t> = hematocrit</a:t>
            </a:r>
            <a:r>
              <a:rPr lang="en-US" sz="1000" b="1" dirty="0" smtClean="0">
                <a:solidFill>
                  <a:schemeClr val="bg1"/>
                </a:solidFill>
              </a:rPr>
              <a:t>; </a:t>
            </a:r>
            <a:r>
              <a:rPr lang="en-US" sz="1000" b="1" dirty="0" smtClean="0">
                <a:solidFill>
                  <a:schemeClr val="bg1"/>
                </a:solidFill>
              </a:rPr>
              <a:t>HU = </a:t>
            </a:r>
            <a:r>
              <a:rPr lang="en-US" sz="1000" b="1" dirty="0" err="1" smtClean="0">
                <a:solidFill>
                  <a:schemeClr val="bg1"/>
                </a:solidFill>
              </a:rPr>
              <a:t>hydroxyurea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*Palpable splenomegaly confirmed by MRI/CT to be ≥450 cm</a:t>
            </a:r>
            <a:r>
              <a:rPr lang="en-US" sz="1000" b="1" baseline="30000" dirty="0" smtClean="0">
                <a:solidFill>
                  <a:schemeClr val="bg1"/>
                </a:solidFill>
              </a:rPr>
              <a:t>3</a:t>
            </a:r>
            <a:r>
              <a:rPr lang="en-US" sz="1000" b="1" dirty="0" smtClean="0">
                <a:solidFill>
                  <a:schemeClr val="bg1"/>
                </a:solidFill>
              </a:rPr>
              <a:t> in volume (ie, 2 to 3 times the upper limit of normal); patients with body habitus precluding spleen palpation must have a spleen volume ≥450 cm</a:t>
            </a:r>
            <a:r>
              <a:rPr lang="en-US" sz="1000" b="1" baseline="30000" dirty="0" smtClean="0">
                <a:solidFill>
                  <a:schemeClr val="bg1"/>
                </a:solidFill>
              </a:rPr>
              <a:t>3</a:t>
            </a:r>
            <a:r>
              <a:rPr lang="en-US" sz="1000" b="1" dirty="0" smtClean="0">
                <a:solidFill>
                  <a:schemeClr val="bg1"/>
                </a:solidFill>
              </a:rPr>
              <a:t> by MRI/CT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5872163" y="1843995"/>
            <a:ext cx="0" cy="217488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445000" y="3061055"/>
            <a:ext cx="163036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+mn-lt"/>
              </a:rPr>
              <a:t>BAT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7624763" y="1842408"/>
            <a:ext cx="0" cy="219075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487894" y="3500922"/>
            <a:ext cx="778060" cy="633365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 lIns="9144" tIns="9144" rIns="9144" bIns="9144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Week 32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(primary 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endpoint)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7207198" y="3500922"/>
            <a:ext cx="79861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Week 80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904956" y="1937658"/>
            <a:ext cx="71045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>
                <a:solidFill>
                  <a:schemeClr val="bg1"/>
                </a:solidFill>
                <a:latin typeface="+mn-lt"/>
              </a:rPr>
              <a:t>n = 110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960938" y="3308834"/>
            <a:ext cx="62388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n=112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6070090" y="2287471"/>
            <a:ext cx="1221809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Crossover to 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Rux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252413" y="1630877"/>
            <a:ext cx="1752600" cy="19239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lIns="18288" tIns="18288" rIns="18288" bIns="18288">
            <a:noAutofit/>
          </a:bodyPr>
          <a:lstStyle/>
          <a:p>
            <a:pPr marL="171450" indent="-171450" defTabSz="914400" eaLnBrk="0" fontAlgn="auto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Resistance to or  intolerance of HU (modified ELN criteria)</a:t>
            </a:r>
          </a:p>
          <a:p>
            <a:pPr marL="171450" indent="-171450" defTabSz="914400" eaLnBrk="0" fontAlgn="auto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Phlebotomy requirement</a:t>
            </a:r>
          </a:p>
          <a:p>
            <a:pPr marL="171450" indent="-171450" defTabSz="914400" eaLnBrk="0" fontAlgn="auto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solidFill>
                  <a:schemeClr val="bg1"/>
                </a:solidFill>
              </a:rPr>
              <a:t>Splenomegaly*</a:t>
            </a:r>
            <a:endParaRPr lang="en-US" sz="1400" b="1" kern="0" baseline="30000" dirty="0">
              <a:solidFill>
                <a:schemeClr val="bg1"/>
              </a:solidFill>
            </a:endParaRP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2303465" y="2235685"/>
            <a:ext cx="1687513" cy="7143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400050" indent="-400050" eaLnBrk="0" hangingPunct="0">
              <a:buFont typeface="+mj-lt"/>
              <a:buAutoNum type="romanUcPeriod"/>
              <a:tabLst>
                <a:tab pos="114300" algn="l"/>
              </a:tabLst>
              <a:defRPr sz="1400" b="1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marL="0" indent="0" algn="ctr" defTabSz="914400" fontAlgn="auto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US" sz="1200" kern="0" dirty="0" smtClean="0">
                <a:solidFill>
                  <a:schemeClr val="bg1"/>
                </a:solidFill>
              </a:rPr>
              <a:t>Prerandomization (Day </a:t>
            </a:r>
            <a:r>
              <a:rPr lang="en-US" sz="1200" kern="0" dirty="0">
                <a:solidFill>
                  <a:schemeClr val="bg1"/>
                </a:solidFill>
              </a:rPr>
              <a:t>-</a:t>
            </a:r>
            <a:r>
              <a:rPr lang="en-US" sz="1200" kern="0" dirty="0" smtClean="0">
                <a:solidFill>
                  <a:schemeClr val="bg1"/>
                </a:solidFill>
              </a:rPr>
              <a:t>28 </a:t>
            </a:r>
            <a:r>
              <a:rPr lang="en-US" sz="1200" kern="0" dirty="0">
                <a:solidFill>
                  <a:schemeClr val="bg1"/>
                </a:solidFill>
              </a:rPr>
              <a:t>to </a:t>
            </a:r>
            <a:r>
              <a:rPr lang="en-US" sz="1200" kern="0" dirty="0" smtClean="0">
                <a:solidFill>
                  <a:schemeClr val="bg1"/>
                </a:solidFill>
              </a:rPr>
              <a:t>Day </a:t>
            </a:r>
            <a:r>
              <a:rPr lang="en-US" sz="1200" kern="0" dirty="0">
                <a:solidFill>
                  <a:schemeClr val="bg1"/>
                </a:solidFill>
              </a:rPr>
              <a:t>-</a:t>
            </a:r>
            <a:r>
              <a:rPr lang="en-US" sz="1200" kern="0" dirty="0" smtClean="0">
                <a:solidFill>
                  <a:schemeClr val="bg1"/>
                </a:solidFill>
              </a:rPr>
              <a:t>1</a:t>
            </a:r>
            <a:r>
              <a:rPr lang="en-US" sz="1200" kern="0" dirty="0" smtClean="0">
                <a:solidFill>
                  <a:schemeClr val="bg1"/>
                </a:solidFill>
              </a:rPr>
              <a:t>)</a:t>
            </a:r>
            <a:endParaRPr lang="en-US" sz="1200" kern="0" dirty="0">
              <a:solidFill>
                <a:schemeClr val="bg1"/>
              </a:solidFill>
            </a:endParaRPr>
          </a:p>
          <a:p>
            <a:pPr marL="0" indent="0" algn="ctr" defTabSz="914400" fontAlgn="auto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US" sz="1200" kern="0" dirty="0" err="1" smtClean="0">
                <a:solidFill>
                  <a:schemeClr val="bg1"/>
                </a:solidFill>
              </a:rPr>
              <a:t>Hct</a:t>
            </a:r>
            <a:r>
              <a:rPr lang="en-US" sz="1200" kern="0" dirty="0" smtClean="0">
                <a:solidFill>
                  <a:schemeClr val="bg1"/>
                </a:solidFill>
              </a:rPr>
              <a:t> </a:t>
            </a:r>
            <a:r>
              <a:rPr lang="en-US" sz="1200" kern="0" dirty="0" smtClean="0">
                <a:solidFill>
                  <a:schemeClr val="bg1"/>
                </a:solidFill>
              </a:rPr>
              <a:t>40%-45</a:t>
            </a:r>
            <a:r>
              <a:rPr lang="en-US" sz="1200" kern="0" dirty="0" smtClean="0">
                <a:solidFill>
                  <a:schemeClr val="bg1"/>
                </a:solidFill>
              </a:rPr>
              <a:t>%</a:t>
            </a:r>
          </a:p>
        </p:txBody>
      </p:sp>
      <p:cxnSp>
        <p:nvCxnSpPr>
          <p:cNvPr id="75" name="Straight Connector 15"/>
          <p:cNvCxnSpPr>
            <a:cxnSpLocks noChangeShapeType="1"/>
          </p:cNvCxnSpPr>
          <p:nvPr/>
        </p:nvCxnSpPr>
        <p:spPr bwMode="auto">
          <a:xfrm flipV="1">
            <a:off x="4000502" y="2592079"/>
            <a:ext cx="285750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 type="stealth" w="lg" len="lg"/>
          </a:ln>
        </p:spPr>
      </p:cxnSp>
      <p:cxnSp>
        <p:nvCxnSpPr>
          <p:cNvPr id="76" name="Straight Arrow Connector 16"/>
          <p:cNvCxnSpPr>
            <a:cxnSpLocks noChangeShapeType="1"/>
          </p:cNvCxnSpPr>
          <p:nvPr/>
        </p:nvCxnSpPr>
        <p:spPr bwMode="auto">
          <a:xfrm>
            <a:off x="4613275" y="1951945"/>
            <a:ext cx="3011488" cy="4763"/>
          </a:xfrm>
          <a:prstGeom prst="straightConnector1">
            <a:avLst/>
          </a:prstGeom>
          <a:noFill/>
          <a:ln w="28575" algn="ctr">
            <a:solidFill>
              <a:schemeClr val="accent3"/>
            </a:solidFill>
            <a:round/>
            <a:headEnd/>
            <a:tailEnd type="stealth" w="lg" len="lg"/>
          </a:ln>
        </p:spPr>
      </p:cxn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5872163" y="3235809"/>
            <a:ext cx="0" cy="21748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624763" y="3221522"/>
            <a:ext cx="0" cy="21748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79" name="Straight Arrow Connector 19"/>
          <p:cNvCxnSpPr>
            <a:cxnSpLocks noChangeShapeType="1"/>
          </p:cNvCxnSpPr>
          <p:nvPr/>
        </p:nvCxnSpPr>
        <p:spPr bwMode="auto">
          <a:xfrm flipV="1">
            <a:off x="4613275" y="3331059"/>
            <a:ext cx="3011488" cy="31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stealth" w="lg" len="lg"/>
          </a:ln>
        </p:spPr>
      </p:cxnSp>
      <p:sp>
        <p:nvSpPr>
          <p:cNvPr id="80" name="Text Box 23"/>
          <p:cNvSpPr txBox="1">
            <a:spLocks noChangeArrowheads="1"/>
          </p:cNvSpPr>
          <p:nvPr/>
        </p:nvSpPr>
        <p:spPr bwMode="auto">
          <a:xfrm rot="16200000">
            <a:off x="3346451" y="2438884"/>
            <a:ext cx="2212975" cy="3079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400050" indent="-400050" eaLnBrk="0" hangingPunct="0">
              <a:buFont typeface="+mj-lt"/>
              <a:buAutoNum type="romanUcPeriod"/>
              <a:tabLst>
                <a:tab pos="114300" algn="l"/>
              </a:tabLst>
              <a:defRPr sz="1400" b="1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marL="0" indent="0" algn="ctr" defTabSz="914400" fontAlgn="auto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US" sz="1200" kern="0" dirty="0" smtClean="0">
                <a:solidFill>
                  <a:schemeClr val="bg1"/>
                </a:solidFill>
              </a:rPr>
              <a:t>Randomized 1:1</a:t>
            </a:r>
            <a:endParaRPr lang="en-US" sz="1200" kern="0" dirty="0">
              <a:solidFill>
                <a:schemeClr val="bg1"/>
              </a:solidFill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543914" y="1228045"/>
            <a:ext cx="928460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Extended-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treatment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phase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2" name="Straight Arrow Connector 22"/>
          <p:cNvCxnSpPr>
            <a:cxnSpLocks noChangeShapeType="1"/>
          </p:cNvCxnSpPr>
          <p:nvPr/>
        </p:nvCxnSpPr>
        <p:spPr bwMode="auto">
          <a:xfrm>
            <a:off x="5911850" y="2756384"/>
            <a:ext cx="1663700" cy="0"/>
          </a:xfrm>
          <a:prstGeom prst="straightConnector1">
            <a:avLst/>
          </a:prstGeom>
          <a:noFill/>
          <a:ln w="28575" algn="ctr">
            <a:solidFill>
              <a:schemeClr val="accent3"/>
            </a:solidFill>
            <a:round/>
            <a:headEnd/>
            <a:tailEnd type="stealth" w="lg" len="lg"/>
          </a:ln>
        </p:spPr>
      </p:cxnSp>
      <p:cxnSp>
        <p:nvCxnSpPr>
          <p:cNvPr id="83" name="Straight Arrow Connector 23"/>
          <p:cNvCxnSpPr>
            <a:cxnSpLocks noChangeShapeType="1"/>
          </p:cNvCxnSpPr>
          <p:nvPr/>
        </p:nvCxnSpPr>
        <p:spPr bwMode="auto">
          <a:xfrm>
            <a:off x="7634287" y="1963058"/>
            <a:ext cx="471487" cy="0"/>
          </a:xfrm>
          <a:prstGeom prst="straightConnector1">
            <a:avLst/>
          </a:prstGeom>
          <a:noFill/>
          <a:ln w="28575" algn="ctr">
            <a:solidFill>
              <a:schemeClr val="accent3"/>
            </a:solidFill>
            <a:round/>
            <a:headEnd/>
            <a:tailEnd type="stealth" w="lg" len="lg"/>
          </a:ln>
        </p:spPr>
      </p:cxnSp>
      <p:cxnSp>
        <p:nvCxnSpPr>
          <p:cNvPr id="84" name="Straight Arrow Connector 24"/>
          <p:cNvCxnSpPr>
            <a:cxnSpLocks noChangeShapeType="1"/>
          </p:cNvCxnSpPr>
          <p:nvPr/>
        </p:nvCxnSpPr>
        <p:spPr bwMode="auto">
          <a:xfrm>
            <a:off x="7615235" y="2769084"/>
            <a:ext cx="471487" cy="0"/>
          </a:xfrm>
          <a:prstGeom prst="straightConnector1">
            <a:avLst/>
          </a:prstGeom>
          <a:noFill/>
          <a:ln w="28575" algn="ctr">
            <a:solidFill>
              <a:schemeClr val="accent3"/>
            </a:solidFill>
            <a:round/>
            <a:headEnd/>
            <a:tailEnd type="stealth" w="lg" len="lg"/>
          </a:ln>
        </p:spPr>
      </p:cxnSp>
      <p:sp>
        <p:nvSpPr>
          <p:cNvPr id="85" name="Line 15"/>
          <p:cNvSpPr>
            <a:spLocks noChangeShapeType="1"/>
          </p:cNvSpPr>
          <p:nvPr/>
        </p:nvSpPr>
        <p:spPr bwMode="auto">
          <a:xfrm>
            <a:off x="7605713" y="2656372"/>
            <a:ext cx="0" cy="219075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6" name="Right Arrow 85"/>
          <p:cNvSpPr/>
          <p:nvPr/>
        </p:nvSpPr>
        <p:spPr>
          <a:xfrm rot="16200000">
            <a:off x="5966619" y="2828615"/>
            <a:ext cx="496888" cy="447675"/>
          </a:xfrm>
          <a:prstGeom prst="rightArrow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4606925" y="1450295"/>
            <a:ext cx="1304925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Rux</a:t>
            </a:r>
          </a:p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10 mg BID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8" name="Straight Connector 28"/>
          <p:cNvCxnSpPr>
            <a:cxnSpLocks noChangeShapeType="1"/>
          </p:cNvCxnSpPr>
          <p:nvPr/>
        </p:nvCxnSpPr>
        <p:spPr bwMode="auto">
          <a:xfrm flipV="1">
            <a:off x="2005013" y="2592078"/>
            <a:ext cx="285750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 type="stealth" w="lg" len="lg"/>
          </a:ln>
        </p:spPr>
      </p:cxn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8053388" y="2623034"/>
            <a:ext cx="99218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Week 256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8053388" y="1829708"/>
            <a:ext cx="992187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Week 256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872163" y="2765909"/>
            <a:ext cx="0" cy="4556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Line 8"/>
          <p:cNvSpPr>
            <a:spLocks noChangeShapeType="1"/>
          </p:cNvSpPr>
          <p:nvPr/>
        </p:nvSpPr>
        <p:spPr bwMode="auto">
          <a:xfrm>
            <a:off x="6557963" y="3231047"/>
            <a:ext cx="0" cy="21748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6251523" y="3500922"/>
            <a:ext cx="79861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200" b="1" kern="0" dirty="0" smtClean="0">
                <a:solidFill>
                  <a:schemeClr val="bg1"/>
                </a:solidFill>
                <a:latin typeface="+mn-lt"/>
              </a:rPr>
              <a:t>Week 48</a:t>
            </a:r>
            <a:endParaRPr lang="en-US" altLang="en-US" sz="12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4" name="Line 8"/>
          <p:cNvSpPr>
            <a:spLocks noChangeShapeType="1"/>
          </p:cNvSpPr>
          <p:nvPr/>
        </p:nvSpPr>
        <p:spPr bwMode="auto">
          <a:xfrm>
            <a:off x="6543675" y="1855108"/>
            <a:ext cx="0" cy="21748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  <p:extLst>
      <p:ext uri="{BB962C8B-B14F-4D97-AF65-F5344CB8AC3E}">
        <p14:creationId xmlns:p14="http://schemas.microsoft.com/office/powerpoint/2010/main" val="16558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Characteristics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362150" y="6031095"/>
            <a:ext cx="8652030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/>
            <a:r>
              <a:rPr lang="en-US" sz="1100" b="1" dirty="0" smtClean="0">
                <a:solidFill>
                  <a:schemeClr val="bg1"/>
                </a:solidFill>
              </a:rPr>
              <a:t>IFN = interferon; IMID = </a:t>
            </a:r>
            <a:r>
              <a:rPr lang="en-US" sz="1100" b="1" dirty="0" err="1" smtClean="0">
                <a:solidFill>
                  <a:schemeClr val="bg1"/>
                </a:solidFill>
              </a:rPr>
              <a:t>immunomodulatory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drug; </a:t>
            </a:r>
            <a:r>
              <a:rPr lang="en-US" sz="1100" b="1" dirty="0" smtClean="0">
                <a:solidFill>
                  <a:schemeClr val="bg1"/>
                </a:solidFill>
              </a:rPr>
              <a:t>PEG = </a:t>
            </a:r>
            <a:r>
              <a:rPr lang="en-US" sz="1100" b="1" dirty="0" err="1" smtClean="0">
                <a:solidFill>
                  <a:schemeClr val="bg1"/>
                </a:solidFill>
              </a:rPr>
              <a:t>pegylated</a:t>
            </a:r>
            <a:r>
              <a:rPr lang="en-US" sz="1100" b="1" dirty="0" smtClean="0">
                <a:solidFill>
                  <a:schemeClr val="bg1"/>
                </a:solidFill>
              </a:rPr>
              <a:t>; </a:t>
            </a:r>
            <a:r>
              <a:rPr lang="en-US" sz="1100" b="1" dirty="0" smtClean="0">
                <a:solidFill>
                  <a:schemeClr val="bg1"/>
                </a:solidFill>
              </a:rPr>
              <a:t>WBC = white </a:t>
            </a:r>
            <a:r>
              <a:rPr lang="en-US" sz="1100" b="1" dirty="0" smtClean="0">
                <a:solidFill>
                  <a:schemeClr val="bg1"/>
                </a:solidFill>
              </a:rPr>
              <a:t>blood cell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008273"/>
              </p:ext>
            </p:extLst>
          </p:nvPr>
        </p:nvGraphicFramePr>
        <p:xfrm>
          <a:off x="381000" y="1076255"/>
          <a:ext cx="8312150" cy="43796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85417"/>
                <a:gridCol w="1870933"/>
                <a:gridCol w="1955800"/>
              </a:tblGrid>
              <a:tr h="368434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kumimoji="0" lang="en-US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b" horzOverflow="overflow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Rux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110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 (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112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b" horzOverflow="overflow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median (range), years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 (34−90)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(33−84)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Male, %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 resistance/intolerance, %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Resistance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46.4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Intolerance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53.6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JAK2 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V617F mutation positive, %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490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 of prior thromboembolic event,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9144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Hct, mean (SD), %*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43.6 (2.2)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43.9 (2.2)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WBC × 10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/L, mean (SD)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17.6 (9.6)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 (12.2)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Platelet count × 10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/L, mean (SD)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485 (323)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 (319)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≥3 Phlebotomies in prior 24 weeks, %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30.9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42.0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Palpable spleen length, median (range), cm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(0−24)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(0−25)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Spleen volume, median (range), cm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1400" b="1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1195 (396−4631)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1322 (254−5147)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195"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baseline="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en-US" sz="1000" b="1" dirty="0" smtClean="0">
                          <a:solidFill>
                            <a:schemeClr val="bg1"/>
                          </a:solidFill>
                        </a:rPr>
                        <a:t>Following Hct control period prior to randomization.</a:t>
                      </a:r>
                    </a:p>
                  </a:txBody>
                  <a:tcPr marL="81282" marR="81282" marT="45722" marB="45722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282" marR="81282" marT="45722" marB="45722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55464" y="5478165"/>
            <a:ext cx="861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09828"/>
              </a:buClr>
              <a:buFont typeface="Arial" pitchFamily="34" charset="0"/>
              <a:buChar char="•"/>
            </a:pPr>
            <a:r>
              <a:rPr lang="en-US" altLang="en-US" sz="1600" b="1" dirty="0">
                <a:solidFill>
                  <a:schemeClr val="bg1"/>
                </a:solidFill>
              </a:rPr>
              <a:t>BAT included HU (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n = 66</a:t>
            </a:r>
            <a:r>
              <a:rPr lang="en-US" altLang="en-US" sz="1600" b="1" dirty="0">
                <a:solidFill>
                  <a:schemeClr val="bg1"/>
                </a:solidFill>
              </a:rPr>
              <a:t>; 59%), IFN/pegylated IFN (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n = 13</a:t>
            </a:r>
            <a:r>
              <a:rPr lang="en-US" altLang="en-US" sz="1600" b="1" dirty="0">
                <a:solidFill>
                  <a:schemeClr val="bg1"/>
                </a:solidFill>
              </a:rPr>
              <a:t>; 12%), </a:t>
            </a:r>
            <a:r>
              <a:rPr lang="en-US" altLang="en-US" sz="1600" b="1" dirty="0" err="1">
                <a:solidFill>
                  <a:schemeClr val="bg1"/>
                </a:solidFill>
              </a:rPr>
              <a:t>anagrelide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/>
            </a:r>
            <a:br>
              <a:rPr lang="en-US" altLang="en-US" sz="1600" b="1" dirty="0" smtClean="0">
                <a:solidFill>
                  <a:schemeClr val="bg1"/>
                </a:solidFill>
              </a:rPr>
            </a:br>
            <a:r>
              <a:rPr lang="en-US" altLang="en-US" sz="1600" b="1" dirty="0" smtClean="0">
                <a:solidFill>
                  <a:schemeClr val="bg1"/>
                </a:solidFill>
              </a:rPr>
              <a:t>(n = 8</a:t>
            </a:r>
            <a:r>
              <a:rPr lang="en-US" altLang="en-US" sz="1600" b="1" dirty="0">
                <a:solidFill>
                  <a:schemeClr val="bg1"/>
                </a:solidFill>
              </a:rPr>
              <a:t>; 7%),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IMIDs (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n = 5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 4%),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pipobroman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</a:rPr>
              <a:t>(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n = 2</a:t>
            </a:r>
            <a:r>
              <a:rPr lang="en-US" altLang="en-US" sz="1600" b="1" dirty="0">
                <a:solidFill>
                  <a:schemeClr val="bg1"/>
                </a:solidFill>
              </a:rPr>
              <a:t>; 2%),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altLang="en-US" sz="1600" b="1" dirty="0">
                <a:solidFill>
                  <a:schemeClr val="bg1"/>
                </a:solidFill>
              </a:rPr>
              <a:t>observation (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n = 17</a:t>
            </a:r>
            <a:r>
              <a:rPr lang="en-US" altLang="en-US" sz="1600" b="1" dirty="0">
                <a:solidFill>
                  <a:schemeClr val="bg1"/>
                </a:solidFill>
              </a:rPr>
              <a:t>; 15%)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Response at Week 32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678221"/>
            <a:ext cx="8229600" cy="502801"/>
          </a:xfrm>
        </p:spPr>
        <p:txBody>
          <a:bodyPr/>
          <a:lstStyle/>
          <a:p>
            <a:pPr marL="342900" lvl="2" indent="-342900"/>
            <a:r>
              <a:rPr lang="en-US" altLang="en-US" sz="1800" b="1" dirty="0" smtClean="0"/>
              <a:t>91% of patients who achieved the primary endpoint had a confirmed response at Week 48</a:t>
            </a:r>
            <a:endParaRPr lang="en-US" sz="1800" b="1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38474360"/>
              </p:ext>
            </p:extLst>
          </p:nvPr>
        </p:nvGraphicFramePr>
        <p:xfrm>
          <a:off x="176211" y="2963769"/>
          <a:ext cx="8791577" cy="268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3661260" y="3115559"/>
            <a:ext cx="0" cy="1623458"/>
          </a:xfrm>
          <a:prstGeom prst="line">
            <a:avLst/>
          </a:prstGeom>
          <a:noFill/>
          <a:ln w="1905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</p:cxn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299365" y="3166484"/>
            <a:ext cx="2286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en-US" sz="1400" b="1" i="1" dirty="0">
                <a:solidFill>
                  <a:schemeClr val="bg1"/>
                </a:solidFill>
              </a:rPr>
              <a:t>P</a:t>
            </a:r>
            <a:r>
              <a:rPr lang="en-US" altLang="en-US" sz="1400" b="1" dirty="0">
                <a:solidFill>
                  <a:schemeClr val="bg1"/>
                </a:solidFill>
              </a:rPr>
              <a:t> &lt; .0001</a:t>
            </a:r>
          </a:p>
          <a:p>
            <a:pPr algn="ctr" defTabSz="914400"/>
            <a:r>
              <a:rPr lang="en-US" altLang="en-US" sz="1400" b="1" dirty="0">
                <a:solidFill>
                  <a:schemeClr val="bg1"/>
                </a:solidFill>
              </a:rPr>
              <a:t>OR, 28.64</a:t>
            </a:r>
            <a:br>
              <a:rPr lang="en-US" altLang="en-US" sz="1400" b="1" dirty="0">
                <a:solidFill>
                  <a:schemeClr val="bg1"/>
                </a:solidFill>
              </a:rPr>
            </a:br>
            <a:r>
              <a:rPr lang="en-US" altLang="en-US" sz="1200" b="1" dirty="0">
                <a:solidFill>
                  <a:schemeClr val="bg1"/>
                </a:solidFill>
              </a:rPr>
              <a:t>(95% CI, 4.50-1206)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308515" y="2613957"/>
            <a:ext cx="2286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en-US" sz="1600" b="1" dirty="0">
                <a:solidFill>
                  <a:schemeClr val="bg1"/>
                </a:solidFill>
              </a:rPr>
              <a:t>Primary Endpoint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799685" y="2613957"/>
            <a:ext cx="2667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en-US" sz="1600" b="1" dirty="0">
                <a:solidFill>
                  <a:schemeClr val="bg1"/>
                </a:solidFill>
              </a:rPr>
              <a:t>Individual Components of Primary Endpoint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9780" y="39716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8730" y="4355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315" y="36722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38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9302" y="4355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8850" y="32169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60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3837" y="40475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57200" y="1274999"/>
            <a:ext cx="8229600" cy="100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10000"/>
              </a:lnSpc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r>
              <a:rPr lang="en-US" altLang="en-US" b="1" dirty="0" smtClean="0">
                <a:solidFill>
                  <a:schemeClr val="bg1"/>
                </a:solidFill>
              </a:rPr>
              <a:t>The primary endpoint was a composite of the percentage of patients who achieved both hematocrit control and ≥35% reduction in spleen volume at Week 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/>
          <a:lstStyle/>
          <a:p>
            <a:r>
              <a:rPr lang="en-US" dirty="0" smtClean="0"/>
              <a:t>How Symptomatic Are PV Patients Based on Eligibility Features in RESPONSE?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</p:spTree>
    <p:extLst>
      <p:ext uri="{BB962C8B-B14F-4D97-AF65-F5344CB8AC3E}">
        <p14:creationId xmlns:p14="http://schemas.microsoft.com/office/powerpoint/2010/main" val="30971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40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Impact of Palpable </a:t>
            </a:r>
            <a:r>
              <a:rPr lang="en-US" dirty="0" err="1" smtClean="0"/>
              <a:t>Splenomegaly</a:t>
            </a:r>
            <a:r>
              <a:rPr lang="en-US" dirty="0" smtClean="0"/>
              <a:t> on</a:t>
            </a:r>
            <a:br>
              <a:rPr lang="en-US" dirty="0" smtClean="0"/>
            </a:br>
            <a:r>
              <a:rPr lang="en-US" dirty="0" smtClean="0"/>
              <a:t>MPN 10 in 1334 Patients With PV</a:t>
            </a:r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66770100"/>
              </p:ext>
            </p:extLst>
          </p:nvPr>
        </p:nvGraphicFramePr>
        <p:xfrm>
          <a:off x="576263" y="1393774"/>
          <a:ext cx="8078850" cy="490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36276" y="1898820"/>
            <a:ext cx="117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r>
              <a:rPr lang="en-US" sz="1400" i="1" dirty="0" smtClean="0">
                <a:solidFill>
                  <a:schemeClr val="bg1"/>
                </a:solidFill>
              </a:rPr>
              <a:t>P</a:t>
            </a:r>
            <a:r>
              <a:rPr lang="en-US" sz="1400" dirty="0" smtClean="0">
                <a:solidFill>
                  <a:schemeClr val="bg1"/>
                </a:solidFill>
              </a:rPr>
              <a:t> &lt; 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7556" y="1228045"/>
            <a:ext cx="4885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Mean Symptom Scores by Enlarged Spleen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5596" y="1737933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0735" y="4248821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3375" y="2571570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6630" y="3009824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0425" y="3423767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0210" y="4716432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052" y="5507137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6200" y="4715989"/>
            <a:ext cx="2399975" cy="9194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Splenomegaly</a:t>
            </a:r>
            <a:r>
              <a:rPr lang="en-US" sz="2400" b="1" dirty="0" smtClean="0"/>
              <a:t>,</a:t>
            </a:r>
          </a:p>
          <a:p>
            <a:pPr algn="ctr"/>
            <a:r>
              <a:rPr lang="en-US" sz="2400" b="1" dirty="0" smtClean="0"/>
              <a:t>28%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967728" y="2123761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**P</a:t>
            </a:r>
            <a:r>
              <a:rPr lang="en-US" sz="1400" dirty="0" smtClean="0">
                <a:solidFill>
                  <a:schemeClr val="bg1"/>
                </a:solidFill>
              </a:rPr>
              <a:t> &lt; .001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269" y="6192579"/>
            <a:ext cx="8655054" cy="24622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28600" indent="-228600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Geyer S, </a:t>
            </a:r>
            <a:r>
              <a:rPr lang="en-US" sz="1000" b="1" dirty="0" smtClean="0">
                <a:solidFill>
                  <a:schemeClr val="bg1"/>
                </a:solidFill>
              </a:rPr>
              <a:t>et al. </a:t>
            </a:r>
            <a:r>
              <a:rPr lang="en-US" sz="1000" b="1" i="1" dirty="0">
                <a:solidFill>
                  <a:schemeClr val="bg1"/>
                </a:solidFill>
              </a:rPr>
              <a:t>Blood</a:t>
            </a:r>
            <a:r>
              <a:rPr lang="en-US" sz="1000" b="1" dirty="0">
                <a:solidFill>
                  <a:schemeClr val="bg1"/>
                </a:solidFill>
              </a:rPr>
              <a:t>. 2014;124: Abstract </a:t>
            </a:r>
            <a:r>
              <a:rPr lang="en-US" sz="1000" b="1" dirty="0" smtClean="0">
                <a:solidFill>
                  <a:schemeClr val="bg1"/>
                </a:solidFill>
              </a:rPr>
              <a:t>1848.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25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Impact of Prior </a:t>
            </a:r>
            <a:r>
              <a:rPr lang="en-US" dirty="0" err="1" smtClean="0"/>
              <a:t>Hydroxyurea</a:t>
            </a:r>
            <a:r>
              <a:rPr lang="en-US" dirty="0" smtClean="0"/>
              <a:t> Use on</a:t>
            </a:r>
            <a:br>
              <a:rPr lang="en-US" dirty="0" smtClean="0"/>
            </a:br>
            <a:r>
              <a:rPr lang="en-US" dirty="0" smtClean="0"/>
              <a:t>MPN 10 in 1334 Patients With PV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45528072"/>
              </p:ext>
            </p:extLst>
          </p:nvPr>
        </p:nvGraphicFramePr>
        <p:xfrm>
          <a:off x="576263" y="1408798"/>
          <a:ext cx="8078850" cy="490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3622" y="1243069"/>
            <a:ext cx="523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Mean Symptom Scores by Prior </a:t>
            </a:r>
            <a:r>
              <a:rPr lang="en-US" sz="1600" b="1" dirty="0" err="1" smtClean="0">
                <a:solidFill>
                  <a:schemeClr val="bg1"/>
                </a:solidFill>
              </a:rPr>
              <a:t>Hydroxyurea</a:t>
            </a:r>
            <a:r>
              <a:rPr lang="en-US" sz="1600" b="1" dirty="0" smtClean="0">
                <a:solidFill>
                  <a:schemeClr val="bg1"/>
                </a:solidFill>
              </a:rPr>
              <a:t> Use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0736" y="1759310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5864" y="4696485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8004" y="2616885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8945" y="3017626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0005" y="3429000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2955" y="4288183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8421" y="2193414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8303" y="5109323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6536" y="4731013"/>
            <a:ext cx="1606471" cy="9194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Prior HU,</a:t>
            </a:r>
          </a:p>
          <a:p>
            <a:pPr algn="ctr"/>
            <a:r>
              <a:rPr lang="en-US" sz="2400" b="1" dirty="0" smtClean="0"/>
              <a:t>37%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36276" y="1913844"/>
            <a:ext cx="117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r>
              <a:rPr lang="en-US" sz="1400" i="1" dirty="0" smtClean="0">
                <a:solidFill>
                  <a:schemeClr val="bg1"/>
                </a:solidFill>
              </a:rPr>
              <a:t>P</a:t>
            </a:r>
            <a:r>
              <a:rPr lang="en-US" sz="1400" dirty="0" smtClean="0">
                <a:solidFill>
                  <a:schemeClr val="bg1"/>
                </a:solidFill>
              </a:rPr>
              <a:t> &lt; .05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67728" y="2138785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**P</a:t>
            </a:r>
            <a:r>
              <a:rPr lang="en-US" sz="1400" dirty="0" smtClean="0">
                <a:solidFill>
                  <a:schemeClr val="bg1"/>
                </a:solidFill>
              </a:rPr>
              <a:t> &lt; .001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3269" y="6192579"/>
            <a:ext cx="8655054" cy="24622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28600" indent="-228600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Geyer S, </a:t>
            </a:r>
            <a:r>
              <a:rPr lang="en-US" sz="1000" b="1" dirty="0" smtClean="0">
                <a:solidFill>
                  <a:schemeClr val="bg1"/>
                </a:solidFill>
              </a:rPr>
              <a:t>et al. </a:t>
            </a:r>
            <a:r>
              <a:rPr lang="en-US" sz="1000" b="1" i="1" dirty="0">
                <a:solidFill>
                  <a:schemeClr val="bg1"/>
                </a:solidFill>
              </a:rPr>
              <a:t>Blood</a:t>
            </a:r>
            <a:r>
              <a:rPr lang="en-US" sz="1000" b="1" dirty="0">
                <a:solidFill>
                  <a:schemeClr val="bg1"/>
                </a:solidFill>
              </a:rPr>
              <a:t>. 2014;124: Abstract </a:t>
            </a:r>
            <a:r>
              <a:rPr lang="en-US" sz="1000" b="1" dirty="0" smtClean="0">
                <a:solidFill>
                  <a:schemeClr val="bg1"/>
                </a:solidFill>
              </a:rPr>
              <a:t>1848.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40"/>
            <a:ext cx="82296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Impact of Ongoing Phlebotomy on</a:t>
            </a:r>
            <a:br>
              <a:rPr lang="en-US" dirty="0" smtClean="0"/>
            </a:br>
            <a:r>
              <a:rPr lang="en-US" dirty="0" smtClean="0"/>
              <a:t>MPN 10 in 1334 Patients With PV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96142830"/>
              </p:ext>
            </p:extLst>
          </p:nvPr>
        </p:nvGraphicFramePr>
        <p:xfrm>
          <a:off x="576263" y="1484693"/>
          <a:ext cx="8078850" cy="490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3575" y="1836669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518" y="5197315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0210" y="2692780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8106" y="3504053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6365" y="4330571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2746" y="2248187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0626" y="4761747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006" y="4103030"/>
            <a:ext cx="40740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3622" y="1318964"/>
            <a:ext cx="523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Mean Symptom Scores by Current Phlebotomy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32" y="3853455"/>
            <a:ext cx="2167763" cy="1736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Ongoing </a:t>
            </a:r>
          </a:p>
          <a:p>
            <a:pPr algn="ctr"/>
            <a:r>
              <a:rPr lang="en-US" sz="2400" b="1" dirty="0" smtClean="0"/>
              <a:t>phlebotomy </a:t>
            </a:r>
          </a:p>
          <a:p>
            <a:pPr algn="ctr"/>
            <a:r>
              <a:rPr lang="en-US" sz="2400" b="1" dirty="0" smtClean="0"/>
              <a:t>needed</a:t>
            </a:r>
            <a:r>
              <a:rPr lang="en-US" sz="2400" b="1" dirty="0" smtClean="0"/>
              <a:t>,</a:t>
            </a:r>
          </a:p>
          <a:p>
            <a:pPr algn="ctr"/>
            <a:r>
              <a:rPr lang="en-US" sz="2400" b="1" dirty="0" smtClean="0"/>
              <a:t>48%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36276" y="1989739"/>
            <a:ext cx="117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*</a:t>
            </a:r>
            <a:r>
              <a:rPr lang="en-US" sz="1400" i="1" dirty="0" smtClean="0">
                <a:solidFill>
                  <a:schemeClr val="bg1"/>
                </a:solidFill>
              </a:rPr>
              <a:t>P</a:t>
            </a:r>
            <a:r>
              <a:rPr lang="en-US" sz="1400" dirty="0" smtClean="0">
                <a:solidFill>
                  <a:schemeClr val="bg1"/>
                </a:solidFill>
              </a:rPr>
              <a:t> &lt; .05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728" y="2214680"/>
            <a:ext cx="9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**P</a:t>
            </a:r>
            <a:r>
              <a:rPr lang="en-US" sz="1400" dirty="0" smtClean="0">
                <a:solidFill>
                  <a:schemeClr val="bg1"/>
                </a:solidFill>
              </a:rPr>
              <a:t> &lt; .001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5465" y="6400629"/>
            <a:ext cx="3430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FFFFFF"/>
                </a:solidFill>
              </a:rPr>
              <a:t>Mesa R,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et al. 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Blood.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2014;124: Abstract 709.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3269" y="6192579"/>
            <a:ext cx="8655054" cy="24622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28600" indent="-228600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Geyer S, </a:t>
            </a:r>
            <a:r>
              <a:rPr lang="en-US" sz="1000" b="1" dirty="0" smtClean="0">
                <a:solidFill>
                  <a:schemeClr val="bg1"/>
                </a:solidFill>
              </a:rPr>
              <a:t>et al. </a:t>
            </a:r>
            <a:r>
              <a:rPr lang="en-US" sz="1000" b="1" i="1" dirty="0">
                <a:solidFill>
                  <a:schemeClr val="bg1"/>
                </a:solidFill>
              </a:rPr>
              <a:t>Blood</a:t>
            </a:r>
            <a:r>
              <a:rPr lang="en-US" sz="1000" b="1" dirty="0">
                <a:solidFill>
                  <a:schemeClr val="bg1"/>
                </a:solidFill>
              </a:rPr>
              <a:t>. 2014;124: Abstract </a:t>
            </a:r>
            <a:r>
              <a:rPr lang="en-US" sz="1000" b="1" dirty="0" smtClean="0">
                <a:solidFill>
                  <a:schemeClr val="bg1"/>
                </a:solidFill>
              </a:rPr>
              <a:t>1848.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Incy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292934"/>
        </a:dk1>
        <a:lt1>
          <a:srgbClr val="FFFFFF"/>
        </a:lt1>
        <a:dk2>
          <a:srgbClr val="D2533C"/>
        </a:dk2>
        <a:lt2>
          <a:srgbClr val="F3F2DC"/>
        </a:lt2>
        <a:accent1>
          <a:srgbClr val="93A299"/>
        </a:accent1>
        <a:accent2>
          <a:srgbClr val="AD8F67"/>
        </a:accent2>
        <a:accent3>
          <a:srgbClr val="FFFFFF"/>
        </a:accent3>
        <a:accent4>
          <a:srgbClr val="21212B"/>
        </a:accent4>
        <a:accent5>
          <a:srgbClr val="C8CECA"/>
        </a:accent5>
        <a:accent6>
          <a:srgbClr val="9C815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6ECFD259D0A48AF35AB4B43F9CF6C" ma:contentTypeVersion="0" ma:contentTypeDescription="Create a new document." ma:contentTypeScope="" ma:versionID="116c53a930eaa4a5ba48a3e8f8bafe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225EE0-8866-4FB7-BC07-C6B4C292D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605355-0E77-49D1-A536-1C11B266F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B0D1B-3F3D-422E-94E3-AFA8EB93181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3381</Words>
  <Application>Microsoft Office PowerPoint</Application>
  <PresentationFormat>On-screen Show (4:3)</PresentationFormat>
  <Paragraphs>612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7_Office Theme</vt:lpstr>
      <vt:lpstr>Changes in Quality of Life and Disease-Related Symptoms in Patients With Polycythemia Vera Receiving Ruxolitinib or Best Available Therapy: RESPONSE Trial Results</vt:lpstr>
      <vt:lpstr>Introduction</vt:lpstr>
      <vt:lpstr>RESPONSE Study Design </vt:lpstr>
      <vt:lpstr>Baseline Characteristics</vt:lpstr>
      <vt:lpstr>Primary Response at Week 32</vt:lpstr>
      <vt:lpstr>How Symptomatic Are PV Patients Based on Eligibility Features in RESPONSE?</vt:lpstr>
      <vt:lpstr>Impact of Palpable Splenomegaly on MPN 10 in 1334 Patients With PV</vt:lpstr>
      <vt:lpstr>Impact of Prior Hydroxyurea Use on MPN 10 in 1334 Patients With PV</vt:lpstr>
      <vt:lpstr>Impact of Ongoing Phlebotomy on MPN 10 in 1334 Patients With PV</vt:lpstr>
      <vt:lpstr>Methods: Patient-Reported  Outcome Measures</vt:lpstr>
      <vt:lpstr>PowerPoint Presentation</vt:lpstr>
      <vt:lpstr>Mean EORTC QLQ-C30 Scores in PV and Other Hematologic Malignancies and Solid Tumors</vt:lpstr>
      <vt:lpstr>Mean Change From Baseline in EORTC QLQ-C30 Functional Scores at Week 32</vt:lpstr>
      <vt:lpstr>Mean Change From Baseline in EORTC QLQ-C30 Functional Scores Over Time</vt:lpstr>
      <vt:lpstr>PowerPoint Presentation</vt:lpstr>
      <vt:lpstr>Proportion of Patients Achieving MID*  in EORTC QLQ-C30 Global Health  Status/QoL Over Time</vt:lpstr>
      <vt:lpstr>Mean Change From Baseline in EORTC  QLQ-C30 Individual Symptom Scores at Week 32</vt:lpstr>
      <vt:lpstr>Improvement in MPN-SAF TSS and Symptom Clusters at Week 32</vt:lpstr>
      <vt:lpstr>Improvement in Individual Symptoms  of the MPN-SAF at Week 32</vt:lpstr>
      <vt:lpstr>Mean Change From Baseline on the PSIS* at Week 32</vt:lpstr>
      <vt:lpstr>Patient Global Impression of Change at Week 32</vt:lpstr>
      <vt:lpstr>Discussion and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Hemavathi Gowda</dc:creator>
  <cp:lastModifiedBy>Christi Gray</cp:lastModifiedBy>
  <cp:revision>647</cp:revision>
  <cp:lastPrinted>2013-07-08T13:31:22Z</cp:lastPrinted>
  <dcterms:created xsi:type="dcterms:W3CDTF">2013-07-02T02:40:52Z</dcterms:created>
  <dcterms:modified xsi:type="dcterms:W3CDTF">2014-12-10T19:31:25Z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0x0101000606ECFD259D0A48AF35AB4B43F9CF6C</vt:lpwstr>
  </property>
</Properties>
</file>