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66" r:id="rId7"/>
    <p:sldId id="268" r:id="rId8"/>
    <p:sldId id="263" r:id="rId9"/>
    <p:sldId id="264" r:id="rId10"/>
    <p:sldId id="265" r:id="rId11"/>
    <p:sldId id="269" r:id="rId12"/>
    <p:sldId id="270" r:id="rId13"/>
    <p:sldId id="273" r:id="rId14"/>
    <p:sldId id="272" r:id="rId15"/>
    <p:sldId id="274" r:id="rId16"/>
    <p:sldId id="276" r:id="rId17"/>
    <p:sldId id="257" r:id="rId18"/>
    <p:sldId id="278" r:id="rId19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28"/>
    <a:srgbClr val="99CCFF"/>
    <a:srgbClr val="FF3300"/>
    <a:srgbClr val="000000"/>
    <a:srgbClr val="002060"/>
    <a:srgbClr val="EBEBEB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432" autoAdjust="0"/>
  </p:normalViewPr>
  <p:slideViewPr>
    <p:cSldViewPr>
      <p:cViewPr>
        <p:scale>
          <a:sx n="68" d="100"/>
          <a:sy n="68" d="100"/>
        </p:scale>
        <p:origin x="-2502" y="-840"/>
      </p:cViewPr>
      <p:guideLst>
        <p:guide orient="horz" pos="2160"/>
        <p:guide orient="horz" pos="4179"/>
        <p:guide orient="horz" pos="618"/>
        <p:guide orient="horz" pos="527"/>
        <p:guide pos="2880"/>
        <p:guide pos="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6"/>
              </a:solidFill>
            </c:spPr>
          </c:dPt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77</c:v>
                </c:pt>
                <c:pt idx="1">
                  <c:v>17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6"/>
              </a:solidFill>
            </c:spPr>
          </c:dPt>
          <c:dPt>
            <c:idx val="3"/>
            <c:bubble3D val="0"/>
            <c:spPr>
              <a:solidFill>
                <a:schemeClr val="accent2"/>
              </a:solidFill>
            </c:spPr>
          </c:dPt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</c:v>
                </c:pt>
                <c:pt idx="1">
                  <c:v>24</c:v>
                </c:pt>
                <c:pt idx="2">
                  <c:v>65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6"/>
              </a:solidFill>
            </c:spPr>
          </c:dPt>
          <c:dPt>
            <c:idx val="3"/>
            <c:bubble3D val="0"/>
            <c:spPr>
              <a:solidFill>
                <a:schemeClr val="accent2"/>
              </a:solidFill>
            </c:spPr>
          </c:dPt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72</c:v>
                </c:pt>
                <c:pt idx="3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6"/>
              </a:solidFill>
            </c:spPr>
          </c:dPt>
          <c:dPt>
            <c:idx val="3"/>
            <c:bubble3D val="0"/>
            <c:spPr>
              <a:solidFill>
                <a:schemeClr val="accent2"/>
              </a:solidFill>
            </c:spPr>
          </c:dPt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48</c:v>
                </c:pt>
                <c:pt idx="3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08319B-94D9-477E-9CCA-A4582088858C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D806CC3-64AC-43DA-B4C0-03B19FC850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2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CALR mutant (median OS 17.7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JAK2 mutant (median OS 9.2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MPL mutant (median OS 9.1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Triple negative (median OS 3.2 </a:t>
            </a:r>
            <a:r>
              <a:rPr lang="en-US" dirty="0" err="1" smtClean="0"/>
              <a:t>yr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6CC3-64AC-43DA-B4C0-03B19FC85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800" dirty="0" smtClean="0"/>
              <a:t>In a </a:t>
            </a:r>
            <a:r>
              <a:rPr lang="it-IT" sz="2800" dirty="0" err="1" smtClean="0"/>
              <a:t>retrospective</a:t>
            </a:r>
            <a:r>
              <a:rPr lang="it-IT" sz="2800" dirty="0" smtClean="0"/>
              <a:t> </a:t>
            </a:r>
            <a:r>
              <a:rPr lang="it-IT" sz="2800" dirty="0" err="1" smtClean="0"/>
              <a:t>study</a:t>
            </a:r>
            <a:r>
              <a:rPr lang="it-IT" sz="2800" dirty="0" smtClean="0"/>
              <a:t> by Dr. Kroger and </a:t>
            </a:r>
            <a:r>
              <a:rPr lang="it-IT" sz="2800" dirty="0" err="1" smtClean="0"/>
              <a:t>coworkers</a:t>
            </a:r>
            <a:r>
              <a:rPr lang="it-IT" sz="2800" dirty="0" smtClean="0"/>
              <a:t>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thie</a:t>
            </a:r>
            <a:r>
              <a:rPr lang="it-IT" sz="2800" dirty="0" smtClean="0"/>
              <a:t> meeting, the </a:t>
            </a:r>
            <a:r>
              <a:rPr lang="it-IT" sz="2800" dirty="0" err="1" smtClean="0"/>
              <a:t>survival</a:t>
            </a:r>
            <a:r>
              <a:rPr lang="it-IT" sz="2800" dirty="0" smtClean="0"/>
              <a:t> of </a:t>
            </a:r>
            <a:r>
              <a:rPr lang="it-IT" sz="2800" dirty="0" err="1" smtClean="0"/>
              <a:t>patients</a:t>
            </a:r>
            <a:r>
              <a:rPr lang="it-IT" sz="2800" dirty="0" smtClean="0"/>
              <a:t> </a:t>
            </a:r>
            <a:r>
              <a:rPr lang="it-IT" sz="2800" dirty="0" err="1" smtClean="0"/>
              <a:t>within</a:t>
            </a:r>
            <a:r>
              <a:rPr lang="it-IT" sz="2800" dirty="0" smtClean="0"/>
              <a:t>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DIPSS </a:t>
            </a:r>
            <a:r>
              <a:rPr lang="it-IT" sz="2800" dirty="0" err="1" smtClean="0"/>
              <a:t>categories</a:t>
            </a:r>
            <a:r>
              <a:rPr lang="it-IT" sz="2800" dirty="0" smtClean="0"/>
              <a:t> </a:t>
            </a:r>
            <a:r>
              <a:rPr lang="it-IT" sz="2800" dirty="0" err="1" smtClean="0"/>
              <a:t>treated</a:t>
            </a:r>
            <a:r>
              <a:rPr lang="it-IT" sz="2800" dirty="0" smtClean="0"/>
              <a:t> with </a:t>
            </a:r>
            <a:r>
              <a:rPr lang="it-IT" sz="2800" dirty="0" err="1" smtClean="0"/>
              <a:t>conventional</a:t>
            </a:r>
            <a:r>
              <a:rPr lang="it-IT" sz="2800" dirty="0" smtClean="0"/>
              <a:t> </a:t>
            </a:r>
            <a:r>
              <a:rPr lang="it-IT" sz="2800" dirty="0" err="1" smtClean="0"/>
              <a:t>therapy</a:t>
            </a:r>
            <a:r>
              <a:rPr lang="it-IT" sz="2800" dirty="0" smtClean="0"/>
              <a:t> or SCT </a:t>
            </a:r>
            <a:r>
              <a:rPr lang="it-IT" sz="2800" dirty="0" err="1" smtClean="0"/>
              <a:t>were</a:t>
            </a:r>
            <a:r>
              <a:rPr lang="it-IT" sz="2800" dirty="0" smtClean="0"/>
              <a:t> </a:t>
            </a:r>
            <a:r>
              <a:rPr lang="it-IT" sz="2800" dirty="0" err="1" smtClean="0"/>
              <a:t>compared</a:t>
            </a:r>
            <a:r>
              <a:rPr lang="it-IT" sz="2800" dirty="0" smtClean="0"/>
              <a:t>.  The </a:t>
            </a:r>
            <a:r>
              <a:rPr lang="it-IT" sz="2800" dirty="0" err="1" smtClean="0"/>
              <a:t>figures</a:t>
            </a:r>
            <a:r>
              <a:rPr lang="it-IT" sz="2800" dirty="0" smtClean="0"/>
              <a:t> of </a:t>
            </a:r>
            <a:r>
              <a:rPr lang="it-IT" sz="2800" dirty="0" err="1" smtClean="0"/>
              <a:t>survival</a:t>
            </a:r>
            <a:r>
              <a:rPr lang="it-IT" sz="2800" dirty="0" smtClean="0"/>
              <a:t> </a:t>
            </a:r>
            <a:r>
              <a:rPr lang="it-IT" sz="2800" dirty="0" err="1" smtClean="0"/>
              <a:t>at</a:t>
            </a:r>
            <a:r>
              <a:rPr lang="it-IT" sz="2800" dirty="0" smtClean="0"/>
              <a:t> 1, 5, 10 </a:t>
            </a:r>
            <a:r>
              <a:rPr lang="it-IT" sz="2800" dirty="0" err="1" smtClean="0"/>
              <a:t>yrs</a:t>
            </a:r>
            <a:r>
              <a:rPr lang="it-IT" sz="2800" dirty="0" smtClean="0"/>
              <a:t> </a:t>
            </a:r>
            <a:r>
              <a:rPr lang="it-IT" sz="2800" dirty="0" err="1" smtClean="0"/>
              <a:t>after</a:t>
            </a:r>
            <a:r>
              <a:rPr lang="it-IT" sz="2800" dirty="0" smtClean="0"/>
              <a:t> </a:t>
            </a:r>
            <a:r>
              <a:rPr lang="it-IT" sz="2800" dirty="0" err="1" smtClean="0"/>
              <a:t>diagnosis</a:t>
            </a:r>
            <a:r>
              <a:rPr lang="it-IT" sz="2800" dirty="0" smtClean="0"/>
              <a:t> for </a:t>
            </a:r>
            <a:r>
              <a:rPr lang="it-IT" sz="2800" dirty="0" err="1" smtClean="0"/>
              <a:t>patients</a:t>
            </a:r>
            <a:r>
              <a:rPr lang="it-IT" sz="2800" dirty="0" smtClean="0"/>
              <a:t> with intermediate-1 </a:t>
            </a:r>
            <a:r>
              <a:rPr lang="it-IT" sz="2800" dirty="0" err="1" smtClean="0"/>
              <a:t>disease</a:t>
            </a:r>
            <a:r>
              <a:rPr lang="it-IT" sz="2800" dirty="0" smtClean="0"/>
              <a:t> </a:t>
            </a:r>
            <a:r>
              <a:rPr lang="it-IT" sz="2800" dirty="0" err="1" smtClean="0"/>
              <a:t>were</a:t>
            </a:r>
            <a:r>
              <a:rPr lang="it-IT" sz="2800" dirty="0" smtClean="0"/>
              <a:t> 78%, 52%, and 41%, </a:t>
            </a:r>
            <a:r>
              <a:rPr lang="it-IT" sz="2800" dirty="0" err="1" smtClean="0"/>
              <a:t>respectively</a:t>
            </a:r>
            <a:r>
              <a:rPr lang="it-IT" sz="2800" dirty="0" smtClean="0"/>
              <a:t>, </a:t>
            </a:r>
            <a:r>
              <a:rPr lang="it-IT" sz="2800" dirty="0" err="1" smtClean="0"/>
              <a:t>after</a:t>
            </a:r>
            <a:r>
              <a:rPr lang="it-IT" sz="2800" dirty="0" smtClean="0"/>
              <a:t> SCT, and  97%,  77%,  and 63% for non-</a:t>
            </a:r>
            <a:r>
              <a:rPr lang="it-IT" sz="2800" dirty="0" err="1" smtClean="0"/>
              <a:t>transplanted</a:t>
            </a:r>
            <a:r>
              <a:rPr lang="it-IT" sz="2800" dirty="0" smtClean="0"/>
              <a:t> </a:t>
            </a:r>
            <a:r>
              <a:rPr lang="it-IT" sz="2800" dirty="0" err="1" smtClean="0"/>
              <a:t>patients</a:t>
            </a:r>
            <a:r>
              <a:rPr lang="it-IT" sz="2800" dirty="0" smtClean="0"/>
              <a:t>. </a:t>
            </a:r>
          </a:p>
          <a:p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6CC3-64AC-43DA-B4C0-03B19FC850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95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75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8897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867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87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659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071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7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0F7E8AA-22A2-421D-9713-CECEF8202848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11/12/2014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A9D562E-B676-4A9C-A553-745549EE6C83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9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0F7E8AA-22A2-421D-9713-CECEF8202848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11/12/2014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A9D562E-B676-4A9C-A553-745549EE6C83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30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0F7E8AA-22A2-421D-9713-CECEF8202848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11/12/2014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A9D562E-B676-4A9C-A553-745549EE6C83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5313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15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153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23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/>
        </p:nvSpPr>
        <p:spPr>
          <a:xfrm>
            <a:off x="647152" y="12912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4000" b="1" dirty="0">
                <a:solidFill>
                  <a:srgbClr val="F09828"/>
                </a:solidFill>
                <a:latin typeface="Arial" panose="020B0604020202020204" pitchFamily="34" charset="0"/>
              </a:rPr>
              <a:t>Mutation-Enhanced International Prognostic Scoring System (MIPSS) for </a:t>
            </a:r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Primary </a:t>
            </a:r>
            <a:r>
              <a:rPr lang="en-GB" sz="40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Myelofibrosis</a:t>
            </a:r>
            <a:r>
              <a:rPr lang="en-GB" sz="4000" b="1" dirty="0">
                <a:solidFill>
                  <a:srgbClr val="F09828"/>
                </a:solidFill>
                <a:latin typeface="Arial" panose="020B0604020202020204" pitchFamily="34" charset="0"/>
              </a:rPr>
              <a:t>:</a:t>
            </a:r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endParaRPr lang="en-GB" sz="4000" b="1" dirty="0" smtClean="0">
              <a:solidFill>
                <a:srgbClr val="F09828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An </a:t>
            </a:r>
            <a:r>
              <a:rPr lang="en-GB" sz="4000" b="1" dirty="0">
                <a:solidFill>
                  <a:srgbClr val="F09828"/>
                </a:solidFill>
                <a:latin typeface="Arial" panose="020B0604020202020204" pitchFamily="34" charset="0"/>
              </a:rPr>
              <a:t>AGIMM &amp; IWG-MRT </a:t>
            </a:r>
            <a:r>
              <a:rPr lang="en-GB" sz="40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Project</a:t>
            </a:r>
            <a:endParaRPr lang="en-US" sz="4000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8" name="Sottotitolo 2"/>
          <p:cNvSpPr>
            <a:spLocks noGrp="1"/>
          </p:cNvSpPr>
          <p:nvPr/>
        </p:nvSpPr>
        <p:spPr>
          <a:xfrm>
            <a:off x="-1" y="4869159"/>
            <a:ext cx="9143999" cy="69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Vannucchi AM</a:t>
            </a:r>
            <a:endParaRPr lang="it-IT" sz="2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 bwMode="auto">
          <a:xfrm>
            <a:off x="0" y="3708400"/>
            <a:ext cx="9143999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#405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40212"/>
              </p:ext>
            </p:extLst>
          </p:nvPr>
        </p:nvGraphicFramePr>
        <p:xfrm>
          <a:off x="6948264" y="1874897"/>
          <a:ext cx="1440160" cy="37143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160"/>
              </a:tblGrid>
              <a:tr h="733544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Weighted</a:t>
                      </a:r>
                      <a:r>
                        <a:rPr lang="it-IT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it-IT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1.0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26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467544" y="366498"/>
            <a:ext cx="8229600" cy="1143000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MIPSS: </a:t>
            </a:r>
            <a:r>
              <a:rPr lang="it-IT" sz="3600" b="1" dirty="0" smtClean="0"/>
              <a:t>Molecular </a:t>
            </a:r>
            <a:r>
              <a:rPr lang="it-IT" sz="3600" b="1" dirty="0" smtClean="0"/>
              <a:t>International Prognostic Score System</a:t>
            </a:r>
            <a:endParaRPr lang="en-US" sz="3600" b="1" dirty="0"/>
          </a:p>
        </p:txBody>
      </p:sp>
      <p:graphicFrame>
        <p:nvGraphicFramePr>
          <p:cNvPr id="1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45545"/>
              </p:ext>
            </p:extLst>
          </p:nvPr>
        </p:nvGraphicFramePr>
        <p:xfrm>
          <a:off x="827584" y="1844824"/>
          <a:ext cx="5976663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47"/>
                <a:gridCol w="2217062"/>
                <a:gridCol w="1076554"/>
              </a:tblGrid>
              <a:tr h="40084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MULTIVARIATE ANALYSIS</a:t>
                      </a:r>
                      <a:endParaRPr lang="it-IT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371508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Variables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HR (95% CI)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Age &gt;60yrs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3.8</a:t>
                      </a:r>
                      <a:r>
                        <a:rPr lang="it-IT" sz="16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(2.60-5.51)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Hb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&lt;100g/L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1.4 (1.01-1.99)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0.04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Constitutional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symptoms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1.5 .(1.13-2.16)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0.007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PLT &lt;200x10</a:t>
                      </a:r>
                      <a:r>
                        <a:rPr lang="it-IT" sz="1600" b="1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2.5</a:t>
                      </a:r>
                      <a:r>
                        <a:rPr lang="it-IT" sz="16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(1.77-3.42)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Triple </a:t>
                      </a: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Negativity</a:t>
                      </a:r>
                      <a:endParaRPr lang="it-IT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3.9 (2.20-6.80)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r>
                        <a:rPr lang="it-IT" sz="16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JAK2/MPL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1.8 (1.11-2.90)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0.016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ASXL1</a:t>
                      </a:r>
                      <a:r>
                        <a:rPr lang="it-IT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6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1.4 (1.06-1.99)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0.02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SRSF2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1.7 (1.08-2.58)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0.02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ttangolo 4"/>
          <p:cNvSpPr/>
          <p:nvPr/>
        </p:nvSpPr>
        <p:spPr>
          <a:xfrm>
            <a:off x="827584" y="2636912"/>
            <a:ext cx="5976664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Rettangolo 6"/>
          <p:cNvSpPr/>
          <p:nvPr/>
        </p:nvSpPr>
        <p:spPr>
          <a:xfrm>
            <a:off x="827584" y="3699476"/>
            <a:ext cx="5976664" cy="36004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Rettangolo 8"/>
          <p:cNvSpPr/>
          <p:nvPr/>
        </p:nvSpPr>
        <p:spPr>
          <a:xfrm>
            <a:off x="827584" y="4869160"/>
            <a:ext cx="5976664" cy="72008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ettangolo 9"/>
          <p:cNvSpPr/>
          <p:nvPr/>
        </p:nvSpPr>
        <p:spPr>
          <a:xfrm>
            <a:off x="827584" y="4124366"/>
            <a:ext cx="5976664" cy="694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Arial" panose="020B0604020202020204" pitchFamily="34" charset="0"/>
              </a:rPr>
              <a:t>                   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788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Development of the MIPSS Score in the Learning Cohort</a:t>
            </a:r>
            <a:endParaRPr lang="en-US" sz="36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r="8792"/>
          <a:stretch/>
        </p:blipFill>
        <p:spPr bwMode="auto">
          <a:xfrm>
            <a:off x="190873" y="2420888"/>
            <a:ext cx="5389239" cy="41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13816" y="4005064"/>
            <a:ext cx="619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Int-1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71710" y="4653136"/>
            <a:ext cx="59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Low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629202" y="4653136"/>
            <a:ext cx="619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Int-2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279236" y="5373216"/>
            <a:ext cx="6399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High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20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3074"/>
              </p:ext>
            </p:extLst>
          </p:nvPr>
        </p:nvGraphicFramePr>
        <p:xfrm>
          <a:off x="4860032" y="1726560"/>
          <a:ext cx="410445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04"/>
                <a:gridCol w="702788"/>
                <a:gridCol w="826526"/>
                <a:gridCol w="826526"/>
                <a:gridCol w="68251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Risk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category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it-IT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OS  (y)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Low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0-0.5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26.4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Int-1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1-1.5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9.7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4.7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Int-2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2-3.5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6.4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9.9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1.9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36.5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899592" y="53947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Arial" panose="020B0604020202020204" pitchFamily="34" charset="0"/>
              </a:rPr>
              <a:t>P &lt; .001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5796136" y="4473986"/>
            <a:ext cx="324036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GB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Akaike</a:t>
            </a:r>
            <a:r>
              <a:rPr lang="en-GB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information criterion </a:t>
            </a:r>
            <a:r>
              <a:rPr lang="en-GB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indicated that MIPSS performed better than </a:t>
            </a:r>
            <a:r>
              <a:rPr lang="en-GB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IPSS </a:t>
            </a:r>
            <a:r>
              <a:rPr lang="en-GB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 predicting survival (1611.6 </a:t>
            </a:r>
            <a:r>
              <a:rPr lang="en-GB" i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vs</a:t>
            </a:r>
            <a:r>
              <a:rPr lang="en-GB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1649.0).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200" y="3611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Development of the MIPSS Score in the Learning Cohort</a:t>
            </a:r>
            <a:endParaRPr lang="en-US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r="8792"/>
          <a:stretch/>
        </p:blipFill>
        <p:spPr bwMode="auto">
          <a:xfrm>
            <a:off x="190873" y="2420888"/>
            <a:ext cx="5389239" cy="41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613816" y="4005064"/>
            <a:ext cx="619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Int-1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871710" y="4653136"/>
            <a:ext cx="59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Low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629202" y="4653136"/>
            <a:ext cx="619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Int-2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79236" y="5373216"/>
            <a:ext cx="6399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latin typeface="Arial" panose="020B0604020202020204" pitchFamily="34" charset="0"/>
              </a:rPr>
              <a:t>High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27" name="CasellaDiTesto 4"/>
          <p:cNvSpPr txBox="1"/>
          <p:nvPr/>
        </p:nvSpPr>
        <p:spPr>
          <a:xfrm>
            <a:off x="899592" y="53947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latin typeface="Arial" panose="020B0604020202020204" pitchFamily="34" charset="0"/>
              </a:rPr>
              <a:t>P &lt; .001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28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44484"/>
              </p:ext>
            </p:extLst>
          </p:nvPr>
        </p:nvGraphicFramePr>
        <p:xfrm>
          <a:off x="4860032" y="1726560"/>
          <a:ext cx="410445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04"/>
                <a:gridCol w="702788"/>
                <a:gridCol w="826526"/>
                <a:gridCol w="826526"/>
                <a:gridCol w="68251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Risk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category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it-IT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OS  (y)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Low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0-0.5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26.4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Int-1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1-1.5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9.7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4.7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Int-2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2-3.5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6.4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9.9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1.9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36.5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61137"/>
            <a:ext cx="8229600" cy="1143000"/>
          </a:xfrm>
        </p:spPr>
        <p:txBody>
          <a:bodyPr>
            <a:noAutofit/>
          </a:bodyPr>
          <a:lstStyle/>
          <a:p>
            <a:r>
              <a:rPr lang="it-IT" sz="3600" dirty="0" smtClean="0"/>
              <a:t>Performance of the MIPSS Score in the “Mayo” </a:t>
            </a:r>
            <a:r>
              <a:rPr lang="it-IT" sz="3600" dirty="0" err="1" smtClean="0"/>
              <a:t>Validation</a:t>
            </a:r>
            <a:r>
              <a:rPr lang="it-IT" sz="3600" dirty="0" smtClean="0"/>
              <a:t> </a:t>
            </a:r>
            <a:r>
              <a:rPr lang="it-IT" sz="3600" dirty="0" err="1" smtClean="0"/>
              <a:t>Cohort</a:t>
            </a:r>
            <a:endParaRPr lang="en-US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97983" y="5257575"/>
            <a:ext cx="6399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chemeClr val="bg1"/>
                </a:solidFill>
              </a:rPr>
              <a:t>High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7484" y="5401591"/>
            <a:ext cx="617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chemeClr val="bg1"/>
                </a:solidFill>
              </a:rPr>
              <a:t>Int-2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95525" y="4465487"/>
            <a:ext cx="617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chemeClr val="bg1"/>
                </a:solidFill>
              </a:rPr>
              <a:t>Int-1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20929" y="4105447"/>
            <a:ext cx="59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chemeClr val="bg1"/>
                </a:solidFill>
              </a:rPr>
              <a:t>Low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52420"/>
              </p:ext>
            </p:extLst>
          </p:nvPr>
        </p:nvGraphicFramePr>
        <p:xfrm>
          <a:off x="4631599" y="1619632"/>
          <a:ext cx="41044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04"/>
                <a:gridCol w="702788"/>
                <a:gridCol w="826526"/>
                <a:gridCol w="826526"/>
                <a:gridCol w="682512"/>
              </a:tblGrid>
              <a:tr h="362269">
                <a:tc>
                  <a:txBody>
                    <a:bodyPr/>
                    <a:lstStyle/>
                    <a:p>
                      <a:r>
                        <a:rPr lang="it-IT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Risk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category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%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it-IT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OS  (y)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93841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0-0.5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17.6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841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Int-1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1-1.5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7.8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841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Int-2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2-3.5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4.3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6.3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841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High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sng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15.9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44996" y="55456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 &lt; .001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683827" y="4213130"/>
            <a:ext cx="268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N </a:t>
            </a:r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= </a:t>
            </a:r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398 DIPSS-plus patients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Line 5"/>
          <p:cNvSpPr>
            <a:spLocks noChangeShapeType="1"/>
          </p:cNvSpPr>
          <p:nvPr/>
        </p:nvSpPr>
        <p:spPr bwMode="auto">
          <a:xfrm flipV="1">
            <a:off x="629890" y="2483420"/>
            <a:ext cx="0" cy="3392488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9" name="Line 6"/>
          <p:cNvSpPr>
            <a:spLocks noChangeShapeType="1"/>
          </p:cNvSpPr>
          <p:nvPr/>
        </p:nvSpPr>
        <p:spPr bwMode="auto">
          <a:xfrm flipH="1">
            <a:off x="599728" y="5804470"/>
            <a:ext cx="30163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70" name="Line 7"/>
          <p:cNvSpPr>
            <a:spLocks noChangeShapeType="1"/>
          </p:cNvSpPr>
          <p:nvPr/>
        </p:nvSpPr>
        <p:spPr bwMode="auto">
          <a:xfrm flipH="1">
            <a:off x="614015" y="5480620"/>
            <a:ext cx="15875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1" name="Rectangle 8"/>
          <p:cNvSpPr>
            <a:spLocks noChangeArrowheads="1"/>
          </p:cNvSpPr>
          <p:nvPr/>
        </p:nvSpPr>
        <p:spPr bwMode="auto">
          <a:xfrm>
            <a:off x="514003" y="5763195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72" name="Line 9"/>
          <p:cNvSpPr>
            <a:spLocks noChangeShapeType="1"/>
          </p:cNvSpPr>
          <p:nvPr/>
        </p:nvSpPr>
        <p:spPr bwMode="auto">
          <a:xfrm flipH="1">
            <a:off x="599728" y="5155183"/>
            <a:ext cx="30163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3" name="Line 10"/>
          <p:cNvSpPr>
            <a:spLocks noChangeShapeType="1"/>
          </p:cNvSpPr>
          <p:nvPr/>
        </p:nvSpPr>
        <p:spPr bwMode="auto">
          <a:xfrm flipH="1">
            <a:off x="614015" y="4829745"/>
            <a:ext cx="15875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4" name="Rectangle 11"/>
          <p:cNvSpPr>
            <a:spLocks noChangeArrowheads="1"/>
          </p:cNvSpPr>
          <p:nvPr/>
        </p:nvSpPr>
        <p:spPr bwMode="auto">
          <a:xfrm>
            <a:off x="490190" y="5112320"/>
            <a:ext cx="1057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.2</a:t>
            </a:r>
          </a:p>
        </p:txBody>
      </p:sp>
      <p:sp>
        <p:nvSpPr>
          <p:cNvPr id="175" name="Line 12"/>
          <p:cNvSpPr>
            <a:spLocks noChangeShapeType="1"/>
          </p:cNvSpPr>
          <p:nvPr/>
        </p:nvSpPr>
        <p:spPr bwMode="auto">
          <a:xfrm flipH="1">
            <a:off x="599728" y="4504308"/>
            <a:ext cx="30163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6" name="Line 13"/>
          <p:cNvSpPr>
            <a:spLocks noChangeShapeType="1"/>
          </p:cNvSpPr>
          <p:nvPr/>
        </p:nvSpPr>
        <p:spPr bwMode="auto">
          <a:xfrm flipH="1">
            <a:off x="614015" y="4178870"/>
            <a:ext cx="15875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7" name="Rectangle 14"/>
          <p:cNvSpPr>
            <a:spLocks noChangeArrowheads="1"/>
          </p:cNvSpPr>
          <p:nvPr/>
        </p:nvSpPr>
        <p:spPr bwMode="auto">
          <a:xfrm>
            <a:off x="490190" y="4461445"/>
            <a:ext cx="1057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.4</a:t>
            </a:r>
          </a:p>
        </p:txBody>
      </p:sp>
      <p:sp>
        <p:nvSpPr>
          <p:cNvPr id="178" name="Line 15"/>
          <p:cNvSpPr>
            <a:spLocks noChangeShapeType="1"/>
          </p:cNvSpPr>
          <p:nvPr/>
        </p:nvSpPr>
        <p:spPr bwMode="auto">
          <a:xfrm flipH="1">
            <a:off x="599728" y="3855020"/>
            <a:ext cx="30163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9" name="Line 16"/>
          <p:cNvSpPr>
            <a:spLocks noChangeShapeType="1"/>
          </p:cNvSpPr>
          <p:nvPr/>
        </p:nvSpPr>
        <p:spPr bwMode="auto">
          <a:xfrm flipH="1">
            <a:off x="614015" y="3529583"/>
            <a:ext cx="15875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0" name="Rectangle 17"/>
          <p:cNvSpPr>
            <a:spLocks noChangeArrowheads="1"/>
          </p:cNvSpPr>
          <p:nvPr/>
        </p:nvSpPr>
        <p:spPr bwMode="auto">
          <a:xfrm>
            <a:off x="490190" y="3812158"/>
            <a:ext cx="1057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.6</a:t>
            </a:r>
          </a:p>
        </p:txBody>
      </p:sp>
      <p:sp>
        <p:nvSpPr>
          <p:cNvPr id="181" name="Line 18"/>
          <p:cNvSpPr>
            <a:spLocks noChangeShapeType="1"/>
          </p:cNvSpPr>
          <p:nvPr/>
        </p:nvSpPr>
        <p:spPr bwMode="auto">
          <a:xfrm flipH="1">
            <a:off x="599728" y="3204145"/>
            <a:ext cx="30163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2" name="Line 19"/>
          <p:cNvSpPr>
            <a:spLocks noChangeShapeType="1"/>
          </p:cNvSpPr>
          <p:nvPr/>
        </p:nvSpPr>
        <p:spPr bwMode="auto">
          <a:xfrm flipH="1">
            <a:off x="614015" y="2878708"/>
            <a:ext cx="15875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3" name="Rectangle 20"/>
          <p:cNvSpPr>
            <a:spLocks noChangeArrowheads="1"/>
          </p:cNvSpPr>
          <p:nvPr/>
        </p:nvSpPr>
        <p:spPr bwMode="auto">
          <a:xfrm>
            <a:off x="490190" y="3161283"/>
            <a:ext cx="1057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.8</a:t>
            </a:r>
          </a:p>
        </p:txBody>
      </p:sp>
      <p:sp>
        <p:nvSpPr>
          <p:cNvPr id="184" name="Line 21"/>
          <p:cNvSpPr>
            <a:spLocks noChangeShapeType="1"/>
          </p:cNvSpPr>
          <p:nvPr/>
        </p:nvSpPr>
        <p:spPr bwMode="auto">
          <a:xfrm flipH="1">
            <a:off x="599728" y="2553270"/>
            <a:ext cx="30163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" name="Rectangle 22"/>
          <p:cNvSpPr>
            <a:spLocks noChangeArrowheads="1"/>
          </p:cNvSpPr>
          <p:nvPr/>
        </p:nvSpPr>
        <p:spPr bwMode="auto">
          <a:xfrm>
            <a:off x="514003" y="2511995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6" name="Line 23"/>
          <p:cNvSpPr>
            <a:spLocks noChangeShapeType="1"/>
          </p:cNvSpPr>
          <p:nvPr/>
        </p:nvSpPr>
        <p:spPr bwMode="auto">
          <a:xfrm>
            <a:off x="629890" y="5875908"/>
            <a:ext cx="5962650" cy="0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87" name="Line 24"/>
          <p:cNvSpPr>
            <a:spLocks noChangeShapeType="1"/>
          </p:cNvSpPr>
          <p:nvPr/>
        </p:nvSpPr>
        <p:spPr bwMode="auto">
          <a:xfrm>
            <a:off x="707678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88" name="Rectangle 25"/>
          <p:cNvSpPr>
            <a:spLocks noChangeArrowheads="1"/>
          </p:cNvSpPr>
          <p:nvPr/>
        </p:nvSpPr>
        <p:spPr bwMode="auto">
          <a:xfrm>
            <a:off x="683865" y="5939408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89" name="Line 26"/>
          <p:cNvSpPr>
            <a:spLocks noChangeShapeType="1"/>
          </p:cNvSpPr>
          <p:nvPr/>
        </p:nvSpPr>
        <p:spPr bwMode="auto">
          <a:xfrm>
            <a:off x="1352203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90" name="Rectangle 27"/>
          <p:cNvSpPr>
            <a:spLocks noChangeArrowheads="1"/>
          </p:cNvSpPr>
          <p:nvPr/>
        </p:nvSpPr>
        <p:spPr bwMode="auto">
          <a:xfrm>
            <a:off x="1298228" y="5939408"/>
            <a:ext cx="17633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2.5</a:t>
            </a:r>
          </a:p>
        </p:txBody>
      </p:sp>
      <p:sp>
        <p:nvSpPr>
          <p:cNvPr id="191" name="Line 28"/>
          <p:cNvSpPr>
            <a:spLocks noChangeShapeType="1"/>
          </p:cNvSpPr>
          <p:nvPr/>
        </p:nvSpPr>
        <p:spPr bwMode="auto">
          <a:xfrm>
            <a:off x="1996728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92" name="Rectangle 29"/>
          <p:cNvSpPr>
            <a:spLocks noChangeArrowheads="1"/>
          </p:cNvSpPr>
          <p:nvPr/>
        </p:nvSpPr>
        <p:spPr bwMode="auto">
          <a:xfrm>
            <a:off x="1972915" y="5939408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93" name="Line 30"/>
          <p:cNvSpPr>
            <a:spLocks noChangeShapeType="1"/>
          </p:cNvSpPr>
          <p:nvPr/>
        </p:nvSpPr>
        <p:spPr bwMode="auto">
          <a:xfrm>
            <a:off x="2641253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94" name="Rectangle 31"/>
          <p:cNvSpPr>
            <a:spLocks noChangeArrowheads="1"/>
          </p:cNvSpPr>
          <p:nvPr/>
        </p:nvSpPr>
        <p:spPr bwMode="auto">
          <a:xfrm>
            <a:off x="2587278" y="5939408"/>
            <a:ext cx="17633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7.5</a:t>
            </a:r>
          </a:p>
        </p:txBody>
      </p:sp>
      <p:sp>
        <p:nvSpPr>
          <p:cNvPr id="195" name="Line 32"/>
          <p:cNvSpPr>
            <a:spLocks noChangeShapeType="1"/>
          </p:cNvSpPr>
          <p:nvPr/>
        </p:nvSpPr>
        <p:spPr bwMode="auto">
          <a:xfrm>
            <a:off x="3285778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96" name="Rectangle 33"/>
          <p:cNvSpPr>
            <a:spLocks noChangeArrowheads="1"/>
          </p:cNvSpPr>
          <p:nvPr/>
        </p:nvSpPr>
        <p:spPr bwMode="auto">
          <a:xfrm>
            <a:off x="3238153" y="5939408"/>
            <a:ext cx="141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97" name="Line 34"/>
          <p:cNvSpPr>
            <a:spLocks noChangeShapeType="1"/>
          </p:cNvSpPr>
          <p:nvPr/>
        </p:nvSpPr>
        <p:spPr bwMode="auto">
          <a:xfrm>
            <a:off x="3936653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98" name="Rectangle 35"/>
          <p:cNvSpPr>
            <a:spLocks noChangeArrowheads="1"/>
          </p:cNvSpPr>
          <p:nvPr/>
        </p:nvSpPr>
        <p:spPr bwMode="auto">
          <a:xfrm>
            <a:off x="3860453" y="5939408"/>
            <a:ext cx="2468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12.5</a:t>
            </a:r>
          </a:p>
        </p:txBody>
      </p:sp>
      <p:sp>
        <p:nvSpPr>
          <p:cNvPr id="199" name="Line 36"/>
          <p:cNvSpPr>
            <a:spLocks noChangeShapeType="1"/>
          </p:cNvSpPr>
          <p:nvPr/>
        </p:nvSpPr>
        <p:spPr bwMode="auto">
          <a:xfrm>
            <a:off x="4581178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00" name="Rectangle 37"/>
          <p:cNvSpPr>
            <a:spLocks noChangeArrowheads="1"/>
          </p:cNvSpPr>
          <p:nvPr/>
        </p:nvSpPr>
        <p:spPr bwMode="auto">
          <a:xfrm>
            <a:off x="4535140" y="5939408"/>
            <a:ext cx="141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201" name="Line 38"/>
          <p:cNvSpPr>
            <a:spLocks noChangeShapeType="1"/>
          </p:cNvSpPr>
          <p:nvPr/>
        </p:nvSpPr>
        <p:spPr bwMode="auto">
          <a:xfrm>
            <a:off x="5225703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02" name="Rectangle 39"/>
          <p:cNvSpPr>
            <a:spLocks noChangeArrowheads="1"/>
          </p:cNvSpPr>
          <p:nvPr/>
        </p:nvSpPr>
        <p:spPr bwMode="auto">
          <a:xfrm>
            <a:off x="5147915" y="5939408"/>
            <a:ext cx="2468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17.5</a:t>
            </a:r>
          </a:p>
        </p:txBody>
      </p:sp>
      <p:sp>
        <p:nvSpPr>
          <p:cNvPr id="203" name="Line 40"/>
          <p:cNvSpPr>
            <a:spLocks noChangeShapeType="1"/>
          </p:cNvSpPr>
          <p:nvPr/>
        </p:nvSpPr>
        <p:spPr bwMode="auto">
          <a:xfrm>
            <a:off x="5870228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04" name="Rectangle 41"/>
          <p:cNvSpPr>
            <a:spLocks noChangeArrowheads="1"/>
          </p:cNvSpPr>
          <p:nvPr/>
        </p:nvSpPr>
        <p:spPr bwMode="auto">
          <a:xfrm>
            <a:off x="5824190" y="5939408"/>
            <a:ext cx="141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205" name="Line 42"/>
          <p:cNvSpPr>
            <a:spLocks noChangeShapeType="1"/>
          </p:cNvSpPr>
          <p:nvPr/>
        </p:nvSpPr>
        <p:spPr bwMode="auto">
          <a:xfrm>
            <a:off x="6514753" y="5875908"/>
            <a:ext cx="0" cy="28575"/>
          </a:xfrm>
          <a:prstGeom prst="lin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06" name="Rectangle 43"/>
          <p:cNvSpPr>
            <a:spLocks noChangeArrowheads="1"/>
          </p:cNvSpPr>
          <p:nvPr/>
        </p:nvSpPr>
        <p:spPr bwMode="auto">
          <a:xfrm>
            <a:off x="6436965" y="5939408"/>
            <a:ext cx="2468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22.5</a:t>
            </a:r>
          </a:p>
        </p:txBody>
      </p:sp>
      <p:sp>
        <p:nvSpPr>
          <p:cNvPr id="207" name="Line 44"/>
          <p:cNvSpPr>
            <a:spLocks noChangeShapeType="1"/>
          </p:cNvSpPr>
          <p:nvPr/>
        </p:nvSpPr>
        <p:spPr bwMode="auto">
          <a:xfrm>
            <a:off x="629890" y="5875908"/>
            <a:ext cx="5962650" cy="0"/>
          </a:xfrm>
          <a:prstGeom prst="lin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08" name="Line 45"/>
          <p:cNvSpPr>
            <a:spLocks noChangeShapeType="1"/>
          </p:cNvSpPr>
          <p:nvPr/>
        </p:nvSpPr>
        <p:spPr bwMode="auto">
          <a:xfrm flipV="1">
            <a:off x="629890" y="2483420"/>
            <a:ext cx="0" cy="3392488"/>
          </a:xfrm>
          <a:prstGeom prst="lin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9" name="Freeform 46"/>
          <p:cNvSpPr>
            <a:spLocks/>
          </p:cNvSpPr>
          <p:nvPr/>
        </p:nvSpPr>
        <p:spPr bwMode="auto">
          <a:xfrm>
            <a:off x="707678" y="2553270"/>
            <a:ext cx="2949575" cy="3251200"/>
          </a:xfrm>
          <a:custGeom>
            <a:avLst/>
            <a:gdLst>
              <a:gd name="T0" fmla="*/ 1 w 380"/>
              <a:gd name="T1" fmla="*/ 7 h 460"/>
              <a:gd name="T2" fmla="*/ 6 w 380"/>
              <a:gd name="T3" fmla="*/ 14 h 460"/>
              <a:gd name="T4" fmla="*/ 6 w 380"/>
              <a:gd name="T5" fmla="*/ 27 h 460"/>
              <a:gd name="T6" fmla="*/ 8 w 380"/>
              <a:gd name="T7" fmla="*/ 34 h 460"/>
              <a:gd name="T8" fmla="*/ 9 w 380"/>
              <a:gd name="T9" fmla="*/ 47 h 460"/>
              <a:gd name="T10" fmla="*/ 15 w 380"/>
              <a:gd name="T11" fmla="*/ 54 h 460"/>
              <a:gd name="T12" fmla="*/ 15 w 380"/>
              <a:gd name="T13" fmla="*/ 74 h 460"/>
              <a:gd name="T14" fmla="*/ 17 w 380"/>
              <a:gd name="T15" fmla="*/ 74 h 460"/>
              <a:gd name="T16" fmla="*/ 18 w 380"/>
              <a:gd name="T17" fmla="*/ 88 h 460"/>
              <a:gd name="T18" fmla="*/ 27 w 380"/>
              <a:gd name="T19" fmla="*/ 95 h 460"/>
              <a:gd name="T20" fmla="*/ 28 w 380"/>
              <a:gd name="T21" fmla="*/ 109 h 460"/>
              <a:gd name="T22" fmla="*/ 29 w 380"/>
              <a:gd name="T23" fmla="*/ 116 h 460"/>
              <a:gd name="T24" fmla="*/ 31 w 380"/>
              <a:gd name="T25" fmla="*/ 129 h 460"/>
              <a:gd name="T26" fmla="*/ 37 w 380"/>
              <a:gd name="T27" fmla="*/ 136 h 460"/>
              <a:gd name="T28" fmla="*/ 42 w 380"/>
              <a:gd name="T29" fmla="*/ 150 h 460"/>
              <a:gd name="T30" fmla="*/ 44 w 380"/>
              <a:gd name="T31" fmla="*/ 157 h 460"/>
              <a:gd name="T32" fmla="*/ 45 w 380"/>
              <a:gd name="T33" fmla="*/ 171 h 460"/>
              <a:gd name="T34" fmla="*/ 47 w 380"/>
              <a:gd name="T35" fmla="*/ 178 h 460"/>
              <a:gd name="T36" fmla="*/ 47 w 380"/>
              <a:gd name="T37" fmla="*/ 191 h 460"/>
              <a:gd name="T38" fmla="*/ 48 w 380"/>
              <a:gd name="T39" fmla="*/ 198 h 460"/>
              <a:gd name="T40" fmla="*/ 48 w 380"/>
              <a:gd name="T41" fmla="*/ 212 h 460"/>
              <a:gd name="T42" fmla="*/ 52 w 380"/>
              <a:gd name="T43" fmla="*/ 219 h 460"/>
              <a:gd name="T44" fmla="*/ 52 w 380"/>
              <a:gd name="T45" fmla="*/ 233 h 460"/>
              <a:gd name="T46" fmla="*/ 53 w 380"/>
              <a:gd name="T47" fmla="*/ 240 h 460"/>
              <a:gd name="T48" fmla="*/ 58 w 380"/>
              <a:gd name="T49" fmla="*/ 253 h 460"/>
              <a:gd name="T50" fmla="*/ 64 w 380"/>
              <a:gd name="T51" fmla="*/ 260 h 460"/>
              <a:gd name="T52" fmla="*/ 76 w 380"/>
              <a:gd name="T53" fmla="*/ 274 h 460"/>
              <a:gd name="T54" fmla="*/ 85 w 380"/>
              <a:gd name="T55" fmla="*/ 281 h 460"/>
              <a:gd name="T56" fmla="*/ 86 w 380"/>
              <a:gd name="T57" fmla="*/ 295 h 460"/>
              <a:gd name="T58" fmla="*/ 88 w 380"/>
              <a:gd name="T59" fmla="*/ 302 h 460"/>
              <a:gd name="T60" fmla="*/ 93 w 380"/>
              <a:gd name="T61" fmla="*/ 315 h 460"/>
              <a:gd name="T62" fmla="*/ 99 w 380"/>
              <a:gd name="T63" fmla="*/ 322 h 460"/>
              <a:gd name="T64" fmla="*/ 100 w 380"/>
              <a:gd name="T65" fmla="*/ 336 h 460"/>
              <a:gd name="T66" fmla="*/ 105 w 380"/>
              <a:gd name="T67" fmla="*/ 343 h 460"/>
              <a:gd name="T68" fmla="*/ 118 w 380"/>
              <a:gd name="T69" fmla="*/ 357 h 460"/>
              <a:gd name="T70" fmla="*/ 128 w 380"/>
              <a:gd name="T71" fmla="*/ 364 h 460"/>
              <a:gd name="T72" fmla="*/ 136 w 380"/>
              <a:gd name="T73" fmla="*/ 379 h 460"/>
              <a:gd name="T74" fmla="*/ 154 w 380"/>
              <a:gd name="T75" fmla="*/ 387 h 460"/>
              <a:gd name="T76" fmla="*/ 161 w 380"/>
              <a:gd name="T77" fmla="*/ 401 h 460"/>
              <a:gd name="T78" fmla="*/ 165 w 380"/>
              <a:gd name="T79" fmla="*/ 409 h 460"/>
              <a:gd name="T80" fmla="*/ 175 w 380"/>
              <a:gd name="T81" fmla="*/ 423 h 460"/>
              <a:gd name="T82" fmla="*/ 222 w 380"/>
              <a:gd name="T83" fmla="*/ 431 h 460"/>
              <a:gd name="T84" fmla="*/ 380 w 380"/>
              <a:gd name="T85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0" h="460">
                <a:moveTo>
                  <a:pt x="0" y="0"/>
                </a:moveTo>
                <a:lnTo>
                  <a:pt x="1" y="0"/>
                </a:lnTo>
                <a:lnTo>
                  <a:pt x="1" y="7"/>
                </a:lnTo>
                <a:lnTo>
                  <a:pt x="4" y="7"/>
                </a:lnTo>
                <a:lnTo>
                  <a:pt x="4" y="14"/>
                </a:lnTo>
                <a:lnTo>
                  <a:pt x="6" y="14"/>
                </a:lnTo>
                <a:lnTo>
                  <a:pt x="6" y="20"/>
                </a:lnTo>
                <a:lnTo>
                  <a:pt x="6" y="20"/>
                </a:lnTo>
                <a:lnTo>
                  <a:pt x="6" y="27"/>
                </a:lnTo>
                <a:lnTo>
                  <a:pt x="6" y="27"/>
                </a:lnTo>
                <a:lnTo>
                  <a:pt x="6" y="34"/>
                </a:lnTo>
                <a:lnTo>
                  <a:pt x="8" y="34"/>
                </a:lnTo>
                <a:lnTo>
                  <a:pt x="8" y="41"/>
                </a:lnTo>
                <a:lnTo>
                  <a:pt x="9" y="41"/>
                </a:lnTo>
                <a:lnTo>
                  <a:pt x="9" y="47"/>
                </a:lnTo>
                <a:lnTo>
                  <a:pt x="10" y="47"/>
                </a:lnTo>
                <a:lnTo>
                  <a:pt x="10" y="54"/>
                </a:lnTo>
                <a:lnTo>
                  <a:pt x="15" y="54"/>
                </a:lnTo>
                <a:lnTo>
                  <a:pt x="15" y="61"/>
                </a:lnTo>
                <a:lnTo>
                  <a:pt x="15" y="61"/>
                </a:lnTo>
                <a:lnTo>
                  <a:pt x="15" y="74"/>
                </a:lnTo>
                <a:lnTo>
                  <a:pt x="15" y="74"/>
                </a:lnTo>
                <a:lnTo>
                  <a:pt x="15" y="74"/>
                </a:lnTo>
                <a:lnTo>
                  <a:pt x="17" y="74"/>
                </a:lnTo>
                <a:lnTo>
                  <a:pt x="17" y="81"/>
                </a:lnTo>
                <a:lnTo>
                  <a:pt x="18" y="81"/>
                </a:lnTo>
                <a:lnTo>
                  <a:pt x="18" y="88"/>
                </a:lnTo>
                <a:lnTo>
                  <a:pt x="26" y="88"/>
                </a:lnTo>
                <a:lnTo>
                  <a:pt x="26" y="95"/>
                </a:lnTo>
                <a:lnTo>
                  <a:pt x="27" y="95"/>
                </a:lnTo>
                <a:lnTo>
                  <a:pt x="27" y="102"/>
                </a:lnTo>
                <a:lnTo>
                  <a:pt x="28" y="102"/>
                </a:lnTo>
                <a:lnTo>
                  <a:pt x="28" y="109"/>
                </a:lnTo>
                <a:lnTo>
                  <a:pt x="29" y="109"/>
                </a:lnTo>
                <a:lnTo>
                  <a:pt x="29" y="116"/>
                </a:lnTo>
                <a:lnTo>
                  <a:pt x="29" y="116"/>
                </a:lnTo>
                <a:lnTo>
                  <a:pt x="29" y="122"/>
                </a:lnTo>
                <a:lnTo>
                  <a:pt x="31" y="122"/>
                </a:lnTo>
                <a:lnTo>
                  <a:pt x="31" y="129"/>
                </a:lnTo>
                <a:lnTo>
                  <a:pt x="33" y="129"/>
                </a:lnTo>
                <a:lnTo>
                  <a:pt x="33" y="136"/>
                </a:lnTo>
                <a:lnTo>
                  <a:pt x="37" y="136"/>
                </a:lnTo>
                <a:lnTo>
                  <a:pt x="37" y="143"/>
                </a:lnTo>
                <a:lnTo>
                  <a:pt x="42" y="143"/>
                </a:lnTo>
                <a:lnTo>
                  <a:pt x="42" y="150"/>
                </a:lnTo>
                <a:lnTo>
                  <a:pt x="43" y="150"/>
                </a:lnTo>
                <a:lnTo>
                  <a:pt x="43" y="157"/>
                </a:lnTo>
                <a:lnTo>
                  <a:pt x="44" y="157"/>
                </a:lnTo>
                <a:lnTo>
                  <a:pt x="44" y="164"/>
                </a:lnTo>
                <a:lnTo>
                  <a:pt x="45" y="164"/>
                </a:lnTo>
                <a:lnTo>
                  <a:pt x="45" y="171"/>
                </a:lnTo>
                <a:lnTo>
                  <a:pt x="47" y="171"/>
                </a:lnTo>
                <a:lnTo>
                  <a:pt x="47" y="178"/>
                </a:lnTo>
                <a:lnTo>
                  <a:pt x="47" y="178"/>
                </a:lnTo>
                <a:lnTo>
                  <a:pt x="47" y="184"/>
                </a:lnTo>
                <a:lnTo>
                  <a:pt x="47" y="184"/>
                </a:lnTo>
                <a:lnTo>
                  <a:pt x="47" y="191"/>
                </a:lnTo>
                <a:lnTo>
                  <a:pt x="48" y="191"/>
                </a:lnTo>
                <a:lnTo>
                  <a:pt x="48" y="198"/>
                </a:lnTo>
                <a:lnTo>
                  <a:pt x="48" y="198"/>
                </a:lnTo>
                <a:lnTo>
                  <a:pt x="48" y="205"/>
                </a:lnTo>
                <a:lnTo>
                  <a:pt x="48" y="205"/>
                </a:lnTo>
                <a:lnTo>
                  <a:pt x="48" y="212"/>
                </a:lnTo>
                <a:lnTo>
                  <a:pt x="50" y="212"/>
                </a:lnTo>
                <a:lnTo>
                  <a:pt x="50" y="219"/>
                </a:lnTo>
                <a:lnTo>
                  <a:pt x="52" y="219"/>
                </a:lnTo>
                <a:lnTo>
                  <a:pt x="52" y="226"/>
                </a:lnTo>
                <a:lnTo>
                  <a:pt x="52" y="226"/>
                </a:lnTo>
                <a:lnTo>
                  <a:pt x="52" y="233"/>
                </a:lnTo>
                <a:lnTo>
                  <a:pt x="53" y="233"/>
                </a:lnTo>
                <a:lnTo>
                  <a:pt x="53" y="240"/>
                </a:lnTo>
                <a:lnTo>
                  <a:pt x="53" y="240"/>
                </a:lnTo>
                <a:lnTo>
                  <a:pt x="53" y="246"/>
                </a:lnTo>
                <a:lnTo>
                  <a:pt x="58" y="246"/>
                </a:lnTo>
                <a:lnTo>
                  <a:pt x="58" y="253"/>
                </a:lnTo>
                <a:lnTo>
                  <a:pt x="58" y="253"/>
                </a:lnTo>
                <a:lnTo>
                  <a:pt x="58" y="260"/>
                </a:lnTo>
                <a:lnTo>
                  <a:pt x="64" y="260"/>
                </a:lnTo>
                <a:lnTo>
                  <a:pt x="64" y="267"/>
                </a:lnTo>
                <a:lnTo>
                  <a:pt x="76" y="267"/>
                </a:lnTo>
                <a:lnTo>
                  <a:pt x="76" y="274"/>
                </a:lnTo>
                <a:lnTo>
                  <a:pt x="80" y="274"/>
                </a:lnTo>
                <a:lnTo>
                  <a:pt x="80" y="281"/>
                </a:lnTo>
                <a:lnTo>
                  <a:pt x="85" y="281"/>
                </a:lnTo>
                <a:lnTo>
                  <a:pt x="85" y="288"/>
                </a:lnTo>
                <a:lnTo>
                  <a:pt x="86" y="288"/>
                </a:lnTo>
                <a:lnTo>
                  <a:pt x="86" y="295"/>
                </a:lnTo>
                <a:lnTo>
                  <a:pt x="87" y="295"/>
                </a:lnTo>
                <a:lnTo>
                  <a:pt x="87" y="302"/>
                </a:lnTo>
                <a:lnTo>
                  <a:pt x="88" y="302"/>
                </a:lnTo>
                <a:lnTo>
                  <a:pt x="88" y="308"/>
                </a:lnTo>
                <a:lnTo>
                  <a:pt x="93" y="308"/>
                </a:lnTo>
                <a:lnTo>
                  <a:pt x="93" y="315"/>
                </a:lnTo>
                <a:lnTo>
                  <a:pt x="94" y="315"/>
                </a:lnTo>
                <a:lnTo>
                  <a:pt x="94" y="322"/>
                </a:lnTo>
                <a:lnTo>
                  <a:pt x="99" y="322"/>
                </a:lnTo>
                <a:lnTo>
                  <a:pt x="99" y="329"/>
                </a:lnTo>
                <a:lnTo>
                  <a:pt x="100" y="329"/>
                </a:lnTo>
                <a:lnTo>
                  <a:pt x="100" y="336"/>
                </a:lnTo>
                <a:lnTo>
                  <a:pt x="102" y="336"/>
                </a:lnTo>
                <a:lnTo>
                  <a:pt x="102" y="343"/>
                </a:lnTo>
                <a:lnTo>
                  <a:pt x="105" y="343"/>
                </a:lnTo>
                <a:lnTo>
                  <a:pt x="105" y="350"/>
                </a:lnTo>
                <a:lnTo>
                  <a:pt x="118" y="350"/>
                </a:lnTo>
                <a:lnTo>
                  <a:pt x="118" y="357"/>
                </a:lnTo>
                <a:lnTo>
                  <a:pt x="121" y="357"/>
                </a:lnTo>
                <a:lnTo>
                  <a:pt x="121" y="364"/>
                </a:lnTo>
                <a:lnTo>
                  <a:pt x="128" y="364"/>
                </a:lnTo>
                <a:lnTo>
                  <a:pt x="128" y="372"/>
                </a:lnTo>
                <a:lnTo>
                  <a:pt x="136" y="372"/>
                </a:lnTo>
                <a:lnTo>
                  <a:pt x="136" y="379"/>
                </a:lnTo>
                <a:lnTo>
                  <a:pt x="138" y="379"/>
                </a:lnTo>
                <a:lnTo>
                  <a:pt x="138" y="387"/>
                </a:lnTo>
                <a:lnTo>
                  <a:pt x="154" y="387"/>
                </a:lnTo>
                <a:lnTo>
                  <a:pt x="154" y="394"/>
                </a:lnTo>
                <a:lnTo>
                  <a:pt x="161" y="394"/>
                </a:lnTo>
                <a:lnTo>
                  <a:pt x="161" y="401"/>
                </a:lnTo>
                <a:lnTo>
                  <a:pt x="162" y="401"/>
                </a:lnTo>
                <a:lnTo>
                  <a:pt x="162" y="409"/>
                </a:lnTo>
                <a:lnTo>
                  <a:pt x="165" y="409"/>
                </a:lnTo>
                <a:lnTo>
                  <a:pt x="165" y="416"/>
                </a:lnTo>
                <a:lnTo>
                  <a:pt x="175" y="416"/>
                </a:lnTo>
                <a:lnTo>
                  <a:pt x="175" y="423"/>
                </a:lnTo>
                <a:lnTo>
                  <a:pt x="202" y="423"/>
                </a:lnTo>
                <a:lnTo>
                  <a:pt x="202" y="431"/>
                </a:lnTo>
                <a:lnTo>
                  <a:pt x="222" y="431"/>
                </a:lnTo>
                <a:lnTo>
                  <a:pt x="222" y="438"/>
                </a:lnTo>
                <a:lnTo>
                  <a:pt x="380" y="438"/>
                </a:lnTo>
                <a:lnTo>
                  <a:pt x="380" y="460"/>
                </a:lnTo>
              </a:path>
            </a:pathLst>
          </a:cu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0" name="Oval 47"/>
          <p:cNvSpPr>
            <a:spLocks noChangeArrowheads="1"/>
          </p:cNvSpPr>
          <p:nvPr/>
        </p:nvSpPr>
        <p:spPr bwMode="auto">
          <a:xfrm>
            <a:off x="687040" y="25786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1" name="Oval 48"/>
          <p:cNvSpPr>
            <a:spLocks noChangeArrowheads="1"/>
          </p:cNvSpPr>
          <p:nvPr/>
        </p:nvSpPr>
        <p:spPr bwMode="auto">
          <a:xfrm>
            <a:off x="710853" y="26278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2" name="Oval 49"/>
          <p:cNvSpPr>
            <a:spLocks noChangeArrowheads="1"/>
          </p:cNvSpPr>
          <p:nvPr/>
        </p:nvSpPr>
        <p:spPr bwMode="auto">
          <a:xfrm>
            <a:off x="726728" y="26707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3" name="Oval 50"/>
          <p:cNvSpPr>
            <a:spLocks noChangeArrowheads="1"/>
          </p:cNvSpPr>
          <p:nvPr/>
        </p:nvSpPr>
        <p:spPr bwMode="auto">
          <a:xfrm>
            <a:off x="726728" y="27199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4" name="Oval 51"/>
          <p:cNvSpPr>
            <a:spLocks noChangeArrowheads="1"/>
          </p:cNvSpPr>
          <p:nvPr/>
        </p:nvSpPr>
        <p:spPr bwMode="auto">
          <a:xfrm>
            <a:off x="726728" y="27691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5" name="Oval 52"/>
          <p:cNvSpPr>
            <a:spLocks noChangeArrowheads="1"/>
          </p:cNvSpPr>
          <p:nvPr/>
        </p:nvSpPr>
        <p:spPr bwMode="auto">
          <a:xfrm>
            <a:off x="742603" y="28183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6" name="Oval 53"/>
          <p:cNvSpPr>
            <a:spLocks noChangeArrowheads="1"/>
          </p:cNvSpPr>
          <p:nvPr/>
        </p:nvSpPr>
        <p:spPr bwMode="auto">
          <a:xfrm>
            <a:off x="750540" y="28612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7" name="Oval 54"/>
          <p:cNvSpPr>
            <a:spLocks noChangeArrowheads="1"/>
          </p:cNvSpPr>
          <p:nvPr/>
        </p:nvSpPr>
        <p:spPr bwMode="auto">
          <a:xfrm>
            <a:off x="756890" y="29104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8" name="Oval 55"/>
          <p:cNvSpPr>
            <a:spLocks noChangeArrowheads="1"/>
          </p:cNvSpPr>
          <p:nvPr/>
        </p:nvSpPr>
        <p:spPr bwMode="auto">
          <a:xfrm>
            <a:off x="796578" y="29596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9" name="Oval 56"/>
          <p:cNvSpPr>
            <a:spLocks noChangeArrowheads="1"/>
          </p:cNvSpPr>
          <p:nvPr/>
        </p:nvSpPr>
        <p:spPr bwMode="auto">
          <a:xfrm>
            <a:off x="796578" y="30517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0" name="Oval 57"/>
          <p:cNvSpPr>
            <a:spLocks noChangeArrowheads="1"/>
          </p:cNvSpPr>
          <p:nvPr/>
        </p:nvSpPr>
        <p:spPr bwMode="auto">
          <a:xfrm>
            <a:off x="796578" y="30517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1" name="Oval 58"/>
          <p:cNvSpPr>
            <a:spLocks noChangeArrowheads="1"/>
          </p:cNvSpPr>
          <p:nvPr/>
        </p:nvSpPr>
        <p:spPr bwMode="auto">
          <a:xfrm>
            <a:off x="812453" y="31009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2" name="Oval 59"/>
          <p:cNvSpPr>
            <a:spLocks noChangeArrowheads="1"/>
          </p:cNvSpPr>
          <p:nvPr/>
        </p:nvSpPr>
        <p:spPr bwMode="auto">
          <a:xfrm>
            <a:off x="820390" y="31501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3" name="Oval 60"/>
          <p:cNvSpPr>
            <a:spLocks noChangeArrowheads="1"/>
          </p:cNvSpPr>
          <p:nvPr/>
        </p:nvSpPr>
        <p:spPr bwMode="auto">
          <a:xfrm>
            <a:off x="882303" y="3199383"/>
            <a:ext cx="63500" cy="58738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4" name="Oval 61"/>
          <p:cNvSpPr>
            <a:spLocks noChangeArrowheads="1"/>
          </p:cNvSpPr>
          <p:nvPr/>
        </p:nvSpPr>
        <p:spPr bwMode="auto">
          <a:xfrm>
            <a:off x="890240" y="32501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5" name="Oval 62"/>
          <p:cNvSpPr>
            <a:spLocks noChangeArrowheads="1"/>
          </p:cNvSpPr>
          <p:nvPr/>
        </p:nvSpPr>
        <p:spPr bwMode="auto">
          <a:xfrm>
            <a:off x="896590" y="329939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6" name="Oval 63"/>
          <p:cNvSpPr>
            <a:spLocks noChangeArrowheads="1"/>
          </p:cNvSpPr>
          <p:nvPr/>
        </p:nvSpPr>
        <p:spPr bwMode="auto">
          <a:xfrm>
            <a:off x="904528" y="334860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7" name="Oval 64"/>
          <p:cNvSpPr>
            <a:spLocks noChangeArrowheads="1"/>
          </p:cNvSpPr>
          <p:nvPr/>
        </p:nvSpPr>
        <p:spPr bwMode="auto">
          <a:xfrm>
            <a:off x="904528" y="33914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8" name="Oval 65"/>
          <p:cNvSpPr>
            <a:spLocks noChangeArrowheads="1"/>
          </p:cNvSpPr>
          <p:nvPr/>
        </p:nvSpPr>
        <p:spPr bwMode="auto">
          <a:xfrm>
            <a:off x="920403" y="34406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9" name="Oval 66"/>
          <p:cNvSpPr>
            <a:spLocks noChangeArrowheads="1"/>
          </p:cNvSpPr>
          <p:nvPr/>
        </p:nvSpPr>
        <p:spPr bwMode="auto">
          <a:xfrm>
            <a:off x="936278" y="348989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0" name="Oval 67"/>
          <p:cNvSpPr>
            <a:spLocks noChangeArrowheads="1"/>
          </p:cNvSpPr>
          <p:nvPr/>
        </p:nvSpPr>
        <p:spPr bwMode="auto">
          <a:xfrm>
            <a:off x="966440" y="353910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1" name="Oval 68"/>
          <p:cNvSpPr>
            <a:spLocks noChangeArrowheads="1"/>
          </p:cNvSpPr>
          <p:nvPr/>
        </p:nvSpPr>
        <p:spPr bwMode="auto">
          <a:xfrm>
            <a:off x="1006128" y="35883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2" name="Oval 69"/>
          <p:cNvSpPr>
            <a:spLocks noChangeArrowheads="1"/>
          </p:cNvSpPr>
          <p:nvPr/>
        </p:nvSpPr>
        <p:spPr bwMode="auto">
          <a:xfrm>
            <a:off x="1014065" y="36391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3" name="Oval 70"/>
          <p:cNvSpPr>
            <a:spLocks noChangeArrowheads="1"/>
          </p:cNvSpPr>
          <p:nvPr/>
        </p:nvSpPr>
        <p:spPr bwMode="auto">
          <a:xfrm>
            <a:off x="1022003" y="368833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4" name="Oval 71"/>
          <p:cNvSpPr>
            <a:spLocks noChangeArrowheads="1"/>
          </p:cNvSpPr>
          <p:nvPr/>
        </p:nvSpPr>
        <p:spPr bwMode="auto">
          <a:xfrm>
            <a:off x="1029940" y="37375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" name="Oval 72"/>
          <p:cNvSpPr>
            <a:spLocks noChangeArrowheads="1"/>
          </p:cNvSpPr>
          <p:nvPr/>
        </p:nvSpPr>
        <p:spPr bwMode="auto">
          <a:xfrm>
            <a:off x="1044228" y="37867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6" name="Oval 73"/>
          <p:cNvSpPr>
            <a:spLocks noChangeArrowheads="1"/>
          </p:cNvSpPr>
          <p:nvPr/>
        </p:nvSpPr>
        <p:spPr bwMode="auto">
          <a:xfrm>
            <a:off x="1044228" y="38296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7" name="Oval 74"/>
          <p:cNvSpPr>
            <a:spLocks noChangeArrowheads="1"/>
          </p:cNvSpPr>
          <p:nvPr/>
        </p:nvSpPr>
        <p:spPr bwMode="auto">
          <a:xfrm>
            <a:off x="1044228" y="387883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8" name="Oval 75"/>
          <p:cNvSpPr>
            <a:spLocks noChangeArrowheads="1"/>
          </p:cNvSpPr>
          <p:nvPr/>
        </p:nvSpPr>
        <p:spPr bwMode="auto">
          <a:xfrm>
            <a:off x="1052165" y="39280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9" name="Oval 76"/>
          <p:cNvSpPr>
            <a:spLocks noChangeArrowheads="1"/>
          </p:cNvSpPr>
          <p:nvPr/>
        </p:nvSpPr>
        <p:spPr bwMode="auto">
          <a:xfrm>
            <a:off x="1052165" y="39772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0" name="Oval 77"/>
          <p:cNvSpPr>
            <a:spLocks noChangeArrowheads="1"/>
          </p:cNvSpPr>
          <p:nvPr/>
        </p:nvSpPr>
        <p:spPr bwMode="auto">
          <a:xfrm>
            <a:off x="1052165" y="40264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1" name="Oval 78"/>
          <p:cNvSpPr>
            <a:spLocks noChangeArrowheads="1"/>
          </p:cNvSpPr>
          <p:nvPr/>
        </p:nvSpPr>
        <p:spPr bwMode="auto">
          <a:xfrm>
            <a:off x="1068040" y="40772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2" name="Oval 79"/>
          <p:cNvSpPr>
            <a:spLocks noChangeArrowheads="1"/>
          </p:cNvSpPr>
          <p:nvPr/>
        </p:nvSpPr>
        <p:spPr bwMode="auto">
          <a:xfrm>
            <a:off x="1083915" y="41264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3" name="Oval 80"/>
          <p:cNvSpPr>
            <a:spLocks noChangeArrowheads="1"/>
          </p:cNvSpPr>
          <p:nvPr/>
        </p:nvSpPr>
        <p:spPr bwMode="auto">
          <a:xfrm>
            <a:off x="1083915" y="417569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4" name="Oval 81"/>
          <p:cNvSpPr>
            <a:spLocks noChangeArrowheads="1"/>
          </p:cNvSpPr>
          <p:nvPr/>
        </p:nvSpPr>
        <p:spPr bwMode="auto">
          <a:xfrm>
            <a:off x="1091853" y="422490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5" name="Oval 82"/>
          <p:cNvSpPr>
            <a:spLocks noChangeArrowheads="1"/>
          </p:cNvSpPr>
          <p:nvPr/>
        </p:nvSpPr>
        <p:spPr bwMode="auto">
          <a:xfrm>
            <a:off x="1091853" y="42677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6" name="Oval 83"/>
          <p:cNvSpPr>
            <a:spLocks noChangeArrowheads="1"/>
          </p:cNvSpPr>
          <p:nvPr/>
        </p:nvSpPr>
        <p:spPr bwMode="auto">
          <a:xfrm>
            <a:off x="1129953" y="43169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7" name="Oval 84"/>
          <p:cNvSpPr>
            <a:spLocks noChangeArrowheads="1"/>
          </p:cNvSpPr>
          <p:nvPr/>
        </p:nvSpPr>
        <p:spPr bwMode="auto">
          <a:xfrm>
            <a:off x="1129953" y="436619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8" name="Oval 85"/>
          <p:cNvSpPr>
            <a:spLocks noChangeArrowheads="1"/>
          </p:cNvSpPr>
          <p:nvPr/>
        </p:nvSpPr>
        <p:spPr bwMode="auto">
          <a:xfrm>
            <a:off x="1175990" y="441540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9" name="Oval 86"/>
          <p:cNvSpPr>
            <a:spLocks noChangeArrowheads="1"/>
          </p:cNvSpPr>
          <p:nvPr/>
        </p:nvSpPr>
        <p:spPr bwMode="auto">
          <a:xfrm>
            <a:off x="1269653" y="4464620"/>
            <a:ext cx="63500" cy="58738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0" name="Oval 87"/>
          <p:cNvSpPr>
            <a:spLocks noChangeArrowheads="1"/>
          </p:cNvSpPr>
          <p:nvPr/>
        </p:nvSpPr>
        <p:spPr bwMode="auto">
          <a:xfrm>
            <a:off x="1301403" y="45154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1" name="Oval 88"/>
          <p:cNvSpPr>
            <a:spLocks noChangeArrowheads="1"/>
          </p:cNvSpPr>
          <p:nvPr/>
        </p:nvSpPr>
        <p:spPr bwMode="auto">
          <a:xfrm>
            <a:off x="1339503" y="456463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2" name="Oval 89"/>
          <p:cNvSpPr>
            <a:spLocks noChangeArrowheads="1"/>
          </p:cNvSpPr>
          <p:nvPr/>
        </p:nvSpPr>
        <p:spPr bwMode="auto">
          <a:xfrm>
            <a:off x="1347440" y="46138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3" name="Oval 90"/>
          <p:cNvSpPr>
            <a:spLocks noChangeArrowheads="1"/>
          </p:cNvSpPr>
          <p:nvPr/>
        </p:nvSpPr>
        <p:spPr bwMode="auto">
          <a:xfrm>
            <a:off x="1355378" y="46630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4" name="Oval 91"/>
          <p:cNvSpPr>
            <a:spLocks noChangeArrowheads="1"/>
          </p:cNvSpPr>
          <p:nvPr/>
        </p:nvSpPr>
        <p:spPr bwMode="auto">
          <a:xfrm>
            <a:off x="1363315" y="47059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5" name="Oval 92"/>
          <p:cNvSpPr>
            <a:spLocks noChangeArrowheads="1"/>
          </p:cNvSpPr>
          <p:nvPr/>
        </p:nvSpPr>
        <p:spPr bwMode="auto">
          <a:xfrm>
            <a:off x="1401415" y="475513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6" name="Oval 93"/>
          <p:cNvSpPr>
            <a:spLocks noChangeArrowheads="1"/>
          </p:cNvSpPr>
          <p:nvPr/>
        </p:nvSpPr>
        <p:spPr bwMode="auto">
          <a:xfrm>
            <a:off x="1409353" y="48043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7" name="Oval 94"/>
          <p:cNvSpPr>
            <a:spLocks noChangeArrowheads="1"/>
          </p:cNvSpPr>
          <p:nvPr/>
        </p:nvSpPr>
        <p:spPr bwMode="auto">
          <a:xfrm>
            <a:off x="1449040" y="48535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8" name="Oval 95"/>
          <p:cNvSpPr>
            <a:spLocks noChangeArrowheads="1"/>
          </p:cNvSpPr>
          <p:nvPr/>
        </p:nvSpPr>
        <p:spPr bwMode="auto">
          <a:xfrm>
            <a:off x="1456978" y="49043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9" name="Oval 96"/>
          <p:cNvSpPr>
            <a:spLocks noChangeArrowheads="1"/>
          </p:cNvSpPr>
          <p:nvPr/>
        </p:nvSpPr>
        <p:spPr bwMode="auto">
          <a:xfrm>
            <a:off x="1471265" y="49535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0" name="Oval 97"/>
          <p:cNvSpPr>
            <a:spLocks noChangeArrowheads="1"/>
          </p:cNvSpPr>
          <p:nvPr/>
        </p:nvSpPr>
        <p:spPr bwMode="auto">
          <a:xfrm>
            <a:off x="1495078" y="50027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1" name="Oval 98"/>
          <p:cNvSpPr>
            <a:spLocks noChangeArrowheads="1"/>
          </p:cNvSpPr>
          <p:nvPr/>
        </p:nvSpPr>
        <p:spPr bwMode="auto">
          <a:xfrm>
            <a:off x="1596678" y="505199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2" name="Oval 99"/>
          <p:cNvSpPr>
            <a:spLocks noChangeArrowheads="1"/>
          </p:cNvSpPr>
          <p:nvPr/>
        </p:nvSpPr>
        <p:spPr bwMode="auto">
          <a:xfrm>
            <a:off x="1618903" y="510120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3" name="Oval 100"/>
          <p:cNvSpPr>
            <a:spLocks noChangeArrowheads="1"/>
          </p:cNvSpPr>
          <p:nvPr/>
        </p:nvSpPr>
        <p:spPr bwMode="auto">
          <a:xfrm>
            <a:off x="1672878" y="51583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4" name="Oval 101"/>
          <p:cNvSpPr>
            <a:spLocks noChangeArrowheads="1"/>
          </p:cNvSpPr>
          <p:nvPr/>
        </p:nvSpPr>
        <p:spPr bwMode="auto">
          <a:xfrm>
            <a:off x="1736378" y="52075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5" name="Oval 102"/>
          <p:cNvSpPr>
            <a:spLocks noChangeArrowheads="1"/>
          </p:cNvSpPr>
          <p:nvPr/>
        </p:nvSpPr>
        <p:spPr bwMode="auto">
          <a:xfrm>
            <a:off x="1750665" y="52647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6" name="Oval 103"/>
          <p:cNvSpPr>
            <a:spLocks noChangeArrowheads="1"/>
          </p:cNvSpPr>
          <p:nvPr/>
        </p:nvSpPr>
        <p:spPr bwMode="auto">
          <a:xfrm>
            <a:off x="1876078" y="531393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7" name="Oval 104"/>
          <p:cNvSpPr>
            <a:spLocks noChangeArrowheads="1"/>
          </p:cNvSpPr>
          <p:nvPr/>
        </p:nvSpPr>
        <p:spPr bwMode="auto">
          <a:xfrm>
            <a:off x="1930053" y="536314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8" name="Oval 105"/>
          <p:cNvSpPr>
            <a:spLocks noChangeArrowheads="1"/>
          </p:cNvSpPr>
          <p:nvPr/>
        </p:nvSpPr>
        <p:spPr bwMode="auto">
          <a:xfrm>
            <a:off x="1937990" y="5420295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9" name="Oval 106"/>
          <p:cNvSpPr>
            <a:spLocks noChangeArrowheads="1"/>
          </p:cNvSpPr>
          <p:nvPr/>
        </p:nvSpPr>
        <p:spPr bwMode="auto">
          <a:xfrm>
            <a:off x="1960215" y="546950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0" name="Oval 107"/>
          <p:cNvSpPr>
            <a:spLocks noChangeArrowheads="1"/>
          </p:cNvSpPr>
          <p:nvPr/>
        </p:nvSpPr>
        <p:spPr bwMode="auto">
          <a:xfrm>
            <a:off x="2038003" y="551872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1" name="Oval 108"/>
          <p:cNvSpPr>
            <a:spLocks noChangeArrowheads="1"/>
          </p:cNvSpPr>
          <p:nvPr/>
        </p:nvSpPr>
        <p:spPr bwMode="auto">
          <a:xfrm>
            <a:off x="2247553" y="5575870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2" name="Oval 109"/>
          <p:cNvSpPr>
            <a:spLocks noChangeArrowheads="1"/>
          </p:cNvSpPr>
          <p:nvPr/>
        </p:nvSpPr>
        <p:spPr bwMode="auto">
          <a:xfrm>
            <a:off x="2403128" y="5625083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3" name="Oval 110"/>
          <p:cNvSpPr>
            <a:spLocks noChangeArrowheads="1"/>
          </p:cNvSpPr>
          <p:nvPr/>
        </p:nvSpPr>
        <p:spPr bwMode="auto">
          <a:xfrm>
            <a:off x="3630265" y="5780658"/>
            <a:ext cx="63500" cy="57150"/>
          </a:xfrm>
          <a:prstGeom prst="ellipse">
            <a:avLst/>
          </a:prstGeom>
          <a:solidFill>
            <a:srgbClr val="FF3300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74" name="Freeform 111"/>
          <p:cNvSpPr>
            <a:spLocks/>
          </p:cNvSpPr>
          <p:nvPr/>
        </p:nvSpPr>
        <p:spPr bwMode="auto">
          <a:xfrm>
            <a:off x="707678" y="2553270"/>
            <a:ext cx="5729288" cy="3251200"/>
          </a:xfrm>
          <a:custGeom>
            <a:avLst/>
            <a:gdLst>
              <a:gd name="T0" fmla="*/ 5 w 738"/>
              <a:gd name="T1" fmla="*/ 4 h 460"/>
              <a:gd name="T2" fmla="*/ 17 w 738"/>
              <a:gd name="T3" fmla="*/ 9 h 460"/>
              <a:gd name="T4" fmla="*/ 19 w 738"/>
              <a:gd name="T5" fmla="*/ 15 h 460"/>
              <a:gd name="T6" fmla="*/ 19 w 738"/>
              <a:gd name="T7" fmla="*/ 22 h 460"/>
              <a:gd name="T8" fmla="*/ 21 w 738"/>
              <a:gd name="T9" fmla="*/ 26 h 460"/>
              <a:gd name="T10" fmla="*/ 26 w 738"/>
              <a:gd name="T11" fmla="*/ 31 h 460"/>
              <a:gd name="T12" fmla="*/ 28 w 738"/>
              <a:gd name="T13" fmla="*/ 37 h 460"/>
              <a:gd name="T14" fmla="*/ 30 w 738"/>
              <a:gd name="T15" fmla="*/ 42 h 460"/>
              <a:gd name="T16" fmla="*/ 35 w 738"/>
              <a:gd name="T17" fmla="*/ 49 h 460"/>
              <a:gd name="T18" fmla="*/ 40 w 738"/>
              <a:gd name="T19" fmla="*/ 53 h 460"/>
              <a:gd name="T20" fmla="*/ 46 w 738"/>
              <a:gd name="T21" fmla="*/ 60 h 460"/>
              <a:gd name="T22" fmla="*/ 52 w 738"/>
              <a:gd name="T23" fmla="*/ 64 h 460"/>
              <a:gd name="T24" fmla="*/ 54 w 738"/>
              <a:gd name="T25" fmla="*/ 71 h 460"/>
              <a:gd name="T26" fmla="*/ 56 w 738"/>
              <a:gd name="T27" fmla="*/ 76 h 460"/>
              <a:gd name="T28" fmla="*/ 58 w 738"/>
              <a:gd name="T29" fmla="*/ 85 h 460"/>
              <a:gd name="T30" fmla="*/ 61 w 738"/>
              <a:gd name="T31" fmla="*/ 87 h 460"/>
              <a:gd name="T32" fmla="*/ 63 w 738"/>
              <a:gd name="T33" fmla="*/ 94 h 460"/>
              <a:gd name="T34" fmla="*/ 65 w 738"/>
              <a:gd name="T35" fmla="*/ 98 h 460"/>
              <a:gd name="T36" fmla="*/ 66 w 738"/>
              <a:gd name="T37" fmla="*/ 105 h 460"/>
              <a:gd name="T38" fmla="*/ 69 w 738"/>
              <a:gd name="T39" fmla="*/ 110 h 460"/>
              <a:gd name="T40" fmla="*/ 73 w 738"/>
              <a:gd name="T41" fmla="*/ 117 h 460"/>
              <a:gd name="T42" fmla="*/ 75 w 738"/>
              <a:gd name="T43" fmla="*/ 122 h 460"/>
              <a:gd name="T44" fmla="*/ 77 w 738"/>
              <a:gd name="T45" fmla="*/ 129 h 460"/>
              <a:gd name="T46" fmla="*/ 80 w 738"/>
              <a:gd name="T47" fmla="*/ 134 h 460"/>
              <a:gd name="T48" fmla="*/ 82 w 738"/>
              <a:gd name="T49" fmla="*/ 141 h 460"/>
              <a:gd name="T50" fmla="*/ 93 w 738"/>
              <a:gd name="T51" fmla="*/ 148 h 460"/>
              <a:gd name="T52" fmla="*/ 94 w 738"/>
              <a:gd name="T53" fmla="*/ 153 h 460"/>
              <a:gd name="T54" fmla="*/ 98 w 738"/>
              <a:gd name="T55" fmla="*/ 158 h 460"/>
              <a:gd name="T56" fmla="*/ 100 w 738"/>
              <a:gd name="T57" fmla="*/ 165 h 460"/>
              <a:gd name="T58" fmla="*/ 101 w 738"/>
              <a:gd name="T59" fmla="*/ 170 h 460"/>
              <a:gd name="T60" fmla="*/ 105 w 738"/>
              <a:gd name="T61" fmla="*/ 177 h 460"/>
              <a:gd name="T62" fmla="*/ 112 w 738"/>
              <a:gd name="T63" fmla="*/ 182 h 460"/>
              <a:gd name="T64" fmla="*/ 113 w 738"/>
              <a:gd name="T65" fmla="*/ 193 h 460"/>
              <a:gd name="T66" fmla="*/ 115 w 738"/>
              <a:gd name="T67" fmla="*/ 195 h 460"/>
              <a:gd name="T68" fmla="*/ 116 w 738"/>
              <a:gd name="T69" fmla="*/ 203 h 460"/>
              <a:gd name="T70" fmla="*/ 126 w 738"/>
              <a:gd name="T71" fmla="*/ 208 h 460"/>
              <a:gd name="T72" fmla="*/ 130 w 738"/>
              <a:gd name="T73" fmla="*/ 216 h 460"/>
              <a:gd name="T74" fmla="*/ 133 w 738"/>
              <a:gd name="T75" fmla="*/ 221 h 460"/>
              <a:gd name="T76" fmla="*/ 142 w 738"/>
              <a:gd name="T77" fmla="*/ 229 h 460"/>
              <a:gd name="T78" fmla="*/ 152 w 738"/>
              <a:gd name="T79" fmla="*/ 234 h 460"/>
              <a:gd name="T80" fmla="*/ 164 w 738"/>
              <a:gd name="T81" fmla="*/ 242 h 460"/>
              <a:gd name="T82" fmla="*/ 170 w 738"/>
              <a:gd name="T83" fmla="*/ 248 h 460"/>
              <a:gd name="T84" fmla="*/ 176 w 738"/>
              <a:gd name="T85" fmla="*/ 256 h 460"/>
              <a:gd name="T86" fmla="*/ 182 w 738"/>
              <a:gd name="T87" fmla="*/ 266 h 460"/>
              <a:gd name="T88" fmla="*/ 184 w 738"/>
              <a:gd name="T89" fmla="*/ 272 h 460"/>
              <a:gd name="T90" fmla="*/ 188 w 738"/>
              <a:gd name="T91" fmla="*/ 278 h 460"/>
              <a:gd name="T92" fmla="*/ 191 w 738"/>
              <a:gd name="T93" fmla="*/ 287 h 460"/>
              <a:gd name="T94" fmla="*/ 198 w 738"/>
              <a:gd name="T95" fmla="*/ 293 h 460"/>
              <a:gd name="T96" fmla="*/ 199 w 738"/>
              <a:gd name="T97" fmla="*/ 302 h 460"/>
              <a:gd name="T98" fmla="*/ 211 w 738"/>
              <a:gd name="T99" fmla="*/ 308 h 460"/>
              <a:gd name="T100" fmla="*/ 215 w 738"/>
              <a:gd name="T101" fmla="*/ 318 h 460"/>
              <a:gd name="T102" fmla="*/ 224 w 738"/>
              <a:gd name="T103" fmla="*/ 324 h 460"/>
              <a:gd name="T104" fmla="*/ 226 w 738"/>
              <a:gd name="T105" fmla="*/ 334 h 460"/>
              <a:gd name="T106" fmla="*/ 234 w 738"/>
              <a:gd name="T107" fmla="*/ 340 h 460"/>
              <a:gd name="T108" fmla="*/ 238 w 738"/>
              <a:gd name="T109" fmla="*/ 349 h 460"/>
              <a:gd name="T110" fmla="*/ 255 w 738"/>
              <a:gd name="T111" fmla="*/ 356 h 460"/>
              <a:gd name="T112" fmla="*/ 259 w 738"/>
              <a:gd name="T113" fmla="*/ 366 h 460"/>
              <a:gd name="T114" fmla="*/ 266 w 738"/>
              <a:gd name="T115" fmla="*/ 373 h 460"/>
              <a:gd name="T116" fmla="*/ 283 w 738"/>
              <a:gd name="T117" fmla="*/ 384 h 460"/>
              <a:gd name="T118" fmla="*/ 334 w 738"/>
              <a:gd name="T119" fmla="*/ 393 h 460"/>
              <a:gd name="T120" fmla="*/ 359 w 738"/>
              <a:gd name="T121" fmla="*/ 413 h 460"/>
              <a:gd name="T122" fmla="*/ 546 w 738"/>
              <a:gd name="T123" fmla="*/ 428 h 460"/>
              <a:gd name="T124" fmla="*/ 738 w 738"/>
              <a:gd name="T125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8" h="460">
                <a:moveTo>
                  <a:pt x="0" y="0"/>
                </a:moveTo>
                <a:lnTo>
                  <a:pt x="3" y="0"/>
                </a:lnTo>
                <a:lnTo>
                  <a:pt x="3" y="2"/>
                </a:lnTo>
                <a:lnTo>
                  <a:pt x="5" y="2"/>
                </a:lnTo>
                <a:lnTo>
                  <a:pt x="5" y="4"/>
                </a:lnTo>
                <a:lnTo>
                  <a:pt x="6" y="4"/>
                </a:lnTo>
                <a:lnTo>
                  <a:pt x="6" y="7"/>
                </a:lnTo>
                <a:lnTo>
                  <a:pt x="14" y="7"/>
                </a:lnTo>
                <a:lnTo>
                  <a:pt x="14" y="9"/>
                </a:lnTo>
                <a:lnTo>
                  <a:pt x="17" y="9"/>
                </a:lnTo>
                <a:lnTo>
                  <a:pt x="17" y="11"/>
                </a:lnTo>
                <a:lnTo>
                  <a:pt x="17" y="11"/>
                </a:lnTo>
                <a:lnTo>
                  <a:pt x="17" y="13"/>
                </a:lnTo>
                <a:lnTo>
                  <a:pt x="19" y="13"/>
                </a:lnTo>
                <a:lnTo>
                  <a:pt x="19" y="15"/>
                </a:lnTo>
                <a:lnTo>
                  <a:pt x="19" y="15"/>
                </a:lnTo>
                <a:lnTo>
                  <a:pt x="19" y="18"/>
                </a:lnTo>
                <a:lnTo>
                  <a:pt x="19" y="18"/>
                </a:lnTo>
                <a:lnTo>
                  <a:pt x="19" y="22"/>
                </a:lnTo>
                <a:lnTo>
                  <a:pt x="19" y="22"/>
                </a:lnTo>
                <a:lnTo>
                  <a:pt x="19" y="22"/>
                </a:lnTo>
                <a:lnTo>
                  <a:pt x="21" y="22"/>
                </a:lnTo>
                <a:lnTo>
                  <a:pt x="21" y="24"/>
                </a:lnTo>
                <a:lnTo>
                  <a:pt x="21" y="24"/>
                </a:lnTo>
                <a:lnTo>
                  <a:pt x="21" y="26"/>
                </a:lnTo>
                <a:lnTo>
                  <a:pt x="21" y="26"/>
                </a:lnTo>
                <a:lnTo>
                  <a:pt x="21" y="29"/>
                </a:lnTo>
                <a:lnTo>
                  <a:pt x="22" y="29"/>
                </a:lnTo>
                <a:lnTo>
                  <a:pt x="22" y="31"/>
                </a:lnTo>
                <a:lnTo>
                  <a:pt x="26" y="31"/>
                </a:lnTo>
                <a:lnTo>
                  <a:pt x="26" y="33"/>
                </a:lnTo>
                <a:lnTo>
                  <a:pt x="26" y="33"/>
                </a:lnTo>
                <a:lnTo>
                  <a:pt x="26" y="35"/>
                </a:lnTo>
                <a:lnTo>
                  <a:pt x="28" y="35"/>
                </a:lnTo>
                <a:lnTo>
                  <a:pt x="28" y="37"/>
                </a:lnTo>
                <a:lnTo>
                  <a:pt x="29" y="37"/>
                </a:lnTo>
                <a:lnTo>
                  <a:pt x="29" y="40"/>
                </a:lnTo>
                <a:lnTo>
                  <a:pt x="30" y="40"/>
                </a:lnTo>
                <a:lnTo>
                  <a:pt x="30" y="42"/>
                </a:lnTo>
                <a:lnTo>
                  <a:pt x="30" y="42"/>
                </a:lnTo>
                <a:lnTo>
                  <a:pt x="30" y="44"/>
                </a:lnTo>
                <a:lnTo>
                  <a:pt x="32" y="44"/>
                </a:lnTo>
                <a:lnTo>
                  <a:pt x="32" y="46"/>
                </a:lnTo>
                <a:lnTo>
                  <a:pt x="35" y="46"/>
                </a:lnTo>
                <a:lnTo>
                  <a:pt x="35" y="49"/>
                </a:lnTo>
                <a:lnTo>
                  <a:pt x="39" y="49"/>
                </a:lnTo>
                <a:lnTo>
                  <a:pt x="39" y="51"/>
                </a:lnTo>
                <a:lnTo>
                  <a:pt x="39" y="51"/>
                </a:lnTo>
                <a:lnTo>
                  <a:pt x="39" y="53"/>
                </a:lnTo>
                <a:lnTo>
                  <a:pt x="40" y="53"/>
                </a:lnTo>
                <a:lnTo>
                  <a:pt x="40" y="55"/>
                </a:lnTo>
                <a:lnTo>
                  <a:pt x="43" y="55"/>
                </a:lnTo>
                <a:lnTo>
                  <a:pt x="43" y="58"/>
                </a:lnTo>
                <a:lnTo>
                  <a:pt x="46" y="58"/>
                </a:lnTo>
                <a:lnTo>
                  <a:pt x="46" y="60"/>
                </a:lnTo>
                <a:lnTo>
                  <a:pt x="47" y="60"/>
                </a:lnTo>
                <a:lnTo>
                  <a:pt x="47" y="62"/>
                </a:lnTo>
                <a:lnTo>
                  <a:pt x="47" y="62"/>
                </a:lnTo>
                <a:lnTo>
                  <a:pt x="47" y="64"/>
                </a:lnTo>
                <a:lnTo>
                  <a:pt x="52" y="64"/>
                </a:lnTo>
                <a:lnTo>
                  <a:pt x="52" y="67"/>
                </a:lnTo>
                <a:lnTo>
                  <a:pt x="54" y="67"/>
                </a:lnTo>
                <a:lnTo>
                  <a:pt x="54" y="69"/>
                </a:lnTo>
                <a:lnTo>
                  <a:pt x="54" y="69"/>
                </a:lnTo>
                <a:lnTo>
                  <a:pt x="54" y="71"/>
                </a:lnTo>
                <a:lnTo>
                  <a:pt x="55" y="71"/>
                </a:lnTo>
                <a:lnTo>
                  <a:pt x="55" y="73"/>
                </a:lnTo>
                <a:lnTo>
                  <a:pt x="55" y="73"/>
                </a:lnTo>
                <a:lnTo>
                  <a:pt x="55" y="76"/>
                </a:lnTo>
                <a:lnTo>
                  <a:pt x="56" y="76"/>
                </a:lnTo>
                <a:lnTo>
                  <a:pt x="56" y="78"/>
                </a:lnTo>
                <a:lnTo>
                  <a:pt x="57" y="78"/>
                </a:lnTo>
                <a:lnTo>
                  <a:pt x="57" y="80"/>
                </a:lnTo>
                <a:lnTo>
                  <a:pt x="58" y="80"/>
                </a:lnTo>
                <a:lnTo>
                  <a:pt x="58" y="85"/>
                </a:lnTo>
                <a:lnTo>
                  <a:pt x="58" y="85"/>
                </a:lnTo>
                <a:lnTo>
                  <a:pt x="58" y="85"/>
                </a:lnTo>
                <a:lnTo>
                  <a:pt x="59" y="85"/>
                </a:lnTo>
                <a:lnTo>
                  <a:pt x="59" y="87"/>
                </a:lnTo>
                <a:lnTo>
                  <a:pt x="61" y="87"/>
                </a:lnTo>
                <a:lnTo>
                  <a:pt x="61" y="89"/>
                </a:lnTo>
                <a:lnTo>
                  <a:pt x="62" y="89"/>
                </a:lnTo>
                <a:lnTo>
                  <a:pt x="62" y="92"/>
                </a:lnTo>
                <a:lnTo>
                  <a:pt x="63" y="92"/>
                </a:lnTo>
                <a:lnTo>
                  <a:pt x="63" y="94"/>
                </a:lnTo>
                <a:lnTo>
                  <a:pt x="64" y="94"/>
                </a:lnTo>
                <a:lnTo>
                  <a:pt x="64" y="96"/>
                </a:lnTo>
                <a:lnTo>
                  <a:pt x="65" y="96"/>
                </a:lnTo>
                <a:lnTo>
                  <a:pt x="65" y="98"/>
                </a:lnTo>
                <a:lnTo>
                  <a:pt x="65" y="98"/>
                </a:lnTo>
                <a:lnTo>
                  <a:pt x="65" y="101"/>
                </a:lnTo>
                <a:lnTo>
                  <a:pt x="66" y="101"/>
                </a:lnTo>
                <a:lnTo>
                  <a:pt x="66" y="103"/>
                </a:lnTo>
                <a:lnTo>
                  <a:pt x="66" y="103"/>
                </a:lnTo>
                <a:lnTo>
                  <a:pt x="66" y="105"/>
                </a:lnTo>
                <a:lnTo>
                  <a:pt x="67" y="105"/>
                </a:lnTo>
                <a:lnTo>
                  <a:pt x="67" y="108"/>
                </a:lnTo>
                <a:lnTo>
                  <a:pt x="68" y="108"/>
                </a:lnTo>
                <a:lnTo>
                  <a:pt x="68" y="110"/>
                </a:lnTo>
                <a:lnTo>
                  <a:pt x="69" y="110"/>
                </a:lnTo>
                <a:lnTo>
                  <a:pt x="69" y="112"/>
                </a:lnTo>
                <a:lnTo>
                  <a:pt x="72" y="112"/>
                </a:lnTo>
                <a:lnTo>
                  <a:pt x="72" y="115"/>
                </a:lnTo>
                <a:lnTo>
                  <a:pt x="73" y="115"/>
                </a:lnTo>
                <a:lnTo>
                  <a:pt x="73" y="117"/>
                </a:lnTo>
                <a:lnTo>
                  <a:pt x="73" y="117"/>
                </a:lnTo>
                <a:lnTo>
                  <a:pt x="73" y="119"/>
                </a:lnTo>
                <a:lnTo>
                  <a:pt x="75" y="119"/>
                </a:lnTo>
                <a:lnTo>
                  <a:pt x="75" y="122"/>
                </a:lnTo>
                <a:lnTo>
                  <a:pt x="75" y="122"/>
                </a:lnTo>
                <a:lnTo>
                  <a:pt x="75" y="124"/>
                </a:lnTo>
                <a:lnTo>
                  <a:pt x="76" y="124"/>
                </a:lnTo>
                <a:lnTo>
                  <a:pt x="76" y="127"/>
                </a:lnTo>
                <a:lnTo>
                  <a:pt x="77" y="127"/>
                </a:lnTo>
                <a:lnTo>
                  <a:pt x="77" y="129"/>
                </a:lnTo>
                <a:lnTo>
                  <a:pt x="77" y="129"/>
                </a:lnTo>
                <a:lnTo>
                  <a:pt x="77" y="131"/>
                </a:lnTo>
                <a:lnTo>
                  <a:pt x="79" y="131"/>
                </a:lnTo>
                <a:lnTo>
                  <a:pt x="79" y="134"/>
                </a:lnTo>
                <a:lnTo>
                  <a:pt x="80" y="134"/>
                </a:lnTo>
                <a:lnTo>
                  <a:pt x="80" y="136"/>
                </a:lnTo>
                <a:lnTo>
                  <a:pt x="81" y="136"/>
                </a:lnTo>
                <a:lnTo>
                  <a:pt x="81" y="138"/>
                </a:lnTo>
                <a:lnTo>
                  <a:pt x="82" y="138"/>
                </a:lnTo>
                <a:lnTo>
                  <a:pt x="82" y="141"/>
                </a:lnTo>
                <a:lnTo>
                  <a:pt x="83" y="141"/>
                </a:lnTo>
                <a:lnTo>
                  <a:pt x="83" y="143"/>
                </a:lnTo>
                <a:lnTo>
                  <a:pt x="93" y="143"/>
                </a:lnTo>
                <a:lnTo>
                  <a:pt x="93" y="148"/>
                </a:lnTo>
                <a:lnTo>
                  <a:pt x="93" y="148"/>
                </a:lnTo>
                <a:lnTo>
                  <a:pt x="93" y="148"/>
                </a:lnTo>
                <a:lnTo>
                  <a:pt x="93" y="148"/>
                </a:lnTo>
                <a:lnTo>
                  <a:pt x="93" y="150"/>
                </a:lnTo>
                <a:lnTo>
                  <a:pt x="94" y="150"/>
                </a:lnTo>
                <a:lnTo>
                  <a:pt x="94" y="153"/>
                </a:lnTo>
                <a:lnTo>
                  <a:pt x="96" y="153"/>
                </a:lnTo>
                <a:lnTo>
                  <a:pt x="96" y="155"/>
                </a:lnTo>
                <a:lnTo>
                  <a:pt x="98" y="155"/>
                </a:lnTo>
                <a:lnTo>
                  <a:pt x="98" y="158"/>
                </a:lnTo>
                <a:lnTo>
                  <a:pt x="98" y="158"/>
                </a:lnTo>
                <a:lnTo>
                  <a:pt x="98" y="160"/>
                </a:lnTo>
                <a:lnTo>
                  <a:pt x="99" y="160"/>
                </a:lnTo>
                <a:lnTo>
                  <a:pt x="99" y="163"/>
                </a:lnTo>
                <a:lnTo>
                  <a:pt x="100" y="163"/>
                </a:lnTo>
                <a:lnTo>
                  <a:pt x="100" y="165"/>
                </a:lnTo>
                <a:lnTo>
                  <a:pt x="100" y="165"/>
                </a:lnTo>
                <a:lnTo>
                  <a:pt x="100" y="168"/>
                </a:lnTo>
                <a:lnTo>
                  <a:pt x="100" y="168"/>
                </a:lnTo>
                <a:lnTo>
                  <a:pt x="100" y="170"/>
                </a:lnTo>
                <a:lnTo>
                  <a:pt x="101" y="170"/>
                </a:lnTo>
                <a:lnTo>
                  <a:pt x="101" y="172"/>
                </a:lnTo>
                <a:lnTo>
                  <a:pt x="102" y="172"/>
                </a:lnTo>
                <a:lnTo>
                  <a:pt x="102" y="175"/>
                </a:lnTo>
                <a:lnTo>
                  <a:pt x="105" y="175"/>
                </a:lnTo>
                <a:lnTo>
                  <a:pt x="105" y="177"/>
                </a:lnTo>
                <a:lnTo>
                  <a:pt x="110" y="177"/>
                </a:lnTo>
                <a:lnTo>
                  <a:pt x="110" y="180"/>
                </a:lnTo>
                <a:lnTo>
                  <a:pt x="111" y="180"/>
                </a:lnTo>
                <a:lnTo>
                  <a:pt x="111" y="182"/>
                </a:lnTo>
                <a:lnTo>
                  <a:pt x="112" y="182"/>
                </a:lnTo>
                <a:lnTo>
                  <a:pt x="112" y="185"/>
                </a:lnTo>
                <a:lnTo>
                  <a:pt x="112" y="185"/>
                </a:lnTo>
                <a:lnTo>
                  <a:pt x="112" y="188"/>
                </a:lnTo>
                <a:lnTo>
                  <a:pt x="113" y="188"/>
                </a:lnTo>
                <a:lnTo>
                  <a:pt x="113" y="193"/>
                </a:lnTo>
                <a:lnTo>
                  <a:pt x="113" y="193"/>
                </a:lnTo>
                <a:lnTo>
                  <a:pt x="113" y="193"/>
                </a:lnTo>
                <a:lnTo>
                  <a:pt x="114" y="193"/>
                </a:lnTo>
                <a:lnTo>
                  <a:pt x="114" y="195"/>
                </a:lnTo>
                <a:lnTo>
                  <a:pt x="115" y="195"/>
                </a:lnTo>
                <a:lnTo>
                  <a:pt x="115" y="198"/>
                </a:lnTo>
                <a:lnTo>
                  <a:pt x="116" y="198"/>
                </a:lnTo>
                <a:lnTo>
                  <a:pt x="116" y="200"/>
                </a:lnTo>
                <a:lnTo>
                  <a:pt x="116" y="200"/>
                </a:lnTo>
                <a:lnTo>
                  <a:pt x="116" y="203"/>
                </a:lnTo>
                <a:lnTo>
                  <a:pt x="122" y="203"/>
                </a:lnTo>
                <a:lnTo>
                  <a:pt x="122" y="205"/>
                </a:lnTo>
                <a:lnTo>
                  <a:pt x="125" y="205"/>
                </a:lnTo>
                <a:lnTo>
                  <a:pt x="125" y="208"/>
                </a:lnTo>
                <a:lnTo>
                  <a:pt x="126" y="208"/>
                </a:lnTo>
                <a:lnTo>
                  <a:pt x="126" y="210"/>
                </a:lnTo>
                <a:lnTo>
                  <a:pt x="127" y="210"/>
                </a:lnTo>
                <a:lnTo>
                  <a:pt x="127" y="213"/>
                </a:lnTo>
                <a:lnTo>
                  <a:pt x="130" y="213"/>
                </a:lnTo>
                <a:lnTo>
                  <a:pt x="130" y="216"/>
                </a:lnTo>
                <a:lnTo>
                  <a:pt x="132" y="216"/>
                </a:lnTo>
                <a:lnTo>
                  <a:pt x="132" y="218"/>
                </a:lnTo>
                <a:lnTo>
                  <a:pt x="132" y="218"/>
                </a:lnTo>
                <a:lnTo>
                  <a:pt x="132" y="221"/>
                </a:lnTo>
                <a:lnTo>
                  <a:pt x="133" y="221"/>
                </a:lnTo>
                <a:lnTo>
                  <a:pt x="133" y="223"/>
                </a:lnTo>
                <a:lnTo>
                  <a:pt x="136" y="223"/>
                </a:lnTo>
                <a:lnTo>
                  <a:pt x="136" y="226"/>
                </a:lnTo>
                <a:lnTo>
                  <a:pt x="142" y="226"/>
                </a:lnTo>
                <a:lnTo>
                  <a:pt x="142" y="229"/>
                </a:lnTo>
                <a:lnTo>
                  <a:pt x="148" y="229"/>
                </a:lnTo>
                <a:lnTo>
                  <a:pt x="148" y="231"/>
                </a:lnTo>
                <a:lnTo>
                  <a:pt x="148" y="231"/>
                </a:lnTo>
                <a:lnTo>
                  <a:pt x="148" y="234"/>
                </a:lnTo>
                <a:lnTo>
                  <a:pt x="152" y="234"/>
                </a:lnTo>
                <a:lnTo>
                  <a:pt x="152" y="237"/>
                </a:lnTo>
                <a:lnTo>
                  <a:pt x="152" y="237"/>
                </a:lnTo>
                <a:lnTo>
                  <a:pt x="152" y="239"/>
                </a:lnTo>
                <a:lnTo>
                  <a:pt x="164" y="239"/>
                </a:lnTo>
                <a:lnTo>
                  <a:pt x="164" y="242"/>
                </a:lnTo>
                <a:lnTo>
                  <a:pt x="167" y="242"/>
                </a:lnTo>
                <a:lnTo>
                  <a:pt x="167" y="245"/>
                </a:lnTo>
                <a:lnTo>
                  <a:pt x="167" y="245"/>
                </a:lnTo>
                <a:lnTo>
                  <a:pt x="167" y="248"/>
                </a:lnTo>
                <a:lnTo>
                  <a:pt x="170" y="248"/>
                </a:lnTo>
                <a:lnTo>
                  <a:pt x="170" y="251"/>
                </a:lnTo>
                <a:lnTo>
                  <a:pt x="174" y="251"/>
                </a:lnTo>
                <a:lnTo>
                  <a:pt x="174" y="254"/>
                </a:lnTo>
                <a:lnTo>
                  <a:pt x="176" y="254"/>
                </a:lnTo>
                <a:lnTo>
                  <a:pt x="176" y="256"/>
                </a:lnTo>
                <a:lnTo>
                  <a:pt x="180" y="256"/>
                </a:lnTo>
                <a:lnTo>
                  <a:pt x="180" y="259"/>
                </a:lnTo>
                <a:lnTo>
                  <a:pt x="182" y="259"/>
                </a:lnTo>
                <a:lnTo>
                  <a:pt x="182" y="266"/>
                </a:lnTo>
                <a:lnTo>
                  <a:pt x="182" y="266"/>
                </a:lnTo>
                <a:lnTo>
                  <a:pt x="182" y="266"/>
                </a:lnTo>
                <a:lnTo>
                  <a:pt x="183" y="266"/>
                </a:lnTo>
                <a:lnTo>
                  <a:pt x="183" y="269"/>
                </a:lnTo>
                <a:lnTo>
                  <a:pt x="184" y="269"/>
                </a:lnTo>
                <a:lnTo>
                  <a:pt x="184" y="272"/>
                </a:lnTo>
                <a:lnTo>
                  <a:pt x="184" y="272"/>
                </a:lnTo>
                <a:lnTo>
                  <a:pt x="184" y="275"/>
                </a:lnTo>
                <a:lnTo>
                  <a:pt x="185" y="275"/>
                </a:lnTo>
                <a:lnTo>
                  <a:pt x="185" y="278"/>
                </a:lnTo>
                <a:lnTo>
                  <a:pt x="188" y="278"/>
                </a:lnTo>
                <a:lnTo>
                  <a:pt x="188" y="281"/>
                </a:lnTo>
                <a:lnTo>
                  <a:pt x="191" y="281"/>
                </a:lnTo>
                <a:lnTo>
                  <a:pt x="191" y="284"/>
                </a:lnTo>
                <a:lnTo>
                  <a:pt x="191" y="284"/>
                </a:lnTo>
                <a:lnTo>
                  <a:pt x="191" y="287"/>
                </a:lnTo>
                <a:lnTo>
                  <a:pt x="193" y="287"/>
                </a:lnTo>
                <a:lnTo>
                  <a:pt x="193" y="290"/>
                </a:lnTo>
                <a:lnTo>
                  <a:pt x="193" y="290"/>
                </a:lnTo>
                <a:lnTo>
                  <a:pt x="193" y="293"/>
                </a:lnTo>
                <a:lnTo>
                  <a:pt x="198" y="293"/>
                </a:lnTo>
                <a:lnTo>
                  <a:pt x="198" y="296"/>
                </a:lnTo>
                <a:lnTo>
                  <a:pt x="199" y="296"/>
                </a:lnTo>
                <a:lnTo>
                  <a:pt x="199" y="302"/>
                </a:lnTo>
                <a:lnTo>
                  <a:pt x="199" y="302"/>
                </a:lnTo>
                <a:lnTo>
                  <a:pt x="199" y="302"/>
                </a:lnTo>
                <a:lnTo>
                  <a:pt x="199" y="302"/>
                </a:lnTo>
                <a:lnTo>
                  <a:pt x="199" y="305"/>
                </a:lnTo>
                <a:lnTo>
                  <a:pt x="209" y="305"/>
                </a:lnTo>
                <a:lnTo>
                  <a:pt x="209" y="308"/>
                </a:lnTo>
                <a:lnTo>
                  <a:pt x="211" y="308"/>
                </a:lnTo>
                <a:lnTo>
                  <a:pt x="211" y="311"/>
                </a:lnTo>
                <a:lnTo>
                  <a:pt x="212" y="311"/>
                </a:lnTo>
                <a:lnTo>
                  <a:pt x="212" y="315"/>
                </a:lnTo>
                <a:lnTo>
                  <a:pt x="215" y="315"/>
                </a:lnTo>
                <a:lnTo>
                  <a:pt x="215" y="318"/>
                </a:lnTo>
                <a:lnTo>
                  <a:pt x="218" y="318"/>
                </a:lnTo>
                <a:lnTo>
                  <a:pt x="218" y="321"/>
                </a:lnTo>
                <a:lnTo>
                  <a:pt x="223" y="321"/>
                </a:lnTo>
                <a:lnTo>
                  <a:pt x="223" y="324"/>
                </a:lnTo>
                <a:lnTo>
                  <a:pt x="224" y="324"/>
                </a:lnTo>
                <a:lnTo>
                  <a:pt x="224" y="327"/>
                </a:lnTo>
                <a:lnTo>
                  <a:pt x="225" y="327"/>
                </a:lnTo>
                <a:lnTo>
                  <a:pt x="225" y="330"/>
                </a:lnTo>
                <a:lnTo>
                  <a:pt x="226" y="330"/>
                </a:lnTo>
                <a:lnTo>
                  <a:pt x="226" y="334"/>
                </a:lnTo>
                <a:lnTo>
                  <a:pt x="228" y="334"/>
                </a:lnTo>
                <a:lnTo>
                  <a:pt x="228" y="337"/>
                </a:lnTo>
                <a:lnTo>
                  <a:pt x="230" y="337"/>
                </a:lnTo>
                <a:lnTo>
                  <a:pt x="230" y="340"/>
                </a:lnTo>
                <a:lnTo>
                  <a:pt x="234" y="340"/>
                </a:lnTo>
                <a:lnTo>
                  <a:pt x="234" y="343"/>
                </a:lnTo>
                <a:lnTo>
                  <a:pt x="234" y="343"/>
                </a:lnTo>
                <a:lnTo>
                  <a:pt x="234" y="346"/>
                </a:lnTo>
                <a:lnTo>
                  <a:pt x="238" y="346"/>
                </a:lnTo>
                <a:lnTo>
                  <a:pt x="238" y="349"/>
                </a:lnTo>
                <a:lnTo>
                  <a:pt x="251" y="349"/>
                </a:lnTo>
                <a:lnTo>
                  <a:pt x="251" y="353"/>
                </a:lnTo>
                <a:lnTo>
                  <a:pt x="251" y="353"/>
                </a:lnTo>
                <a:lnTo>
                  <a:pt x="251" y="356"/>
                </a:lnTo>
                <a:lnTo>
                  <a:pt x="255" y="356"/>
                </a:lnTo>
                <a:lnTo>
                  <a:pt x="255" y="360"/>
                </a:lnTo>
                <a:lnTo>
                  <a:pt x="256" y="360"/>
                </a:lnTo>
                <a:lnTo>
                  <a:pt x="256" y="363"/>
                </a:lnTo>
                <a:lnTo>
                  <a:pt x="259" y="363"/>
                </a:lnTo>
                <a:lnTo>
                  <a:pt x="259" y="366"/>
                </a:lnTo>
                <a:lnTo>
                  <a:pt x="264" y="366"/>
                </a:lnTo>
                <a:lnTo>
                  <a:pt x="264" y="370"/>
                </a:lnTo>
                <a:lnTo>
                  <a:pt x="265" y="370"/>
                </a:lnTo>
                <a:lnTo>
                  <a:pt x="265" y="373"/>
                </a:lnTo>
                <a:lnTo>
                  <a:pt x="266" y="373"/>
                </a:lnTo>
                <a:lnTo>
                  <a:pt x="266" y="377"/>
                </a:lnTo>
                <a:lnTo>
                  <a:pt x="274" y="377"/>
                </a:lnTo>
                <a:lnTo>
                  <a:pt x="274" y="380"/>
                </a:lnTo>
                <a:lnTo>
                  <a:pt x="283" y="380"/>
                </a:lnTo>
                <a:lnTo>
                  <a:pt x="283" y="384"/>
                </a:lnTo>
                <a:lnTo>
                  <a:pt x="286" y="384"/>
                </a:lnTo>
                <a:lnTo>
                  <a:pt x="286" y="388"/>
                </a:lnTo>
                <a:lnTo>
                  <a:pt x="306" y="388"/>
                </a:lnTo>
                <a:lnTo>
                  <a:pt x="306" y="393"/>
                </a:lnTo>
                <a:lnTo>
                  <a:pt x="334" y="393"/>
                </a:lnTo>
                <a:lnTo>
                  <a:pt x="334" y="400"/>
                </a:lnTo>
                <a:lnTo>
                  <a:pt x="341" y="400"/>
                </a:lnTo>
                <a:lnTo>
                  <a:pt x="341" y="406"/>
                </a:lnTo>
                <a:lnTo>
                  <a:pt x="359" y="406"/>
                </a:lnTo>
                <a:lnTo>
                  <a:pt x="359" y="413"/>
                </a:lnTo>
                <a:lnTo>
                  <a:pt x="425" y="413"/>
                </a:lnTo>
                <a:lnTo>
                  <a:pt x="425" y="420"/>
                </a:lnTo>
                <a:lnTo>
                  <a:pt x="505" y="420"/>
                </a:lnTo>
                <a:lnTo>
                  <a:pt x="505" y="428"/>
                </a:lnTo>
                <a:lnTo>
                  <a:pt x="546" y="428"/>
                </a:lnTo>
                <a:lnTo>
                  <a:pt x="546" y="439"/>
                </a:lnTo>
                <a:lnTo>
                  <a:pt x="548" y="439"/>
                </a:lnTo>
                <a:lnTo>
                  <a:pt x="548" y="449"/>
                </a:lnTo>
                <a:lnTo>
                  <a:pt x="738" y="449"/>
                </a:lnTo>
                <a:lnTo>
                  <a:pt x="738" y="460"/>
                </a:lnTo>
              </a:path>
            </a:pathLst>
          </a:custGeom>
          <a:noFill/>
          <a:ln w="15875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5" name="Oval 112"/>
          <p:cNvSpPr>
            <a:spLocks noChangeArrowheads="1"/>
          </p:cNvSpPr>
          <p:nvPr/>
        </p:nvSpPr>
        <p:spPr bwMode="auto">
          <a:xfrm>
            <a:off x="702915" y="25421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6" name="Oval 113"/>
          <p:cNvSpPr>
            <a:spLocks noChangeArrowheads="1"/>
          </p:cNvSpPr>
          <p:nvPr/>
        </p:nvSpPr>
        <p:spPr bwMode="auto">
          <a:xfrm>
            <a:off x="718790" y="25564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7" name="Oval 114"/>
          <p:cNvSpPr>
            <a:spLocks noChangeArrowheads="1"/>
          </p:cNvSpPr>
          <p:nvPr/>
        </p:nvSpPr>
        <p:spPr bwMode="auto">
          <a:xfrm>
            <a:off x="726728" y="25786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8" name="Oval 115"/>
          <p:cNvSpPr>
            <a:spLocks noChangeArrowheads="1"/>
          </p:cNvSpPr>
          <p:nvPr/>
        </p:nvSpPr>
        <p:spPr bwMode="auto">
          <a:xfrm>
            <a:off x="788640" y="25929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9" name="Oval 116"/>
          <p:cNvSpPr>
            <a:spLocks noChangeArrowheads="1"/>
          </p:cNvSpPr>
          <p:nvPr/>
        </p:nvSpPr>
        <p:spPr bwMode="auto">
          <a:xfrm>
            <a:off x="812453" y="2605658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0" name="Oval 117"/>
          <p:cNvSpPr>
            <a:spLocks noChangeArrowheads="1"/>
          </p:cNvSpPr>
          <p:nvPr/>
        </p:nvSpPr>
        <p:spPr bwMode="auto">
          <a:xfrm>
            <a:off x="812453" y="26199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1" name="Oval 118"/>
          <p:cNvSpPr>
            <a:spLocks noChangeArrowheads="1"/>
          </p:cNvSpPr>
          <p:nvPr/>
        </p:nvSpPr>
        <p:spPr bwMode="auto">
          <a:xfrm>
            <a:off x="826740" y="26342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2" name="Oval 119"/>
          <p:cNvSpPr>
            <a:spLocks noChangeArrowheads="1"/>
          </p:cNvSpPr>
          <p:nvPr/>
        </p:nvSpPr>
        <p:spPr bwMode="auto">
          <a:xfrm>
            <a:off x="826740" y="26564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3" name="Oval 120"/>
          <p:cNvSpPr>
            <a:spLocks noChangeArrowheads="1"/>
          </p:cNvSpPr>
          <p:nvPr/>
        </p:nvSpPr>
        <p:spPr bwMode="auto">
          <a:xfrm>
            <a:off x="826740" y="2683445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4" name="Oval 121"/>
          <p:cNvSpPr>
            <a:spLocks noChangeArrowheads="1"/>
          </p:cNvSpPr>
          <p:nvPr/>
        </p:nvSpPr>
        <p:spPr bwMode="auto">
          <a:xfrm>
            <a:off x="826740" y="2683445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5" name="Oval 122"/>
          <p:cNvSpPr>
            <a:spLocks noChangeArrowheads="1"/>
          </p:cNvSpPr>
          <p:nvPr/>
        </p:nvSpPr>
        <p:spPr bwMode="auto">
          <a:xfrm>
            <a:off x="842615" y="26977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6" name="Oval 123"/>
          <p:cNvSpPr>
            <a:spLocks noChangeArrowheads="1"/>
          </p:cNvSpPr>
          <p:nvPr/>
        </p:nvSpPr>
        <p:spPr bwMode="auto">
          <a:xfrm>
            <a:off x="842615" y="27120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7" name="Oval 124"/>
          <p:cNvSpPr>
            <a:spLocks noChangeArrowheads="1"/>
          </p:cNvSpPr>
          <p:nvPr/>
        </p:nvSpPr>
        <p:spPr bwMode="auto">
          <a:xfrm>
            <a:off x="842615" y="27342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8" name="Oval 125"/>
          <p:cNvSpPr>
            <a:spLocks noChangeArrowheads="1"/>
          </p:cNvSpPr>
          <p:nvPr/>
        </p:nvSpPr>
        <p:spPr bwMode="auto">
          <a:xfrm>
            <a:off x="850553" y="27485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9" name="Oval 126"/>
          <p:cNvSpPr>
            <a:spLocks noChangeArrowheads="1"/>
          </p:cNvSpPr>
          <p:nvPr/>
        </p:nvSpPr>
        <p:spPr bwMode="auto">
          <a:xfrm>
            <a:off x="882303" y="2761233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0" name="Oval 127"/>
          <p:cNvSpPr>
            <a:spLocks noChangeArrowheads="1"/>
          </p:cNvSpPr>
          <p:nvPr/>
        </p:nvSpPr>
        <p:spPr bwMode="auto">
          <a:xfrm>
            <a:off x="882303" y="27755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1" name="Oval 128"/>
          <p:cNvSpPr>
            <a:spLocks noChangeArrowheads="1"/>
          </p:cNvSpPr>
          <p:nvPr/>
        </p:nvSpPr>
        <p:spPr bwMode="auto">
          <a:xfrm>
            <a:off x="896590" y="27898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2" name="Oval 129"/>
          <p:cNvSpPr>
            <a:spLocks noChangeArrowheads="1"/>
          </p:cNvSpPr>
          <p:nvPr/>
        </p:nvSpPr>
        <p:spPr bwMode="auto">
          <a:xfrm>
            <a:off x="904528" y="28120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3" name="Oval 130"/>
          <p:cNvSpPr>
            <a:spLocks noChangeArrowheads="1"/>
          </p:cNvSpPr>
          <p:nvPr/>
        </p:nvSpPr>
        <p:spPr bwMode="auto">
          <a:xfrm>
            <a:off x="912465" y="28263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4" name="Oval 131"/>
          <p:cNvSpPr>
            <a:spLocks noChangeArrowheads="1"/>
          </p:cNvSpPr>
          <p:nvPr/>
        </p:nvSpPr>
        <p:spPr bwMode="auto">
          <a:xfrm>
            <a:off x="912465" y="28390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5" name="Oval 132"/>
          <p:cNvSpPr>
            <a:spLocks noChangeArrowheads="1"/>
          </p:cNvSpPr>
          <p:nvPr/>
        </p:nvSpPr>
        <p:spPr bwMode="auto">
          <a:xfrm>
            <a:off x="928340" y="28533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6" name="Oval 133"/>
          <p:cNvSpPr>
            <a:spLocks noChangeArrowheads="1"/>
          </p:cNvSpPr>
          <p:nvPr/>
        </p:nvSpPr>
        <p:spPr bwMode="auto">
          <a:xfrm>
            <a:off x="952153" y="28755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7" name="Oval 134"/>
          <p:cNvSpPr>
            <a:spLocks noChangeArrowheads="1"/>
          </p:cNvSpPr>
          <p:nvPr/>
        </p:nvSpPr>
        <p:spPr bwMode="auto">
          <a:xfrm>
            <a:off x="982315" y="28898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8" name="Oval 135"/>
          <p:cNvSpPr>
            <a:spLocks noChangeArrowheads="1"/>
          </p:cNvSpPr>
          <p:nvPr/>
        </p:nvSpPr>
        <p:spPr bwMode="auto">
          <a:xfrm>
            <a:off x="982315" y="2902520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9" name="Oval 136"/>
          <p:cNvSpPr>
            <a:spLocks noChangeArrowheads="1"/>
          </p:cNvSpPr>
          <p:nvPr/>
        </p:nvSpPr>
        <p:spPr bwMode="auto">
          <a:xfrm>
            <a:off x="990253" y="29168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0" name="Oval 137"/>
          <p:cNvSpPr>
            <a:spLocks noChangeArrowheads="1"/>
          </p:cNvSpPr>
          <p:nvPr/>
        </p:nvSpPr>
        <p:spPr bwMode="auto">
          <a:xfrm>
            <a:off x="1014065" y="29390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1" name="Oval 138"/>
          <p:cNvSpPr>
            <a:spLocks noChangeArrowheads="1"/>
          </p:cNvSpPr>
          <p:nvPr/>
        </p:nvSpPr>
        <p:spPr bwMode="auto">
          <a:xfrm>
            <a:off x="1036290" y="29533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2" name="Oval 139"/>
          <p:cNvSpPr>
            <a:spLocks noChangeArrowheads="1"/>
          </p:cNvSpPr>
          <p:nvPr/>
        </p:nvSpPr>
        <p:spPr bwMode="auto">
          <a:xfrm>
            <a:off x="1044228" y="29676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3" name="Oval 140"/>
          <p:cNvSpPr>
            <a:spLocks noChangeArrowheads="1"/>
          </p:cNvSpPr>
          <p:nvPr/>
        </p:nvSpPr>
        <p:spPr bwMode="auto">
          <a:xfrm>
            <a:off x="1044228" y="2980308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4" name="Oval 141"/>
          <p:cNvSpPr>
            <a:spLocks noChangeArrowheads="1"/>
          </p:cNvSpPr>
          <p:nvPr/>
        </p:nvSpPr>
        <p:spPr bwMode="auto">
          <a:xfrm>
            <a:off x="1083915" y="30025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5" name="Oval 142"/>
          <p:cNvSpPr>
            <a:spLocks noChangeArrowheads="1"/>
          </p:cNvSpPr>
          <p:nvPr/>
        </p:nvSpPr>
        <p:spPr bwMode="auto">
          <a:xfrm>
            <a:off x="1099790" y="30168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6" name="Oval 143"/>
          <p:cNvSpPr>
            <a:spLocks noChangeArrowheads="1"/>
          </p:cNvSpPr>
          <p:nvPr/>
        </p:nvSpPr>
        <p:spPr bwMode="auto">
          <a:xfrm>
            <a:off x="1099790" y="30311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7" name="Oval 144"/>
          <p:cNvSpPr>
            <a:spLocks noChangeArrowheads="1"/>
          </p:cNvSpPr>
          <p:nvPr/>
        </p:nvSpPr>
        <p:spPr bwMode="auto">
          <a:xfrm>
            <a:off x="1106140" y="30453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8" name="Oval 145"/>
          <p:cNvSpPr>
            <a:spLocks noChangeArrowheads="1"/>
          </p:cNvSpPr>
          <p:nvPr/>
        </p:nvSpPr>
        <p:spPr bwMode="auto">
          <a:xfrm>
            <a:off x="1106140" y="30660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9" name="Oval 146"/>
          <p:cNvSpPr>
            <a:spLocks noChangeArrowheads="1"/>
          </p:cNvSpPr>
          <p:nvPr/>
        </p:nvSpPr>
        <p:spPr bwMode="auto">
          <a:xfrm>
            <a:off x="1114078" y="30803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0" name="Oval 147"/>
          <p:cNvSpPr>
            <a:spLocks noChangeArrowheads="1"/>
          </p:cNvSpPr>
          <p:nvPr/>
        </p:nvSpPr>
        <p:spPr bwMode="auto">
          <a:xfrm>
            <a:off x="1122015" y="30946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1" name="Oval 148"/>
          <p:cNvSpPr>
            <a:spLocks noChangeArrowheads="1"/>
          </p:cNvSpPr>
          <p:nvPr/>
        </p:nvSpPr>
        <p:spPr bwMode="auto">
          <a:xfrm>
            <a:off x="1129953" y="31295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2" name="Oval 149"/>
          <p:cNvSpPr>
            <a:spLocks noChangeArrowheads="1"/>
          </p:cNvSpPr>
          <p:nvPr/>
        </p:nvSpPr>
        <p:spPr bwMode="auto">
          <a:xfrm>
            <a:off x="1129953" y="31295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3" name="Oval 150"/>
          <p:cNvSpPr>
            <a:spLocks noChangeArrowheads="1"/>
          </p:cNvSpPr>
          <p:nvPr/>
        </p:nvSpPr>
        <p:spPr bwMode="auto">
          <a:xfrm>
            <a:off x="1137890" y="31438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4" name="Oval 151"/>
          <p:cNvSpPr>
            <a:spLocks noChangeArrowheads="1"/>
          </p:cNvSpPr>
          <p:nvPr/>
        </p:nvSpPr>
        <p:spPr bwMode="auto">
          <a:xfrm>
            <a:off x="1153765" y="31581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5" name="Oval 152"/>
          <p:cNvSpPr>
            <a:spLocks noChangeArrowheads="1"/>
          </p:cNvSpPr>
          <p:nvPr/>
        </p:nvSpPr>
        <p:spPr bwMode="auto">
          <a:xfrm>
            <a:off x="1161703" y="31787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6" name="Oval 153"/>
          <p:cNvSpPr>
            <a:spLocks noChangeArrowheads="1"/>
          </p:cNvSpPr>
          <p:nvPr/>
        </p:nvSpPr>
        <p:spPr bwMode="auto">
          <a:xfrm>
            <a:off x="1169640" y="31930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7" name="Oval 154"/>
          <p:cNvSpPr>
            <a:spLocks noChangeArrowheads="1"/>
          </p:cNvSpPr>
          <p:nvPr/>
        </p:nvSpPr>
        <p:spPr bwMode="auto">
          <a:xfrm>
            <a:off x="1175990" y="32073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8" name="Oval 155"/>
          <p:cNvSpPr>
            <a:spLocks noChangeArrowheads="1"/>
          </p:cNvSpPr>
          <p:nvPr/>
        </p:nvSpPr>
        <p:spPr bwMode="auto">
          <a:xfrm>
            <a:off x="1183928" y="32216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9" name="Oval 156"/>
          <p:cNvSpPr>
            <a:spLocks noChangeArrowheads="1"/>
          </p:cNvSpPr>
          <p:nvPr/>
        </p:nvSpPr>
        <p:spPr bwMode="auto">
          <a:xfrm>
            <a:off x="1183928" y="32422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0" name="Oval 157"/>
          <p:cNvSpPr>
            <a:spLocks noChangeArrowheads="1"/>
          </p:cNvSpPr>
          <p:nvPr/>
        </p:nvSpPr>
        <p:spPr bwMode="auto">
          <a:xfrm>
            <a:off x="1191865" y="32565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1" name="Oval 158"/>
          <p:cNvSpPr>
            <a:spLocks noChangeArrowheads="1"/>
          </p:cNvSpPr>
          <p:nvPr/>
        </p:nvSpPr>
        <p:spPr bwMode="auto">
          <a:xfrm>
            <a:off x="1191865" y="32708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2" name="Oval 159"/>
          <p:cNvSpPr>
            <a:spLocks noChangeArrowheads="1"/>
          </p:cNvSpPr>
          <p:nvPr/>
        </p:nvSpPr>
        <p:spPr bwMode="auto">
          <a:xfrm>
            <a:off x="1199803" y="32914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3" name="Oval 160"/>
          <p:cNvSpPr>
            <a:spLocks noChangeArrowheads="1"/>
          </p:cNvSpPr>
          <p:nvPr/>
        </p:nvSpPr>
        <p:spPr bwMode="auto">
          <a:xfrm>
            <a:off x="1207740" y="33057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4" name="Oval 161"/>
          <p:cNvSpPr>
            <a:spLocks noChangeArrowheads="1"/>
          </p:cNvSpPr>
          <p:nvPr/>
        </p:nvSpPr>
        <p:spPr bwMode="auto">
          <a:xfrm>
            <a:off x="1215678" y="33200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5" name="Oval 162"/>
          <p:cNvSpPr>
            <a:spLocks noChangeArrowheads="1"/>
          </p:cNvSpPr>
          <p:nvPr/>
        </p:nvSpPr>
        <p:spPr bwMode="auto">
          <a:xfrm>
            <a:off x="1239490" y="33422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6" name="Oval 163"/>
          <p:cNvSpPr>
            <a:spLocks noChangeArrowheads="1"/>
          </p:cNvSpPr>
          <p:nvPr/>
        </p:nvSpPr>
        <p:spPr bwMode="auto">
          <a:xfrm>
            <a:off x="1245840" y="3354958"/>
            <a:ext cx="65088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7" name="Oval 164"/>
          <p:cNvSpPr>
            <a:spLocks noChangeArrowheads="1"/>
          </p:cNvSpPr>
          <p:nvPr/>
        </p:nvSpPr>
        <p:spPr bwMode="auto">
          <a:xfrm>
            <a:off x="1245840" y="3369245"/>
            <a:ext cx="65088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8" name="Oval 165"/>
          <p:cNvSpPr>
            <a:spLocks noChangeArrowheads="1"/>
          </p:cNvSpPr>
          <p:nvPr/>
        </p:nvSpPr>
        <p:spPr bwMode="auto">
          <a:xfrm>
            <a:off x="1261715" y="33914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9" name="Oval 166"/>
          <p:cNvSpPr>
            <a:spLocks noChangeArrowheads="1"/>
          </p:cNvSpPr>
          <p:nvPr/>
        </p:nvSpPr>
        <p:spPr bwMode="auto">
          <a:xfrm>
            <a:off x="1261715" y="34057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0" name="Oval 167"/>
          <p:cNvSpPr>
            <a:spLocks noChangeArrowheads="1"/>
          </p:cNvSpPr>
          <p:nvPr/>
        </p:nvSpPr>
        <p:spPr bwMode="auto">
          <a:xfrm>
            <a:off x="1269653" y="34263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1" name="Oval 168"/>
          <p:cNvSpPr>
            <a:spLocks noChangeArrowheads="1"/>
          </p:cNvSpPr>
          <p:nvPr/>
        </p:nvSpPr>
        <p:spPr bwMode="auto">
          <a:xfrm>
            <a:off x="1277590" y="344068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2" name="Oval 169"/>
          <p:cNvSpPr>
            <a:spLocks noChangeArrowheads="1"/>
          </p:cNvSpPr>
          <p:nvPr/>
        </p:nvSpPr>
        <p:spPr bwMode="auto">
          <a:xfrm>
            <a:off x="1277590" y="34549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3" name="Oval 170"/>
          <p:cNvSpPr>
            <a:spLocks noChangeArrowheads="1"/>
          </p:cNvSpPr>
          <p:nvPr/>
        </p:nvSpPr>
        <p:spPr bwMode="auto">
          <a:xfrm>
            <a:off x="1293465" y="34756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4" name="Oval 171"/>
          <p:cNvSpPr>
            <a:spLocks noChangeArrowheads="1"/>
          </p:cNvSpPr>
          <p:nvPr/>
        </p:nvSpPr>
        <p:spPr bwMode="auto">
          <a:xfrm>
            <a:off x="1301403" y="34898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5" name="Oval 172"/>
          <p:cNvSpPr>
            <a:spLocks noChangeArrowheads="1"/>
          </p:cNvSpPr>
          <p:nvPr/>
        </p:nvSpPr>
        <p:spPr bwMode="auto">
          <a:xfrm>
            <a:off x="1309340" y="350418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6" name="Oval 173"/>
          <p:cNvSpPr>
            <a:spLocks noChangeArrowheads="1"/>
          </p:cNvSpPr>
          <p:nvPr/>
        </p:nvSpPr>
        <p:spPr bwMode="auto">
          <a:xfrm>
            <a:off x="1317278" y="35248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7" name="Oval 174"/>
          <p:cNvSpPr>
            <a:spLocks noChangeArrowheads="1"/>
          </p:cNvSpPr>
          <p:nvPr/>
        </p:nvSpPr>
        <p:spPr bwMode="auto">
          <a:xfrm>
            <a:off x="1323628" y="35391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8" name="Oval 175"/>
          <p:cNvSpPr>
            <a:spLocks noChangeArrowheads="1"/>
          </p:cNvSpPr>
          <p:nvPr/>
        </p:nvSpPr>
        <p:spPr bwMode="auto">
          <a:xfrm>
            <a:off x="1401415" y="3574033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9" name="Oval 176"/>
          <p:cNvSpPr>
            <a:spLocks noChangeArrowheads="1"/>
          </p:cNvSpPr>
          <p:nvPr/>
        </p:nvSpPr>
        <p:spPr bwMode="auto">
          <a:xfrm>
            <a:off x="1401415" y="3574033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0" name="Oval 177"/>
          <p:cNvSpPr>
            <a:spLocks noChangeArrowheads="1"/>
          </p:cNvSpPr>
          <p:nvPr/>
        </p:nvSpPr>
        <p:spPr bwMode="auto">
          <a:xfrm>
            <a:off x="1401415" y="35883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1" name="Oval 178"/>
          <p:cNvSpPr>
            <a:spLocks noChangeArrowheads="1"/>
          </p:cNvSpPr>
          <p:nvPr/>
        </p:nvSpPr>
        <p:spPr bwMode="auto">
          <a:xfrm>
            <a:off x="1409353" y="36105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2" name="Oval 179"/>
          <p:cNvSpPr>
            <a:spLocks noChangeArrowheads="1"/>
          </p:cNvSpPr>
          <p:nvPr/>
        </p:nvSpPr>
        <p:spPr bwMode="auto">
          <a:xfrm>
            <a:off x="1425228" y="36248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3" name="Oval 180"/>
          <p:cNvSpPr>
            <a:spLocks noChangeArrowheads="1"/>
          </p:cNvSpPr>
          <p:nvPr/>
        </p:nvSpPr>
        <p:spPr bwMode="auto">
          <a:xfrm>
            <a:off x="1441103" y="36454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4" name="Oval 181"/>
          <p:cNvSpPr>
            <a:spLocks noChangeArrowheads="1"/>
          </p:cNvSpPr>
          <p:nvPr/>
        </p:nvSpPr>
        <p:spPr bwMode="auto">
          <a:xfrm>
            <a:off x="1441103" y="36597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5" name="Oval 182"/>
          <p:cNvSpPr>
            <a:spLocks noChangeArrowheads="1"/>
          </p:cNvSpPr>
          <p:nvPr/>
        </p:nvSpPr>
        <p:spPr bwMode="auto">
          <a:xfrm>
            <a:off x="1449040" y="36803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6" name="Oval 183"/>
          <p:cNvSpPr>
            <a:spLocks noChangeArrowheads="1"/>
          </p:cNvSpPr>
          <p:nvPr/>
        </p:nvSpPr>
        <p:spPr bwMode="auto">
          <a:xfrm>
            <a:off x="1456978" y="369468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7" name="Oval 184"/>
          <p:cNvSpPr>
            <a:spLocks noChangeArrowheads="1"/>
          </p:cNvSpPr>
          <p:nvPr/>
        </p:nvSpPr>
        <p:spPr bwMode="auto">
          <a:xfrm>
            <a:off x="1456978" y="37169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8" name="Oval 185"/>
          <p:cNvSpPr>
            <a:spLocks noChangeArrowheads="1"/>
          </p:cNvSpPr>
          <p:nvPr/>
        </p:nvSpPr>
        <p:spPr bwMode="auto">
          <a:xfrm>
            <a:off x="1456978" y="37296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9" name="Oval 186"/>
          <p:cNvSpPr>
            <a:spLocks noChangeArrowheads="1"/>
          </p:cNvSpPr>
          <p:nvPr/>
        </p:nvSpPr>
        <p:spPr bwMode="auto">
          <a:xfrm>
            <a:off x="1463328" y="37438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0" name="Oval 187"/>
          <p:cNvSpPr>
            <a:spLocks noChangeArrowheads="1"/>
          </p:cNvSpPr>
          <p:nvPr/>
        </p:nvSpPr>
        <p:spPr bwMode="auto">
          <a:xfrm>
            <a:off x="1471265" y="37661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1" name="Oval 188"/>
          <p:cNvSpPr>
            <a:spLocks noChangeArrowheads="1"/>
          </p:cNvSpPr>
          <p:nvPr/>
        </p:nvSpPr>
        <p:spPr bwMode="auto">
          <a:xfrm>
            <a:off x="1495078" y="37804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2" name="Oval 189"/>
          <p:cNvSpPr>
            <a:spLocks noChangeArrowheads="1"/>
          </p:cNvSpPr>
          <p:nvPr/>
        </p:nvSpPr>
        <p:spPr bwMode="auto">
          <a:xfrm>
            <a:off x="1533178" y="38010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3" name="Oval 190"/>
          <p:cNvSpPr>
            <a:spLocks noChangeArrowheads="1"/>
          </p:cNvSpPr>
          <p:nvPr/>
        </p:nvSpPr>
        <p:spPr bwMode="auto">
          <a:xfrm>
            <a:off x="1541115" y="38153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4" name="Oval 191"/>
          <p:cNvSpPr>
            <a:spLocks noChangeArrowheads="1"/>
          </p:cNvSpPr>
          <p:nvPr/>
        </p:nvSpPr>
        <p:spPr bwMode="auto">
          <a:xfrm>
            <a:off x="1549053" y="38359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5" name="Oval 192"/>
          <p:cNvSpPr>
            <a:spLocks noChangeArrowheads="1"/>
          </p:cNvSpPr>
          <p:nvPr/>
        </p:nvSpPr>
        <p:spPr bwMode="auto">
          <a:xfrm>
            <a:off x="1549053" y="38581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6" name="Oval 193"/>
          <p:cNvSpPr>
            <a:spLocks noChangeArrowheads="1"/>
          </p:cNvSpPr>
          <p:nvPr/>
        </p:nvSpPr>
        <p:spPr bwMode="auto">
          <a:xfrm>
            <a:off x="1556990" y="38931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7" name="Oval 194"/>
          <p:cNvSpPr>
            <a:spLocks noChangeArrowheads="1"/>
          </p:cNvSpPr>
          <p:nvPr/>
        </p:nvSpPr>
        <p:spPr bwMode="auto">
          <a:xfrm>
            <a:off x="1556990" y="38931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8" name="Oval 195"/>
          <p:cNvSpPr>
            <a:spLocks noChangeArrowheads="1"/>
          </p:cNvSpPr>
          <p:nvPr/>
        </p:nvSpPr>
        <p:spPr bwMode="auto">
          <a:xfrm>
            <a:off x="1564928" y="39074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9" name="Oval 196"/>
          <p:cNvSpPr>
            <a:spLocks noChangeArrowheads="1"/>
          </p:cNvSpPr>
          <p:nvPr/>
        </p:nvSpPr>
        <p:spPr bwMode="auto">
          <a:xfrm>
            <a:off x="1572865" y="39280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0" name="Oval 197"/>
          <p:cNvSpPr>
            <a:spLocks noChangeArrowheads="1"/>
          </p:cNvSpPr>
          <p:nvPr/>
        </p:nvSpPr>
        <p:spPr bwMode="auto">
          <a:xfrm>
            <a:off x="1580803" y="39423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1" name="Oval 198"/>
          <p:cNvSpPr>
            <a:spLocks noChangeArrowheads="1"/>
          </p:cNvSpPr>
          <p:nvPr/>
        </p:nvSpPr>
        <p:spPr bwMode="auto">
          <a:xfrm>
            <a:off x="1580803" y="39629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2" name="Oval 199"/>
          <p:cNvSpPr>
            <a:spLocks noChangeArrowheads="1"/>
          </p:cNvSpPr>
          <p:nvPr/>
        </p:nvSpPr>
        <p:spPr bwMode="auto">
          <a:xfrm>
            <a:off x="1626840" y="397725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3" name="Oval 200"/>
          <p:cNvSpPr>
            <a:spLocks noChangeArrowheads="1"/>
          </p:cNvSpPr>
          <p:nvPr/>
        </p:nvSpPr>
        <p:spPr bwMode="auto">
          <a:xfrm>
            <a:off x="1650653" y="399948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4" name="Oval 201"/>
          <p:cNvSpPr>
            <a:spLocks noChangeArrowheads="1"/>
          </p:cNvSpPr>
          <p:nvPr/>
        </p:nvSpPr>
        <p:spPr bwMode="auto">
          <a:xfrm>
            <a:off x="1658590" y="40137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5" name="Oval 202"/>
          <p:cNvSpPr>
            <a:spLocks noChangeArrowheads="1"/>
          </p:cNvSpPr>
          <p:nvPr/>
        </p:nvSpPr>
        <p:spPr bwMode="auto">
          <a:xfrm>
            <a:off x="1666528" y="4034408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6" name="Oval 203"/>
          <p:cNvSpPr>
            <a:spLocks noChangeArrowheads="1"/>
          </p:cNvSpPr>
          <p:nvPr/>
        </p:nvSpPr>
        <p:spPr bwMode="auto">
          <a:xfrm>
            <a:off x="1688753" y="40550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7" name="Oval 204"/>
          <p:cNvSpPr>
            <a:spLocks noChangeArrowheads="1"/>
          </p:cNvSpPr>
          <p:nvPr/>
        </p:nvSpPr>
        <p:spPr bwMode="auto">
          <a:xfrm>
            <a:off x="1704628" y="4069333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Oval 206"/>
          <p:cNvSpPr>
            <a:spLocks noChangeArrowheads="1"/>
          </p:cNvSpPr>
          <p:nvPr/>
        </p:nvSpPr>
        <p:spPr bwMode="auto">
          <a:xfrm>
            <a:off x="1704627" y="4089970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Oval 207"/>
          <p:cNvSpPr>
            <a:spLocks noChangeArrowheads="1"/>
          </p:cNvSpPr>
          <p:nvPr/>
        </p:nvSpPr>
        <p:spPr bwMode="auto">
          <a:xfrm>
            <a:off x="1712565" y="41042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Oval 208"/>
          <p:cNvSpPr>
            <a:spLocks noChangeArrowheads="1"/>
          </p:cNvSpPr>
          <p:nvPr/>
        </p:nvSpPr>
        <p:spPr bwMode="auto">
          <a:xfrm>
            <a:off x="1736377" y="412648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Oval 209"/>
          <p:cNvSpPr>
            <a:spLocks noChangeArrowheads="1"/>
          </p:cNvSpPr>
          <p:nvPr/>
        </p:nvSpPr>
        <p:spPr bwMode="auto">
          <a:xfrm>
            <a:off x="1782415" y="41471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Oval 210"/>
          <p:cNvSpPr>
            <a:spLocks noChangeArrowheads="1"/>
          </p:cNvSpPr>
          <p:nvPr/>
        </p:nvSpPr>
        <p:spPr bwMode="auto">
          <a:xfrm>
            <a:off x="1828452" y="416140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Oval 211"/>
          <p:cNvSpPr>
            <a:spLocks noChangeArrowheads="1"/>
          </p:cNvSpPr>
          <p:nvPr/>
        </p:nvSpPr>
        <p:spPr bwMode="auto">
          <a:xfrm>
            <a:off x="1828452" y="41820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Oval 212"/>
          <p:cNvSpPr>
            <a:spLocks noChangeArrowheads="1"/>
          </p:cNvSpPr>
          <p:nvPr/>
        </p:nvSpPr>
        <p:spPr bwMode="auto">
          <a:xfrm>
            <a:off x="1860202" y="42042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Oval 213"/>
          <p:cNvSpPr>
            <a:spLocks noChangeArrowheads="1"/>
          </p:cNvSpPr>
          <p:nvPr/>
        </p:nvSpPr>
        <p:spPr bwMode="auto">
          <a:xfrm>
            <a:off x="1860202" y="42185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Oval 214"/>
          <p:cNvSpPr>
            <a:spLocks noChangeArrowheads="1"/>
          </p:cNvSpPr>
          <p:nvPr/>
        </p:nvSpPr>
        <p:spPr bwMode="auto">
          <a:xfrm>
            <a:off x="1953865" y="42391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" name="Oval 215"/>
          <p:cNvSpPr>
            <a:spLocks noChangeArrowheads="1"/>
          </p:cNvSpPr>
          <p:nvPr/>
        </p:nvSpPr>
        <p:spPr bwMode="auto">
          <a:xfrm>
            <a:off x="1976090" y="425983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Oval 216"/>
          <p:cNvSpPr>
            <a:spLocks noChangeArrowheads="1"/>
          </p:cNvSpPr>
          <p:nvPr/>
        </p:nvSpPr>
        <p:spPr bwMode="auto">
          <a:xfrm>
            <a:off x="1976090" y="42820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" name="Oval 217"/>
          <p:cNvSpPr>
            <a:spLocks noChangeArrowheads="1"/>
          </p:cNvSpPr>
          <p:nvPr/>
        </p:nvSpPr>
        <p:spPr bwMode="auto">
          <a:xfrm>
            <a:off x="1999902" y="43026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Oval 218"/>
          <p:cNvSpPr>
            <a:spLocks noChangeArrowheads="1"/>
          </p:cNvSpPr>
          <p:nvPr/>
        </p:nvSpPr>
        <p:spPr bwMode="auto">
          <a:xfrm>
            <a:off x="2030065" y="4323332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" name="Oval 219"/>
          <p:cNvSpPr>
            <a:spLocks noChangeArrowheads="1"/>
          </p:cNvSpPr>
          <p:nvPr/>
        </p:nvSpPr>
        <p:spPr bwMode="auto">
          <a:xfrm>
            <a:off x="2045940" y="43376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Oval 220"/>
          <p:cNvSpPr>
            <a:spLocks noChangeArrowheads="1"/>
          </p:cNvSpPr>
          <p:nvPr/>
        </p:nvSpPr>
        <p:spPr bwMode="auto">
          <a:xfrm>
            <a:off x="2077690" y="43598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" name="Oval 221"/>
          <p:cNvSpPr>
            <a:spLocks noChangeArrowheads="1"/>
          </p:cNvSpPr>
          <p:nvPr/>
        </p:nvSpPr>
        <p:spPr bwMode="auto">
          <a:xfrm>
            <a:off x="2093565" y="44090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" name="Oval 222"/>
          <p:cNvSpPr>
            <a:spLocks noChangeArrowheads="1"/>
          </p:cNvSpPr>
          <p:nvPr/>
        </p:nvSpPr>
        <p:spPr bwMode="auto">
          <a:xfrm>
            <a:off x="2093565" y="44090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Oval 223"/>
          <p:cNvSpPr>
            <a:spLocks noChangeArrowheads="1"/>
          </p:cNvSpPr>
          <p:nvPr/>
        </p:nvSpPr>
        <p:spPr bwMode="auto">
          <a:xfrm>
            <a:off x="2099915" y="44296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" name="Oval 224"/>
          <p:cNvSpPr>
            <a:spLocks noChangeArrowheads="1"/>
          </p:cNvSpPr>
          <p:nvPr/>
        </p:nvSpPr>
        <p:spPr bwMode="auto">
          <a:xfrm>
            <a:off x="2107852" y="44519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" name="Oval 225"/>
          <p:cNvSpPr>
            <a:spLocks noChangeArrowheads="1"/>
          </p:cNvSpPr>
          <p:nvPr/>
        </p:nvSpPr>
        <p:spPr bwMode="auto">
          <a:xfrm>
            <a:off x="2107852" y="44725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Oval 226"/>
          <p:cNvSpPr>
            <a:spLocks noChangeArrowheads="1"/>
          </p:cNvSpPr>
          <p:nvPr/>
        </p:nvSpPr>
        <p:spPr bwMode="auto">
          <a:xfrm>
            <a:off x="2115790" y="44931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7" name="Oval 227"/>
          <p:cNvSpPr>
            <a:spLocks noChangeArrowheads="1"/>
          </p:cNvSpPr>
          <p:nvPr/>
        </p:nvSpPr>
        <p:spPr bwMode="auto">
          <a:xfrm>
            <a:off x="2139602" y="45154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Oval 228"/>
          <p:cNvSpPr>
            <a:spLocks noChangeArrowheads="1"/>
          </p:cNvSpPr>
          <p:nvPr/>
        </p:nvSpPr>
        <p:spPr bwMode="auto">
          <a:xfrm>
            <a:off x="2163415" y="45360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9" name="Oval 229"/>
          <p:cNvSpPr>
            <a:spLocks noChangeArrowheads="1"/>
          </p:cNvSpPr>
          <p:nvPr/>
        </p:nvSpPr>
        <p:spPr bwMode="auto">
          <a:xfrm>
            <a:off x="2163415" y="45566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0" name="Oval 230"/>
          <p:cNvSpPr>
            <a:spLocks noChangeArrowheads="1"/>
          </p:cNvSpPr>
          <p:nvPr/>
        </p:nvSpPr>
        <p:spPr bwMode="auto">
          <a:xfrm>
            <a:off x="2177702" y="45789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1" name="Oval 231"/>
          <p:cNvSpPr>
            <a:spLocks noChangeArrowheads="1"/>
          </p:cNvSpPr>
          <p:nvPr/>
        </p:nvSpPr>
        <p:spPr bwMode="auto">
          <a:xfrm>
            <a:off x="2177702" y="45995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2" name="Oval 232"/>
          <p:cNvSpPr>
            <a:spLocks noChangeArrowheads="1"/>
          </p:cNvSpPr>
          <p:nvPr/>
        </p:nvSpPr>
        <p:spPr bwMode="auto">
          <a:xfrm>
            <a:off x="2217390" y="4620195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Oval 233"/>
          <p:cNvSpPr>
            <a:spLocks noChangeArrowheads="1"/>
          </p:cNvSpPr>
          <p:nvPr/>
        </p:nvSpPr>
        <p:spPr bwMode="auto">
          <a:xfrm>
            <a:off x="2225327" y="46630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4" name="Oval 234"/>
          <p:cNvSpPr>
            <a:spLocks noChangeArrowheads="1"/>
          </p:cNvSpPr>
          <p:nvPr/>
        </p:nvSpPr>
        <p:spPr bwMode="auto">
          <a:xfrm>
            <a:off x="2225327" y="46630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5" name="Oval 235"/>
          <p:cNvSpPr>
            <a:spLocks noChangeArrowheads="1"/>
          </p:cNvSpPr>
          <p:nvPr/>
        </p:nvSpPr>
        <p:spPr bwMode="auto">
          <a:xfrm>
            <a:off x="2225327" y="468528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6" name="Oval 236"/>
          <p:cNvSpPr>
            <a:spLocks noChangeArrowheads="1"/>
          </p:cNvSpPr>
          <p:nvPr/>
        </p:nvSpPr>
        <p:spPr bwMode="auto">
          <a:xfrm>
            <a:off x="2303115" y="47059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Oval 237"/>
          <p:cNvSpPr>
            <a:spLocks noChangeArrowheads="1"/>
          </p:cNvSpPr>
          <p:nvPr/>
        </p:nvSpPr>
        <p:spPr bwMode="auto">
          <a:xfrm>
            <a:off x="2317402" y="47265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8" name="Oval 238"/>
          <p:cNvSpPr>
            <a:spLocks noChangeArrowheads="1"/>
          </p:cNvSpPr>
          <p:nvPr/>
        </p:nvSpPr>
        <p:spPr bwMode="auto">
          <a:xfrm>
            <a:off x="2325340" y="475513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9" name="Oval 239"/>
          <p:cNvSpPr>
            <a:spLocks noChangeArrowheads="1"/>
          </p:cNvSpPr>
          <p:nvPr/>
        </p:nvSpPr>
        <p:spPr bwMode="auto">
          <a:xfrm>
            <a:off x="2349152" y="47757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0" name="Oval 240"/>
          <p:cNvSpPr>
            <a:spLocks noChangeArrowheads="1"/>
          </p:cNvSpPr>
          <p:nvPr/>
        </p:nvSpPr>
        <p:spPr bwMode="auto">
          <a:xfrm>
            <a:off x="2372965" y="47979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1" name="Oval 241"/>
          <p:cNvSpPr>
            <a:spLocks noChangeArrowheads="1"/>
          </p:cNvSpPr>
          <p:nvPr/>
        </p:nvSpPr>
        <p:spPr bwMode="auto">
          <a:xfrm>
            <a:off x="2411065" y="481863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Oval 242"/>
          <p:cNvSpPr>
            <a:spLocks noChangeArrowheads="1"/>
          </p:cNvSpPr>
          <p:nvPr/>
        </p:nvSpPr>
        <p:spPr bwMode="auto">
          <a:xfrm>
            <a:off x="2419002" y="4839270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3" name="Oval 243"/>
          <p:cNvSpPr>
            <a:spLocks noChangeArrowheads="1"/>
          </p:cNvSpPr>
          <p:nvPr/>
        </p:nvSpPr>
        <p:spPr bwMode="auto">
          <a:xfrm>
            <a:off x="2426940" y="48614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4" name="Oval 244"/>
          <p:cNvSpPr>
            <a:spLocks noChangeArrowheads="1"/>
          </p:cNvSpPr>
          <p:nvPr/>
        </p:nvSpPr>
        <p:spPr bwMode="auto">
          <a:xfrm>
            <a:off x="2434877" y="48900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5" name="Oval 245"/>
          <p:cNvSpPr>
            <a:spLocks noChangeArrowheads="1"/>
          </p:cNvSpPr>
          <p:nvPr/>
        </p:nvSpPr>
        <p:spPr bwMode="auto">
          <a:xfrm>
            <a:off x="2450752" y="491070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6" name="Oval 246"/>
          <p:cNvSpPr>
            <a:spLocks noChangeArrowheads="1"/>
          </p:cNvSpPr>
          <p:nvPr/>
        </p:nvSpPr>
        <p:spPr bwMode="auto">
          <a:xfrm>
            <a:off x="2465040" y="49313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7" name="Oval 247"/>
          <p:cNvSpPr>
            <a:spLocks noChangeArrowheads="1"/>
          </p:cNvSpPr>
          <p:nvPr/>
        </p:nvSpPr>
        <p:spPr bwMode="auto">
          <a:xfrm>
            <a:off x="2496790" y="49535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8" name="Oval 248"/>
          <p:cNvSpPr>
            <a:spLocks noChangeArrowheads="1"/>
          </p:cNvSpPr>
          <p:nvPr/>
        </p:nvSpPr>
        <p:spPr bwMode="auto">
          <a:xfrm>
            <a:off x="2496790" y="497420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9" name="Oval 249"/>
          <p:cNvSpPr>
            <a:spLocks noChangeArrowheads="1"/>
          </p:cNvSpPr>
          <p:nvPr/>
        </p:nvSpPr>
        <p:spPr bwMode="auto">
          <a:xfrm>
            <a:off x="2526952" y="49948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" name="Oval 250"/>
          <p:cNvSpPr>
            <a:spLocks noChangeArrowheads="1"/>
          </p:cNvSpPr>
          <p:nvPr/>
        </p:nvSpPr>
        <p:spPr bwMode="auto">
          <a:xfrm>
            <a:off x="2628552" y="502342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Oval 251"/>
          <p:cNvSpPr>
            <a:spLocks noChangeArrowheads="1"/>
          </p:cNvSpPr>
          <p:nvPr/>
        </p:nvSpPr>
        <p:spPr bwMode="auto">
          <a:xfrm>
            <a:off x="2628552" y="50456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2" name="Oval 252"/>
          <p:cNvSpPr>
            <a:spLocks noChangeArrowheads="1"/>
          </p:cNvSpPr>
          <p:nvPr/>
        </p:nvSpPr>
        <p:spPr bwMode="auto">
          <a:xfrm>
            <a:off x="2660302" y="507263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" name="Oval 253"/>
          <p:cNvSpPr>
            <a:spLocks noChangeArrowheads="1"/>
          </p:cNvSpPr>
          <p:nvPr/>
        </p:nvSpPr>
        <p:spPr bwMode="auto">
          <a:xfrm>
            <a:off x="2666652" y="50948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4" name="Oval 254"/>
          <p:cNvSpPr>
            <a:spLocks noChangeArrowheads="1"/>
          </p:cNvSpPr>
          <p:nvPr/>
        </p:nvSpPr>
        <p:spPr bwMode="auto">
          <a:xfrm>
            <a:off x="2690465" y="5115495"/>
            <a:ext cx="63500" cy="57150"/>
          </a:xfrm>
          <a:prstGeom prst="ellipse">
            <a:avLst/>
          </a:pr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" name="Oval 255"/>
          <p:cNvSpPr>
            <a:spLocks noChangeArrowheads="1"/>
          </p:cNvSpPr>
          <p:nvPr/>
        </p:nvSpPr>
        <p:spPr bwMode="auto">
          <a:xfrm>
            <a:off x="2730152" y="51440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6" name="Oval 256"/>
          <p:cNvSpPr>
            <a:spLocks noChangeArrowheads="1"/>
          </p:cNvSpPr>
          <p:nvPr/>
        </p:nvSpPr>
        <p:spPr bwMode="auto">
          <a:xfrm>
            <a:off x="2736502" y="516470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" name="Oval 257"/>
          <p:cNvSpPr>
            <a:spLocks noChangeArrowheads="1"/>
          </p:cNvSpPr>
          <p:nvPr/>
        </p:nvSpPr>
        <p:spPr bwMode="auto">
          <a:xfrm>
            <a:off x="2744440" y="519328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8" name="Oval 258"/>
          <p:cNvSpPr>
            <a:spLocks noChangeArrowheads="1"/>
          </p:cNvSpPr>
          <p:nvPr/>
        </p:nvSpPr>
        <p:spPr bwMode="auto">
          <a:xfrm>
            <a:off x="2806352" y="5213920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" name="Oval 259"/>
          <p:cNvSpPr>
            <a:spLocks noChangeArrowheads="1"/>
          </p:cNvSpPr>
          <p:nvPr/>
        </p:nvSpPr>
        <p:spPr bwMode="auto">
          <a:xfrm>
            <a:off x="2876202" y="52424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0" name="Oval 260"/>
          <p:cNvSpPr>
            <a:spLocks noChangeArrowheads="1"/>
          </p:cNvSpPr>
          <p:nvPr/>
        </p:nvSpPr>
        <p:spPr bwMode="auto">
          <a:xfrm>
            <a:off x="2900015" y="52710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1" name="Oval 261"/>
          <p:cNvSpPr>
            <a:spLocks noChangeArrowheads="1"/>
          </p:cNvSpPr>
          <p:nvPr/>
        </p:nvSpPr>
        <p:spPr bwMode="auto">
          <a:xfrm>
            <a:off x="3055590" y="530599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2" name="Oval 262"/>
          <p:cNvSpPr>
            <a:spLocks noChangeArrowheads="1"/>
          </p:cNvSpPr>
          <p:nvPr/>
        </p:nvSpPr>
        <p:spPr bwMode="auto">
          <a:xfrm>
            <a:off x="3273077" y="5355207"/>
            <a:ext cx="63500" cy="58738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3" name="Oval 263"/>
          <p:cNvSpPr>
            <a:spLocks noChangeArrowheads="1"/>
          </p:cNvSpPr>
          <p:nvPr/>
        </p:nvSpPr>
        <p:spPr bwMode="auto">
          <a:xfrm>
            <a:off x="3327052" y="53980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4" name="Oval 264"/>
          <p:cNvSpPr>
            <a:spLocks noChangeArrowheads="1"/>
          </p:cNvSpPr>
          <p:nvPr/>
        </p:nvSpPr>
        <p:spPr bwMode="auto">
          <a:xfrm>
            <a:off x="3466752" y="544728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5" name="Oval 265"/>
          <p:cNvSpPr>
            <a:spLocks noChangeArrowheads="1"/>
          </p:cNvSpPr>
          <p:nvPr/>
        </p:nvSpPr>
        <p:spPr bwMode="auto">
          <a:xfrm>
            <a:off x="3979515" y="549808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6" name="Oval 266"/>
          <p:cNvSpPr>
            <a:spLocks noChangeArrowheads="1"/>
          </p:cNvSpPr>
          <p:nvPr/>
        </p:nvSpPr>
        <p:spPr bwMode="auto">
          <a:xfrm>
            <a:off x="4600227" y="5553645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7" name="Oval 267"/>
          <p:cNvSpPr>
            <a:spLocks noChangeArrowheads="1"/>
          </p:cNvSpPr>
          <p:nvPr/>
        </p:nvSpPr>
        <p:spPr bwMode="auto">
          <a:xfrm>
            <a:off x="4919315" y="5631432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8" name="Oval 268"/>
          <p:cNvSpPr>
            <a:spLocks noChangeArrowheads="1"/>
          </p:cNvSpPr>
          <p:nvPr/>
        </p:nvSpPr>
        <p:spPr bwMode="auto">
          <a:xfrm>
            <a:off x="4933602" y="5702870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79" name="Oval 269"/>
          <p:cNvSpPr>
            <a:spLocks noChangeArrowheads="1"/>
          </p:cNvSpPr>
          <p:nvPr/>
        </p:nvSpPr>
        <p:spPr bwMode="auto">
          <a:xfrm>
            <a:off x="6409977" y="5780657"/>
            <a:ext cx="63500" cy="57150"/>
          </a:xfrm>
          <a:prstGeom prst="ellipse">
            <a:avLst/>
          </a:pr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0" name="Freeform 270"/>
          <p:cNvSpPr>
            <a:spLocks/>
          </p:cNvSpPr>
          <p:nvPr/>
        </p:nvSpPr>
        <p:spPr bwMode="auto">
          <a:xfrm>
            <a:off x="707677" y="2553270"/>
            <a:ext cx="5194300" cy="2212975"/>
          </a:xfrm>
          <a:custGeom>
            <a:avLst/>
            <a:gdLst>
              <a:gd name="T0" fmla="*/ 20 w 669"/>
              <a:gd name="T1" fmla="*/ 0 h 313"/>
              <a:gd name="T2" fmla="*/ 28 w 669"/>
              <a:gd name="T3" fmla="*/ 7 h 313"/>
              <a:gd name="T4" fmla="*/ 43 w 669"/>
              <a:gd name="T5" fmla="*/ 13 h 313"/>
              <a:gd name="T6" fmla="*/ 80 w 669"/>
              <a:gd name="T7" fmla="*/ 20 h 313"/>
              <a:gd name="T8" fmla="*/ 82 w 669"/>
              <a:gd name="T9" fmla="*/ 27 h 313"/>
              <a:gd name="T10" fmla="*/ 84 w 669"/>
              <a:gd name="T11" fmla="*/ 34 h 313"/>
              <a:gd name="T12" fmla="*/ 88 w 669"/>
              <a:gd name="T13" fmla="*/ 42 h 313"/>
              <a:gd name="T14" fmla="*/ 98 w 669"/>
              <a:gd name="T15" fmla="*/ 49 h 313"/>
              <a:gd name="T16" fmla="*/ 103 w 669"/>
              <a:gd name="T17" fmla="*/ 56 h 313"/>
              <a:gd name="T18" fmla="*/ 103 w 669"/>
              <a:gd name="T19" fmla="*/ 64 h 313"/>
              <a:gd name="T20" fmla="*/ 104 w 669"/>
              <a:gd name="T21" fmla="*/ 71 h 313"/>
              <a:gd name="T22" fmla="*/ 127 w 669"/>
              <a:gd name="T23" fmla="*/ 78 h 313"/>
              <a:gd name="T24" fmla="*/ 132 w 669"/>
              <a:gd name="T25" fmla="*/ 86 h 313"/>
              <a:gd name="T26" fmla="*/ 147 w 669"/>
              <a:gd name="T27" fmla="*/ 94 h 313"/>
              <a:gd name="T28" fmla="*/ 154 w 669"/>
              <a:gd name="T29" fmla="*/ 101 h 313"/>
              <a:gd name="T30" fmla="*/ 155 w 669"/>
              <a:gd name="T31" fmla="*/ 109 h 313"/>
              <a:gd name="T32" fmla="*/ 164 w 669"/>
              <a:gd name="T33" fmla="*/ 116 h 313"/>
              <a:gd name="T34" fmla="*/ 174 w 669"/>
              <a:gd name="T35" fmla="*/ 124 h 313"/>
              <a:gd name="T36" fmla="*/ 177 w 669"/>
              <a:gd name="T37" fmla="*/ 132 h 313"/>
              <a:gd name="T38" fmla="*/ 183 w 669"/>
              <a:gd name="T39" fmla="*/ 139 h 313"/>
              <a:gd name="T40" fmla="*/ 193 w 669"/>
              <a:gd name="T41" fmla="*/ 147 h 313"/>
              <a:gd name="T42" fmla="*/ 208 w 669"/>
              <a:gd name="T43" fmla="*/ 155 h 313"/>
              <a:gd name="T44" fmla="*/ 216 w 669"/>
              <a:gd name="T45" fmla="*/ 164 h 313"/>
              <a:gd name="T46" fmla="*/ 222 w 669"/>
              <a:gd name="T47" fmla="*/ 172 h 313"/>
              <a:gd name="T48" fmla="*/ 230 w 669"/>
              <a:gd name="T49" fmla="*/ 181 h 313"/>
              <a:gd name="T50" fmla="*/ 234 w 669"/>
              <a:gd name="T51" fmla="*/ 189 h 313"/>
              <a:gd name="T52" fmla="*/ 238 w 669"/>
              <a:gd name="T53" fmla="*/ 198 h 313"/>
              <a:gd name="T54" fmla="*/ 240 w 669"/>
              <a:gd name="T55" fmla="*/ 207 h 313"/>
              <a:gd name="T56" fmla="*/ 253 w 669"/>
              <a:gd name="T57" fmla="*/ 216 h 313"/>
              <a:gd name="T58" fmla="*/ 267 w 669"/>
              <a:gd name="T59" fmla="*/ 225 h 313"/>
              <a:gd name="T60" fmla="*/ 297 w 669"/>
              <a:gd name="T61" fmla="*/ 235 h 313"/>
              <a:gd name="T62" fmla="*/ 300 w 669"/>
              <a:gd name="T63" fmla="*/ 246 h 313"/>
              <a:gd name="T64" fmla="*/ 316 w 669"/>
              <a:gd name="T65" fmla="*/ 258 h 313"/>
              <a:gd name="T66" fmla="*/ 326 w 669"/>
              <a:gd name="T67" fmla="*/ 271 h 313"/>
              <a:gd name="T68" fmla="*/ 332 w 669"/>
              <a:gd name="T69" fmla="*/ 285 h 313"/>
              <a:gd name="T70" fmla="*/ 348 w 669"/>
              <a:gd name="T71" fmla="*/ 298 h 313"/>
              <a:gd name="T72" fmla="*/ 669 w 669"/>
              <a:gd name="T73" fmla="*/ 31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9" h="313">
                <a:moveTo>
                  <a:pt x="0" y="0"/>
                </a:moveTo>
                <a:lnTo>
                  <a:pt x="20" y="0"/>
                </a:lnTo>
                <a:lnTo>
                  <a:pt x="20" y="7"/>
                </a:lnTo>
                <a:lnTo>
                  <a:pt x="28" y="7"/>
                </a:lnTo>
                <a:lnTo>
                  <a:pt x="28" y="13"/>
                </a:lnTo>
                <a:lnTo>
                  <a:pt x="43" y="13"/>
                </a:lnTo>
                <a:lnTo>
                  <a:pt x="43" y="20"/>
                </a:lnTo>
                <a:lnTo>
                  <a:pt x="80" y="20"/>
                </a:lnTo>
                <a:lnTo>
                  <a:pt x="80" y="27"/>
                </a:lnTo>
                <a:lnTo>
                  <a:pt x="82" y="27"/>
                </a:lnTo>
                <a:lnTo>
                  <a:pt x="82" y="34"/>
                </a:lnTo>
                <a:lnTo>
                  <a:pt x="84" y="34"/>
                </a:lnTo>
                <a:lnTo>
                  <a:pt x="84" y="42"/>
                </a:lnTo>
                <a:lnTo>
                  <a:pt x="88" y="42"/>
                </a:lnTo>
                <a:lnTo>
                  <a:pt x="88" y="49"/>
                </a:lnTo>
                <a:lnTo>
                  <a:pt x="98" y="49"/>
                </a:lnTo>
                <a:lnTo>
                  <a:pt x="98" y="56"/>
                </a:lnTo>
                <a:lnTo>
                  <a:pt x="103" y="56"/>
                </a:lnTo>
                <a:lnTo>
                  <a:pt x="103" y="64"/>
                </a:lnTo>
                <a:lnTo>
                  <a:pt x="103" y="64"/>
                </a:lnTo>
                <a:lnTo>
                  <a:pt x="103" y="71"/>
                </a:lnTo>
                <a:lnTo>
                  <a:pt x="104" y="71"/>
                </a:lnTo>
                <a:lnTo>
                  <a:pt x="104" y="78"/>
                </a:lnTo>
                <a:lnTo>
                  <a:pt x="127" y="78"/>
                </a:lnTo>
                <a:lnTo>
                  <a:pt x="127" y="86"/>
                </a:lnTo>
                <a:lnTo>
                  <a:pt x="132" y="86"/>
                </a:lnTo>
                <a:lnTo>
                  <a:pt x="132" y="94"/>
                </a:lnTo>
                <a:lnTo>
                  <a:pt x="147" y="94"/>
                </a:lnTo>
                <a:lnTo>
                  <a:pt x="147" y="101"/>
                </a:lnTo>
                <a:lnTo>
                  <a:pt x="154" y="101"/>
                </a:lnTo>
                <a:lnTo>
                  <a:pt x="154" y="109"/>
                </a:lnTo>
                <a:lnTo>
                  <a:pt x="155" y="109"/>
                </a:lnTo>
                <a:lnTo>
                  <a:pt x="155" y="116"/>
                </a:lnTo>
                <a:lnTo>
                  <a:pt x="164" y="116"/>
                </a:lnTo>
                <a:lnTo>
                  <a:pt x="164" y="124"/>
                </a:lnTo>
                <a:lnTo>
                  <a:pt x="174" y="124"/>
                </a:lnTo>
                <a:lnTo>
                  <a:pt x="174" y="132"/>
                </a:lnTo>
                <a:lnTo>
                  <a:pt x="177" y="132"/>
                </a:lnTo>
                <a:lnTo>
                  <a:pt x="177" y="139"/>
                </a:lnTo>
                <a:lnTo>
                  <a:pt x="183" y="139"/>
                </a:lnTo>
                <a:lnTo>
                  <a:pt x="183" y="147"/>
                </a:lnTo>
                <a:lnTo>
                  <a:pt x="193" y="147"/>
                </a:lnTo>
                <a:lnTo>
                  <a:pt x="193" y="155"/>
                </a:lnTo>
                <a:lnTo>
                  <a:pt x="208" y="155"/>
                </a:lnTo>
                <a:lnTo>
                  <a:pt x="208" y="164"/>
                </a:lnTo>
                <a:lnTo>
                  <a:pt x="216" y="164"/>
                </a:lnTo>
                <a:lnTo>
                  <a:pt x="216" y="172"/>
                </a:lnTo>
                <a:lnTo>
                  <a:pt x="222" y="172"/>
                </a:lnTo>
                <a:lnTo>
                  <a:pt x="222" y="181"/>
                </a:lnTo>
                <a:lnTo>
                  <a:pt x="230" y="181"/>
                </a:lnTo>
                <a:lnTo>
                  <a:pt x="230" y="189"/>
                </a:lnTo>
                <a:lnTo>
                  <a:pt x="234" y="189"/>
                </a:lnTo>
                <a:lnTo>
                  <a:pt x="234" y="198"/>
                </a:lnTo>
                <a:lnTo>
                  <a:pt x="238" y="198"/>
                </a:lnTo>
                <a:lnTo>
                  <a:pt x="238" y="207"/>
                </a:lnTo>
                <a:lnTo>
                  <a:pt x="240" y="207"/>
                </a:lnTo>
                <a:lnTo>
                  <a:pt x="240" y="216"/>
                </a:lnTo>
                <a:lnTo>
                  <a:pt x="253" y="216"/>
                </a:lnTo>
                <a:lnTo>
                  <a:pt x="253" y="225"/>
                </a:lnTo>
                <a:lnTo>
                  <a:pt x="267" y="225"/>
                </a:lnTo>
                <a:lnTo>
                  <a:pt x="267" y="235"/>
                </a:lnTo>
                <a:lnTo>
                  <a:pt x="297" y="235"/>
                </a:lnTo>
                <a:lnTo>
                  <a:pt x="297" y="246"/>
                </a:lnTo>
                <a:lnTo>
                  <a:pt x="300" y="246"/>
                </a:lnTo>
                <a:lnTo>
                  <a:pt x="300" y="258"/>
                </a:lnTo>
                <a:lnTo>
                  <a:pt x="316" y="258"/>
                </a:lnTo>
                <a:lnTo>
                  <a:pt x="316" y="271"/>
                </a:lnTo>
                <a:lnTo>
                  <a:pt x="326" y="271"/>
                </a:lnTo>
                <a:lnTo>
                  <a:pt x="326" y="285"/>
                </a:lnTo>
                <a:lnTo>
                  <a:pt x="332" y="285"/>
                </a:lnTo>
                <a:lnTo>
                  <a:pt x="332" y="298"/>
                </a:lnTo>
                <a:lnTo>
                  <a:pt x="348" y="298"/>
                </a:lnTo>
                <a:lnTo>
                  <a:pt x="348" y="313"/>
                </a:lnTo>
                <a:lnTo>
                  <a:pt x="669" y="313"/>
                </a:lnTo>
              </a:path>
            </a:pathLst>
          </a:custGeom>
          <a:noFill/>
          <a:ln w="15875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1" name="Freeform 271"/>
          <p:cNvSpPr>
            <a:spLocks/>
          </p:cNvSpPr>
          <p:nvPr/>
        </p:nvSpPr>
        <p:spPr bwMode="auto">
          <a:xfrm>
            <a:off x="823565" y="2567557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2" name="Freeform 272"/>
          <p:cNvSpPr>
            <a:spLocks/>
          </p:cNvSpPr>
          <p:nvPr/>
        </p:nvSpPr>
        <p:spPr bwMode="auto">
          <a:xfrm>
            <a:off x="823565" y="2567557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3" name="Freeform 273"/>
          <p:cNvSpPr>
            <a:spLocks/>
          </p:cNvSpPr>
          <p:nvPr/>
        </p:nvSpPr>
        <p:spPr bwMode="auto">
          <a:xfrm>
            <a:off x="887065" y="2610420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4" name="Freeform 274"/>
          <p:cNvSpPr>
            <a:spLocks/>
          </p:cNvSpPr>
          <p:nvPr/>
        </p:nvSpPr>
        <p:spPr bwMode="auto">
          <a:xfrm>
            <a:off x="887065" y="2610420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5" name="Freeform 275"/>
          <p:cNvSpPr>
            <a:spLocks/>
          </p:cNvSpPr>
          <p:nvPr/>
        </p:nvSpPr>
        <p:spPr bwMode="auto">
          <a:xfrm>
            <a:off x="1002952" y="265963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6" name="Freeform 276"/>
          <p:cNvSpPr>
            <a:spLocks/>
          </p:cNvSpPr>
          <p:nvPr/>
        </p:nvSpPr>
        <p:spPr bwMode="auto">
          <a:xfrm>
            <a:off x="1002952" y="265963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7" name="Freeform 277"/>
          <p:cNvSpPr>
            <a:spLocks/>
          </p:cNvSpPr>
          <p:nvPr/>
        </p:nvSpPr>
        <p:spPr bwMode="auto">
          <a:xfrm>
            <a:off x="1290290" y="27088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8" name="Freeform 278"/>
          <p:cNvSpPr>
            <a:spLocks/>
          </p:cNvSpPr>
          <p:nvPr/>
        </p:nvSpPr>
        <p:spPr bwMode="auto">
          <a:xfrm>
            <a:off x="1290290" y="27088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9" name="Freeform 279"/>
          <p:cNvSpPr>
            <a:spLocks/>
          </p:cNvSpPr>
          <p:nvPr/>
        </p:nvSpPr>
        <p:spPr bwMode="auto">
          <a:xfrm>
            <a:off x="1306165" y="2758057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" name="Freeform 280"/>
          <p:cNvSpPr>
            <a:spLocks/>
          </p:cNvSpPr>
          <p:nvPr/>
        </p:nvSpPr>
        <p:spPr bwMode="auto">
          <a:xfrm>
            <a:off x="1306165" y="2758057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" name="Freeform 281"/>
          <p:cNvSpPr>
            <a:spLocks/>
          </p:cNvSpPr>
          <p:nvPr/>
        </p:nvSpPr>
        <p:spPr bwMode="auto">
          <a:xfrm>
            <a:off x="1320452" y="2815207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2" name="Freeform 282"/>
          <p:cNvSpPr>
            <a:spLocks/>
          </p:cNvSpPr>
          <p:nvPr/>
        </p:nvSpPr>
        <p:spPr bwMode="auto">
          <a:xfrm>
            <a:off x="1320452" y="2815207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3" name="Freeform 283"/>
          <p:cNvSpPr>
            <a:spLocks/>
          </p:cNvSpPr>
          <p:nvPr/>
        </p:nvSpPr>
        <p:spPr bwMode="auto">
          <a:xfrm>
            <a:off x="1352202" y="286442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4" name="Freeform 284"/>
          <p:cNvSpPr>
            <a:spLocks/>
          </p:cNvSpPr>
          <p:nvPr/>
        </p:nvSpPr>
        <p:spPr bwMode="auto">
          <a:xfrm>
            <a:off x="1352202" y="286442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" name="Freeform 285"/>
          <p:cNvSpPr>
            <a:spLocks/>
          </p:cNvSpPr>
          <p:nvPr/>
        </p:nvSpPr>
        <p:spPr bwMode="auto">
          <a:xfrm>
            <a:off x="1429990" y="291363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6" name="Freeform 286"/>
          <p:cNvSpPr>
            <a:spLocks/>
          </p:cNvSpPr>
          <p:nvPr/>
        </p:nvSpPr>
        <p:spPr bwMode="auto">
          <a:xfrm>
            <a:off x="1429990" y="291363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7" name="Freeform 287"/>
          <p:cNvSpPr>
            <a:spLocks/>
          </p:cNvSpPr>
          <p:nvPr/>
        </p:nvSpPr>
        <p:spPr bwMode="auto">
          <a:xfrm>
            <a:off x="1468090" y="2970782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8" name="Freeform 288"/>
          <p:cNvSpPr>
            <a:spLocks/>
          </p:cNvSpPr>
          <p:nvPr/>
        </p:nvSpPr>
        <p:spPr bwMode="auto">
          <a:xfrm>
            <a:off x="1468090" y="2970782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9" name="Freeform 289"/>
          <p:cNvSpPr>
            <a:spLocks/>
          </p:cNvSpPr>
          <p:nvPr/>
        </p:nvSpPr>
        <p:spPr bwMode="auto">
          <a:xfrm>
            <a:off x="1468090" y="3019995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0" name="Freeform 290"/>
          <p:cNvSpPr>
            <a:spLocks/>
          </p:cNvSpPr>
          <p:nvPr/>
        </p:nvSpPr>
        <p:spPr bwMode="auto">
          <a:xfrm>
            <a:off x="1468090" y="3019995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1" name="Freeform 291"/>
          <p:cNvSpPr>
            <a:spLocks/>
          </p:cNvSpPr>
          <p:nvPr/>
        </p:nvSpPr>
        <p:spPr bwMode="auto">
          <a:xfrm>
            <a:off x="1476027" y="306920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" name="Freeform 292"/>
          <p:cNvSpPr>
            <a:spLocks/>
          </p:cNvSpPr>
          <p:nvPr/>
        </p:nvSpPr>
        <p:spPr bwMode="auto">
          <a:xfrm>
            <a:off x="1476027" y="306920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3" name="Freeform 293"/>
          <p:cNvSpPr>
            <a:spLocks/>
          </p:cNvSpPr>
          <p:nvPr/>
        </p:nvSpPr>
        <p:spPr bwMode="auto">
          <a:xfrm>
            <a:off x="1655415" y="3126357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4" name="Freeform 294"/>
          <p:cNvSpPr>
            <a:spLocks/>
          </p:cNvSpPr>
          <p:nvPr/>
        </p:nvSpPr>
        <p:spPr bwMode="auto">
          <a:xfrm>
            <a:off x="1655415" y="3126357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5" name="Freeform 295"/>
          <p:cNvSpPr>
            <a:spLocks/>
          </p:cNvSpPr>
          <p:nvPr/>
        </p:nvSpPr>
        <p:spPr bwMode="auto">
          <a:xfrm>
            <a:off x="1693515" y="3183507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6" name="Freeform 296"/>
          <p:cNvSpPr>
            <a:spLocks/>
          </p:cNvSpPr>
          <p:nvPr/>
        </p:nvSpPr>
        <p:spPr bwMode="auto">
          <a:xfrm>
            <a:off x="1693515" y="3183507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7" name="Freeform 297"/>
          <p:cNvSpPr>
            <a:spLocks/>
          </p:cNvSpPr>
          <p:nvPr/>
        </p:nvSpPr>
        <p:spPr bwMode="auto">
          <a:xfrm>
            <a:off x="1809402" y="3232720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8" name="Freeform 298"/>
          <p:cNvSpPr>
            <a:spLocks/>
          </p:cNvSpPr>
          <p:nvPr/>
        </p:nvSpPr>
        <p:spPr bwMode="auto">
          <a:xfrm>
            <a:off x="1809402" y="3232720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9" name="Freeform 299"/>
          <p:cNvSpPr>
            <a:spLocks/>
          </p:cNvSpPr>
          <p:nvPr/>
        </p:nvSpPr>
        <p:spPr bwMode="auto">
          <a:xfrm>
            <a:off x="1864965" y="328828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0" name="Freeform 300"/>
          <p:cNvSpPr>
            <a:spLocks/>
          </p:cNvSpPr>
          <p:nvPr/>
        </p:nvSpPr>
        <p:spPr bwMode="auto">
          <a:xfrm>
            <a:off x="1864965" y="328828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1" name="Freeform 301"/>
          <p:cNvSpPr>
            <a:spLocks/>
          </p:cNvSpPr>
          <p:nvPr/>
        </p:nvSpPr>
        <p:spPr bwMode="auto">
          <a:xfrm>
            <a:off x="1872902" y="3339082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2" name="Freeform 302"/>
          <p:cNvSpPr>
            <a:spLocks/>
          </p:cNvSpPr>
          <p:nvPr/>
        </p:nvSpPr>
        <p:spPr bwMode="auto">
          <a:xfrm>
            <a:off x="1872902" y="3339082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3" name="Freeform 303"/>
          <p:cNvSpPr>
            <a:spLocks/>
          </p:cNvSpPr>
          <p:nvPr/>
        </p:nvSpPr>
        <p:spPr bwMode="auto">
          <a:xfrm>
            <a:off x="1942752" y="33946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4" name="Freeform 304"/>
          <p:cNvSpPr>
            <a:spLocks/>
          </p:cNvSpPr>
          <p:nvPr/>
        </p:nvSpPr>
        <p:spPr bwMode="auto">
          <a:xfrm>
            <a:off x="1942752" y="33946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5" name="Freeform 305"/>
          <p:cNvSpPr>
            <a:spLocks/>
          </p:cNvSpPr>
          <p:nvPr/>
        </p:nvSpPr>
        <p:spPr bwMode="auto">
          <a:xfrm>
            <a:off x="2020540" y="3451795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" name="Freeform 306"/>
          <p:cNvSpPr>
            <a:spLocks/>
          </p:cNvSpPr>
          <p:nvPr/>
        </p:nvSpPr>
        <p:spPr bwMode="auto">
          <a:xfrm>
            <a:off x="2020540" y="3451795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7" name="Freeform 307"/>
          <p:cNvSpPr>
            <a:spLocks/>
          </p:cNvSpPr>
          <p:nvPr/>
        </p:nvSpPr>
        <p:spPr bwMode="auto">
          <a:xfrm>
            <a:off x="2042765" y="350100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8" name="Freeform 308"/>
          <p:cNvSpPr>
            <a:spLocks/>
          </p:cNvSpPr>
          <p:nvPr/>
        </p:nvSpPr>
        <p:spPr bwMode="auto">
          <a:xfrm>
            <a:off x="2042765" y="350100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9" name="Freeform 309"/>
          <p:cNvSpPr>
            <a:spLocks/>
          </p:cNvSpPr>
          <p:nvPr/>
        </p:nvSpPr>
        <p:spPr bwMode="auto">
          <a:xfrm>
            <a:off x="2090390" y="3558157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0" name="Freeform 310"/>
          <p:cNvSpPr>
            <a:spLocks/>
          </p:cNvSpPr>
          <p:nvPr/>
        </p:nvSpPr>
        <p:spPr bwMode="auto">
          <a:xfrm>
            <a:off x="2090390" y="3558157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1" name="Freeform 311"/>
          <p:cNvSpPr>
            <a:spLocks/>
          </p:cNvSpPr>
          <p:nvPr/>
        </p:nvSpPr>
        <p:spPr bwMode="auto">
          <a:xfrm>
            <a:off x="2166590" y="3613720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2" name="Freeform 312"/>
          <p:cNvSpPr>
            <a:spLocks/>
          </p:cNvSpPr>
          <p:nvPr/>
        </p:nvSpPr>
        <p:spPr bwMode="auto">
          <a:xfrm>
            <a:off x="2166590" y="3613720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" name="Freeform 313"/>
          <p:cNvSpPr>
            <a:spLocks/>
          </p:cNvSpPr>
          <p:nvPr/>
        </p:nvSpPr>
        <p:spPr bwMode="auto">
          <a:xfrm>
            <a:off x="2284065" y="3677220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4" name="Freeform 314"/>
          <p:cNvSpPr>
            <a:spLocks/>
          </p:cNvSpPr>
          <p:nvPr/>
        </p:nvSpPr>
        <p:spPr bwMode="auto">
          <a:xfrm>
            <a:off x="2284065" y="3677220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5" name="Freeform 315"/>
          <p:cNvSpPr>
            <a:spLocks/>
          </p:cNvSpPr>
          <p:nvPr/>
        </p:nvSpPr>
        <p:spPr bwMode="auto">
          <a:xfrm>
            <a:off x="2345977" y="3734370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6" name="Freeform 316"/>
          <p:cNvSpPr>
            <a:spLocks/>
          </p:cNvSpPr>
          <p:nvPr/>
        </p:nvSpPr>
        <p:spPr bwMode="auto">
          <a:xfrm>
            <a:off x="2345977" y="3734370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7" name="Freeform 317"/>
          <p:cNvSpPr>
            <a:spLocks/>
          </p:cNvSpPr>
          <p:nvPr/>
        </p:nvSpPr>
        <p:spPr bwMode="auto">
          <a:xfrm>
            <a:off x="2392015" y="379787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8" name="Freeform 318"/>
          <p:cNvSpPr>
            <a:spLocks/>
          </p:cNvSpPr>
          <p:nvPr/>
        </p:nvSpPr>
        <p:spPr bwMode="auto">
          <a:xfrm>
            <a:off x="2392015" y="379787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9" name="Freeform 319"/>
          <p:cNvSpPr>
            <a:spLocks/>
          </p:cNvSpPr>
          <p:nvPr/>
        </p:nvSpPr>
        <p:spPr bwMode="auto">
          <a:xfrm>
            <a:off x="2453927" y="3855020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0" name="Freeform 320"/>
          <p:cNvSpPr>
            <a:spLocks/>
          </p:cNvSpPr>
          <p:nvPr/>
        </p:nvSpPr>
        <p:spPr bwMode="auto">
          <a:xfrm>
            <a:off x="2453927" y="3855020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1" name="Freeform 321"/>
          <p:cNvSpPr>
            <a:spLocks/>
          </p:cNvSpPr>
          <p:nvPr/>
        </p:nvSpPr>
        <p:spPr bwMode="auto">
          <a:xfrm>
            <a:off x="2485677" y="3918520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2" name="Freeform 322"/>
          <p:cNvSpPr>
            <a:spLocks/>
          </p:cNvSpPr>
          <p:nvPr/>
        </p:nvSpPr>
        <p:spPr bwMode="auto">
          <a:xfrm>
            <a:off x="2485677" y="3918520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3" name="Freeform 323"/>
          <p:cNvSpPr>
            <a:spLocks/>
          </p:cNvSpPr>
          <p:nvPr/>
        </p:nvSpPr>
        <p:spPr bwMode="auto">
          <a:xfrm>
            <a:off x="2517427" y="3982020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4" name="Freeform 324"/>
          <p:cNvSpPr>
            <a:spLocks/>
          </p:cNvSpPr>
          <p:nvPr/>
        </p:nvSpPr>
        <p:spPr bwMode="auto">
          <a:xfrm>
            <a:off x="2517427" y="3982020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5" name="Freeform 325"/>
          <p:cNvSpPr>
            <a:spLocks/>
          </p:cNvSpPr>
          <p:nvPr/>
        </p:nvSpPr>
        <p:spPr bwMode="auto">
          <a:xfrm>
            <a:off x="2531715" y="4045520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6" name="Freeform 326"/>
          <p:cNvSpPr>
            <a:spLocks/>
          </p:cNvSpPr>
          <p:nvPr/>
        </p:nvSpPr>
        <p:spPr bwMode="auto">
          <a:xfrm>
            <a:off x="2531715" y="4045520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7" name="Freeform 327"/>
          <p:cNvSpPr>
            <a:spLocks/>
          </p:cNvSpPr>
          <p:nvPr/>
        </p:nvSpPr>
        <p:spPr bwMode="auto">
          <a:xfrm>
            <a:off x="2633315" y="4109020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8" name="Freeform 328"/>
          <p:cNvSpPr>
            <a:spLocks/>
          </p:cNvSpPr>
          <p:nvPr/>
        </p:nvSpPr>
        <p:spPr bwMode="auto">
          <a:xfrm>
            <a:off x="2633315" y="4109020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9" name="Freeform 329"/>
          <p:cNvSpPr>
            <a:spLocks/>
          </p:cNvSpPr>
          <p:nvPr/>
        </p:nvSpPr>
        <p:spPr bwMode="auto">
          <a:xfrm>
            <a:off x="2741265" y="417887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0" name="Freeform 330"/>
          <p:cNvSpPr>
            <a:spLocks/>
          </p:cNvSpPr>
          <p:nvPr/>
        </p:nvSpPr>
        <p:spPr bwMode="auto">
          <a:xfrm>
            <a:off x="2741265" y="417887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1" name="Freeform 331"/>
          <p:cNvSpPr>
            <a:spLocks/>
          </p:cNvSpPr>
          <p:nvPr/>
        </p:nvSpPr>
        <p:spPr bwMode="auto">
          <a:xfrm>
            <a:off x="2974627" y="425665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2" name="Freeform 332"/>
          <p:cNvSpPr>
            <a:spLocks/>
          </p:cNvSpPr>
          <p:nvPr/>
        </p:nvSpPr>
        <p:spPr bwMode="auto">
          <a:xfrm>
            <a:off x="2974627" y="425665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3" name="Freeform 333"/>
          <p:cNvSpPr>
            <a:spLocks/>
          </p:cNvSpPr>
          <p:nvPr/>
        </p:nvSpPr>
        <p:spPr bwMode="auto">
          <a:xfrm>
            <a:off x="2998440" y="4342382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4" name="Freeform 334"/>
          <p:cNvSpPr>
            <a:spLocks/>
          </p:cNvSpPr>
          <p:nvPr/>
        </p:nvSpPr>
        <p:spPr bwMode="auto">
          <a:xfrm>
            <a:off x="2998440" y="4342382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5" name="Freeform 335"/>
          <p:cNvSpPr>
            <a:spLocks/>
          </p:cNvSpPr>
          <p:nvPr/>
        </p:nvSpPr>
        <p:spPr bwMode="auto">
          <a:xfrm>
            <a:off x="3122265" y="4434457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6" name="Freeform 336"/>
          <p:cNvSpPr>
            <a:spLocks/>
          </p:cNvSpPr>
          <p:nvPr/>
        </p:nvSpPr>
        <p:spPr bwMode="auto">
          <a:xfrm>
            <a:off x="3122265" y="4434457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7" name="Freeform 337"/>
          <p:cNvSpPr>
            <a:spLocks/>
          </p:cNvSpPr>
          <p:nvPr/>
        </p:nvSpPr>
        <p:spPr bwMode="auto">
          <a:xfrm>
            <a:off x="3200052" y="453288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8" name="Freeform 338"/>
          <p:cNvSpPr>
            <a:spLocks/>
          </p:cNvSpPr>
          <p:nvPr/>
        </p:nvSpPr>
        <p:spPr bwMode="auto">
          <a:xfrm>
            <a:off x="3200052" y="4532882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9" name="Freeform 339"/>
          <p:cNvSpPr>
            <a:spLocks/>
          </p:cNvSpPr>
          <p:nvPr/>
        </p:nvSpPr>
        <p:spPr bwMode="auto">
          <a:xfrm>
            <a:off x="3246090" y="462495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0" name="Freeform 340"/>
          <p:cNvSpPr>
            <a:spLocks/>
          </p:cNvSpPr>
          <p:nvPr/>
        </p:nvSpPr>
        <p:spPr bwMode="auto">
          <a:xfrm>
            <a:off x="3246090" y="4624957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1" name="Freeform 341"/>
          <p:cNvSpPr>
            <a:spLocks/>
          </p:cNvSpPr>
          <p:nvPr/>
        </p:nvSpPr>
        <p:spPr bwMode="auto">
          <a:xfrm>
            <a:off x="3369915" y="4731320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</a:path>
            </a:pathLst>
          </a:custGeom>
          <a:solidFill>
            <a:schemeClr val="bg1"/>
          </a:solidFill>
          <a:ln w="793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2" name="Freeform 342"/>
          <p:cNvSpPr>
            <a:spLocks/>
          </p:cNvSpPr>
          <p:nvPr/>
        </p:nvSpPr>
        <p:spPr bwMode="auto">
          <a:xfrm>
            <a:off x="3369915" y="4731320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3" name="Freeform 343"/>
          <p:cNvSpPr>
            <a:spLocks/>
          </p:cNvSpPr>
          <p:nvPr/>
        </p:nvSpPr>
        <p:spPr bwMode="auto">
          <a:xfrm>
            <a:off x="707677" y="2553270"/>
            <a:ext cx="5349875" cy="3251200"/>
          </a:xfrm>
          <a:custGeom>
            <a:avLst/>
            <a:gdLst>
              <a:gd name="T0" fmla="*/ 0 w 689"/>
              <a:gd name="T1" fmla="*/ 0 h 460"/>
              <a:gd name="T2" fmla="*/ 35 w 689"/>
              <a:gd name="T3" fmla="*/ 0 h 460"/>
              <a:gd name="T4" fmla="*/ 35 w 689"/>
              <a:gd name="T5" fmla="*/ 9 h 460"/>
              <a:gd name="T6" fmla="*/ 49 w 689"/>
              <a:gd name="T7" fmla="*/ 9 h 460"/>
              <a:gd name="T8" fmla="*/ 49 w 689"/>
              <a:gd name="T9" fmla="*/ 18 h 460"/>
              <a:gd name="T10" fmla="*/ 56 w 689"/>
              <a:gd name="T11" fmla="*/ 18 h 460"/>
              <a:gd name="T12" fmla="*/ 56 w 689"/>
              <a:gd name="T13" fmla="*/ 27 h 460"/>
              <a:gd name="T14" fmla="*/ 61 w 689"/>
              <a:gd name="T15" fmla="*/ 27 h 460"/>
              <a:gd name="T16" fmla="*/ 61 w 689"/>
              <a:gd name="T17" fmla="*/ 35 h 460"/>
              <a:gd name="T18" fmla="*/ 137 w 689"/>
              <a:gd name="T19" fmla="*/ 35 h 460"/>
              <a:gd name="T20" fmla="*/ 137 w 689"/>
              <a:gd name="T21" fmla="*/ 45 h 460"/>
              <a:gd name="T22" fmla="*/ 142 w 689"/>
              <a:gd name="T23" fmla="*/ 45 h 460"/>
              <a:gd name="T24" fmla="*/ 142 w 689"/>
              <a:gd name="T25" fmla="*/ 55 h 460"/>
              <a:gd name="T26" fmla="*/ 159 w 689"/>
              <a:gd name="T27" fmla="*/ 55 h 460"/>
              <a:gd name="T28" fmla="*/ 159 w 689"/>
              <a:gd name="T29" fmla="*/ 65 h 460"/>
              <a:gd name="T30" fmla="*/ 207 w 689"/>
              <a:gd name="T31" fmla="*/ 65 h 460"/>
              <a:gd name="T32" fmla="*/ 207 w 689"/>
              <a:gd name="T33" fmla="*/ 76 h 460"/>
              <a:gd name="T34" fmla="*/ 275 w 689"/>
              <a:gd name="T35" fmla="*/ 76 h 460"/>
              <a:gd name="T36" fmla="*/ 275 w 689"/>
              <a:gd name="T37" fmla="*/ 89 h 460"/>
              <a:gd name="T38" fmla="*/ 314 w 689"/>
              <a:gd name="T39" fmla="*/ 89 h 460"/>
              <a:gd name="T40" fmla="*/ 314 w 689"/>
              <a:gd name="T41" fmla="*/ 103 h 460"/>
              <a:gd name="T42" fmla="*/ 373 w 689"/>
              <a:gd name="T43" fmla="*/ 103 h 460"/>
              <a:gd name="T44" fmla="*/ 373 w 689"/>
              <a:gd name="T45" fmla="*/ 124 h 460"/>
              <a:gd name="T46" fmla="*/ 579 w 689"/>
              <a:gd name="T47" fmla="*/ 124 h 460"/>
              <a:gd name="T48" fmla="*/ 579 w 689"/>
              <a:gd name="T49" fmla="*/ 191 h 460"/>
              <a:gd name="T50" fmla="*/ 591 w 689"/>
              <a:gd name="T51" fmla="*/ 191 h 460"/>
              <a:gd name="T52" fmla="*/ 591 w 689"/>
              <a:gd name="T53" fmla="*/ 258 h 460"/>
              <a:gd name="T54" fmla="*/ 689 w 689"/>
              <a:gd name="T55" fmla="*/ 258 h 460"/>
              <a:gd name="T56" fmla="*/ 689 w 689"/>
              <a:gd name="T57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9" h="460">
                <a:moveTo>
                  <a:pt x="0" y="0"/>
                </a:moveTo>
                <a:lnTo>
                  <a:pt x="35" y="0"/>
                </a:lnTo>
                <a:lnTo>
                  <a:pt x="35" y="9"/>
                </a:lnTo>
                <a:lnTo>
                  <a:pt x="49" y="9"/>
                </a:lnTo>
                <a:lnTo>
                  <a:pt x="49" y="18"/>
                </a:lnTo>
                <a:lnTo>
                  <a:pt x="56" y="18"/>
                </a:lnTo>
                <a:lnTo>
                  <a:pt x="56" y="27"/>
                </a:lnTo>
                <a:lnTo>
                  <a:pt x="61" y="27"/>
                </a:lnTo>
                <a:lnTo>
                  <a:pt x="61" y="35"/>
                </a:lnTo>
                <a:lnTo>
                  <a:pt x="137" y="35"/>
                </a:lnTo>
                <a:lnTo>
                  <a:pt x="137" y="45"/>
                </a:lnTo>
                <a:lnTo>
                  <a:pt x="142" y="45"/>
                </a:lnTo>
                <a:lnTo>
                  <a:pt x="142" y="55"/>
                </a:lnTo>
                <a:lnTo>
                  <a:pt x="159" y="55"/>
                </a:lnTo>
                <a:lnTo>
                  <a:pt x="159" y="65"/>
                </a:lnTo>
                <a:lnTo>
                  <a:pt x="207" y="65"/>
                </a:lnTo>
                <a:lnTo>
                  <a:pt x="207" y="76"/>
                </a:lnTo>
                <a:lnTo>
                  <a:pt x="275" y="76"/>
                </a:lnTo>
                <a:lnTo>
                  <a:pt x="275" y="89"/>
                </a:lnTo>
                <a:lnTo>
                  <a:pt x="314" y="89"/>
                </a:lnTo>
                <a:lnTo>
                  <a:pt x="314" y="103"/>
                </a:lnTo>
                <a:lnTo>
                  <a:pt x="373" y="103"/>
                </a:lnTo>
                <a:lnTo>
                  <a:pt x="373" y="124"/>
                </a:lnTo>
                <a:lnTo>
                  <a:pt x="579" y="124"/>
                </a:lnTo>
                <a:lnTo>
                  <a:pt x="579" y="191"/>
                </a:lnTo>
                <a:lnTo>
                  <a:pt x="591" y="191"/>
                </a:lnTo>
                <a:lnTo>
                  <a:pt x="591" y="258"/>
                </a:lnTo>
                <a:lnTo>
                  <a:pt x="689" y="258"/>
                </a:lnTo>
                <a:lnTo>
                  <a:pt x="689" y="460"/>
                </a:lnTo>
              </a:path>
            </a:pathLst>
          </a:custGeom>
          <a:noFill/>
          <a:ln w="15875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4" name="Freeform 344"/>
          <p:cNvSpPr>
            <a:spLocks/>
          </p:cNvSpPr>
          <p:nvPr/>
        </p:nvSpPr>
        <p:spPr bwMode="auto">
          <a:xfrm>
            <a:off x="941040" y="25818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5" name="Freeform 345"/>
          <p:cNvSpPr>
            <a:spLocks/>
          </p:cNvSpPr>
          <p:nvPr/>
        </p:nvSpPr>
        <p:spPr bwMode="auto">
          <a:xfrm>
            <a:off x="1048990" y="2645345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6" name="Freeform 346"/>
          <p:cNvSpPr>
            <a:spLocks/>
          </p:cNvSpPr>
          <p:nvPr/>
        </p:nvSpPr>
        <p:spPr bwMode="auto">
          <a:xfrm>
            <a:off x="1102965" y="2708845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7" name="Freeform 347"/>
          <p:cNvSpPr>
            <a:spLocks/>
          </p:cNvSpPr>
          <p:nvPr/>
        </p:nvSpPr>
        <p:spPr bwMode="auto">
          <a:xfrm>
            <a:off x="1142652" y="276599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8" name="Freeform 348"/>
          <p:cNvSpPr>
            <a:spLocks/>
          </p:cNvSpPr>
          <p:nvPr/>
        </p:nvSpPr>
        <p:spPr bwMode="auto">
          <a:xfrm>
            <a:off x="1733202" y="28358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9" name="Freeform 349"/>
          <p:cNvSpPr>
            <a:spLocks/>
          </p:cNvSpPr>
          <p:nvPr/>
        </p:nvSpPr>
        <p:spPr bwMode="auto">
          <a:xfrm>
            <a:off x="1771302" y="2907282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0" name="Freeform 350"/>
          <p:cNvSpPr>
            <a:spLocks/>
          </p:cNvSpPr>
          <p:nvPr/>
        </p:nvSpPr>
        <p:spPr bwMode="auto">
          <a:xfrm>
            <a:off x="1903065" y="2977132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1" name="Freeform 351"/>
          <p:cNvSpPr>
            <a:spLocks/>
          </p:cNvSpPr>
          <p:nvPr/>
        </p:nvSpPr>
        <p:spPr bwMode="auto">
          <a:xfrm>
            <a:off x="2276127" y="3054920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" name="Freeform 352"/>
          <p:cNvSpPr>
            <a:spLocks/>
          </p:cNvSpPr>
          <p:nvPr/>
        </p:nvSpPr>
        <p:spPr bwMode="auto">
          <a:xfrm>
            <a:off x="2803177" y="3146995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3" name="Freeform 353"/>
          <p:cNvSpPr>
            <a:spLocks/>
          </p:cNvSpPr>
          <p:nvPr/>
        </p:nvSpPr>
        <p:spPr bwMode="auto">
          <a:xfrm>
            <a:off x="3106390" y="3247007"/>
            <a:ext cx="61913" cy="55563"/>
          </a:xfrm>
          <a:custGeom>
            <a:avLst/>
            <a:gdLst>
              <a:gd name="T0" fmla="*/ 20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20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20" y="0"/>
                </a:moveTo>
                <a:lnTo>
                  <a:pt x="0" y="35"/>
                </a:lnTo>
                <a:lnTo>
                  <a:pt x="39" y="35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4" name="Freeform 354"/>
          <p:cNvSpPr>
            <a:spLocks/>
          </p:cNvSpPr>
          <p:nvPr/>
        </p:nvSpPr>
        <p:spPr bwMode="auto">
          <a:xfrm>
            <a:off x="3565177" y="3394645"/>
            <a:ext cx="61913" cy="57150"/>
          </a:xfrm>
          <a:custGeom>
            <a:avLst/>
            <a:gdLst>
              <a:gd name="T0" fmla="*/ 19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19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19" y="0"/>
                </a:moveTo>
                <a:lnTo>
                  <a:pt x="0" y="36"/>
                </a:lnTo>
                <a:lnTo>
                  <a:pt x="39" y="36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5" name="Freeform 355"/>
          <p:cNvSpPr>
            <a:spLocks/>
          </p:cNvSpPr>
          <p:nvPr/>
        </p:nvSpPr>
        <p:spPr bwMode="auto">
          <a:xfrm>
            <a:off x="5163790" y="3867720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6" name="Freeform 356"/>
          <p:cNvSpPr>
            <a:spLocks/>
          </p:cNvSpPr>
          <p:nvPr/>
        </p:nvSpPr>
        <p:spPr bwMode="auto">
          <a:xfrm>
            <a:off x="5257452" y="4342382"/>
            <a:ext cx="61913" cy="55563"/>
          </a:xfrm>
          <a:custGeom>
            <a:avLst/>
            <a:gdLst>
              <a:gd name="T0" fmla="*/ 19 w 39"/>
              <a:gd name="T1" fmla="*/ 0 h 35"/>
              <a:gd name="T2" fmla="*/ 0 w 39"/>
              <a:gd name="T3" fmla="*/ 35 h 35"/>
              <a:gd name="T4" fmla="*/ 39 w 39"/>
              <a:gd name="T5" fmla="*/ 35 h 35"/>
              <a:gd name="T6" fmla="*/ 19 w 3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5">
                <a:moveTo>
                  <a:pt x="19" y="0"/>
                </a:moveTo>
                <a:lnTo>
                  <a:pt x="0" y="35"/>
                </a:lnTo>
                <a:lnTo>
                  <a:pt x="39" y="35"/>
                </a:lnTo>
                <a:lnTo>
                  <a:pt x="19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7" name="Freeform 357"/>
          <p:cNvSpPr>
            <a:spLocks/>
          </p:cNvSpPr>
          <p:nvPr/>
        </p:nvSpPr>
        <p:spPr bwMode="auto">
          <a:xfrm>
            <a:off x="6017865" y="5769545"/>
            <a:ext cx="61913" cy="57150"/>
          </a:xfrm>
          <a:custGeom>
            <a:avLst/>
            <a:gdLst>
              <a:gd name="T0" fmla="*/ 20 w 39"/>
              <a:gd name="T1" fmla="*/ 0 h 36"/>
              <a:gd name="T2" fmla="*/ 0 w 39"/>
              <a:gd name="T3" fmla="*/ 36 h 36"/>
              <a:gd name="T4" fmla="*/ 39 w 39"/>
              <a:gd name="T5" fmla="*/ 36 h 36"/>
              <a:gd name="T6" fmla="*/ 20 w 3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6">
                <a:moveTo>
                  <a:pt x="20" y="0"/>
                </a:moveTo>
                <a:lnTo>
                  <a:pt x="0" y="36"/>
                </a:lnTo>
                <a:lnTo>
                  <a:pt x="39" y="36"/>
                </a:lnTo>
                <a:lnTo>
                  <a:pt x="20" y="0"/>
                </a:lnTo>
              </a:path>
            </a:pathLst>
          </a:custGeom>
          <a:noFill/>
          <a:ln w="7938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34547" y="1350640"/>
            <a:ext cx="2160240" cy="3230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639816" y="1350640"/>
            <a:ext cx="2160240" cy="3230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351803" y="1350640"/>
            <a:ext cx="2160240" cy="3230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4546" y="1350640"/>
            <a:ext cx="2160240" cy="3230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graphicFrame>
        <p:nvGraphicFramePr>
          <p:cNvPr id="4" name="Grafico 3"/>
          <p:cNvGraphicFramePr/>
          <p:nvPr>
            <p:extLst>
              <p:ext uri="{D42A27DB-BD31-4B8C-83A1-F6EECF244321}">
                <p14:modId xmlns:p14="http://schemas.microsoft.com/office/powerpoint/2010/main" val="111116822"/>
              </p:ext>
            </p:extLst>
          </p:nvPr>
        </p:nvGraphicFramePr>
        <p:xfrm>
          <a:off x="54546" y="2276872"/>
          <a:ext cx="218390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573522678"/>
              </p:ext>
            </p:extLst>
          </p:nvPr>
        </p:nvGraphicFramePr>
        <p:xfrm>
          <a:off x="2345085" y="2276872"/>
          <a:ext cx="218390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/>
          <p:cNvGraphicFramePr/>
          <p:nvPr>
            <p:extLst>
              <p:ext uri="{D42A27DB-BD31-4B8C-83A1-F6EECF244321}">
                <p14:modId xmlns:p14="http://schemas.microsoft.com/office/powerpoint/2010/main" val="3071925761"/>
              </p:ext>
            </p:extLst>
          </p:nvPr>
        </p:nvGraphicFramePr>
        <p:xfrm>
          <a:off x="4644919" y="2226350"/>
          <a:ext cx="218390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fico 7"/>
          <p:cNvGraphicFramePr/>
          <p:nvPr>
            <p:extLst>
              <p:ext uri="{D42A27DB-BD31-4B8C-83A1-F6EECF244321}">
                <p14:modId xmlns:p14="http://schemas.microsoft.com/office/powerpoint/2010/main" val="1776617588"/>
              </p:ext>
            </p:extLst>
          </p:nvPr>
        </p:nvGraphicFramePr>
        <p:xfrm>
          <a:off x="6934547" y="2276872"/>
          <a:ext cx="218390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0" name="Gruppo 39"/>
          <p:cNvGrpSpPr/>
          <p:nvPr/>
        </p:nvGrpSpPr>
        <p:grpSpPr>
          <a:xfrm>
            <a:off x="2411760" y="5517232"/>
            <a:ext cx="4325416" cy="945976"/>
            <a:chOff x="1187624" y="5435352"/>
            <a:chExt cx="4325416" cy="945976"/>
          </a:xfrm>
        </p:grpSpPr>
        <p:sp>
          <p:nvSpPr>
            <p:cNvPr id="6" name="Rettangolo 5"/>
            <p:cNvSpPr/>
            <p:nvPr/>
          </p:nvSpPr>
          <p:spPr>
            <a:xfrm>
              <a:off x="1331640" y="5474071"/>
              <a:ext cx="288032" cy="288032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2315369" y="5474071"/>
              <a:ext cx="288032" cy="2880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419872" y="5474071"/>
              <a:ext cx="288032" cy="28803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4512735" y="5474071"/>
              <a:ext cx="288032" cy="288032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566714" y="544487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LOW</a:t>
              </a:r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2547112" y="5435352"/>
              <a:ext cx="74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INT-1</a:t>
              </a:r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654238" y="5435352"/>
              <a:ext cx="74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INT-2</a:t>
              </a:r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4751293" y="543535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HIGH</a:t>
              </a:r>
              <a:endParaRPr lang="it-IT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1187624" y="5867400"/>
              <a:ext cx="432048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sellaDiTesto 22"/>
            <p:cNvSpPr txBox="1"/>
            <p:nvPr/>
          </p:nvSpPr>
          <p:spPr>
            <a:xfrm>
              <a:off x="2699792" y="5858108"/>
              <a:ext cx="1492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spc="3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MIPSS</a:t>
              </a:r>
              <a:endParaRPr lang="it-IT" sz="2800" b="1" spc="3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407447" y="1454586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IPSS - LOW</a:t>
            </a:r>
            <a:endParaRPr lang="it-IT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2615210" y="1445061"/>
            <a:ext cx="162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IPSS - INT-1</a:t>
            </a:r>
            <a:endParaRPr lang="it-IT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4916756" y="1445061"/>
            <a:ext cx="162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IPSS - INT-2</a:t>
            </a:r>
            <a:endParaRPr lang="it-IT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227531" y="1445061"/>
            <a:ext cx="163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IPSS - HIGH</a:t>
            </a:r>
            <a:endParaRPr lang="it-IT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37890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77%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55576" y="227687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6%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323528" y="29969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0090"/>
                </a:solidFill>
                <a:latin typeface="Arial" panose="020B0604020202020204" pitchFamily="34" charset="0"/>
              </a:rPr>
              <a:t>1</a:t>
            </a:r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7%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2627784" y="33569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65%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419872" y="256490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9%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3197655" y="220486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2%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3707904" y="31409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24%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5868144" y="263691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8%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5645927" y="2226350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4%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5148064" y="27089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16%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5436096" y="38610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72%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7198116" y="33569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50%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8100392" y="37170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46%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7956376" y="220486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4%</a:t>
            </a:r>
            <a:endParaRPr lang="it-IT" sz="16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55" name="Rettangolo 54"/>
          <p:cNvSpPr/>
          <p:nvPr/>
        </p:nvSpPr>
        <p:spPr>
          <a:xfrm>
            <a:off x="7995617" y="4725144"/>
            <a:ext cx="109917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5700886" y="4725144"/>
            <a:ext cx="109917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57" name="Rettangolo 56"/>
          <p:cNvSpPr/>
          <p:nvPr/>
        </p:nvSpPr>
        <p:spPr>
          <a:xfrm>
            <a:off x="3400822" y="4725144"/>
            <a:ext cx="109917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1115616" y="4725144"/>
            <a:ext cx="109917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-36512" y="470598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Concordance</a:t>
            </a:r>
            <a:endParaRPr lang="it-IT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rate</a:t>
            </a:r>
            <a:endParaRPr lang="it-IT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6012160" y="472514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72%</a:t>
            </a:r>
            <a:endParaRPr lang="it-IT" sz="24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3779912" y="472514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24%</a:t>
            </a:r>
            <a:endParaRPr lang="it-IT" sz="24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475656" y="472514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77%</a:t>
            </a:r>
            <a:endParaRPr lang="it-IT" sz="24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8316416" y="472514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0090"/>
                </a:solidFill>
                <a:latin typeface="Arial" panose="020B0604020202020204" pitchFamily="34" charset="0"/>
              </a:rPr>
              <a:t>50%</a:t>
            </a:r>
            <a:endParaRPr lang="it-IT" sz="2400" b="1" dirty="0">
              <a:solidFill>
                <a:srgbClr val="00009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itolo 1"/>
          <p:cNvSpPr txBox="1">
            <a:spLocks/>
          </p:cNvSpPr>
          <p:nvPr/>
        </p:nvSpPr>
        <p:spPr>
          <a:xfrm>
            <a:off x="457200" y="2399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Comparison</a:t>
            </a:r>
            <a:r>
              <a:rPr lang="it-IT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of IPSS and MIPSS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6137125" y="1562016"/>
            <a:ext cx="2966889" cy="3384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64024" y="1562016"/>
            <a:ext cx="3024000" cy="3384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4545" y="1562016"/>
            <a:ext cx="2973063" cy="338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94786" y="1562016"/>
            <a:ext cx="1314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</a:rPr>
              <a:t>IPSS - LOW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944219" y="1562016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</a:rPr>
              <a:t>IPSS - INT-1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031037" y="1562016"/>
            <a:ext cx="1337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</a:rPr>
              <a:t>IPSS - INT-2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107505" y="2282096"/>
            <a:ext cx="2880319" cy="2520280"/>
            <a:chOff x="1043608" y="870620"/>
            <a:chExt cx="5991225" cy="4800600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870620"/>
              <a:ext cx="5991225" cy="480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Connettore 1 25"/>
            <p:cNvCxnSpPr/>
            <p:nvPr/>
          </p:nvCxnSpPr>
          <p:spPr>
            <a:xfrm flipV="1">
              <a:off x="5493246" y="1008688"/>
              <a:ext cx="0" cy="39324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sellaDiTesto 26"/>
          <p:cNvSpPr txBox="1"/>
          <p:nvPr/>
        </p:nvSpPr>
        <p:spPr>
          <a:xfrm>
            <a:off x="467544" y="4053259"/>
            <a:ext cx="758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latin typeface="Arial" panose="020B0604020202020204" pitchFamily="34" charset="0"/>
              </a:rPr>
              <a:t>P = </a:t>
            </a:r>
            <a:r>
              <a:rPr lang="it-IT" sz="1200" b="1" dirty="0" smtClean="0">
                <a:latin typeface="Arial" panose="020B0604020202020204" pitchFamily="34" charset="0"/>
              </a:rPr>
              <a:t>.005</a:t>
            </a:r>
            <a:endParaRPr lang="it-IT" sz="1200" b="1" dirty="0">
              <a:latin typeface="Arial" panose="020B0604020202020204" pitchFamily="34" charset="0"/>
            </a:endParaRPr>
          </a:p>
        </p:txBody>
      </p:sp>
      <p:grpSp>
        <p:nvGrpSpPr>
          <p:cNvPr id="31" name="Gruppo 30"/>
          <p:cNvGrpSpPr/>
          <p:nvPr/>
        </p:nvGrpSpPr>
        <p:grpSpPr>
          <a:xfrm>
            <a:off x="3131840" y="2282096"/>
            <a:ext cx="2952328" cy="2520280"/>
            <a:chOff x="1115616" y="764704"/>
            <a:chExt cx="5991225" cy="480060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764704"/>
              <a:ext cx="5991225" cy="480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Connettore 1 32"/>
            <p:cNvCxnSpPr/>
            <p:nvPr/>
          </p:nvCxnSpPr>
          <p:spPr>
            <a:xfrm flipV="1">
              <a:off x="4888607" y="913438"/>
              <a:ext cx="0" cy="39324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o 33"/>
          <p:cNvGrpSpPr/>
          <p:nvPr/>
        </p:nvGrpSpPr>
        <p:grpSpPr>
          <a:xfrm>
            <a:off x="6175055" y="2282096"/>
            <a:ext cx="2861441" cy="2520280"/>
            <a:chOff x="1576387" y="1028700"/>
            <a:chExt cx="5991225" cy="4800600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387" y="1028700"/>
              <a:ext cx="5991225" cy="480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Connettore 1 35"/>
            <p:cNvCxnSpPr/>
            <p:nvPr/>
          </p:nvCxnSpPr>
          <p:spPr>
            <a:xfrm flipV="1">
              <a:off x="3923929" y="1162229"/>
              <a:ext cx="0" cy="39324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08707" y="5531748"/>
            <a:ext cx="1351125" cy="36004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7663566" y="5099700"/>
            <a:ext cx="137293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711238" y="5099700"/>
            <a:ext cx="137293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1691680" y="5099700"/>
            <a:ext cx="139139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232339" y="22820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anose="020B0604020202020204" pitchFamily="34" charset="0"/>
              </a:rPr>
              <a:t>23.4y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5004048" y="22820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anose="020B0604020202020204" pitchFamily="34" charset="0"/>
              </a:rPr>
              <a:t>17.7y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7380312" y="228209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anose="020B0604020202020204" pitchFamily="34" charset="0"/>
              </a:rPr>
              <a:t>4.5y</a:t>
            </a:r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685908" y="5090408"/>
            <a:ext cx="180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rgbClr val="0D0D0D"/>
                </a:solidFill>
                <a:latin typeface="Arial" panose="020B0604020202020204" pitchFamily="34" charset="0"/>
              </a:rPr>
              <a:t>Low</a:t>
            </a:r>
            <a:r>
              <a:rPr lang="it-IT" sz="1600" b="1" dirty="0" smtClean="0">
                <a:solidFill>
                  <a:srgbClr val="0D0D0D"/>
                </a:solidFill>
                <a:latin typeface="Arial" panose="020B0604020202020204" pitchFamily="34" charset="0"/>
              </a:rPr>
              <a:t>      24.9y</a:t>
            </a:r>
            <a:endParaRPr lang="it-IT" sz="1600" b="1" dirty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4706868" y="5090408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u="sng" dirty="0" smtClean="0">
                <a:solidFill>
                  <a:srgbClr val="0D0D0D"/>
                </a:solidFill>
                <a:latin typeface="Arial" panose="020B0604020202020204" pitchFamily="34" charset="0"/>
              </a:rPr>
              <a:t>&lt; </a:t>
            </a:r>
            <a:r>
              <a:rPr lang="it-IT" sz="1600" b="1" dirty="0" smtClean="0">
                <a:solidFill>
                  <a:srgbClr val="0D0D0D"/>
                </a:solidFill>
                <a:latin typeface="Arial" panose="020B0604020202020204" pitchFamily="34" charset="0"/>
              </a:rPr>
              <a:t>Int-1 17.7y</a:t>
            </a:r>
            <a:endParaRPr lang="it-IT" sz="1600" b="1" dirty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7672020" y="509040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u="sng" dirty="0" smtClean="0">
                <a:solidFill>
                  <a:srgbClr val="0D0D0D"/>
                </a:solidFill>
                <a:latin typeface="Arial" panose="020B0604020202020204" pitchFamily="34" charset="0"/>
              </a:rPr>
              <a:t>&lt;</a:t>
            </a:r>
            <a:r>
              <a:rPr lang="it-IT" sz="1600" b="1" dirty="0" smtClean="0">
                <a:solidFill>
                  <a:srgbClr val="0D0D0D"/>
                </a:solidFill>
                <a:latin typeface="Arial" panose="020B0604020202020204" pitchFamily="34" charset="0"/>
              </a:rPr>
              <a:t> Int-2   6.2y</a:t>
            </a:r>
            <a:endParaRPr lang="it-IT" sz="1600" b="1" dirty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59" name="Rettangolo 58"/>
          <p:cNvSpPr/>
          <p:nvPr/>
        </p:nvSpPr>
        <p:spPr>
          <a:xfrm>
            <a:off x="4733043" y="5531748"/>
            <a:ext cx="1351125" cy="36004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7685371" y="5531748"/>
            <a:ext cx="1351125" cy="36004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Arial" panose="020B0604020202020204" pitchFamily="34" charset="0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1669708" y="552245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&gt;Low   </a:t>
            </a:r>
            <a:r>
              <a:rPr lang="it-IT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15.3y</a:t>
            </a:r>
            <a:endParaRPr lang="it-IT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4694044" y="5522456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&gt;Int-1    </a:t>
            </a:r>
            <a:r>
              <a:rPr lang="it-IT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8.1y</a:t>
            </a:r>
            <a:endParaRPr lang="it-IT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46372" y="5522456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&gt;Int-2    </a:t>
            </a:r>
            <a:r>
              <a:rPr lang="it-IT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1.9y</a:t>
            </a:r>
            <a:endParaRPr lang="it-IT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6156176" y="6074132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spc="300" dirty="0" smtClean="0">
                <a:solidFill>
                  <a:schemeClr val="bg1"/>
                </a:solidFill>
                <a:latin typeface="Arial" panose="020B0604020202020204" pitchFamily="34" charset="0"/>
              </a:rPr>
              <a:t>MIPSS</a:t>
            </a:r>
            <a:endParaRPr lang="it-IT" sz="2400" b="1" spc="3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3537997" y="4062551"/>
            <a:ext cx="758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latin typeface="Arial" panose="020B0604020202020204" pitchFamily="34" charset="0"/>
              </a:rPr>
              <a:t>P = </a:t>
            </a:r>
            <a:r>
              <a:rPr lang="it-IT" sz="1200" b="1" dirty="0" smtClean="0">
                <a:latin typeface="Arial" panose="020B0604020202020204" pitchFamily="34" charset="0"/>
              </a:rPr>
              <a:t>.040</a:t>
            </a:r>
            <a:endParaRPr lang="it-IT" sz="1200" b="1" dirty="0">
              <a:latin typeface="Arial" panose="020B0604020202020204" pitchFamily="34" charset="0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6515973" y="4062551"/>
            <a:ext cx="848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latin typeface="Arial" panose="020B0604020202020204" pitchFamily="34" charset="0"/>
              </a:rPr>
              <a:t>P = &lt;.</a:t>
            </a:r>
            <a:r>
              <a:rPr lang="it-IT" sz="1200" b="1" dirty="0" smtClean="0">
                <a:latin typeface="Arial" panose="020B0604020202020204" pitchFamily="34" charset="0"/>
              </a:rPr>
              <a:t>001</a:t>
            </a:r>
            <a:endParaRPr lang="it-IT" sz="1200" b="1" dirty="0">
              <a:latin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378" y="6156012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*IPSS median survival</a:t>
            </a:r>
            <a:endParaRPr lang="it-IT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49" name="Connettore 1 48"/>
          <p:cNvCxnSpPr/>
          <p:nvPr/>
        </p:nvCxnSpPr>
        <p:spPr>
          <a:xfrm flipV="1">
            <a:off x="2531626" y="6282436"/>
            <a:ext cx="1248286" cy="24150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979712" y="2257708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</a:rPr>
              <a:t>*</a:t>
            </a:r>
            <a:endParaRPr lang="it-IT" sz="1600" dirty="0">
              <a:latin typeface="Arial" panose="020B0604020202020204" pitchFamily="34" charset="0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4716016" y="2257708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</a:rPr>
              <a:t>*</a:t>
            </a:r>
            <a:endParaRPr lang="it-IT" sz="1600" dirty="0">
              <a:latin typeface="Arial" panose="020B0604020202020204" pitchFamily="34" charset="0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7020272" y="2257708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</a:rPr>
              <a:t>*</a:t>
            </a:r>
            <a:endParaRPr lang="it-IT" sz="1600" dirty="0">
              <a:latin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672327" y="593011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lang="it-IT" sz="11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stimated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63812" y="504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§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050214" y="54562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§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1577362" y="59202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§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2771800" y="22577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Arial" panose="020B0604020202020204" pitchFamily="34" charset="0"/>
              </a:rPr>
              <a:t>§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8" name="Titolo 1"/>
          <p:cNvSpPr txBox="1">
            <a:spLocks/>
          </p:cNvSpPr>
          <p:nvPr/>
        </p:nvSpPr>
        <p:spPr>
          <a:xfrm>
            <a:off x="609600" y="225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MIPSS </a:t>
            </a:r>
            <a:r>
              <a:rPr lang="it-IT" sz="32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Permits</a:t>
            </a: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to </a:t>
            </a:r>
            <a:r>
              <a:rPr lang="it-IT" sz="32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Refine</a:t>
            </a: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r>
              <a:rPr lang="it-IT" sz="32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Prognostic</a:t>
            </a: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r>
              <a:rPr lang="it-IT" sz="32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Stratification</a:t>
            </a: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r>
              <a:rPr lang="it-IT" sz="32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Within</a:t>
            </a: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the IPSS </a:t>
            </a:r>
            <a:r>
              <a:rPr lang="it-IT" sz="32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Categories</a:t>
            </a:r>
            <a:r>
              <a:rPr lang="it-IT" sz="32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endParaRPr lang="en-US" sz="32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8108"/>
            <a:ext cx="8229600" cy="1143000"/>
          </a:xfrm>
        </p:spPr>
        <p:txBody>
          <a:bodyPr>
            <a:normAutofit/>
          </a:bodyPr>
          <a:lstStyle/>
          <a:p>
            <a:r>
              <a:rPr lang="it-IT" sz="4000" b="1" dirty="0" err="1" smtClean="0"/>
              <a:t>Conclusions</a:t>
            </a:r>
            <a:endParaRPr lang="en-US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47662" y="1340768"/>
            <a:ext cx="8400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09828"/>
              </a:buClr>
              <a:buFont typeface="Arial"/>
              <a:buChar char="•"/>
            </a:pP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MIPSS, 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a novel clinico-molecular score for patients with 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PMF, incorporates 4 clinical variables (age, HB, platelet count, constitutional symptoms) and 4 molecular variables (Triple negativity, </a:t>
            </a:r>
            <a:r>
              <a:rPr lang="it-IT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JAK2/MPL 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mutation, </a:t>
            </a:r>
            <a:r>
              <a:rPr lang="it-IT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ASXL1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and </a:t>
            </a:r>
            <a:r>
              <a:rPr lang="it-IT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SRSF2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mutations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/>
              <a:buChar char="•"/>
            </a:pP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MIPSS proved better performing than IPSS for predicting survival in PMF patients by Akaike information 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criterion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/>
              <a:buChar char="•"/>
            </a:pP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MIPSS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allows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to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identify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subgroups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of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patients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with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less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favorable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prognosis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within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conventional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IPSS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categories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rgbClr val="F09828"/>
              </a:buClr>
              <a:buFont typeface="Arial"/>
              <a:buChar char="•"/>
            </a:pP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MIPSS: </a:t>
            </a:r>
            <a:r>
              <a:rPr lang="it-IT" sz="4000" dirty="0"/>
              <a:t>W</a:t>
            </a:r>
            <a:r>
              <a:rPr lang="it-IT" sz="4000" b="1" dirty="0" smtClean="0"/>
              <a:t>hen </a:t>
            </a:r>
            <a:r>
              <a:rPr lang="it-IT" sz="4000" b="1" dirty="0" smtClean="0"/>
              <a:t>and for </a:t>
            </a:r>
            <a:r>
              <a:rPr lang="it-IT" sz="4000" b="1" dirty="0" smtClean="0"/>
              <a:t>Whom</a:t>
            </a:r>
            <a:r>
              <a:rPr lang="it-IT" sz="4000" b="1" dirty="0" smtClean="0"/>
              <a:t>?</a:t>
            </a:r>
            <a:endParaRPr lang="en-US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68312" y="1813402"/>
            <a:ext cx="8280151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it-IT" sz="28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A)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</a:t>
            </a:r>
            <a:r>
              <a:rPr lang="it-IT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setting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of HSCT:</a:t>
            </a:r>
          </a:p>
          <a:p>
            <a:pPr marL="800100" lvl="1" indent="-342900">
              <a:lnSpc>
                <a:spcPct val="130000"/>
              </a:lnSpc>
              <a:buClr>
                <a:srgbClr val="F09828"/>
              </a:buClr>
              <a:buFont typeface="Arial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or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potential candidates falling in the Int-1 and Int-2 IPSS risk category</a:t>
            </a:r>
          </a:p>
          <a:p>
            <a:pPr lvl="1">
              <a:lnSpc>
                <a:spcPct val="130000"/>
              </a:lnSpc>
            </a:pPr>
            <a:endParaRPr lang="it-IT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it-IT" sz="28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B)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</a:t>
            </a:r>
            <a:r>
              <a:rPr lang="it-IT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setting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of </a:t>
            </a:r>
            <a:r>
              <a:rPr lang="it-IT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clinical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trials:</a:t>
            </a:r>
          </a:p>
          <a:p>
            <a:pPr marL="800100" lvl="1" indent="-342900">
              <a:lnSpc>
                <a:spcPct val="130000"/>
              </a:lnSpc>
              <a:buClr>
                <a:srgbClr val="F09828"/>
              </a:buClr>
              <a:buFont typeface="Arial"/>
              <a:buChar char="•"/>
            </a:pP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For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“personalized” medicine approach </a:t>
            </a:r>
          </a:p>
          <a:p>
            <a:pPr marL="800100" lvl="1" indent="-342900">
              <a:lnSpc>
                <a:spcPct val="130000"/>
              </a:lnSpc>
              <a:buFont typeface="Arial"/>
              <a:buChar char="•"/>
            </a:pPr>
            <a:endParaRPr lang="it-IT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it-IT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7460"/>
            <a:ext cx="9144000" cy="1143000"/>
          </a:xfrm>
        </p:spPr>
        <p:txBody>
          <a:bodyPr/>
          <a:lstStyle/>
          <a:p>
            <a:r>
              <a:rPr lang="it-IT" b="1" dirty="0" smtClean="0"/>
              <a:t>Background - </a:t>
            </a:r>
            <a:r>
              <a:rPr lang="it-IT" b="1" dirty="0" smtClean="0"/>
              <a:t>I</a:t>
            </a:r>
            <a:endParaRPr lang="en-US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6013" y="1168153"/>
            <a:ext cx="3413341" cy="3556991"/>
          </a:xfrm>
        </p:spPr>
        <p:txBody>
          <a:bodyPr>
            <a:noAutofit/>
          </a:bodyPr>
          <a:lstStyle/>
          <a:p>
            <a:pPr>
              <a:buClr>
                <a:srgbClr val="F09828"/>
              </a:buClr>
            </a:pPr>
            <a:r>
              <a:rPr lang="it-IT" sz="1900" dirty="0">
                <a:solidFill>
                  <a:schemeClr val="bg1"/>
                </a:solidFill>
                <a:ea typeface="MS Mincho"/>
              </a:rPr>
              <a:t>In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primary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myelofibrosis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(PMF),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survival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from time of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diagnosis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is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predicted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by the I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nternational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P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rognostic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S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coring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ystem 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(IPSS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).</a:t>
            </a:r>
          </a:p>
          <a:p>
            <a:pPr>
              <a:buClr>
                <a:srgbClr val="F09828"/>
              </a:buClr>
            </a:pP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Variables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included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are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age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,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leukocytosis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,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blasts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, anemia,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constitutional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symptoms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.</a:t>
            </a:r>
            <a:endParaRPr lang="it-IT" sz="1900" dirty="0">
              <a:solidFill>
                <a:schemeClr val="bg1"/>
              </a:solidFill>
              <a:ea typeface="MS Minch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96752"/>
            <a:ext cx="4608512" cy="33063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64" y="908720"/>
            <a:ext cx="1728192" cy="143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36013" y="4509120"/>
            <a:ext cx="82809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latin typeface="Arial" panose="020B0604020202020204" pitchFamily="34" charset="0"/>
              </a:rPr>
              <a:t>The dynamic IPSS (DIPSS) or DIPSS-plus provide survival estimates from time of patient referral. 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66888" y="6165304"/>
            <a:ext cx="8764368" cy="4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/>
          <a:p>
            <a:pPr hangingPunct="0">
              <a:lnSpc>
                <a:spcPct val="97000"/>
              </a:lnSpc>
              <a:buClr>
                <a:srgbClr val="000000"/>
              </a:buCl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Cervantes 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F, </a:t>
            </a: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et al. </a:t>
            </a:r>
            <a:r>
              <a:rPr lang="en-GB" sz="1000" b="1" i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Blood.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2009;113:2895-2901</a:t>
            </a: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GB" sz="1000" b="1" dirty="0" err="1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Passamonti</a:t>
            </a: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F, </a:t>
            </a: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et al. </a:t>
            </a:r>
            <a:r>
              <a:rPr lang="en-GB" sz="1000" b="1" i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Blood. 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2010;115:1703-1708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it-IT" sz="1000" b="1" dirty="0">
                <a:solidFill>
                  <a:schemeClr val="bg1"/>
                </a:solidFill>
                <a:latin typeface="Arial" panose="020B0604020202020204" pitchFamily="34" charset="0"/>
              </a:rPr>
              <a:t>Tefferi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A, </a:t>
            </a:r>
            <a:r>
              <a:rPr lang="it-IT" sz="1000" b="1" dirty="0">
                <a:solidFill>
                  <a:schemeClr val="bg1"/>
                </a:solidFill>
                <a:latin typeface="Arial" panose="020B0604020202020204" pitchFamily="34" charset="0"/>
              </a:rPr>
              <a:t>et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al. </a:t>
            </a:r>
            <a:r>
              <a:rPr lang="it-IT" sz="1000" b="1" i="1" dirty="0">
                <a:solidFill>
                  <a:schemeClr val="bg1"/>
                </a:solidFill>
                <a:latin typeface="Arial" panose="020B0604020202020204" pitchFamily="34" charset="0"/>
              </a:rPr>
              <a:t>Mayo Clin 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Proc.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2012;87:25-33.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auto" hangingPunc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ea typeface="Tahoma" pitchFamily="34" charset="0"/>
              <a:cs typeface="Tahoma" pitchFamily="34" charset="0"/>
            </a:endParaRPr>
          </a:p>
          <a:p>
            <a:pPr fontAlgn="auto" hangingPunc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5144"/>
            <a:ext cx="8229600" cy="1143000"/>
          </a:xfrm>
        </p:spPr>
        <p:txBody>
          <a:bodyPr/>
          <a:lstStyle/>
          <a:p>
            <a:r>
              <a:rPr lang="it-IT" b="1" dirty="0" smtClean="0"/>
              <a:t>Background - II</a:t>
            </a:r>
            <a:endParaRPr lang="en-US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728192"/>
          </a:xfrm>
        </p:spPr>
        <p:txBody>
          <a:bodyPr>
            <a:noAutofit/>
          </a:bodyPr>
          <a:lstStyle/>
          <a:p>
            <a:pPr>
              <a:buClr>
                <a:srgbClr val="F09828"/>
              </a:buClr>
            </a:pPr>
            <a:r>
              <a:rPr lang="it-IT" sz="1900" dirty="0">
                <a:solidFill>
                  <a:schemeClr val="bg1"/>
                </a:solidFill>
                <a:ea typeface="MS Mincho"/>
              </a:rPr>
              <a:t>The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mutational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status of </a:t>
            </a:r>
            <a:r>
              <a:rPr lang="it-IT" sz="1900" i="1" dirty="0" smtClean="0">
                <a:solidFill>
                  <a:schemeClr val="bg1"/>
                </a:solidFill>
                <a:ea typeface="MS Mincho"/>
              </a:rPr>
              <a:t>JAK2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, </a:t>
            </a:r>
            <a:r>
              <a:rPr lang="it-IT" sz="1900" i="1" dirty="0" smtClean="0">
                <a:solidFill>
                  <a:schemeClr val="bg1"/>
                </a:solidFill>
                <a:ea typeface="MS Mincho"/>
              </a:rPr>
              <a:t>MPL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and </a:t>
            </a:r>
            <a:r>
              <a:rPr lang="it-IT" sz="1900" i="1" dirty="0" smtClean="0">
                <a:solidFill>
                  <a:schemeClr val="bg1"/>
                </a:solidFill>
                <a:ea typeface="MS Mincho"/>
              </a:rPr>
              <a:t>CALR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and the </a:t>
            </a:r>
            <a:r>
              <a:rPr lang="it-IT" sz="1900" dirty="0" err="1" smtClean="0">
                <a:solidFill>
                  <a:schemeClr val="bg1"/>
                </a:solidFill>
                <a:ea typeface="MS Mincho"/>
              </a:rPr>
              <a:t>presence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and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number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of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other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prognostically-relevant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mutations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(</a:t>
            </a:r>
            <a:r>
              <a:rPr lang="it-IT" sz="1900" i="1" dirty="0">
                <a:solidFill>
                  <a:schemeClr val="bg1"/>
                </a:solidFill>
                <a:ea typeface="MS Mincho"/>
              </a:rPr>
              <a:t>ASXL1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, </a:t>
            </a:r>
            <a:r>
              <a:rPr lang="it-IT" sz="1900" i="1" dirty="0">
                <a:solidFill>
                  <a:schemeClr val="bg1"/>
                </a:solidFill>
                <a:ea typeface="MS Mincho"/>
              </a:rPr>
              <a:t>SRSF2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, </a:t>
            </a:r>
            <a:r>
              <a:rPr lang="it-IT" sz="1900" i="1" dirty="0">
                <a:solidFill>
                  <a:schemeClr val="bg1"/>
                </a:solidFill>
                <a:ea typeface="MS Mincho"/>
              </a:rPr>
              <a:t>EZH2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, </a:t>
            </a:r>
            <a:r>
              <a:rPr lang="it-IT" sz="1900" i="1" dirty="0">
                <a:solidFill>
                  <a:schemeClr val="bg1"/>
                </a:solidFill>
                <a:ea typeface="MS Mincho"/>
              </a:rPr>
              <a:t>IDH1/2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)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provide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IPSS</a:t>
            </a:r>
            <a:r>
              <a:rPr lang="it-IT" sz="1900" dirty="0" smtClean="0">
                <a:solidFill>
                  <a:schemeClr val="bg1"/>
                </a:solidFill>
                <a:ea typeface="MS Mincho"/>
              </a:rPr>
              <a:t>/DIPSS-plus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independent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1900" dirty="0" err="1">
                <a:solidFill>
                  <a:schemeClr val="bg1"/>
                </a:solidFill>
                <a:ea typeface="MS Mincho"/>
              </a:rPr>
              <a:t>prognostic</a:t>
            </a:r>
            <a:r>
              <a:rPr lang="it-IT" sz="1900" dirty="0">
                <a:solidFill>
                  <a:schemeClr val="bg1"/>
                </a:solidFill>
                <a:ea typeface="MS Mincho"/>
              </a:rPr>
              <a:t> information. </a:t>
            </a:r>
            <a:endParaRPr lang="it-IT" sz="1900" dirty="0" smtClean="0">
              <a:solidFill>
                <a:schemeClr val="bg1"/>
              </a:solidFill>
              <a:ea typeface="MS Mincho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843"/>
          <a:stretch/>
        </p:blipFill>
        <p:spPr bwMode="auto">
          <a:xfrm>
            <a:off x="349432" y="2636911"/>
            <a:ext cx="4438303" cy="3018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8" name="ZoneTexte 34"/>
          <p:cNvSpPr txBox="1">
            <a:spLocks noChangeArrowheads="1"/>
          </p:cNvSpPr>
          <p:nvPr/>
        </p:nvSpPr>
        <p:spPr bwMode="auto">
          <a:xfrm>
            <a:off x="2221640" y="2636912"/>
            <a:ext cx="2160240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01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 dirty="0">
                <a:solidFill>
                  <a:srgbClr val="0070C0"/>
                </a:solidFill>
                <a:latin typeface="Arial" panose="020B0604020202020204" pitchFamily="34" charset="0"/>
              </a:rPr>
              <a:t>CALR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</a:rPr>
              <a:t> mutant </a:t>
            </a:r>
            <a:endParaRPr lang="en-US" altLang="en-US" sz="14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JAK2</a:t>
            </a:r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mutant 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MPL</a:t>
            </a:r>
            <a:r>
              <a:rPr lang="en-US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mutant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Triple negative </a:t>
            </a:r>
            <a:endParaRPr lang="en-US" altLang="en-US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1789592" y="2886159"/>
            <a:ext cx="1416297" cy="5343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1789592" y="3170814"/>
            <a:ext cx="1512168" cy="69196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2005616" y="3420532"/>
            <a:ext cx="1296144" cy="6268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2005616" y="3645024"/>
            <a:ext cx="163028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-106540" y="6281678"/>
            <a:ext cx="6624859" cy="4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/>
          <a:p>
            <a:pPr hangingPunct="0">
              <a:lnSpc>
                <a:spcPct val="97000"/>
              </a:lnSpc>
              <a:buClr>
                <a:srgbClr val="000000"/>
              </a:buCl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Rumi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E,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al. 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Blood.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2014;124:1062-1069</a:t>
            </a:r>
            <a:r>
              <a:rPr lang="it-IT" sz="1000" b="1" dirty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Vannucchi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AM,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al. 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Leukemia.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2013;27:1861-1869.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auto" hangingPunc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ea typeface="Tahoma" pitchFamily="34" charset="0"/>
              <a:cs typeface="Tahoma" pitchFamily="34" charset="0"/>
            </a:endParaRPr>
          </a:p>
          <a:p>
            <a:pPr fontAlgn="auto" hangingPunc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Tahoma" pitchFamily="34" charset="0"/>
              </a:rPr>
              <a:t> 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32672" y="5687247"/>
            <a:ext cx="2133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HR: 2.3  for 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JAK2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V617F (</a:t>
            </a:r>
            <a:r>
              <a:rPr lang="it-IT" sz="1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&lt;.001)</a:t>
            </a:r>
          </a:p>
          <a:p>
            <a:r>
              <a:rPr lang="it-IT" sz="1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2.6  for 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MPL (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P = .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009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it-IT" sz="1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6.2 for TN 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it-IT" sz="10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it-IT" sz="10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&lt;.001</a:t>
            </a:r>
            <a:r>
              <a:rPr lang="it-IT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8" t="8243" r="1725" b="14752"/>
          <a:stretch/>
        </p:blipFill>
        <p:spPr bwMode="auto">
          <a:xfrm>
            <a:off x="4818471" y="2675630"/>
            <a:ext cx="3986634" cy="2928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tangolo 6"/>
          <p:cNvSpPr/>
          <p:nvPr/>
        </p:nvSpPr>
        <p:spPr>
          <a:xfrm>
            <a:off x="7812360" y="2708920"/>
            <a:ext cx="792088" cy="35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ttangolo 4"/>
          <p:cNvSpPr>
            <a:spLocks noChangeArrowheads="1"/>
          </p:cNvSpPr>
          <p:nvPr/>
        </p:nvSpPr>
        <p:spPr bwMode="auto">
          <a:xfrm>
            <a:off x="5247878" y="4862082"/>
            <a:ext cx="1700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latin typeface="Arial" panose="020B0604020202020204" pitchFamily="34" charset="0"/>
              </a:rPr>
              <a:t>HR = </a:t>
            </a:r>
            <a:r>
              <a:rPr lang="en-US" sz="1200" b="1" dirty="0">
                <a:latin typeface="Arial" panose="020B0604020202020204" pitchFamily="34" charset="0"/>
              </a:rPr>
              <a:t>2.29 </a:t>
            </a:r>
            <a:r>
              <a:rPr lang="en-US" sz="1200" b="1" dirty="0" smtClean="0">
                <a:latin typeface="Arial" panose="020B0604020202020204" pitchFamily="34" charset="0"/>
              </a:rPr>
              <a:t>(P&lt; .0001)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849928" y="5687247"/>
            <a:ext cx="597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High risk: </a:t>
            </a:r>
            <a:r>
              <a:rPr lang="it-IT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Any </a:t>
            </a:r>
            <a:r>
              <a:rPr lang="it-IT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mutation in </a:t>
            </a:r>
            <a:r>
              <a:rPr lang="it-IT" sz="1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ASXL1, EZH2, SRSF2, IDH1/2</a:t>
            </a:r>
            <a:endParaRPr lang="it-IT" sz="1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Aim</a:t>
            </a:r>
            <a:r>
              <a:rPr lang="it-IT" b="1" dirty="0" smtClean="0"/>
              <a:t> and Design</a:t>
            </a:r>
            <a:endParaRPr lang="en-US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09828"/>
              </a:buClr>
            </a:pPr>
            <a:r>
              <a:rPr lang="it-IT" sz="2000" dirty="0">
                <a:solidFill>
                  <a:schemeClr val="bg1"/>
                </a:solidFill>
                <a:ea typeface="MS Mincho"/>
              </a:rPr>
              <a:t>T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he </a:t>
            </a:r>
            <a:r>
              <a:rPr lang="it-IT" sz="2000" dirty="0" err="1">
                <a:solidFill>
                  <a:schemeClr val="bg1"/>
                </a:solidFill>
                <a:ea typeface="MS Mincho"/>
              </a:rPr>
              <a:t>objective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of 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the </a:t>
            </a:r>
            <a:r>
              <a:rPr lang="it-IT" sz="2000" dirty="0" err="1">
                <a:solidFill>
                  <a:schemeClr val="bg1"/>
                </a:solidFill>
                <a:ea typeface="MS Mincho"/>
              </a:rPr>
              <a:t>current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2000" dirty="0" err="1">
                <a:solidFill>
                  <a:schemeClr val="bg1"/>
                </a:solidFill>
                <a:ea typeface="MS Mincho"/>
              </a:rPr>
              <a:t>study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2000" dirty="0" err="1">
                <a:solidFill>
                  <a:schemeClr val="bg1"/>
                </a:solidFill>
                <a:ea typeface="MS Mincho"/>
              </a:rPr>
              <a:t>was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to </a:t>
            </a:r>
            <a:r>
              <a:rPr lang="it-IT" sz="2000" dirty="0" err="1" smtClean="0">
                <a:solidFill>
                  <a:schemeClr val="bg1"/>
                </a:solidFill>
                <a:ea typeface="MS Mincho"/>
              </a:rPr>
              <a:t>devise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 a new score by </a:t>
            </a:r>
            <a:r>
              <a:rPr lang="it-IT" sz="2000" dirty="0" err="1">
                <a:solidFill>
                  <a:schemeClr val="bg1"/>
                </a:solidFill>
                <a:ea typeface="MS Mincho"/>
              </a:rPr>
              <a:t>including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  <a:ea typeface="MS Mincho"/>
              </a:rPr>
              <a:t>clinical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 and </a:t>
            </a:r>
            <a:r>
              <a:rPr lang="it-IT" sz="2000" dirty="0" err="1" smtClean="0">
                <a:solidFill>
                  <a:schemeClr val="bg1"/>
                </a:solidFill>
                <a:ea typeface="MS Mincho"/>
              </a:rPr>
              <a:t>mutation-relevant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 </a:t>
            </a:r>
            <a:r>
              <a:rPr lang="it-IT" sz="2000" dirty="0" err="1">
                <a:solidFill>
                  <a:schemeClr val="bg1"/>
                </a:solidFill>
                <a:ea typeface="MS Mincho"/>
              </a:rPr>
              <a:t>prognostic</a:t>
            </a:r>
            <a:r>
              <a:rPr lang="it-IT" sz="2000" dirty="0">
                <a:solidFill>
                  <a:schemeClr val="bg1"/>
                </a:solidFill>
                <a:ea typeface="MS Mincho"/>
              </a:rPr>
              <a:t> information</a:t>
            </a:r>
            <a:r>
              <a:rPr lang="it-IT" sz="2000" dirty="0" smtClean="0">
                <a:solidFill>
                  <a:schemeClr val="bg1"/>
                </a:solidFill>
                <a:ea typeface="MS Mincho"/>
              </a:rPr>
              <a:t>.</a:t>
            </a:r>
          </a:p>
          <a:p>
            <a:pPr>
              <a:buClr>
                <a:srgbClr val="F09828"/>
              </a:buClr>
            </a:pPr>
            <a:r>
              <a:rPr lang="en-US" sz="2000" dirty="0">
                <a:solidFill>
                  <a:schemeClr val="bg1"/>
                </a:solidFill>
              </a:rPr>
              <a:t>The prognostic model (</a:t>
            </a:r>
            <a:r>
              <a:rPr lang="en-US" sz="2000" b="1" dirty="0">
                <a:solidFill>
                  <a:schemeClr val="bg1"/>
                </a:solidFill>
              </a:rPr>
              <a:t>MIPSS</a:t>
            </a:r>
            <a:r>
              <a:rPr lang="en-US" sz="2000" dirty="0">
                <a:solidFill>
                  <a:schemeClr val="bg1"/>
                </a:solidFill>
              </a:rPr>
              <a:t>) was developed through a stepwise selection process, based on a </a:t>
            </a:r>
            <a:r>
              <a:rPr lang="en-US" sz="2000" i="1" dirty="0">
                <a:solidFill>
                  <a:schemeClr val="bg1"/>
                </a:solidFill>
              </a:rPr>
              <a:t>z-test </a:t>
            </a:r>
            <a:r>
              <a:rPr lang="en-US" sz="2000" dirty="0">
                <a:solidFill>
                  <a:schemeClr val="bg1"/>
                </a:solidFill>
              </a:rPr>
              <a:t>of the regression coefficients, and its relative quality was measured by means of the </a:t>
            </a:r>
            <a:r>
              <a:rPr lang="en-US" sz="2000" dirty="0" err="1">
                <a:solidFill>
                  <a:schemeClr val="bg1"/>
                </a:solidFill>
              </a:rPr>
              <a:t>Akaike</a:t>
            </a:r>
            <a:r>
              <a:rPr lang="en-US" sz="2000" dirty="0">
                <a:solidFill>
                  <a:schemeClr val="bg1"/>
                </a:solidFill>
              </a:rPr>
              <a:t> information criterion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Clr>
                <a:srgbClr val="F09828"/>
              </a:buClr>
            </a:pPr>
            <a:r>
              <a:rPr lang="it-IT" sz="2000" dirty="0" smtClean="0">
                <a:solidFill>
                  <a:schemeClr val="bg1"/>
                </a:solidFill>
              </a:rPr>
              <a:t>We used a "</a:t>
            </a:r>
            <a:r>
              <a:rPr lang="it-IT" sz="2000" b="1" i="1" dirty="0" smtClean="0">
                <a:solidFill>
                  <a:schemeClr val="bg1"/>
                </a:solidFill>
              </a:rPr>
              <a:t>learning cohort</a:t>
            </a:r>
            <a:r>
              <a:rPr lang="it-IT" sz="2000" dirty="0" smtClean="0">
                <a:solidFill>
                  <a:schemeClr val="bg1"/>
                </a:solidFill>
              </a:rPr>
              <a:t>" (European; </a:t>
            </a:r>
            <a:r>
              <a:rPr lang="it-IT" sz="2000" dirty="0" smtClean="0">
                <a:solidFill>
                  <a:schemeClr val="bg1"/>
                </a:solidFill>
              </a:rPr>
              <a:t>n = </a:t>
            </a:r>
            <a:r>
              <a:rPr lang="it-IT" sz="2000" dirty="0" smtClean="0">
                <a:solidFill>
                  <a:schemeClr val="bg1"/>
                </a:solidFill>
              </a:rPr>
              <a:t>588 PMF patients at diagnosis) and a "</a:t>
            </a:r>
            <a:r>
              <a:rPr lang="it-IT" sz="2000" b="1" i="1" dirty="0" smtClean="0">
                <a:solidFill>
                  <a:schemeClr val="bg1"/>
                </a:solidFill>
              </a:rPr>
              <a:t>validation</a:t>
            </a:r>
            <a:r>
              <a:rPr lang="it-IT" sz="2000" b="1" i="1" dirty="0">
                <a:solidFill>
                  <a:schemeClr val="bg1"/>
                </a:solidFill>
              </a:rPr>
              <a:t> cohort</a:t>
            </a:r>
            <a:r>
              <a:rPr lang="it-IT" sz="2000" dirty="0">
                <a:solidFill>
                  <a:schemeClr val="bg1"/>
                </a:solidFill>
              </a:rPr>
              <a:t>" </a:t>
            </a:r>
            <a:r>
              <a:rPr lang="it-IT" sz="2000" dirty="0" smtClean="0">
                <a:solidFill>
                  <a:schemeClr val="bg1"/>
                </a:solidFill>
              </a:rPr>
              <a:t>(Mayo Clinic, Rochester; </a:t>
            </a:r>
            <a:r>
              <a:rPr lang="it-IT" sz="2000" dirty="0" smtClean="0">
                <a:solidFill>
                  <a:schemeClr val="bg1"/>
                </a:solidFill>
              </a:rPr>
              <a:t>n = </a:t>
            </a:r>
            <a:r>
              <a:rPr lang="it-IT" sz="2000" dirty="0">
                <a:solidFill>
                  <a:schemeClr val="bg1"/>
                </a:solidFill>
              </a:rPr>
              <a:t>398 </a:t>
            </a:r>
            <a:r>
              <a:rPr lang="it-IT" sz="2000" dirty="0" smtClean="0">
                <a:solidFill>
                  <a:schemeClr val="bg1"/>
                </a:solidFill>
              </a:rPr>
              <a:t>PMF patients </a:t>
            </a:r>
            <a:r>
              <a:rPr lang="it-IT" sz="2000" dirty="0">
                <a:solidFill>
                  <a:schemeClr val="bg1"/>
                </a:solidFill>
              </a:rPr>
              <a:t>at </a:t>
            </a:r>
            <a:r>
              <a:rPr lang="it-IT" sz="2000" dirty="0" smtClean="0">
                <a:solidFill>
                  <a:schemeClr val="bg1"/>
                </a:solidFill>
              </a:rPr>
              <a:t>the time of referral)</a:t>
            </a:r>
          </a:p>
          <a:p>
            <a:pPr>
              <a:buClr>
                <a:srgbClr val="F09828"/>
              </a:buClr>
            </a:pPr>
            <a:r>
              <a:rPr lang="it-IT" sz="2000" dirty="0" err="1" smtClean="0">
                <a:solidFill>
                  <a:schemeClr val="bg1"/>
                </a:solidFill>
              </a:rPr>
              <a:t>Mutations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were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analyzed</a:t>
            </a:r>
            <a:r>
              <a:rPr lang="it-IT" sz="2000" dirty="0" smtClean="0">
                <a:solidFill>
                  <a:schemeClr val="bg1"/>
                </a:solidFill>
              </a:rPr>
              <a:t> by </a:t>
            </a:r>
            <a:r>
              <a:rPr lang="it-IT" sz="2000" dirty="0" err="1" smtClean="0">
                <a:solidFill>
                  <a:schemeClr val="bg1"/>
                </a:solidFill>
              </a:rPr>
              <a:t>deep</a:t>
            </a:r>
            <a:r>
              <a:rPr lang="it-IT" sz="2000" dirty="0" smtClean="0">
                <a:solidFill>
                  <a:schemeClr val="bg1"/>
                </a:solidFill>
              </a:rPr>
              <a:t> target </a:t>
            </a:r>
            <a:r>
              <a:rPr lang="it-IT" sz="2000" dirty="0" err="1" smtClean="0">
                <a:solidFill>
                  <a:schemeClr val="bg1"/>
                </a:solidFill>
              </a:rPr>
              <a:t>resequencing</a:t>
            </a:r>
            <a:r>
              <a:rPr lang="it-IT" sz="2000" dirty="0" smtClean="0">
                <a:solidFill>
                  <a:schemeClr val="bg1"/>
                </a:solidFill>
              </a:rPr>
              <a:t> (</a:t>
            </a:r>
            <a:r>
              <a:rPr lang="it-IT" sz="2000" dirty="0" err="1" smtClean="0">
                <a:solidFill>
                  <a:schemeClr val="bg1"/>
                </a:solidFill>
              </a:rPr>
              <a:t>Ion</a:t>
            </a:r>
            <a:r>
              <a:rPr lang="it-IT" sz="2000" dirty="0" smtClean="0">
                <a:solidFill>
                  <a:schemeClr val="bg1"/>
                </a:solidFill>
              </a:rPr>
              <a:t> PGM </a:t>
            </a:r>
            <a:r>
              <a:rPr lang="it-IT" sz="2000" dirty="0" err="1" smtClean="0">
                <a:solidFill>
                  <a:schemeClr val="bg1"/>
                </a:solidFill>
              </a:rPr>
              <a:t>platform</a:t>
            </a:r>
            <a:r>
              <a:rPr lang="it-IT" sz="2000" dirty="0" smtClean="0">
                <a:solidFill>
                  <a:schemeClr val="bg1"/>
                </a:solidFill>
              </a:rPr>
              <a:t>), RTQ-PCR, </a:t>
            </a:r>
            <a:r>
              <a:rPr lang="it-IT" sz="2000" dirty="0" err="1" smtClean="0">
                <a:solidFill>
                  <a:schemeClr val="bg1"/>
                </a:solidFill>
              </a:rPr>
              <a:t>bidiretional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</a:t>
            </a:r>
            <a:r>
              <a:rPr lang="it-IT" sz="2000" dirty="0" err="1" smtClean="0">
                <a:solidFill>
                  <a:schemeClr val="bg1"/>
                </a:solidFill>
              </a:rPr>
              <a:t>anger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sequencing</a:t>
            </a:r>
            <a:r>
              <a:rPr lang="it-IT" sz="2000" dirty="0" smtClean="0">
                <a:solidFill>
                  <a:schemeClr val="bg1"/>
                </a:solidFill>
              </a:rPr>
              <a:t>, </a:t>
            </a:r>
            <a:r>
              <a:rPr lang="it-IT" sz="2000" dirty="0" err="1" smtClean="0">
                <a:solidFill>
                  <a:schemeClr val="bg1"/>
                </a:solidFill>
              </a:rPr>
              <a:t>as</a:t>
            </a:r>
            <a:r>
              <a:rPr lang="it-IT" sz="2000" dirty="0" smtClean="0">
                <a:solidFill>
                  <a:schemeClr val="bg1"/>
                </a:solidFill>
              </a:rPr>
              <a:t> appropriate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255285"/>
            <a:ext cx="8229600" cy="1143000"/>
          </a:xfrm>
        </p:spPr>
        <p:txBody>
          <a:bodyPr>
            <a:normAutofit/>
          </a:bodyPr>
          <a:lstStyle/>
          <a:p>
            <a:r>
              <a:rPr lang="it-IT" sz="3600" b="1" dirty="0" err="1" smtClean="0"/>
              <a:t>Patients</a:t>
            </a:r>
            <a:r>
              <a:rPr lang="it-IT" sz="3600" b="1" dirty="0" smtClean="0"/>
              <a:t>’ </a:t>
            </a:r>
            <a:r>
              <a:rPr lang="it-IT" sz="3600" b="1" dirty="0" err="1" smtClean="0"/>
              <a:t>Characteristics</a:t>
            </a:r>
            <a:endParaRPr lang="en-US" sz="3600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9600"/>
              </p:ext>
            </p:extLst>
          </p:nvPr>
        </p:nvGraphicFramePr>
        <p:xfrm>
          <a:off x="1331640" y="1137377"/>
          <a:ext cx="6912768" cy="50474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4320480"/>
                <a:gridCol w="2592288"/>
              </a:tblGrid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European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(n = 588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793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Age in years; median (range)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61.9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14-90)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16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Males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361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61.4%)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Hemoglobin, g/L; median (range)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117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40-155)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Leukocytes, x 10</a:t>
                      </a:r>
                      <a:r>
                        <a:rPr lang="en-US" sz="1600" b="1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/L; median (range)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8.9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1.4-109)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3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Platelets, x 10</a:t>
                      </a:r>
                      <a:r>
                        <a:rPr lang="en-US" sz="1600" b="1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/L; median (range)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309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19-3279)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Circulating blasts ≥1%; n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102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(17.3%)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Constitutional symptoms; n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168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(28.6%)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175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Palpable splenomegaly</a:t>
                      </a: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; n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       &gt;10 cm from LMC; n (%)                       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440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(74.8%)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104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(17.7%)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Unfavorable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karyotype 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8(n = 252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)*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(9.5%)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IPSS Risk categories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%)                   Low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Intermediate-1</a:t>
                      </a:r>
                    </a:p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Intermediate-2</a:t>
                      </a:r>
                    </a:p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tabLst>
                          <a:tab pos="497840" algn="ctr"/>
                        </a:tabLst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126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(25.5%)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pos="497840" algn="ctr"/>
                        </a:tabLst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147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(29.8%)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pos="497840" algn="ctr"/>
                        </a:tabLst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116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(23.5%)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104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(21.1%)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Progression to leukemia; n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67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(11.4%)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Death; n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196  </a:t>
                      </a: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(33.3%)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50800" cmpd="dbl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1248291" y="6147740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GB" sz="1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Unfavorable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karyotype: +</a:t>
            </a: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</a:rPr>
              <a:t>8,-7/7q-,i(17q),</a:t>
            </a:r>
            <a:r>
              <a:rPr lang="en-GB" sz="1000" b="1" dirty="0" err="1">
                <a:solidFill>
                  <a:schemeClr val="bg1"/>
                </a:solidFill>
                <a:latin typeface="Arial" panose="020B0604020202020204" pitchFamily="34" charset="0"/>
              </a:rPr>
              <a:t>inv</a:t>
            </a:r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</a:rPr>
              <a:t>(3), -5/5q-,12p-, 11q23 </a:t>
            </a:r>
            <a:r>
              <a:rPr lang="en-GB" sz="10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rearr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31640" y="4512700"/>
            <a:ext cx="6840760" cy="10801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331640" y="5904120"/>
            <a:ext cx="6840760" cy="2834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663" y="6416536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r="17589" b="7474"/>
          <a:stretch/>
        </p:blipFill>
        <p:spPr bwMode="auto">
          <a:xfrm>
            <a:off x="491679" y="1858233"/>
            <a:ext cx="4080321" cy="40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 rot="16200000" flipH="1">
            <a:off x="-620594" y="3469574"/>
            <a:ext cx="178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it-I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           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427984" y="1916799"/>
            <a:ext cx="0" cy="35797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39738" y="4856457"/>
            <a:ext cx="27531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Arial" panose="020B0604020202020204" pitchFamily="34" charset="0"/>
              </a:rPr>
              <a:t>Median OS</a:t>
            </a:r>
            <a:r>
              <a:rPr lang="en-US" sz="1200" b="1" dirty="0" smtClean="0">
                <a:latin typeface="Arial" panose="020B0604020202020204" pitchFamily="34" charset="0"/>
              </a:rPr>
              <a:t>: </a:t>
            </a:r>
            <a:r>
              <a:rPr lang="en-US" sz="1200" b="1" dirty="0" smtClean="0">
                <a:latin typeface="Arial" panose="020B0604020202020204" pitchFamily="34" charset="0"/>
              </a:rPr>
              <a:t>9.72 y</a:t>
            </a:r>
          </a:p>
          <a:p>
            <a:pPr algn="ctr" eaLnBrk="1" hangingPunct="1"/>
            <a:r>
              <a:rPr lang="en-US" sz="1200" b="1" dirty="0" smtClean="0">
                <a:latin typeface="Arial" panose="020B0604020202020204" pitchFamily="34" charset="0"/>
              </a:rPr>
              <a:t>(7.5-11.9 y) 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446024" y="126876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Overall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Survival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833257" y="1268760"/>
            <a:ext cx="37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IPSS </a:t>
            </a:r>
            <a:r>
              <a:rPr lang="it-IT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tratification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Learning </a:t>
            </a:r>
            <a:r>
              <a:rPr lang="it-IT" sz="3600" b="1" dirty="0" err="1" smtClean="0"/>
              <a:t>Cohort</a:t>
            </a:r>
            <a:r>
              <a:rPr lang="it-IT" sz="3600" b="1" dirty="0" smtClean="0"/>
              <a:t>: </a:t>
            </a:r>
            <a:r>
              <a:rPr lang="it-IT" sz="3600" b="1" dirty="0" err="1" smtClean="0"/>
              <a:t>Survival</a:t>
            </a:r>
            <a:r>
              <a:rPr lang="it-IT" sz="3600" b="1" dirty="0" smtClean="0"/>
              <a:t> by IPSS Score</a:t>
            </a:r>
            <a:endParaRPr lang="en-US" sz="3600" b="1" dirty="0"/>
          </a:p>
        </p:txBody>
      </p:sp>
      <p:sp>
        <p:nvSpPr>
          <p:cNvPr id="4" name="CasellaDiTesto 3"/>
          <p:cNvSpPr txBox="1"/>
          <p:nvPr/>
        </p:nvSpPr>
        <p:spPr>
          <a:xfrm rot="16200000" flipH="1">
            <a:off x="3846692" y="3504848"/>
            <a:ext cx="1614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Proportion           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1" b="7630"/>
          <a:stretch/>
        </p:blipFill>
        <p:spPr bwMode="auto">
          <a:xfrm>
            <a:off x="4833257" y="1858233"/>
            <a:ext cx="3774519" cy="40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sellaDiTesto 15"/>
          <p:cNvSpPr txBox="1"/>
          <p:nvPr/>
        </p:nvSpPr>
        <p:spPr>
          <a:xfrm>
            <a:off x="7475312" y="2044879"/>
            <a:ext cx="1008112" cy="307777"/>
          </a:xfrm>
          <a:prstGeom prst="rect">
            <a:avLst/>
          </a:prstGeom>
          <a:solidFill>
            <a:srgbClr val="EBEB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 smtClean="0">
                <a:latin typeface="Arial" panose="020B0604020202020204" pitchFamily="34" charset="0"/>
              </a:rPr>
              <a:t>P</a:t>
            </a:r>
            <a:r>
              <a:rPr lang="it-IT" sz="1400" b="1" dirty="0" smtClean="0">
                <a:latin typeface="Arial" panose="020B0604020202020204" pitchFamily="34" charset="0"/>
              </a:rPr>
              <a:t> &lt;.0001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264" y="5896259"/>
            <a:ext cx="4109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 years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7770" y="5896259"/>
            <a:ext cx="38000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 years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os-table-frequenzemutazion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1844824"/>
            <a:ext cx="4365104" cy="436510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0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0" y="4784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Mutation</a:t>
            </a:r>
            <a:r>
              <a:rPr lang="it-IT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</a:t>
            </a:r>
            <a:r>
              <a:rPr lang="it-IT" sz="3600" b="1" dirty="0" err="1">
                <a:solidFill>
                  <a:srgbClr val="F09828"/>
                </a:solidFill>
                <a:latin typeface="Arial" panose="020B0604020202020204" pitchFamily="34" charset="0"/>
              </a:rPr>
              <a:t>P</a:t>
            </a:r>
            <a:r>
              <a:rPr lang="it-IT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rofile</a:t>
            </a:r>
            <a:r>
              <a:rPr lang="it-IT" sz="3600" b="1" dirty="0" smtClean="0">
                <a:solidFill>
                  <a:srgbClr val="F09828"/>
                </a:solidFill>
                <a:latin typeface="Arial" panose="020B0604020202020204" pitchFamily="34" charset="0"/>
              </a:rPr>
              <a:t> in the Learning </a:t>
            </a:r>
            <a:r>
              <a:rPr lang="it-IT" sz="3600" b="1" dirty="0" err="1" smtClean="0">
                <a:solidFill>
                  <a:srgbClr val="F09828"/>
                </a:solidFill>
                <a:latin typeface="Arial" panose="020B0604020202020204" pitchFamily="34" charset="0"/>
              </a:rPr>
              <a:t>Cohort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35271"/>
              </p:ext>
            </p:extLst>
          </p:nvPr>
        </p:nvGraphicFramePr>
        <p:xfrm>
          <a:off x="457200" y="2204864"/>
          <a:ext cx="3864496" cy="262998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2187451"/>
                <a:gridCol w="1677045"/>
              </a:tblGrid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2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Mutation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r>
                        <a:rPr lang="it-IT" sz="24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2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Mutated</a:t>
                      </a:r>
                      <a:endParaRPr lang="it-IT" sz="2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JAK2</a:t>
                      </a: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V617F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63.1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CALR</a:t>
                      </a: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19.7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MPL</a:t>
                      </a: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W515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2000" i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ASXL1</a:t>
                      </a:r>
                      <a:r>
                        <a:rPr lang="it-IT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21.8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SRSF2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9.01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i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EZH2</a:t>
                      </a:r>
                      <a:endParaRPr lang="en-US" sz="2000" i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7.14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it-IT" sz="2000" b="1" i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IDH1/2</a:t>
                      </a:r>
                      <a:r>
                        <a:rPr lang="it-IT" sz="2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2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2.55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50800" cmpd="dbl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/>
          </a:bodyPr>
          <a:lstStyle/>
          <a:p>
            <a:r>
              <a:rPr lang="it-IT" sz="3600" b="1" dirty="0" smtClean="0"/>
              <a:t>Variables Associated </a:t>
            </a:r>
            <a:r>
              <a:rPr lang="it-IT" sz="3600" b="1" dirty="0" smtClean="0"/>
              <a:t>With </a:t>
            </a:r>
            <a:r>
              <a:rPr lang="it-IT" sz="3600" b="1" dirty="0" smtClean="0"/>
              <a:t>Reduced OS </a:t>
            </a:r>
            <a:r>
              <a:rPr lang="it-IT" sz="2400" b="1" dirty="0"/>
              <a:t>(</a:t>
            </a:r>
            <a:r>
              <a:rPr lang="it-IT" sz="2400" b="1" dirty="0" smtClean="0"/>
              <a:t>Univariate Analysis)</a:t>
            </a:r>
            <a:endParaRPr lang="en-US" sz="2400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24110"/>
              </p:ext>
            </p:extLst>
          </p:nvPr>
        </p:nvGraphicFramePr>
        <p:xfrm>
          <a:off x="971601" y="1340768"/>
          <a:ext cx="6624735" cy="4922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151"/>
                <a:gridCol w="2259664"/>
                <a:gridCol w="1310920"/>
              </a:tblGrid>
              <a:tr h="32512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Variables</a:t>
                      </a:r>
                      <a:endParaRPr lang="it-IT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HR (95% CI)</a:t>
                      </a:r>
                      <a:endParaRPr lang="it-IT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</a:t>
                      </a:r>
                      <a:endParaRPr lang="it-IT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90211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Age &gt;60yrs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5.19 (3.71-7.23)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WBC &gt;25x10</a:t>
                      </a:r>
                      <a:r>
                        <a:rPr lang="it-IT" sz="1400" b="1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/L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4.4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(2.89-6.71)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Hb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100g/L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3.20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(2.37-4.33)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PB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Blasts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≥1%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2.4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(1.7-3.4)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1034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Constitutional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Symptoms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2.33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(1.7-3.1)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PLT </a:t>
                      </a:r>
                      <a:r>
                        <a:rPr lang="it-IT" sz="1400" b="1" u="none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200x10</a:t>
                      </a:r>
                      <a:r>
                        <a:rPr lang="it-IT" sz="1400" b="1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3.79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(2.79-5.15)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288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Unfavorable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Karyotype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2.9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(1.7-5.0)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288">
                <a:tc>
                  <a:txBody>
                    <a:bodyPr/>
                    <a:lstStyle/>
                    <a:p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Splenomegaly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&gt;10 cm from LCM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2.0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(1.4-2.8)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Grade 2-3</a:t>
                      </a:r>
                      <a:r>
                        <a:rPr lang="it-IT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BM </a:t>
                      </a:r>
                      <a:r>
                        <a:rPr lang="it-IT" sz="14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fibrosis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9.6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(3.0-30.3)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Triple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negativity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3.39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(2.40-4.79)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CALR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0.34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(0.22-0.52)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ASXL1</a:t>
                      </a:r>
                      <a:r>
                        <a:rPr lang="it-IT" sz="14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400" b="1" baseline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1.95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(1.45-2.63)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SRSF2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3.15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(2.14-4.63)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262">
                <a:tc>
                  <a:txBody>
                    <a:bodyPr/>
                    <a:lstStyle/>
                    <a:p>
                      <a:r>
                        <a:rPr lang="it-IT" sz="14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EZH2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1.8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(1.13-3.0)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0.014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969">
                <a:tc>
                  <a:txBody>
                    <a:bodyPr/>
                    <a:lstStyle/>
                    <a:p>
                      <a:r>
                        <a:rPr lang="it-IT" sz="14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IDH1/2</a:t>
                      </a:r>
                      <a:r>
                        <a:rPr lang="it-IT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2.9</a:t>
                      </a:r>
                      <a:r>
                        <a:rPr lang="it-IT" sz="14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(1.3-6.2)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0.006</a:t>
                      </a:r>
                      <a:endParaRPr lang="it-IT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971600" y="1700808"/>
            <a:ext cx="6624736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611144" y="170080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IPSS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71600" y="3148126"/>
            <a:ext cx="6624736" cy="64807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596336" y="299481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DIPSS-plus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753373" y="51303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HMR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971600" y="5043845"/>
            <a:ext cx="6624736" cy="119346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971600" y="4423097"/>
            <a:ext cx="6624736" cy="5900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F09828"/>
                </a:solidFill>
                <a:latin typeface="Arial" panose="020B0604020202020204" pitchFamily="34" charset="0"/>
              </a:rPr>
              <a:t>                    </a:t>
            </a:r>
            <a:endParaRPr lang="en-US" dirty="0">
              <a:solidFill>
                <a:srgbClr val="F09828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66498"/>
            <a:ext cx="8229600" cy="1143000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MIPSS: </a:t>
            </a:r>
            <a:r>
              <a:rPr lang="it-IT" sz="3600" b="1" dirty="0" smtClean="0"/>
              <a:t>Molecular </a:t>
            </a:r>
            <a:r>
              <a:rPr lang="it-IT" sz="3600" b="1" dirty="0" smtClean="0"/>
              <a:t>International Prognostic Score System</a:t>
            </a:r>
            <a:endParaRPr lang="en-US" sz="3600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84053"/>
              </p:ext>
            </p:extLst>
          </p:nvPr>
        </p:nvGraphicFramePr>
        <p:xfrm>
          <a:off x="827584" y="1844824"/>
          <a:ext cx="5976663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47"/>
                <a:gridCol w="2217062"/>
                <a:gridCol w="1076554"/>
              </a:tblGrid>
              <a:tr h="40084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MULTIVARIATE ANALYSIS</a:t>
                      </a:r>
                      <a:endParaRPr lang="it-IT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371508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Variables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HR (95% CI)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Age &gt;60yrs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3.8</a:t>
                      </a:r>
                      <a:r>
                        <a:rPr lang="it-IT" sz="16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(2.60-5.51)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Hb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&lt;100g/L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1.4 (1.01-1.99)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0.04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Constitutional 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symptoms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1.5 .(1.13-2.16)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0.007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PLT &lt;200x10</a:t>
                      </a:r>
                      <a:r>
                        <a:rPr lang="it-IT" sz="1600" b="1" baseline="30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/L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2.5</a:t>
                      </a:r>
                      <a:r>
                        <a:rPr lang="it-IT" sz="16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(1.77-3.42)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Triple </a:t>
                      </a: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Negativity</a:t>
                      </a:r>
                      <a:endParaRPr lang="it-IT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3.9 (2.20-6.80)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&lt;0.0001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r>
                        <a:rPr lang="it-IT" sz="16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JAK2/MPL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1.8 (1.11-2.90)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0.016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ASXL1</a:t>
                      </a:r>
                      <a:r>
                        <a:rPr lang="it-IT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6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1.4 (1.06-1.99)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0.02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SRSF2</a:t>
                      </a:r>
                      <a:r>
                        <a:rPr lang="it-IT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mutation</a:t>
                      </a:r>
                      <a:endParaRPr lang="it-IT" sz="16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1.7 (1.08-2.58)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0.02</a:t>
                      </a:r>
                      <a:endParaRPr lang="it-IT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ttangolo 4"/>
          <p:cNvSpPr/>
          <p:nvPr/>
        </p:nvSpPr>
        <p:spPr>
          <a:xfrm>
            <a:off x="827584" y="2636912"/>
            <a:ext cx="5976664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27584" y="3699476"/>
            <a:ext cx="5976664" cy="36004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27584" y="4869160"/>
            <a:ext cx="5976664" cy="72008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827584" y="4124366"/>
            <a:ext cx="5976664" cy="694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Arial" panose="020B0604020202020204" pitchFamily="34" charset="0"/>
              </a:rPr>
              <a:t>                   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663" y="642937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t-I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Vannucchi </a:t>
            </a:r>
            <a:r>
              <a:rPr lang="it-IT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200" b="1" i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405.</a:t>
            </a:r>
            <a:endParaRPr lang="en-US" sz="1200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1618</Words>
  <Application>Microsoft Office PowerPoint</Application>
  <PresentationFormat>On-screen Show (4:3)</PresentationFormat>
  <Paragraphs>416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Tema di Office</vt:lpstr>
      <vt:lpstr>1_Tema di Office</vt:lpstr>
      <vt:lpstr>PowerPoint Presentation</vt:lpstr>
      <vt:lpstr>Background - I</vt:lpstr>
      <vt:lpstr>Background - II</vt:lpstr>
      <vt:lpstr>Aim and Design</vt:lpstr>
      <vt:lpstr>Patients’ Characteristics</vt:lpstr>
      <vt:lpstr>Learning Cohort: Survival by IPSS Score</vt:lpstr>
      <vt:lpstr>PowerPoint Presentation</vt:lpstr>
      <vt:lpstr>Variables Associated With Reduced OS (Univariate Analysis)</vt:lpstr>
      <vt:lpstr>MIPSS: Molecular International Prognostic Score System</vt:lpstr>
      <vt:lpstr>MIPSS: Molecular International Prognostic Score System</vt:lpstr>
      <vt:lpstr>Development of the MIPSS Score in the Learning Cohort</vt:lpstr>
      <vt:lpstr>Development of the MIPSS Score in the Learning Cohort</vt:lpstr>
      <vt:lpstr>Performance of the MIPSS Score in the “Mayo” Validation Cohort</vt:lpstr>
      <vt:lpstr>PowerPoint Presentation</vt:lpstr>
      <vt:lpstr>PowerPoint Presentation</vt:lpstr>
      <vt:lpstr>Conclusions</vt:lpstr>
      <vt:lpstr>MIPSS: When and for Whom?</vt:lpstr>
    </vt:vector>
  </TitlesOfParts>
  <Company>Università degli Studi di Firenze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Vannucchi</dc:creator>
  <cp:lastModifiedBy>Christi Gray</cp:lastModifiedBy>
  <cp:revision>166</cp:revision>
  <cp:lastPrinted>2014-11-15T17:08:52Z</cp:lastPrinted>
  <dcterms:created xsi:type="dcterms:W3CDTF">2013-12-22T11:14:34Z</dcterms:created>
  <dcterms:modified xsi:type="dcterms:W3CDTF">2014-12-11T20:03:18Z</dcterms:modified>
</cp:coreProperties>
</file>