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09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516" y="-72"/>
      </p:cViewPr>
      <p:guideLst>
        <p:guide orient="horz" pos="2160"/>
        <p:guide orient="horz" pos="528"/>
        <p:guide orient="horz" pos="4161"/>
        <p:guide pos="2880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4E997-FDE5-4A14-BD94-6544C6C3812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FB889-BC21-4FD3-90FF-91DA2327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B9FBA-1F8E-472F-AD01-7B69EB607DBB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67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104749"/>
            <a:ext cx="8229600" cy="531141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4925" y="6662474"/>
            <a:ext cx="3717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5A2770A5-ADC8-4090-B50B-06A7EA86BBB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2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6732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41789" y="1325366"/>
            <a:ext cx="8260422" cy="507543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67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104749"/>
            <a:ext cx="8229600" cy="531141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4925" y="6662474"/>
            <a:ext cx="3717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5A2770A5-ADC8-4090-B50B-06A7EA86BBB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18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7158"/>
            <a:ext cx="8229600" cy="42759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96686"/>
            <a:ext cx="8229600" cy="406400"/>
          </a:xfrm>
        </p:spPr>
        <p:txBody>
          <a:bodyPr tIns="0">
            <a:normAutofit/>
          </a:bodyPr>
          <a:lstStyle>
            <a:lvl1pPr marL="0" indent="0">
              <a:buNone/>
              <a:defRPr sz="1800" b="1">
                <a:solidFill>
                  <a:srgbClr val="FFFFEF"/>
                </a:solidFill>
              </a:defRPr>
            </a:lvl1pPr>
          </a:lstStyle>
          <a:p>
            <a:pPr lvl="0"/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66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4925" y="6662474"/>
            <a:ext cx="3717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5A2770A5-ADC8-4090-B50B-06A7EA86BBB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4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37158"/>
            <a:ext cx="8229600" cy="42759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25538"/>
            <a:ext cx="8229600" cy="707886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153F34"/>
                </a:solidFill>
              </a:defRPr>
            </a:lvl1pPr>
          </a:lstStyle>
          <a:p>
            <a:pPr lvl="0"/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67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4925" y="6662474"/>
            <a:ext cx="3717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5A2770A5-ADC8-4090-B50B-06A7EA86BBB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8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67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4925" y="6662474"/>
            <a:ext cx="3717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5A2770A5-ADC8-4090-B50B-06A7EA86BBB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1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4925" y="6662474"/>
            <a:ext cx="3717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5A2770A5-ADC8-4090-B50B-06A7EA86BBB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1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67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656871" y="1096424"/>
            <a:ext cx="4016910" cy="5301787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44466" y="1096424"/>
            <a:ext cx="4016910" cy="5301787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4925" y="6662474"/>
            <a:ext cx="3717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5A2770A5-ADC8-4090-B50B-06A7EA86BBB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8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49558" y="1911519"/>
            <a:ext cx="8229601" cy="10156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228600" tIns="228600" rIns="228600" bIns="228600" anchor="ctr" anchorCtr="1">
            <a:spAutoFit/>
          </a:bodyPr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63958" y="3895358"/>
            <a:ext cx="6400800" cy="366712"/>
          </a:xfrm>
        </p:spPr>
        <p:txBody>
          <a:bodyPr tIns="45720">
            <a:spAutoFit/>
          </a:bodyPr>
          <a:lstStyle>
            <a:lvl1pPr marL="0" indent="0" algn="ctr">
              <a:buFont typeface="Times New Roman" pitchFamily="18" charset="0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7046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6732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2743"/>
            <a:ext cx="8229600" cy="506805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516" y="1089024"/>
            <a:ext cx="8229600" cy="533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-7684" y="0"/>
            <a:ext cx="9144000" cy="101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53F3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91440" rIns="457200" bIns="9144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07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none" baseline="0">
          <a:solidFill>
            <a:srgbClr val="156DF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65000"/>
        <a:buFont typeface="Arial" pitchFamily="34" charset="0"/>
        <a:buChar char="○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65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65000"/>
        <a:buFont typeface="Arial" pitchFamily="34" charset="0"/>
        <a:buChar char="□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518755"/>
            <a:ext cx="9144000" cy="3046988"/>
          </a:xfrm>
          <a:ln>
            <a:noFill/>
          </a:ln>
        </p:spPr>
        <p:txBody>
          <a:bodyPr/>
          <a:lstStyle/>
          <a:p>
            <a:r>
              <a:rPr lang="en-US" sz="2800" dirty="0"/>
              <a:t>The AETHERA Trial: Results of a Randomized,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Double-Blind</a:t>
            </a:r>
            <a:r>
              <a:rPr lang="en-US" sz="2800" dirty="0"/>
              <a:t>, Placebo-Controlled Phase </a:t>
            </a:r>
            <a:r>
              <a:rPr lang="en-US" sz="2800" dirty="0" smtClean="0"/>
              <a:t>III </a:t>
            </a:r>
            <a:br>
              <a:rPr lang="en-US" sz="2800" dirty="0" smtClean="0"/>
            </a:br>
            <a:r>
              <a:rPr lang="en-US" sz="2800" dirty="0" smtClean="0"/>
              <a:t>Study of </a:t>
            </a:r>
            <a:r>
              <a:rPr lang="en-US" sz="2800" dirty="0"/>
              <a:t>Brentuximab Vedotin in the Treatment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 </a:t>
            </a:r>
            <a:r>
              <a:rPr lang="en-US" sz="2800" dirty="0"/>
              <a:t>Patients at Risk of </a:t>
            </a:r>
            <a:r>
              <a:rPr lang="en-US" sz="2800" dirty="0" smtClean="0"/>
              <a:t>Hodgkin Lymphoma Progression Following Autologous Stem </a:t>
            </a:r>
            <a:br>
              <a:rPr lang="en-US" sz="2800" dirty="0" smtClean="0"/>
            </a:br>
            <a:r>
              <a:rPr lang="en-US" sz="2800" dirty="0" smtClean="0"/>
              <a:t>Cell Transplant</a:t>
            </a:r>
            <a:endParaRPr lang="en-US" sz="2800" dirty="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9144000" cy="1323439"/>
          </a:xfrm>
        </p:spPr>
        <p:txBody>
          <a:bodyPr/>
          <a:lstStyle/>
          <a:p>
            <a:r>
              <a:rPr lang="en-US" sz="2000" dirty="0"/>
              <a:t>Moskowitz </a:t>
            </a:r>
            <a:r>
              <a:rPr lang="en-US" sz="2000" dirty="0" smtClean="0"/>
              <a:t>CH, </a:t>
            </a:r>
            <a:r>
              <a:rPr lang="en-US" sz="2000" dirty="0" err="1" smtClean="0"/>
              <a:t>Nademanee</a:t>
            </a:r>
            <a:r>
              <a:rPr lang="en-US" sz="2000" dirty="0"/>
              <a:t> A, </a:t>
            </a:r>
            <a:r>
              <a:rPr lang="en-US" sz="2000" dirty="0" err="1" smtClean="0"/>
              <a:t>Masszi</a:t>
            </a:r>
            <a:r>
              <a:rPr lang="en-US" sz="2000" dirty="0"/>
              <a:t> T, </a:t>
            </a:r>
            <a:r>
              <a:rPr lang="en-US" sz="2000" dirty="0" smtClean="0"/>
              <a:t> </a:t>
            </a:r>
            <a:r>
              <a:rPr lang="en-US" sz="2000" dirty="0" err="1"/>
              <a:t>Agura</a:t>
            </a:r>
            <a:r>
              <a:rPr lang="en-US" sz="2000" dirty="0"/>
              <a:t> E, </a:t>
            </a:r>
            <a:r>
              <a:rPr lang="en-US" sz="2000" dirty="0" err="1" smtClean="0"/>
              <a:t>Holowiecki</a:t>
            </a:r>
            <a:r>
              <a:rPr lang="en-US" sz="2000" dirty="0"/>
              <a:t> </a:t>
            </a:r>
            <a:r>
              <a:rPr lang="en-US" sz="2000" dirty="0" smtClean="0"/>
              <a:t>J,</a:t>
            </a:r>
            <a:br>
              <a:rPr lang="en-US" sz="2000" dirty="0" smtClean="0"/>
            </a:br>
            <a:r>
              <a:rPr lang="en-US" sz="2000" dirty="0" err="1" smtClean="0"/>
              <a:t>Abidi</a:t>
            </a:r>
            <a:r>
              <a:rPr lang="en-US" sz="2000" dirty="0"/>
              <a:t> </a:t>
            </a:r>
            <a:r>
              <a:rPr lang="en-US" sz="2000" dirty="0" smtClean="0"/>
              <a:t>MH, </a:t>
            </a:r>
            <a:r>
              <a:rPr lang="en-US" sz="2000" dirty="0"/>
              <a:t>Chen </a:t>
            </a:r>
            <a:r>
              <a:rPr lang="en-US" sz="2000" dirty="0" smtClean="0"/>
              <a:t>AI, </a:t>
            </a:r>
            <a:r>
              <a:rPr lang="en-US" sz="2000" dirty="0"/>
              <a:t>Stiff P, Gianni AM, </a:t>
            </a:r>
            <a:r>
              <a:rPr lang="en-US" sz="2000" dirty="0" err="1" smtClean="0"/>
              <a:t>Carella</a:t>
            </a:r>
            <a:r>
              <a:rPr lang="en-US" sz="2000" dirty="0"/>
              <a:t> A, </a:t>
            </a:r>
            <a:r>
              <a:rPr lang="en-US" sz="2000" dirty="0" err="1" smtClean="0"/>
              <a:t>Osmanov</a:t>
            </a:r>
            <a:r>
              <a:rPr lang="en-US" sz="2000" dirty="0"/>
              <a:t> </a:t>
            </a:r>
            <a:r>
              <a:rPr lang="en-US" sz="2000" dirty="0" smtClean="0"/>
              <a:t>D, </a:t>
            </a:r>
            <a:br>
              <a:rPr lang="en-US" sz="2000" dirty="0" smtClean="0"/>
            </a:br>
            <a:r>
              <a:rPr lang="en-US" sz="2000" dirty="0" err="1" smtClean="0"/>
              <a:t>Bachanova</a:t>
            </a:r>
            <a:r>
              <a:rPr lang="en-US" sz="2000" dirty="0"/>
              <a:t> V, </a:t>
            </a:r>
            <a:r>
              <a:rPr lang="en-US" sz="2000" dirty="0" err="1" smtClean="0"/>
              <a:t>Sweetenham</a:t>
            </a:r>
            <a:r>
              <a:rPr lang="en-US" sz="2000" dirty="0"/>
              <a:t> J, </a:t>
            </a:r>
            <a:r>
              <a:rPr lang="en-US" sz="2000" dirty="0" err="1" smtClean="0"/>
              <a:t>Sureda</a:t>
            </a:r>
            <a:r>
              <a:rPr lang="en-US" sz="2000" dirty="0"/>
              <a:t> A, Huebner </a:t>
            </a:r>
            <a:r>
              <a:rPr lang="en-US" sz="2000" dirty="0" smtClean="0"/>
              <a:t>D, </a:t>
            </a:r>
            <a:r>
              <a:rPr lang="en-US" sz="2000" dirty="0"/>
              <a:t>Larsen </a:t>
            </a:r>
            <a:r>
              <a:rPr lang="en-US" sz="2000" dirty="0" smtClean="0"/>
              <a:t>EK, </a:t>
            </a:r>
            <a:br>
              <a:rPr lang="en-US" sz="2000" dirty="0" smtClean="0"/>
            </a:br>
            <a:r>
              <a:rPr lang="en-US" sz="2000" dirty="0" err="1" smtClean="0"/>
              <a:t>Hunder</a:t>
            </a:r>
            <a:r>
              <a:rPr lang="en-US" sz="2000" dirty="0"/>
              <a:t> </a:t>
            </a:r>
            <a:r>
              <a:rPr lang="en-US" sz="2000" dirty="0" smtClean="0"/>
              <a:t>NN, and </a:t>
            </a:r>
            <a:r>
              <a:rPr lang="en-US" sz="2000" dirty="0" err="1" smtClean="0"/>
              <a:t>Walewski</a:t>
            </a:r>
            <a:r>
              <a:rPr lang="en-US" sz="2000" dirty="0"/>
              <a:t> </a:t>
            </a:r>
            <a:r>
              <a:rPr lang="en-US" sz="2000" dirty="0" smtClean="0"/>
              <a:t>J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 bwMode="auto">
          <a:xfrm>
            <a:off x="557213" y="3707829"/>
            <a:ext cx="8131175" cy="58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FontTx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#673</a:t>
            </a:r>
            <a:endParaRPr lang="en-US" sz="2800" b="1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Subgroup Analysis of PFS per IRF</a:t>
            </a:r>
            <a:endParaRPr lang="en-US" sz="3600" dirty="0">
              <a:solidFill>
                <a:srgbClr val="F0982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8" y="964171"/>
            <a:ext cx="7192144" cy="54713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1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990600"/>
            <a:ext cx="4223871" cy="50829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PFS</a:t>
            </a:r>
            <a:r>
              <a:rPr lang="en-US" sz="3600" baseline="30000" dirty="0">
                <a:solidFill>
                  <a:srgbClr val="F09828"/>
                </a:solidFill>
              </a:rPr>
              <a:t>*</a:t>
            </a:r>
            <a:r>
              <a:rPr lang="en-US" sz="3600" dirty="0" smtClean="0">
                <a:solidFill>
                  <a:srgbClr val="F09828"/>
                </a:solidFill>
              </a:rPr>
              <a:t> by Eligibility Criteria</a:t>
            </a:r>
            <a:endParaRPr lang="en-US" sz="3600" baseline="30000" dirty="0">
              <a:solidFill>
                <a:srgbClr val="F0982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0650" y="6096000"/>
            <a:ext cx="175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*Per </a:t>
            </a:r>
            <a:r>
              <a:rPr lang="en-US" sz="1000" dirty="0">
                <a:solidFill>
                  <a:schemeClr val="bg1"/>
                </a:solidFill>
              </a:rPr>
              <a:t>investigator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97694" y="14097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 = 196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7694" y="291036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 = 107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694" y="452223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 = 26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5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Overall Survival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5295900" y="1147762"/>
            <a:ext cx="3629459" cy="1845120"/>
          </a:xfrm>
          <a:solidFill>
            <a:srgbClr val="99CCFF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300" b="1" dirty="0"/>
              <a:t>Risk Factors</a:t>
            </a:r>
          </a:p>
          <a:p>
            <a:pPr marL="228600" indent="-228600">
              <a:lnSpc>
                <a:spcPct val="90000"/>
              </a:lnSpc>
            </a:pPr>
            <a:r>
              <a:rPr lang="en-US" sz="1300" b="1" dirty="0"/>
              <a:t>Relapsed &lt;12 months or refractory to </a:t>
            </a:r>
            <a:r>
              <a:rPr lang="en-US" sz="1300" b="1" dirty="0" smtClean="0"/>
              <a:t>frontline </a:t>
            </a:r>
            <a:r>
              <a:rPr lang="en-US" sz="1300" b="1" dirty="0"/>
              <a:t>therapy</a:t>
            </a:r>
          </a:p>
          <a:p>
            <a:pPr marL="228600" indent="-228600">
              <a:lnSpc>
                <a:spcPct val="90000"/>
              </a:lnSpc>
            </a:pPr>
            <a:r>
              <a:rPr lang="en-US" sz="1300" b="1" dirty="0"/>
              <a:t>Best response of PR or SD to most recent salvage therapy</a:t>
            </a:r>
          </a:p>
          <a:p>
            <a:pPr marL="228600" indent="-228600">
              <a:lnSpc>
                <a:spcPct val="90000"/>
              </a:lnSpc>
            </a:pPr>
            <a:r>
              <a:rPr lang="en-US" sz="1300" b="1" dirty="0"/>
              <a:t>Extranodal disease at pre-ASCT relapse</a:t>
            </a:r>
          </a:p>
          <a:p>
            <a:pPr marL="228600" indent="-228600">
              <a:lnSpc>
                <a:spcPct val="90000"/>
              </a:lnSpc>
            </a:pPr>
            <a:r>
              <a:rPr lang="en-US" sz="1300" b="1" dirty="0"/>
              <a:t>B symptoms at pre-ASCT relapse</a:t>
            </a:r>
          </a:p>
          <a:p>
            <a:pPr marL="228600" indent="-228600">
              <a:lnSpc>
                <a:spcPct val="90000"/>
              </a:lnSpc>
            </a:pPr>
            <a:r>
              <a:rPr lang="en-US" sz="1300" b="1" dirty="0" smtClean="0"/>
              <a:t>Two </a:t>
            </a:r>
            <a:r>
              <a:rPr lang="en-US" sz="1300" b="1" dirty="0"/>
              <a:t>or more prior salvage therapies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1" y="1893181"/>
            <a:ext cx="4981966" cy="349811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0" name="Group 9"/>
          <p:cNvGrpSpPr/>
          <p:nvPr/>
        </p:nvGrpSpPr>
        <p:grpSpPr>
          <a:xfrm>
            <a:off x="5341633" y="3388439"/>
            <a:ext cx="3789828" cy="2975537"/>
            <a:chOff x="5295900" y="1054831"/>
            <a:chExt cx="3789828" cy="2975537"/>
          </a:xfrm>
        </p:grpSpPr>
        <p:graphicFrame>
          <p:nvGraphicFramePr>
            <p:cNvPr id="17" name="Group 5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17598736"/>
                </p:ext>
              </p:extLst>
            </p:nvPr>
          </p:nvGraphicFramePr>
          <p:xfrm>
            <a:off x="5295900" y="1054831"/>
            <a:ext cx="3695700" cy="2698538"/>
          </p:xfrm>
          <a:graphic>
            <a:graphicData uri="http://schemas.openxmlformats.org/drawingml/2006/table">
              <a:tbl>
                <a:tblPr/>
                <a:tblGrid>
                  <a:gridCol w="819150"/>
                  <a:gridCol w="523875"/>
                  <a:gridCol w="1209675"/>
                  <a:gridCol w="1143000"/>
                </a:tblGrid>
                <a:tr h="754367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ts val="16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No. </a:t>
                        </a: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risk factors</a:t>
                        </a:r>
                        <a:endPara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a:txBody>
                    <a:tcPr marL="97777" marR="97777" marT="45722" marB="45722" anchor="b" horzOverflow="overflow">
                      <a:lnL cap="flat">
                        <a:noFill/>
                      </a:lnL>
                      <a:lnR>
                        <a:noFill/>
                      </a:lnR>
                      <a:lnT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ts val="16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N</a:t>
                        </a:r>
                      </a:p>
                    </a:txBody>
                    <a:tcPr marL="97777" marR="97777" marT="45722" marB="45722" anchor="b" horzOverflow="overflow">
                      <a:lnL cap="flat">
                        <a:noFill/>
                      </a:lnL>
                      <a:lnR>
                        <a:noFill/>
                      </a:lnR>
                      <a:lnT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ts val="16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PFS per IRF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ts val="16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HR </a:t>
                        </a:r>
                        <a:b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</a:b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(95% CI)</a:t>
                        </a:r>
                      </a:p>
                    </a:txBody>
                    <a:tcPr marL="97777" marR="97777" marT="45722" marB="45722" anchor="b" horzOverflow="overflow">
                      <a:lnL cap="flat">
                        <a:noFill/>
                      </a:lnL>
                      <a:lnR>
                        <a:noFill/>
                      </a:lnR>
                      <a:lnT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ts val="16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OS</a:t>
                        </a: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ts val="16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HR </a:t>
                        </a:r>
                        <a:b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</a:b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(95% CI)</a:t>
                        </a:r>
                      </a:p>
                    </a:txBody>
                    <a:tcPr marL="97777" marR="97777" marT="45722" marB="45722" anchor="b" horzOverflow="overflow">
                      <a:lnL cap="flat">
                        <a:noFill/>
                      </a:lnL>
                      <a:lnR>
                        <a:noFill/>
                      </a:lnR>
                      <a:lnT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/>
                      </a:solidFill>
                    </a:tcPr>
                  </a:tc>
                </a:tr>
                <a:tr h="648057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75000"/>
                          </a:lnSpc>
                          <a:spcBef>
                            <a:spcPct val="1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kern="1200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+mn-ea"/>
                            <a:cs typeface="+mn-cs"/>
                          </a:rPr>
                          <a:t>≥1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329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0.57</a:t>
                        </a:r>
                        <a:b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</a:b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(0.40-0.81)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1.15 </a:t>
                        </a:r>
                        <a:b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</a:b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(0.67-1.97)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648057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kern="1200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+mn-ea"/>
                            <a:cs typeface="+mn-cs"/>
                          </a:rPr>
                          <a:t>≥2*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280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0.49 </a:t>
                        </a:r>
                        <a:b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</a:b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(0.34-0.71)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0.94</a:t>
                        </a:r>
                        <a:b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</a:b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(0.53-1.67)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648057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kern="1200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  <a:ea typeface="+mn-ea"/>
                            <a:cs typeface="+mn-cs"/>
                          </a:rPr>
                          <a:t>≥3*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166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0.43 </a:t>
                        </a:r>
                        <a:b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</a:b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(0.27-0.68)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0.92</a:t>
                        </a:r>
                        <a:b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</a:br>
                        <a:r>
                          <a:rPr kumimoji="0" lang="en-US" sz="13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charset="0"/>
                          </a:rPr>
                          <a:t>(0.45-1.88)</a:t>
                        </a:r>
                      </a:p>
                    </a:txBody>
                    <a:tcPr marL="97777" marR="97777" marT="45722" marB="45722" anchor="ctr" horzOverflow="overflow">
                      <a:lnL cap="flat">
                        <a:noFill/>
                      </a:lnL>
                      <a:lnR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7732922" y="3753369"/>
              <a:ext cx="1352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* Ad hoc analysis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067175" y="327290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P=0.62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1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Subsequent Anti-tumor Therapies</a:t>
            </a:r>
            <a:endParaRPr lang="en-US" sz="3600" dirty="0">
              <a:solidFill>
                <a:srgbClr val="F09828"/>
              </a:solidFill>
            </a:endParaRPr>
          </a:p>
        </p:txBody>
      </p:sp>
      <p:graphicFrame>
        <p:nvGraphicFramePr>
          <p:cNvPr id="7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86027"/>
              </p:ext>
            </p:extLst>
          </p:nvPr>
        </p:nvGraphicFramePr>
        <p:xfrm>
          <a:off x="305656" y="1933306"/>
          <a:ext cx="4266343" cy="2907828"/>
        </p:xfrm>
        <a:graphic>
          <a:graphicData uri="http://schemas.openxmlformats.org/drawingml/2006/table">
            <a:tbl>
              <a:tblPr/>
              <a:tblGrid>
                <a:gridCol w="2666144"/>
                <a:gridCol w="785946"/>
                <a:gridCol w="814253"/>
              </a:tblGrid>
              <a:tr h="210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51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(%)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Placebo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85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(%)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11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Single-agent BV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 (16)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72 (85)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Multi-agent regimen including BV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(2)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(1)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Stem cell transplant*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(25)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24 (28)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Multi-agent chemotherapy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35 (69)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34 (40)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Radiation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22 (43)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23 (27)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Single-agent chemotherapy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22 (43)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22 (26)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Donor lymphocyte infusion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 (4)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(1)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Other treatment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(2)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 (2)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5656" y="4841514"/>
            <a:ext cx="313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Most were allogeneic (12 BV, 23 placebo)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787" y="1531131"/>
            <a:ext cx="44534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Patients who received subsequent anti-tumor therapy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43" y="1641151"/>
            <a:ext cx="4038601" cy="36634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8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2" y="1016732"/>
            <a:ext cx="6013055" cy="4961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Adverse Events</a:t>
            </a:r>
            <a:r>
              <a:rPr lang="en-US" sz="3600" baseline="30000" dirty="0">
                <a:solidFill>
                  <a:srgbClr val="F09828"/>
                </a:solidFill>
              </a:rPr>
              <a:t>*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68032" y="6093023"/>
            <a:ext cx="86079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*</a:t>
            </a:r>
            <a:r>
              <a:rPr lang="en-US" sz="1400" dirty="0" smtClean="0"/>
              <a:t> </a:t>
            </a:r>
            <a:r>
              <a:rPr lang="en-US" sz="1400" dirty="0" smtClean="0"/>
              <a:t>Treatment-emergent </a:t>
            </a:r>
            <a:r>
              <a:rPr lang="en-US" sz="1400" dirty="0" smtClean="0"/>
              <a:t>adverse events regardless of relationship to therapy; incidence ≥20% on BV arm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467226" y="1943100"/>
            <a:ext cx="4333874" cy="286232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tIns="91440" bIns="91440">
            <a:spAutoFit/>
          </a:bodyPr>
          <a:lstStyle/>
          <a:p>
            <a:pPr marL="0" indent="0">
              <a:buNone/>
            </a:pPr>
            <a:r>
              <a:rPr lang="en-US" sz="1500" b="1" dirty="0" smtClean="0"/>
              <a:t>Peripheral neuropathy (SMQ analysis)</a:t>
            </a:r>
          </a:p>
          <a:p>
            <a:pPr marL="228600" indent="-228600"/>
            <a:r>
              <a:rPr lang="en-US" sz="1500" dirty="0" smtClean="0"/>
              <a:t>Any grade:</a:t>
            </a:r>
            <a:r>
              <a:rPr lang="en-US" sz="1500" dirty="0"/>
              <a:t> </a:t>
            </a:r>
            <a:r>
              <a:rPr lang="en-US" sz="1500" dirty="0" smtClean="0"/>
              <a:t>67% </a:t>
            </a:r>
            <a:r>
              <a:rPr lang="en-US" sz="1500" dirty="0"/>
              <a:t>BV; </a:t>
            </a:r>
            <a:r>
              <a:rPr lang="en-US" sz="1500" dirty="0" smtClean="0"/>
              <a:t>19% placebo</a:t>
            </a:r>
          </a:p>
          <a:p>
            <a:pPr marL="228600" indent="-228600"/>
            <a:r>
              <a:rPr lang="en-US" sz="1500" dirty="0" smtClean="0"/>
              <a:t>Grade 3: 13% BV; 1% placebo</a:t>
            </a:r>
          </a:p>
          <a:p>
            <a:pPr marL="228600" indent="-228600"/>
            <a:r>
              <a:rPr lang="en-US" sz="1500" dirty="0" smtClean="0"/>
              <a:t>No </a:t>
            </a:r>
            <a:r>
              <a:rPr lang="en-US" sz="1500" dirty="0" smtClean="0"/>
              <a:t>grade </a:t>
            </a:r>
            <a:r>
              <a:rPr lang="en-US" sz="1500" dirty="0" smtClean="0"/>
              <a:t>4 events</a:t>
            </a:r>
          </a:p>
          <a:p>
            <a:pPr marL="228600" indent="-228600"/>
            <a:r>
              <a:rPr lang="en-US" sz="1500" b="1" dirty="0">
                <a:solidFill>
                  <a:srgbClr val="FF0000"/>
                </a:solidFill>
              </a:rPr>
              <a:t>85% resolution or improvement on BV arm</a:t>
            </a:r>
          </a:p>
          <a:p>
            <a:pPr marL="228600" indent="-228600"/>
            <a:r>
              <a:rPr lang="en-US" sz="1500" dirty="0"/>
              <a:t>Median time to resolution or improvement</a:t>
            </a:r>
            <a:br>
              <a:rPr lang="en-US" sz="1500" dirty="0"/>
            </a:br>
            <a:r>
              <a:rPr lang="en-US" sz="1500" dirty="0"/>
              <a:t>23.4 weeks on BV </a:t>
            </a:r>
            <a:r>
              <a:rPr lang="en-US" sz="1500" dirty="0" smtClean="0"/>
              <a:t>arm</a:t>
            </a:r>
          </a:p>
          <a:p>
            <a:pPr marL="0" indent="0">
              <a:buNone/>
            </a:pPr>
            <a:r>
              <a:rPr lang="en-US" sz="1500" b="1" dirty="0" smtClean="0"/>
              <a:t>Dose modifications due to adverse events</a:t>
            </a:r>
          </a:p>
          <a:p>
            <a:pPr marL="228600" indent="-228600"/>
            <a:r>
              <a:rPr lang="en-US" sz="1500" dirty="0" smtClean="0"/>
              <a:t>Dose delays: 9% BV, 3% placebo (by dose)</a:t>
            </a:r>
          </a:p>
          <a:p>
            <a:pPr marL="228600" indent="-228600"/>
            <a:r>
              <a:rPr lang="en-US" sz="1500" dirty="0" smtClean="0"/>
              <a:t>Dose reductions: 32% BV, 3% placebo (by </a:t>
            </a:r>
            <a:r>
              <a:rPr lang="en-US" sz="1500" dirty="0" err="1" smtClean="0"/>
              <a:t>pt</a:t>
            </a:r>
            <a:r>
              <a:rPr lang="en-US" sz="1500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3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Deaths</a:t>
            </a:r>
            <a:endParaRPr lang="en-US" sz="3600" dirty="0">
              <a:solidFill>
                <a:srgbClr val="F09828"/>
              </a:solidFill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363941"/>
              </p:ext>
            </p:extLst>
          </p:nvPr>
        </p:nvGraphicFramePr>
        <p:xfrm>
          <a:off x="442911" y="1295402"/>
          <a:ext cx="8258178" cy="2824968"/>
        </p:xfrm>
        <a:graphic>
          <a:graphicData uri="http://schemas.openxmlformats.org/drawingml/2006/table">
            <a:tbl>
              <a:tblPr/>
              <a:tblGrid>
                <a:gridCol w="4091034"/>
                <a:gridCol w="1959891"/>
                <a:gridCol w="2207253"/>
              </a:tblGrid>
              <a:tr h="228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BV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Placebo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27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167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(%)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160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(%)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28 (17)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25 (16)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73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Related to disease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18 (11)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17 (11)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73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Not related to disease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 (5)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 (4)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73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Disease relationship unknown</a:t>
                      </a:r>
                      <a:endParaRPr kumimoji="0" lang="en-US" sz="1800" b="1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(1)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 (1)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Prior to PD per investigator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 (3)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 (2)</a:t>
                      </a:r>
                    </a:p>
                  </a:txBody>
                  <a:tcPr marL="97777" marR="97777" marT="45722" marB="4572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481010" y="4114800"/>
            <a:ext cx="8229600" cy="19526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F09828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One death </a:t>
            </a:r>
            <a:r>
              <a:rPr lang="en-US" sz="1800" b="1" dirty="0">
                <a:solidFill>
                  <a:schemeClr val="bg1"/>
                </a:solidFill>
              </a:rPr>
              <a:t>within 30 days of BV </a:t>
            </a:r>
            <a:r>
              <a:rPr lang="en-US" sz="1800" b="1" dirty="0" smtClean="0">
                <a:solidFill>
                  <a:schemeClr val="bg1"/>
                </a:solidFill>
              </a:rPr>
              <a:t>treatment: 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600" b="1" dirty="0">
                <a:solidFill>
                  <a:schemeClr val="bg1"/>
                </a:solidFill>
              </a:rPr>
              <a:t>T</a:t>
            </a:r>
            <a:r>
              <a:rPr lang="en-US" sz="1600" b="1" dirty="0" smtClean="0">
                <a:solidFill>
                  <a:schemeClr val="bg1"/>
                </a:solidFill>
              </a:rPr>
              <a:t>reatment-related </a:t>
            </a:r>
            <a:r>
              <a:rPr lang="en-US" sz="1600" b="1" dirty="0">
                <a:solidFill>
                  <a:schemeClr val="bg1"/>
                </a:solidFill>
              </a:rPr>
              <a:t>acute respiratory distress syndrome </a:t>
            </a:r>
            <a:r>
              <a:rPr lang="en-US" sz="1600" b="1" dirty="0" smtClean="0">
                <a:solidFill>
                  <a:schemeClr val="bg1"/>
                </a:solidFill>
              </a:rPr>
              <a:t>(ARDS) </a:t>
            </a:r>
            <a:r>
              <a:rPr lang="en-US" sz="1600" b="1" dirty="0">
                <a:solidFill>
                  <a:schemeClr val="bg1"/>
                </a:solidFill>
              </a:rPr>
              <a:t>associated with </a:t>
            </a:r>
            <a:r>
              <a:rPr lang="en-US" sz="1600" b="1" dirty="0" smtClean="0">
                <a:solidFill>
                  <a:schemeClr val="bg1"/>
                </a:solidFill>
              </a:rPr>
              <a:t>pneumonitis</a:t>
            </a:r>
          </a:p>
          <a:p>
            <a:pPr>
              <a:buClr>
                <a:srgbClr val="F09828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One death </a:t>
            </a:r>
            <a:r>
              <a:rPr lang="en-US" sz="1800" b="1" dirty="0">
                <a:solidFill>
                  <a:schemeClr val="bg1"/>
                </a:solidFill>
              </a:rPr>
              <a:t>at study </a:t>
            </a:r>
            <a:r>
              <a:rPr lang="en-US" sz="1800" b="1" dirty="0" smtClean="0">
                <a:solidFill>
                  <a:schemeClr val="bg1"/>
                </a:solidFill>
              </a:rPr>
              <a:t>day </a:t>
            </a:r>
            <a:r>
              <a:rPr lang="en-US" sz="1800" b="1" dirty="0">
                <a:solidFill>
                  <a:schemeClr val="bg1"/>
                </a:solidFill>
              </a:rPr>
              <a:t>40 (BV treatment arm):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600" b="1" dirty="0">
                <a:solidFill>
                  <a:schemeClr val="bg1"/>
                </a:solidFill>
              </a:rPr>
              <a:t>ARDS following an episode of treatment-related acute </a:t>
            </a:r>
            <a:r>
              <a:rPr lang="en-US" sz="1600" b="1" dirty="0" smtClean="0">
                <a:solidFill>
                  <a:schemeClr val="bg1"/>
                </a:solidFill>
              </a:rPr>
              <a:t>pancreatitis, which had resolved </a:t>
            </a:r>
            <a:r>
              <a:rPr lang="en-US" sz="1600" b="1" dirty="0">
                <a:solidFill>
                  <a:schemeClr val="bg1"/>
                </a:solidFill>
              </a:rPr>
              <a:t>at the time of </a:t>
            </a:r>
            <a:r>
              <a:rPr lang="en-US" sz="1600" b="1" dirty="0" smtClean="0">
                <a:solidFill>
                  <a:schemeClr val="bg1"/>
                </a:solidFill>
              </a:rPr>
              <a:t>death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8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Conclusions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57200" y="914400"/>
            <a:ext cx="8229600" cy="5828622"/>
          </a:xfrm>
        </p:spPr>
        <p:txBody>
          <a:bodyPr>
            <a:normAutofit/>
          </a:bodyPr>
          <a:lstStyle/>
          <a:p>
            <a:pPr lvl="0">
              <a:buClr>
                <a:srgbClr val="F09828"/>
              </a:buClr>
            </a:pPr>
            <a:r>
              <a:rPr lang="en-US" sz="1650" b="1" dirty="0" smtClean="0">
                <a:solidFill>
                  <a:schemeClr val="bg1"/>
                </a:solidFill>
              </a:rPr>
              <a:t>Early consolidation post-ASCT with BV demonstrated improved PFS per IRF in HL patients with risk factors for relapse or progression</a:t>
            </a:r>
            <a:r>
              <a:rPr lang="en-US" sz="1650" b="1" dirty="0">
                <a:solidFill>
                  <a:schemeClr val="bg1"/>
                </a:solidFill>
              </a:rPr>
              <a:t> </a:t>
            </a:r>
            <a:r>
              <a:rPr lang="en-US" sz="1650" b="1" dirty="0" smtClean="0">
                <a:solidFill>
                  <a:schemeClr val="bg1"/>
                </a:solidFill>
              </a:rPr>
              <a:t/>
            </a:r>
            <a:br>
              <a:rPr lang="en-US" sz="1650" b="1" dirty="0" smtClean="0">
                <a:solidFill>
                  <a:schemeClr val="bg1"/>
                </a:solidFill>
              </a:rPr>
            </a:br>
            <a:r>
              <a:rPr lang="en-US" sz="1650" b="1" dirty="0" smtClean="0">
                <a:solidFill>
                  <a:schemeClr val="bg1"/>
                </a:solidFill>
              </a:rPr>
              <a:t>(HR = 0.57</a:t>
            </a:r>
            <a:r>
              <a:rPr lang="en-US" sz="1650" b="1" dirty="0" smtClean="0">
                <a:solidFill>
                  <a:schemeClr val="bg1"/>
                </a:solidFill>
              </a:rPr>
              <a:t>, </a:t>
            </a:r>
            <a:r>
              <a:rPr lang="en-US" sz="1650" b="1" i="1" dirty="0" smtClean="0">
                <a:solidFill>
                  <a:schemeClr val="bg1"/>
                </a:solidFill>
              </a:rPr>
              <a:t>P</a:t>
            </a:r>
            <a:r>
              <a:rPr lang="en-US" sz="1650" b="1" dirty="0" smtClean="0">
                <a:solidFill>
                  <a:schemeClr val="bg1"/>
                </a:solidFill>
              </a:rPr>
              <a:t> = .001</a:t>
            </a:r>
            <a:r>
              <a:rPr lang="en-US" sz="1650" b="1" dirty="0" smtClean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650" b="1" dirty="0" smtClean="0">
                <a:solidFill>
                  <a:schemeClr val="bg1"/>
                </a:solidFill>
              </a:rPr>
              <a:t>PFS benefit was sustained, </a:t>
            </a:r>
            <a:r>
              <a:rPr lang="en-US" sz="1650" b="1" dirty="0">
                <a:solidFill>
                  <a:schemeClr val="bg1"/>
                </a:solidFill>
              </a:rPr>
              <a:t>with 2-year PFS rates per </a:t>
            </a:r>
            <a:r>
              <a:rPr lang="en-US" sz="1650" b="1" dirty="0" smtClean="0">
                <a:solidFill>
                  <a:schemeClr val="bg1"/>
                </a:solidFill>
              </a:rPr>
              <a:t>investigator of 65</a:t>
            </a:r>
            <a:r>
              <a:rPr lang="en-US" sz="1650" b="1" dirty="0">
                <a:solidFill>
                  <a:schemeClr val="bg1"/>
                </a:solidFill>
              </a:rPr>
              <a:t>% </a:t>
            </a:r>
            <a:r>
              <a:rPr lang="en-US" sz="1650" b="1" dirty="0" smtClean="0">
                <a:solidFill>
                  <a:schemeClr val="bg1"/>
                </a:solidFill>
              </a:rPr>
              <a:t>and </a:t>
            </a:r>
            <a:r>
              <a:rPr lang="en-US" sz="1650" b="1" dirty="0">
                <a:solidFill>
                  <a:schemeClr val="bg1"/>
                </a:solidFill>
              </a:rPr>
              <a:t>45% on the BV and placebo arms, </a:t>
            </a:r>
            <a:r>
              <a:rPr lang="en-US" sz="1650" b="1" dirty="0" smtClean="0">
                <a:solidFill>
                  <a:schemeClr val="bg1"/>
                </a:solidFill>
              </a:rPr>
              <a:t>respectively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650" b="1" dirty="0">
                <a:solidFill>
                  <a:schemeClr val="bg1"/>
                </a:solidFill>
              </a:rPr>
              <a:t>C</a:t>
            </a:r>
            <a:r>
              <a:rPr lang="en-US" sz="1650" b="1" dirty="0" smtClean="0">
                <a:solidFill>
                  <a:schemeClr val="bg1"/>
                </a:solidFill>
              </a:rPr>
              <a:t>onsistent benefit was observed across subgroups </a:t>
            </a:r>
          </a:p>
          <a:p>
            <a:pPr lvl="0">
              <a:buClr>
                <a:srgbClr val="F09828"/>
              </a:buClr>
            </a:pPr>
            <a:r>
              <a:rPr lang="en-US" sz="1650" b="1" dirty="0" smtClean="0">
                <a:solidFill>
                  <a:schemeClr val="bg1"/>
                </a:solidFill>
              </a:rPr>
              <a:t>Interim </a:t>
            </a:r>
            <a:r>
              <a:rPr lang="en-US" sz="1650" b="1" dirty="0">
                <a:solidFill>
                  <a:schemeClr val="bg1"/>
                </a:solidFill>
              </a:rPr>
              <a:t>analysis of </a:t>
            </a:r>
            <a:r>
              <a:rPr lang="en-US" sz="1650" b="1" dirty="0" smtClean="0">
                <a:solidFill>
                  <a:schemeClr val="bg1"/>
                </a:solidFill>
              </a:rPr>
              <a:t>overall survival </a:t>
            </a:r>
            <a:r>
              <a:rPr lang="en-US" sz="1650" b="1" dirty="0">
                <a:solidFill>
                  <a:schemeClr val="bg1"/>
                </a:solidFill>
              </a:rPr>
              <a:t>did not show a significant difference between treatment </a:t>
            </a:r>
            <a:r>
              <a:rPr lang="en-US" sz="1650" b="1" dirty="0" smtClean="0">
                <a:solidFill>
                  <a:schemeClr val="bg1"/>
                </a:solidFill>
              </a:rPr>
              <a:t>arms (</a:t>
            </a:r>
            <a:r>
              <a:rPr lang="en-US" sz="1650" b="1" i="1" dirty="0" smtClean="0">
                <a:solidFill>
                  <a:schemeClr val="bg1"/>
                </a:solidFill>
              </a:rPr>
              <a:t>P</a:t>
            </a:r>
            <a:r>
              <a:rPr lang="en-US" sz="1650" b="1" dirty="0" smtClean="0">
                <a:solidFill>
                  <a:schemeClr val="bg1"/>
                </a:solidFill>
              </a:rPr>
              <a:t> =.62</a:t>
            </a:r>
            <a:r>
              <a:rPr lang="en-US" sz="1650" b="1" dirty="0" smtClean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650" b="1" dirty="0">
                <a:solidFill>
                  <a:schemeClr val="bg1"/>
                </a:solidFill>
              </a:rPr>
              <a:t>Analysis limited by small number of events and the large number of patients on the placebo arm crossing over to BV after progression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650" b="1" dirty="0">
                <a:solidFill>
                  <a:schemeClr val="bg1"/>
                </a:solidFill>
              </a:rPr>
              <a:t>More patients on the placebo arm received subsequent anti-tumor therapy and/or allogeneic stem cell transplant</a:t>
            </a:r>
          </a:p>
          <a:p>
            <a:pPr lvl="0">
              <a:buClr>
                <a:srgbClr val="F09828"/>
              </a:buClr>
            </a:pPr>
            <a:r>
              <a:rPr lang="en-US" sz="1650" b="1" dirty="0" smtClean="0">
                <a:solidFill>
                  <a:schemeClr val="bg1"/>
                </a:solidFill>
              </a:rPr>
              <a:t>Consolidation therapy was generally well tolerated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650" b="1" dirty="0">
                <a:solidFill>
                  <a:schemeClr val="bg1"/>
                </a:solidFill>
              </a:rPr>
              <a:t>P</a:t>
            </a:r>
            <a:r>
              <a:rPr lang="en-US" sz="1650" b="1" dirty="0" smtClean="0">
                <a:solidFill>
                  <a:schemeClr val="bg1"/>
                </a:solidFill>
              </a:rPr>
              <a:t>eripheral </a:t>
            </a:r>
            <a:r>
              <a:rPr lang="en-US" sz="1650" b="1" dirty="0">
                <a:solidFill>
                  <a:schemeClr val="bg1"/>
                </a:solidFill>
              </a:rPr>
              <a:t>sensory neuropathy and neutropenia were common, and were manageable with dose reductions or </a:t>
            </a:r>
            <a:r>
              <a:rPr lang="en-US" sz="1650" b="1" dirty="0" smtClean="0">
                <a:solidFill>
                  <a:schemeClr val="bg1"/>
                </a:solidFill>
              </a:rPr>
              <a:t>delays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1650" b="1" dirty="0" smtClean="0">
                <a:solidFill>
                  <a:schemeClr val="bg1"/>
                </a:solidFill>
              </a:rPr>
              <a:t>Two deaths occurred within 40 days of dosing with BV</a:t>
            </a:r>
            <a:endParaRPr lang="en-US" sz="1650" b="1" dirty="0">
              <a:solidFill>
                <a:schemeClr val="bg1"/>
              </a:solidFill>
            </a:endParaRPr>
          </a:p>
          <a:p>
            <a:pPr lvl="0">
              <a:buClr>
                <a:srgbClr val="F09828"/>
              </a:buClr>
            </a:pPr>
            <a:r>
              <a:rPr lang="en-US" sz="1650" b="1" dirty="0" smtClean="0">
                <a:solidFill>
                  <a:schemeClr val="bg1"/>
                </a:solidFill>
              </a:rPr>
              <a:t>BV consolidation therapy is an important therapeutic option for HL patients undergoing ASCT to reduce the risk of relapse or progression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58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Background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0350" y="990600"/>
            <a:ext cx="5335469" cy="483209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rgbClr val="F09828"/>
              </a:buClr>
            </a:pPr>
            <a:r>
              <a:rPr lang="en-US" sz="1600" b="1" dirty="0" smtClean="0">
                <a:solidFill>
                  <a:schemeClr val="bg1"/>
                </a:solidFill>
              </a:rPr>
              <a:t>Autologous </a:t>
            </a:r>
            <a:r>
              <a:rPr lang="en-US" sz="1600" b="1" dirty="0">
                <a:solidFill>
                  <a:schemeClr val="bg1"/>
                </a:solidFill>
              </a:rPr>
              <a:t>stem cell transplant (ASCT) in patients with relapsed or refractory Hodgkin lymphoma (HL) can achieve cure in </a:t>
            </a:r>
            <a:r>
              <a:rPr lang="en-US" sz="1600" b="1" dirty="0" smtClean="0">
                <a:solidFill>
                  <a:schemeClr val="bg1"/>
                </a:solidFill>
              </a:rPr>
              <a:t>approximately 50</a:t>
            </a:r>
            <a:r>
              <a:rPr lang="en-US" sz="1600" b="1" dirty="0">
                <a:solidFill>
                  <a:schemeClr val="bg1"/>
                </a:solidFill>
              </a:rPr>
              <a:t>% of </a:t>
            </a:r>
            <a:r>
              <a:rPr lang="en-US" sz="1600" b="1" dirty="0" err="1">
                <a:solidFill>
                  <a:schemeClr val="bg1"/>
                </a:solidFill>
              </a:rPr>
              <a:t>patients</a:t>
            </a:r>
            <a:r>
              <a:rPr lang="en-US" sz="1600" b="1" baseline="30000" dirty="0" err="1">
                <a:solidFill>
                  <a:schemeClr val="bg1"/>
                </a:solidFill>
              </a:rPr>
              <a:t>a</a:t>
            </a:r>
            <a:r>
              <a:rPr lang="en-US" sz="1600" b="1" baseline="30000" dirty="0">
                <a:solidFill>
                  <a:schemeClr val="bg1"/>
                </a:solidFill>
              </a:rPr>
              <a:t>-d</a:t>
            </a:r>
          </a:p>
          <a:p>
            <a:pPr>
              <a:buClr>
                <a:srgbClr val="F09828"/>
              </a:buClr>
            </a:pPr>
            <a:r>
              <a:rPr lang="en-US" sz="1600" b="1" dirty="0" smtClean="0">
                <a:solidFill>
                  <a:schemeClr val="bg1"/>
                </a:solidFill>
              </a:rPr>
              <a:t>Over the past 20 years, no improvement has been shown in efficacy outcomes from randomized trials of </a:t>
            </a:r>
            <a:r>
              <a:rPr lang="en-US" sz="1600" b="1" dirty="0">
                <a:solidFill>
                  <a:schemeClr val="bg1"/>
                </a:solidFill>
              </a:rPr>
              <a:t>ASCT </a:t>
            </a:r>
            <a:r>
              <a:rPr lang="en-US" sz="1600" b="1" dirty="0" smtClean="0">
                <a:solidFill>
                  <a:schemeClr val="bg1"/>
                </a:solidFill>
              </a:rPr>
              <a:t>regimens for aggressive </a:t>
            </a:r>
            <a:r>
              <a:rPr lang="en-US" sz="1600" b="1" dirty="0">
                <a:solidFill>
                  <a:schemeClr val="bg1"/>
                </a:solidFill>
              </a:rPr>
              <a:t>lymphomas </a:t>
            </a:r>
            <a:r>
              <a:rPr lang="en-US" sz="1600" b="1" dirty="0" smtClean="0">
                <a:solidFill>
                  <a:schemeClr val="bg1"/>
                </a:solidFill>
              </a:rPr>
              <a:t>(HL or diffuse large B-cell lymphoma)</a:t>
            </a:r>
            <a:endParaRPr lang="en-US" sz="1600" b="1" dirty="0">
              <a:solidFill>
                <a:schemeClr val="bg1"/>
              </a:solidFill>
            </a:endParaRPr>
          </a:p>
          <a:p>
            <a:pPr>
              <a:buClr>
                <a:srgbClr val="F09828"/>
              </a:buClr>
            </a:pPr>
            <a:r>
              <a:rPr lang="en-US" sz="1600" b="1" dirty="0">
                <a:solidFill>
                  <a:schemeClr val="bg1"/>
                </a:solidFill>
              </a:rPr>
              <a:t>Brentuximab vedotin (ADCETRIS</a:t>
            </a:r>
            <a:r>
              <a:rPr lang="en-US" sz="1600" b="1" baseline="30000" dirty="0">
                <a:solidFill>
                  <a:schemeClr val="bg1"/>
                </a:solidFill>
              </a:rPr>
              <a:t>®</a:t>
            </a:r>
            <a:r>
              <a:rPr lang="en-US" sz="1600" b="1" dirty="0">
                <a:solidFill>
                  <a:schemeClr val="bg1"/>
                </a:solidFill>
              </a:rPr>
              <a:t>; BV) </a:t>
            </a:r>
            <a:r>
              <a:rPr lang="en-US" sz="1600" b="1" dirty="0" smtClean="0">
                <a:solidFill>
                  <a:schemeClr val="bg1"/>
                </a:solidFill>
              </a:rPr>
              <a:t>is a 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CD30-directed therapy that has </a:t>
            </a:r>
            <a:r>
              <a:rPr lang="en-US" sz="1600" b="1" dirty="0">
                <a:solidFill>
                  <a:schemeClr val="bg1"/>
                </a:solidFill>
              </a:rPr>
              <a:t>shown efficacy </a:t>
            </a:r>
            <a:r>
              <a:rPr lang="en-US" sz="1600" b="1" dirty="0" smtClean="0">
                <a:solidFill>
                  <a:schemeClr val="bg1"/>
                </a:solidFill>
              </a:rPr>
              <a:t>in patients with HL </a:t>
            </a:r>
            <a:r>
              <a:rPr lang="en-US" sz="1600" b="1" dirty="0">
                <a:solidFill>
                  <a:schemeClr val="bg1"/>
                </a:solidFill>
              </a:rPr>
              <a:t>who relapsed or were refractory after prior </a:t>
            </a:r>
            <a:r>
              <a:rPr lang="en-US" sz="1600" b="1" dirty="0" err="1">
                <a:solidFill>
                  <a:schemeClr val="bg1"/>
                </a:solidFill>
              </a:rPr>
              <a:t>ASCT</a:t>
            </a:r>
            <a:r>
              <a:rPr lang="en-US" sz="1600" b="1" baseline="30000" dirty="0" err="1">
                <a:solidFill>
                  <a:schemeClr val="bg1"/>
                </a:solidFill>
              </a:rPr>
              <a:t>e</a:t>
            </a:r>
            <a:endParaRPr lang="en-US" sz="1600" b="1" baseline="30000" dirty="0">
              <a:solidFill>
                <a:schemeClr val="bg1"/>
              </a:solidFill>
            </a:endParaRPr>
          </a:p>
          <a:p>
            <a:pPr>
              <a:buClr>
                <a:srgbClr val="F09828"/>
              </a:buClr>
            </a:pPr>
            <a:r>
              <a:rPr lang="en-US" sz="1600" b="1" dirty="0">
                <a:solidFill>
                  <a:schemeClr val="bg1"/>
                </a:solidFill>
              </a:rPr>
              <a:t>We conducted a randomized, placebo-controlled, phase 3 study to assess </a:t>
            </a:r>
            <a:r>
              <a:rPr lang="en-US" sz="1600" b="1" dirty="0" smtClean="0">
                <a:solidFill>
                  <a:schemeClr val="bg1"/>
                </a:solidFill>
              </a:rPr>
              <a:t>whether </a:t>
            </a:r>
            <a:r>
              <a:rPr lang="en-US" sz="1600" b="1" dirty="0">
                <a:solidFill>
                  <a:schemeClr val="bg1"/>
                </a:solidFill>
              </a:rPr>
              <a:t>BV consolidation could prevent disease progression post-ASCT </a:t>
            </a:r>
            <a:r>
              <a:rPr lang="en-US" sz="1600" b="1" dirty="0" smtClean="0">
                <a:solidFill>
                  <a:schemeClr val="bg1"/>
                </a:solidFill>
              </a:rPr>
              <a:t>in patients at risk for relapse or progression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465" y="5715000"/>
            <a:ext cx="87356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a. </a:t>
            </a:r>
            <a:r>
              <a:rPr lang="en-US" sz="1050" b="1" dirty="0" err="1" smtClean="0">
                <a:solidFill>
                  <a:schemeClr val="bg1"/>
                </a:solidFill>
              </a:rPr>
              <a:t>Sureda</a:t>
            </a:r>
            <a:r>
              <a:rPr lang="en-US" sz="1050" b="1" dirty="0" smtClean="0">
                <a:solidFill>
                  <a:schemeClr val="bg1"/>
                </a:solidFill>
              </a:rPr>
              <a:t> A, et </a:t>
            </a:r>
            <a:r>
              <a:rPr lang="en-US" sz="1050" b="1" dirty="0">
                <a:solidFill>
                  <a:schemeClr val="bg1"/>
                </a:solidFill>
              </a:rPr>
              <a:t>al. </a:t>
            </a:r>
            <a:r>
              <a:rPr lang="it-IT" sz="1050" b="1" i="1" dirty="0">
                <a:solidFill>
                  <a:schemeClr val="bg1"/>
                </a:solidFill>
              </a:rPr>
              <a:t>Ann Oncol</a:t>
            </a:r>
            <a:r>
              <a:rPr lang="it-IT" sz="1050" b="1" dirty="0">
                <a:solidFill>
                  <a:schemeClr val="bg1"/>
                </a:solidFill>
              </a:rPr>
              <a:t>. 2005 </a:t>
            </a:r>
            <a:r>
              <a:rPr lang="it-IT" sz="1050" b="1" dirty="0" smtClean="0">
                <a:solidFill>
                  <a:schemeClr val="bg1"/>
                </a:solidFill>
              </a:rPr>
              <a:t>;16(4</a:t>
            </a:r>
            <a:r>
              <a:rPr lang="it-IT" sz="1050" b="1" dirty="0">
                <a:solidFill>
                  <a:schemeClr val="bg1"/>
                </a:solidFill>
              </a:rPr>
              <a:t>):</a:t>
            </a:r>
            <a:r>
              <a:rPr lang="it-IT" sz="1050" b="1" dirty="0" smtClean="0">
                <a:solidFill>
                  <a:schemeClr val="bg1"/>
                </a:solidFill>
              </a:rPr>
              <a:t>625-633. </a:t>
            </a:r>
            <a:r>
              <a:rPr lang="en-US" sz="1050" b="1" dirty="0" smtClean="0">
                <a:solidFill>
                  <a:schemeClr val="bg1"/>
                </a:solidFill>
              </a:rPr>
              <a:t>b</a:t>
            </a:r>
            <a:r>
              <a:rPr lang="en-US" sz="1050" b="1" dirty="0">
                <a:solidFill>
                  <a:schemeClr val="bg1"/>
                </a:solidFill>
              </a:rPr>
              <a:t>. </a:t>
            </a:r>
            <a:r>
              <a:rPr lang="en-US" sz="1050" b="1" dirty="0" err="1" smtClean="0">
                <a:solidFill>
                  <a:schemeClr val="bg1"/>
                </a:solidFill>
              </a:rPr>
              <a:t>Majhail</a:t>
            </a:r>
            <a:r>
              <a:rPr lang="en-US" sz="1050" b="1" dirty="0" smtClean="0">
                <a:solidFill>
                  <a:schemeClr val="bg1"/>
                </a:solidFill>
              </a:rPr>
              <a:t>  NS, et </a:t>
            </a:r>
            <a:r>
              <a:rPr lang="en-US" sz="1050" b="1" dirty="0">
                <a:solidFill>
                  <a:schemeClr val="bg1"/>
                </a:solidFill>
              </a:rPr>
              <a:t>al. </a:t>
            </a:r>
            <a:r>
              <a:rPr lang="en-US" sz="1050" b="1" i="1" dirty="0" err="1">
                <a:solidFill>
                  <a:schemeClr val="bg1"/>
                </a:solidFill>
              </a:rPr>
              <a:t>Biol</a:t>
            </a:r>
            <a:r>
              <a:rPr lang="en-US" sz="1050" b="1" i="1" dirty="0">
                <a:solidFill>
                  <a:schemeClr val="bg1"/>
                </a:solidFill>
              </a:rPr>
              <a:t> Blood Marrow </a:t>
            </a:r>
            <a:r>
              <a:rPr lang="en-US" sz="1050" b="1" i="1" dirty="0" smtClean="0">
                <a:solidFill>
                  <a:schemeClr val="bg1"/>
                </a:solidFill>
              </a:rPr>
              <a:t>Transplant.</a:t>
            </a:r>
            <a:r>
              <a:rPr lang="en-US" sz="1050" b="1" dirty="0" smtClean="0">
                <a:solidFill>
                  <a:schemeClr val="bg1"/>
                </a:solidFill>
              </a:rPr>
              <a:t> 2006;12</a:t>
            </a:r>
            <a:r>
              <a:rPr lang="en-US" sz="1050" b="1" dirty="0">
                <a:solidFill>
                  <a:schemeClr val="bg1"/>
                </a:solidFill>
              </a:rPr>
              <a:t>: </a:t>
            </a:r>
            <a:r>
              <a:rPr lang="en-US" sz="1050" b="1" dirty="0" smtClean="0">
                <a:solidFill>
                  <a:schemeClr val="bg1"/>
                </a:solidFill>
              </a:rPr>
              <a:t>1065. </a:t>
            </a:r>
            <a:r>
              <a:rPr lang="en-US" sz="1050" b="1" dirty="0">
                <a:solidFill>
                  <a:schemeClr val="bg1"/>
                </a:solidFill>
              </a:rPr>
              <a:t>c. </a:t>
            </a:r>
            <a:r>
              <a:rPr lang="en-US" sz="1050" b="1" dirty="0" err="1" smtClean="0">
                <a:solidFill>
                  <a:schemeClr val="bg1"/>
                </a:solidFill>
              </a:rPr>
              <a:t>Sirohi</a:t>
            </a:r>
            <a:r>
              <a:rPr lang="en-US" sz="1050" b="1" dirty="0" smtClean="0">
                <a:solidFill>
                  <a:schemeClr val="bg1"/>
                </a:solidFill>
              </a:rPr>
              <a:t> B, </a:t>
            </a:r>
            <a:r>
              <a:rPr lang="en-US" sz="1050" b="1" dirty="0">
                <a:solidFill>
                  <a:schemeClr val="bg1"/>
                </a:solidFill>
              </a:rPr>
              <a:t>et al. </a:t>
            </a:r>
            <a:r>
              <a:rPr lang="en-US" sz="1050" b="1" i="1" dirty="0">
                <a:solidFill>
                  <a:schemeClr val="bg1"/>
                </a:solidFill>
              </a:rPr>
              <a:t>Ann </a:t>
            </a:r>
            <a:r>
              <a:rPr lang="en-US" sz="1050" b="1" i="1" dirty="0" err="1" smtClean="0">
                <a:solidFill>
                  <a:schemeClr val="bg1"/>
                </a:solidFill>
              </a:rPr>
              <a:t>Oncol</a:t>
            </a:r>
            <a:r>
              <a:rPr lang="en-US" sz="1050" b="1" i="1" dirty="0" smtClean="0">
                <a:solidFill>
                  <a:schemeClr val="bg1"/>
                </a:solidFill>
              </a:rPr>
              <a:t>.</a:t>
            </a:r>
            <a:r>
              <a:rPr lang="en-US" sz="1050" b="1" dirty="0" smtClean="0">
                <a:solidFill>
                  <a:schemeClr val="bg1"/>
                </a:solidFill>
              </a:rPr>
              <a:t> 2008;19:1312-1329. </a:t>
            </a:r>
            <a:r>
              <a:rPr lang="en-US" sz="1050" b="1" dirty="0" smtClean="0">
                <a:solidFill>
                  <a:schemeClr val="bg1"/>
                </a:solidFill>
              </a:rPr>
              <a:t>d</a:t>
            </a:r>
            <a:r>
              <a:rPr lang="en-US" sz="1050" b="1" dirty="0">
                <a:solidFill>
                  <a:schemeClr val="bg1"/>
                </a:solidFill>
              </a:rPr>
              <a:t>. Hahn </a:t>
            </a:r>
            <a:r>
              <a:rPr lang="en-US" sz="1050" b="1" dirty="0" smtClean="0">
                <a:solidFill>
                  <a:schemeClr val="bg1"/>
                </a:solidFill>
              </a:rPr>
              <a:t>T, et </a:t>
            </a:r>
            <a:r>
              <a:rPr lang="en-US" sz="1050" b="1" dirty="0">
                <a:solidFill>
                  <a:schemeClr val="bg1"/>
                </a:solidFill>
              </a:rPr>
              <a:t>al. </a:t>
            </a:r>
            <a:r>
              <a:rPr lang="en-US" sz="1050" b="1" i="1" dirty="0" err="1">
                <a:solidFill>
                  <a:schemeClr val="bg1"/>
                </a:solidFill>
              </a:rPr>
              <a:t>Biol</a:t>
            </a:r>
            <a:r>
              <a:rPr lang="en-US" sz="1050" b="1" i="1" dirty="0">
                <a:solidFill>
                  <a:schemeClr val="bg1"/>
                </a:solidFill>
              </a:rPr>
              <a:t> Blood Marrow </a:t>
            </a:r>
            <a:r>
              <a:rPr lang="en-US" sz="1050" b="1" i="1" dirty="0" smtClean="0">
                <a:solidFill>
                  <a:schemeClr val="bg1"/>
                </a:solidFill>
              </a:rPr>
              <a:t>Transplant.</a:t>
            </a:r>
            <a:r>
              <a:rPr lang="en-US" sz="1050" b="1" dirty="0" smtClean="0">
                <a:solidFill>
                  <a:schemeClr val="bg1"/>
                </a:solidFill>
              </a:rPr>
              <a:t> 2013;19:1740-1744. </a:t>
            </a:r>
            <a:r>
              <a:rPr lang="en-US" sz="1050" b="1" dirty="0">
                <a:solidFill>
                  <a:schemeClr val="bg1"/>
                </a:solidFill>
              </a:rPr>
              <a:t>e. </a:t>
            </a:r>
            <a:r>
              <a:rPr lang="fr-FR" sz="1050" b="1" dirty="0">
                <a:solidFill>
                  <a:schemeClr val="bg1"/>
                </a:solidFill>
              </a:rPr>
              <a:t>Younes A, et al. </a:t>
            </a:r>
            <a:r>
              <a:rPr lang="fr-FR" sz="1050" b="1" i="1" dirty="0">
                <a:solidFill>
                  <a:schemeClr val="bg1"/>
                </a:solidFill>
              </a:rPr>
              <a:t>J Clin </a:t>
            </a:r>
            <a:r>
              <a:rPr lang="fr-FR" sz="1050" b="1" i="1" dirty="0" err="1" smtClean="0">
                <a:solidFill>
                  <a:schemeClr val="bg1"/>
                </a:solidFill>
              </a:rPr>
              <a:t>Oncol</a:t>
            </a:r>
            <a:r>
              <a:rPr lang="fr-FR" sz="1050" b="1" i="1" dirty="0" smtClean="0">
                <a:solidFill>
                  <a:schemeClr val="bg1"/>
                </a:solidFill>
              </a:rPr>
              <a:t>. </a:t>
            </a:r>
            <a:r>
              <a:rPr lang="fr-FR" sz="1050" b="1" dirty="0" smtClean="0">
                <a:solidFill>
                  <a:schemeClr val="bg1"/>
                </a:solidFill>
              </a:rPr>
              <a:t>2012</a:t>
            </a:r>
            <a:r>
              <a:rPr lang="fr-FR" sz="1050" b="1" dirty="0">
                <a:solidFill>
                  <a:schemeClr val="bg1"/>
                </a:solidFill>
              </a:rPr>
              <a:t>, 30: </a:t>
            </a:r>
            <a:r>
              <a:rPr lang="fr-FR" sz="1050" b="1" dirty="0" smtClean="0">
                <a:solidFill>
                  <a:schemeClr val="bg1"/>
                </a:solidFill>
              </a:rPr>
              <a:t>2183-2189.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19" y="1647825"/>
            <a:ext cx="3192330" cy="268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04796" y="4337600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Prognostic </a:t>
            </a:r>
            <a:r>
              <a:rPr lang="en-US" sz="900" b="1" dirty="0">
                <a:solidFill>
                  <a:schemeClr val="bg1"/>
                </a:solidFill>
              </a:rPr>
              <a:t>factors affecting long-term outcome after stem cell transplantation in Hodgkin’s lymphoma </a:t>
            </a:r>
            <a:r>
              <a:rPr lang="en-US" sz="900" b="1" dirty="0" err="1">
                <a:solidFill>
                  <a:schemeClr val="bg1"/>
                </a:solidFill>
              </a:rPr>
              <a:t>autografted</a:t>
            </a:r>
            <a:r>
              <a:rPr lang="en-US" sz="900" b="1" dirty="0">
                <a:solidFill>
                  <a:schemeClr val="bg1"/>
                </a:solidFill>
              </a:rPr>
              <a:t> after a first </a:t>
            </a:r>
            <a:r>
              <a:rPr lang="en-US" sz="900" b="1" dirty="0" err="1" smtClean="0">
                <a:solidFill>
                  <a:schemeClr val="bg1"/>
                </a:solidFill>
              </a:rPr>
              <a:t>relapse</a:t>
            </a:r>
            <a:r>
              <a:rPr lang="en-US" sz="900" b="1" dirty="0" err="1" smtClean="0">
                <a:solidFill>
                  <a:schemeClr val="bg1"/>
                </a:solidFill>
              </a:rPr>
              <a:t>.</a:t>
            </a:r>
            <a:r>
              <a:rPr lang="en-US" sz="900" b="1" baseline="30000" dirty="0" err="1" smtClean="0">
                <a:solidFill>
                  <a:schemeClr val="bg1"/>
                </a:solidFill>
              </a:rPr>
              <a:t>a</a:t>
            </a:r>
            <a:endParaRPr lang="en-US" sz="900" b="1" baseline="30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1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293"/>
            <a:ext cx="9144000" cy="1016732"/>
          </a:xfrm>
        </p:spPr>
        <p:txBody>
          <a:bodyPr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3600" dirty="0" smtClean="0">
                <a:solidFill>
                  <a:srgbClr val="F09828"/>
                </a:solidFill>
              </a:rPr>
              <a:t>Study Design and Key Eligibility Criteria</a:t>
            </a:r>
            <a:endParaRPr lang="en-US" sz="3600" dirty="0">
              <a:solidFill>
                <a:srgbClr val="F09828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9" y="2412085"/>
            <a:ext cx="8894082" cy="309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9" y="2412085"/>
            <a:ext cx="8894082" cy="30967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9" y="2412085"/>
            <a:ext cx="8894082" cy="3096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9" y="2412085"/>
            <a:ext cx="8894082" cy="309677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291079" y="1253438"/>
            <a:ext cx="8561842" cy="880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F09828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329 patients were randomized at 78 sites in North America and Europe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Treatment and Assessment Schedule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16732"/>
            <a:ext cx="8210550" cy="20867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F09828"/>
              </a:buClr>
            </a:pPr>
            <a:r>
              <a:rPr lang="en-US" b="1" dirty="0">
                <a:solidFill>
                  <a:schemeClr val="bg1"/>
                </a:solidFill>
              </a:rPr>
              <a:t>Patients were randomized to receive 16 cycles of BV or placebo</a:t>
            </a:r>
          </a:p>
          <a:p>
            <a:pPr>
              <a:buClr>
                <a:srgbClr val="F09828"/>
              </a:buClr>
            </a:pPr>
            <a:r>
              <a:rPr lang="en-US" b="1" dirty="0">
                <a:solidFill>
                  <a:schemeClr val="bg1"/>
                </a:solidFill>
              </a:rPr>
              <a:t>They were evaluated and treated every 21 days</a:t>
            </a:r>
          </a:p>
          <a:p>
            <a:pPr>
              <a:buClr>
                <a:srgbClr val="F09828"/>
              </a:buClr>
            </a:pPr>
            <a:r>
              <a:rPr lang="en-US" b="1" dirty="0">
                <a:solidFill>
                  <a:schemeClr val="bg1"/>
                </a:solidFill>
              </a:rPr>
              <a:t>Imaging quarterly for first year, then at 18 and 24 months</a:t>
            </a:r>
          </a:p>
          <a:p>
            <a:r>
              <a:rPr lang="en-US" b="1" dirty="0">
                <a:solidFill>
                  <a:srgbClr val="FFFF00"/>
                </a:solidFill>
              </a:rPr>
              <a:t>Importantly, patients who progressed on the placebo arm could subsequently receive BV on another trial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2" y="3492897"/>
            <a:ext cx="8073957" cy="259985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Rectangle 4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3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Main Objectives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5775" y="1341438"/>
            <a:ext cx="8305800" cy="313316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F09828"/>
              </a:buClr>
            </a:pPr>
            <a:r>
              <a:rPr lang="en-US" sz="2400" b="1" dirty="0" smtClean="0">
                <a:solidFill>
                  <a:schemeClr val="bg1"/>
                </a:solidFill>
              </a:rPr>
              <a:t>Primary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2000" b="1" dirty="0" smtClean="0">
                <a:solidFill>
                  <a:schemeClr val="bg1"/>
                </a:solidFill>
              </a:rPr>
              <a:t>To compare </a:t>
            </a:r>
            <a:r>
              <a:rPr lang="en-US" sz="2000" b="1" dirty="0">
                <a:solidFill>
                  <a:schemeClr val="bg1"/>
                </a:solidFill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</a:rPr>
              <a:t>rogression-free survival (PFS) per independent review facility (IRF) between the 2 treatment </a:t>
            </a:r>
            <a:r>
              <a:rPr lang="en-US" sz="2000" b="1" dirty="0" smtClean="0">
                <a:solidFill>
                  <a:schemeClr val="bg1"/>
                </a:solidFill>
              </a:rPr>
              <a:t>arms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Clr>
                <a:srgbClr val="F09828"/>
              </a:buClr>
            </a:pPr>
            <a:r>
              <a:rPr lang="en-US" sz="2400" b="1" dirty="0" smtClean="0">
                <a:solidFill>
                  <a:schemeClr val="bg1"/>
                </a:solidFill>
              </a:rPr>
              <a:t>Secondary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2000" b="1" dirty="0" smtClean="0">
                <a:solidFill>
                  <a:schemeClr val="bg1"/>
                </a:solidFill>
              </a:rPr>
              <a:t>To compare overall survival (OS) between the 2 treatment arms</a:t>
            </a:r>
          </a:p>
          <a:p>
            <a:pPr lvl="1">
              <a:buClr>
                <a:srgbClr val="F09828"/>
              </a:buClr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chemeClr val="bg1"/>
                </a:solidFill>
              </a:rPr>
              <a:t>To evaluate the safety and tolerability of </a:t>
            </a:r>
            <a:r>
              <a:rPr lang="en-US" sz="2000" b="1" dirty="0" smtClean="0">
                <a:solidFill>
                  <a:schemeClr val="bg1"/>
                </a:solidFill>
              </a:rPr>
              <a:t>BV compared </a:t>
            </a:r>
            <a:r>
              <a:rPr lang="en-US" sz="2000" b="1" dirty="0">
                <a:solidFill>
                  <a:schemeClr val="bg1"/>
                </a:solidFill>
              </a:rPr>
              <a:t>to placebo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5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1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4341224"/>
              </p:ext>
            </p:extLst>
          </p:nvPr>
        </p:nvGraphicFramePr>
        <p:xfrm>
          <a:off x="304800" y="1014082"/>
          <a:ext cx="8534400" cy="5120314"/>
        </p:xfrm>
        <a:graphic>
          <a:graphicData uri="http://schemas.openxmlformats.org/drawingml/2006/table">
            <a:tbl>
              <a:tblPr/>
              <a:tblGrid>
                <a:gridCol w="4286250"/>
                <a:gridCol w="2124075"/>
                <a:gridCol w="2124075"/>
              </a:tblGrid>
              <a:tr h="49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BV</a:t>
                      </a:r>
                      <a:b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 = 165)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Placebo</a:t>
                      </a:r>
                      <a:b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 = 164)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53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Age, years; median (range)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33 (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18-71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32 (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18-76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Gender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46% M / 54% F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59% M / 41% F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No. prior cancer-related systemic salvage therapies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94 (57)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86 (52)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≥2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71 (43)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78 (48)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HL status after frontline therapy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Refractory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99 (60)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97 (59)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Relapse &lt;12 months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52 (32)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54 (33)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Relapse ≥12 months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(8)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(8)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Response with salvage therapy pre-ASCT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Complete remission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61 (37)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62 (38)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Partial remission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57 (35)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56 (34)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Stable disease</a:t>
                      </a:r>
                      <a:endParaRPr kumimoji="0" lang="en-US" sz="13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47 (28)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46 (28)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Extranodal involvement at pre-ASCT relapse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54 (33)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53 (32)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 symptoms after frontline therapy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47 (28)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40 (24)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Pre-ASCT PET status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FDG avid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64 (39)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51 (31)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FDG negative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56 (34)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57 (35)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78"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45 (27)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56 (34)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2972193"/>
            <a:ext cx="8534400" cy="247650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09828"/>
                </a:solidFill>
              </a:rPr>
              <a:t>Patient Characteristics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479875"/>
            <a:ext cx="8534400" cy="247650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7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Patient Disposition</a:t>
            </a:r>
            <a:endParaRPr lang="en-US" sz="3600" dirty="0">
              <a:solidFill>
                <a:srgbClr val="F09828"/>
              </a:solidFill>
            </a:endParaRPr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838415"/>
              </p:ext>
            </p:extLst>
          </p:nvPr>
        </p:nvGraphicFramePr>
        <p:xfrm>
          <a:off x="1223806" y="1466172"/>
          <a:ext cx="6742329" cy="2517864"/>
        </p:xfrm>
        <a:graphic>
          <a:graphicData uri="http://schemas.openxmlformats.org/drawingml/2006/table">
            <a:tbl>
              <a:tblPr/>
              <a:tblGrid>
                <a:gridCol w="2933379"/>
                <a:gridCol w="1904475"/>
                <a:gridCol w="1904475"/>
              </a:tblGrid>
              <a:tr h="591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Reason for treatment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discontinuation</a:t>
                      </a:r>
                      <a:endParaRPr kumimoji="0" lang="en-US" sz="16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BV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 = 165)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(%)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Placebo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 = 164)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(%)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Completed treatment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78 (47)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81 (49)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Progressive disease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24 (15)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69 (42)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Adverse event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54 (33)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 (6)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Patient decision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 (5)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 (2)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219200" y="3886200"/>
            <a:ext cx="3075177" cy="670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Clr>
                <a:srgbClr val="F09828"/>
              </a:buClr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*All </a:t>
            </a:r>
            <a:r>
              <a:rPr lang="en-US" sz="1400" b="1" dirty="0" smtClean="0">
                <a:solidFill>
                  <a:schemeClr val="bg1"/>
                </a:solidFill>
              </a:rPr>
              <a:t>patients are off treatment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0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Patient Exposure</a:t>
            </a:r>
            <a:endParaRPr lang="en-US" sz="3600" dirty="0">
              <a:solidFill>
                <a:srgbClr val="F0982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1"/>
          <a:stretch/>
        </p:blipFill>
        <p:spPr>
          <a:xfrm>
            <a:off x="1393313" y="2037144"/>
            <a:ext cx="6357375" cy="33317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2335725" y="3059307"/>
            <a:ext cx="4472550" cy="566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tIns="45720">
            <a:spAutoFit/>
          </a:bodyPr>
          <a:lstStyle/>
          <a:p>
            <a:pPr marL="0" indent="0">
              <a:buNone/>
            </a:pPr>
            <a:r>
              <a:rPr lang="en-US" sz="1400" dirty="0" smtClean="0"/>
              <a:t>Median number of treatment cycles 15 in both arms</a:t>
            </a:r>
          </a:p>
          <a:p>
            <a:pPr marL="0" indent="0">
              <a:buNone/>
            </a:pPr>
            <a:r>
              <a:rPr lang="en-US" sz="1400" dirty="0" smtClean="0"/>
              <a:t>Mean number of treatment cycles: 12 BV, 11 placebo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1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09828"/>
                </a:solidFill>
              </a:rPr>
              <a:t>Progression-</a:t>
            </a:r>
            <a:r>
              <a:rPr lang="en-US" sz="3600" dirty="0">
                <a:solidFill>
                  <a:srgbClr val="F09828"/>
                </a:solidFill>
              </a:rPr>
              <a:t>F</a:t>
            </a:r>
            <a:r>
              <a:rPr lang="en-US" sz="3600" dirty="0" smtClean="0">
                <a:solidFill>
                  <a:srgbClr val="F09828"/>
                </a:solidFill>
              </a:rPr>
              <a:t>ree Survival</a:t>
            </a:r>
            <a:endParaRPr lang="en-US" sz="3600" dirty="0">
              <a:solidFill>
                <a:srgbClr val="F0982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2583" y="10167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PFS per IRF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101638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PFS per Investigator</a:t>
            </a:r>
            <a:r>
              <a:rPr lang="en-US" baseline="30000" dirty="0">
                <a:solidFill>
                  <a:srgbClr val="000000"/>
                </a:solidFill>
              </a:rPr>
              <a:t>†</a:t>
            </a:r>
          </a:p>
        </p:txBody>
      </p:sp>
      <p:graphicFrame>
        <p:nvGraphicFramePr>
          <p:cNvPr id="1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250752"/>
              </p:ext>
            </p:extLst>
          </p:nvPr>
        </p:nvGraphicFramePr>
        <p:xfrm>
          <a:off x="542924" y="4070795"/>
          <a:ext cx="4098663" cy="1591076"/>
        </p:xfrm>
        <a:graphic>
          <a:graphicData uri="http://schemas.openxmlformats.org/drawingml/2006/table">
            <a:tbl>
              <a:tblPr/>
              <a:tblGrid>
                <a:gridCol w="1821628"/>
                <a:gridCol w="1081591"/>
                <a:gridCol w="1195444"/>
              </a:tblGrid>
              <a:tr h="361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BV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N = 165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Placebo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N = 164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03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Hazard Ratio (95% CI)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0.57 (0.40–0.81,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 = .001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Events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Median PFS (months)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2-year PFS rate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63%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51%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025941"/>
              </p:ext>
            </p:extLst>
          </p:nvPr>
        </p:nvGraphicFramePr>
        <p:xfrm>
          <a:off x="4981520" y="4065475"/>
          <a:ext cx="3829049" cy="1591076"/>
        </p:xfrm>
        <a:graphic>
          <a:graphicData uri="http://schemas.openxmlformats.org/drawingml/2006/table">
            <a:tbl>
              <a:tblPr/>
              <a:tblGrid>
                <a:gridCol w="1781175"/>
                <a:gridCol w="1023937"/>
                <a:gridCol w="1023937"/>
              </a:tblGrid>
              <a:tr h="361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165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Placebo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= 164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03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Hazard Ratio (95% CI)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0.50 (0.36–0.70)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Events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Median PFS (months)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2-year PFS rate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65%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45%</a:t>
                      </a:r>
                    </a:p>
                  </a:txBody>
                  <a:tcPr marL="97777" marR="97777" marT="45722" marB="4572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00355" y="5742109"/>
            <a:ext cx="698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Regularly scheduled CT scans</a:t>
            </a:r>
          </a:p>
          <a:p>
            <a:r>
              <a:rPr lang="en-US" sz="1200" baseline="30000" dirty="0">
                <a:solidFill>
                  <a:schemeClr val="bg1"/>
                </a:solidFill>
              </a:rPr>
              <a:t>†</a:t>
            </a:r>
            <a:r>
              <a:rPr lang="en-US" sz="1200" dirty="0">
                <a:solidFill>
                  <a:schemeClr val="bg1"/>
                </a:solidFill>
              </a:rPr>
              <a:t> Includes information from both radiographic assessments and clinical lymphoma assessments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2" b="-1"/>
          <a:stretch/>
        </p:blipFill>
        <p:spPr>
          <a:xfrm>
            <a:off x="228600" y="990600"/>
            <a:ext cx="8772162" cy="29182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/>
          <p:cNvSpPr/>
          <p:nvPr/>
        </p:nvSpPr>
        <p:spPr>
          <a:xfrm>
            <a:off x="355465" y="6400629"/>
            <a:ext cx="3937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FF"/>
                </a:solidFill>
              </a:rPr>
              <a:t>Moskowitz CH,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</a:t>
            </a:r>
            <a:r>
              <a:rPr lang="en-US" sz="1200" b="1" kern="0" dirty="0" smtClean="0">
                <a:solidFill>
                  <a:srgbClr val="FFFFFF"/>
                </a:solidFill>
              </a:rPr>
              <a:t>673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9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Scientific_No-Footer">
  <a:themeElements>
    <a:clrScheme name="MA Optional Colors">
      <a:dk1>
        <a:srgbClr val="000000"/>
      </a:dk1>
      <a:lt1>
        <a:srgbClr val="FFFFFF"/>
      </a:lt1>
      <a:dk2>
        <a:srgbClr val="18184D"/>
      </a:dk2>
      <a:lt2>
        <a:srgbClr val="808080"/>
      </a:lt2>
      <a:accent1>
        <a:srgbClr val="114AFF"/>
      </a:accent1>
      <a:accent2>
        <a:srgbClr val="BBE0E3"/>
      </a:accent2>
      <a:accent3>
        <a:srgbClr val="99CC00"/>
      </a:accent3>
      <a:accent4>
        <a:srgbClr val="333333"/>
      </a:accent4>
      <a:accent5>
        <a:srgbClr val="212167"/>
      </a:accent5>
      <a:accent6>
        <a:srgbClr val="729900"/>
      </a:accent6>
      <a:hlink>
        <a:srgbClr val="808080"/>
      </a:hlink>
      <a:folHlink>
        <a:srgbClr val="00CC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1301</Words>
  <Application>Microsoft Office PowerPoint</Application>
  <PresentationFormat>On-screen Show (4:3)</PresentationFormat>
  <Paragraphs>262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Template_Scientific_No-Footer</vt:lpstr>
      <vt:lpstr>The AETHERA Trial: Results of a Randomized,  Double-Blind, Placebo-Controlled Phase III  Study of Brentuximab Vedotin in the Treatment  of Patients at Risk of Hodgkin Lymphoma Progression Following Autologous Stem  Cell Transplant</vt:lpstr>
      <vt:lpstr>Background</vt:lpstr>
      <vt:lpstr>Study Design and Key Eligibility Criteria</vt:lpstr>
      <vt:lpstr>Treatment and Assessment Schedule</vt:lpstr>
      <vt:lpstr>Main Objectives</vt:lpstr>
      <vt:lpstr>Patient Characteristics</vt:lpstr>
      <vt:lpstr>Patient Disposition</vt:lpstr>
      <vt:lpstr>Patient Exposure</vt:lpstr>
      <vt:lpstr>Progression-Free Survival</vt:lpstr>
      <vt:lpstr>Subgroup Analysis of PFS per IRF</vt:lpstr>
      <vt:lpstr>PFS* by Eligibility Criteria</vt:lpstr>
      <vt:lpstr>Overall Survival</vt:lpstr>
      <vt:lpstr>Subsequent Anti-tumor Therapies</vt:lpstr>
      <vt:lpstr>Adverse Events*</vt:lpstr>
      <vt:lpstr>Deaths</vt:lpstr>
      <vt:lpstr>Conclusions</vt:lpstr>
    </vt:vector>
  </TitlesOfParts>
  <Company>Seattle Genetics,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AETHERA Trial: Results of a Randomized,  Double-Blind, Placebo-Controlled Phase 3 Study of Brentuximab Vedotin in the Treatment of Patients at Risk of Hodgkin Lymphoma Progression Following Autologous Stem Cell Transplant</dc:title>
  <dc:creator>Naomi Hunder</dc:creator>
  <cp:lastModifiedBy>Christi Gray</cp:lastModifiedBy>
  <cp:revision>55</cp:revision>
  <dcterms:created xsi:type="dcterms:W3CDTF">2014-12-06T23:20:45Z</dcterms:created>
  <dcterms:modified xsi:type="dcterms:W3CDTF">2014-12-11T15:47:15Z</dcterms:modified>
</cp:coreProperties>
</file>