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5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6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86" r:id="rId3"/>
    <p:sldMasterId id="2147483699" r:id="rId4"/>
    <p:sldMasterId id="2147483712" r:id="rId5"/>
    <p:sldMasterId id="2147483727" r:id="rId6"/>
    <p:sldMasterId id="2147483746" r:id="rId7"/>
  </p:sldMasterIdLst>
  <p:notesMasterIdLst>
    <p:notesMasterId r:id="rId29"/>
  </p:notesMasterIdLst>
  <p:sldIdLst>
    <p:sldId id="259" r:id="rId8"/>
    <p:sldId id="258" r:id="rId9"/>
    <p:sldId id="278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y Furedy, RN, OCN" initials="AF" lastIdx="9" clrIdx="0"/>
  <p:cmAuthor id="1" name="Christi Gray" initials="CG" lastIdx="4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9828"/>
    <a:srgbClr val="FFCC00"/>
    <a:srgbClr val="CC9900"/>
    <a:srgbClr val="7EC234"/>
    <a:srgbClr val="DF86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-984" y="-84"/>
      </p:cViewPr>
      <p:guideLst>
        <p:guide orient="horz" pos="2160"/>
        <p:guide orient="horz" pos="621"/>
        <p:guide orient="horz" pos="532"/>
        <p:guide orient="horz" pos="4176"/>
        <p:guide orient="horz" pos="4319"/>
        <p:guide pos="2880"/>
        <p:guide pos="288"/>
        <p:guide pos="54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CB2DC2-4D79-4322-86E1-61A8DBC5B236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36101-B914-42A3-ADDA-5564873EB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6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41B6D34-F043-4A41-90D9-14B24BE754EE}" type="slidenum">
              <a:rPr lang="en-US" altLang="en-US">
                <a:solidFill>
                  <a:srgbClr val="000000"/>
                </a:solidFill>
                <a:ea typeface="MS PGothic" pitchFamily="34" charset="-128"/>
              </a:rPr>
              <a:pPr>
                <a:defRPr/>
              </a:pPr>
              <a:t>5</a:t>
            </a:fld>
            <a:endParaRPr lang="en-US" altLang="en-US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altLang="en-US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fr-BE" altLang="en-US" smtClean="0"/>
              <a:t>During my presentation, for slides 12-14 I will discuss specifically the situation of our patient</a:t>
            </a:r>
          </a:p>
        </p:txBody>
      </p:sp>
      <p:sp>
        <p:nvSpPr>
          <p:cNvPr id="62468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48D98B7-2785-4958-9242-3D2EBB287C38}" type="slidenum">
              <a:rPr lang="fr-BE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fr-B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65F57907-F355-426A-934C-2E010B181012}" type="slidenum">
              <a:rPr lang="en-US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fr-BE" altLang="en-US" smtClean="0"/>
              <a:t>I conclude that our patient is not a candidate for combined chemotherapy</a:t>
            </a:r>
          </a:p>
        </p:txBody>
      </p:sp>
      <p:sp>
        <p:nvSpPr>
          <p:cNvPr id="6451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B1939B9A-D6BF-4AE6-94B0-CD3573898CD7}" type="slidenum">
              <a:rPr lang="fr-BE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fr-B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36C58F7-6B6D-450F-AE62-E16230187E46}" type="slidenum">
              <a:rPr lang="en-GB" altLang="en-US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pPr>
                <a:defRPr/>
              </a:pPr>
              <a:t>15</a:t>
            </a:fld>
            <a:endParaRPr lang="en-GB" altLang="en-US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9436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tabLst>
                <a:tab pos="119063" algn="l"/>
              </a:tabLst>
            </a:pPr>
            <a:r>
              <a:rPr lang="en-US" altLang="en-US" smtClean="0">
                <a:latin typeface="Times New Roman" pitchFamily="18" charset="0"/>
                <a:ea typeface="MS PGothic" pitchFamily="34" charset="-128"/>
              </a:rPr>
              <a:t> 	Multiple triggers of angiogenesis include local tumor conditions, such as		hypoxia, and the binding of both paracrine and autocrine growth factors.</a:t>
            </a:r>
          </a:p>
          <a:p>
            <a:pPr eaLnBrk="1" hangingPunct="1">
              <a:spcBef>
                <a:spcPct val="0"/>
              </a:spcBef>
              <a:tabLst>
                <a:tab pos="119063" algn="l"/>
              </a:tabLst>
            </a:pPr>
            <a:r>
              <a:rPr lang="en-US" altLang="en-US" smtClean="0">
                <a:latin typeface="Times New Roman" pitchFamily="18" charset="0"/>
                <a:ea typeface="MS PGothic" pitchFamily="34" charset="-128"/>
              </a:rPr>
              <a:t> 	VEGF synthesis is turned on by a transcription factor regulated by hypoxia		(hypoxia inducible factor). COX-2 activation and NO also increase VEGF 		synthesis.</a:t>
            </a:r>
            <a:r>
              <a:rPr lang="en-US" altLang="en-US" baseline="30000" smtClean="0">
                <a:latin typeface="Times New Roman" pitchFamily="18" charset="0"/>
                <a:ea typeface="MS PGothic" pitchFamily="34" charset="-128"/>
              </a:rPr>
              <a:t>16</a:t>
            </a:r>
            <a:endParaRPr lang="en-US" altLang="en-US" smtClean="0">
              <a:latin typeface="Times New Roman" pitchFamily="18" charset="0"/>
              <a:ea typeface="MS PGothic" pitchFamily="34" charset="-128"/>
            </a:endParaRPr>
          </a:p>
          <a:p>
            <a:pPr eaLnBrk="1" hangingPunct="1">
              <a:spcBef>
                <a:spcPct val="0"/>
              </a:spcBef>
              <a:tabLst>
                <a:tab pos="119063" algn="l"/>
              </a:tabLst>
            </a:pPr>
            <a:r>
              <a:rPr lang="en-US" altLang="en-US" smtClean="0">
                <a:latin typeface="Times New Roman" pitchFamily="18" charset="0"/>
                <a:ea typeface="MS PGothic" pitchFamily="34" charset="-128"/>
              </a:rPr>
              <a:t> 	Increased VEGF has been observed in response to EGF, bFGF, </a:t>
            </a:r>
            <a:br>
              <a:rPr lang="en-US" altLang="en-US" smtClean="0">
                <a:latin typeface="Times New Roman" pitchFamily="18" charset="0"/>
                <a:ea typeface="MS PGothic" pitchFamily="34" charset="-128"/>
              </a:rPr>
            </a:br>
            <a:r>
              <a:rPr lang="en-US" altLang="en-US" smtClean="0">
                <a:latin typeface="Times New Roman" pitchFamily="18" charset="0"/>
                <a:ea typeface="MS PGothic" pitchFamily="34" charset="-128"/>
              </a:rPr>
              <a:t>	EGF, interleukin (IL)-1, IL-6, transforming growth factor (TGF)-</a:t>
            </a:r>
            <a:r>
              <a:rPr lang="en-US" altLang="en-US" smtClean="0">
                <a:latin typeface="Times New Roman" pitchFamily="18" charset="0"/>
                <a:ea typeface="MS PGothic" pitchFamily="34" charset="-128"/>
                <a:sym typeface="Symbol" pitchFamily="18" charset="2"/>
              </a:rPr>
              <a:t>, and </a:t>
            </a:r>
            <a:br>
              <a:rPr lang="en-US" altLang="en-US" smtClean="0">
                <a:latin typeface="Times New Roman" pitchFamily="18" charset="0"/>
                <a:ea typeface="MS PGothic" pitchFamily="34" charset="-128"/>
                <a:sym typeface="Symbol" pitchFamily="18" charset="2"/>
              </a:rPr>
            </a:br>
            <a:r>
              <a:rPr lang="en-US" altLang="en-US" smtClean="0">
                <a:latin typeface="Times New Roman" pitchFamily="18" charset="0"/>
                <a:ea typeface="MS PGothic" pitchFamily="34" charset="-128"/>
                <a:sym typeface="Symbol" pitchFamily="18" charset="2"/>
              </a:rPr>
              <a:t>	hepatocyte 	growth factor (HGF). </a:t>
            </a:r>
            <a:r>
              <a:rPr lang="en-US" altLang="en-US" smtClean="0">
                <a:latin typeface="Times New Roman" pitchFamily="18" charset="0"/>
                <a:ea typeface="MS PGothic" pitchFamily="34" charset="-128"/>
              </a:rPr>
              <a:t>The mechanism by which these and other		growth factors promote angiogenesis may be to increase VEGF synthesis.</a:t>
            </a:r>
            <a:r>
              <a:rPr lang="en-US" altLang="en-US" baseline="30000" smtClean="0">
                <a:latin typeface="Times New Roman" pitchFamily="18" charset="0"/>
                <a:ea typeface="MS PGothic" pitchFamily="34" charset="-128"/>
              </a:rPr>
              <a:t>16</a:t>
            </a:r>
            <a:endParaRPr lang="en-US" altLang="en-US" smtClean="0">
              <a:latin typeface="Times New Roman" pitchFamily="18" charset="0"/>
              <a:ea typeface="MS PGothic" pitchFamily="34" charset="-128"/>
            </a:endParaRPr>
          </a:p>
          <a:p>
            <a:pPr eaLnBrk="1" hangingPunct="1">
              <a:spcBef>
                <a:spcPct val="0"/>
              </a:spcBef>
              <a:tabLst>
                <a:tab pos="119063" algn="l"/>
              </a:tabLst>
            </a:pPr>
            <a:r>
              <a:rPr lang="en-US" altLang="en-US" smtClean="0">
                <a:latin typeface="Times New Roman" pitchFamily="18" charset="0"/>
                <a:ea typeface="MS PGothic" pitchFamily="34" charset="-128"/>
              </a:rPr>
              <a:t> 	VEGF binds to its receptors on the surface of endothelial cells. There are 2 		receptors for VEGF: Flt-1 and Flk-1/KDR.  They are receptor tyrosine kinases that 	dimerize and become autophosphorylated upon VEGF binding.</a:t>
            </a:r>
            <a:r>
              <a:rPr lang="en-US" altLang="en-US" baseline="30000" smtClean="0">
                <a:latin typeface="Times New Roman" pitchFamily="18" charset="0"/>
                <a:ea typeface="MS PGothic" pitchFamily="34" charset="-128"/>
              </a:rPr>
              <a:t>16-18</a:t>
            </a:r>
            <a:endParaRPr lang="en-US" altLang="en-US" smtClean="0">
              <a:latin typeface="Times New Roman" pitchFamily="18" charset="0"/>
              <a:ea typeface="MS PGothic" pitchFamily="34" charset="-128"/>
            </a:endParaRPr>
          </a:p>
          <a:p>
            <a:pPr eaLnBrk="1" hangingPunct="1">
              <a:spcBef>
                <a:spcPct val="0"/>
              </a:spcBef>
              <a:tabLst>
                <a:tab pos="119063" algn="l"/>
              </a:tabLst>
            </a:pPr>
            <a:r>
              <a:rPr lang="en-US" altLang="en-US" smtClean="0">
                <a:latin typeface="Times New Roman" pitchFamily="18" charset="0"/>
                <a:ea typeface="MS PGothic" pitchFamily="34" charset="-128"/>
              </a:rPr>
              <a:t> 	Activation of VEGF receptors initiates multiple intracellular downstream 		signaling pathways. Second messengers implicated in KDR signaling include 		phospholipase C, protein kinase C, the nonreceptor tyrosine kinase Src, </a:t>
            </a:r>
            <a:r>
              <a:rPr lang="en-US" altLang="en-US" smtClean="0">
                <a:latin typeface="Times New Roman" pitchFamily="18" charset="0"/>
                <a:ea typeface="MS PGothic" pitchFamily="34" charset="-128"/>
                <a:sym typeface="Symbol" pitchFamily="18" charset="2"/>
              </a:rPr>
              <a:t>v5	</a:t>
            </a:r>
            <a:r>
              <a:rPr lang="en-US" altLang="en-US" smtClean="0">
                <a:latin typeface="Times New Roman" pitchFamily="18" charset="0"/>
                <a:ea typeface="MS PGothic" pitchFamily="34" charset="-128"/>
              </a:rPr>
              <a:t>	integrins, phosphoinoside-3-kinase, and Ras and MAP kinase.</a:t>
            </a:r>
            <a:r>
              <a:rPr lang="en-US" altLang="en-US" baseline="30000" smtClean="0">
                <a:latin typeface="Times New Roman" pitchFamily="18" charset="0"/>
                <a:ea typeface="MS PGothic" pitchFamily="34" charset="-128"/>
              </a:rPr>
              <a:t>16</a:t>
            </a:r>
            <a:endParaRPr lang="en-US" altLang="en-US" smtClean="0">
              <a:latin typeface="Times New Roman" pitchFamily="18" charset="0"/>
              <a:ea typeface="MS PGothic" pitchFamily="34" charset="-128"/>
            </a:endParaRPr>
          </a:p>
          <a:p>
            <a:pPr eaLnBrk="1" hangingPunct="1">
              <a:spcBef>
                <a:spcPct val="0"/>
              </a:spcBef>
              <a:tabLst>
                <a:tab pos="119063" algn="l"/>
              </a:tabLst>
            </a:pPr>
            <a:r>
              <a:rPr lang="en-US" altLang="en-US" smtClean="0">
                <a:latin typeface="Times New Roman" pitchFamily="18" charset="0"/>
                <a:ea typeface="MS PGothic" pitchFamily="34" charset="-128"/>
              </a:rPr>
              <a:t> 	Downstream signaling pathways in endothelial cells lead to inhibition of apoptosis, 	stimulation of mitosis, and cytoskeletal changes associated with motility.</a:t>
            </a:r>
            <a:r>
              <a:rPr lang="en-US" altLang="en-US" baseline="30000" smtClean="0">
                <a:latin typeface="Times New Roman" pitchFamily="18" charset="0"/>
                <a:ea typeface="MS PGothic" pitchFamily="34" charset="-128"/>
              </a:rPr>
              <a:t>16,17</a:t>
            </a:r>
            <a:endParaRPr lang="en-US" altLang="en-US" smtClean="0">
              <a:latin typeface="Times New Roman" pitchFamily="18" charset="0"/>
              <a:ea typeface="MS PGothic" pitchFamily="34" charset="-128"/>
            </a:endParaRPr>
          </a:p>
          <a:p>
            <a:pPr eaLnBrk="1" hangingPunct="1">
              <a:spcBef>
                <a:spcPct val="0"/>
              </a:spcBef>
              <a:tabLst>
                <a:tab pos="119063" algn="l"/>
              </a:tabLst>
            </a:pPr>
            <a:endParaRPr lang="en-US" altLang="en-US" smtClean="0">
              <a:latin typeface="Times New Roman" pitchFamily="18" charset="0"/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B981B234-9871-4DAF-9227-19107F8B2001}" type="slidenum">
              <a:rPr lang="en-GB" altLang="en-US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pPr>
                <a:defRPr/>
              </a:pPr>
              <a:t>17</a:t>
            </a:fld>
            <a:endParaRPr lang="en-GB" altLang="en-US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66563" name="Rectangle 7"/>
          <p:cNvSpPr txBox="1">
            <a:spLocks noGrp="1" noChangeArrowheads="1"/>
          </p:cNvSpPr>
          <p:nvPr/>
        </p:nvSpPr>
        <p:spPr bwMode="auto">
          <a:xfrm>
            <a:off x="3886200" y="8685213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871" tIns="46936" rIns="93871" bIns="46936" anchor="b"/>
          <a:lstStyle>
            <a:lvl1pPr defTabSz="93821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3821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3821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3821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3821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70A65384-D350-4642-BB16-C73C66BC4F6C}" type="slidenum">
              <a:rPr lang="en-US" altLang="en-US" sz="120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en-US" sz="120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656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67" tIns="46034" rIns="92067" bIns="46034" anchor="b"/>
          <a:lstStyle>
            <a:lvl1pPr defTabSz="91281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F17AF500-241D-45AA-9735-6C2416F41BA6}" type="slidenum">
              <a:rPr lang="en-US" altLang="en-US" sz="1200" b="1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en-US" sz="1200" b="1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65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738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6" name="Rectangle 7"/>
          <p:cNvSpPr>
            <a:spLocks noGrp="1" noChangeArrowheads="1"/>
          </p:cNvSpPr>
          <p:nvPr>
            <p:ph type="body" idx="3"/>
          </p:nvPr>
        </p:nvSpPr>
        <p:spPr bwMode="auto">
          <a:xfrm>
            <a:off x="685800" y="4341813"/>
            <a:ext cx="5486400" cy="41163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3871" tIns="46936" rIns="93871" bIns="46936" numCol="1" anchor="t" anchorCtr="0" compatLnSpc="1">
            <a:prstTxWarp prst="textNoShape">
              <a:avLst/>
            </a:prstTxWarp>
          </a:bodyPr>
          <a:lstStyle/>
          <a:p>
            <a:pPr marL="266700" indent="-266700" eaLnBrk="1" hangingPunct="1">
              <a:spcBef>
                <a:spcPct val="0"/>
              </a:spcBef>
            </a:pPr>
            <a:endParaRPr lang="en-US" altLang="en-US" sz="1000" smtClean="0">
              <a:latin typeface="Times New Roman" pitchFamily="18" charset="0"/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31D0CD63-E92C-47AC-A5AD-FD57A9ED814F}" type="slidenum">
              <a:rPr lang="en-GB" altLang="en-US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pPr>
                <a:defRPr/>
              </a:pPr>
              <a:t>18</a:t>
            </a:fld>
            <a:endParaRPr lang="en-GB" altLang="en-US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6758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69" tIns="46035" rIns="92069" bIns="46035" anchor="b"/>
          <a:lstStyle>
            <a:lvl1pPr defTabSz="91281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6D7BD5BD-0C9E-4DCA-8F81-B51251256B1E}" type="slidenum">
              <a:rPr lang="en-US" altLang="en-US" sz="1200" b="1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en-US" sz="1200" b="1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758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67" tIns="46034" rIns="92067" bIns="46034" anchor="b"/>
          <a:lstStyle>
            <a:lvl1pPr defTabSz="91281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0B03E117-0E3A-446E-A4A9-A24993F2E240}" type="slidenum">
              <a:rPr lang="en-US" altLang="en-US" sz="1200" b="1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en-US" sz="1200" b="1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7589" name="Rectangle 7"/>
          <p:cNvSpPr txBox="1">
            <a:spLocks noGrp="1" noChangeArrowheads="1"/>
          </p:cNvSpPr>
          <p:nvPr/>
        </p:nvSpPr>
        <p:spPr bwMode="auto">
          <a:xfrm>
            <a:off x="3884613" y="868680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77" tIns="46189" rIns="92377" bIns="46189" anchor="b"/>
          <a:lstStyle>
            <a:lvl1pPr defTabSz="87312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87312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87312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87312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87312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D144EA2B-07F0-48AB-AF0A-5DB5D456139B}" type="slidenum">
              <a:rPr lang="en-US" altLang="en-US" sz="1200" b="1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en-US" sz="1200" b="1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75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738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91" name="Rectangle 7"/>
          <p:cNvSpPr>
            <a:spLocks noGrp="1" noChangeArrowheads="1"/>
          </p:cNvSpPr>
          <p:nvPr>
            <p:ph type="body" idx="3"/>
          </p:nvPr>
        </p:nvSpPr>
        <p:spPr bwMode="auto">
          <a:xfrm>
            <a:off x="685800" y="4341813"/>
            <a:ext cx="5486400" cy="41163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3871" tIns="46936" rIns="93871" bIns="46936" numCol="1" anchor="t" anchorCtr="0" compatLnSpc="1">
            <a:prstTxWarp prst="textNoShape">
              <a:avLst/>
            </a:prstTxWarp>
          </a:bodyPr>
          <a:lstStyle/>
          <a:p>
            <a:pPr marL="266700" indent="-266700" eaLnBrk="1" hangingPunct="1">
              <a:spcBef>
                <a:spcPct val="0"/>
              </a:spcBef>
            </a:pPr>
            <a:endParaRPr lang="en-US" altLang="en-US" sz="1000" smtClean="0">
              <a:latin typeface="Times New Roman" pitchFamily="18" charset="0"/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D2B9325B-8461-49F5-A3EC-97F2813EDB59}" type="slidenum">
              <a:rPr lang="en-GB" altLang="en-US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pPr>
                <a:defRPr/>
              </a:pPr>
              <a:t>19</a:t>
            </a:fld>
            <a:endParaRPr lang="en-GB" altLang="en-US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68611" name="Rectangle 7"/>
          <p:cNvSpPr txBox="1">
            <a:spLocks noGrp="1" noChangeArrowheads="1"/>
          </p:cNvSpPr>
          <p:nvPr/>
        </p:nvSpPr>
        <p:spPr bwMode="auto">
          <a:xfrm>
            <a:off x="3886200" y="8685213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871" tIns="46936" rIns="93871" bIns="46936" anchor="b"/>
          <a:lstStyle>
            <a:lvl1pPr defTabSz="93821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3821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3821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3821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3821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FFA0B4CA-8045-4563-BCE3-9F40C40C9C49}" type="slidenum">
              <a:rPr lang="en-US" altLang="en-US" sz="120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en-US" sz="120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861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67" tIns="46034" rIns="92067" bIns="46034" anchor="b"/>
          <a:lstStyle>
            <a:lvl1pPr defTabSz="91281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96658DE0-5ED5-4AA5-A928-2AABE7ADCD55}" type="slidenum">
              <a:rPr lang="en-US" altLang="en-US" sz="1200" b="1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en-US" sz="1200" b="1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8613" name="Rectangle 7"/>
          <p:cNvSpPr txBox="1">
            <a:spLocks noGrp="1" noChangeArrowheads="1"/>
          </p:cNvSpPr>
          <p:nvPr/>
        </p:nvSpPr>
        <p:spPr bwMode="auto">
          <a:xfrm>
            <a:off x="3884613" y="868680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77" tIns="46189" rIns="92377" bIns="46189" anchor="b"/>
          <a:lstStyle>
            <a:lvl1pPr defTabSz="87312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87312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87312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87312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87312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3C093D32-D188-422A-BC91-6A3683875FD9}" type="slidenum">
              <a:rPr lang="en-US" altLang="en-US" sz="1200" b="1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en-US" sz="1200" b="1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86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738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5" name="Rectangle 7"/>
          <p:cNvSpPr>
            <a:spLocks noGrp="1" noChangeArrowheads="1"/>
          </p:cNvSpPr>
          <p:nvPr>
            <p:ph type="body" idx="3"/>
          </p:nvPr>
        </p:nvSpPr>
        <p:spPr bwMode="auto">
          <a:xfrm>
            <a:off x="692150" y="4235450"/>
            <a:ext cx="5537200" cy="40147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144" tIns="46072" rIns="92144" bIns="46072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z="1000" smtClean="0">
              <a:latin typeface="Times New Roman" pitchFamily="18" charset="0"/>
              <a:ea typeface="MS PGothic" pitchFamily="34" charset="-128"/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7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hidden">
          <a:xfrm>
            <a:off x="0" y="0"/>
            <a:ext cx="9144000" cy="58674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  <a:cs typeface="Arial" pitchFamily="34" charset="0"/>
            </a:endParaRPr>
          </a:p>
        </p:txBody>
      </p:sp>
      <p:grpSp>
        <p:nvGrpSpPr>
          <p:cNvPr id="5" name="Group 2"/>
          <p:cNvGrpSpPr>
            <a:grpSpLocks/>
          </p:cNvGrpSpPr>
          <p:nvPr userDrawn="1"/>
        </p:nvGrpSpPr>
        <p:grpSpPr bwMode="auto">
          <a:xfrm>
            <a:off x="68263" y="6223000"/>
            <a:ext cx="7843837" cy="339725"/>
            <a:chOff x="43" y="3920"/>
            <a:chExt cx="4941" cy="214"/>
          </a:xfrm>
        </p:grpSpPr>
        <p:sp>
          <p:nvSpPr>
            <p:cNvPr id="6" name="Rectangle 3"/>
            <p:cNvSpPr>
              <a:spLocks noChangeArrowheads="1"/>
            </p:cNvSpPr>
            <p:nvPr userDrawn="1"/>
          </p:nvSpPr>
          <p:spPr bwMode="auto">
            <a:xfrm>
              <a:off x="43" y="3946"/>
              <a:ext cx="4831" cy="165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tx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7" name="Oval 4"/>
            <p:cNvSpPr>
              <a:spLocks noChangeArrowheads="1"/>
            </p:cNvSpPr>
            <p:nvPr userDrawn="1"/>
          </p:nvSpPr>
          <p:spPr bwMode="white">
            <a:xfrm>
              <a:off x="4840" y="3920"/>
              <a:ext cx="144" cy="2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FFFFFF"/>
                </a:solidFill>
                <a:cs typeface="Arial" pitchFamily="34" charset="0"/>
              </a:endParaRPr>
            </a:p>
          </p:txBody>
        </p:sp>
      </p:grpSp>
      <p:pic>
        <p:nvPicPr>
          <p:cNvPr id="8" name="Picture 9" descr="prime band white onc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5980113"/>
            <a:ext cx="1157288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1788" y="1638300"/>
            <a:ext cx="8480425" cy="1470025"/>
          </a:xfrm>
        </p:spPr>
        <p:txBody>
          <a:bodyPr anchor="b"/>
          <a:lstStyle>
            <a:lvl1pPr>
              <a:defRPr sz="4400" smtClean="0"/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194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8613" y="4343400"/>
            <a:ext cx="8486775" cy="1870075"/>
          </a:xfrm>
        </p:spPr>
        <p:txBody>
          <a:bodyPr/>
          <a:lstStyle>
            <a:lvl1pPr marL="0" indent="0" algn="ctr">
              <a:buFontTx/>
              <a:buNone/>
              <a:defRPr sz="2800" smtClean="0"/>
            </a:lvl1pPr>
          </a:lstStyle>
          <a:p>
            <a:r>
              <a:rPr lang="en-US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85218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661493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9531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2406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hidden">
          <a:xfrm>
            <a:off x="0" y="0"/>
            <a:ext cx="9144000" cy="58674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94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1788" y="1638300"/>
            <a:ext cx="8480425" cy="1470025"/>
          </a:xfrm>
        </p:spPr>
        <p:txBody>
          <a:bodyPr anchor="b"/>
          <a:lstStyle>
            <a:lvl1pPr>
              <a:defRPr sz="4400" smtClean="0"/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194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8613" y="4343400"/>
            <a:ext cx="8486775" cy="1870075"/>
          </a:xfrm>
        </p:spPr>
        <p:txBody>
          <a:bodyPr/>
          <a:lstStyle>
            <a:lvl1pPr marL="0" indent="0" algn="ctr">
              <a:buFontTx/>
              <a:buNone/>
              <a:defRPr sz="2800" smtClean="0"/>
            </a:lvl1pPr>
          </a:lstStyle>
          <a:p>
            <a:r>
              <a:rPr lang="en-US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41033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7335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087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23616124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29150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39228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85000"/>
              </a:lnSpc>
              <a:defRPr/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94557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23968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98268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13959876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3674933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49406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42530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hidden">
          <a:xfrm>
            <a:off x="0" y="0"/>
            <a:ext cx="9144000" cy="58674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  <a:ea typeface="ＭＳ Ｐゴシック" pitchFamily="34" charset="-128"/>
              <a:cs typeface="Arial" pitchFamily="34" charset="0"/>
            </a:endParaRPr>
          </a:p>
        </p:txBody>
      </p:sp>
      <p:grpSp>
        <p:nvGrpSpPr>
          <p:cNvPr id="5" name="Group 2"/>
          <p:cNvGrpSpPr>
            <a:grpSpLocks/>
          </p:cNvGrpSpPr>
          <p:nvPr userDrawn="1"/>
        </p:nvGrpSpPr>
        <p:grpSpPr bwMode="auto">
          <a:xfrm>
            <a:off x="68263" y="6223000"/>
            <a:ext cx="7843837" cy="339725"/>
            <a:chOff x="43" y="3920"/>
            <a:chExt cx="4941" cy="214"/>
          </a:xfrm>
        </p:grpSpPr>
        <p:sp>
          <p:nvSpPr>
            <p:cNvPr id="6" name="Rectangle 3"/>
            <p:cNvSpPr>
              <a:spLocks noChangeArrowheads="1"/>
            </p:cNvSpPr>
            <p:nvPr userDrawn="1"/>
          </p:nvSpPr>
          <p:spPr bwMode="auto">
            <a:xfrm>
              <a:off x="43" y="3946"/>
              <a:ext cx="4831" cy="165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tx2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7" name="Oval 4"/>
            <p:cNvSpPr>
              <a:spLocks noChangeArrowheads="1"/>
            </p:cNvSpPr>
            <p:nvPr userDrawn="1"/>
          </p:nvSpPr>
          <p:spPr bwMode="white">
            <a:xfrm>
              <a:off x="4840" y="3920"/>
              <a:ext cx="144" cy="2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</p:grpSp>
      <p:pic>
        <p:nvPicPr>
          <p:cNvPr id="8" name="Picture 9" descr="prime band white onc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5980113"/>
            <a:ext cx="1157288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1788" y="1638300"/>
            <a:ext cx="8480425" cy="1470025"/>
          </a:xfrm>
        </p:spPr>
        <p:txBody>
          <a:bodyPr anchor="b"/>
          <a:lstStyle>
            <a:lvl1pPr>
              <a:defRPr sz="4400" smtClean="0"/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194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8613" y="4343400"/>
            <a:ext cx="8486775" cy="1870075"/>
          </a:xfrm>
        </p:spPr>
        <p:txBody>
          <a:bodyPr/>
          <a:lstStyle>
            <a:lvl1pPr marL="0" indent="0" algn="ctr">
              <a:buFontTx/>
              <a:buNone/>
              <a:defRPr sz="2800" smtClean="0"/>
            </a:lvl1pPr>
          </a:lstStyle>
          <a:p>
            <a:r>
              <a:rPr lang="en-US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83005496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9853600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6999105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124620793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025418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64484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7552023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1748830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0330120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3113857792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133623184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3989108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1230291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hidden">
          <a:xfrm>
            <a:off x="0" y="0"/>
            <a:ext cx="9144000" cy="58674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94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1788" y="1638300"/>
            <a:ext cx="8480425" cy="1470025"/>
          </a:xfrm>
        </p:spPr>
        <p:txBody>
          <a:bodyPr anchor="b"/>
          <a:lstStyle>
            <a:lvl1pPr>
              <a:defRPr sz="4400" smtClean="0"/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194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8613" y="4343400"/>
            <a:ext cx="8486775" cy="1870075"/>
          </a:xfrm>
        </p:spPr>
        <p:txBody>
          <a:bodyPr/>
          <a:lstStyle>
            <a:lvl1pPr marL="0" indent="0" algn="ctr">
              <a:buFontTx/>
              <a:buNone/>
              <a:defRPr sz="2800" smtClean="0"/>
            </a:lvl1pPr>
          </a:lstStyle>
          <a:p>
            <a:r>
              <a:rPr lang="en-US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5578562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590135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227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243508271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391630763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652316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589397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85000"/>
              </a:lnSpc>
              <a:defRPr/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7854491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527975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22547234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245612993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2299915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100727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hidden">
          <a:xfrm>
            <a:off x="0" y="0"/>
            <a:ext cx="9144000" cy="58674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FFFFFF"/>
              </a:solidFill>
              <a:latin typeface="Times New Roman" pitchFamily="18" charset="0"/>
              <a:cs typeface="Arial" pitchFamily="34" charset="0"/>
            </a:endParaRPr>
          </a:p>
        </p:txBody>
      </p:sp>
      <p:grpSp>
        <p:nvGrpSpPr>
          <p:cNvPr id="5" name="Group 2"/>
          <p:cNvGrpSpPr>
            <a:grpSpLocks/>
          </p:cNvGrpSpPr>
          <p:nvPr userDrawn="1"/>
        </p:nvGrpSpPr>
        <p:grpSpPr bwMode="auto">
          <a:xfrm>
            <a:off x="68263" y="6223000"/>
            <a:ext cx="7843837" cy="339725"/>
            <a:chOff x="43" y="3920"/>
            <a:chExt cx="4941" cy="214"/>
          </a:xfrm>
        </p:grpSpPr>
        <p:sp>
          <p:nvSpPr>
            <p:cNvPr id="6" name="Rectangle 3"/>
            <p:cNvSpPr>
              <a:spLocks noChangeArrowheads="1"/>
            </p:cNvSpPr>
            <p:nvPr userDrawn="1"/>
          </p:nvSpPr>
          <p:spPr bwMode="auto">
            <a:xfrm>
              <a:off x="43" y="3946"/>
              <a:ext cx="4831" cy="165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tx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>
                <a:solidFill>
                  <a:srgbClr val="FFFFFF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7" name="Oval 4"/>
            <p:cNvSpPr>
              <a:spLocks noChangeArrowheads="1"/>
            </p:cNvSpPr>
            <p:nvPr userDrawn="1"/>
          </p:nvSpPr>
          <p:spPr bwMode="white">
            <a:xfrm>
              <a:off x="4840" y="3920"/>
              <a:ext cx="144" cy="21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>
                <a:solidFill>
                  <a:srgbClr val="FFFFFF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</p:grpSp>
      <p:pic>
        <p:nvPicPr>
          <p:cNvPr id="8" name="Picture 9" descr="prime band white onc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5980113"/>
            <a:ext cx="1157288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1788" y="1638304"/>
            <a:ext cx="8480425" cy="1470025"/>
          </a:xfrm>
        </p:spPr>
        <p:txBody>
          <a:bodyPr anchor="b"/>
          <a:lstStyle>
            <a:lvl1pPr>
              <a:defRPr sz="4400" smtClean="0"/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194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8613" y="4343404"/>
            <a:ext cx="8486775" cy="1870075"/>
          </a:xfrm>
        </p:spPr>
        <p:txBody>
          <a:bodyPr/>
          <a:lstStyle>
            <a:lvl1pPr marL="0" indent="0" algn="ctr">
              <a:buFontTx/>
              <a:buNone/>
              <a:defRPr sz="2800" smtClean="0"/>
            </a:lvl1pPr>
          </a:lstStyle>
          <a:p>
            <a:r>
              <a:rPr lang="en-US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27676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555430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807704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632231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211316874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6631542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125226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490991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463513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255128779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240004947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6397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640271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660903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eaLnBrk="0" hangingPunct="0">
              <a:defRPr sz="2800">
                <a:solidFill>
                  <a:srgbClr val="FFFFFF"/>
                </a:solidFill>
                <a:latin typeface="Times New Roman" pitchFamily="18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fr-B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0" hangingPunct="0">
              <a:defRPr sz="2800">
                <a:solidFill>
                  <a:srgbClr val="FFFFFF"/>
                </a:solidFill>
                <a:latin typeface="Times New Roman" pitchFamily="18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fr-B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eaLnBrk="0" hangingPunct="0">
              <a:defRPr sz="2800">
                <a:solidFill>
                  <a:srgbClr val="FFFFFF"/>
                </a:solidFill>
                <a:latin typeface="Times New Roman" pitchFamily="18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15AE73D-CEBB-426D-8992-6DB5E9B90DB4}" type="slidenum">
              <a:rPr lang="fr-BE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fr-BE" altLang="en-US"/>
          </a:p>
        </p:txBody>
      </p:sp>
    </p:spTree>
    <p:extLst>
      <p:ext uri="{BB962C8B-B14F-4D97-AF65-F5344CB8AC3E}">
        <p14:creationId xmlns:p14="http://schemas.microsoft.com/office/powerpoint/2010/main" val="23397812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1" y="1981200"/>
            <a:ext cx="3818467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39735" y="1981200"/>
            <a:ext cx="3818467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1" y="4114800"/>
            <a:ext cx="3818467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9735" y="4114800"/>
            <a:ext cx="3818467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eaLnBrk="0" hangingPunct="0">
              <a:defRPr sz="2800">
                <a:solidFill>
                  <a:srgbClr val="FFFFFF"/>
                </a:solidFill>
                <a:latin typeface="Times New Roman" pitchFamily="18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fr-BE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0" hangingPunct="0">
              <a:defRPr sz="2800">
                <a:solidFill>
                  <a:srgbClr val="FFFFFF"/>
                </a:solidFill>
                <a:latin typeface="Times New Roman" pitchFamily="18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fr-BE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eaLnBrk="0" hangingPunct="0">
              <a:defRPr sz="2800">
                <a:solidFill>
                  <a:srgbClr val="FFFFFF"/>
                </a:solidFill>
                <a:latin typeface="Times New Roman" pitchFamily="18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F6EAD9A-A411-4136-B9DD-550803E037DA}" type="slidenum">
              <a:rPr lang="fr-BE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fr-BE" altLang="en-US"/>
          </a:p>
        </p:txBody>
      </p:sp>
    </p:spTree>
    <p:extLst>
      <p:ext uri="{BB962C8B-B14F-4D97-AF65-F5344CB8AC3E}">
        <p14:creationId xmlns:p14="http://schemas.microsoft.com/office/powerpoint/2010/main" val="240492485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903478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438601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0759746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302336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049897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016320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8779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56931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47868736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56978375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097893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779658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ítulo y 4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400956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s-ES" noProof="0" smtClean="0"/>
          </a:p>
        </p:txBody>
      </p:sp>
    </p:spTree>
    <p:extLst>
      <p:ext uri="{BB962C8B-B14F-4D97-AF65-F5344CB8AC3E}">
        <p14:creationId xmlns:p14="http://schemas.microsoft.com/office/powerpoint/2010/main" val="97965901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ítulo y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gráfico"/>
          <p:cNvSpPr>
            <a:spLocks noGrp="1"/>
          </p:cNvSpPr>
          <p:nvPr>
            <p:ph type="chart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s-ES" noProof="0" smtClean="0"/>
          </a:p>
        </p:txBody>
      </p:sp>
    </p:spTree>
    <p:extLst>
      <p:ext uri="{BB962C8B-B14F-4D97-AF65-F5344CB8AC3E}">
        <p14:creationId xmlns:p14="http://schemas.microsoft.com/office/powerpoint/2010/main" val="107404171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173929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438400"/>
            <a:ext cx="7924800" cy="2362200"/>
          </a:xfrm>
        </p:spPr>
        <p:txBody>
          <a:bodyPr tIns="0"/>
          <a:lstStyle>
            <a:lvl1pPr marL="0" indent="0">
              <a:buFontTx/>
              <a:buNone/>
              <a:defRPr sz="2400" b="1"/>
            </a:lvl1pPr>
          </a:lstStyle>
          <a:p>
            <a:r>
              <a:rPr lang="en-US"/>
              <a:t>		12444 Investigator Meeting</a:t>
            </a:r>
          </a:p>
          <a:p>
            <a:endParaRPr lang="en-US"/>
          </a:p>
          <a:p>
            <a:r>
              <a:rPr lang="en-US"/>
              <a:t>		Berlin, Germany</a:t>
            </a:r>
          </a:p>
          <a:p>
            <a:endParaRPr lang="en-US"/>
          </a:p>
          <a:p>
            <a:r>
              <a:rPr lang="en-US"/>
              <a:t>		March 3 &amp; 4, 2011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63000" y="6553200"/>
            <a:ext cx="381000" cy="304800"/>
          </a:xfrm>
          <a:prstGeom prst="rect">
            <a:avLst/>
          </a:prstGeom>
        </p:spPr>
        <p:txBody>
          <a:bodyPr/>
          <a:lstStyle>
            <a:lvl1pPr>
              <a:defRPr sz="2600" b="1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9B8ABAC-4A2A-4FDB-82AA-B5F6D2FDBC83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7142977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438400"/>
            <a:ext cx="7924800" cy="2362200"/>
          </a:xfrm>
        </p:spPr>
        <p:txBody>
          <a:bodyPr tIns="0"/>
          <a:lstStyle>
            <a:lvl1pPr marL="0" indent="0">
              <a:buFontTx/>
              <a:buNone/>
              <a:defRPr sz="2400" b="1"/>
            </a:lvl1pPr>
          </a:lstStyle>
          <a:p>
            <a:r>
              <a:rPr lang="en-US"/>
              <a:t>		12444 Investigator Meeting</a:t>
            </a:r>
          </a:p>
          <a:p>
            <a:endParaRPr lang="en-US"/>
          </a:p>
          <a:p>
            <a:r>
              <a:rPr lang="en-US"/>
              <a:t>		Berlin, Germany</a:t>
            </a:r>
          </a:p>
          <a:p>
            <a:endParaRPr lang="en-US"/>
          </a:p>
          <a:p>
            <a:r>
              <a:rPr lang="en-US"/>
              <a:t>		March 3 &amp; 4, 2011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63000" y="6553200"/>
            <a:ext cx="381000" cy="304800"/>
          </a:xfrm>
          <a:prstGeom prst="rect">
            <a:avLst/>
          </a:prstGeom>
        </p:spPr>
        <p:txBody>
          <a:bodyPr/>
          <a:lstStyle>
            <a:lvl1pPr>
              <a:defRPr sz="2600" b="1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E185C1-5574-477A-A4B0-AFBE75BCE82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69704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205926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438400"/>
            <a:ext cx="7924800" cy="2362200"/>
          </a:xfrm>
        </p:spPr>
        <p:txBody>
          <a:bodyPr tIns="0"/>
          <a:lstStyle>
            <a:lvl1pPr marL="0" indent="0">
              <a:buFontTx/>
              <a:buNone/>
              <a:defRPr sz="2400" b="1"/>
            </a:lvl1pPr>
          </a:lstStyle>
          <a:p>
            <a:r>
              <a:rPr lang="en-US"/>
              <a:t>		12444 Investigator Meeting</a:t>
            </a:r>
          </a:p>
          <a:p>
            <a:endParaRPr lang="en-US"/>
          </a:p>
          <a:p>
            <a:r>
              <a:rPr lang="en-US"/>
              <a:t>		Berlin, Germany</a:t>
            </a:r>
          </a:p>
          <a:p>
            <a:endParaRPr lang="en-US"/>
          </a:p>
          <a:p>
            <a:r>
              <a:rPr lang="en-US"/>
              <a:t>		March 3 &amp; 4, 2011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63000" y="6553200"/>
            <a:ext cx="381000" cy="304800"/>
          </a:xfrm>
          <a:prstGeom prst="rect">
            <a:avLst/>
          </a:prstGeom>
        </p:spPr>
        <p:txBody>
          <a:bodyPr/>
          <a:lstStyle>
            <a:lvl1pPr>
              <a:defRPr sz="2600" b="1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F304F61-4F32-4A0E-9F92-C67D80D238A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9128368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834ED-D3BE-0C4C-ACC5-5499DC591D6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9DCFF-1C96-394F-8431-3F6CBEA5E1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64846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834ED-D3BE-0C4C-ACC5-5499DC591D6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9DCFF-1C96-394F-8431-3F6CBEA5E1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98581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834ED-D3BE-0C4C-ACC5-5499DC591D6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9DCFF-1C96-394F-8431-3F6CBEA5E1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15004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834ED-D3BE-0C4C-ACC5-5499DC591D6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9DCFF-1C96-394F-8431-3F6CBEA5E1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99359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834ED-D3BE-0C4C-ACC5-5499DC591D6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9DCFF-1C96-394F-8431-3F6CBEA5E1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42702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834ED-D3BE-0C4C-ACC5-5499DC591D6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9DCFF-1C96-394F-8431-3F6CBEA5E1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59954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834ED-D3BE-0C4C-ACC5-5499DC591D6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9DCFF-1C96-394F-8431-3F6CBEA5E1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77581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834ED-D3BE-0C4C-ACC5-5499DC591D6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9DCFF-1C96-394F-8431-3F6CBEA5E1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1395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834ED-D3BE-0C4C-ACC5-5499DC591D6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9DCFF-1C96-394F-8431-3F6CBEA5E1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964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404393694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834ED-D3BE-0C4C-ACC5-5499DC591D6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9DCFF-1C96-394F-8431-3F6CBEA5E1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55255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834ED-D3BE-0C4C-ACC5-5499DC591D6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9DCFF-1C96-394F-8431-3F6CBEA5E1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4065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1728324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834ED-D3BE-0C4C-ACC5-5499DC591D6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9DCFF-1C96-394F-8431-3F6CBEA5E1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457200" y="1680826"/>
            <a:ext cx="8229600" cy="22202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This activity is provided 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by </a:t>
            </a:r>
            <a:r>
              <a:rPr lang="en-US" dirty="0" err="1" smtClean="0">
                <a:solidFill>
                  <a:prstClr val="black"/>
                </a:solidFill>
              </a:rPr>
              <a:t>prIME</a:t>
            </a:r>
            <a:r>
              <a:rPr lang="en-US" dirty="0" smtClean="0">
                <a:solidFill>
                  <a:prstClr val="black"/>
                </a:solidFill>
              </a:rPr>
              <a:t> Oncology.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7" name="Picture 6" descr="Prime_Logo_PPT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308" y="4111583"/>
            <a:ext cx="2219018" cy="143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09669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834ED-D3BE-0C4C-ACC5-5499DC591D6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9DCFF-1C96-394F-8431-3F6CBEA5E1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457200" y="1680826"/>
            <a:ext cx="8229600" cy="22202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This educational activity 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is supported 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by F. Hoffmann-La Roche Ltd.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7" name="Picture 6" descr="Roche Logo PPT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097" y="4332693"/>
            <a:ext cx="2569703" cy="133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778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5.xml"/><Relationship Id="rId1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4.xml"/><Relationship Id="rId1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64.xml"/><Relationship Id="rId16" Type="http://schemas.openxmlformats.org/officeDocument/2006/relationships/slideLayout" Target="../slideLayouts/slideLayout78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5" Type="http://schemas.openxmlformats.org/officeDocument/2006/relationships/slideLayout" Target="../slideLayouts/slideLayout67.xml"/><Relationship Id="rId1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2.xml"/><Relationship Id="rId19" Type="http://schemas.openxmlformats.org/officeDocument/2006/relationships/theme" Target="../theme/theme6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13" Type="http://schemas.openxmlformats.org/officeDocument/2006/relationships/slideLayout" Target="../slideLayouts/slideLayout93.xml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1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82.xml"/><Relationship Id="rId16" Type="http://schemas.openxmlformats.org/officeDocument/2006/relationships/image" Target="../media/image3.jpg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5" Type="http://schemas.openxmlformats.org/officeDocument/2006/relationships/slideLayout" Target="../slideLayouts/slideLayout85.xml"/><Relationship Id="rId15" Type="http://schemas.openxmlformats.org/officeDocument/2006/relationships/theme" Target="../theme/theme7.xml"/><Relationship Id="rId10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Relationship Id="rId14" Type="http://schemas.openxmlformats.org/officeDocument/2006/relationships/slideLayout" Target="../slideLayouts/slideLayout9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5"/>
          <p:cNvGrpSpPr>
            <a:grpSpLocks/>
          </p:cNvGrpSpPr>
          <p:nvPr userDrawn="1"/>
        </p:nvGrpSpPr>
        <p:grpSpPr bwMode="auto">
          <a:xfrm>
            <a:off x="68263" y="6223000"/>
            <a:ext cx="7843837" cy="339725"/>
            <a:chOff x="43" y="3920"/>
            <a:chExt cx="4941" cy="214"/>
          </a:xfrm>
        </p:grpSpPr>
        <p:sp>
          <p:nvSpPr>
            <p:cNvPr id="1031" name="Rectangle 12"/>
            <p:cNvSpPr>
              <a:spLocks noChangeArrowheads="1"/>
            </p:cNvSpPr>
            <p:nvPr userDrawn="1"/>
          </p:nvSpPr>
          <p:spPr bwMode="auto">
            <a:xfrm>
              <a:off x="43" y="3946"/>
              <a:ext cx="4831" cy="165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tx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1032" name="Oval 13"/>
            <p:cNvSpPr>
              <a:spLocks noChangeArrowheads="1"/>
            </p:cNvSpPr>
            <p:nvPr userDrawn="1"/>
          </p:nvSpPr>
          <p:spPr bwMode="white">
            <a:xfrm>
              <a:off x="4840" y="3920"/>
              <a:ext cx="144" cy="2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FFFFFF"/>
                </a:solidFill>
                <a:cs typeface="Arial" pitchFamily="34" charset="0"/>
              </a:endParaRPr>
            </a:p>
          </p:txBody>
        </p:sp>
      </p:grpSp>
      <p:sp>
        <p:nvSpPr>
          <p:cNvPr id="1034" name="Rectangle 10"/>
          <p:cNvSpPr>
            <a:spLocks noChangeArrowheads="1"/>
          </p:cNvSpPr>
          <p:nvPr userDrawn="1"/>
        </p:nvSpPr>
        <p:spPr bwMode="hidden">
          <a:xfrm>
            <a:off x="0" y="0"/>
            <a:ext cx="9144000" cy="58674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8138" y="214313"/>
            <a:ext cx="8467725" cy="11430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3538" y="1600200"/>
            <a:ext cx="841692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</p:txBody>
      </p:sp>
      <p:pic>
        <p:nvPicPr>
          <p:cNvPr id="2054" name="Picture 16" descr="prime band white onc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5980113"/>
            <a:ext cx="1157288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4559911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-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sz="2000"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0"/>
          <p:cNvSpPr>
            <a:spLocks noChangeArrowheads="1"/>
          </p:cNvSpPr>
          <p:nvPr userDrawn="1"/>
        </p:nvSpPr>
        <p:spPr bwMode="hidden">
          <a:xfrm>
            <a:off x="0" y="0"/>
            <a:ext cx="9144000" cy="58674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8138" y="214313"/>
            <a:ext cx="8467725" cy="11430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3538" y="1600200"/>
            <a:ext cx="841692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869832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-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sz="2000"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15"/>
          <p:cNvGrpSpPr>
            <a:grpSpLocks/>
          </p:cNvGrpSpPr>
          <p:nvPr userDrawn="1"/>
        </p:nvGrpSpPr>
        <p:grpSpPr bwMode="auto">
          <a:xfrm>
            <a:off x="68263" y="6223000"/>
            <a:ext cx="7843837" cy="339725"/>
            <a:chOff x="43" y="3920"/>
            <a:chExt cx="4941" cy="214"/>
          </a:xfrm>
        </p:grpSpPr>
        <p:sp>
          <p:nvSpPr>
            <p:cNvPr id="1031" name="Rectangle 12"/>
            <p:cNvSpPr>
              <a:spLocks noChangeArrowheads="1"/>
            </p:cNvSpPr>
            <p:nvPr userDrawn="1"/>
          </p:nvSpPr>
          <p:spPr bwMode="auto">
            <a:xfrm>
              <a:off x="43" y="3946"/>
              <a:ext cx="4831" cy="165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tx2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1032" name="Oval 13"/>
            <p:cNvSpPr>
              <a:spLocks noChangeArrowheads="1"/>
            </p:cNvSpPr>
            <p:nvPr userDrawn="1"/>
          </p:nvSpPr>
          <p:spPr bwMode="white">
            <a:xfrm>
              <a:off x="4840" y="3920"/>
              <a:ext cx="144" cy="2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</p:grpSp>
      <p:sp>
        <p:nvSpPr>
          <p:cNvPr id="1034" name="Rectangle 10"/>
          <p:cNvSpPr>
            <a:spLocks noChangeArrowheads="1"/>
          </p:cNvSpPr>
          <p:nvPr userDrawn="1"/>
        </p:nvSpPr>
        <p:spPr bwMode="hidden">
          <a:xfrm>
            <a:off x="0" y="0"/>
            <a:ext cx="9144000" cy="58674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8138" y="214313"/>
            <a:ext cx="8467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3538" y="1600200"/>
            <a:ext cx="841692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</p:txBody>
      </p:sp>
      <p:pic>
        <p:nvPicPr>
          <p:cNvPr id="5126" name="Picture 16" descr="prime band white onc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5980113"/>
            <a:ext cx="1157288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581311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MS PGothic" pitchFamily="34" charset="-128"/>
          <a:cs typeface="ＭＳ Ｐゴシック" pitchFamily="27" charset="-128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MS PGothic" pitchFamily="34" charset="-128"/>
          <a:cs typeface="ＭＳ Ｐゴシック" pitchFamily="27" charset="-128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MS PGothic" pitchFamily="34" charset="-128"/>
          <a:cs typeface="ＭＳ Ｐゴシック" pitchFamily="27" charset="-128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MS PGothic" pitchFamily="34" charset="-128"/>
          <a:cs typeface="ＭＳ Ｐゴシック" pitchFamily="27" charset="-128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MS PGothic" pitchFamily="34" charset="-128"/>
          <a:cs typeface="ＭＳ Ｐゴシック" pitchFamily="27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Char char="•"/>
        <a:defRPr sz="3200" b="1">
          <a:solidFill>
            <a:schemeClr val="tx1"/>
          </a:solidFill>
          <a:latin typeface="+mn-lt"/>
          <a:ea typeface="MS PGothic" pitchFamily="34" charset="-128"/>
          <a:cs typeface="ＭＳ Ｐゴシック" pitchFamily="27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800" b="1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-"/>
        <a:defRPr sz="2400" b="1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 b="1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sz="2000" b="1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0"/>
          <p:cNvSpPr>
            <a:spLocks noChangeArrowheads="1"/>
          </p:cNvSpPr>
          <p:nvPr userDrawn="1"/>
        </p:nvSpPr>
        <p:spPr bwMode="hidden">
          <a:xfrm>
            <a:off x="0" y="0"/>
            <a:ext cx="9144000" cy="58674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8138" y="214313"/>
            <a:ext cx="8467725" cy="11430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3538" y="1600200"/>
            <a:ext cx="841692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9136229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-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sz="2000"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15"/>
          <p:cNvGrpSpPr>
            <a:grpSpLocks/>
          </p:cNvGrpSpPr>
          <p:nvPr userDrawn="1"/>
        </p:nvGrpSpPr>
        <p:grpSpPr bwMode="auto">
          <a:xfrm>
            <a:off x="68263" y="6223000"/>
            <a:ext cx="7843837" cy="339725"/>
            <a:chOff x="43" y="3920"/>
            <a:chExt cx="4941" cy="214"/>
          </a:xfrm>
        </p:grpSpPr>
        <p:sp>
          <p:nvSpPr>
            <p:cNvPr id="1036" name="Rectangle 12"/>
            <p:cNvSpPr>
              <a:spLocks noChangeArrowheads="1"/>
            </p:cNvSpPr>
            <p:nvPr userDrawn="1"/>
          </p:nvSpPr>
          <p:spPr bwMode="auto">
            <a:xfrm>
              <a:off x="43" y="3946"/>
              <a:ext cx="4831" cy="165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tx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>
                <a:solidFill>
                  <a:srgbClr val="FFFFFF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037" name="Oval 13"/>
            <p:cNvSpPr>
              <a:spLocks noChangeArrowheads="1"/>
            </p:cNvSpPr>
            <p:nvPr userDrawn="1"/>
          </p:nvSpPr>
          <p:spPr bwMode="white">
            <a:xfrm>
              <a:off x="4840" y="3920"/>
              <a:ext cx="144" cy="21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>
                <a:solidFill>
                  <a:srgbClr val="FFFFFF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</p:grpSp>
      <p:sp>
        <p:nvSpPr>
          <p:cNvPr id="1034" name="Rectangle 10"/>
          <p:cNvSpPr>
            <a:spLocks noChangeArrowheads="1"/>
          </p:cNvSpPr>
          <p:nvPr userDrawn="1"/>
        </p:nvSpPr>
        <p:spPr bwMode="hidden">
          <a:xfrm>
            <a:off x="0" y="0"/>
            <a:ext cx="9144000" cy="58674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FFFFFF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8138" y="214313"/>
            <a:ext cx="8467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3538" y="1600200"/>
            <a:ext cx="841692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</p:txBody>
      </p:sp>
      <p:pic>
        <p:nvPicPr>
          <p:cNvPr id="7174" name="Picture 16" descr="prime band white onc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5980113"/>
            <a:ext cx="1157288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62686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-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sz="2000"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856177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  <p:sldLayoutId id="2147483744" r:id="rId17"/>
    <p:sldLayoutId id="2147483745" r:id="rId18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22B834ED-D3BE-0C4C-ACC5-5499DC591D6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10/28/2014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0549DCFF-1C96-394F-8431-3F6CBEA5E1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34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4"/>
          <p:cNvSpPr txBox="1">
            <a:spLocks noChangeArrowheads="1"/>
          </p:cNvSpPr>
          <p:nvPr/>
        </p:nvSpPr>
        <p:spPr bwMode="auto">
          <a:xfrm>
            <a:off x="461963" y="1154113"/>
            <a:ext cx="8166100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4000" b="1" dirty="0">
                <a:solidFill>
                  <a:srgbClr val="F09828"/>
                </a:solidFill>
                <a:cs typeface="Arial" pitchFamily="34" charset="0"/>
              </a:rPr>
              <a:t>Question #1:</a:t>
            </a:r>
          </a:p>
          <a:p>
            <a:pPr algn="ctr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4000" b="1" dirty="0">
                <a:solidFill>
                  <a:srgbClr val="F09828"/>
                </a:solidFill>
                <a:cs typeface="Arial" pitchFamily="34" charset="0"/>
              </a:rPr>
              <a:t>Selection of Therapy for </a:t>
            </a:r>
            <a:br>
              <a:rPr lang="en-US" altLang="en-US" sz="4000" b="1" dirty="0">
                <a:solidFill>
                  <a:srgbClr val="F09828"/>
                </a:solidFill>
                <a:cs typeface="Arial" pitchFamily="34" charset="0"/>
              </a:rPr>
            </a:br>
            <a:r>
              <a:rPr lang="en-US" altLang="en-US" sz="4000" b="1" dirty="0">
                <a:solidFill>
                  <a:srgbClr val="F09828"/>
                </a:solidFill>
                <a:cs typeface="Arial" pitchFamily="34" charset="0"/>
              </a:rPr>
              <a:t>High Volume, Recurrent </a:t>
            </a:r>
            <a:r>
              <a:rPr lang="en-US" altLang="en-US" sz="4000" b="1" dirty="0" smtClean="0">
                <a:solidFill>
                  <a:srgbClr val="F09828"/>
                </a:solidFill>
                <a:cs typeface="Arial" pitchFamily="34" charset="0"/>
              </a:rPr>
              <a:t/>
            </a:r>
            <a:br>
              <a:rPr lang="en-US" altLang="en-US" sz="4000" b="1" dirty="0" smtClean="0">
                <a:solidFill>
                  <a:srgbClr val="F09828"/>
                </a:solidFill>
                <a:cs typeface="Arial" pitchFamily="34" charset="0"/>
              </a:rPr>
            </a:br>
            <a:r>
              <a:rPr lang="en-US" altLang="en-US" sz="4000" b="1" dirty="0" smtClean="0">
                <a:solidFill>
                  <a:srgbClr val="F09828"/>
                </a:solidFill>
                <a:cs typeface="Arial" pitchFamily="34" charset="0"/>
              </a:rPr>
              <a:t>HER2-Negative </a:t>
            </a:r>
            <a:r>
              <a:rPr lang="en-US" altLang="en-US" sz="4000" b="1" dirty="0">
                <a:solidFill>
                  <a:srgbClr val="F09828"/>
                </a:solidFill>
                <a:cs typeface="Arial" pitchFamily="34" charset="0"/>
              </a:rPr>
              <a:t>Metastatic Breast Cancer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28613" y="4343400"/>
            <a:ext cx="8486775" cy="187007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dirty="0" smtClean="0"/>
              <a:t>Javier Cortés, MD, PhD</a:t>
            </a:r>
            <a:endParaRPr lang="en-US" altLang="en-US" dirty="0"/>
          </a:p>
          <a:p>
            <a:pPr>
              <a:spcBef>
                <a:spcPct val="0"/>
              </a:spcBef>
            </a:pPr>
            <a:r>
              <a:rPr lang="en-US" altLang="en-US" sz="2000" dirty="0" err="1" smtClean="0"/>
              <a:t>Vall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d’Hebron</a:t>
            </a:r>
            <a:r>
              <a:rPr lang="en-US" altLang="en-US" sz="2000" dirty="0" smtClean="0"/>
              <a:t> University Hospital</a:t>
            </a: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 smtClean="0"/>
              <a:t>Barcelona, Spain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8101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362339"/>
            <a:ext cx="9144000" cy="1143000"/>
          </a:xfrm>
          <a:noFill/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altLang="en-US" sz="3600" b="1" dirty="0" smtClean="0">
                <a:solidFill>
                  <a:srgbClr val="F09828"/>
                </a:solidFill>
                <a:latin typeface="Arial" pitchFamily="34" charset="0"/>
                <a:cs typeface="Arial" pitchFamily="34" charset="0"/>
              </a:rPr>
              <a:t>ECOG 1193: </a:t>
            </a:r>
            <a:br>
              <a:rPr lang="en-US" altLang="en-US" sz="3600" b="1" dirty="0" smtClean="0">
                <a:solidFill>
                  <a:srgbClr val="F09828"/>
                </a:solidFill>
                <a:latin typeface="Arial" pitchFamily="34" charset="0"/>
                <a:cs typeface="Arial" pitchFamily="34" charset="0"/>
              </a:rPr>
            </a:br>
            <a:r>
              <a:rPr lang="en-US" altLang="en-US" sz="3600" b="1" dirty="0" smtClean="0">
                <a:solidFill>
                  <a:srgbClr val="F09828"/>
                </a:solidFill>
                <a:latin typeface="Arial" pitchFamily="34" charset="0"/>
                <a:cs typeface="Arial" pitchFamily="34" charset="0"/>
              </a:rPr>
              <a:t>First-Line Treatment of MBC</a:t>
            </a:r>
          </a:p>
        </p:txBody>
      </p:sp>
      <p:sp>
        <p:nvSpPr>
          <p:cNvPr id="35843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68313" y="1550988"/>
            <a:ext cx="5254570" cy="45259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F09828"/>
              </a:buClr>
              <a:buFont typeface="Arial" pitchFamily="34" charset="0"/>
              <a:buChar char="•"/>
            </a:pPr>
            <a:r>
              <a:rPr lang="en-US" altLang="en-US" sz="2000" b="1" dirty="0" smtClean="0">
                <a:latin typeface="Arial" pitchFamily="34" charset="0"/>
                <a:cs typeface="Arial" pitchFamily="34" charset="0"/>
              </a:rPr>
              <a:t>ORR</a:t>
            </a:r>
          </a:p>
          <a:p>
            <a:pPr lvl="1" eaLnBrk="1" hangingPunct="1">
              <a:lnSpc>
                <a:spcPct val="90000"/>
              </a:lnSpc>
              <a:buClr>
                <a:srgbClr val="F09828"/>
              </a:buClr>
              <a:buFont typeface="Arial" pitchFamily="34" charset="0"/>
              <a:buChar char="‒"/>
            </a:pPr>
            <a:r>
              <a:rPr lang="en-US" altLang="en-US" sz="1800" b="1" dirty="0" smtClean="0">
                <a:latin typeface="Arial" pitchFamily="34" charset="0"/>
                <a:cs typeface="Arial" pitchFamily="34" charset="0"/>
              </a:rPr>
              <a:t>Doxorubicin: 36%</a:t>
            </a:r>
          </a:p>
          <a:p>
            <a:pPr lvl="1" eaLnBrk="1" hangingPunct="1">
              <a:lnSpc>
                <a:spcPct val="90000"/>
              </a:lnSpc>
              <a:buClr>
                <a:srgbClr val="F09828"/>
              </a:buClr>
              <a:buFont typeface="Arial" pitchFamily="34" charset="0"/>
              <a:buChar char="‒"/>
            </a:pPr>
            <a:r>
              <a:rPr lang="en-US" altLang="en-US" sz="1800" b="1" dirty="0" smtClean="0">
                <a:latin typeface="Arial" pitchFamily="34" charset="0"/>
                <a:cs typeface="Arial" pitchFamily="34" charset="0"/>
              </a:rPr>
              <a:t>Paclitaxel: 34%</a:t>
            </a:r>
          </a:p>
          <a:p>
            <a:pPr lvl="1" eaLnBrk="1" hangingPunct="1">
              <a:lnSpc>
                <a:spcPct val="90000"/>
              </a:lnSpc>
              <a:buClr>
                <a:srgbClr val="F09828"/>
              </a:buClr>
              <a:buFont typeface="Arial" pitchFamily="34" charset="0"/>
              <a:buChar char="‒"/>
            </a:pPr>
            <a:r>
              <a:rPr lang="en-US" altLang="en-US" sz="1800" b="1" dirty="0" err="1" smtClean="0">
                <a:latin typeface="Arial" pitchFamily="34" charset="0"/>
                <a:cs typeface="Arial" pitchFamily="34" charset="0"/>
              </a:rPr>
              <a:t>Doxorubicin</a:t>
            </a:r>
            <a:r>
              <a:rPr lang="en-US" altLang="en-US" sz="1800" b="1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Paclitaxel</a:t>
            </a:r>
            <a:r>
              <a:rPr lang="en-US" altLang="en-US" sz="1800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: 47%</a:t>
            </a:r>
          </a:p>
          <a:p>
            <a:pPr lvl="1" eaLnBrk="1" hangingPunct="1">
              <a:lnSpc>
                <a:spcPct val="90000"/>
              </a:lnSpc>
              <a:buClr>
                <a:srgbClr val="F09828"/>
              </a:buClr>
              <a:buFont typeface="Arial" pitchFamily="34" charset="0"/>
              <a:buChar char="‒"/>
            </a:pPr>
            <a:endParaRPr lang="en-US" altLang="en-US" sz="1800" b="1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  <a:buClr>
                <a:srgbClr val="F09828"/>
              </a:buClr>
              <a:buFont typeface="Arial" pitchFamily="34" charset="0"/>
              <a:buChar char="•"/>
            </a:pPr>
            <a:r>
              <a:rPr lang="en-US" altLang="en-US" sz="2000" b="1" dirty="0" smtClean="0">
                <a:latin typeface="Arial" pitchFamily="34" charset="0"/>
                <a:cs typeface="Arial" pitchFamily="34" charset="0"/>
              </a:rPr>
              <a:t>TTF</a:t>
            </a:r>
          </a:p>
          <a:p>
            <a:pPr lvl="1" eaLnBrk="1" hangingPunct="1">
              <a:lnSpc>
                <a:spcPct val="90000"/>
              </a:lnSpc>
              <a:buClr>
                <a:srgbClr val="F09828"/>
              </a:buClr>
              <a:buFont typeface="Arial" pitchFamily="34" charset="0"/>
              <a:buChar char="‒"/>
            </a:pPr>
            <a:r>
              <a:rPr lang="en-US" altLang="en-US" sz="1800" b="1" dirty="0" smtClean="0">
                <a:latin typeface="Arial" pitchFamily="34" charset="0"/>
                <a:cs typeface="Arial" pitchFamily="34" charset="0"/>
              </a:rPr>
              <a:t>Doxorubicin: 5.8 months</a:t>
            </a:r>
          </a:p>
          <a:p>
            <a:pPr lvl="1" eaLnBrk="1" hangingPunct="1">
              <a:lnSpc>
                <a:spcPct val="90000"/>
              </a:lnSpc>
              <a:buClr>
                <a:srgbClr val="F09828"/>
              </a:buClr>
              <a:buFont typeface="Arial" pitchFamily="34" charset="0"/>
              <a:buChar char="‒"/>
            </a:pPr>
            <a:r>
              <a:rPr lang="en-US" altLang="en-US" sz="1800" b="1" dirty="0" smtClean="0">
                <a:latin typeface="Arial" pitchFamily="34" charset="0"/>
                <a:cs typeface="Arial" pitchFamily="34" charset="0"/>
              </a:rPr>
              <a:t>Paclitaxel: 6.0 months</a:t>
            </a:r>
          </a:p>
          <a:p>
            <a:pPr lvl="1" eaLnBrk="1" hangingPunct="1">
              <a:lnSpc>
                <a:spcPct val="90000"/>
              </a:lnSpc>
              <a:buClr>
                <a:srgbClr val="F09828"/>
              </a:buClr>
              <a:buFont typeface="Arial" pitchFamily="34" charset="0"/>
              <a:buChar char="‒"/>
            </a:pPr>
            <a:r>
              <a:rPr lang="en-US" altLang="en-US" sz="1800" b="1" dirty="0" err="1" smtClean="0">
                <a:latin typeface="Arial" pitchFamily="34" charset="0"/>
                <a:cs typeface="Arial" pitchFamily="34" charset="0"/>
              </a:rPr>
              <a:t>Doxorubicin</a:t>
            </a:r>
            <a:r>
              <a:rPr lang="en-US" altLang="en-US" sz="1800" b="1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Paclitaxel</a:t>
            </a:r>
            <a:r>
              <a:rPr lang="en-US" altLang="en-US" sz="1800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:  8.0 months </a:t>
            </a:r>
          </a:p>
          <a:p>
            <a:pPr lvl="1" eaLnBrk="1" hangingPunct="1">
              <a:lnSpc>
                <a:spcPct val="90000"/>
              </a:lnSpc>
              <a:buClr>
                <a:srgbClr val="F09828"/>
              </a:buClr>
              <a:buFont typeface="Arial" pitchFamily="34" charset="0"/>
              <a:buChar char="‒"/>
            </a:pPr>
            <a:endParaRPr lang="en-US" altLang="en-US" sz="1800" b="1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  <a:buClr>
                <a:srgbClr val="F09828"/>
              </a:buClr>
              <a:buFont typeface="Arial" pitchFamily="34" charset="0"/>
              <a:buChar char="•"/>
            </a:pPr>
            <a:r>
              <a:rPr lang="en-US" altLang="en-US" sz="2000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Median OS</a:t>
            </a:r>
          </a:p>
          <a:p>
            <a:pPr lvl="1" eaLnBrk="1" hangingPunct="1">
              <a:lnSpc>
                <a:spcPct val="90000"/>
              </a:lnSpc>
              <a:buClr>
                <a:srgbClr val="F09828"/>
              </a:buClr>
              <a:buFont typeface="Arial" pitchFamily="34" charset="0"/>
              <a:buChar char="‒"/>
            </a:pPr>
            <a:r>
              <a:rPr lang="en-US" altLang="en-US" sz="1800" b="1" dirty="0" smtClean="0">
                <a:latin typeface="Arial" pitchFamily="34" charset="0"/>
                <a:cs typeface="Arial" pitchFamily="34" charset="0"/>
              </a:rPr>
              <a:t>Doxorubicin:  18.9 months </a:t>
            </a:r>
          </a:p>
          <a:p>
            <a:pPr lvl="1" eaLnBrk="1" hangingPunct="1">
              <a:lnSpc>
                <a:spcPct val="90000"/>
              </a:lnSpc>
              <a:buClr>
                <a:srgbClr val="F09828"/>
              </a:buClr>
              <a:buFont typeface="Arial" pitchFamily="34" charset="0"/>
              <a:buChar char="‒"/>
            </a:pPr>
            <a:r>
              <a:rPr lang="en-US" altLang="en-US" sz="1800" b="1" dirty="0" smtClean="0">
                <a:latin typeface="Arial" pitchFamily="34" charset="0"/>
                <a:cs typeface="Arial" pitchFamily="34" charset="0"/>
              </a:rPr>
              <a:t>Paclitaxel:  22.2 months </a:t>
            </a:r>
          </a:p>
          <a:p>
            <a:pPr lvl="1" eaLnBrk="1" hangingPunct="1">
              <a:lnSpc>
                <a:spcPct val="90000"/>
              </a:lnSpc>
              <a:buClr>
                <a:srgbClr val="F09828"/>
              </a:buClr>
              <a:buFont typeface="Arial" pitchFamily="34" charset="0"/>
              <a:buChar char="‒"/>
            </a:pPr>
            <a:r>
              <a:rPr lang="en-US" altLang="en-US" sz="1800" b="1" dirty="0" err="1" smtClean="0">
                <a:latin typeface="Arial" pitchFamily="34" charset="0"/>
                <a:cs typeface="Arial" pitchFamily="34" charset="0"/>
              </a:rPr>
              <a:t>Doxorubicin</a:t>
            </a:r>
            <a:r>
              <a:rPr lang="en-US" altLang="en-US" sz="1800" b="1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Paclitaxel</a:t>
            </a:r>
            <a:r>
              <a:rPr lang="en-US" altLang="en-US" sz="1800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:  20 months</a:t>
            </a:r>
          </a:p>
          <a:p>
            <a:pPr lvl="1" eaLnBrk="1" hangingPunct="1">
              <a:lnSpc>
                <a:spcPct val="90000"/>
              </a:lnSpc>
              <a:buClr>
                <a:srgbClr val="F09828"/>
              </a:buClr>
              <a:buFont typeface="Arial" pitchFamily="34" charset="0"/>
              <a:buChar char="‒"/>
            </a:pPr>
            <a:endParaRPr lang="en-US" altLang="en-US" sz="1800" b="1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  <p:sp>
        <p:nvSpPr>
          <p:cNvPr id="35844" name="Text Box 12"/>
          <p:cNvSpPr txBox="1">
            <a:spLocks noChangeArrowheads="1"/>
          </p:cNvSpPr>
          <p:nvPr/>
        </p:nvSpPr>
        <p:spPr bwMode="auto">
          <a:xfrm>
            <a:off x="4745038" y="1495425"/>
            <a:ext cx="3941762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F09828"/>
              </a:buClr>
              <a:buFontTx/>
              <a:buChar char="•"/>
            </a:pPr>
            <a:r>
              <a:rPr lang="en-US" altLang="en-US" sz="2000" b="1" dirty="0">
                <a:solidFill>
                  <a:srgbClr val="FFFFFF"/>
                </a:solidFill>
              </a:rPr>
              <a:t>Responses observed in 20% of patients crossing over from doxorubicin to </a:t>
            </a:r>
            <a:r>
              <a:rPr lang="en-US" altLang="en-US" sz="2000" b="1" dirty="0" smtClean="0">
                <a:solidFill>
                  <a:srgbClr val="FFFFFF"/>
                </a:solidFill>
              </a:rPr>
              <a:t>paclitaxel</a:t>
            </a:r>
            <a:r>
              <a:rPr lang="en-US" altLang="en-US" sz="2000" b="1" dirty="0">
                <a:solidFill>
                  <a:srgbClr val="FFFFFF"/>
                </a:solidFill>
              </a:rPr>
              <a:t>; 22% crossing over from </a:t>
            </a:r>
            <a:r>
              <a:rPr lang="en-US" altLang="en-US" sz="2000" b="1" dirty="0" smtClean="0">
                <a:solidFill>
                  <a:srgbClr val="FFFFFF"/>
                </a:solidFill>
              </a:rPr>
              <a:t>paclitaxel </a:t>
            </a:r>
            <a:r>
              <a:rPr lang="en-US" altLang="en-US" sz="2000" b="1" dirty="0">
                <a:solidFill>
                  <a:srgbClr val="FFFFFF"/>
                </a:solidFill>
              </a:rPr>
              <a:t>to doxorubicin (</a:t>
            </a:r>
            <a:r>
              <a:rPr lang="en-US" altLang="en-US" sz="2000" b="1" i="1" dirty="0">
                <a:solidFill>
                  <a:srgbClr val="FFFFFF"/>
                </a:solidFill>
              </a:rPr>
              <a:t>P = NSS)</a:t>
            </a:r>
            <a:endParaRPr lang="en-US" altLang="en-US" sz="2000" b="1" dirty="0">
              <a:solidFill>
                <a:srgbClr val="FFFFFF"/>
              </a:solidFill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341450" y="6441209"/>
            <a:ext cx="605355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Sledge GW, et al. </a:t>
            </a:r>
            <a:r>
              <a:rPr kumimoji="0" lang="it-IT" altLang="en-US" sz="1200" b="1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J Clin</a:t>
            </a:r>
            <a:r>
              <a:rPr kumimoji="0" lang="it-IT" altLang="en-US" sz="1200" b="1" i="1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Oncol</a:t>
            </a:r>
            <a:r>
              <a:rPr kumimoji="0" lang="it-IT" altLang="en-US" sz="1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. 2003;21:588-592.</a:t>
            </a:r>
            <a:endParaRPr kumimoji="0" lang="it-IT" alt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77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ce réservé du contenu 2"/>
          <p:cNvSpPr>
            <a:spLocks noGrp="1"/>
          </p:cNvSpPr>
          <p:nvPr>
            <p:ph idx="1"/>
          </p:nvPr>
        </p:nvSpPr>
        <p:spPr>
          <a:xfrm>
            <a:off x="373063" y="1927225"/>
            <a:ext cx="8416925" cy="452596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fr-BE" altLang="en-US" sz="2600" dirty="0" err="1" smtClean="0"/>
              <a:t>Sequential</a:t>
            </a:r>
            <a:r>
              <a:rPr lang="fr-BE" altLang="en-US" sz="2600" dirty="0" smtClean="0"/>
              <a:t> single-agent </a:t>
            </a:r>
            <a:r>
              <a:rPr lang="fr-BE" altLang="en-US" sz="2600" dirty="0" err="1" smtClean="0"/>
              <a:t>chemotherapy</a:t>
            </a:r>
            <a:r>
              <a:rPr lang="fr-BE" altLang="en-US" sz="2600" dirty="0" smtClean="0"/>
              <a:t> </a:t>
            </a:r>
            <a:r>
              <a:rPr lang="fr-BE" altLang="en-US" sz="2600" dirty="0" err="1" smtClean="0"/>
              <a:t>preferred</a:t>
            </a:r>
            <a:r>
              <a:rPr lang="fr-BE" altLang="en-US" sz="2600" dirty="0" smtClean="0"/>
              <a:t> for </a:t>
            </a:r>
            <a:r>
              <a:rPr lang="fr-BE" altLang="en-US" sz="2600" dirty="0" err="1" smtClean="0"/>
              <a:t>most</a:t>
            </a:r>
            <a:r>
              <a:rPr lang="fr-BE" altLang="en-US" sz="2600" dirty="0" smtClean="0"/>
              <a:t> patients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fr-BE" altLang="en-US" sz="2600" dirty="0" err="1" smtClean="0"/>
              <a:t>Limits</a:t>
            </a:r>
            <a:r>
              <a:rPr lang="fr-BE" altLang="en-US" sz="2600" dirty="0" smtClean="0"/>
              <a:t> </a:t>
            </a:r>
            <a:r>
              <a:rPr lang="fr-BE" altLang="en-US" sz="2600" dirty="0" err="1" smtClean="0"/>
              <a:t>toxicity</a:t>
            </a:r>
            <a:endParaRPr lang="fr-BE" altLang="en-US" sz="2600" dirty="0" smtClean="0"/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fr-BE" altLang="en-US" sz="2600" dirty="0" err="1" smtClean="0"/>
              <a:t>Combinations</a:t>
            </a:r>
            <a:r>
              <a:rPr lang="fr-BE" altLang="en-US" sz="2600" dirty="0" smtClean="0"/>
              <a:t> </a:t>
            </a:r>
            <a:r>
              <a:rPr lang="fr-BE" altLang="en-US" sz="2600" dirty="0" err="1" smtClean="0"/>
              <a:t>may</a:t>
            </a:r>
            <a:r>
              <a:rPr lang="fr-BE" altLang="en-US" sz="2600" dirty="0" smtClean="0"/>
              <a:t> </a:t>
            </a:r>
            <a:r>
              <a:rPr lang="fr-BE" altLang="en-US" sz="2600" dirty="0" err="1" smtClean="0"/>
              <a:t>be</a:t>
            </a:r>
            <a:r>
              <a:rPr lang="fr-BE" altLang="en-US" sz="2600" dirty="0" smtClean="0"/>
              <a:t> </a:t>
            </a:r>
            <a:r>
              <a:rPr lang="fr-BE" altLang="en-US" sz="2600" dirty="0" err="1" smtClean="0"/>
              <a:t>preferred</a:t>
            </a:r>
            <a:r>
              <a:rPr lang="fr-BE" altLang="en-US" sz="2600" dirty="0" smtClean="0"/>
              <a:t> for </a:t>
            </a:r>
            <a:r>
              <a:rPr lang="fr-BE" altLang="en-US" sz="2600" dirty="0" err="1" smtClean="0"/>
              <a:t>rapidly</a:t>
            </a:r>
            <a:r>
              <a:rPr lang="fr-BE" altLang="en-US" sz="2600" dirty="0" smtClean="0"/>
              <a:t> progressive </a:t>
            </a:r>
            <a:r>
              <a:rPr lang="fr-BE" altLang="en-US" sz="2600" dirty="0" err="1" smtClean="0"/>
              <a:t>symptomatic</a:t>
            </a:r>
            <a:r>
              <a:rPr lang="fr-BE" altLang="en-US" sz="2600" dirty="0" smtClean="0"/>
              <a:t> </a:t>
            </a:r>
            <a:r>
              <a:rPr lang="fr-BE" altLang="en-US" sz="2600" dirty="0" err="1" smtClean="0"/>
              <a:t>disease</a:t>
            </a:r>
            <a:r>
              <a:rPr lang="fr-BE" altLang="en-US" sz="2600" dirty="0" smtClean="0"/>
              <a:t> 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fr-BE" altLang="en-US" sz="2600" dirty="0" err="1" smtClean="0"/>
              <a:t>Reduction</a:t>
            </a:r>
            <a:r>
              <a:rPr lang="fr-BE" altLang="en-US" sz="2600" dirty="0" smtClean="0"/>
              <a:t> in </a:t>
            </a:r>
            <a:r>
              <a:rPr lang="fr-BE" altLang="en-US" sz="2600" dirty="0" err="1" smtClean="0"/>
              <a:t>symptoms</a:t>
            </a:r>
            <a:r>
              <a:rPr lang="fr-BE" altLang="en-US" sz="2600" dirty="0" smtClean="0"/>
              <a:t> </a:t>
            </a:r>
            <a:r>
              <a:rPr lang="fr-BE" altLang="en-US" sz="2600" dirty="0" err="1" smtClean="0"/>
              <a:t>outweighs</a:t>
            </a:r>
            <a:r>
              <a:rPr lang="fr-BE" altLang="en-US" sz="2600" dirty="0" smtClean="0"/>
              <a:t> </a:t>
            </a:r>
            <a:r>
              <a:rPr lang="fr-BE" altLang="en-US" sz="2600" dirty="0" err="1" smtClean="0"/>
              <a:t>toxicity</a:t>
            </a:r>
            <a:endParaRPr lang="fr-BE" altLang="en-US" sz="2600" dirty="0" smtClean="0"/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fr-BE" altLang="en-US" sz="2600" dirty="0" smtClean="0"/>
              <a:t>Not a candidate for </a:t>
            </a:r>
            <a:r>
              <a:rPr lang="fr-BE" altLang="en-US" sz="2600" dirty="0" err="1" smtClean="0"/>
              <a:t>subsequent</a:t>
            </a:r>
            <a:r>
              <a:rPr lang="fr-BE" altLang="en-US" sz="2600" dirty="0" smtClean="0"/>
              <a:t> </a:t>
            </a:r>
            <a:r>
              <a:rPr lang="fr-BE" altLang="en-US" sz="2600" dirty="0" err="1" smtClean="0"/>
              <a:t>therapy</a:t>
            </a:r>
            <a:r>
              <a:rPr lang="fr-BE" altLang="en-US" sz="2600" dirty="0" smtClean="0"/>
              <a:t> if </a:t>
            </a:r>
            <a:r>
              <a:rPr lang="fr-BE" altLang="en-US" sz="2600" dirty="0" err="1" smtClean="0"/>
              <a:t>continued</a:t>
            </a:r>
            <a:r>
              <a:rPr lang="fr-BE" altLang="en-US" sz="2600" dirty="0" smtClean="0"/>
              <a:t> progression</a:t>
            </a: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338138" y="380502"/>
            <a:ext cx="8467725" cy="1143000"/>
          </a:xfrm>
        </p:spPr>
        <p:txBody>
          <a:bodyPr/>
          <a:lstStyle/>
          <a:p>
            <a:pPr>
              <a:lnSpc>
                <a:spcPct val="85000"/>
              </a:lnSpc>
              <a:defRPr/>
            </a:pPr>
            <a:r>
              <a:rPr lang="fr-BE" dirty="0" smtClean="0"/>
              <a:t>Chemotherapy for </a:t>
            </a:r>
            <a:r>
              <a:rPr lang="fr-BE" dirty="0" err="1"/>
              <a:t>M</a:t>
            </a:r>
            <a:r>
              <a:rPr lang="fr-BE" dirty="0" err="1" smtClean="0"/>
              <a:t>etastatic</a:t>
            </a:r>
            <a:r>
              <a:rPr lang="fr-BE" dirty="0" smtClean="0"/>
              <a:t> </a:t>
            </a:r>
            <a:r>
              <a:rPr lang="fr-BE" dirty="0" err="1"/>
              <a:t>B</a:t>
            </a:r>
            <a:r>
              <a:rPr lang="fr-BE" dirty="0" err="1" smtClean="0"/>
              <a:t>reast</a:t>
            </a:r>
            <a:r>
              <a:rPr lang="fr-BE" dirty="0" smtClean="0"/>
              <a:t> </a:t>
            </a:r>
            <a:r>
              <a:rPr lang="fr-BE" dirty="0"/>
              <a:t>C</a:t>
            </a:r>
            <a:r>
              <a:rPr lang="fr-BE" dirty="0" smtClean="0"/>
              <a:t>ancer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26848073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0975" y="354376"/>
            <a:ext cx="8785225" cy="1143000"/>
          </a:xfrm>
        </p:spPr>
        <p:txBody>
          <a:bodyPr/>
          <a:lstStyle/>
          <a:p>
            <a:pPr>
              <a:lnSpc>
                <a:spcPct val="85000"/>
              </a:lnSpc>
              <a:defRPr/>
            </a:pPr>
            <a:r>
              <a:rPr lang="fr-BE" sz="3200" dirty="0" smtClean="0"/>
              <a:t>Longer First-Line </a:t>
            </a:r>
            <a:r>
              <a:rPr lang="fr-BE" sz="3200" dirty="0"/>
              <a:t>C</a:t>
            </a:r>
            <a:r>
              <a:rPr lang="fr-BE" sz="3200" dirty="0" smtClean="0"/>
              <a:t>hemotherapy </a:t>
            </a:r>
            <a:r>
              <a:rPr lang="fr-BE" sz="3200" dirty="0"/>
              <a:t>D</a:t>
            </a:r>
            <a:r>
              <a:rPr lang="fr-BE" sz="3200" dirty="0" smtClean="0"/>
              <a:t>uration:</a:t>
            </a:r>
            <a:br>
              <a:rPr lang="fr-BE" sz="3200" dirty="0" smtClean="0"/>
            </a:br>
            <a:r>
              <a:rPr lang="fr-BE" sz="3200" dirty="0" err="1" smtClean="0"/>
              <a:t>Substantially</a:t>
            </a:r>
            <a:r>
              <a:rPr lang="fr-BE" sz="3200" dirty="0" smtClean="0"/>
              <a:t> Longer PFS  (HR: 0.64)</a:t>
            </a:r>
            <a:endParaRPr lang="fr-BE" sz="3200" dirty="0"/>
          </a:p>
        </p:txBody>
      </p:sp>
      <p:sp>
        <p:nvSpPr>
          <p:cNvPr id="37891" name="TextBox 3"/>
          <p:cNvSpPr txBox="1">
            <a:spLocks noChangeArrowheads="1"/>
          </p:cNvSpPr>
          <p:nvPr/>
        </p:nvSpPr>
        <p:spPr bwMode="auto">
          <a:xfrm>
            <a:off x="247287" y="6479314"/>
            <a:ext cx="60182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FFFFFF"/>
                </a:solidFill>
                <a:cs typeface="Tahoma" pitchFamily="34" charset="0"/>
              </a:rPr>
              <a:t>    </a:t>
            </a:r>
            <a:r>
              <a:rPr lang="en-US" altLang="en-US" sz="1200" b="1" dirty="0" err="1">
                <a:solidFill>
                  <a:srgbClr val="FFFFFF"/>
                </a:solidFill>
                <a:cs typeface="Tahoma" pitchFamily="34" charset="0"/>
              </a:rPr>
              <a:t>Gennari</a:t>
            </a:r>
            <a:r>
              <a:rPr lang="en-US" altLang="en-US" sz="1200" b="1" dirty="0">
                <a:solidFill>
                  <a:srgbClr val="FFFFFF"/>
                </a:solidFill>
                <a:cs typeface="Tahoma" pitchFamily="34" charset="0"/>
              </a:rPr>
              <a:t> A, et al. </a:t>
            </a:r>
            <a:r>
              <a:rPr lang="en-US" altLang="en-US" sz="1200" b="1" i="1" dirty="0">
                <a:solidFill>
                  <a:srgbClr val="FFFFFF"/>
                </a:solidFill>
                <a:cs typeface="Tahoma" pitchFamily="34" charset="0"/>
              </a:rPr>
              <a:t>J </a:t>
            </a:r>
            <a:r>
              <a:rPr lang="en-US" altLang="en-US" sz="1200" b="1" i="1" dirty="0" err="1">
                <a:solidFill>
                  <a:srgbClr val="FFFFFF"/>
                </a:solidFill>
                <a:cs typeface="Tahoma" pitchFamily="34" charset="0"/>
              </a:rPr>
              <a:t>Clin</a:t>
            </a:r>
            <a:r>
              <a:rPr lang="en-US" altLang="en-US" sz="1200" b="1" i="1" dirty="0">
                <a:solidFill>
                  <a:srgbClr val="FFFFFF"/>
                </a:solidFill>
                <a:cs typeface="Tahoma" pitchFamily="34" charset="0"/>
              </a:rPr>
              <a:t> </a:t>
            </a:r>
            <a:r>
              <a:rPr lang="en-US" altLang="en-US" sz="1200" b="1" i="1" dirty="0" err="1">
                <a:solidFill>
                  <a:srgbClr val="FFFFFF"/>
                </a:solidFill>
                <a:cs typeface="Tahoma" pitchFamily="34" charset="0"/>
              </a:rPr>
              <a:t>Oncol</a:t>
            </a:r>
            <a:r>
              <a:rPr lang="en-US" altLang="en-US" sz="1200" b="1" i="1" dirty="0">
                <a:solidFill>
                  <a:srgbClr val="FFFFFF"/>
                </a:solidFill>
                <a:cs typeface="Tahoma" pitchFamily="34" charset="0"/>
              </a:rPr>
              <a:t>. </a:t>
            </a:r>
            <a:r>
              <a:rPr lang="en-US" altLang="en-US" sz="1200" b="1" dirty="0" smtClean="0">
                <a:solidFill>
                  <a:srgbClr val="FFFFFF"/>
                </a:solidFill>
                <a:cs typeface="Tahoma" pitchFamily="34" charset="0"/>
              </a:rPr>
              <a:t>2011;29(16</a:t>
            </a:r>
            <a:r>
              <a:rPr lang="en-US" altLang="en-US" sz="1200" b="1" dirty="0">
                <a:solidFill>
                  <a:srgbClr val="FFFFFF"/>
                </a:solidFill>
                <a:cs typeface="Tahoma" pitchFamily="34" charset="0"/>
              </a:rPr>
              <a:t>):2144-2149. </a:t>
            </a:r>
          </a:p>
        </p:txBody>
      </p:sp>
      <p:sp>
        <p:nvSpPr>
          <p:cNvPr id="6" name="Rectangle 5"/>
          <p:cNvSpPr/>
          <p:nvPr/>
        </p:nvSpPr>
        <p:spPr>
          <a:xfrm>
            <a:off x="1495425" y="1722438"/>
            <a:ext cx="6199188" cy="40957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7893" name="TextBox 6"/>
          <p:cNvSpPr txBox="1">
            <a:spLocks noChangeArrowheads="1"/>
          </p:cNvSpPr>
          <p:nvPr/>
        </p:nvSpPr>
        <p:spPr bwMode="auto">
          <a:xfrm>
            <a:off x="1609725" y="1793875"/>
            <a:ext cx="8377238" cy="346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FFFFFF"/>
                </a:solidFill>
              </a:rPr>
              <a:t>Study				Weight,          HR,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FFFFFF"/>
                </a:solidFill>
              </a:rPr>
              <a:t>			    	 </a:t>
            </a:r>
            <a:r>
              <a:rPr lang="en-US" altLang="en-US" sz="1600" b="1" dirty="0" smtClean="0">
                <a:solidFill>
                  <a:srgbClr val="FFFFFF"/>
                </a:solidFill>
              </a:rPr>
              <a:t>    %            95</a:t>
            </a:r>
            <a:r>
              <a:rPr lang="en-US" altLang="en-US" sz="1600" b="1" dirty="0">
                <a:solidFill>
                  <a:srgbClr val="FFFFFF"/>
                </a:solidFill>
              </a:rPr>
              <a:t>% CI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FFFFFF"/>
              </a:solidFill>
            </a:endParaRPr>
          </a:p>
          <a:p>
            <a:pPr eaLnBrk="1" fontAlgn="base" hangingPunct="1">
              <a:lnSpc>
                <a:spcPct val="110000"/>
              </a:lnSpc>
              <a:spcBef>
                <a:spcPts val="225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FFFFFF"/>
                </a:solidFill>
              </a:rPr>
              <a:t>Coates 1987				13.00%                0.56 (0.44 – 0.71)</a:t>
            </a:r>
          </a:p>
          <a:p>
            <a:pPr eaLnBrk="1" fontAlgn="base" hangingPunct="1">
              <a:lnSpc>
                <a:spcPct val="110000"/>
              </a:lnSpc>
              <a:spcBef>
                <a:spcPts val="225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FFFFFF"/>
                </a:solidFill>
              </a:rPr>
              <a:t>Harris 1990				2.00%                  1.18 (0.65 – 2.15)</a:t>
            </a:r>
          </a:p>
          <a:p>
            <a:pPr eaLnBrk="1" fontAlgn="base" hangingPunct="1">
              <a:lnSpc>
                <a:spcPct val="110000"/>
              </a:lnSpc>
              <a:spcBef>
                <a:spcPts val="225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FFFFFF"/>
                </a:solidFill>
              </a:rPr>
              <a:t>Muss 1991				3.00%                  0.26 (0.16 – 0.43)</a:t>
            </a:r>
          </a:p>
          <a:p>
            <a:pPr eaLnBrk="1" fontAlgn="base" hangingPunct="1">
              <a:lnSpc>
                <a:spcPct val="110000"/>
              </a:lnSpc>
              <a:spcBef>
                <a:spcPts val="225"/>
              </a:spcBef>
              <a:spcAft>
                <a:spcPct val="0"/>
              </a:spcAft>
            </a:pPr>
            <a:r>
              <a:rPr lang="en-US" altLang="en-US" sz="1000" dirty="0" err="1">
                <a:solidFill>
                  <a:srgbClr val="FFFFFF"/>
                </a:solidFill>
              </a:rPr>
              <a:t>Ejlertsen</a:t>
            </a:r>
            <a:r>
              <a:rPr lang="en-US" altLang="en-US" sz="1000" dirty="0">
                <a:solidFill>
                  <a:srgbClr val="FFFFFF"/>
                </a:solidFill>
              </a:rPr>
              <a:t> 1993				28.00%                0.71 (0.61 – 0.83)</a:t>
            </a:r>
          </a:p>
          <a:p>
            <a:pPr eaLnBrk="1" fontAlgn="base" hangingPunct="1">
              <a:lnSpc>
                <a:spcPct val="110000"/>
              </a:lnSpc>
              <a:spcBef>
                <a:spcPts val="225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FFFFFF"/>
                </a:solidFill>
              </a:rPr>
              <a:t>Gregory 1997				10.00%                0.70 (0.53 – 0.92)</a:t>
            </a:r>
          </a:p>
          <a:p>
            <a:pPr eaLnBrk="1" fontAlgn="base" hangingPunct="1">
              <a:lnSpc>
                <a:spcPct val="110000"/>
              </a:lnSpc>
              <a:spcBef>
                <a:spcPts val="225"/>
              </a:spcBef>
              <a:spcAft>
                <a:spcPct val="0"/>
              </a:spcAft>
            </a:pPr>
            <a:r>
              <a:rPr lang="en-US" altLang="en-US" sz="1000" dirty="0" err="1">
                <a:solidFill>
                  <a:srgbClr val="FFFFFF"/>
                </a:solidFill>
              </a:rPr>
              <a:t>Falkson</a:t>
            </a:r>
            <a:r>
              <a:rPr lang="en-US" altLang="en-US" sz="1000" dirty="0">
                <a:solidFill>
                  <a:srgbClr val="FFFFFF"/>
                </a:solidFill>
              </a:rPr>
              <a:t> 1998				5.00%                  0.46 (0.31 – 0.68)</a:t>
            </a:r>
          </a:p>
          <a:p>
            <a:pPr eaLnBrk="1" fontAlgn="base" hangingPunct="1">
              <a:lnSpc>
                <a:spcPct val="110000"/>
              </a:lnSpc>
              <a:spcBef>
                <a:spcPts val="225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FFFFFF"/>
                </a:solidFill>
              </a:rPr>
              <a:t>FRENCH 2000				11.00%                0.65 (0.5 – 0.84)</a:t>
            </a:r>
          </a:p>
          <a:p>
            <a:pPr eaLnBrk="1" fontAlgn="base" hangingPunct="1">
              <a:lnSpc>
                <a:spcPct val="110000"/>
              </a:lnSpc>
              <a:spcBef>
                <a:spcPts val="225"/>
              </a:spcBef>
              <a:spcAft>
                <a:spcPct val="0"/>
              </a:spcAft>
            </a:pPr>
            <a:r>
              <a:rPr lang="en-US" altLang="en-US" sz="1000" dirty="0" err="1">
                <a:solidFill>
                  <a:srgbClr val="FFFFFF"/>
                </a:solidFill>
              </a:rPr>
              <a:t>Nooij</a:t>
            </a:r>
            <a:r>
              <a:rPr lang="en-US" altLang="en-US" sz="1000" dirty="0">
                <a:solidFill>
                  <a:srgbClr val="FFFFFF"/>
                </a:solidFill>
              </a:rPr>
              <a:t> 2003				8.00%                  0.67 (0.5 – 0.9)</a:t>
            </a:r>
          </a:p>
          <a:p>
            <a:pPr eaLnBrk="1" fontAlgn="base" hangingPunct="1">
              <a:lnSpc>
                <a:spcPct val="110000"/>
              </a:lnSpc>
              <a:spcBef>
                <a:spcPts val="225"/>
              </a:spcBef>
              <a:spcAft>
                <a:spcPct val="0"/>
              </a:spcAft>
            </a:pPr>
            <a:r>
              <a:rPr lang="en-US" altLang="en-US" sz="1000" dirty="0" err="1">
                <a:solidFill>
                  <a:srgbClr val="FFFFFF"/>
                </a:solidFill>
              </a:rPr>
              <a:t>Gennari</a:t>
            </a:r>
            <a:r>
              <a:rPr lang="en-US" altLang="en-US" sz="1000" dirty="0">
                <a:solidFill>
                  <a:srgbClr val="FFFFFF"/>
                </a:solidFill>
              </a:rPr>
              <a:t> 2006				6.00%                  1.01 (0.71 – 1.43)</a:t>
            </a:r>
          </a:p>
          <a:p>
            <a:pPr eaLnBrk="1" fontAlgn="base" hangingPunct="1">
              <a:lnSpc>
                <a:spcPct val="110000"/>
              </a:lnSpc>
              <a:spcBef>
                <a:spcPts val="225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FFFFFF"/>
                </a:solidFill>
              </a:rPr>
              <a:t>Majordomo 2009			8.00%                  0.77 (0.57 – 1.05)</a:t>
            </a:r>
          </a:p>
          <a:p>
            <a:pPr eaLnBrk="1" fontAlgn="base" hangingPunct="1">
              <a:lnSpc>
                <a:spcPct val="110000"/>
              </a:lnSpc>
              <a:spcBef>
                <a:spcPts val="225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FFFFFF"/>
                </a:solidFill>
              </a:rPr>
              <a:t>Alba 2010				6.00%                  0.53 (0.37 – 0.76)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800" dirty="0">
              <a:solidFill>
                <a:srgbClr val="FFFFFF"/>
              </a:solidFill>
            </a:endParaRP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FFFFFF"/>
                </a:solidFill>
              </a:rPr>
              <a:t>Total (95% CI)			</a:t>
            </a:r>
            <a:r>
              <a:rPr lang="en-US" altLang="en-US" sz="1000" b="1" dirty="0">
                <a:solidFill>
                  <a:srgbClr val="FFFFFF"/>
                </a:solidFill>
              </a:rPr>
              <a:t>100%                   0.66 (0.6 – 0.72)</a:t>
            </a:r>
            <a:r>
              <a:rPr lang="en-US" altLang="en-US" sz="1000" b="1" dirty="0">
                <a:solidFill>
                  <a:srgbClr val="000000"/>
                </a:solidFill>
              </a:rPr>
              <a:t>				</a:t>
            </a:r>
            <a:endParaRPr lang="en-US" altLang="en-US" sz="1200" b="1" dirty="0">
              <a:solidFill>
                <a:srgbClr val="000000"/>
              </a:solidFill>
            </a:endParaRPr>
          </a:p>
        </p:txBody>
      </p:sp>
      <p:grpSp>
        <p:nvGrpSpPr>
          <p:cNvPr id="37894" name="Group 2047"/>
          <p:cNvGrpSpPr>
            <a:grpSpLocks/>
          </p:cNvGrpSpPr>
          <p:nvPr/>
        </p:nvGrpSpPr>
        <p:grpSpPr bwMode="auto">
          <a:xfrm>
            <a:off x="2438400" y="2349500"/>
            <a:ext cx="3836988" cy="3446463"/>
            <a:chOff x="1268282" y="3158879"/>
            <a:chExt cx="2819400" cy="265367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2449934" y="3158879"/>
              <a:ext cx="0" cy="21904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269128" y="3539023"/>
              <a:ext cx="53308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1620561" y="3701592"/>
              <a:ext cx="44326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926181" y="4142852"/>
              <a:ext cx="34761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301790" y="4606113"/>
              <a:ext cx="3149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002003" y="4894582"/>
              <a:ext cx="31378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089489" y="3382565"/>
              <a:ext cx="20763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159478" y="4024286"/>
              <a:ext cx="24262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137315" y="4443544"/>
              <a:ext cx="26479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194473" y="4760126"/>
              <a:ext cx="30328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137315" y="4291976"/>
              <a:ext cx="24262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218969" y="3858049"/>
              <a:ext cx="146977" cy="48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2159478" y="3353229"/>
              <a:ext cx="45493" cy="46448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525755" y="3531689"/>
              <a:ext cx="18664" cy="18335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35195" y="3686924"/>
              <a:ext cx="17498" cy="18335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269128" y="3829936"/>
              <a:ext cx="54825" cy="55004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278460" y="4012063"/>
              <a:ext cx="17498" cy="19557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092989" y="4135518"/>
              <a:ext cx="16331" cy="18335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244632" y="4282197"/>
              <a:ext cx="17497" cy="18335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258630" y="4433765"/>
              <a:ext cx="17497" cy="19557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445268" y="4591445"/>
              <a:ext cx="17497" cy="19557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326286" y="4746681"/>
              <a:ext cx="17497" cy="18335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154812" y="4884803"/>
              <a:ext cx="17498" cy="19557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1" name="Flowchart: Decision 30"/>
            <p:cNvSpPr/>
            <p:nvPr/>
          </p:nvSpPr>
          <p:spPr>
            <a:xfrm>
              <a:off x="2241132" y="5086487"/>
              <a:ext cx="46659" cy="72117"/>
            </a:xfrm>
            <a:prstGeom prst="flowChartDecision">
              <a:avLst/>
            </a:prstGeom>
            <a:solidFill>
              <a:srgbClr val="FFFF00"/>
            </a:solidFill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1407094" y="5306506"/>
              <a:ext cx="210434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1402428" y="5301617"/>
              <a:ext cx="0" cy="427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3511437" y="5301617"/>
              <a:ext cx="0" cy="427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1268282" y="5341953"/>
              <a:ext cx="2819400" cy="19557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50" dirty="0">
                  <a:solidFill>
                    <a:srgbClr val="FFFFFF"/>
                  </a:solidFill>
                  <a:cs typeface="Arial" pitchFamily="34" charset="0"/>
                </a:rPr>
                <a:t>0.1                                   1                          	    10</a:t>
              </a:r>
            </a:p>
          </p:txBody>
        </p:sp>
        <p:sp>
          <p:nvSpPr>
            <p:cNvPr id="37923" name="TextBox 5"/>
            <p:cNvSpPr txBox="1">
              <a:spLocks noChangeArrowheads="1"/>
            </p:cNvSpPr>
            <p:nvPr/>
          </p:nvSpPr>
          <p:spPr bwMode="auto">
            <a:xfrm>
              <a:off x="1516170" y="5550611"/>
              <a:ext cx="1995488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>
                  <a:solidFill>
                    <a:srgbClr val="FFFFFF"/>
                  </a:solidFill>
                </a:rPr>
                <a:t>HR (log scale)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965402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2713" y="341313"/>
            <a:ext cx="8896350" cy="1143000"/>
          </a:xfrm>
        </p:spPr>
        <p:txBody>
          <a:bodyPr/>
          <a:lstStyle/>
          <a:p>
            <a:pPr>
              <a:lnSpc>
                <a:spcPct val="85000"/>
              </a:lnSpc>
              <a:defRPr/>
            </a:pPr>
            <a:r>
              <a:rPr lang="fr-BE" sz="3200" dirty="0" smtClean="0"/>
              <a:t>Longer First-Line </a:t>
            </a:r>
            <a:r>
              <a:rPr lang="fr-BE" sz="3200" dirty="0"/>
              <a:t>C</a:t>
            </a:r>
            <a:r>
              <a:rPr lang="fr-BE" sz="3200" dirty="0" smtClean="0"/>
              <a:t>hemotherapy </a:t>
            </a:r>
            <a:r>
              <a:rPr lang="fr-BE" sz="3200" dirty="0"/>
              <a:t>D</a:t>
            </a:r>
            <a:r>
              <a:rPr lang="fr-BE" sz="3200" dirty="0" smtClean="0"/>
              <a:t>uration:</a:t>
            </a:r>
            <a:br>
              <a:rPr lang="fr-BE" sz="3200" dirty="0" smtClean="0"/>
            </a:br>
            <a:r>
              <a:rPr lang="fr-BE" sz="3200" dirty="0" smtClean="0"/>
              <a:t>Marginal </a:t>
            </a:r>
            <a:r>
              <a:rPr lang="fr-BE" sz="3200" dirty="0" err="1"/>
              <a:t>E</a:t>
            </a:r>
            <a:r>
              <a:rPr lang="fr-BE" sz="3200" dirty="0" err="1" smtClean="0"/>
              <a:t>ffect</a:t>
            </a:r>
            <a:r>
              <a:rPr lang="fr-BE" sz="3200" dirty="0" smtClean="0"/>
              <a:t> on OS (HR: 0.91)</a:t>
            </a:r>
            <a:endParaRPr lang="fr-BE" sz="3200" dirty="0"/>
          </a:p>
        </p:txBody>
      </p:sp>
      <p:sp>
        <p:nvSpPr>
          <p:cNvPr id="38915" name="TextBox 3"/>
          <p:cNvSpPr txBox="1">
            <a:spLocks noChangeArrowheads="1"/>
          </p:cNvSpPr>
          <p:nvPr/>
        </p:nvSpPr>
        <p:spPr bwMode="auto">
          <a:xfrm>
            <a:off x="247287" y="6474188"/>
            <a:ext cx="6018213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>
                <a:solidFill>
                  <a:srgbClr val="FFFFFF"/>
                </a:solidFill>
                <a:cs typeface="Tahoma" pitchFamily="34" charset="0"/>
              </a:rPr>
              <a:t>    Gennari A, et al. </a:t>
            </a:r>
            <a:r>
              <a:rPr lang="en-US" altLang="en-US" sz="1200" b="1" i="1">
                <a:solidFill>
                  <a:srgbClr val="FFFFFF"/>
                </a:solidFill>
                <a:cs typeface="Tahoma" pitchFamily="34" charset="0"/>
              </a:rPr>
              <a:t>J Clin Oncol. </a:t>
            </a:r>
            <a:r>
              <a:rPr lang="en-US" altLang="en-US" sz="1200" b="1">
                <a:solidFill>
                  <a:srgbClr val="FFFFFF"/>
                </a:solidFill>
                <a:cs typeface="Tahoma" pitchFamily="34" charset="0"/>
              </a:rPr>
              <a:t>2011,29(16):2144-2149. 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398588" y="1649413"/>
            <a:ext cx="6362700" cy="42052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200" b="1" dirty="0">
              <a:solidFill>
                <a:srgbClr val="FFFFFF"/>
              </a:solidFill>
            </a:endParaRPr>
          </a:p>
        </p:txBody>
      </p:sp>
      <p:sp>
        <p:nvSpPr>
          <p:cNvPr id="38917" name="Rectangle 37"/>
          <p:cNvSpPr>
            <a:spLocks noChangeArrowheads="1"/>
          </p:cNvSpPr>
          <p:nvPr/>
        </p:nvSpPr>
        <p:spPr bwMode="auto">
          <a:xfrm>
            <a:off x="1600200" y="1709738"/>
            <a:ext cx="6161088" cy="363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FFFFFF"/>
                </a:solidFill>
              </a:rPr>
              <a:t>Study				Weight ,      HR,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FFFFFF"/>
                </a:solidFill>
              </a:rPr>
              <a:t>				      %         95% CI</a:t>
            </a:r>
          </a:p>
          <a:p>
            <a:pPr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FFFFFF"/>
              </a:solidFill>
            </a:endParaRP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FFFFFF"/>
                </a:solidFill>
              </a:rPr>
              <a:t>Coates 1987				13.00%                0.79 (0.62 – 1.01)</a:t>
            </a: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FFFFFF"/>
                </a:solidFill>
              </a:rPr>
              <a:t>Harris 1990				2.00%                  1.06 (0.57 – 1.97)</a:t>
            </a: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FFFFFF"/>
                </a:solidFill>
              </a:rPr>
              <a:t>Muss 1991				4.70%                  1.11 (0.74 – 1.67)</a:t>
            </a: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 err="1">
                <a:solidFill>
                  <a:srgbClr val="FFFFFF"/>
                </a:solidFill>
              </a:rPr>
              <a:t>Ejlertsen</a:t>
            </a:r>
            <a:r>
              <a:rPr lang="en-US" altLang="en-US" sz="1000" dirty="0">
                <a:solidFill>
                  <a:srgbClr val="FFFFFF"/>
                </a:solidFill>
              </a:rPr>
              <a:t> 1993				16.60%                0.78 (0.63 – 0.97)</a:t>
            </a: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FFFFFF"/>
                </a:solidFill>
              </a:rPr>
              <a:t>Gregory 1997				4.80%                  0.81 (0.54 – 1.21)</a:t>
            </a: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 err="1">
                <a:solidFill>
                  <a:srgbClr val="FFFFFF"/>
                </a:solidFill>
              </a:rPr>
              <a:t>Falkson</a:t>
            </a:r>
            <a:r>
              <a:rPr lang="en-US" altLang="en-US" sz="1000" dirty="0">
                <a:solidFill>
                  <a:srgbClr val="FFFFFF"/>
                </a:solidFill>
              </a:rPr>
              <a:t> 1998				8.10%                  0.94 (0.69 – 1.28)</a:t>
            </a: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FFFFFF"/>
                </a:solidFill>
              </a:rPr>
              <a:t>FRENCH 2000				18.00%                0.96 (0.78 – 1.18)</a:t>
            </a: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 err="1">
                <a:solidFill>
                  <a:srgbClr val="FFFFFF"/>
                </a:solidFill>
              </a:rPr>
              <a:t>Nooij</a:t>
            </a:r>
            <a:r>
              <a:rPr lang="en-US" altLang="en-US" sz="1000" dirty="0">
                <a:solidFill>
                  <a:srgbClr val="FFFFFF"/>
                </a:solidFill>
              </a:rPr>
              <a:t> 2003				17.00%                1.03 (0.83 – 1.27)</a:t>
            </a: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 err="1">
                <a:solidFill>
                  <a:srgbClr val="FFFFFF"/>
                </a:solidFill>
              </a:rPr>
              <a:t>Gennari</a:t>
            </a:r>
            <a:r>
              <a:rPr lang="en-US" altLang="en-US" sz="1000" dirty="0">
                <a:solidFill>
                  <a:srgbClr val="FFFFFF"/>
                </a:solidFill>
              </a:rPr>
              <a:t> 2006				4.10%                  1.12 (0.73 – 1.72)</a:t>
            </a: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FFFFFF"/>
                </a:solidFill>
              </a:rPr>
              <a:t>Majordomo 2009			6.70%                  0.94 (0.67 – 1.32)</a:t>
            </a: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FFFFFF"/>
                </a:solidFill>
              </a:rPr>
              <a:t>Alba 2010				5.00%                  0.86 (0.58 – 1.27)</a:t>
            </a:r>
          </a:p>
          <a:p>
            <a:pPr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00" dirty="0">
              <a:solidFill>
                <a:srgbClr val="FFFFFF"/>
              </a:solidFill>
            </a:endParaRPr>
          </a:p>
          <a:p>
            <a:pPr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FFFFFF"/>
                </a:solidFill>
              </a:rPr>
              <a:t>Total (95% CI)			</a:t>
            </a:r>
            <a:r>
              <a:rPr lang="en-US" altLang="en-US" sz="1000" b="1" dirty="0">
                <a:solidFill>
                  <a:srgbClr val="FFFFFF"/>
                </a:solidFill>
              </a:rPr>
              <a:t>100%                   0.91 (0.84 – 0.99)				</a:t>
            </a:r>
            <a:endParaRPr lang="en-US" altLang="en-US" sz="1200" b="1" dirty="0">
              <a:solidFill>
                <a:srgbClr val="FFFFFF"/>
              </a:solidFill>
            </a:endParaRPr>
          </a:p>
        </p:txBody>
      </p:sp>
      <p:grpSp>
        <p:nvGrpSpPr>
          <p:cNvPr id="38918" name="Group 3"/>
          <p:cNvGrpSpPr>
            <a:grpSpLocks/>
          </p:cNvGrpSpPr>
          <p:nvPr/>
        </p:nvGrpSpPr>
        <p:grpSpPr bwMode="auto">
          <a:xfrm>
            <a:off x="2339975" y="2474913"/>
            <a:ext cx="4038600" cy="2886075"/>
            <a:chOff x="2578365" y="2604941"/>
            <a:chExt cx="3799510" cy="2758631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4231690" y="2604941"/>
              <a:ext cx="0" cy="25492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898635" y="2943320"/>
              <a:ext cx="75124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4052468" y="3131478"/>
              <a:ext cx="50032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013636" y="3694433"/>
              <a:ext cx="371886" cy="15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4046494" y="4260423"/>
              <a:ext cx="506302" cy="7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910583" y="4627633"/>
              <a:ext cx="46299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3952402" y="2759716"/>
              <a:ext cx="2733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865778" y="3507793"/>
              <a:ext cx="48838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121170" y="4073783"/>
              <a:ext cx="2524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3992727" y="4445545"/>
              <a:ext cx="40623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4101753" y="3885626"/>
              <a:ext cx="22402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3953896" y="3319635"/>
              <a:ext cx="246430" cy="15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4065909" y="2738472"/>
              <a:ext cx="35844" cy="30348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257079" y="2934216"/>
              <a:ext cx="26883" cy="19727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283963" y="3114787"/>
              <a:ext cx="25390" cy="1972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052468" y="3304461"/>
              <a:ext cx="35844" cy="3186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077857" y="3480480"/>
              <a:ext cx="35844" cy="3186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174936" y="3680776"/>
              <a:ext cx="22402" cy="19727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174936" y="3843138"/>
              <a:ext cx="61234" cy="53108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174936" y="4428854"/>
              <a:ext cx="22402" cy="1972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116689" y="4621564"/>
              <a:ext cx="23896" cy="22761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0" name="Flowchart: Decision 59"/>
            <p:cNvSpPr/>
            <p:nvPr/>
          </p:nvSpPr>
          <p:spPr>
            <a:xfrm>
              <a:off x="4145066" y="4827930"/>
              <a:ext cx="61234" cy="81940"/>
            </a:xfrm>
            <a:prstGeom prst="flowChartDecision">
              <a:avLst/>
            </a:prstGeom>
            <a:solidFill>
              <a:srgbClr val="FFFF00"/>
            </a:solidFill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2826289" y="5104096"/>
              <a:ext cx="283768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2820315" y="5082853"/>
              <a:ext cx="0" cy="485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5663973" y="5082853"/>
              <a:ext cx="0" cy="485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4231690" y="4060126"/>
              <a:ext cx="37337" cy="3186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289937" y="4243732"/>
              <a:ext cx="35844" cy="31865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578365" y="5120788"/>
              <a:ext cx="3799510" cy="24278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50" dirty="0">
                  <a:solidFill>
                    <a:srgbClr val="FFFFFF"/>
                  </a:solidFill>
                  <a:cs typeface="Arial" pitchFamily="34" charset="0"/>
                </a:rPr>
                <a:t>0.1                                       1                                       10</a:t>
              </a:r>
            </a:p>
          </p:txBody>
        </p:sp>
      </p:grpSp>
      <p:sp>
        <p:nvSpPr>
          <p:cNvPr id="38919" name="TextBox 94"/>
          <p:cNvSpPr txBox="1">
            <a:spLocks noChangeArrowheads="1"/>
          </p:cNvSpPr>
          <p:nvPr/>
        </p:nvSpPr>
        <p:spPr bwMode="auto">
          <a:xfrm>
            <a:off x="2903538" y="5451475"/>
            <a:ext cx="2689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100">
                <a:solidFill>
                  <a:srgbClr val="FFFFFF"/>
                </a:solidFill>
              </a:rPr>
              <a:t>HR (log scale)</a:t>
            </a:r>
          </a:p>
        </p:txBody>
      </p:sp>
    </p:spTree>
    <p:extLst>
      <p:ext uri="{BB962C8B-B14F-4D97-AF65-F5344CB8AC3E}">
        <p14:creationId xmlns:p14="http://schemas.microsoft.com/office/powerpoint/2010/main" val="86669532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4"/>
          <p:cNvSpPr txBox="1">
            <a:spLocks noChangeArrowheads="1"/>
          </p:cNvSpPr>
          <p:nvPr/>
        </p:nvSpPr>
        <p:spPr bwMode="auto">
          <a:xfrm>
            <a:off x="192088" y="2108200"/>
            <a:ext cx="866775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it-IT" altLang="en-US" sz="4000" b="1" dirty="0">
                <a:solidFill>
                  <a:srgbClr val="FFFFFF"/>
                </a:solidFill>
              </a:rPr>
              <a:t>Do </a:t>
            </a:r>
            <a:r>
              <a:rPr lang="it-IT" altLang="en-US" sz="4000" b="1" dirty="0" smtClean="0">
                <a:solidFill>
                  <a:srgbClr val="FFFFFF"/>
                </a:solidFill>
              </a:rPr>
              <a:t>We Have an Alternative                                        </a:t>
            </a:r>
            <a:r>
              <a:rPr lang="it-IT" altLang="en-US" sz="4000" b="1" dirty="0">
                <a:solidFill>
                  <a:srgbClr val="FFFFFF"/>
                </a:solidFill>
              </a:rPr>
              <a:t>to </a:t>
            </a:r>
            <a:r>
              <a:rPr lang="it-IT" altLang="en-US" sz="4000" b="1" dirty="0" smtClean="0">
                <a:solidFill>
                  <a:srgbClr val="FFFFFF"/>
                </a:solidFill>
              </a:rPr>
              <a:t>Polychemotherapy</a:t>
            </a:r>
            <a:r>
              <a:rPr lang="it-IT" altLang="en-US" sz="4000" b="1" dirty="0">
                <a:solidFill>
                  <a:srgbClr val="FFFFFF"/>
                </a:solidFill>
              </a:rPr>
              <a:t>?</a:t>
            </a:r>
            <a:endParaRPr lang="en-US" altLang="en-US" sz="4000" b="1" dirty="0">
              <a:solidFill>
                <a:srgbClr val="FFFFFF"/>
              </a:solidFill>
              <a:cs typeface="Times New Roman" pitchFamily="18" charset="0"/>
            </a:endParaRPr>
          </a:p>
        </p:txBody>
      </p:sp>
      <p:sp>
        <p:nvSpPr>
          <p:cNvPr id="39939" name="Rectangle 13"/>
          <p:cNvSpPr>
            <a:spLocks noChangeArrowheads="1"/>
          </p:cNvSpPr>
          <p:nvPr/>
        </p:nvSpPr>
        <p:spPr bwMode="auto">
          <a:xfrm>
            <a:off x="666750" y="1916113"/>
            <a:ext cx="7937500" cy="187325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n-US" sz="2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5104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Picture2 cop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388" y="4360863"/>
            <a:ext cx="3273425" cy="153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3" name="Line 3"/>
          <p:cNvSpPr>
            <a:spLocks noChangeShapeType="1"/>
          </p:cNvSpPr>
          <p:nvPr/>
        </p:nvSpPr>
        <p:spPr bwMode="auto">
          <a:xfrm flipV="1">
            <a:off x="4295775" y="4319588"/>
            <a:ext cx="0" cy="477837"/>
          </a:xfrm>
          <a:prstGeom prst="line">
            <a:avLst/>
          </a:prstGeom>
          <a:noFill/>
          <a:ln w="19050">
            <a:solidFill>
              <a:srgbClr val="BE9E8D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40964" name="Line 4"/>
          <p:cNvSpPr>
            <a:spLocks noChangeShapeType="1"/>
          </p:cNvSpPr>
          <p:nvPr/>
        </p:nvSpPr>
        <p:spPr bwMode="auto">
          <a:xfrm flipV="1">
            <a:off x="4451350" y="4319588"/>
            <a:ext cx="0" cy="477837"/>
          </a:xfrm>
          <a:prstGeom prst="line">
            <a:avLst/>
          </a:prstGeom>
          <a:noFill/>
          <a:ln w="19050">
            <a:solidFill>
              <a:srgbClr val="BE9E8D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title"/>
          </p:nvPr>
        </p:nvSpPr>
        <p:spPr>
          <a:xfrm>
            <a:off x="119063" y="371475"/>
            <a:ext cx="8848725" cy="1103313"/>
          </a:xfrm>
        </p:spPr>
        <p:txBody>
          <a:bodyPr/>
          <a:lstStyle/>
          <a:p>
            <a:pPr eaLnBrk="1" hangingPunct="1">
              <a:lnSpc>
                <a:spcPct val="85000"/>
              </a:lnSpc>
              <a:defRPr/>
            </a:pPr>
            <a:r>
              <a:rPr lang="en-US" sz="3600" dirty="0">
                <a:ea typeface="ＭＳ Ｐゴシック" pitchFamily="27" charset="-128"/>
              </a:rPr>
              <a:t>VEGF Is a Key Mediator of Angiogenesis</a:t>
            </a:r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6583363" y="1835150"/>
            <a:ext cx="2011362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>
                <a:solidFill>
                  <a:srgbClr val="FFFFFF"/>
                </a:solidFill>
                <a:ea typeface="MS PGothic" pitchFamily="34" charset="-128"/>
              </a:rPr>
              <a:t>Upstream activators </a:t>
            </a:r>
            <a:br>
              <a:rPr lang="en-US" altLang="en-US" b="1">
                <a:solidFill>
                  <a:srgbClr val="FFFFFF"/>
                </a:solidFill>
                <a:ea typeface="MS PGothic" pitchFamily="34" charset="-128"/>
              </a:rPr>
            </a:br>
            <a:r>
              <a:rPr lang="en-US" altLang="en-US" b="1">
                <a:solidFill>
                  <a:srgbClr val="FFFFFF"/>
                </a:solidFill>
                <a:ea typeface="MS PGothic" pitchFamily="34" charset="-128"/>
              </a:rPr>
              <a:t>of VEGF </a:t>
            </a:r>
            <a:br>
              <a:rPr lang="en-US" altLang="en-US" b="1">
                <a:solidFill>
                  <a:srgbClr val="FFFFFF"/>
                </a:solidFill>
                <a:ea typeface="MS PGothic" pitchFamily="34" charset="-128"/>
              </a:rPr>
            </a:br>
            <a:r>
              <a:rPr lang="en-US" altLang="en-US" b="1">
                <a:solidFill>
                  <a:srgbClr val="FFFFFF"/>
                </a:solidFill>
                <a:ea typeface="MS PGothic" pitchFamily="34" charset="-128"/>
              </a:rPr>
              <a:t>synthesis</a:t>
            </a:r>
          </a:p>
        </p:txBody>
      </p:sp>
      <p:pic>
        <p:nvPicPr>
          <p:cNvPr id="40967" name="Picture 7" descr="Picture3 cop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3" t="56511" r="20833" b="8189"/>
          <a:stretch>
            <a:fillRect/>
          </a:stretch>
        </p:blipFill>
        <p:spPr bwMode="auto">
          <a:xfrm>
            <a:off x="3825875" y="3706813"/>
            <a:ext cx="1066800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8" name="Picture 8" descr="Picture3 cop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23" t="14676" r="33823" b="57913"/>
          <a:stretch>
            <a:fillRect/>
          </a:stretch>
        </p:blipFill>
        <p:spPr bwMode="auto">
          <a:xfrm>
            <a:off x="3944938" y="2800350"/>
            <a:ext cx="75565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9" name="Line 9"/>
          <p:cNvSpPr>
            <a:spLocks noChangeShapeType="1"/>
          </p:cNvSpPr>
          <p:nvPr/>
        </p:nvSpPr>
        <p:spPr bwMode="auto">
          <a:xfrm flipH="1">
            <a:off x="3927475" y="5603875"/>
            <a:ext cx="123825" cy="160338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40970" name="Line 10"/>
          <p:cNvSpPr>
            <a:spLocks noChangeShapeType="1"/>
          </p:cNvSpPr>
          <p:nvPr/>
        </p:nvSpPr>
        <p:spPr bwMode="auto">
          <a:xfrm>
            <a:off x="4703763" y="5584825"/>
            <a:ext cx="123825" cy="160338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4367213" y="5610225"/>
            <a:ext cx="0" cy="161925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3679825" y="5705475"/>
            <a:ext cx="13811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altLang="en-US" sz="1600" b="1">
                <a:solidFill>
                  <a:srgbClr val="000066"/>
                </a:solidFill>
                <a:ea typeface="MS PGothic" pitchFamily="34" charset="-128"/>
              </a:rPr>
              <a:t>Proliferation</a:t>
            </a:r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auto">
          <a:xfrm>
            <a:off x="3435350" y="6146800"/>
            <a:ext cx="1849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altLang="en-US" sz="2000" b="1">
                <a:solidFill>
                  <a:srgbClr val="FFFFFF"/>
                </a:solidFill>
                <a:ea typeface="MS PGothic" pitchFamily="34" charset="-128"/>
              </a:rPr>
              <a:t>Angiogenesis</a:t>
            </a:r>
          </a:p>
        </p:txBody>
      </p:sp>
      <p:grpSp>
        <p:nvGrpSpPr>
          <p:cNvPr id="40974" name="Group 14"/>
          <p:cNvGrpSpPr>
            <a:grpSpLocks/>
          </p:cNvGrpSpPr>
          <p:nvPr/>
        </p:nvGrpSpPr>
        <p:grpSpPr bwMode="auto">
          <a:xfrm>
            <a:off x="3846513" y="6019800"/>
            <a:ext cx="1020762" cy="223838"/>
            <a:chOff x="2493" y="3800"/>
            <a:chExt cx="643" cy="102"/>
          </a:xfrm>
        </p:grpSpPr>
        <p:sp>
          <p:nvSpPr>
            <p:cNvPr id="41013" name="Line 15"/>
            <p:cNvSpPr>
              <a:spLocks noChangeShapeType="1"/>
            </p:cNvSpPr>
            <p:nvPr/>
          </p:nvSpPr>
          <p:spPr bwMode="auto">
            <a:xfrm>
              <a:off x="2493" y="3800"/>
              <a:ext cx="0" cy="102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41014" name="Line 16"/>
            <p:cNvSpPr>
              <a:spLocks noChangeShapeType="1"/>
            </p:cNvSpPr>
            <p:nvPr/>
          </p:nvSpPr>
          <p:spPr bwMode="auto">
            <a:xfrm>
              <a:off x="2814" y="3800"/>
              <a:ext cx="0" cy="102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41015" name="Line 17"/>
            <p:cNvSpPr>
              <a:spLocks noChangeShapeType="1"/>
            </p:cNvSpPr>
            <p:nvPr/>
          </p:nvSpPr>
          <p:spPr bwMode="auto">
            <a:xfrm>
              <a:off x="3136" y="3800"/>
              <a:ext cx="0" cy="102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</p:grpSp>
      <p:sp>
        <p:nvSpPr>
          <p:cNvPr id="40975" name="Text Box 18"/>
          <p:cNvSpPr txBox="1">
            <a:spLocks noChangeArrowheads="1"/>
          </p:cNvSpPr>
          <p:nvPr/>
        </p:nvSpPr>
        <p:spPr bwMode="auto">
          <a:xfrm>
            <a:off x="4013200" y="1535113"/>
            <a:ext cx="63182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altLang="en-US" sz="1600" b="1">
                <a:solidFill>
                  <a:srgbClr val="FFFFFF"/>
                </a:solidFill>
                <a:ea typeface="MS PGothic" pitchFamily="34" charset="-128"/>
              </a:rPr>
              <a:t>EGF</a:t>
            </a:r>
          </a:p>
        </p:txBody>
      </p:sp>
      <p:sp>
        <p:nvSpPr>
          <p:cNvPr id="40976" name="Line 19"/>
          <p:cNvSpPr>
            <a:spLocks noChangeShapeType="1"/>
          </p:cNvSpPr>
          <p:nvPr/>
        </p:nvSpPr>
        <p:spPr bwMode="auto">
          <a:xfrm>
            <a:off x="4322763" y="1849438"/>
            <a:ext cx="0" cy="928687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40977" name="Text Box 20"/>
          <p:cNvSpPr txBox="1">
            <a:spLocks noChangeArrowheads="1"/>
          </p:cNvSpPr>
          <p:nvPr/>
        </p:nvSpPr>
        <p:spPr bwMode="auto">
          <a:xfrm>
            <a:off x="3281363" y="1660525"/>
            <a:ext cx="63182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altLang="en-US" sz="1600" b="1">
                <a:solidFill>
                  <a:srgbClr val="FFFFFF"/>
                </a:solidFill>
                <a:ea typeface="MS PGothic" pitchFamily="34" charset="-128"/>
              </a:rPr>
              <a:t>IL-6</a:t>
            </a:r>
          </a:p>
        </p:txBody>
      </p:sp>
      <p:sp>
        <p:nvSpPr>
          <p:cNvPr id="40978" name="Text Box 21"/>
          <p:cNvSpPr txBox="1">
            <a:spLocks noChangeArrowheads="1"/>
          </p:cNvSpPr>
          <p:nvPr/>
        </p:nvSpPr>
        <p:spPr bwMode="auto">
          <a:xfrm>
            <a:off x="2828925" y="2065338"/>
            <a:ext cx="78422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altLang="en-US" sz="1600" b="1">
                <a:solidFill>
                  <a:srgbClr val="FFFFFF"/>
                </a:solidFill>
                <a:ea typeface="MS PGothic" pitchFamily="34" charset="-128"/>
              </a:rPr>
              <a:t>bFGF</a:t>
            </a:r>
          </a:p>
        </p:txBody>
      </p:sp>
      <p:sp>
        <p:nvSpPr>
          <p:cNvPr id="40979" name="Text Box 22"/>
          <p:cNvSpPr txBox="1">
            <a:spLocks noChangeArrowheads="1"/>
          </p:cNvSpPr>
          <p:nvPr/>
        </p:nvSpPr>
        <p:spPr bwMode="auto">
          <a:xfrm>
            <a:off x="1836738" y="2476500"/>
            <a:ext cx="1465262" cy="118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altLang="en-US" sz="1600" b="1">
                <a:solidFill>
                  <a:srgbClr val="FFFFFF"/>
                </a:solidFill>
                <a:ea typeface="MS PGothic" pitchFamily="34" charset="-128"/>
              </a:rPr>
              <a:t>Hypoxia</a:t>
            </a:r>
            <a:r>
              <a:rPr lang="en-GB" altLang="en-US" sz="1600" b="1">
                <a:solidFill>
                  <a:srgbClr val="FFFFFF"/>
                </a:solidFill>
                <a:ea typeface="MS PGothic" pitchFamily="34" charset="-128"/>
                <a:sym typeface="Symbol" pitchFamily="18" charset="2"/>
              </a:rPr>
              <a:t></a:t>
            </a:r>
            <a:br>
              <a:rPr lang="en-GB" altLang="en-US" sz="1600" b="1">
                <a:solidFill>
                  <a:srgbClr val="FFFFFF"/>
                </a:solidFill>
                <a:ea typeface="MS PGothic" pitchFamily="34" charset="-128"/>
                <a:sym typeface="Symbol" pitchFamily="18" charset="2"/>
              </a:rPr>
            </a:br>
            <a:r>
              <a:rPr lang="en-GB" altLang="en-US" sz="1600" b="1">
                <a:solidFill>
                  <a:srgbClr val="FFFFFF"/>
                </a:solidFill>
                <a:ea typeface="MS PGothic" pitchFamily="34" charset="-128"/>
                <a:sym typeface="Symbol" pitchFamily="18" charset="2"/>
              </a:rPr>
              <a:t>COX-2</a:t>
            </a:r>
            <a:br>
              <a:rPr lang="en-GB" altLang="en-US" sz="1600" b="1">
                <a:solidFill>
                  <a:srgbClr val="FFFFFF"/>
                </a:solidFill>
                <a:ea typeface="MS PGothic" pitchFamily="34" charset="-128"/>
                <a:sym typeface="Symbol" pitchFamily="18" charset="2"/>
              </a:rPr>
            </a:br>
            <a:r>
              <a:rPr lang="en-GB" altLang="en-US" sz="1600" b="1">
                <a:solidFill>
                  <a:srgbClr val="FFFFFF"/>
                </a:solidFill>
                <a:ea typeface="MS PGothic" pitchFamily="34" charset="-128"/>
                <a:sym typeface="Symbol" pitchFamily="18" charset="2"/>
              </a:rPr>
              <a:t>NO</a:t>
            </a:r>
            <a:br>
              <a:rPr lang="en-GB" altLang="en-US" sz="1600" b="1">
                <a:solidFill>
                  <a:srgbClr val="FFFFFF"/>
                </a:solidFill>
                <a:ea typeface="MS PGothic" pitchFamily="34" charset="-128"/>
                <a:sym typeface="Symbol" pitchFamily="18" charset="2"/>
              </a:rPr>
            </a:br>
            <a:r>
              <a:rPr lang="en-GB" altLang="en-US" sz="1600" b="1">
                <a:solidFill>
                  <a:srgbClr val="FFFFFF"/>
                </a:solidFill>
                <a:ea typeface="MS PGothic" pitchFamily="34" charset="-128"/>
                <a:sym typeface="Symbol" pitchFamily="18" charset="2"/>
              </a:rPr>
              <a:t>Oncogenes</a:t>
            </a:r>
          </a:p>
        </p:txBody>
      </p:sp>
      <p:sp>
        <p:nvSpPr>
          <p:cNvPr id="40980" name="Line 23"/>
          <p:cNvSpPr>
            <a:spLocks noChangeShapeType="1"/>
          </p:cNvSpPr>
          <p:nvPr/>
        </p:nvSpPr>
        <p:spPr bwMode="auto">
          <a:xfrm>
            <a:off x="4322763" y="3414713"/>
            <a:ext cx="0" cy="300037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40981" name="Text Box 24"/>
          <p:cNvSpPr txBox="1">
            <a:spLocks noChangeArrowheads="1"/>
          </p:cNvSpPr>
          <p:nvPr/>
        </p:nvSpPr>
        <p:spPr bwMode="auto">
          <a:xfrm>
            <a:off x="4343400" y="3381375"/>
            <a:ext cx="162242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altLang="en-US" sz="1600" b="1">
                <a:solidFill>
                  <a:srgbClr val="FFFFFF"/>
                </a:solidFill>
                <a:ea typeface="MS PGothic" pitchFamily="34" charset="-128"/>
              </a:rPr>
              <a:t>Release VEGF</a:t>
            </a:r>
          </a:p>
        </p:txBody>
      </p:sp>
      <p:sp>
        <p:nvSpPr>
          <p:cNvPr id="40982" name="Text Box 25"/>
          <p:cNvSpPr txBox="1">
            <a:spLocks noChangeArrowheads="1"/>
          </p:cNvSpPr>
          <p:nvPr/>
        </p:nvSpPr>
        <p:spPr bwMode="auto">
          <a:xfrm>
            <a:off x="4759325" y="1660525"/>
            <a:ext cx="754063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altLang="en-US" sz="1600" b="1">
                <a:solidFill>
                  <a:srgbClr val="FFFFFF"/>
                </a:solidFill>
                <a:ea typeface="MS PGothic" pitchFamily="34" charset="-128"/>
              </a:rPr>
              <a:t>IGF-1</a:t>
            </a:r>
          </a:p>
        </p:txBody>
      </p:sp>
      <p:sp>
        <p:nvSpPr>
          <p:cNvPr id="40983" name="Text Box 26"/>
          <p:cNvSpPr txBox="1">
            <a:spLocks noChangeArrowheads="1"/>
          </p:cNvSpPr>
          <p:nvPr/>
        </p:nvSpPr>
        <p:spPr bwMode="auto">
          <a:xfrm>
            <a:off x="5113338" y="2081213"/>
            <a:ext cx="78422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altLang="en-US" sz="1600" b="1">
                <a:solidFill>
                  <a:srgbClr val="FFFFFF"/>
                </a:solidFill>
                <a:ea typeface="MS PGothic" pitchFamily="34" charset="-128"/>
              </a:rPr>
              <a:t>PDGF</a:t>
            </a:r>
          </a:p>
        </p:txBody>
      </p:sp>
      <p:sp>
        <p:nvSpPr>
          <p:cNvPr id="40984" name="Text Box 27"/>
          <p:cNvSpPr txBox="1">
            <a:spLocks noChangeArrowheads="1"/>
          </p:cNvSpPr>
          <p:nvPr/>
        </p:nvSpPr>
        <p:spPr bwMode="auto">
          <a:xfrm>
            <a:off x="5238750" y="2889250"/>
            <a:ext cx="784225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altLang="en-US" sz="1600" b="1">
                <a:solidFill>
                  <a:srgbClr val="FFFFFF"/>
                </a:solidFill>
                <a:ea typeface="MS PGothic" pitchFamily="34" charset="-128"/>
              </a:rPr>
              <a:t>H</a:t>
            </a:r>
            <a:r>
              <a:rPr lang="en-GB" altLang="en-US" sz="1600" b="1" baseline="-25000">
                <a:solidFill>
                  <a:srgbClr val="FFFFFF"/>
                </a:solidFill>
                <a:ea typeface="MS PGothic" pitchFamily="34" charset="-128"/>
              </a:rPr>
              <a:t>2</a:t>
            </a:r>
            <a:r>
              <a:rPr lang="en-GB" altLang="en-US" sz="1600" b="1">
                <a:solidFill>
                  <a:srgbClr val="FFFFFF"/>
                </a:solidFill>
                <a:ea typeface="MS PGothic" pitchFamily="34" charset="-128"/>
              </a:rPr>
              <a:t>O</a:t>
            </a:r>
            <a:r>
              <a:rPr lang="en-GB" altLang="en-US" sz="1600" b="1" baseline="-25000">
                <a:solidFill>
                  <a:srgbClr val="FFFFFF"/>
                </a:solidFill>
                <a:ea typeface="MS PGothic" pitchFamily="34" charset="-128"/>
              </a:rPr>
              <a:t>2</a:t>
            </a:r>
          </a:p>
        </p:txBody>
      </p:sp>
      <p:sp>
        <p:nvSpPr>
          <p:cNvPr id="40985" name="Line 28"/>
          <p:cNvSpPr>
            <a:spLocks noChangeShapeType="1"/>
          </p:cNvSpPr>
          <p:nvPr/>
        </p:nvSpPr>
        <p:spPr bwMode="auto">
          <a:xfrm>
            <a:off x="3743325" y="1971675"/>
            <a:ext cx="409575" cy="820738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40986" name="Line 29"/>
          <p:cNvSpPr>
            <a:spLocks noChangeShapeType="1"/>
          </p:cNvSpPr>
          <p:nvPr/>
        </p:nvSpPr>
        <p:spPr bwMode="auto">
          <a:xfrm>
            <a:off x="3433763" y="2387600"/>
            <a:ext cx="482600" cy="474663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40987" name="Line 30"/>
          <p:cNvSpPr>
            <a:spLocks noChangeShapeType="1"/>
          </p:cNvSpPr>
          <p:nvPr/>
        </p:nvSpPr>
        <p:spPr bwMode="auto">
          <a:xfrm flipV="1">
            <a:off x="3306763" y="3089275"/>
            <a:ext cx="639762" cy="1588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40988" name="Line 31"/>
          <p:cNvSpPr>
            <a:spLocks noChangeShapeType="1"/>
          </p:cNvSpPr>
          <p:nvPr/>
        </p:nvSpPr>
        <p:spPr bwMode="auto">
          <a:xfrm flipH="1">
            <a:off x="4479925" y="1974850"/>
            <a:ext cx="446088" cy="817563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40989" name="Line 32"/>
          <p:cNvSpPr>
            <a:spLocks noChangeShapeType="1"/>
          </p:cNvSpPr>
          <p:nvPr/>
        </p:nvSpPr>
        <p:spPr bwMode="auto">
          <a:xfrm flipV="1">
            <a:off x="4651375" y="2393950"/>
            <a:ext cx="706438" cy="534988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40990" name="Line 33"/>
          <p:cNvSpPr>
            <a:spLocks noChangeShapeType="1"/>
          </p:cNvSpPr>
          <p:nvPr/>
        </p:nvSpPr>
        <p:spPr bwMode="auto">
          <a:xfrm rot="10800000" flipV="1">
            <a:off x="4662488" y="3089275"/>
            <a:ext cx="563562" cy="1588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40991" name="AutoShape 34"/>
          <p:cNvSpPr>
            <a:spLocks/>
          </p:cNvSpPr>
          <p:nvPr/>
        </p:nvSpPr>
        <p:spPr bwMode="auto">
          <a:xfrm>
            <a:off x="6188075" y="1520825"/>
            <a:ext cx="381000" cy="1828800"/>
          </a:xfrm>
          <a:prstGeom prst="rightBrace">
            <a:avLst>
              <a:gd name="adj1" fmla="val 40000"/>
              <a:gd name="adj2" fmla="val 50000"/>
            </a:avLst>
          </a:prstGeom>
          <a:noFill/>
          <a:ln w="28575">
            <a:solidFill>
              <a:srgbClr val="FFFF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40992" name="AutoShape 35"/>
          <p:cNvSpPr>
            <a:spLocks/>
          </p:cNvSpPr>
          <p:nvPr/>
        </p:nvSpPr>
        <p:spPr bwMode="auto">
          <a:xfrm>
            <a:off x="6188075" y="4911725"/>
            <a:ext cx="381000" cy="1104900"/>
          </a:xfrm>
          <a:prstGeom prst="rightBrace">
            <a:avLst>
              <a:gd name="adj1" fmla="val 24167"/>
              <a:gd name="adj2" fmla="val 50000"/>
            </a:avLst>
          </a:prstGeom>
          <a:noFill/>
          <a:ln w="28575">
            <a:solidFill>
              <a:srgbClr val="FFFF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FFFFFF"/>
              </a:solidFill>
              <a:ea typeface="MS PGothic" pitchFamily="34" charset="-128"/>
            </a:endParaRPr>
          </a:p>
        </p:txBody>
      </p:sp>
      <p:grpSp>
        <p:nvGrpSpPr>
          <p:cNvPr id="40993" name="Group 36"/>
          <p:cNvGrpSpPr>
            <a:grpSpLocks/>
          </p:cNvGrpSpPr>
          <p:nvPr/>
        </p:nvGrpSpPr>
        <p:grpSpPr bwMode="auto">
          <a:xfrm>
            <a:off x="4210050" y="4273550"/>
            <a:ext cx="307975" cy="76200"/>
            <a:chOff x="2796" y="2709"/>
            <a:chExt cx="194" cy="48"/>
          </a:xfrm>
        </p:grpSpPr>
        <p:sp>
          <p:nvSpPr>
            <p:cNvPr id="41011" name="Oval 37"/>
            <p:cNvSpPr>
              <a:spLocks noChangeArrowheads="1"/>
            </p:cNvSpPr>
            <p:nvPr/>
          </p:nvSpPr>
          <p:spPr bwMode="auto">
            <a:xfrm>
              <a:off x="2796" y="2709"/>
              <a:ext cx="96" cy="48"/>
            </a:xfrm>
            <a:prstGeom prst="ellipse">
              <a:avLst/>
            </a:prstGeom>
            <a:solidFill>
              <a:srgbClr val="BE9E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41012" name="Oval 38"/>
            <p:cNvSpPr>
              <a:spLocks noChangeArrowheads="1"/>
            </p:cNvSpPr>
            <p:nvPr/>
          </p:nvSpPr>
          <p:spPr bwMode="auto">
            <a:xfrm>
              <a:off x="2894" y="2709"/>
              <a:ext cx="96" cy="48"/>
            </a:xfrm>
            <a:prstGeom prst="ellipse">
              <a:avLst/>
            </a:prstGeom>
            <a:solidFill>
              <a:srgbClr val="BE9E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40994" name="Group 39"/>
          <p:cNvGrpSpPr>
            <a:grpSpLocks/>
          </p:cNvGrpSpPr>
          <p:nvPr/>
        </p:nvGrpSpPr>
        <p:grpSpPr bwMode="auto">
          <a:xfrm>
            <a:off x="4210050" y="4351338"/>
            <a:ext cx="307975" cy="76200"/>
            <a:chOff x="2796" y="2709"/>
            <a:chExt cx="194" cy="48"/>
          </a:xfrm>
        </p:grpSpPr>
        <p:sp>
          <p:nvSpPr>
            <p:cNvPr id="41009" name="Oval 40"/>
            <p:cNvSpPr>
              <a:spLocks noChangeArrowheads="1"/>
            </p:cNvSpPr>
            <p:nvPr/>
          </p:nvSpPr>
          <p:spPr bwMode="auto">
            <a:xfrm>
              <a:off x="2796" y="2709"/>
              <a:ext cx="96" cy="48"/>
            </a:xfrm>
            <a:prstGeom prst="ellipse">
              <a:avLst/>
            </a:prstGeom>
            <a:solidFill>
              <a:srgbClr val="BE9E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41010" name="Oval 41"/>
            <p:cNvSpPr>
              <a:spLocks noChangeArrowheads="1"/>
            </p:cNvSpPr>
            <p:nvPr/>
          </p:nvSpPr>
          <p:spPr bwMode="auto">
            <a:xfrm>
              <a:off x="2894" y="2709"/>
              <a:ext cx="96" cy="48"/>
            </a:xfrm>
            <a:prstGeom prst="ellipse">
              <a:avLst/>
            </a:prstGeom>
            <a:solidFill>
              <a:srgbClr val="BE9E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40995" name="Group 42"/>
          <p:cNvGrpSpPr>
            <a:grpSpLocks/>
          </p:cNvGrpSpPr>
          <p:nvPr/>
        </p:nvGrpSpPr>
        <p:grpSpPr bwMode="auto">
          <a:xfrm>
            <a:off x="4210050" y="4429125"/>
            <a:ext cx="307975" cy="76200"/>
            <a:chOff x="2796" y="2709"/>
            <a:chExt cx="194" cy="48"/>
          </a:xfrm>
        </p:grpSpPr>
        <p:sp>
          <p:nvSpPr>
            <p:cNvPr id="41007" name="Oval 43"/>
            <p:cNvSpPr>
              <a:spLocks noChangeArrowheads="1"/>
            </p:cNvSpPr>
            <p:nvPr/>
          </p:nvSpPr>
          <p:spPr bwMode="auto">
            <a:xfrm>
              <a:off x="2796" y="2709"/>
              <a:ext cx="96" cy="48"/>
            </a:xfrm>
            <a:prstGeom prst="ellipse">
              <a:avLst/>
            </a:prstGeom>
            <a:solidFill>
              <a:srgbClr val="BE9E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41008" name="Oval 44"/>
            <p:cNvSpPr>
              <a:spLocks noChangeArrowheads="1"/>
            </p:cNvSpPr>
            <p:nvPr/>
          </p:nvSpPr>
          <p:spPr bwMode="auto">
            <a:xfrm>
              <a:off x="2894" y="2709"/>
              <a:ext cx="96" cy="48"/>
            </a:xfrm>
            <a:prstGeom prst="ellipse">
              <a:avLst/>
            </a:prstGeom>
            <a:solidFill>
              <a:srgbClr val="BE9E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40996" name="Group 45"/>
          <p:cNvGrpSpPr>
            <a:grpSpLocks/>
          </p:cNvGrpSpPr>
          <p:nvPr/>
        </p:nvGrpSpPr>
        <p:grpSpPr bwMode="auto">
          <a:xfrm>
            <a:off x="4210050" y="4500563"/>
            <a:ext cx="307975" cy="76200"/>
            <a:chOff x="2796" y="2709"/>
            <a:chExt cx="194" cy="48"/>
          </a:xfrm>
        </p:grpSpPr>
        <p:sp>
          <p:nvSpPr>
            <p:cNvPr id="41005" name="Oval 46"/>
            <p:cNvSpPr>
              <a:spLocks noChangeArrowheads="1"/>
            </p:cNvSpPr>
            <p:nvPr/>
          </p:nvSpPr>
          <p:spPr bwMode="auto">
            <a:xfrm>
              <a:off x="2796" y="2709"/>
              <a:ext cx="96" cy="48"/>
            </a:xfrm>
            <a:prstGeom prst="ellipse">
              <a:avLst/>
            </a:prstGeom>
            <a:solidFill>
              <a:srgbClr val="BE9E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41006" name="Oval 47"/>
            <p:cNvSpPr>
              <a:spLocks noChangeArrowheads="1"/>
            </p:cNvSpPr>
            <p:nvPr/>
          </p:nvSpPr>
          <p:spPr bwMode="auto">
            <a:xfrm>
              <a:off x="2894" y="2709"/>
              <a:ext cx="96" cy="48"/>
            </a:xfrm>
            <a:prstGeom prst="ellipse">
              <a:avLst/>
            </a:prstGeom>
            <a:solidFill>
              <a:srgbClr val="BE9E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40997" name="Group 48"/>
          <p:cNvGrpSpPr>
            <a:grpSpLocks/>
          </p:cNvGrpSpPr>
          <p:nvPr/>
        </p:nvGrpSpPr>
        <p:grpSpPr bwMode="auto">
          <a:xfrm>
            <a:off x="4210050" y="4576763"/>
            <a:ext cx="307975" cy="76200"/>
            <a:chOff x="2796" y="2709"/>
            <a:chExt cx="194" cy="48"/>
          </a:xfrm>
        </p:grpSpPr>
        <p:sp>
          <p:nvSpPr>
            <p:cNvPr id="41003" name="Oval 49"/>
            <p:cNvSpPr>
              <a:spLocks noChangeArrowheads="1"/>
            </p:cNvSpPr>
            <p:nvPr/>
          </p:nvSpPr>
          <p:spPr bwMode="auto">
            <a:xfrm>
              <a:off x="2796" y="2709"/>
              <a:ext cx="96" cy="48"/>
            </a:xfrm>
            <a:prstGeom prst="ellipse">
              <a:avLst/>
            </a:prstGeom>
            <a:solidFill>
              <a:srgbClr val="BE9E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41004" name="Oval 50"/>
            <p:cNvSpPr>
              <a:spLocks noChangeArrowheads="1"/>
            </p:cNvSpPr>
            <p:nvPr/>
          </p:nvSpPr>
          <p:spPr bwMode="auto">
            <a:xfrm>
              <a:off x="2894" y="2709"/>
              <a:ext cx="96" cy="48"/>
            </a:xfrm>
            <a:prstGeom prst="ellipse">
              <a:avLst/>
            </a:prstGeom>
            <a:solidFill>
              <a:srgbClr val="BE9E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sp>
        <p:nvSpPr>
          <p:cNvPr id="40998" name="Text Box 51"/>
          <p:cNvSpPr txBox="1">
            <a:spLocks noChangeArrowheads="1"/>
          </p:cNvSpPr>
          <p:nvPr/>
        </p:nvSpPr>
        <p:spPr bwMode="auto">
          <a:xfrm>
            <a:off x="1531938" y="4545013"/>
            <a:ext cx="172402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altLang="en-US" sz="1600" b="1">
                <a:solidFill>
                  <a:srgbClr val="FFFFFF"/>
                </a:solidFill>
                <a:ea typeface="MS PGothic" pitchFamily="34" charset="-128"/>
              </a:rPr>
              <a:t>Endothelial cell</a:t>
            </a:r>
          </a:p>
        </p:txBody>
      </p:sp>
      <p:sp>
        <p:nvSpPr>
          <p:cNvPr id="40999" name="Text Box 52"/>
          <p:cNvSpPr txBox="1">
            <a:spLocks noChangeArrowheads="1"/>
          </p:cNvSpPr>
          <p:nvPr/>
        </p:nvSpPr>
        <p:spPr bwMode="auto">
          <a:xfrm>
            <a:off x="4770438" y="3713163"/>
            <a:ext cx="162242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altLang="en-US" sz="1400" b="1">
                <a:solidFill>
                  <a:srgbClr val="FFFFFF"/>
                </a:solidFill>
                <a:ea typeface="MS PGothic" pitchFamily="34" charset="-128"/>
              </a:rPr>
              <a:t>Binding and </a:t>
            </a:r>
            <a:br>
              <a:rPr lang="en-GB" altLang="en-US" sz="1400" b="1">
                <a:solidFill>
                  <a:srgbClr val="FFFFFF"/>
                </a:solidFill>
                <a:ea typeface="MS PGothic" pitchFamily="34" charset="-128"/>
              </a:rPr>
            </a:br>
            <a:r>
              <a:rPr lang="en-GB" altLang="en-US" sz="1400" b="1">
                <a:solidFill>
                  <a:srgbClr val="FFFFFF"/>
                </a:solidFill>
                <a:ea typeface="MS PGothic" pitchFamily="34" charset="-128"/>
              </a:rPr>
              <a:t>activation of VEGF receptor</a:t>
            </a:r>
          </a:p>
        </p:txBody>
      </p:sp>
      <p:sp>
        <p:nvSpPr>
          <p:cNvPr id="41000" name="Text Box 53"/>
          <p:cNvSpPr txBox="1">
            <a:spLocks noChangeArrowheads="1"/>
          </p:cNvSpPr>
          <p:nvPr/>
        </p:nvSpPr>
        <p:spPr bwMode="auto">
          <a:xfrm>
            <a:off x="6597650" y="5021263"/>
            <a:ext cx="15557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FFFFFF"/>
                </a:solidFill>
                <a:ea typeface="MS PGothic" pitchFamily="34" charset="-128"/>
              </a:rPr>
              <a:t>Downstream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FFFFFF"/>
                </a:solidFill>
                <a:ea typeface="MS PGothic" pitchFamily="34" charset="-128"/>
              </a:rPr>
              <a:t>signaling </a:t>
            </a:r>
            <a:br>
              <a:rPr lang="en-US" altLang="en-US" b="1">
                <a:solidFill>
                  <a:srgbClr val="FFFFFF"/>
                </a:solidFill>
                <a:ea typeface="MS PGothic" pitchFamily="34" charset="-128"/>
              </a:rPr>
            </a:br>
            <a:r>
              <a:rPr lang="en-US" altLang="en-US" b="1">
                <a:solidFill>
                  <a:srgbClr val="FFFFFF"/>
                </a:solidFill>
                <a:ea typeface="MS PGothic" pitchFamily="34" charset="-128"/>
              </a:rPr>
              <a:t>pathways</a:t>
            </a:r>
          </a:p>
        </p:txBody>
      </p:sp>
      <p:sp>
        <p:nvSpPr>
          <p:cNvPr id="41001" name="Line 54"/>
          <p:cNvSpPr>
            <a:spLocks noChangeShapeType="1"/>
          </p:cNvSpPr>
          <p:nvPr/>
        </p:nvSpPr>
        <p:spPr bwMode="auto">
          <a:xfrm>
            <a:off x="1692275" y="3732213"/>
            <a:ext cx="5051425" cy="0"/>
          </a:xfrm>
          <a:prstGeom prst="line">
            <a:avLst/>
          </a:prstGeom>
          <a:noFill/>
          <a:ln w="28575">
            <a:solidFill>
              <a:srgbClr val="68217A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41002" name="Line 55"/>
          <p:cNvSpPr>
            <a:spLocks noChangeShapeType="1"/>
          </p:cNvSpPr>
          <p:nvPr/>
        </p:nvSpPr>
        <p:spPr bwMode="auto">
          <a:xfrm>
            <a:off x="1684338" y="5346700"/>
            <a:ext cx="4937125" cy="0"/>
          </a:xfrm>
          <a:prstGeom prst="line">
            <a:avLst/>
          </a:prstGeom>
          <a:noFill/>
          <a:ln w="28575">
            <a:solidFill>
              <a:srgbClr val="68217A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2137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4"/>
          <p:cNvSpPr>
            <a:spLocks noGrp="1" noChangeArrowheads="1"/>
          </p:cNvSpPr>
          <p:nvPr>
            <p:ph type="title"/>
          </p:nvPr>
        </p:nvSpPr>
        <p:spPr>
          <a:xfrm>
            <a:off x="338138" y="608061"/>
            <a:ext cx="8467725" cy="1143000"/>
          </a:xfrm>
        </p:spPr>
        <p:txBody>
          <a:bodyPr/>
          <a:lstStyle/>
          <a:p>
            <a:pPr>
              <a:lnSpc>
                <a:spcPct val="85000"/>
              </a:lnSpc>
              <a:defRPr/>
            </a:pPr>
            <a:r>
              <a:rPr lang="en-US" sz="3600" dirty="0" smtClean="0">
                <a:ea typeface="ＭＳ Ｐゴシック" pitchFamily="27" charset="-128"/>
              </a:rPr>
              <a:t>Meta-Analysis of 3 Phase III Trials of </a:t>
            </a:r>
            <a:r>
              <a:rPr lang="en-US" sz="3600" dirty="0" err="1" smtClean="0">
                <a:ea typeface="ＭＳ Ｐゴシック" pitchFamily="27" charset="-128"/>
              </a:rPr>
              <a:t>Bevacizumab</a:t>
            </a:r>
            <a:r>
              <a:rPr lang="en-US" sz="3600" dirty="0" smtClean="0">
                <a:ea typeface="ＭＳ Ｐゴシック" pitchFamily="27" charset="-128"/>
              </a:rPr>
              <a:t> (BEV) in Previously </a:t>
            </a:r>
            <a:br>
              <a:rPr lang="en-US" sz="3600" dirty="0" smtClean="0">
                <a:ea typeface="ＭＳ Ｐゴシック" pitchFamily="27" charset="-128"/>
              </a:rPr>
            </a:br>
            <a:r>
              <a:rPr lang="en-US" sz="3600" dirty="0" smtClean="0">
                <a:ea typeface="ＭＳ Ｐゴシック" pitchFamily="27" charset="-128"/>
              </a:rPr>
              <a:t>Untreated </a:t>
            </a:r>
            <a:r>
              <a:rPr lang="fr-BE" sz="3600" dirty="0" err="1"/>
              <a:t>Metastatic</a:t>
            </a:r>
            <a:r>
              <a:rPr lang="fr-BE" sz="3600" dirty="0"/>
              <a:t> </a:t>
            </a:r>
            <a:r>
              <a:rPr lang="fr-BE" sz="3600" dirty="0" err="1"/>
              <a:t>Breast</a:t>
            </a:r>
            <a:r>
              <a:rPr lang="fr-BE" sz="3600" dirty="0"/>
              <a:t> Cancer</a:t>
            </a:r>
            <a:endParaRPr lang="en-US" sz="3600" dirty="0" smtClean="0">
              <a:ea typeface="ＭＳ Ｐゴシック" pitchFamily="27" charset="-128"/>
            </a:endParaRPr>
          </a:p>
        </p:txBody>
      </p:sp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206375" y="3195638"/>
            <a:ext cx="1363663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FFFFFF"/>
                </a:solidFill>
                <a:ea typeface="MS PGothic" pitchFamily="34" charset="-128"/>
              </a:rPr>
              <a:t>Previously untreated 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FFFFFF"/>
                </a:solidFill>
                <a:ea typeface="MS PGothic" pitchFamily="34" charset="-128"/>
              </a:rPr>
              <a:t>metastatic breast cancer</a:t>
            </a:r>
            <a:endParaRPr lang="en-US" altLang="en-US" sz="1600" b="1" dirty="0">
              <a:solidFill>
                <a:srgbClr val="FFFFFF"/>
              </a:solidFill>
              <a:ea typeface="MS PGothic" pitchFamily="34" charset="-128"/>
            </a:endParaRPr>
          </a:p>
        </p:txBody>
      </p:sp>
      <p:grpSp>
        <p:nvGrpSpPr>
          <p:cNvPr id="41988" name="Group 29"/>
          <p:cNvGrpSpPr>
            <a:grpSpLocks/>
          </p:cNvGrpSpPr>
          <p:nvPr/>
        </p:nvGrpSpPr>
        <p:grpSpPr bwMode="auto">
          <a:xfrm>
            <a:off x="4816475" y="3060700"/>
            <a:ext cx="1096963" cy="1603375"/>
            <a:chOff x="4589399" y="2206943"/>
            <a:chExt cx="1097280" cy="1602680"/>
          </a:xfrm>
        </p:grpSpPr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4589399" y="2206943"/>
              <a:ext cx="1097280" cy="585534"/>
            </a:xfrm>
            <a:prstGeom prst="rect">
              <a:avLst/>
            </a:prstGeom>
            <a:solidFill>
              <a:schemeClr val="accent3"/>
            </a:solidFill>
            <a:ln w="31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 dirty="0">
                  <a:solidFill>
                    <a:srgbClr val="000000"/>
                  </a:solidFill>
                  <a:ea typeface="ＭＳ Ｐゴシック" pitchFamily="34" charset="-128"/>
                  <a:cs typeface="Arial" pitchFamily="34" charset="0"/>
                </a:rPr>
                <a:t>Chemo + </a:t>
              </a:r>
            </a:p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 dirty="0">
                  <a:solidFill>
                    <a:srgbClr val="000000"/>
                  </a:solidFill>
                  <a:ea typeface="ＭＳ Ｐゴシック" pitchFamily="34" charset="-128"/>
                  <a:cs typeface="Arial" pitchFamily="34" charset="0"/>
                </a:rPr>
                <a:t>No </a:t>
              </a:r>
              <a:r>
                <a:rPr lang="en-US" sz="1600" b="1" dirty="0" smtClean="0">
                  <a:solidFill>
                    <a:srgbClr val="000000"/>
                  </a:solidFill>
                  <a:ea typeface="ＭＳ Ｐゴシック" pitchFamily="34" charset="-128"/>
                  <a:cs typeface="Arial" pitchFamily="34" charset="0"/>
                </a:rPr>
                <a:t>BEV</a:t>
              </a:r>
              <a:endParaRPr lang="en-US" sz="1600" b="1" dirty="0">
                <a:solidFill>
                  <a:srgbClr val="000000"/>
                </a:solidFill>
                <a:ea typeface="ＭＳ Ｐゴシック" pitchFamily="34" charset="-128"/>
                <a:cs typeface="Arial" pitchFamily="34" charset="0"/>
              </a:endParaRPr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4589399" y="3224090"/>
              <a:ext cx="1097280" cy="585533"/>
            </a:xfrm>
            <a:prstGeom prst="rect">
              <a:avLst/>
            </a:prstGeom>
            <a:solidFill>
              <a:schemeClr val="accent3"/>
            </a:solidFill>
            <a:ln w="31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 dirty="0">
                  <a:solidFill>
                    <a:srgbClr val="000000"/>
                  </a:solidFill>
                  <a:ea typeface="ＭＳ Ｐゴシック" pitchFamily="34" charset="-128"/>
                  <a:cs typeface="Arial" pitchFamily="34" charset="0"/>
                </a:rPr>
                <a:t>Chemo +</a:t>
              </a:r>
            </a:p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ea typeface="ＭＳ Ｐゴシック" pitchFamily="34" charset="-128"/>
                  <a:cs typeface="Arial" pitchFamily="34" charset="0"/>
                </a:rPr>
                <a:t>BEV</a:t>
              </a:r>
              <a:endParaRPr lang="en-US" sz="1600" b="1" dirty="0">
                <a:solidFill>
                  <a:srgbClr val="000000"/>
                </a:solidFill>
                <a:ea typeface="ＭＳ Ｐゴシック" pitchFamily="34" charset="-128"/>
                <a:cs typeface="Arial" pitchFamily="34" charset="0"/>
              </a:endParaRPr>
            </a:p>
          </p:txBody>
        </p:sp>
      </p:grpSp>
      <p:sp>
        <p:nvSpPr>
          <p:cNvPr id="41989" name="Line 10"/>
          <p:cNvSpPr>
            <a:spLocks noChangeShapeType="1"/>
          </p:cNvSpPr>
          <p:nvPr/>
        </p:nvSpPr>
        <p:spPr bwMode="auto">
          <a:xfrm>
            <a:off x="1635125" y="3611563"/>
            <a:ext cx="2730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cs typeface="Arial" pitchFamily="34" charset="0"/>
            </a:endParaRPr>
          </a:p>
        </p:txBody>
      </p:sp>
      <p:grpSp>
        <p:nvGrpSpPr>
          <p:cNvPr id="41990" name="Group 12"/>
          <p:cNvGrpSpPr>
            <a:grpSpLocks/>
          </p:cNvGrpSpPr>
          <p:nvPr/>
        </p:nvGrpSpPr>
        <p:grpSpPr bwMode="auto">
          <a:xfrm>
            <a:off x="4362450" y="3343275"/>
            <a:ext cx="388938" cy="1038225"/>
            <a:chOff x="4010025" y="2732088"/>
            <a:chExt cx="388938" cy="1039177"/>
          </a:xfrm>
        </p:grpSpPr>
        <p:sp>
          <p:nvSpPr>
            <p:cNvPr id="42005" name="Line 6"/>
            <p:cNvSpPr>
              <a:spLocks noChangeShapeType="1"/>
            </p:cNvSpPr>
            <p:nvPr/>
          </p:nvSpPr>
          <p:spPr bwMode="auto">
            <a:xfrm flipV="1">
              <a:off x="4010025" y="2732088"/>
              <a:ext cx="388938" cy="462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42006" name="Line 6"/>
            <p:cNvSpPr>
              <a:spLocks noChangeShapeType="1"/>
            </p:cNvSpPr>
            <p:nvPr/>
          </p:nvSpPr>
          <p:spPr bwMode="auto">
            <a:xfrm>
              <a:off x="4010025" y="3308879"/>
              <a:ext cx="388938" cy="4623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</p:grpSp>
      <p:sp>
        <p:nvSpPr>
          <p:cNvPr id="41991" name="Text Box 3"/>
          <p:cNvSpPr txBox="1">
            <a:spLocks noChangeArrowheads="1"/>
          </p:cNvSpPr>
          <p:nvPr/>
        </p:nvSpPr>
        <p:spPr bwMode="auto">
          <a:xfrm>
            <a:off x="7451725" y="2954338"/>
            <a:ext cx="1371600" cy="18161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0000"/>
                </a:solidFill>
                <a:ea typeface="MS PGothic" pitchFamily="34" charset="-128"/>
              </a:rPr>
              <a:t>Optional second-line Chemo + 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ea typeface="MS PGothic" pitchFamily="34" charset="-128"/>
              </a:rPr>
              <a:t>BEV </a:t>
            </a:r>
            <a:endParaRPr lang="en-US" altLang="en-US" sz="1600" b="1" dirty="0">
              <a:solidFill>
                <a:srgbClr val="000000"/>
              </a:solidFill>
              <a:ea typeface="MS PGothic" pitchFamily="34" charset="-128"/>
            </a:endParaRP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0000"/>
                </a:solidFill>
                <a:ea typeface="MS PGothic" pitchFamily="34" charset="-128"/>
              </a:rPr>
              <a:t>(AVADO and RIBBON-1 only)*</a:t>
            </a:r>
          </a:p>
        </p:txBody>
      </p:sp>
      <p:grpSp>
        <p:nvGrpSpPr>
          <p:cNvPr id="41992" name="Group 27"/>
          <p:cNvGrpSpPr>
            <a:grpSpLocks/>
          </p:cNvGrpSpPr>
          <p:nvPr/>
        </p:nvGrpSpPr>
        <p:grpSpPr bwMode="auto">
          <a:xfrm>
            <a:off x="1973263" y="2530475"/>
            <a:ext cx="1554162" cy="2662238"/>
            <a:chOff x="2079689" y="2372360"/>
            <a:chExt cx="1554480" cy="2662178"/>
          </a:xfrm>
        </p:grpSpPr>
        <p:sp>
          <p:nvSpPr>
            <p:cNvPr id="42002" name="Text Box 3"/>
            <p:cNvSpPr txBox="1">
              <a:spLocks noChangeArrowheads="1"/>
            </p:cNvSpPr>
            <p:nvPr/>
          </p:nvSpPr>
          <p:spPr bwMode="auto">
            <a:xfrm>
              <a:off x="2079689" y="2372360"/>
              <a:ext cx="1554480" cy="5841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defTabSz="4572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defTabSz="4572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defTabSz="4572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defTabSz="4572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>
                  <a:solidFill>
                    <a:srgbClr val="000000"/>
                  </a:solidFill>
                  <a:ea typeface="MS PGothic" pitchFamily="34" charset="-128"/>
                </a:rPr>
                <a:t>E2100</a:t>
              </a:r>
            </a:p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>
                  <a:solidFill>
                    <a:srgbClr val="000000"/>
                  </a:solidFill>
                  <a:ea typeface="MS PGothic" pitchFamily="34" charset="-128"/>
                </a:rPr>
                <a:t>Paclitaxel</a:t>
              </a:r>
            </a:p>
          </p:txBody>
        </p:sp>
        <p:sp>
          <p:nvSpPr>
            <p:cNvPr id="42003" name="Text Box 3"/>
            <p:cNvSpPr txBox="1">
              <a:spLocks noChangeArrowheads="1"/>
            </p:cNvSpPr>
            <p:nvPr/>
          </p:nvSpPr>
          <p:spPr bwMode="auto">
            <a:xfrm>
              <a:off x="2079689" y="3164505"/>
              <a:ext cx="1554480" cy="58577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defTabSz="4572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defTabSz="4572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defTabSz="4572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defTabSz="4572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>
                  <a:solidFill>
                    <a:srgbClr val="000000"/>
                  </a:solidFill>
                  <a:ea typeface="MS PGothic" pitchFamily="34" charset="-128"/>
                </a:rPr>
                <a:t>AVADO</a:t>
              </a:r>
            </a:p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>
                  <a:solidFill>
                    <a:srgbClr val="000000"/>
                  </a:solidFill>
                  <a:ea typeface="MS PGothic" pitchFamily="34" charset="-128"/>
                </a:rPr>
                <a:t>Docetaxel</a:t>
              </a:r>
            </a:p>
          </p:txBody>
        </p:sp>
        <p:sp>
          <p:nvSpPr>
            <p:cNvPr id="42004" name="Text Box 3"/>
            <p:cNvSpPr txBox="1">
              <a:spLocks noChangeArrowheads="1"/>
            </p:cNvSpPr>
            <p:nvPr/>
          </p:nvSpPr>
          <p:spPr bwMode="auto">
            <a:xfrm>
              <a:off x="2079689" y="3956649"/>
              <a:ext cx="1554480" cy="10778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defTabSz="4572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defTabSz="4572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defTabSz="4572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defTabSz="4572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>
                  <a:solidFill>
                    <a:srgbClr val="000000"/>
                  </a:solidFill>
                  <a:ea typeface="MS PGothic" pitchFamily="34" charset="-128"/>
                </a:rPr>
                <a:t>RIBBON-1</a:t>
              </a:r>
            </a:p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err="1">
                  <a:solidFill>
                    <a:srgbClr val="000000"/>
                  </a:solidFill>
                  <a:ea typeface="MS PGothic" pitchFamily="34" charset="-128"/>
                </a:rPr>
                <a:t>Capecitabine</a:t>
              </a:r>
              <a:r>
                <a:rPr lang="en-US" altLang="en-US" sz="1600" b="1" dirty="0">
                  <a:solidFill>
                    <a:srgbClr val="000000"/>
                  </a:solidFill>
                  <a:ea typeface="MS PGothic" pitchFamily="34" charset="-128"/>
                </a:rPr>
                <a:t>,</a:t>
              </a:r>
            </a:p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err="1">
                  <a:solidFill>
                    <a:srgbClr val="000000"/>
                  </a:solidFill>
                  <a:ea typeface="MS PGothic" pitchFamily="34" charset="-128"/>
                </a:rPr>
                <a:t>Taxane</a:t>
              </a:r>
              <a:r>
                <a:rPr lang="en-US" altLang="en-US" sz="1600" b="1" dirty="0">
                  <a:solidFill>
                    <a:srgbClr val="000000"/>
                  </a:solidFill>
                  <a:ea typeface="MS PGothic" pitchFamily="34" charset="-128"/>
                </a:rPr>
                <a:t>, or </a:t>
              </a:r>
              <a:r>
                <a:rPr lang="en-US" altLang="en-US" sz="1600" b="1" dirty="0" err="1">
                  <a:solidFill>
                    <a:srgbClr val="000000"/>
                  </a:solidFill>
                  <a:ea typeface="MS PGothic" pitchFamily="34" charset="-128"/>
                </a:rPr>
                <a:t>Anthracycline</a:t>
              </a:r>
              <a:endParaRPr lang="en-US" altLang="en-US" sz="1600" b="1" dirty="0">
                <a:solidFill>
                  <a:srgbClr val="000000"/>
                </a:solidFill>
                <a:ea typeface="MS PGothic" pitchFamily="34" charset="-128"/>
              </a:endParaRPr>
            </a:p>
          </p:txBody>
        </p:sp>
      </p:grpSp>
      <p:grpSp>
        <p:nvGrpSpPr>
          <p:cNvPr id="41993" name="Group 28"/>
          <p:cNvGrpSpPr>
            <a:grpSpLocks/>
          </p:cNvGrpSpPr>
          <p:nvPr/>
        </p:nvGrpSpPr>
        <p:grpSpPr bwMode="auto">
          <a:xfrm>
            <a:off x="5978525" y="3538538"/>
            <a:ext cx="273050" cy="647700"/>
            <a:chOff x="6044883" y="3094196"/>
            <a:chExt cx="274320" cy="647700"/>
          </a:xfrm>
        </p:grpSpPr>
        <p:sp>
          <p:nvSpPr>
            <p:cNvPr id="42000" name="Line 10"/>
            <p:cNvSpPr>
              <a:spLocks noChangeShapeType="1"/>
            </p:cNvSpPr>
            <p:nvPr/>
          </p:nvSpPr>
          <p:spPr bwMode="auto">
            <a:xfrm>
              <a:off x="6044883" y="3094196"/>
              <a:ext cx="2743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42001" name="Line 10"/>
            <p:cNvSpPr>
              <a:spLocks noChangeShapeType="1"/>
            </p:cNvSpPr>
            <p:nvPr/>
          </p:nvSpPr>
          <p:spPr bwMode="auto">
            <a:xfrm>
              <a:off x="6044883" y="3741896"/>
              <a:ext cx="2743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</p:grpSp>
      <p:sp>
        <p:nvSpPr>
          <p:cNvPr id="41994" name="Line 10"/>
          <p:cNvSpPr>
            <a:spLocks noChangeShapeType="1"/>
          </p:cNvSpPr>
          <p:nvPr/>
        </p:nvSpPr>
        <p:spPr bwMode="auto">
          <a:xfrm>
            <a:off x="7113588" y="3862388"/>
            <a:ext cx="2730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41995" name="Text Box 4"/>
          <p:cNvSpPr txBox="1">
            <a:spLocks noChangeArrowheads="1"/>
          </p:cNvSpPr>
          <p:nvPr/>
        </p:nvSpPr>
        <p:spPr bwMode="auto">
          <a:xfrm>
            <a:off x="6316663" y="3446463"/>
            <a:ext cx="731837" cy="8318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i="1">
                <a:solidFill>
                  <a:srgbClr val="000000"/>
                </a:solidFill>
                <a:ea typeface="MS PGothic" pitchFamily="34" charset="-128"/>
              </a:rPr>
              <a:t>Treat 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i="1">
                <a:solidFill>
                  <a:srgbClr val="000000"/>
                </a:solidFill>
                <a:ea typeface="MS PGothic" pitchFamily="34" charset="-128"/>
              </a:rPr>
              <a:t>until 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i="1">
                <a:solidFill>
                  <a:srgbClr val="000000"/>
                </a:solidFill>
                <a:ea typeface="MS PGothic" pitchFamily="34" charset="-128"/>
              </a:rPr>
              <a:t>PD</a:t>
            </a:r>
          </a:p>
        </p:txBody>
      </p:sp>
      <p:sp>
        <p:nvSpPr>
          <p:cNvPr id="41996" name="Text Box 3"/>
          <p:cNvSpPr txBox="1">
            <a:spLocks noChangeArrowheads="1"/>
          </p:cNvSpPr>
          <p:nvPr/>
        </p:nvSpPr>
        <p:spPr bwMode="auto">
          <a:xfrm>
            <a:off x="3932238" y="2708275"/>
            <a:ext cx="365125" cy="23082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>
                <a:solidFill>
                  <a:srgbClr val="000000"/>
                </a:solidFill>
                <a:ea typeface="MS PGothic" pitchFamily="34" charset="-128"/>
              </a:rPr>
              <a:t>R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>
                <a:solidFill>
                  <a:srgbClr val="000000"/>
                </a:solidFill>
                <a:ea typeface="MS PGothic" pitchFamily="34" charset="-128"/>
              </a:rPr>
              <a:t>A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>
                <a:solidFill>
                  <a:srgbClr val="000000"/>
                </a:solidFill>
                <a:ea typeface="MS PGothic" pitchFamily="34" charset="-128"/>
              </a:rPr>
              <a:t>N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>
                <a:solidFill>
                  <a:srgbClr val="000000"/>
                </a:solidFill>
                <a:ea typeface="MS PGothic" pitchFamily="34" charset="-128"/>
              </a:rPr>
              <a:t>D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>
                <a:solidFill>
                  <a:srgbClr val="000000"/>
                </a:solidFill>
                <a:ea typeface="MS PGothic" pitchFamily="34" charset="-128"/>
              </a:rPr>
              <a:t>O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>
                <a:solidFill>
                  <a:srgbClr val="000000"/>
                </a:solidFill>
                <a:ea typeface="MS PGothic" pitchFamily="34" charset="-128"/>
              </a:rPr>
              <a:t>M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>
                <a:solidFill>
                  <a:srgbClr val="000000"/>
                </a:solidFill>
                <a:ea typeface="MS PGothic" pitchFamily="34" charset="-128"/>
              </a:rPr>
              <a:t>I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>
                <a:solidFill>
                  <a:srgbClr val="000000"/>
                </a:solidFill>
                <a:ea typeface="MS PGothic" pitchFamily="34" charset="-128"/>
              </a:rPr>
              <a:t>Z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>
                <a:solidFill>
                  <a:srgbClr val="000000"/>
                </a:solidFill>
                <a:ea typeface="MS PGothic" pitchFamily="34" charset="-128"/>
              </a:rPr>
              <a:t>E</a:t>
            </a:r>
          </a:p>
        </p:txBody>
      </p:sp>
      <p:sp>
        <p:nvSpPr>
          <p:cNvPr id="41997" name="Line 10"/>
          <p:cNvSpPr>
            <a:spLocks noChangeShapeType="1"/>
          </p:cNvSpPr>
          <p:nvPr/>
        </p:nvSpPr>
        <p:spPr bwMode="auto">
          <a:xfrm>
            <a:off x="3592513" y="3611563"/>
            <a:ext cx="2746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41998" name="TextBox 25"/>
          <p:cNvSpPr txBox="1">
            <a:spLocks noChangeArrowheads="1"/>
          </p:cNvSpPr>
          <p:nvPr/>
        </p:nvSpPr>
        <p:spPr bwMode="auto">
          <a:xfrm>
            <a:off x="384175" y="5459413"/>
            <a:ext cx="55086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en-US" sz="1600" b="1" dirty="0" smtClean="0">
                <a:solidFill>
                  <a:srgbClr val="FFFFFF"/>
                </a:solidFill>
                <a:ea typeface="MS PGothic" pitchFamily="34" charset="-128"/>
              </a:rPr>
              <a:t>*~50</a:t>
            </a:r>
            <a:r>
              <a:rPr lang="en-US" altLang="en-US" sz="1600" b="1" dirty="0">
                <a:solidFill>
                  <a:srgbClr val="FFFFFF"/>
                </a:solidFill>
                <a:ea typeface="MS PGothic" pitchFamily="34" charset="-128"/>
              </a:rPr>
              <a:t>% of patients received </a:t>
            </a:r>
            <a:r>
              <a:rPr lang="en-US" altLang="en-US" sz="1600" b="1" dirty="0" err="1">
                <a:solidFill>
                  <a:srgbClr val="FFFFFF"/>
                </a:solidFill>
                <a:ea typeface="MS PGothic" pitchFamily="34" charset="-128"/>
              </a:rPr>
              <a:t>bevacizumab</a:t>
            </a:r>
            <a:r>
              <a:rPr lang="en-US" altLang="en-US" sz="1600" b="1" dirty="0">
                <a:solidFill>
                  <a:srgbClr val="FFFFFF"/>
                </a:solidFill>
                <a:ea typeface="MS PGothic" pitchFamily="34" charset="-128"/>
              </a:rPr>
              <a:t> at </a:t>
            </a:r>
            <a:r>
              <a:rPr lang="en-US" altLang="en-US" sz="1600" b="1" dirty="0" smtClean="0">
                <a:solidFill>
                  <a:srgbClr val="FFFFFF"/>
                </a:solidFill>
                <a:ea typeface="MS PGothic" pitchFamily="34" charset="-128"/>
              </a:rPr>
              <a:t>crossover</a:t>
            </a:r>
            <a:endParaRPr lang="en-US" altLang="en-US" sz="1600" b="1" dirty="0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5600" y="6431326"/>
            <a:ext cx="5138738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kern="0" dirty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Miles DW, et al. </a:t>
            </a:r>
            <a:r>
              <a:rPr lang="en-US" sz="1200" b="1" i="1" kern="0" dirty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Ann </a:t>
            </a:r>
            <a:r>
              <a:rPr lang="en-US" sz="1200" b="1" i="1" kern="0" dirty="0" err="1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Oncol</a:t>
            </a:r>
            <a:r>
              <a:rPr lang="en-US" sz="1200" b="1" kern="0" dirty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.</a:t>
            </a:r>
            <a:r>
              <a:rPr lang="en-US" sz="1200" b="1" i="1" kern="0" dirty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sz="1200" b="1" kern="0" dirty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2013;24(11):2773-2780.</a:t>
            </a:r>
            <a:endParaRPr lang="en-US" sz="1200" b="1" dirty="0">
              <a:solidFill>
                <a:srgbClr val="FFFFFF"/>
              </a:solidFill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3932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54"/>
          <p:cNvSpPr>
            <a:spLocks noGrp="1" noChangeArrowheads="1"/>
          </p:cNvSpPr>
          <p:nvPr>
            <p:ph type="title" idx="4294967295"/>
          </p:nvPr>
        </p:nvSpPr>
        <p:spPr>
          <a:xfrm>
            <a:off x="184150" y="709613"/>
            <a:ext cx="8696325" cy="1143000"/>
          </a:xfrm>
        </p:spPr>
        <p:txBody>
          <a:bodyPr lIns="0" bIns="0" anchor="b"/>
          <a:lstStyle/>
          <a:p>
            <a:pPr eaLnBrk="1" hangingPunct="1">
              <a:lnSpc>
                <a:spcPct val="85000"/>
              </a:lnSpc>
              <a:defRPr/>
            </a:pPr>
            <a:r>
              <a:rPr lang="en-US" sz="3600" dirty="0">
                <a:ea typeface="ＭＳ Ｐゴシック" pitchFamily="27" charset="-128"/>
              </a:rPr>
              <a:t>Meta-Analysis: </a:t>
            </a:r>
            <a:r>
              <a:rPr lang="en-GB" sz="3600" dirty="0">
                <a:ea typeface="ＭＳ Ｐゴシック" pitchFamily="27" charset="-128"/>
              </a:rPr>
              <a:t>PFS With Bevacizumab-Containing Therapy</a:t>
            </a:r>
            <a:br>
              <a:rPr lang="en-GB" sz="3600" dirty="0">
                <a:ea typeface="ＭＳ Ｐゴシック" pitchFamily="27" charset="-128"/>
              </a:rPr>
            </a:br>
            <a:endParaRPr lang="en-GB" sz="3600" dirty="0">
              <a:ea typeface="ＭＳ Ｐゴシック" pitchFamily="27" charset="-128"/>
            </a:endParaRPr>
          </a:p>
        </p:txBody>
      </p:sp>
      <p:graphicFrame>
        <p:nvGraphicFramePr>
          <p:cNvPr id="37" name="Group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417072"/>
              </p:ext>
            </p:extLst>
          </p:nvPr>
        </p:nvGraphicFramePr>
        <p:xfrm>
          <a:off x="4805363" y="1554163"/>
          <a:ext cx="4049712" cy="1127142"/>
        </p:xfrm>
        <a:graphic>
          <a:graphicData uri="http://schemas.openxmlformats.org/drawingml/2006/table">
            <a:tbl>
              <a:tblPr/>
              <a:tblGrid>
                <a:gridCol w="1888045"/>
                <a:gridCol w="1069848"/>
                <a:gridCol w="1091819"/>
              </a:tblGrid>
              <a:tr h="51794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17" marB="45617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Non-BEV</a:t>
                      </a:r>
                      <a:b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</a:b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(n = 1008)</a:t>
                      </a:r>
                    </a:p>
                  </a:txBody>
                  <a:tcPr marT="45617" marB="4561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BEV</a:t>
                      </a:r>
                      <a:b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</a:b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(n = 1439)</a:t>
                      </a:r>
                    </a:p>
                  </a:txBody>
                  <a:tcPr marT="45617" marB="4561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</a:tr>
              <a:tr h="3045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Median, months</a:t>
                      </a:r>
                    </a:p>
                  </a:txBody>
                  <a:tcPr marT="45617" marB="45617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6.7</a:t>
                      </a:r>
                    </a:p>
                  </a:txBody>
                  <a:tcPr marT="45617" marB="4561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9.2</a:t>
                      </a:r>
                    </a:p>
                  </a:txBody>
                  <a:tcPr marT="45617" marB="4561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5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HR (95% CI)</a:t>
                      </a:r>
                    </a:p>
                  </a:txBody>
                  <a:tcPr marT="45617" marB="45617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0.64 (0.57-0.71)</a:t>
                      </a:r>
                    </a:p>
                  </a:txBody>
                  <a:tcPr marT="45617" marB="4561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Freeform 28"/>
          <p:cNvSpPr>
            <a:spLocks/>
          </p:cNvSpPr>
          <p:nvPr/>
        </p:nvSpPr>
        <p:spPr bwMode="auto">
          <a:xfrm>
            <a:off x="1685925" y="1331913"/>
            <a:ext cx="6770688" cy="3897312"/>
          </a:xfrm>
          <a:custGeom>
            <a:avLst/>
            <a:gdLst>
              <a:gd name="T0" fmla="*/ 0 w 4265"/>
              <a:gd name="T1" fmla="*/ 0 h 2455"/>
              <a:gd name="T2" fmla="*/ 0 w 4265"/>
              <a:gd name="T3" fmla="*/ 2147483647 h 2455"/>
              <a:gd name="T4" fmla="*/ 2147483647 w 4265"/>
              <a:gd name="T5" fmla="*/ 2147483647 h 2455"/>
              <a:gd name="T6" fmla="*/ 0 60000 65536"/>
              <a:gd name="T7" fmla="*/ 0 60000 65536"/>
              <a:gd name="T8" fmla="*/ 0 60000 65536"/>
              <a:gd name="T9" fmla="*/ 0 w 4265"/>
              <a:gd name="T10" fmla="*/ 0 h 2455"/>
              <a:gd name="T11" fmla="*/ 4265 w 4265"/>
              <a:gd name="T12" fmla="*/ 2455 h 24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65" h="2455">
                <a:moveTo>
                  <a:pt x="0" y="0"/>
                </a:moveTo>
                <a:lnTo>
                  <a:pt x="0" y="2455"/>
                </a:lnTo>
                <a:lnTo>
                  <a:pt x="4265" y="2455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39" name="Text Box 29"/>
          <p:cNvSpPr txBox="1">
            <a:spLocks noChangeArrowheads="1"/>
          </p:cNvSpPr>
          <p:nvPr/>
        </p:nvSpPr>
        <p:spPr bwMode="auto">
          <a:xfrm>
            <a:off x="1203325" y="5014913"/>
            <a:ext cx="43021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b="1" kern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0.0</a:t>
            </a:r>
          </a:p>
        </p:txBody>
      </p:sp>
      <p:sp>
        <p:nvSpPr>
          <p:cNvPr id="40" name="Line 30"/>
          <p:cNvSpPr>
            <a:spLocks noChangeShapeType="1"/>
          </p:cNvSpPr>
          <p:nvPr/>
        </p:nvSpPr>
        <p:spPr bwMode="auto">
          <a:xfrm flipH="1">
            <a:off x="1589088" y="5154613"/>
            <a:ext cx="1016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1203325" y="4254500"/>
            <a:ext cx="43021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b="1" kern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0.2</a:t>
            </a:r>
          </a:p>
        </p:txBody>
      </p:sp>
      <p:sp>
        <p:nvSpPr>
          <p:cNvPr id="42" name="Line 32"/>
          <p:cNvSpPr>
            <a:spLocks noChangeShapeType="1"/>
          </p:cNvSpPr>
          <p:nvPr/>
        </p:nvSpPr>
        <p:spPr bwMode="auto">
          <a:xfrm flipH="1">
            <a:off x="1589088" y="4394200"/>
            <a:ext cx="1016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43" name="Line 33"/>
          <p:cNvSpPr>
            <a:spLocks noChangeShapeType="1"/>
          </p:cNvSpPr>
          <p:nvPr/>
        </p:nvSpPr>
        <p:spPr bwMode="auto">
          <a:xfrm flipH="1">
            <a:off x="1630363" y="4786313"/>
            <a:ext cx="6032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44" name="Text Box 34"/>
          <p:cNvSpPr txBox="1">
            <a:spLocks noChangeArrowheads="1"/>
          </p:cNvSpPr>
          <p:nvPr/>
        </p:nvSpPr>
        <p:spPr bwMode="auto">
          <a:xfrm>
            <a:off x="1203325" y="3522663"/>
            <a:ext cx="43021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b="1" kern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0.4</a:t>
            </a:r>
          </a:p>
        </p:txBody>
      </p:sp>
      <p:sp>
        <p:nvSpPr>
          <p:cNvPr id="45" name="Line 35"/>
          <p:cNvSpPr>
            <a:spLocks noChangeShapeType="1"/>
          </p:cNvSpPr>
          <p:nvPr/>
        </p:nvSpPr>
        <p:spPr bwMode="auto">
          <a:xfrm flipH="1">
            <a:off x="1589088" y="3662363"/>
            <a:ext cx="1016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46" name="Line 36"/>
          <p:cNvSpPr>
            <a:spLocks noChangeShapeType="1"/>
          </p:cNvSpPr>
          <p:nvPr/>
        </p:nvSpPr>
        <p:spPr bwMode="auto">
          <a:xfrm flipH="1">
            <a:off x="1630363" y="4038600"/>
            <a:ext cx="6032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47" name="Text Box 37"/>
          <p:cNvSpPr txBox="1">
            <a:spLocks noChangeArrowheads="1"/>
          </p:cNvSpPr>
          <p:nvPr/>
        </p:nvSpPr>
        <p:spPr bwMode="auto">
          <a:xfrm>
            <a:off x="1203325" y="2778125"/>
            <a:ext cx="43021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b="1" kern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0.6</a:t>
            </a:r>
          </a:p>
        </p:txBody>
      </p:sp>
      <p:sp>
        <p:nvSpPr>
          <p:cNvPr id="48" name="Line 38"/>
          <p:cNvSpPr>
            <a:spLocks noChangeShapeType="1"/>
          </p:cNvSpPr>
          <p:nvPr/>
        </p:nvSpPr>
        <p:spPr bwMode="auto">
          <a:xfrm flipH="1">
            <a:off x="1589088" y="2917825"/>
            <a:ext cx="1016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49" name="Line 39"/>
          <p:cNvSpPr>
            <a:spLocks noChangeShapeType="1"/>
          </p:cNvSpPr>
          <p:nvPr/>
        </p:nvSpPr>
        <p:spPr bwMode="auto">
          <a:xfrm flipH="1">
            <a:off x="1630363" y="3290888"/>
            <a:ext cx="6032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50" name="Text Box 40"/>
          <p:cNvSpPr txBox="1">
            <a:spLocks noChangeArrowheads="1"/>
          </p:cNvSpPr>
          <p:nvPr/>
        </p:nvSpPr>
        <p:spPr bwMode="auto">
          <a:xfrm>
            <a:off x="1203325" y="2038350"/>
            <a:ext cx="43021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b="1" kern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0.8</a:t>
            </a:r>
          </a:p>
        </p:txBody>
      </p:sp>
      <p:sp>
        <p:nvSpPr>
          <p:cNvPr id="51" name="Line 41"/>
          <p:cNvSpPr>
            <a:spLocks noChangeShapeType="1"/>
          </p:cNvSpPr>
          <p:nvPr/>
        </p:nvSpPr>
        <p:spPr bwMode="auto">
          <a:xfrm flipH="1">
            <a:off x="1589088" y="2178050"/>
            <a:ext cx="1016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52" name="Line 42"/>
          <p:cNvSpPr>
            <a:spLocks noChangeShapeType="1"/>
          </p:cNvSpPr>
          <p:nvPr/>
        </p:nvSpPr>
        <p:spPr bwMode="auto">
          <a:xfrm flipH="1">
            <a:off x="1630363" y="2551113"/>
            <a:ext cx="6032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53" name="Text Box 43"/>
          <p:cNvSpPr txBox="1">
            <a:spLocks noChangeArrowheads="1"/>
          </p:cNvSpPr>
          <p:nvPr/>
        </p:nvSpPr>
        <p:spPr bwMode="auto">
          <a:xfrm>
            <a:off x="1203325" y="1293813"/>
            <a:ext cx="43021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b="1" kern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1.0</a:t>
            </a:r>
          </a:p>
        </p:txBody>
      </p:sp>
      <p:sp>
        <p:nvSpPr>
          <p:cNvPr id="54" name="Line 44"/>
          <p:cNvSpPr>
            <a:spLocks noChangeShapeType="1"/>
          </p:cNvSpPr>
          <p:nvPr/>
        </p:nvSpPr>
        <p:spPr bwMode="auto">
          <a:xfrm flipH="1">
            <a:off x="1589088" y="1433513"/>
            <a:ext cx="1016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55" name="Line 45"/>
          <p:cNvSpPr>
            <a:spLocks noChangeShapeType="1"/>
          </p:cNvSpPr>
          <p:nvPr/>
        </p:nvSpPr>
        <p:spPr bwMode="auto">
          <a:xfrm flipH="1">
            <a:off x="1630363" y="1806575"/>
            <a:ext cx="6032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56" name="Text Box 46"/>
          <p:cNvSpPr txBox="1">
            <a:spLocks noChangeArrowheads="1"/>
          </p:cNvSpPr>
          <p:nvPr/>
        </p:nvSpPr>
        <p:spPr bwMode="auto">
          <a:xfrm rot="-5400000">
            <a:off x="-211717" y="3129062"/>
            <a:ext cx="2351926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kern="0" dirty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Proportion </a:t>
            </a:r>
            <a:r>
              <a:rPr lang="en-US" sz="1400" b="1" kern="0" dirty="0" smtClean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Without </a:t>
            </a:r>
            <a:r>
              <a:rPr lang="en-US" sz="1400" b="1" kern="0" dirty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Event</a:t>
            </a:r>
          </a:p>
        </p:txBody>
      </p:sp>
      <p:sp>
        <p:nvSpPr>
          <p:cNvPr id="57" name="Text Box 47"/>
          <p:cNvSpPr txBox="1">
            <a:spLocks noChangeArrowheads="1"/>
          </p:cNvSpPr>
          <p:nvPr/>
        </p:nvSpPr>
        <p:spPr bwMode="auto">
          <a:xfrm>
            <a:off x="1641475" y="5287963"/>
            <a:ext cx="2825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kern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0</a:t>
            </a:r>
          </a:p>
        </p:txBody>
      </p:sp>
      <p:sp>
        <p:nvSpPr>
          <p:cNvPr id="58" name="Line 48"/>
          <p:cNvSpPr>
            <a:spLocks noChangeShapeType="1"/>
          </p:cNvSpPr>
          <p:nvPr/>
        </p:nvSpPr>
        <p:spPr bwMode="auto">
          <a:xfrm>
            <a:off x="1784350" y="5232400"/>
            <a:ext cx="0" cy="84138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59" name="Text Box 107"/>
          <p:cNvSpPr txBox="1">
            <a:spLocks noChangeArrowheads="1"/>
          </p:cNvSpPr>
          <p:nvPr/>
        </p:nvSpPr>
        <p:spPr bwMode="auto">
          <a:xfrm>
            <a:off x="1493838" y="5859463"/>
            <a:ext cx="582612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kern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1008</a:t>
            </a:r>
            <a:br>
              <a:rPr lang="en-US" sz="1400" b="1" kern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</a:br>
            <a:r>
              <a:rPr lang="en-US" sz="1400" b="1" kern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1439</a:t>
            </a:r>
          </a:p>
        </p:txBody>
      </p:sp>
      <p:sp>
        <p:nvSpPr>
          <p:cNvPr id="60" name="Text Box 116"/>
          <p:cNvSpPr txBox="1">
            <a:spLocks noChangeArrowheads="1"/>
          </p:cNvSpPr>
          <p:nvPr/>
        </p:nvSpPr>
        <p:spPr bwMode="auto">
          <a:xfrm>
            <a:off x="609871" y="5859463"/>
            <a:ext cx="96212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kern="0" dirty="0" smtClean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Non-BEV</a:t>
            </a:r>
            <a:r>
              <a:rPr lang="en-US" sz="1400" b="1" kern="0" dirty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/>
            </a:r>
            <a:br>
              <a:rPr lang="en-US" sz="1400" b="1" kern="0" dirty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</a:br>
            <a:r>
              <a:rPr lang="en-US" sz="1400" b="1" kern="0" dirty="0" smtClean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BEV</a:t>
            </a:r>
            <a:endParaRPr lang="en-US" sz="1400" b="1" kern="0" dirty="0">
              <a:solidFill>
                <a:srgbClr val="FFFFFF"/>
              </a:solidFill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61" name="Text Box 117"/>
          <p:cNvSpPr txBox="1">
            <a:spLocks noChangeArrowheads="1"/>
          </p:cNvSpPr>
          <p:nvPr/>
        </p:nvSpPr>
        <p:spPr bwMode="auto">
          <a:xfrm>
            <a:off x="482600" y="5635625"/>
            <a:ext cx="10414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400" b="1" kern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No. at risk</a:t>
            </a:r>
          </a:p>
        </p:txBody>
      </p:sp>
      <p:sp>
        <p:nvSpPr>
          <p:cNvPr id="62" name="Text Box 118"/>
          <p:cNvSpPr txBox="1">
            <a:spLocks noChangeArrowheads="1"/>
          </p:cNvSpPr>
          <p:nvPr/>
        </p:nvSpPr>
        <p:spPr bwMode="auto">
          <a:xfrm>
            <a:off x="2794000" y="5532438"/>
            <a:ext cx="416401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kern="0" dirty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Duration of Progression-Free Survival, months</a:t>
            </a:r>
          </a:p>
        </p:txBody>
      </p:sp>
      <p:grpSp>
        <p:nvGrpSpPr>
          <p:cNvPr id="43048" name="Group 121"/>
          <p:cNvGrpSpPr>
            <a:grpSpLocks/>
          </p:cNvGrpSpPr>
          <p:nvPr/>
        </p:nvGrpSpPr>
        <p:grpSpPr bwMode="auto">
          <a:xfrm>
            <a:off x="211409" y="6011863"/>
            <a:ext cx="425450" cy="190500"/>
            <a:chOff x="148" y="3908"/>
            <a:chExt cx="172" cy="120"/>
          </a:xfrm>
        </p:grpSpPr>
        <p:sp>
          <p:nvSpPr>
            <p:cNvPr id="64" name="Line 122"/>
            <p:cNvSpPr>
              <a:spLocks noChangeShapeType="1"/>
            </p:cNvSpPr>
            <p:nvPr/>
          </p:nvSpPr>
          <p:spPr bwMode="auto">
            <a:xfrm flipH="1">
              <a:off x="148" y="3908"/>
              <a:ext cx="172" cy="0"/>
            </a:xfrm>
            <a:prstGeom prst="line">
              <a:avLst/>
            </a:prstGeom>
            <a:noFill/>
            <a:ln w="38100">
              <a:solidFill>
                <a:srgbClr val="66CCFF"/>
              </a:solidFill>
              <a:prstDash val="dash"/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en-US" sz="1400" kern="0">
                <a:solidFill>
                  <a:sysClr val="windowText" lastClr="000000"/>
                </a:solidFill>
                <a:ea typeface="ＭＳ Ｐゴシック" pitchFamily="34" charset="-128"/>
                <a:cs typeface="Arial" pitchFamily="34" charset="0"/>
              </a:endParaRPr>
            </a:p>
          </p:txBody>
        </p:sp>
        <p:sp>
          <p:nvSpPr>
            <p:cNvPr id="65" name="Line 123"/>
            <p:cNvSpPr>
              <a:spLocks noChangeShapeType="1"/>
            </p:cNvSpPr>
            <p:nvPr/>
          </p:nvSpPr>
          <p:spPr bwMode="auto">
            <a:xfrm flipH="1">
              <a:off x="148" y="4028"/>
              <a:ext cx="172" cy="0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en-US" sz="1400" kern="0">
                <a:solidFill>
                  <a:sysClr val="windowText" lastClr="000000"/>
                </a:solidFill>
                <a:ea typeface="ＭＳ Ｐゴシック" pitchFamily="34" charset="-128"/>
                <a:cs typeface="Arial" pitchFamily="34" charset="0"/>
              </a:endParaRPr>
            </a:p>
          </p:txBody>
        </p:sp>
      </p:grpSp>
      <p:sp>
        <p:nvSpPr>
          <p:cNvPr id="66" name="Text Box 124"/>
          <p:cNvSpPr txBox="1">
            <a:spLocks noChangeArrowheads="1"/>
          </p:cNvSpPr>
          <p:nvPr/>
        </p:nvSpPr>
        <p:spPr bwMode="auto">
          <a:xfrm>
            <a:off x="2284413" y="5287963"/>
            <a:ext cx="2825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kern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3</a:t>
            </a:r>
          </a:p>
        </p:txBody>
      </p:sp>
      <p:sp>
        <p:nvSpPr>
          <p:cNvPr id="67" name="Line 125"/>
          <p:cNvSpPr>
            <a:spLocks noChangeShapeType="1"/>
          </p:cNvSpPr>
          <p:nvPr/>
        </p:nvSpPr>
        <p:spPr bwMode="auto">
          <a:xfrm>
            <a:off x="2427288" y="5232400"/>
            <a:ext cx="0" cy="84138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68" name="Text Box 126"/>
          <p:cNvSpPr txBox="1">
            <a:spLocks noChangeArrowheads="1"/>
          </p:cNvSpPr>
          <p:nvPr/>
        </p:nvSpPr>
        <p:spPr bwMode="auto">
          <a:xfrm>
            <a:off x="2136775" y="5859463"/>
            <a:ext cx="582613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kern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  680</a:t>
            </a:r>
            <a:br>
              <a:rPr lang="en-US" sz="1400" b="1" kern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</a:br>
            <a:r>
              <a:rPr lang="en-US" sz="1400" b="1" kern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1157</a:t>
            </a:r>
          </a:p>
        </p:txBody>
      </p:sp>
      <p:sp>
        <p:nvSpPr>
          <p:cNvPr id="69" name="Text Box 127"/>
          <p:cNvSpPr txBox="1">
            <a:spLocks noChangeArrowheads="1"/>
          </p:cNvSpPr>
          <p:nvPr/>
        </p:nvSpPr>
        <p:spPr bwMode="auto">
          <a:xfrm>
            <a:off x="2925763" y="5287963"/>
            <a:ext cx="2825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kern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6</a:t>
            </a:r>
          </a:p>
        </p:txBody>
      </p:sp>
      <p:sp>
        <p:nvSpPr>
          <p:cNvPr id="70" name="Line 128"/>
          <p:cNvSpPr>
            <a:spLocks noChangeShapeType="1"/>
          </p:cNvSpPr>
          <p:nvPr/>
        </p:nvSpPr>
        <p:spPr bwMode="auto">
          <a:xfrm>
            <a:off x="3068638" y="5232400"/>
            <a:ext cx="0" cy="84138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71" name="Text Box 129"/>
          <p:cNvSpPr txBox="1">
            <a:spLocks noChangeArrowheads="1"/>
          </p:cNvSpPr>
          <p:nvPr/>
        </p:nvSpPr>
        <p:spPr bwMode="auto">
          <a:xfrm>
            <a:off x="2827338" y="5859463"/>
            <a:ext cx="482600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kern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464</a:t>
            </a:r>
            <a:br>
              <a:rPr lang="en-US" sz="1400" b="1" kern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</a:br>
            <a:r>
              <a:rPr lang="en-US" sz="1400" b="1" kern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885</a:t>
            </a:r>
          </a:p>
        </p:txBody>
      </p:sp>
      <p:sp>
        <p:nvSpPr>
          <p:cNvPr id="72" name="Text Box 130"/>
          <p:cNvSpPr txBox="1">
            <a:spLocks noChangeArrowheads="1"/>
          </p:cNvSpPr>
          <p:nvPr/>
        </p:nvSpPr>
        <p:spPr bwMode="auto">
          <a:xfrm>
            <a:off x="3600450" y="5287963"/>
            <a:ext cx="2825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kern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9</a:t>
            </a:r>
          </a:p>
        </p:txBody>
      </p:sp>
      <p:sp>
        <p:nvSpPr>
          <p:cNvPr id="73" name="Line 131"/>
          <p:cNvSpPr>
            <a:spLocks noChangeShapeType="1"/>
          </p:cNvSpPr>
          <p:nvPr/>
        </p:nvSpPr>
        <p:spPr bwMode="auto">
          <a:xfrm>
            <a:off x="3743325" y="5232400"/>
            <a:ext cx="0" cy="84138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74" name="Text Box 132"/>
          <p:cNvSpPr txBox="1">
            <a:spLocks noChangeArrowheads="1"/>
          </p:cNvSpPr>
          <p:nvPr/>
        </p:nvSpPr>
        <p:spPr bwMode="auto">
          <a:xfrm>
            <a:off x="3502025" y="5859463"/>
            <a:ext cx="482600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kern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210</a:t>
            </a:r>
            <a:br>
              <a:rPr lang="en-US" sz="1400" b="1" kern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</a:br>
            <a:r>
              <a:rPr lang="en-US" sz="1400" b="1" kern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491</a:t>
            </a:r>
          </a:p>
        </p:txBody>
      </p:sp>
      <p:sp>
        <p:nvSpPr>
          <p:cNvPr id="75" name="Text Box 133"/>
          <p:cNvSpPr txBox="1">
            <a:spLocks noChangeArrowheads="1"/>
          </p:cNvSpPr>
          <p:nvPr/>
        </p:nvSpPr>
        <p:spPr bwMode="auto">
          <a:xfrm>
            <a:off x="4237038" y="5287963"/>
            <a:ext cx="3810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kern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12</a:t>
            </a:r>
          </a:p>
        </p:txBody>
      </p:sp>
      <p:sp>
        <p:nvSpPr>
          <p:cNvPr id="76" name="Line 134"/>
          <p:cNvSpPr>
            <a:spLocks noChangeShapeType="1"/>
          </p:cNvSpPr>
          <p:nvPr/>
        </p:nvSpPr>
        <p:spPr bwMode="auto">
          <a:xfrm>
            <a:off x="4429125" y="5232400"/>
            <a:ext cx="0" cy="84138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77" name="Text Box 135"/>
          <p:cNvSpPr txBox="1">
            <a:spLocks noChangeArrowheads="1"/>
          </p:cNvSpPr>
          <p:nvPr/>
        </p:nvSpPr>
        <p:spPr bwMode="auto">
          <a:xfrm>
            <a:off x="4187825" y="5859463"/>
            <a:ext cx="482600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kern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111</a:t>
            </a:r>
            <a:br>
              <a:rPr lang="en-US" sz="1400" b="1" kern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</a:br>
            <a:r>
              <a:rPr lang="en-US" sz="1400" b="1" kern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292</a:t>
            </a:r>
          </a:p>
        </p:txBody>
      </p:sp>
      <p:sp>
        <p:nvSpPr>
          <p:cNvPr id="78" name="Text Box 136"/>
          <p:cNvSpPr txBox="1">
            <a:spLocks noChangeArrowheads="1"/>
          </p:cNvSpPr>
          <p:nvPr/>
        </p:nvSpPr>
        <p:spPr bwMode="auto">
          <a:xfrm>
            <a:off x="4922838" y="5287963"/>
            <a:ext cx="3810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kern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15</a:t>
            </a:r>
          </a:p>
        </p:txBody>
      </p:sp>
      <p:sp>
        <p:nvSpPr>
          <p:cNvPr id="79" name="Line 137"/>
          <p:cNvSpPr>
            <a:spLocks noChangeShapeType="1"/>
          </p:cNvSpPr>
          <p:nvPr/>
        </p:nvSpPr>
        <p:spPr bwMode="auto">
          <a:xfrm>
            <a:off x="5114925" y="5232400"/>
            <a:ext cx="0" cy="84138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80" name="Text Box 138"/>
          <p:cNvSpPr txBox="1">
            <a:spLocks noChangeArrowheads="1"/>
          </p:cNvSpPr>
          <p:nvPr/>
        </p:nvSpPr>
        <p:spPr bwMode="auto">
          <a:xfrm>
            <a:off x="4873625" y="5859463"/>
            <a:ext cx="482600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kern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  38</a:t>
            </a:r>
            <a:br>
              <a:rPr lang="en-US" sz="1400" b="1" kern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</a:br>
            <a:r>
              <a:rPr lang="en-US" sz="1400" b="1" kern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134</a:t>
            </a:r>
          </a:p>
        </p:txBody>
      </p:sp>
      <p:sp>
        <p:nvSpPr>
          <p:cNvPr id="81" name="Text Box 139"/>
          <p:cNvSpPr txBox="1">
            <a:spLocks noChangeArrowheads="1"/>
          </p:cNvSpPr>
          <p:nvPr/>
        </p:nvSpPr>
        <p:spPr bwMode="auto">
          <a:xfrm>
            <a:off x="5521325" y="5287963"/>
            <a:ext cx="3810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kern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18</a:t>
            </a:r>
          </a:p>
        </p:txBody>
      </p:sp>
      <p:sp>
        <p:nvSpPr>
          <p:cNvPr id="82" name="Line 140"/>
          <p:cNvSpPr>
            <a:spLocks noChangeShapeType="1"/>
          </p:cNvSpPr>
          <p:nvPr/>
        </p:nvSpPr>
        <p:spPr bwMode="auto">
          <a:xfrm>
            <a:off x="5713413" y="5232400"/>
            <a:ext cx="0" cy="84138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83" name="Text Box 141"/>
          <p:cNvSpPr txBox="1">
            <a:spLocks noChangeArrowheads="1"/>
          </p:cNvSpPr>
          <p:nvPr/>
        </p:nvSpPr>
        <p:spPr bwMode="auto">
          <a:xfrm>
            <a:off x="5521325" y="5859463"/>
            <a:ext cx="384175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kern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18</a:t>
            </a:r>
            <a:br>
              <a:rPr lang="en-US" sz="1400" b="1" kern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</a:br>
            <a:r>
              <a:rPr lang="en-US" sz="1400" b="1" kern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67</a:t>
            </a:r>
          </a:p>
        </p:txBody>
      </p:sp>
      <p:sp>
        <p:nvSpPr>
          <p:cNvPr id="84" name="Text Box 142"/>
          <p:cNvSpPr txBox="1">
            <a:spLocks noChangeArrowheads="1"/>
          </p:cNvSpPr>
          <p:nvPr/>
        </p:nvSpPr>
        <p:spPr bwMode="auto">
          <a:xfrm>
            <a:off x="6142038" y="5287963"/>
            <a:ext cx="3810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kern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21</a:t>
            </a:r>
          </a:p>
        </p:txBody>
      </p:sp>
      <p:sp>
        <p:nvSpPr>
          <p:cNvPr id="85" name="Line 143"/>
          <p:cNvSpPr>
            <a:spLocks noChangeShapeType="1"/>
          </p:cNvSpPr>
          <p:nvPr/>
        </p:nvSpPr>
        <p:spPr bwMode="auto">
          <a:xfrm>
            <a:off x="6334125" y="5232400"/>
            <a:ext cx="0" cy="84138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86" name="Text Box 144"/>
          <p:cNvSpPr txBox="1">
            <a:spLocks noChangeArrowheads="1"/>
          </p:cNvSpPr>
          <p:nvPr/>
        </p:nvSpPr>
        <p:spPr bwMode="auto">
          <a:xfrm>
            <a:off x="6142038" y="5859463"/>
            <a:ext cx="384175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kern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  9</a:t>
            </a:r>
            <a:br>
              <a:rPr lang="en-US" sz="1400" b="1" kern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</a:br>
            <a:r>
              <a:rPr lang="en-US" sz="1400" b="1" kern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22</a:t>
            </a:r>
          </a:p>
        </p:txBody>
      </p:sp>
      <p:sp>
        <p:nvSpPr>
          <p:cNvPr id="87" name="Text Box 145"/>
          <p:cNvSpPr txBox="1">
            <a:spLocks noChangeArrowheads="1"/>
          </p:cNvSpPr>
          <p:nvPr/>
        </p:nvSpPr>
        <p:spPr bwMode="auto">
          <a:xfrm>
            <a:off x="6805613" y="5287963"/>
            <a:ext cx="3810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kern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24</a:t>
            </a:r>
          </a:p>
        </p:txBody>
      </p:sp>
      <p:sp>
        <p:nvSpPr>
          <p:cNvPr id="88" name="Line 146"/>
          <p:cNvSpPr>
            <a:spLocks noChangeShapeType="1"/>
          </p:cNvSpPr>
          <p:nvPr/>
        </p:nvSpPr>
        <p:spPr bwMode="auto">
          <a:xfrm>
            <a:off x="6997700" y="5232400"/>
            <a:ext cx="0" cy="84138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89" name="Text Box 147"/>
          <p:cNvSpPr txBox="1">
            <a:spLocks noChangeArrowheads="1"/>
          </p:cNvSpPr>
          <p:nvPr/>
        </p:nvSpPr>
        <p:spPr bwMode="auto">
          <a:xfrm>
            <a:off x="6854825" y="5859463"/>
            <a:ext cx="284163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kern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1</a:t>
            </a:r>
            <a:br>
              <a:rPr lang="en-US" sz="1400" b="1" kern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</a:br>
            <a:r>
              <a:rPr lang="en-US" sz="1400" b="1" kern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8</a:t>
            </a:r>
          </a:p>
        </p:txBody>
      </p:sp>
      <p:sp>
        <p:nvSpPr>
          <p:cNvPr id="90" name="Text Box 148"/>
          <p:cNvSpPr txBox="1">
            <a:spLocks noChangeArrowheads="1"/>
          </p:cNvSpPr>
          <p:nvPr/>
        </p:nvSpPr>
        <p:spPr bwMode="auto">
          <a:xfrm>
            <a:off x="7470775" y="5287963"/>
            <a:ext cx="3810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kern="0" dirty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27</a:t>
            </a:r>
          </a:p>
        </p:txBody>
      </p:sp>
      <p:sp>
        <p:nvSpPr>
          <p:cNvPr id="91" name="Line 149"/>
          <p:cNvSpPr>
            <a:spLocks noChangeShapeType="1"/>
          </p:cNvSpPr>
          <p:nvPr/>
        </p:nvSpPr>
        <p:spPr bwMode="auto">
          <a:xfrm>
            <a:off x="7662863" y="5232400"/>
            <a:ext cx="0" cy="84138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92" name="Text Box 150"/>
          <p:cNvSpPr txBox="1">
            <a:spLocks noChangeArrowheads="1"/>
          </p:cNvSpPr>
          <p:nvPr/>
        </p:nvSpPr>
        <p:spPr bwMode="auto">
          <a:xfrm>
            <a:off x="7519988" y="5859463"/>
            <a:ext cx="284162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kern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0</a:t>
            </a:r>
            <a:br>
              <a:rPr lang="en-US" sz="1400" b="1" kern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</a:br>
            <a:r>
              <a:rPr lang="en-US" sz="1400" b="1" kern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2</a:t>
            </a:r>
          </a:p>
        </p:txBody>
      </p:sp>
      <p:sp>
        <p:nvSpPr>
          <p:cNvPr id="93" name="Text Box 151"/>
          <p:cNvSpPr txBox="1">
            <a:spLocks noChangeArrowheads="1"/>
          </p:cNvSpPr>
          <p:nvPr/>
        </p:nvSpPr>
        <p:spPr bwMode="auto">
          <a:xfrm>
            <a:off x="8145463" y="5287963"/>
            <a:ext cx="3810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kern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30</a:t>
            </a:r>
          </a:p>
        </p:txBody>
      </p:sp>
      <p:sp>
        <p:nvSpPr>
          <p:cNvPr id="94" name="Line 152"/>
          <p:cNvSpPr>
            <a:spLocks noChangeShapeType="1"/>
          </p:cNvSpPr>
          <p:nvPr/>
        </p:nvSpPr>
        <p:spPr bwMode="auto">
          <a:xfrm>
            <a:off x="8337550" y="5232400"/>
            <a:ext cx="0" cy="84138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95" name="Text Box 153"/>
          <p:cNvSpPr txBox="1">
            <a:spLocks noChangeArrowheads="1"/>
          </p:cNvSpPr>
          <p:nvPr/>
        </p:nvSpPr>
        <p:spPr bwMode="auto">
          <a:xfrm>
            <a:off x="8194675" y="5859463"/>
            <a:ext cx="284163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kern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0</a:t>
            </a:r>
            <a:br>
              <a:rPr lang="en-US" sz="1400" b="1" kern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</a:br>
            <a:r>
              <a:rPr lang="en-US" sz="1400" b="1" kern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1</a:t>
            </a:r>
          </a:p>
        </p:txBody>
      </p:sp>
      <p:sp>
        <p:nvSpPr>
          <p:cNvPr id="96" name="Freeform 155"/>
          <p:cNvSpPr>
            <a:spLocks/>
          </p:cNvSpPr>
          <p:nvPr/>
        </p:nvSpPr>
        <p:spPr bwMode="auto">
          <a:xfrm>
            <a:off x="1778000" y="1427163"/>
            <a:ext cx="6597650" cy="3411537"/>
          </a:xfrm>
          <a:custGeom>
            <a:avLst/>
            <a:gdLst>
              <a:gd name="T0" fmla="*/ 141128733 w 4156"/>
              <a:gd name="T1" fmla="*/ 65524067 h 2149"/>
              <a:gd name="T2" fmla="*/ 433466870 w 4156"/>
              <a:gd name="T3" fmla="*/ 80645000 h 2149"/>
              <a:gd name="T4" fmla="*/ 705643617 w 4156"/>
              <a:gd name="T5" fmla="*/ 292338134 h 2149"/>
              <a:gd name="T6" fmla="*/ 1028223664 w 4156"/>
              <a:gd name="T7" fmla="*/ 624998756 h 2149"/>
              <a:gd name="T8" fmla="*/ 1370964753 w 4156"/>
              <a:gd name="T9" fmla="*/ 856853258 h 2149"/>
              <a:gd name="T10" fmla="*/ 1895157403 w 4156"/>
              <a:gd name="T11" fmla="*/ 1310481243 h 2149"/>
              <a:gd name="T12" fmla="*/ 2147483647 w 4156"/>
              <a:gd name="T13" fmla="*/ 1622980522 h 2149"/>
              <a:gd name="T14" fmla="*/ 2147483647 w 4156"/>
              <a:gd name="T15" fmla="*/ 2016125173 h 2149"/>
              <a:gd name="T16" fmla="*/ 2147483647 w 4156"/>
              <a:gd name="T17" fmla="*/ 2147483647 h 2149"/>
              <a:gd name="T18" fmla="*/ 2147483647 w 4156"/>
              <a:gd name="T19" fmla="*/ 2147483647 h 2149"/>
              <a:gd name="T20" fmla="*/ 2147483647 w 4156"/>
              <a:gd name="T21" fmla="*/ 2147483647 h 2149"/>
              <a:gd name="T22" fmla="*/ 2147483647 w 4156"/>
              <a:gd name="T23" fmla="*/ 2147483647 h 2149"/>
              <a:gd name="T24" fmla="*/ 2147483647 w 4156"/>
              <a:gd name="T25" fmla="*/ 2147483647 h 2149"/>
              <a:gd name="T26" fmla="*/ 2147483647 w 4156"/>
              <a:gd name="T27" fmla="*/ 2147483647 h 2149"/>
              <a:gd name="T28" fmla="*/ 2147483647 w 4156"/>
              <a:gd name="T29" fmla="*/ 2147483647 h 2149"/>
              <a:gd name="T30" fmla="*/ 2147483647 w 4156"/>
              <a:gd name="T31" fmla="*/ 2147483647 h 2149"/>
              <a:gd name="T32" fmla="*/ 2147483647 w 4156"/>
              <a:gd name="T33" fmla="*/ 2147483647 h 2149"/>
              <a:gd name="T34" fmla="*/ 2147483647 w 4156"/>
              <a:gd name="T35" fmla="*/ 2147483647 h 2149"/>
              <a:gd name="T36" fmla="*/ 2147483647 w 4156"/>
              <a:gd name="T37" fmla="*/ 2147483647 h 2149"/>
              <a:gd name="T38" fmla="*/ 2147483647 w 4156"/>
              <a:gd name="T39" fmla="*/ 2147483647 h 2149"/>
              <a:gd name="T40" fmla="*/ 2147483647 w 4156"/>
              <a:gd name="T41" fmla="*/ 2147483647 h 2149"/>
              <a:gd name="T42" fmla="*/ 2147483647 w 4156"/>
              <a:gd name="T43" fmla="*/ 2147483647 h 2149"/>
              <a:gd name="T44" fmla="*/ 2147483647 w 4156"/>
              <a:gd name="T45" fmla="*/ 2147483647 h 2149"/>
              <a:gd name="T46" fmla="*/ 2147483647 w 4156"/>
              <a:gd name="T47" fmla="*/ 2147483647 h 2149"/>
              <a:gd name="T48" fmla="*/ 2147483647 w 4156"/>
              <a:gd name="T49" fmla="*/ 2147483647 h 2149"/>
              <a:gd name="T50" fmla="*/ 2147483647 w 4156"/>
              <a:gd name="T51" fmla="*/ 2147483647 h 2149"/>
              <a:gd name="T52" fmla="*/ 2147483647 w 4156"/>
              <a:gd name="T53" fmla="*/ 2147483647 h 2149"/>
              <a:gd name="T54" fmla="*/ 2147483647 w 4156"/>
              <a:gd name="T55" fmla="*/ 2147483647 h 2149"/>
              <a:gd name="T56" fmla="*/ 2147483647 w 4156"/>
              <a:gd name="T57" fmla="*/ 2147483647 h 2149"/>
              <a:gd name="T58" fmla="*/ 2147483647 w 4156"/>
              <a:gd name="T59" fmla="*/ 2147483647 h 2149"/>
              <a:gd name="T60" fmla="*/ 2147483647 w 4156"/>
              <a:gd name="T61" fmla="*/ 2147483647 h 2149"/>
              <a:gd name="T62" fmla="*/ 2147483647 w 4156"/>
              <a:gd name="T63" fmla="*/ 2147483647 h 2149"/>
              <a:gd name="T64" fmla="*/ 2147483647 w 4156"/>
              <a:gd name="T65" fmla="*/ 2147483647 h 2149"/>
              <a:gd name="T66" fmla="*/ 2147483647 w 4156"/>
              <a:gd name="T67" fmla="*/ 2147483647 h 2149"/>
              <a:gd name="T68" fmla="*/ 2147483647 w 4156"/>
              <a:gd name="T69" fmla="*/ 2147483647 h 2149"/>
              <a:gd name="T70" fmla="*/ 2147483647 w 4156"/>
              <a:gd name="T71" fmla="*/ 2147483647 h 2149"/>
              <a:gd name="T72" fmla="*/ 2147483647 w 4156"/>
              <a:gd name="T73" fmla="*/ 2147483647 h 2149"/>
              <a:gd name="T74" fmla="*/ 2147483647 w 4156"/>
              <a:gd name="T75" fmla="*/ 2147483647 h 2149"/>
              <a:gd name="T76" fmla="*/ 2147483647 w 4156"/>
              <a:gd name="T77" fmla="*/ 2147483647 h 2149"/>
              <a:gd name="T78" fmla="*/ 2147483647 w 4156"/>
              <a:gd name="T79" fmla="*/ 2147483647 h 2149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4156"/>
              <a:gd name="T121" fmla="*/ 0 h 2149"/>
              <a:gd name="T122" fmla="*/ 4156 w 4156"/>
              <a:gd name="T123" fmla="*/ 2149 h 2149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4156" h="2149">
                <a:moveTo>
                  <a:pt x="0" y="0"/>
                </a:moveTo>
                <a:lnTo>
                  <a:pt x="56" y="26"/>
                </a:lnTo>
                <a:lnTo>
                  <a:pt x="116" y="28"/>
                </a:lnTo>
                <a:lnTo>
                  <a:pt x="172" y="32"/>
                </a:lnTo>
                <a:lnTo>
                  <a:pt x="244" y="72"/>
                </a:lnTo>
                <a:lnTo>
                  <a:pt x="280" y="116"/>
                </a:lnTo>
                <a:lnTo>
                  <a:pt x="316" y="184"/>
                </a:lnTo>
                <a:lnTo>
                  <a:pt x="408" y="248"/>
                </a:lnTo>
                <a:lnTo>
                  <a:pt x="432" y="284"/>
                </a:lnTo>
                <a:lnTo>
                  <a:pt x="544" y="340"/>
                </a:lnTo>
                <a:lnTo>
                  <a:pt x="604" y="468"/>
                </a:lnTo>
                <a:lnTo>
                  <a:pt x="752" y="520"/>
                </a:lnTo>
                <a:lnTo>
                  <a:pt x="824" y="576"/>
                </a:lnTo>
                <a:lnTo>
                  <a:pt x="864" y="644"/>
                </a:lnTo>
                <a:lnTo>
                  <a:pt x="888" y="732"/>
                </a:lnTo>
                <a:lnTo>
                  <a:pt x="956" y="800"/>
                </a:lnTo>
                <a:lnTo>
                  <a:pt x="1036" y="848"/>
                </a:lnTo>
                <a:lnTo>
                  <a:pt x="1092" y="868"/>
                </a:lnTo>
                <a:lnTo>
                  <a:pt x="1135" y="951"/>
                </a:lnTo>
                <a:lnTo>
                  <a:pt x="1136" y="988"/>
                </a:lnTo>
                <a:lnTo>
                  <a:pt x="1175" y="1014"/>
                </a:lnTo>
                <a:lnTo>
                  <a:pt x="1188" y="1068"/>
                </a:lnTo>
                <a:lnTo>
                  <a:pt x="1217" y="1086"/>
                </a:lnTo>
                <a:lnTo>
                  <a:pt x="1240" y="1160"/>
                </a:lnTo>
                <a:lnTo>
                  <a:pt x="1280" y="1164"/>
                </a:lnTo>
                <a:lnTo>
                  <a:pt x="1280" y="1187"/>
                </a:lnTo>
                <a:lnTo>
                  <a:pt x="1312" y="1188"/>
                </a:lnTo>
                <a:lnTo>
                  <a:pt x="1364" y="1208"/>
                </a:lnTo>
                <a:lnTo>
                  <a:pt x="1412" y="1260"/>
                </a:lnTo>
                <a:lnTo>
                  <a:pt x="1432" y="1308"/>
                </a:lnTo>
                <a:lnTo>
                  <a:pt x="1472" y="1320"/>
                </a:lnTo>
                <a:lnTo>
                  <a:pt x="1496" y="1377"/>
                </a:lnTo>
                <a:lnTo>
                  <a:pt x="1531" y="1383"/>
                </a:lnTo>
                <a:lnTo>
                  <a:pt x="1552" y="1430"/>
                </a:lnTo>
                <a:lnTo>
                  <a:pt x="1640" y="1452"/>
                </a:lnTo>
                <a:lnTo>
                  <a:pt x="1700" y="1512"/>
                </a:lnTo>
                <a:lnTo>
                  <a:pt x="1714" y="1553"/>
                </a:lnTo>
                <a:lnTo>
                  <a:pt x="1741" y="1551"/>
                </a:lnTo>
                <a:lnTo>
                  <a:pt x="1759" y="1598"/>
                </a:lnTo>
                <a:lnTo>
                  <a:pt x="1811" y="1610"/>
                </a:lnTo>
                <a:lnTo>
                  <a:pt x="1822" y="1643"/>
                </a:lnTo>
                <a:lnTo>
                  <a:pt x="1844" y="1660"/>
                </a:lnTo>
                <a:lnTo>
                  <a:pt x="1897" y="1674"/>
                </a:lnTo>
                <a:lnTo>
                  <a:pt x="1904" y="1696"/>
                </a:lnTo>
                <a:lnTo>
                  <a:pt x="1934" y="1725"/>
                </a:lnTo>
                <a:lnTo>
                  <a:pt x="1956" y="1728"/>
                </a:lnTo>
                <a:lnTo>
                  <a:pt x="1985" y="1757"/>
                </a:lnTo>
                <a:lnTo>
                  <a:pt x="2017" y="1763"/>
                </a:lnTo>
                <a:lnTo>
                  <a:pt x="2028" y="1784"/>
                </a:lnTo>
                <a:lnTo>
                  <a:pt x="2051" y="1802"/>
                </a:lnTo>
                <a:lnTo>
                  <a:pt x="2105" y="1802"/>
                </a:lnTo>
                <a:lnTo>
                  <a:pt x="2116" y="1832"/>
                </a:lnTo>
                <a:lnTo>
                  <a:pt x="2260" y="1840"/>
                </a:lnTo>
                <a:lnTo>
                  <a:pt x="2282" y="1862"/>
                </a:lnTo>
                <a:lnTo>
                  <a:pt x="2338" y="1865"/>
                </a:lnTo>
                <a:lnTo>
                  <a:pt x="2339" y="1890"/>
                </a:lnTo>
                <a:lnTo>
                  <a:pt x="2380" y="1899"/>
                </a:lnTo>
                <a:lnTo>
                  <a:pt x="2384" y="1924"/>
                </a:lnTo>
                <a:lnTo>
                  <a:pt x="2446" y="1920"/>
                </a:lnTo>
                <a:lnTo>
                  <a:pt x="2461" y="1934"/>
                </a:lnTo>
                <a:lnTo>
                  <a:pt x="2533" y="1932"/>
                </a:lnTo>
                <a:lnTo>
                  <a:pt x="2546" y="1943"/>
                </a:lnTo>
                <a:lnTo>
                  <a:pt x="2612" y="1940"/>
                </a:lnTo>
                <a:lnTo>
                  <a:pt x="2617" y="1973"/>
                </a:lnTo>
                <a:lnTo>
                  <a:pt x="2668" y="1974"/>
                </a:lnTo>
                <a:lnTo>
                  <a:pt x="2699" y="2010"/>
                </a:lnTo>
                <a:lnTo>
                  <a:pt x="2741" y="2010"/>
                </a:lnTo>
                <a:lnTo>
                  <a:pt x="2749" y="2027"/>
                </a:lnTo>
                <a:lnTo>
                  <a:pt x="2797" y="2030"/>
                </a:lnTo>
                <a:lnTo>
                  <a:pt x="2801" y="2049"/>
                </a:lnTo>
                <a:lnTo>
                  <a:pt x="2863" y="2054"/>
                </a:lnTo>
                <a:lnTo>
                  <a:pt x="2876" y="2076"/>
                </a:lnTo>
                <a:lnTo>
                  <a:pt x="2911" y="2078"/>
                </a:lnTo>
                <a:lnTo>
                  <a:pt x="2918" y="2096"/>
                </a:lnTo>
                <a:lnTo>
                  <a:pt x="2968" y="2099"/>
                </a:lnTo>
                <a:lnTo>
                  <a:pt x="2972" y="2111"/>
                </a:lnTo>
                <a:lnTo>
                  <a:pt x="3013" y="2112"/>
                </a:lnTo>
                <a:lnTo>
                  <a:pt x="3032" y="2128"/>
                </a:lnTo>
                <a:lnTo>
                  <a:pt x="3324" y="2128"/>
                </a:lnTo>
                <a:lnTo>
                  <a:pt x="3336" y="2149"/>
                </a:lnTo>
                <a:lnTo>
                  <a:pt x="4156" y="2149"/>
                </a:lnTo>
              </a:path>
            </a:pathLst>
          </a:custGeom>
          <a:noFill/>
          <a:ln w="38100" cap="flat" cmpd="sng">
            <a:solidFill>
              <a:srgbClr val="FF9933"/>
            </a:solidFill>
            <a:prstDash val="solid"/>
            <a:round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97" name="Freeform 156"/>
          <p:cNvSpPr>
            <a:spLocks/>
          </p:cNvSpPr>
          <p:nvPr/>
        </p:nvSpPr>
        <p:spPr bwMode="auto">
          <a:xfrm>
            <a:off x="1797050" y="1420813"/>
            <a:ext cx="5445125" cy="3624262"/>
          </a:xfrm>
          <a:custGeom>
            <a:avLst/>
            <a:gdLst>
              <a:gd name="T0" fmla="*/ 0 w 3430"/>
              <a:gd name="T1" fmla="*/ 0 h 2283"/>
              <a:gd name="T2" fmla="*/ 252015652 w 3430"/>
              <a:gd name="T3" fmla="*/ 131048137 h 2283"/>
              <a:gd name="T4" fmla="*/ 524192549 w 3430"/>
              <a:gd name="T5" fmla="*/ 181451247 h 2283"/>
              <a:gd name="T6" fmla="*/ 624998770 w 3430"/>
              <a:gd name="T7" fmla="*/ 372983116 h 2283"/>
              <a:gd name="T8" fmla="*/ 705643748 w 3430"/>
              <a:gd name="T9" fmla="*/ 544353791 h 2283"/>
              <a:gd name="T10" fmla="*/ 745966236 w 3430"/>
              <a:gd name="T11" fmla="*/ 735885610 h 2283"/>
              <a:gd name="T12" fmla="*/ 887095144 w 3430"/>
              <a:gd name="T13" fmla="*/ 987901361 h 2283"/>
              <a:gd name="T14" fmla="*/ 957659499 w 3430"/>
              <a:gd name="T15" fmla="*/ 1108868826 h 2283"/>
              <a:gd name="T16" fmla="*/ 997981988 w 3430"/>
              <a:gd name="T17" fmla="*/ 1270158779 h 2283"/>
              <a:gd name="T18" fmla="*/ 1108868831 w 3430"/>
              <a:gd name="T19" fmla="*/ 1421368110 h 2283"/>
              <a:gd name="T20" fmla="*/ 1300400652 w 3430"/>
              <a:gd name="T21" fmla="*/ 1502013087 h 2283"/>
              <a:gd name="T22" fmla="*/ 1391126251 w 3430"/>
              <a:gd name="T23" fmla="*/ 1673384059 h 2283"/>
              <a:gd name="T24" fmla="*/ 1542335583 w 3430"/>
              <a:gd name="T25" fmla="*/ 1955641477 h 2283"/>
              <a:gd name="T26" fmla="*/ 1703625934 w 3430"/>
              <a:gd name="T27" fmla="*/ 2127012052 h 2283"/>
              <a:gd name="T28" fmla="*/ 1834674021 w 3430"/>
              <a:gd name="T29" fmla="*/ 2147483647 h 2283"/>
              <a:gd name="T30" fmla="*/ 1895157754 w 3430"/>
              <a:gd name="T31" fmla="*/ 2147483647 h 2283"/>
              <a:gd name="T32" fmla="*/ 2086689575 w 3430"/>
              <a:gd name="T33" fmla="*/ 2147483647 h 2283"/>
              <a:gd name="T34" fmla="*/ 2147173307 w 3430"/>
              <a:gd name="T35" fmla="*/ 2147483647 h 2283"/>
              <a:gd name="T36" fmla="*/ 2147483647 w 3430"/>
              <a:gd name="T37" fmla="*/ 2147483647 h 2283"/>
              <a:gd name="T38" fmla="*/ 2147483647 w 3430"/>
              <a:gd name="T39" fmla="*/ 2147483647 h 2283"/>
              <a:gd name="T40" fmla="*/ 2147483647 w 3430"/>
              <a:gd name="T41" fmla="*/ 2147483647 h 2283"/>
              <a:gd name="T42" fmla="*/ 2147483647 w 3430"/>
              <a:gd name="T43" fmla="*/ 2147483647 h 2283"/>
              <a:gd name="T44" fmla="*/ 2147483647 w 3430"/>
              <a:gd name="T45" fmla="*/ 2147483647 h 2283"/>
              <a:gd name="T46" fmla="*/ 2147483647 w 3430"/>
              <a:gd name="T47" fmla="*/ 2147483647 h 2283"/>
              <a:gd name="T48" fmla="*/ 2147483647 w 3430"/>
              <a:gd name="T49" fmla="*/ 2147483647 h 2283"/>
              <a:gd name="T50" fmla="*/ 2147483647 w 3430"/>
              <a:gd name="T51" fmla="*/ 2147483647 h 2283"/>
              <a:gd name="T52" fmla="*/ 2147483647 w 3430"/>
              <a:gd name="T53" fmla="*/ 2147483647 h 2283"/>
              <a:gd name="T54" fmla="*/ 2147483647 w 3430"/>
              <a:gd name="T55" fmla="*/ 2147483647 h 2283"/>
              <a:gd name="T56" fmla="*/ 2147483647 w 3430"/>
              <a:gd name="T57" fmla="*/ 2147483647 h 2283"/>
              <a:gd name="T58" fmla="*/ 2147483647 w 3430"/>
              <a:gd name="T59" fmla="*/ 2147483647 h 2283"/>
              <a:gd name="T60" fmla="*/ 2147483647 w 3430"/>
              <a:gd name="T61" fmla="*/ 2147483647 h 2283"/>
              <a:gd name="T62" fmla="*/ 2147483647 w 3430"/>
              <a:gd name="T63" fmla="*/ 2147483647 h 2283"/>
              <a:gd name="T64" fmla="*/ 2147483647 w 3430"/>
              <a:gd name="T65" fmla="*/ 2147483647 h 2283"/>
              <a:gd name="T66" fmla="*/ 2147483647 w 3430"/>
              <a:gd name="T67" fmla="*/ 2147483647 h 2283"/>
              <a:gd name="T68" fmla="*/ 2147483647 w 3430"/>
              <a:gd name="T69" fmla="*/ 2147483647 h 2283"/>
              <a:gd name="T70" fmla="*/ 2147483647 w 3430"/>
              <a:gd name="T71" fmla="*/ 2147483647 h 2283"/>
              <a:gd name="T72" fmla="*/ 2147483647 w 3430"/>
              <a:gd name="T73" fmla="*/ 2147483647 h 2283"/>
              <a:gd name="T74" fmla="*/ 2147483647 w 3430"/>
              <a:gd name="T75" fmla="*/ 2147483647 h 2283"/>
              <a:gd name="T76" fmla="*/ 2147483647 w 3430"/>
              <a:gd name="T77" fmla="*/ 2147483647 h 2283"/>
              <a:gd name="T78" fmla="*/ 2147483647 w 3430"/>
              <a:gd name="T79" fmla="*/ 2147483647 h 2283"/>
              <a:gd name="T80" fmla="*/ 2147483647 w 3430"/>
              <a:gd name="T81" fmla="*/ 2147483647 h 2283"/>
              <a:gd name="T82" fmla="*/ 2147483647 w 3430"/>
              <a:gd name="T83" fmla="*/ 2147483647 h 2283"/>
              <a:gd name="T84" fmla="*/ 2147483647 w 3430"/>
              <a:gd name="T85" fmla="*/ 2147483647 h 2283"/>
              <a:gd name="T86" fmla="*/ 2147483647 w 3430"/>
              <a:gd name="T87" fmla="*/ 2147483647 h 2283"/>
              <a:gd name="T88" fmla="*/ 2147483647 w 3430"/>
              <a:gd name="T89" fmla="*/ 2147483647 h 2283"/>
              <a:gd name="T90" fmla="*/ 2147483647 w 3430"/>
              <a:gd name="T91" fmla="*/ 2147483647 h 2283"/>
              <a:gd name="T92" fmla="*/ 2147483647 w 3430"/>
              <a:gd name="T93" fmla="*/ 2147483647 h 2283"/>
              <a:gd name="T94" fmla="*/ 2147483647 w 3430"/>
              <a:gd name="T95" fmla="*/ 2147483647 h 2283"/>
              <a:gd name="T96" fmla="*/ 2147483647 w 3430"/>
              <a:gd name="T97" fmla="*/ 2147483647 h 2283"/>
              <a:gd name="T98" fmla="*/ 2147483647 w 3430"/>
              <a:gd name="T99" fmla="*/ 2147483647 h 2283"/>
              <a:gd name="T100" fmla="*/ 2147483647 w 3430"/>
              <a:gd name="T101" fmla="*/ 2147483647 h 2283"/>
              <a:gd name="T102" fmla="*/ 2147483647 w 3430"/>
              <a:gd name="T103" fmla="*/ 2147483647 h 2283"/>
              <a:gd name="T104" fmla="*/ 2147483647 w 3430"/>
              <a:gd name="T105" fmla="*/ 2147483647 h 2283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3430"/>
              <a:gd name="T160" fmla="*/ 0 h 2283"/>
              <a:gd name="T161" fmla="*/ 3430 w 3430"/>
              <a:gd name="T162" fmla="*/ 2283 h 2283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3430" h="2283">
                <a:moveTo>
                  <a:pt x="0" y="0"/>
                </a:moveTo>
                <a:lnTo>
                  <a:pt x="100" y="52"/>
                </a:lnTo>
                <a:lnTo>
                  <a:pt x="208" y="72"/>
                </a:lnTo>
                <a:lnTo>
                  <a:pt x="248" y="148"/>
                </a:lnTo>
                <a:lnTo>
                  <a:pt x="280" y="216"/>
                </a:lnTo>
                <a:lnTo>
                  <a:pt x="296" y="292"/>
                </a:lnTo>
                <a:lnTo>
                  <a:pt x="352" y="392"/>
                </a:lnTo>
                <a:lnTo>
                  <a:pt x="380" y="440"/>
                </a:lnTo>
                <a:lnTo>
                  <a:pt x="396" y="504"/>
                </a:lnTo>
                <a:lnTo>
                  <a:pt x="440" y="564"/>
                </a:lnTo>
                <a:lnTo>
                  <a:pt x="516" y="596"/>
                </a:lnTo>
                <a:lnTo>
                  <a:pt x="552" y="664"/>
                </a:lnTo>
                <a:lnTo>
                  <a:pt x="612" y="776"/>
                </a:lnTo>
                <a:lnTo>
                  <a:pt x="676" y="844"/>
                </a:lnTo>
                <a:lnTo>
                  <a:pt x="728" y="872"/>
                </a:lnTo>
                <a:lnTo>
                  <a:pt x="752" y="920"/>
                </a:lnTo>
                <a:lnTo>
                  <a:pt x="828" y="1004"/>
                </a:lnTo>
                <a:lnTo>
                  <a:pt x="852" y="1080"/>
                </a:lnTo>
                <a:lnTo>
                  <a:pt x="904" y="1180"/>
                </a:lnTo>
                <a:lnTo>
                  <a:pt x="953" y="1219"/>
                </a:lnTo>
                <a:lnTo>
                  <a:pt x="1030" y="1236"/>
                </a:lnTo>
                <a:lnTo>
                  <a:pt x="1052" y="1270"/>
                </a:lnTo>
                <a:lnTo>
                  <a:pt x="1106" y="1311"/>
                </a:lnTo>
                <a:lnTo>
                  <a:pt x="1112" y="1340"/>
                </a:lnTo>
                <a:lnTo>
                  <a:pt x="1136" y="1428"/>
                </a:lnTo>
                <a:lnTo>
                  <a:pt x="1204" y="1512"/>
                </a:lnTo>
                <a:lnTo>
                  <a:pt x="1264" y="1588"/>
                </a:lnTo>
                <a:lnTo>
                  <a:pt x="1303" y="1591"/>
                </a:lnTo>
                <a:lnTo>
                  <a:pt x="1315" y="1608"/>
                </a:lnTo>
                <a:lnTo>
                  <a:pt x="1360" y="1608"/>
                </a:lnTo>
                <a:lnTo>
                  <a:pt x="1402" y="1663"/>
                </a:lnTo>
                <a:lnTo>
                  <a:pt x="1465" y="1689"/>
                </a:lnTo>
                <a:lnTo>
                  <a:pt x="1484" y="1720"/>
                </a:lnTo>
                <a:lnTo>
                  <a:pt x="1511" y="1726"/>
                </a:lnTo>
                <a:lnTo>
                  <a:pt x="1528" y="1776"/>
                </a:lnTo>
                <a:lnTo>
                  <a:pt x="1548" y="1800"/>
                </a:lnTo>
                <a:lnTo>
                  <a:pt x="1664" y="1800"/>
                </a:lnTo>
                <a:lnTo>
                  <a:pt x="1724" y="1892"/>
                </a:lnTo>
                <a:lnTo>
                  <a:pt x="1788" y="1952"/>
                </a:lnTo>
                <a:lnTo>
                  <a:pt x="1884" y="1956"/>
                </a:lnTo>
                <a:lnTo>
                  <a:pt x="1976" y="2000"/>
                </a:lnTo>
                <a:lnTo>
                  <a:pt x="2064" y="2064"/>
                </a:lnTo>
                <a:lnTo>
                  <a:pt x="2260" y="2072"/>
                </a:lnTo>
                <a:lnTo>
                  <a:pt x="2347" y="2104"/>
                </a:lnTo>
                <a:lnTo>
                  <a:pt x="2630" y="2112"/>
                </a:lnTo>
                <a:lnTo>
                  <a:pt x="2635" y="2151"/>
                </a:lnTo>
                <a:lnTo>
                  <a:pt x="2872" y="2148"/>
                </a:lnTo>
                <a:lnTo>
                  <a:pt x="2864" y="2169"/>
                </a:lnTo>
                <a:lnTo>
                  <a:pt x="2921" y="2172"/>
                </a:lnTo>
                <a:lnTo>
                  <a:pt x="2944" y="2212"/>
                </a:lnTo>
                <a:lnTo>
                  <a:pt x="3127" y="2211"/>
                </a:lnTo>
                <a:lnTo>
                  <a:pt x="3137" y="2278"/>
                </a:lnTo>
                <a:lnTo>
                  <a:pt x="3430" y="2283"/>
                </a:lnTo>
              </a:path>
            </a:pathLst>
          </a:custGeom>
          <a:noFill/>
          <a:ln w="38100" cap="flat" cmpd="sng">
            <a:solidFill>
              <a:srgbClr val="66CCFF"/>
            </a:solidFill>
            <a:prstDash val="dash"/>
            <a:round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55600" y="6431326"/>
            <a:ext cx="5138738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kern="0" dirty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Miles DW, et al. </a:t>
            </a:r>
            <a:r>
              <a:rPr lang="en-US" sz="1200" b="1" i="1" kern="0" dirty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Ann </a:t>
            </a:r>
            <a:r>
              <a:rPr lang="en-US" sz="1200" b="1" i="1" kern="0" dirty="0" err="1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Oncol</a:t>
            </a:r>
            <a:r>
              <a:rPr lang="en-US" sz="1200" b="1" kern="0" dirty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.</a:t>
            </a:r>
            <a:r>
              <a:rPr lang="en-US" sz="1200" b="1" i="1" kern="0" dirty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sz="1200" b="1" kern="0" dirty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2013;24(11):2773-2780.</a:t>
            </a:r>
            <a:endParaRPr lang="en-US" sz="1200" b="1" dirty="0">
              <a:solidFill>
                <a:srgbClr val="FFFFFF"/>
              </a:solidFill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2212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8786" name="Group 2"/>
          <p:cNvGraphicFramePr>
            <a:graphicFrameLocks noGrp="1"/>
          </p:cNvGraphicFramePr>
          <p:nvPr/>
        </p:nvGraphicFramePr>
        <p:xfrm>
          <a:off x="457200" y="1452563"/>
          <a:ext cx="3783013" cy="4430713"/>
        </p:xfrm>
        <a:graphic>
          <a:graphicData uri="http://schemas.openxmlformats.org/drawingml/2006/table">
            <a:tbl>
              <a:tblPr/>
              <a:tblGrid>
                <a:gridCol w="2027238"/>
                <a:gridCol w="574675"/>
                <a:gridCol w="415925"/>
                <a:gridCol w="765175"/>
              </a:tblGrid>
              <a:tr h="425450">
                <a:tc>
                  <a:txBody>
                    <a:bodyPr/>
                    <a:lstStyle/>
                    <a:p>
                      <a:pPr marL="0" marR="0" lvl="0" indent="0" algn="l" defTabSz="13065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  <a:t>Baseline risk factor</a:t>
                      </a:r>
                    </a:p>
                  </a:txBody>
                  <a:tcPr marL="0" marR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065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  <a:t>Total n</a:t>
                      </a:r>
                    </a:p>
                  </a:txBody>
                  <a:tcPr marL="0" marR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065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  <a:t>HR</a:t>
                      </a:r>
                    </a:p>
                  </a:txBody>
                  <a:tcPr marL="0" marR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065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  <a:t>(95% CI)</a:t>
                      </a:r>
                    </a:p>
                  </a:txBody>
                  <a:tcPr marL="0" marR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13065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  <a:t>All patients</a:t>
                      </a: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065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  <a:t>2447</a:t>
                      </a: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065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  <a:t>0.64</a:t>
                      </a: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065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  <a:t>(0.58–0.71)</a:t>
                      </a: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4360">
                <a:tc>
                  <a:txBody>
                    <a:bodyPr/>
                    <a:lstStyle/>
                    <a:p>
                      <a:pPr marL="0" marR="0" lvl="0" indent="0" algn="l" defTabSz="13065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  <a:t>Age, years</a:t>
                      </a:r>
                      <a:b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</a:b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  <a:t>   &lt;65</a:t>
                      </a:r>
                      <a:b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</a:b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  <a:t>   ≥65</a:t>
                      </a: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065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  <a:t/>
                      </a:r>
                      <a:b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</a:b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  <a:t>1917</a:t>
                      </a:r>
                      <a:b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</a:b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  <a:t>  530</a:t>
                      </a: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065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  <a:t/>
                      </a:r>
                      <a:b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</a:b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  <a:t>0.62</a:t>
                      </a:r>
                      <a:b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</a:b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  <a:t>0.70</a:t>
                      </a: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065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  <a:t/>
                      </a:r>
                      <a:b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</a:b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  <a:t>(0.56–0.70)</a:t>
                      </a:r>
                      <a:b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</a:b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  <a:t>(0.56–0.88)</a:t>
                      </a: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4360">
                <a:tc>
                  <a:txBody>
                    <a:bodyPr/>
                    <a:lstStyle/>
                    <a:p>
                      <a:pPr marL="0" marR="0" lvl="0" indent="0" algn="l" defTabSz="13065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  <a:t>Triple-negative disease</a:t>
                      </a:r>
                      <a:b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</a:b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  <a:t>   Yes</a:t>
                      </a:r>
                      <a:b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</a:b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  <a:t>   No</a:t>
                      </a: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065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  <a:t/>
                      </a:r>
                      <a:b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</a:b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  <a:t>  621</a:t>
                      </a:r>
                      <a:b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</a:b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  <a:t>1762</a:t>
                      </a: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065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  <a:t/>
                      </a:r>
                      <a:b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</a:b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  <a:t>0.63</a:t>
                      </a:r>
                      <a:b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</a:b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  <a:t>0.64</a:t>
                      </a: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065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  <a:t/>
                      </a:r>
                      <a:b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</a:b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  <a:t>(0.52–0.76)</a:t>
                      </a:r>
                      <a:b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</a:b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  <a:t>(0.57–0.73)</a:t>
                      </a: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4360">
                <a:tc>
                  <a:txBody>
                    <a:bodyPr/>
                    <a:lstStyle/>
                    <a:p>
                      <a:pPr marL="0" marR="0" lvl="0" indent="0" algn="l" defTabSz="13065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  <a:t>Visceral disease</a:t>
                      </a:r>
                      <a:b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</a:b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  <a:t>   Yes</a:t>
                      </a:r>
                      <a:b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</a:b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  <a:t>   No</a:t>
                      </a: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065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  <a:t/>
                      </a:r>
                      <a:b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</a:b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  <a:t>1707</a:t>
                      </a:r>
                      <a:b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</a:b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  <a:t>  740</a:t>
                      </a: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065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  <a:t/>
                      </a:r>
                      <a:b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</a:b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  <a:t>0.66</a:t>
                      </a:r>
                      <a:b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</a:b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  <a:t>0.60</a:t>
                      </a: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065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  <a:t/>
                      </a:r>
                      <a:b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</a:b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  <a:t>(0.59–0.75)</a:t>
                      </a:r>
                      <a:b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</a:b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  <a:t>(0.49–0.74)</a:t>
                      </a: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4360">
                <a:tc>
                  <a:txBody>
                    <a:bodyPr/>
                    <a:lstStyle/>
                    <a:p>
                      <a:pPr marL="0" marR="0" lvl="0" indent="0" algn="l" defTabSz="13065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  <a:t>No. of metastatic sites</a:t>
                      </a:r>
                      <a:b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</a:b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  <a:t>   &lt;3</a:t>
                      </a:r>
                      <a:b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</a:b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  <a:t>   ≥3</a:t>
                      </a: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065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  <a:t/>
                      </a:r>
                      <a:b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</a:b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  <a:t>1463</a:t>
                      </a:r>
                      <a:b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</a:b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  <a:t>  980</a:t>
                      </a: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065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  <a:t/>
                      </a:r>
                      <a:b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</a:b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  <a:t>0.62</a:t>
                      </a:r>
                      <a:b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</a:b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  <a:t>0.64</a:t>
                      </a: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065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  <a:t/>
                      </a:r>
                      <a:b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</a:b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  <a:t>(0.54–0.71)</a:t>
                      </a:r>
                      <a:b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</a:b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  <a:t>(0.55–0.75)</a:t>
                      </a: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4360">
                <a:tc>
                  <a:txBody>
                    <a:bodyPr/>
                    <a:lstStyle/>
                    <a:p>
                      <a:pPr marL="0" marR="0" lvl="0" indent="0" algn="l" defTabSz="13065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  <a:t>Disease-free interval, months</a:t>
                      </a:r>
                      <a:b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</a:b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  <a:t>   ≤24 </a:t>
                      </a:r>
                      <a:b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</a:b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  <a:t>   &gt;24</a:t>
                      </a: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065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  <a:t/>
                      </a:r>
                      <a:b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</a:b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  <a:t>  924</a:t>
                      </a:r>
                      <a:b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</a:b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  <a:t>1519</a:t>
                      </a: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065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  <a:t/>
                      </a:r>
                      <a:b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</a:b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  <a:t>0.65</a:t>
                      </a:r>
                      <a:b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</a:b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  <a:t>0.63</a:t>
                      </a: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065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  <a:t/>
                      </a:r>
                      <a:b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</a:b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  <a:t>(0.55–0.77)</a:t>
                      </a:r>
                      <a:b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</a:b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  <a:t>(0.56–0.72)</a:t>
                      </a: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13065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  <a:t>Prior (neo)adjuvant chemotherapy</a:t>
                      </a:r>
                      <a:b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</a:b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  <a:t>   Yes</a:t>
                      </a:r>
                      <a:b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</a:b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  <a:t>   No</a:t>
                      </a: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065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  <a:t/>
                      </a:r>
                      <a:b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</a:b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  <a:t/>
                      </a:r>
                      <a:b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</a:b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  <a:t>1525</a:t>
                      </a:r>
                      <a:b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</a:b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  <a:t>  922</a:t>
                      </a: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065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  <a:t/>
                      </a:r>
                      <a:b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</a:b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  <a:t/>
                      </a:r>
                      <a:b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</a:b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  <a:t>0.60</a:t>
                      </a:r>
                      <a:b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</a:b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  <a:t>0.71</a:t>
                      </a: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065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  <a:t/>
                      </a:r>
                      <a:b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</a:b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  <a:t/>
                      </a:r>
                      <a:b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</a:b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  <a:t>(0.53–0.68)</a:t>
                      </a:r>
                      <a:b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</a:b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 Unicode MS" pitchFamily="34" charset="-128"/>
                        </a:rPr>
                        <a:t>(0.60–0.84)</a:t>
                      </a: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067" name="Line 64"/>
          <p:cNvSpPr>
            <a:spLocks noChangeShapeType="1"/>
          </p:cNvSpPr>
          <p:nvPr/>
        </p:nvSpPr>
        <p:spPr bwMode="auto">
          <a:xfrm>
            <a:off x="458788" y="5911850"/>
            <a:ext cx="80819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44068" name="Line 69"/>
          <p:cNvSpPr>
            <a:spLocks noChangeShapeType="1"/>
          </p:cNvSpPr>
          <p:nvPr/>
        </p:nvSpPr>
        <p:spPr bwMode="auto">
          <a:xfrm flipV="1">
            <a:off x="6665913" y="1824038"/>
            <a:ext cx="0" cy="4097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44069" name="Text Box 65"/>
          <p:cNvSpPr txBox="1">
            <a:spLocks noChangeArrowheads="1"/>
          </p:cNvSpPr>
          <p:nvPr/>
        </p:nvSpPr>
        <p:spPr bwMode="auto">
          <a:xfrm>
            <a:off x="5594350" y="1406525"/>
            <a:ext cx="1017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GB" altLang="en-US" sz="1000" b="1">
                <a:solidFill>
                  <a:srgbClr val="FFFFFF"/>
                </a:solidFill>
                <a:ea typeface="ヒラギノ角ゴ Pro W3"/>
                <a:cs typeface="ヒラギノ角ゴ Pro W3"/>
              </a:rPr>
              <a:t>Favors</a:t>
            </a:r>
            <a:br>
              <a:rPr lang="en-GB" altLang="en-US" sz="1000" b="1">
                <a:solidFill>
                  <a:srgbClr val="FFFFFF"/>
                </a:solidFill>
                <a:ea typeface="ヒラギノ角ゴ Pro W3"/>
                <a:cs typeface="ヒラギノ角ゴ Pro W3"/>
              </a:rPr>
            </a:br>
            <a:r>
              <a:rPr lang="en-GB" altLang="en-US" sz="1000" b="1">
                <a:solidFill>
                  <a:srgbClr val="FFFFFF"/>
                </a:solidFill>
                <a:ea typeface="ヒラギノ角ゴ Pro W3"/>
                <a:cs typeface="ヒラギノ角ゴ Pro W3"/>
              </a:rPr>
              <a:t>bevacizumab </a:t>
            </a:r>
          </a:p>
        </p:txBody>
      </p:sp>
      <p:sp>
        <p:nvSpPr>
          <p:cNvPr id="44070" name="Text Box 66"/>
          <p:cNvSpPr txBox="1">
            <a:spLocks noChangeArrowheads="1"/>
          </p:cNvSpPr>
          <p:nvPr/>
        </p:nvSpPr>
        <p:spPr bwMode="auto">
          <a:xfrm>
            <a:off x="7177088" y="1406525"/>
            <a:ext cx="1292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GB" altLang="en-US" sz="1000" b="1">
                <a:solidFill>
                  <a:srgbClr val="FFFFFF"/>
                </a:solidFill>
                <a:ea typeface="ヒラギノ角ゴ Pro W3"/>
                <a:cs typeface="ヒラギノ角ゴ Pro W3"/>
              </a:rPr>
              <a:t>Favors</a:t>
            </a:r>
            <a:br>
              <a:rPr lang="en-GB" altLang="en-US" sz="1000" b="1">
                <a:solidFill>
                  <a:srgbClr val="FFFFFF"/>
                </a:solidFill>
                <a:ea typeface="ヒラギノ角ゴ Pro W3"/>
                <a:cs typeface="ヒラギノ角ゴ Pro W3"/>
              </a:rPr>
            </a:br>
            <a:r>
              <a:rPr lang="en-GB" altLang="en-US" sz="1000" b="1">
                <a:solidFill>
                  <a:srgbClr val="FFFFFF"/>
                </a:solidFill>
                <a:ea typeface="ヒラギノ角ゴ Pro W3"/>
                <a:cs typeface="ヒラギノ角ゴ Pro W3"/>
              </a:rPr>
              <a:t>non-bevacizumab </a:t>
            </a:r>
          </a:p>
        </p:txBody>
      </p:sp>
      <p:sp>
        <p:nvSpPr>
          <p:cNvPr id="44071" name="Text Box 67"/>
          <p:cNvSpPr txBox="1">
            <a:spLocks noChangeArrowheads="1"/>
          </p:cNvSpPr>
          <p:nvPr/>
        </p:nvSpPr>
        <p:spPr bwMode="auto">
          <a:xfrm>
            <a:off x="2963863" y="5981700"/>
            <a:ext cx="58705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752600" algn="ctr"/>
                <a:tab pos="2808288" algn="ctr"/>
                <a:tab pos="3600450" algn="ctr"/>
                <a:tab pos="4429125" algn="ctr"/>
                <a:tab pos="5486400" algn="ct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1752600" algn="ctr"/>
                <a:tab pos="2808288" algn="ctr"/>
                <a:tab pos="3600450" algn="ctr"/>
                <a:tab pos="4429125" algn="ctr"/>
                <a:tab pos="5486400" algn="ct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1752600" algn="ctr"/>
                <a:tab pos="2808288" algn="ctr"/>
                <a:tab pos="3600450" algn="ctr"/>
                <a:tab pos="4429125" algn="ctr"/>
                <a:tab pos="5486400" algn="ct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1752600" algn="ctr"/>
                <a:tab pos="2808288" algn="ctr"/>
                <a:tab pos="3600450" algn="ctr"/>
                <a:tab pos="4429125" algn="ctr"/>
                <a:tab pos="5486400" algn="ct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1752600" algn="ctr"/>
                <a:tab pos="2808288" algn="ctr"/>
                <a:tab pos="3600450" algn="ctr"/>
                <a:tab pos="4429125" algn="ctr"/>
                <a:tab pos="5486400" algn="ct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52600" algn="ctr"/>
                <a:tab pos="2808288" algn="ctr"/>
                <a:tab pos="3600450" algn="ctr"/>
                <a:tab pos="4429125" algn="ctr"/>
                <a:tab pos="5486400" algn="ct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52600" algn="ctr"/>
                <a:tab pos="2808288" algn="ctr"/>
                <a:tab pos="3600450" algn="ctr"/>
                <a:tab pos="4429125" algn="ctr"/>
                <a:tab pos="5486400" algn="ct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52600" algn="ctr"/>
                <a:tab pos="2808288" algn="ctr"/>
                <a:tab pos="3600450" algn="ctr"/>
                <a:tab pos="4429125" algn="ctr"/>
                <a:tab pos="5486400" algn="ct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52600" algn="ctr"/>
                <a:tab pos="2808288" algn="ctr"/>
                <a:tab pos="3600450" algn="ctr"/>
                <a:tab pos="4429125" algn="ctr"/>
                <a:tab pos="5486400" algn="ct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GB" altLang="en-US" sz="1200">
                <a:solidFill>
                  <a:srgbClr val="FFFFFF"/>
                </a:solidFill>
                <a:ea typeface="ヒラギノ角ゴ Pro W3"/>
                <a:cs typeface="ヒラギノ角ゴ Pro W3"/>
              </a:rPr>
              <a:t>	0.2	0.5	1	2	5</a:t>
            </a:r>
          </a:p>
        </p:txBody>
      </p:sp>
      <p:sp>
        <p:nvSpPr>
          <p:cNvPr id="44072" name="Line 63"/>
          <p:cNvSpPr>
            <a:spLocks noChangeShapeType="1"/>
          </p:cNvSpPr>
          <p:nvPr/>
        </p:nvSpPr>
        <p:spPr bwMode="auto">
          <a:xfrm>
            <a:off x="446088" y="1833563"/>
            <a:ext cx="81613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44073" name="Line 70"/>
          <p:cNvSpPr>
            <a:spLocks noChangeShapeType="1"/>
          </p:cNvSpPr>
          <p:nvPr/>
        </p:nvSpPr>
        <p:spPr bwMode="auto">
          <a:xfrm flipV="1">
            <a:off x="6137275" y="1822450"/>
            <a:ext cx="0" cy="4106863"/>
          </a:xfrm>
          <a:prstGeom prst="line">
            <a:avLst/>
          </a:prstGeom>
          <a:noFill/>
          <a:ln w="28575">
            <a:solidFill>
              <a:srgbClr val="DDDB5E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44074" name="Line 71"/>
          <p:cNvSpPr>
            <a:spLocks noChangeShapeType="1"/>
          </p:cNvSpPr>
          <p:nvPr/>
        </p:nvSpPr>
        <p:spPr bwMode="auto">
          <a:xfrm>
            <a:off x="4800600" y="5913438"/>
            <a:ext cx="0" cy="92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44075" name="Line 72"/>
          <p:cNvSpPr>
            <a:spLocks noChangeShapeType="1"/>
          </p:cNvSpPr>
          <p:nvPr/>
        </p:nvSpPr>
        <p:spPr bwMode="auto">
          <a:xfrm>
            <a:off x="6665913" y="5913438"/>
            <a:ext cx="0" cy="92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44076" name="Line 73"/>
          <p:cNvSpPr>
            <a:spLocks noChangeShapeType="1"/>
          </p:cNvSpPr>
          <p:nvPr/>
        </p:nvSpPr>
        <p:spPr bwMode="auto">
          <a:xfrm>
            <a:off x="5861050" y="5913438"/>
            <a:ext cx="0" cy="92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44077" name="Line 74"/>
          <p:cNvSpPr>
            <a:spLocks noChangeShapeType="1"/>
          </p:cNvSpPr>
          <p:nvPr/>
        </p:nvSpPr>
        <p:spPr bwMode="auto">
          <a:xfrm>
            <a:off x="7475538" y="5913438"/>
            <a:ext cx="0" cy="92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44078" name="Line 75"/>
          <p:cNvSpPr>
            <a:spLocks noChangeShapeType="1"/>
          </p:cNvSpPr>
          <p:nvPr/>
        </p:nvSpPr>
        <p:spPr bwMode="auto">
          <a:xfrm>
            <a:off x="8524875" y="5913438"/>
            <a:ext cx="0" cy="92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44079" name="Oval 78"/>
          <p:cNvSpPr>
            <a:spLocks noChangeArrowheads="1"/>
          </p:cNvSpPr>
          <p:nvPr/>
        </p:nvSpPr>
        <p:spPr bwMode="auto">
          <a:xfrm>
            <a:off x="6029325" y="1898650"/>
            <a:ext cx="244475" cy="228600"/>
          </a:xfrm>
          <a:prstGeom prst="ellipse">
            <a:avLst/>
          </a:prstGeom>
          <a:solidFill>
            <a:schemeClr val="hlink"/>
          </a:solidFill>
          <a:ln w="9525">
            <a:solidFill>
              <a:srgbClr val="DDDB5E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sz="4000">
              <a:solidFill>
                <a:srgbClr val="FFFFFF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44080" name="Group 90"/>
          <p:cNvGrpSpPr>
            <a:grpSpLocks/>
          </p:cNvGrpSpPr>
          <p:nvPr/>
        </p:nvGrpSpPr>
        <p:grpSpPr bwMode="auto">
          <a:xfrm>
            <a:off x="5910263" y="2982913"/>
            <a:ext cx="438150" cy="111125"/>
            <a:chOff x="3723" y="1651"/>
            <a:chExt cx="276" cy="70"/>
          </a:xfrm>
        </p:grpSpPr>
        <p:sp>
          <p:nvSpPr>
            <p:cNvPr id="44116" name="Line 79"/>
            <p:cNvSpPr>
              <a:spLocks noChangeShapeType="1"/>
            </p:cNvSpPr>
            <p:nvPr/>
          </p:nvSpPr>
          <p:spPr bwMode="auto">
            <a:xfrm>
              <a:off x="3723" y="1686"/>
              <a:ext cx="276" cy="0"/>
            </a:xfrm>
            <a:prstGeom prst="line">
              <a:avLst/>
            </a:prstGeom>
            <a:noFill/>
            <a:ln w="28575">
              <a:solidFill>
                <a:srgbClr val="DDDB5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44117" name="Oval 80"/>
            <p:cNvSpPr>
              <a:spLocks noChangeArrowheads="1"/>
            </p:cNvSpPr>
            <p:nvPr/>
          </p:nvSpPr>
          <p:spPr bwMode="auto">
            <a:xfrm flipV="1">
              <a:off x="3825" y="1651"/>
              <a:ext cx="74" cy="7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DDDB5E"/>
              </a:solidFill>
              <a:round/>
              <a:headEnd/>
              <a:tailEnd/>
            </a:ln>
          </p:spPr>
          <p:txBody>
            <a:bodyPr rot="10800000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 sz="4000">
                <a:solidFill>
                  <a:srgbClr val="FFFFFF"/>
                </a:solidFill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grpSp>
        <p:nvGrpSpPr>
          <p:cNvPr id="44081" name="Group 89"/>
          <p:cNvGrpSpPr>
            <a:grpSpLocks/>
          </p:cNvGrpSpPr>
          <p:nvPr/>
        </p:nvGrpSpPr>
        <p:grpSpPr bwMode="auto">
          <a:xfrm>
            <a:off x="6010275" y="3117850"/>
            <a:ext cx="292100" cy="190500"/>
            <a:chOff x="3786" y="1728"/>
            <a:chExt cx="184" cy="120"/>
          </a:xfrm>
        </p:grpSpPr>
        <p:sp>
          <p:nvSpPr>
            <p:cNvPr id="44114" name="Line 81"/>
            <p:cNvSpPr>
              <a:spLocks noChangeShapeType="1"/>
            </p:cNvSpPr>
            <p:nvPr/>
          </p:nvSpPr>
          <p:spPr bwMode="auto">
            <a:xfrm>
              <a:off x="3786" y="1788"/>
              <a:ext cx="184" cy="0"/>
            </a:xfrm>
            <a:prstGeom prst="line">
              <a:avLst/>
            </a:prstGeom>
            <a:noFill/>
            <a:ln w="28575">
              <a:solidFill>
                <a:srgbClr val="DDDB5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44115" name="Oval 82"/>
            <p:cNvSpPr>
              <a:spLocks noChangeArrowheads="1"/>
            </p:cNvSpPr>
            <p:nvPr/>
          </p:nvSpPr>
          <p:spPr bwMode="auto">
            <a:xfrm>
              <a:off x="3811" y="1728"/>
              <a:ext cx="128" cy="12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DDDB5E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 sz="4000">
                <a:solidFill>
                  <a:srgbClr val="FFFFFF"/>
                </a:solidFill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grpSp>
        <p:nvGrpSpPr>
          <p:cNvPr id="44082" name="Group 86"/>
          <p:cNvGrpSpPr>
            <a:grpSpLocks/>
          </p:cNvGrpSpPr>
          <p:nvPr/>
        </p:nvGrpSpPr>
        <p:grpSpPr bwMode="auto">
          <a:xfrm>
            <a:off x="6049963" y="3546475"/>
            <a:ext cx="269875" cy="161925"/>
            <a:chOff x="3811" y="2023"/>
            <a:chExt cx="170" cy="102"/>
          </a:xfrm>
        </p:grpSpPr>
        <p:sp>
          <p:nvSpPr>
            <p:cNvPr id="44112" name="Line 85"/>
            <p:cNvSpPr>
              <a:spLocks noChangeShapeType="1"/>
            </p:cNvSpPr>
            <p:nvPr/>
          </p:nvSpPr>
          <p:spPr bwMode="auto">
            <a:xfrm>
              <a:off x="3811" y="2074"/>
              <a:ext cx="170" cy="0"/>
            </a:xfrm>
            <a:prstGeom prst="line">
              <a:avLst/>
            </a:prstGeom>
            <a:noFill/>
            <a:ln w="28575">
              <a:solidFill>
                <a:srgbClr val="DDDB5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44113" name="Oval 86"/>
            <p:cNvSpPr>
              <a:spLocks noChangeArrowheads="1"/>
            </p:cNvSpPr>
            <p:nvPr/>
          </p:nvSpPr>
          <p:spPr bwMode="auto">
            <a:xfrm>
              <a:off x="3843" y="2023"/>
              <a:ext cx="107" cy="10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DDDB5E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 sz="4000">
                <a:solidFill>
                  <a:srgbClr val="FFFFFF"/>
                </a:solidFill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grpSp>
        <p:nvGrpSpPr>
          <p:cNvPr id="44083" name="Group 85"/>
          <p:cNvGrpSpPr>
            <a:grpSpLocks/>
          </p:cNvGrpSpPr>
          <p:nvPr/>
        </p:nvGrpSpPr>
        <p:grpSpPr bwMode="auto">
          <a:xfrm>
            <a:off x="5834063" y="3741738"/>
            <a:ext cx="476250" cy="117475"/>
            <a:chOff x="3675" y="2146"/>
            <a:chExt cx="300" cy="74"/>
          </a:xfrm>
        </p:grpSpPr>
        <p:sp>
          <p:nvSpPr>
            <p:cNvPr id="44110" name="Line 87"/>
            <p:cNvSpPr>
              <a:spLocks noChangeShapeType="1"/>
            </p:cNvSpPr>
            <p:nvPr/>
          </p:nvSpPr>
          <p:spPr bwMode="auto">
            <a:xfrm>
              <a:off x="3675" y="2183"/>
              <a:ext cx="300" cy="0"/>
            </a:xfrm>
            <a:prstGeom prst="line">
              <a:avLst/>
            </a:prstGeom>
            <a:noFill/>
            <a:ln w="28575">
              <a:solidFill>
                <a:srgbClr val="DDDB5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44111" name="Oval 88"/>
            <p:cNvSpPr>
              <a:spLocks noChangeArrowheads="1"/>
            </p:cNvSpPr>
            <p:nvPr/>
          </p:nvSpPr>
          <p:spPr bwMode="auto">
            <a:xfrm>
              <a:off x="3783" y="2146"/>
              <a:ext cx="76" cy="7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DDDB5E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 sz="4000">
                <a:solidFill>
                  <a:srgbClr val="FFFFFF"/>
                </a:solidFill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grpSp>
        <p:nvGrpSpPr>
          <p:cNvPr id="44084" name="Group 88"/>
          <p:cNvGrpSpPr>
            <a:grpSpLocks/>
          </p:cNvGrpSpPr>
          <p:nvPr/>
        </p:nvGrpSpPr>
        <p:grpSpPr bwMode="auto">
          <a:xfrm>
            <a:off x="5956300" y="4152900"/>
            <a:ext cx="320675" cy="165100"/>
            <a:chOff x="3752" y="2378"/>
            <a:chExt cx="202" cy="104"/>
          </a:xfrm>
        </p:grpSpPr>
        <p:sp>
          <p:nvSpPr>
            <p:cNvPr id="44108" name="Line 89"/>
            <p:cNvSpPr>
              <a:spLocks noChangeShapeType="1"/>
            </p:cNvSpPr>
            <p:nvPr/>
          </p:nvSpPr>
          <p:spPr bwMode="auto">
            <a:xfrm>
              <a:off x="3752" y="2430"/>
              <a:ext cx="202" cy="0"/>
            </a:xfrm>
            <a:prstGeom prst="line">
              <a:avLst/>
            </a:prstGeom>
            <a:noFill/>
            <a:ln w="28575">
              <a:solidFill>
                <a:srgbClr val="DDDB5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44109" name="Oval 90"/>
            <p:cNvSpPr>
              <a:spLocks noChangeArrowheads="1"/>
            </p:cNvSpPr>
            <p:nvPr/>
          </p:nvSpPr>
          <p:spPr bwMode="auto">
            <a:xfrm>
              <a:off x="3791" y="2378"/>
              <a:ext cx="110" cy="10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DDDB5E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 sz="4000">
                <a:solidFill>
                  <a:srgbClr val="FFFFFF"/>
                </a:solidFill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grpSp>
        <p:nvGrpSpPr>
          <p:cNvPr id="44085" name="Group 84"/>
          <p:cNvGrpSpPr>
            <a:grpSpLocks/>
          </p:cNvGrpSpPr>
          <p:nvPr/>
        </p:nvGrpSpPr>
        <p:grpSpPr bwMode="auto">
          <a:xfrm>
            <a:off x="5986463" y="4757738"/>
            <a:ext cx="373062" cy="133350"/>
            <a:chOff x="3771" y="2786"/>
            <a:chExt cx="235" cy="84"/>
          </a:xfrm>
        </p:grpSpPr>
        <p:sp>
          <p:nvSpPr>
            <p:cNvPr id="44106" name="Line 95"/>
            <p:cNvSpPr>
              <a:spLocks noChangeShapeType="1"/>
            </p:cNvSpPr>
            <p:nvPr/>
          </p:nvSpPr>
          <p:spPr bwMode="auto">
            <a:xfrm>
              <a:off x="3771" y="2828"/>
              <a:ext cx="235" cy="0"/>
            </a:xfrm>
            <a:prstGeom prst="line">
              <a:avLst/>
            </a:prstGeom>
            <a:noFill/>
            <a:ln w="28575">
              <a:solidFill>
                <a:srgbClr val="DDDB5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44107" name="Oval 96"/>
            <p:cNvSpPr>
              <a:spLocks noChangeArrowheads="1"/>
            </p:cNvSpPr>
            <p:nvPr/>
          </p:nvSpPr>
          <p:spPr bwMode="auto">
            <a:xfrm>
              <a:off x="3843" y="2786"/>
              <a:ext cx="88" cy="8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DDDB5E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 sz="4000">
                <a:solidFill>
                  <a:srgbClr val="FFFFFF"/>
                </a:solidFill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grpSp>
        <p:nvGrpSpPr>
          <p:cNvPr id="44086" name="Group 83"/>
          <p:cNvGrpSpPr>
            <a:grpSpLocks/>
          </p:cNvGrpSpPr>
          <p:nvPr/>
        </p:nvGrpSpPr>
        <p:grpSpPr bwMode="auto">
          <a:xfrm>
            <a:off x="5981700" y="4902200"/>
            <a:ext cx="317500" cy="182563"/>
            <a:chOff x="3768" y="2843"/>
            <a:chExt cx="200" cy="115"/>
          </a:xfrm>
        </p:grpSpPr>
        <p:sp>
          <p:nvSpPr>
            <p:cNvPr id="44104" name="Line 97"/>
            <p:cNvSpPr>
              <a:spLocks noChangeShapeType="1"/>
            </p:cNvSpPr>
            <p:nvPr/>
          </p:nvSpPr>
          <p:spPr bwMode="auto">
            <a:xfrm>
              <a:off x="3768" y="2901"/>
              <a:ext cx="200" cy="0"/>
            </a:xfrm>
            <a:prstGeom prst="line">
              <a:avLst/>
            </a:prstGeom>
            <a:noFill/>
            <a:ln w="28575">
              <a:solidFill>
                <a:srgbClr val="DDDB5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44105" name="Oval 98"/>
            <p:cNvSpPr>
              <a:spLocks noChangeArrowheads="1"/>
            </p:cNvSpPr>
            <p:nvPr/>
          </p:nvSpPr>
          <p:spPr bwMode="auto">
            <a:xfrm>
              <a:off x="3807" y="2843"/>
              <a:ext cx="121" cy="115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DDDB5E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 sz="4000">
                <a:solidFill>
                  <a:srgbClr val="FFFFFF"/>
                </a:solidFill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grpSp>
        <p:nvGrpSpPr>
          <p:cNvPr id="44087" name="Group 81"/>
          <p:cNvGrpSpPr>
            <a:grpSpLocks/>
          </p:cNvGrpSpPr>
          <p:nvPr/>
        </p:nvGrpSpPr>
        <p:grpSpPr bwMode="auto">
          <a:xfrm>
            <a:off x="6069013" y="5689600"/>
            <a:ext cx="401637" cy="136525"/>
            <a:chOff x="3823" y="3373"/>
            <a:chExt cx="253" cy="86"/>
          </a:xfrm>
        </p:grpSpPr>
        <p:sp>
          <p:nvSpPr>
            <p:cNvPr id="44102" name="Line 101"/>
            <p:cNvSpPr>
              <a:spLocks noChangeShapeType="1"/>
            </p:cNvSpPr>
            <p:nvPr/>
          </p:nvSpPr>
          <p:spPr bwMode="auto">
            <a:xfrm>
              <a:off x="3823" y="3416"/>
              <a:ext cx="253" cy="0"/>
            </a:xfrm>
            <a:prstGeom prst="line">
              <a:avLst/>
            </a:prstGeom>
            <a:noFill/>
            <a:ln w="28575">
              <a:solidFill>
                <a:srgbClr val="DDDB5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44103" name="Oval 102"/>
            <p:cNvSpPr>
              <a:spLocks noChangeArrowheads="1"/>
            </p:cNvSpPr>
            <p:nvPr/>
          </p:nvSpPr>
          <p:spPr bwMode="auto">
            <a:xfrm>
              <a:off x="3904" y="3373"/>
              <a:ext cx="90" cy="8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DDDB5E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 sz="4000">
                <a:solidFill>
                  <a:srgbClr val="FFFFFF"/>
                </a:solidFill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grpSp>
        <p:nvGrpSpPr>
          <p:cNvPr id="44088" name="Group 92"/>
          <p:cNvGrpSpPr>
            <a:grpSpLocks/>
          </p:cNvGrpSpPr>
          <p:nvPr/>
        </p:nvGrpSpPr>
        <p:grpSpPr bwMode="auto">
          <a:xfrm>
            <a:off x="5986463" y="2352675"/>
            <a:ext cx="274637" cy="206375"/>
            <a:chOff x="3771" y="1251"/>
            <a:chExt cx="173" cy="130"/>
          </a:xfrm>
        </p:grpSpPr>
        <p:sp>
          <p:nvSpPr>
            <p:cNvPr id="44100" name="Line 83"/>
            <p:cNvSpPr>
              <a:spLocks noChangeShapeType="1"/>
            </p:cNvSpPr>
            <p:nvPr/>
          </p:nvSpPr>
          <p:spPr bwMode="auto">
            <a:xfrm>
              <a:off x="3771" y="1317"/>
              <a:ext cx="173" cy="0"/>
            </a:xfrm>
            <a:prstGeom prst="line">
              <a:avLst/>
            </a:prstGeom>
            <a:noFill/>
            <a:ln w="28575">
              <a:solidFill>
                <a:srgbClr val="DDDB5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44101" name="Oval 105"/>
            <p:cNvSpPr>
              <a:spLocks noChangeArrowheads="1"/>
            </p:cNvSpPr>
            <p:nvPr/>
          </p:nvSpPr>
          <p:spPr bwMode="auto">
            <a:xfrm>
              <a:off x="3790" y="1251"/>
              <a:ext cx="138" cy="13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DDDB5E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 sz="4000">
                <a:solidFill>
                  <a:srgbClr val="FFFFFF"/>
                </a:solidFill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grpSp>
        <p:nvGrpSpPr>
          <p:cNvPr id="44089" name="Group 91"/>
          <p:cNvGrpSpPr>
            <a:grpSpLocks/>
          </p:cNvGrpSpPr>
          <p:nvPr/>
        </p:nvGrpSpPr>
        <p:grpSpPr bwMode="auto">
          <a:xfrm>
            <a:off x="5988050" y="2563813"/>
            <a:ext cx="520700" cy="111125"/>
            <a:chOff x="3772" y="1404"/>
            <a:chExt cx="328" cy="70"/>
          </a:xfrm>
        </p:grpSpPr>
        <p:sp>
          <p:nvSpPr>
            <p:cNvPr id="44098" name="Line 79"/>
            <p:cNvSpPr>
              <a:spLocks noChangeShapeType="1"/>
            </p:cNvSpPr>
            <p:nvPr/>
          </p:nvSpPr>
          <p:spPr bwMode="auto">
            <a:xfrm>
              <a:off x="3772" y="1439"/>
              <a:ext cx="328" cy="0"/>
            </a:xfrm>
            <a:prstGeom prst="line">
              <a:avLst/>
            </a:prstGeom>
            <a:noFill/>
            <a:ln w="28575">
              <a:solidFill>
                <a:srgbClr val="DDDB5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44099" name="Oval 80"/>
            <p:cNvSpPr>
              <a:spLocks noChangeArrowheads="1"/>
            </p:cNvSpPr>
            <p:nvPr/>
          </p:nvSpPr>
          <p:spPr bwMode="auto">
            <a:xfrm flipV="1">
              <a:off x="3909" y="1404"/>
              <a:ext cx="74" cy="7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DDDB5E"/>
              </a:solidFill>
              <a:round/>
              <a:headEnd/>
              <a:tailEnd/>
            </a:ln>
          </p:spPr>
          <p:txBody>
            <a:bodyPr rot="10800000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 sz="4000">
                <a:solidFill>
                  <a:srgbClr val="FFFFFF"/>
                </a:solidFill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grpSp>
        <p:nvGrpSpPr>
          <p:cNvPr id="44090" name="Group 87"/>
          <p:cNvGrpSpPr>
            <a:grpSpLocks/>
          </p:cNvGrpSpPr>
          <p:nvPr/>
        </p:nvGrpSpPr>
        <p:grpSpPr bwMode="auto">
          <a:xfrm>
            <a:off x="5983288" y="4327525"/>
            <a:ext cx="358775" cy="144463"/>
            <a:chOff x="3769" y="2474"/>
            <a:chExt cx="226" cy="91"/>
          </a:xfrm>
        </p:grpSpPr>
        <p:sp>
          <p:nvSpPr>
            <p:cNvPr id="44096" name="Line 95"/>
            <p:cNvSpPr>
              <a:spLocks noChangeShapeType="1"/>
            </p:cNvSpPr>
            <p:nvPr/>
          </p:nvSpPr>
          <p:spPr bwMode="auto">
            <a:xfrm>
              <a:off x="3769" y="2519"/>
              <a:ext cx="226" cy="0"/>
            </a:xfrm>
            <a:prstGeom prst="line">
              <a:avLst/>
            </a:prstGeom>
            <a:noFill/>
            <a:ln w="28575">
              <a:solidFill>
                <a:srgbClr val="DDDB5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44097" name="Oval 96"/>
            <p:cNvSpPr>
              <a:spLocks noChangeArrowheads="1"/>
            </p:cNvSpPr>
            <p:nvPr/>
          </p:nvSpPr>
          <p:spPr bwMode="auto">
            <a:xfrm>
              <a:off x="3831" y="2474"/>
              <a:ext cx="95" cy="91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DDDB5E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 sz="4000">
                <a:solidFill>
                  <a:srgbClr val="FFFFFF"/>
                </a:solidFill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grpSp>
        <p:nvGrpSpPr>
          <p:cNvPr id="44091" name="Group 82"/>
          <p:cNvGrpSpPr>
            <a:grpSpLocks/>
          </p:cNvGrpSpPr>
          <p:nvPr/>
        </p:nvGrpSpPr>
        <p:grpSpPr bwMode="auto">
          <a:xfrm>
            <a:off x="5913438" y="5495925"/>
            <a:ext cx="314325" cy="182563"/>
            <a:chOff x="3725" y="3251"/>
            <a:chExt cx="198" cy="115"/>
          </a:xfrm>
        </p:grpSpPr>
        <p:sp>
          <p:nvSpPr>
            <p:cNvPr id="44094" name="Line 95"/>
            <p:cNvSpPr>
              <a:spLocks noChangeShapeType="1"/>
            </p:cNvSpPr>
            <p:nvPr/>
          </p:nvSpPr>
          <p:spPr bwMode="auto">
            <a:xfrm>
              <a:off x="3725" y="3309"/>
              <a:ext cx="198" cy="0"/>
            </a:xfrm>
            <a:prstGeom prst="line">
              <a:avLst/>
            </a:prstGeom>
            <a:noFill/>
            <a:ln w="28575">
              <a:solidFill>
                <a:srgbClr val="DDDB5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44095" name="Oval 96"/>
            <p:cNvSpPr>
              <a:spLocks noChangeArrowheads="1"/>
            </p:cNvSpPr>
            <p:nvPr/>
          </p:nvSpPr>
          <p:spPr bwMode="auto">
            <a:xfrm>
              <a:off x="3760" y="3251"/>
              <a:ext cx="121" cy="115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DDDB5E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 sz="4000">
                <a:solidFill>
                  <a:srgbClr val="FFFFFF"/>
                </a:solidFill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sp>
        <p:nvSpPr>
          <p:cNvPr id="44092" name="Rectangle 55"/>
          <p:cNvSpPr>
            <a:spLocks noChangeArrowheads="1"/>
          </p:cNvSpPr>
          <p:nvPr/>
        </p:nvSpPr>
        <p:spPr bwMode="auto">
          <a:xfrm>
            <a:off x="282575" y="434975"/>
            <a:ext cx="8516938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600" b="1">
                <a:solidFill>
                  <a:srgbClr val="F09828"/>
                </a:solidFill>
                <a:ea typeface="MS PGothic" pitchFamily="34" charset="-128"/>
              </a:rPr>
              <a:t>Meta-Analysis: PFS in Clinically Relevant Subgroups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55600" y="6431326"/>
            <a:ext cx="5138738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kern="0" dirty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Miles DW, et al. </a:t>
            </a:r>
            <a:r>
              <a:rPr lang="en-US" sz="1200" b="1" i="1" kern="0" dirty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Ann </a:t>
            </a:r>
            <a:r>
              <a:rPr lang="en-US" sz="1200" b="1" i="1" kern="0" dirty="0" err="1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Oncol</a:t>
            </a:r>
            <a:r>
              <a:rPr lang="en-US" sz="1200" b="1" kern="0" dirty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.</a:t>
            </a:r>
            <a:r>
              <a:rPr lang="en-US" sz="1200" b="1" i="1" kern="0" dirty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sz="1200" b="1" kern="0" dirty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2013;24(11):2773-2780.</a:t>
            </a:r>
            <a:endParaRPr lang="en-US" sz="1200" b="1" dirty="0">
              <a:solidFill>
                <a:srgbClr val="FFFFFF"/>
              </a:solidFill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4673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61"/>
          <p:cNvSpPr txBox="1">
            <a:spLocks noChangeArrowheads="1"/>
          </p:cNvSpPr>
          <p:nvPr/>
        </p:nvSpPr>
        <p:spPr bwMode="auto">
          <a:xfrm>
            <a:off x="917575" y="-61012"/>
            <a:ext cx="73120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lIns="0" bIns="0"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27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27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27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27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27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7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7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7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7" charset="-128"/>
              </a:defRPr>
            </a:lvl9pPr>
          </a:lstStyle>
          <a:p>
            <a:pPr algn="ctr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 smtClean="0">
                <a:solidFill>
                  <a:srgbClr val="F09828"/>
                </a:solidFill>
                <a:cs typeface="Arial" pitchFamily="34" charset="0"/>
              </a:rPr>
              <a:t>Bevacizumab Meta-Analysis: OS</a:t>
            </a:r>
          </a:p>
        </p:txBody>
      </p:sp>
      <p:graphicFrame>
        <p:nvGraphicFramePr>
          <p:cNvPr id="35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320858"/>
              </p:ext>
            </p:extLst>
          </p:nvPr>
        </p:nvGraphicFramePr>
        <p:xfrm>
          <a:off x="4805363" y="1279525"/>
          <a:ext cx="4083051" cy="1431936"/>
        </p:xfrm>
        <a:graphic>
          <a:graphicData uri="http://schemas.openxmlformats.org/drawingml/2006/table">
            <a:tbl>
              <a:tblPr/>
              <a:tblGrid>
                <a:gridCol w="1943212"/>
                <a:gridCol w="1024288"/>
                <a:gridCol w="116858"/>
                <a:gridCol w="998693"/>
              </a:tblGrid>
              <a:tr h="5179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54" marR="91454" marT="45642" marB="45642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Non-BEV</a:t>
                      </a:r>
                      <a:b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</a:b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(n = 1008)</a:t>
                      </a:r>
                    </a:p>
                  </a:txBody>
                  <a:tcPr marL="91454" marR="91454" marT="45642" marB="4564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BEV</a:t>
                      </a:r>
                      <a:b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</a:b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(n = 1438)</a:t>
                      </a:r>
                    </a:p>
                  </a:txBody>
                  <a:tcPr marL="91454" marR="91454" marT="45642" marB="4564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</a:tr>
              <a:tr h="30464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Median, months</a:t>
                      </a:r>
                    </a:p>
                  </a:txBody>
                  <a:tcPr marL="91454" marR="91454" marT="45642" marB="45642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26.4</a:t>
                      </a:r>
                    </a:p>
                  </a:txBody>
                  <a:tcPr marL="91454" marR="91454" marT="45642" marB="4564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26.7</a:t>
                      </a:r>
                    </a:p>
                  </a:txBody>
                  <a:tcPr marL="91454" marR="91454" marT="45642" marB="4564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64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HR (95% CI)</a:t>
                      </a:r>
                    </a:p>
                  </a:txBody>
                  <a:tcPr marL="91454" marR="91454" marT="45642" marB="45642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0.97 (0.86-1.08)</a:t>
                      </a:r>
                    </a:p>
                  </a:txBody>
                  <a:tcPr marL="91454" marR="91454" marT="45642" marB="4564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464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1-yr survival rate , %</a:t>
                      </a:r>
                    </a:p>
                  </a:txBody>
                  <a:tcPr marL="91454" marR="91454" marT="45642" marB="45642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77</a:t>
                      </a:r>
                    </a:p>
                  </a:txBody>
                  <a:tcPr marL="91454" marR="91454" marT="45642" marB="4564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82</a:t>
                      </a:r>
                    </a:p>
                  </a:txBody>
                  <a:tcPr marL="91454" marR="91454" marT="45642" marB="4564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" name="Freeform 44"/>
          <p:cNvSpPr>
            <a:spLocks/>
          </p:cNvSpPr>
          <p:nvPr/>
        </p:nvSpPr>
        <p:spPr bwMode="auto">
          <a:xfrm>
            <a:off x="1685925" y="1387475"/>
            <a:ext cx="6770688" cy="3897313"/>
          </a:xfrm>
          <a:custGeom>
            <a:avLst/>
            <a:gdLst>
              <a:gd name="T0" fmla="*/ 0 w 4265"/>
              <a:gd name="T1" fmla="*/ 0 h 2455"/>
              <a:gd name="T2" fmla="*/ 0 w 4265"/>
              <a:gd name="T3" fmla="*/ 2147483647 h 2455"/>
              <a:gd name="T4" fmla="*/ 2147483647 w 4265"/>
              <a:gd name="T5" fmla="*/ 2147483647 h 2455"/>
              <a:gd name="T6" fmla="*/ 0 60000 65536"/>
              <a:gd name="T7" fmla="*/ 0 60000 65536"/>
              <a:gd name="T8" fmla="*/ 0 60000 65536"/>
              <a:gd name="T9" fmla="*/ 0 w 4265"/>
              <a:gd name="T10" fmla="*/ 0 h 2455"/>
              <a:gd name="T11" fmla="*/ 4265 w 4265"/>
              <a:gd name="T12" fmla="*/ 2455 h 24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65" h="2455">
                <a:moveTo>
                  <a:pt x="0" y="0"/>
                </a:moveTo>
                <a:lnTo>
                  <a:pt x="0" y="2455"/>
                </a:lnTo>
                <a:lnTo>
                  <a:pt x="4265" y="2455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37" name="Text Box 45"/>
          <p:cNvSpPr txBox="1">
            <a:spLocks noChangeArrowheads="1"/>
          </p:cNvSpPr>
          <p:nvPr/>
        </p:nvSpPr>
        <p:spPr bwMode="auto">
          <a:xfrm>
            <a:off x="1203325" y="5070475"/>
            <a:ext cx="43021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b="1" kern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0.0</a:t>
            </a:r>
          </a:p>
        </p:txBody>
      </p:sp>
      <p:sp>
        <p:nvSpPr>
          <p:cNvPr id="38" name="Line 46"/>
          <p:cNvSpPr>
            <a:spLocks noChangeShapeType="1"/>
          </p:cNvSpPr>
          <p:nvPr/>
        </p:nvSpPr>
        <p:spPr bwMode="auto">
          <a:xfrm flipH="1">
            <a:off x="1589088" y="5210175"/>
            <a:ext cx="1016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39" name="Text Box 47"/>
          <p:cNvSpPr txBox="1">
            <a:spLocks noChangeArrowheads="1"/>
          </p:cNvSpPr>
          <p:nvPr/>
        </p:nvSpPr>
        <p:spPr bwMode="auto">
          <a:xfrm>
            <a:off x="1203325" y="4310063"/>
            <a:ext cx="43021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b="1" kern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0.2</a:t>
            </a:r>
          </a:p>
        </p:txBody>
      </p:sp>
      <p:sp>
        <p:nvSpPr>
          <p:cNvPr id="40" name="Line 48"/>
          <p:cNvSpPr>
            <a:spLocks noChangeShapeType="1"/>
          </p:cNvSpPr>
          <p:nvPr/>
        </p:nvSpPr>
        <p:spPr bwMode="auto">
          <a:xfrm flipH="1">
            <a:off x="1589088" y="4449763"/>
            <a:ext cx="1016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41" name="Line 49"/>
          <p:cNvSpPr>
            <a:spLocks noChangeShapeType="1"/>
          </p:cNvSpPr>
          <p:nvPr/>
        </p:nvSpPr>
        <p:spPr bwMode="auto">
          <a:xfrm flipH="1">
            <a:off x="1630363" y="4841875"/>
            <a:ext cx="6032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42" name="Text Box 53"/>
          <p:cNvSpPr txBox="1">
            <a:spLocks noChangeArrowheads="1"/>
          </p:cNvSpPr>
          <p:nvPr/>
        </p:nvSpPr>
        <p:spPr bwMode="auto">
          <a:xfrm>
            <a:off x="1203325" y="3578225"/>
            <a:ext cx="43021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b="1" kern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0.4</a:t>
            </a:r>
          </a:p>
        </p:txBody>
      </p:sp>
      <p:sp>
        <p:nvSpPr>
          <p:cNvPr id="43" name="Line 54"/>
          <p:cNvSpPr>
            <a:spLocks noChangeShapeType="1"/>
          </p:cNvSpPr>
          <p:nvPr/>
        </p:nvSpPr>
        <p:spPr bwMode="auto">
          <a:xfrm flipH="1">
            <a:off x="1589088" y="3717925"/>
            <a:ext cx="1016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44" name="Line 55"/>
          <p:cNvSpPr>
            <a:spLocks noChangeShapeType="1"/>
          </p:cNvSpPr>
          <p:nvPr/>
        </p:nvSpPr>
        <p:spPr bwMode="auto">
          <a:xfrm flipH="1">
            <a:off x="1630363" y="4094163"/>
            <a:ext cx="6032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45" name="Text Box 56"/>
          <p:cNvSpPr txBox="1">
            <a:spLocks noChangeArrowheads="1"/>
          </p:cNvSpPr>
          <p:nvPr/>
        </p:nvSpPr>
        <p:spPr bwMode="auto">
          <a:xfrm>
            <a:off x="1203325" y="2833688"/>
            <a:ext cx="43021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b="1" kern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0.6</a:t>
            </a:r>
          </a:p>
        </p:txBody>
      </p:sp>
      <p:sp>
        <p:nvSpPr>
          <p:cNvPr id="46" name="Line 57"/>
          <p:cNvSpPr>
            <a:spLocks noChangeShapeType="1"/>
          </p:cNvSpPr>
          <p:nvPr/>
        </p:nvSpPr>
        <p:spPr bwMode="auto">
          <a:xfrm flipH="1">
            <a:off x="1589088" y="2973388"/>
            <a:ext cx="1016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47" name="Line 58"/>
          <p:cNvSpPr>
            <a:spLocks noChangeShapeType="1"/>
          </p:cNvSpPr>
          <p:nvPr/>
        </p:nvSpPr>
        <p:spPr bwMode="auto">
          <a:xfrm flipH="1">
            <a:off x="1630363" y="3346450"/>
            <a:ext cx="6032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48" name="Text Box 59"/>
          <p:cNvSpPr txBox="1">
            <a:spLocks noChangeArrowheads="1"/>
          </p:cNvSpPr>
          <p:nvPr/>
        </p:nvSpPr>
        <p:spPr bwMode="auto">
          <a:xfrm>
            <a:off x="1203325" y="2093913"/>
            <a:ext cx="43021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b="1" kern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0.8</a:t>
            </a:r>
          </a:p>
        </p:txBody>
      </p:sp>
      <p:sp>
        <p:nvSpPr>
          <p:cNvPr id="49" name="Line 60"/>
          <p:cNvSpPr>
            <a:spLocks noChangeShapeType="1"/>
          </p:cNvSpPr>
          <p:nvPr/>
        </p:nvSpPr>
        <p:spPr bwMode="auto">
          <a:xfrm flipH="1">
            <a:off x="1589088" y="2233613"/>
            <a:ext cx="1016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50" name="Line 61"/>
          <p:cNvSpPr>
            <a:spLocks noChangeShapeType="1"/>
          </p:cNvSpPr>
          <p:nvPr/>
        </p:nvSpPr>
        <p:spPr bwMode="auto">
          <a:xfrm flipH="1">
            <a:off x="1630363" y="2606675"/>
            <a:ext cx="6032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51" name="Text Box 62"/>
          <p:cNvSpPr txBox="1">
            <a:spLocks noChangeArrowheads="1"/>
          </p:cNvSpPr>
          <p:nvPr/>
        </p:nvSpPr>
        <p:spPr bwMode="auto">
          <a:xfrm>
            <a:off x="1203325" y="1349375"/>
            <a:ext cx="43021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b="1" kern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1.0</a:t>
            </a:r>
          </a:p>
        </p:txBody>
      </p:sp>
      <p:sp>
        <p:nvSpPr>
          <p:cNvPr id="52" name="Line 63"/>
          <p:cNvSpPr>
            <a:spLocks noChangeShapeType="1"/>
          </p:cNvSpPr>
          <p:nvPr/>
        </p:nvSpPr>
        <p:spPr bwMode="auto">
          <a:xfrm flipH="1">
            <a:off x="1589088" y="1489075"/>
            <a:ext cx="1016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53" name="Line 64"/>
          <p:cNvSpPr>
            <a:spLocks noChangeShapeType="1"/>
          </p:cNvSpPr>
          <p:nvPr/>
        </p:nvSpPr>
        <p:spPr bwMode="auto">
          <a:xfrm flipH="1">
            <a:off x="1630363" y="1862138"/>
            <a:ext cx="6032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54" name="Text Box 65"/>
          <p:cNvSpPr txBox="1">
            <a:spLocks noChangeArrowheads="1"/>
          </p:cNvSpPr>
          <p:nvPr/>
        </p:nvSpPr>
        <p:spPr bwMode="auto">
          <a:xfrm rot="-5400000">
            <a:off x="267494" y="3186906"/>
            <a:ext cx="1576388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kern="0" dirty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Proportion Alive</a:t>
            </a:r>
          </a:p>
        </p:txBody>
      </p:sp>
      <p:sp>
        <p:nvSpPr>
          <p:cNvPr id="55" name="Text Box 66"/>
          <p:cNvSpPr txBox="1">
            <a:spLocks noChangeArrowheads="1"/>
          </p:cNvSpPr>
          <p:nvPr/>
        </p:nvSpPr>
        <p:spPr bwMode="auto">
          <a:xfrm>
            <a:off x="1641475" y="5343525"/>
            <a:ext cx="2825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kern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0</a:t>
            </a:r>
          </a:p>
        </p:txBody>
      </p:sp>
      <p:sp>
        <p:nvSpPr>
          <p:cNvPr id="56" name="Line 67"/>
          <p:cNvSpPr>
            <a:spLocks noChangeShapeType="1"/>
          </p:cNvSpPr>
          <p:nvPr/>
        </p:nvSpPr>
        <p:spPr bwMode="auto">
          <a:xfrm>
            <a:off x="1784350" y="5287963"/>
            <a:ext cx="0" cy="84137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57" name="Line 68"/>
          <p:cNvSpPr>
            <a:spLocks noChangeShapeType="1"/>
          </p:cNvSpPr>
          <p:nvPr/>
        </p:nvSpPr>
        <p:spPr bwMode="auto">
          <a:xfrm>
            <a:off x="1917700" y="5287963"/>
            <a:ext cx="0" cy="61912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58" name="Line 69"/>
          <p:cNvSpPr>
            <a:spLocks noChangeShapeType="1"/>
          </p:cNvSpPr>
          <p:nvPr/>
        </p:nvSpPr>
        <p:spPr bwMode="auto">
          <a:xfrm>
            <a:off x="2054225" y="5287963"/>
            <a:ext cx="0" cy="61912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59" name="Line 70"/>
          <p:cNvSpPr>
            <a:spLocks noChangeShapeType="1"/>
          </p:cNvSpPr>
          <p:nvPr/>
        </p:nvSpPr>
        <p:spPr bwMode="auto">
          <a:xfrm>
            <a:off x="2174875" y="5287963"/>
            <a:ext cx="0" cy="61912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60" name="Line 71"/>
          <p:cNvSpPr>
            <a:spLocks noChangeShapeType="1"/>
          </p:cNvSpPr>
          <p:nvPr/>
        </p:nvSpPr>
        <p:spPr bwMode="auto">
          <a:xfrm>
            <a:off x="2301875" y="5287963"/>
            <a:ext cx="0" cy="61912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61" name="Line 72"/>
          <p:cNvSpPr>
            <a:spLocks noChangeShapeType="1"/>
          </p:cNvSpPr>
          <p:nvPr/>
        </p:nvSpPr>
        <p:spPr bwMode="auto">
          <a:xfrm>
            <a:off x="2427288" y="5287963"/>
            <a:ext cx="0" cy="61912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62" name="Text Box 73"/>
          <p:cNvSpPr txBox="1">
            <a:spLocks noChangeArrowheads="1"/>
          </p:cNvSpPr>
          <p:nvPr/>
        </p:nvSpPr>
        <p:spPr bwMode="auto">
          <a:xfrm>
            <a:off x="2432050" y="5343525"/>
            <a:ext cx="2825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kern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6</a:t>
            </a:r>
          </a:p>
        </p:txBody>
      </p:sp>
      <p:sp>
        <p:nvSpPr>
          <p:cNvPr id="63" name="Line 74"/>
          <p:cNvSpPr>
            <a:spLocks noChangeShapeType="1"/>
          </p:cNvSpPr>
          <p:nvPr/>
        </p:nvSpPr>
        <p:spPr bwMode="auto">
          <a:xfrm>
            <a:off x="2574925" y="5287963"/>
            <a:ext cx="0" cy="84137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64" name="Line 75"/>
          <p:cNvSpPr>
            <a:spLocks noChangeShapeType="1"/>
          </p:cNvSpPr>
          <p:nvPr/>
        </p:nvSpPr>
        <p:spPr bwMode="auto">
          <a:xfrm>
            <a:off x="3217863" y="5287963"/>
            <a:ext cx="0" cy="61912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65" name="Line 76"/>
          <p:cNvSpPr>
            <a:spLocks noChangeShapeType="1"/>
          </p:cNvSpPr>
          <p:nvPr/>
        </p:nvSpPr>
        <p:spPr bwMode="auto">
          <a:xfrm>
            <a:off x="2708275" y="5287963"/>
            <a:ext cx="0" cy="61912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66" name="Line 77"/>
          <p:cNvSpPr>
            <a:spLocks noChangeShapeType="1"/>
          </p:cNvSpPr>
          <p:nvPr/>
        </p:nvSpPr>
        <p:spPr bwMode="auto">
          <a:xfrm>
            <a:off x="2844800" y="5287963"/>
            <a:ext cx="0" cy="61912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67" name="Line 78"/>
          <p:cNvSpPr>
            <a:spLocks noChangeShapeType="1"/>
          </p:cNvSpPr>
          <p:nvPr/>
        </p:nvSpPr>
        <p:spPr bwMode="auto">
          <a:xfrm>
            <a:off x="2965450" y="5287963"/>
            <a:ext cx="0" cy="61912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68" name="Line 79"/>
          <p:cNvSpPr>
            <a:spLocks noChangeShapeType="1"/>
          </p:cNvSpPr>
          <p:nvPr/>
        </p:nvSpPr>
        <p:spPr bwMode="auto">
          <a:xfrm>
            <a:off x="3092450" y="5287963"/>
            <a:ext cx="0" cy="61912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69" name="Text Box 80"/>
          <p:cNvSpPr txBox="1">
            <a:spLocks noChangeArrowheads="1"/>
          </p:cNvSpPr>
          <p:nvPr/>
        </p:nvSpPr>
        <p:spPr bwMode="auto">
          <a:xfrm>
            <a:off x="3163888" y="5343525"/>
            <a:ext cx="3810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kern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12</a:t>
            </a:r>
          </a:p>
        </p:txBody>
      </p:sp>
      <p:sp>
        <p:nvSpPr>
          <p:cNvPr id="70" name="Line 81"/>
          <p:cNvSpPr>
            <a:spLocks noChangeShapeType="1"/>
          </p:cNvSpPr>
          <p:nvPr/>
        </p:nvSpPr>
        <p:spPr bwMode="auto">
          <a:xfrm>
            <a:off x="3355975" y="5287963"/>
            <a:ext cx="0" cy="84137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71" name="Line 82"/>
          <p:cNvSpPr>
            <a:spLocks noChangeShapeType="1"/>
          </p:cNvSpPr>
          <p:nvPr/>
        </p:nvSpPr>
        <p:spPr bwMode="auto">
          <a:xfrm>
            <a:off x="3994150" y="5287963"/>
            <a:ext cx="0" cy="61912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72" name="Line 83"/>
          <p:cNvSpPr>
            <a:spLocks noChangeShapeType="1"/>
          </p:cNvSpPr>
          <p:nvPr/>
        </p:nvSpPr>
        <p:spPr bwMode="auto">
          <a:xfrm>
            <a:off x="3484563" y="5287963"/>
            <a:ext cx="0" cy="61912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73" name="Line 84"/>
          <p:cNvSpPr>
            <a:spLocks noChangeShapeType="1"/>
          </p:cNvSpPr>
          <p:nvPr/>
        </p:nvSpPr>
        <p:spPr bwMode="auto">
          <a:xfrm>
            <a:off x="3621088" y="5287963"/>
            <a:ext cx="0" cy="61912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74" name="Line 85"/>
          <p:cNvSpPr>
            <a:spLocks noChangeShapeType="1"/>
          </p:cNvSpPr>
          <p:nvPr/>
        </p:nvSpPr>
        <p:spPr bwMode="auto">
          <a:xfrm>
            <a:off x="3741738" y="5287963"/>
            <a:ext cx="0" cy="61912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75" name="Line 86"/>
          <p:cNvSpPr>
            <a:spLocks noChangeShapeType="1"/>
          </p:cNvSpPr>
          <p:nvPr/>
        </p:nvSpPr>
        <p:spPr bwMode="auto">
          <a:xfrm>
            <a:off x="3868738" y="5287963"/>
            <a:ext cx="0" cy="61912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76" name="Text Box 87"/>
          <p:cNvSpPr txBox="1">
            <a:spLocks noChangeArrowheads="1"/>
          </p:cNvSpPr>
          <p:nvPr/>
        </p:nvSpPr>
        <p:spPr bwMode="auto">
          <a:xfrm>
            <a:off x="3940175" y="5343525"/>
            <a:ext cx="3810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kern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18</a:t>
            </a:r>
          </a:p>
        </p:txBody>
      </p:sp>
      <p:sp>
        <p:nvSpPr>
          <p:cNvPr id="77" name="Line 88"/>
          <p:cNvSpPr>
            <a:spLocks noChangeShapeType="1"/>
          </p:cNvSpPr>
          <p:nvPr/>
        </p:nvSpPr>
        <p:spPr bwMode="auto">
          <a:xfrm>
            <a:off x="4132263" y="5287963"/>
            <a:ext cx="0" cy="84137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78" name="Text Box 89"/>
          <p:cNvSpPr txBox="1">
            <a:spLocks noChangeArrowheads="1"/>
          </p:cNvSpPr>
          <p:nvPr/>
        </p:nvSpPr>
        <p:spPr bwMode="auto">
          <a:xfrm>
            <a:off x="4733925" y="5343525"/>
            <a:ext cx="3810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kern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24</a:t>
            </a:r>
          </a:p>
        </p:txBody>
      </p:sp>
      <p:sp>
        <p:nvSpPr>
          <p:cNvPr id="79" name="Line 90"/>
          <p:cNvSpPr>
            <a:spLocks noChangeShapeType="1"/>
          </p:cNvSpPr>
          <p:nvPr/>
        </p:nvSpPr>
        <p:spPr bwMode="auto">
          <a:xfrm>
            <a:off x="4926013" y="5287963"/>
            <a:ext cx="0" cy="84137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80" name="Text Box 91"/>
          <p:cNvSpPr txBox="1">
            <a:spLocks noChangeArrowheads="1"/>
          </p:cNvSpPr>
          <p:nvPr/>
        </p:nvSpPr>
        <p:spPr bwMode="auto">
          <a:xfrm>
            <a:off x="5514975" y="5343525"/>
            <a:ext cx="3810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kern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30</a:t>
            </a:r>
          </a:p>
        </p:txBody>
      </p:sp>
      <p:sp>
        <p:nvSpPr>
          <p:cNvPr id="81" name="Line 92"/>
          <p:cNvSpPr>
            <a:spLocks noChangeShapeType="1"/>
          </p:cNvSpPr>
          <p:nvPr/>
        </p:nvSpPr>
        <p:spPr bwMode="auto">
          <a:xfrm>
            <a:off x="5707063" y="5287963"/>
            <a:ext cx="0" cy="84137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82" name="Line 93"/>
          <p:cNvSpPr>
            <a:spLocks noChangeShapeType="1"/>
          </p:cNvSpPr>
          <p:nvPr/>
        </p:nvSpPr>
        <p:spPr bwMode="auto">
          <a:xfrm>
            <a:off x="4784725" y="5287963"/>
            <a:ext cx="0" cy="61912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83" name="Line 94"/>
          <p:cNvSpPr>
            <a:spLocks noChangeShapeType="1"/>
          </p:cNvSpPr>
          <p:nvPr/>
        </p:nvSpPr>
        <p:spPr bwMode="auto">
          <a:xfrm>
            <a:off x="4275138" y="5287963"/>
            <a:ext cx="0" cy="61912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84" name="Line 95"/>
          <p:cNvSpPr>
            <a:spLocks noChangeShapeType="1"/>
          </p:cNvSpPr>
          <p:nvPr/>
        </p:nvSpPr>
        <p:spPr bwMode="auto">
          <a:xfrm>
            <a:off x="4411663" y="5287963"/>
            <a:ext cx="0" cy="61912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85" name="Line 96"/>
          <p:cNvSpPr>
            <a:spLocks noChangeShapeType="1"/>
          </p:cNvSpPr>
          <p:nvPr/>
        </p:nvSpPr>
        <p:spPr bwMode="auto">
          <a:xfrm>
            <a:off x="4532313" y="5287963"/>
            <a:ext cx="0" cy="61912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86" name="Line 97"/>
          <p:cNvSpPr>
            <a:spLocks noChangeShapeType="1"/>
          </p:cNvSpPr>
          <p:nvPr/>
        </p:nvSpPr>
        <p:spPr bwMode="auto">
          <a:xfrm>
            <a:off x="4659313" y="5287963"/>
            <a:ext cx="0" cy="61912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87" name="Line 98"/>
          <p:cNvSpPr>
            <a:spLocks noChangeShapeType="1"/>
          </p:cNvSpPr>
          <p:nvPr/>
        </p:nvSpPr>
        <p:spPr bwMode="auto">
          <a:xfrm>
            <a:off x="5570538" y="5287963"/>
            <a:ext cx="0" cy="61912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88" name="Line 99"/>
          <p:cNvSpPr>
            <a:spLocks noChangeShapeType="1"/>
          </p:cNvSpPr>
          <p:nvPr/>
        </p:nvSpPr>
        <p:spPr bwMode="auto">
          <a:xfrm>
            <a:off x="5060950" y="5287963"/>
            <a:ext cx="0" cy="61912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89" name="Line 100"/>
          <p:cNvSpPr>
            <a:spLocks noChangeShapeType="1"/>
          </p:cNvSpPr>
          <p:nvPr/>
        </p:nvSpPr>
        <p:spPr bwMode="auto">
          <a:xfrm>
            <a:off x="5197475" y="5287963"/>
            <a:ext cx="0" cy="61912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90" name="Line 101"/>
          <p:cNvSpPr>
            <a:spLocks noChangeShapeType="1"/>
          </p:cNvSpPr>
          <p:nvPr/>
        </p:nvSpPr>
        <p:spPr bwMode="auto">
          <a:xfrm>
            <a:off x="5318125" y="5287963"/>
            <a:ext cx="0" cy="61912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91" name="Line 102"/>
          <p:cNvSpPr>
            <a:spLocks noChangeShapeType="1"/>
          </p:cNvSpPr>
          <p:nvPr/>
        </p:nvSpPr>
        <p:spPr bwMode="auto">
          <a:xfrm>
            <a:off x="5445125" y="5287963"/>
            <a:ext cx="0" cy="61912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92" name="Text Box 103"/>
          <p:cNvSpPr txBox="1">
            <a:spLocks noChangeArrowheads="1"/>
          </p:cNvSpPr>
          <p:nvPr/>
        </p:nvSpPr>
        <p:spPr bwMode="auto">
          <a:xfrm>
            <a:off x="6297613" y="5343525"/>
            <a:ext cx="3810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kern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36</a:t>
            </a:r>
          </a:p>
        </p:txBody>
      </p:sp>
      <p:sp>
        <p:nvSpPr>
          <p:cNvPr id="93" name="Line 104"/>
          <p:cNvSpPr>
            <a:spLocks noChangeShapeType="1"/>
          </p:cNvSpPr>
          <p:nvPr/>
        </p:nvSpPr>
        <p:spPr bwMode="auto">
          <a:xfrm>
            <a:off x="6489700" y="5287963"/>
            <a:ext cx="0" cy="84137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94" name="Text Box 105"/>
          <p:cNvSpPr txBox="1">
            <a:spLocks noChangeArrowheads="1"/>
          </p:cNvSpPr>
          <p:nvPr/>
        </p:nvSpPr>
        <p:spPr bwMode="auto">
          <a:xfrm>
            <a:off x="7083425" y="5343525"/>
            <a:ext cx="3810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kern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42</a:t>
            </a:r>
          </a:p>
        </p:txBody>
      </p:sp>
      <p:sp>
        <p:nvSpPr>
          <p:cNvPr id="95" name="Line 106"/>
          <p:cNvSpPr>
            <a:spLocks noChangeShapeType="1"/>
          </p:cNvSpPr>
          <p:nvPr/>
        </p:nvSpPr>
        <p:spPr bwMode="auto">
          <a:xfrm>
            <a:off x="7275513" y="5287963"/>
            <a:ext cx="0" cy="84137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96" name="Text Box 107"/>
          <p:cNvSpPr txBox="1">
            <a:spLocks noChangeArrowheads="1"/>
          </p:cNvSpPr>
          <p:nvPr/>
        </p:nvSpPr>
        <p:spPr bwMode="auto">
          <a:xfrm>
            <a:off x="7866063" y="5343525"/>
            <a:ext cx="3810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kern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48</a:t>
            </a:r>
          </a:p>
        </p:txBody>
      </p:sp>
      <p:sp>
        <p:nvSpPr>
          <p:cNvPr id="97" name="Line 108"/>
          <p:cNvSpPr>
            <a:spLocks noChangeShapeType="1"/>
          </p:cNvSpPr>
          <p:nvPr/>
        </p:nvSpPr>
        <p:spPr bwMode="auto">
          <a:xfrm>
            <a:off x="8058150" y="5287963"/>
            <a:ext cx="0" cy="84137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98" name="Line 109"/>
          <p:cNvSpPr>
            <a:spLocks noChangeShapeType="1"/>
          </p:cNvSpPr>
          <p:nvPr/>
        </p:nvSpPr>
        <p:spPr bwMode="auto">
          <a:xfrm>
            <a:off x="6361113" y="5287963"/>
            <a:ext cx="0" cy="61912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99" name="Line 110"/>
          <p:cNvSpPr>
            <a:spLocks noChangeShapeType="1"/>
          </p:cNvSpPr>
          <p:nvPr/>
        </p:nvSpPr>
        <p:spPr bwMode="auto">
          <a:xfrm>
            <a:off x="5851525" y="5287963"/>
            <a:ext cx="0" cy="61912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00" name="Line 111"/>
          <p:cNvSpPr>
            <a:spLocks noChangeShapeType="1"/>
          </p:cNvSpPr>
          <p:nvPr/>
        </p:nvSpPr>
        <p:spPr bwMode="auto">
          <a:xfrm>
            <a:off x="5988050" y="5287963"/>
            <a:ext cx="0" cy="61912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01" name="Line 112"/>
          <p:cNvSpPr>
            <a:spLocks noChangeShapeType="1"/>
          </p:cNvSpPr>
          <p:nvPr/>
        </p:nvSpPr>
        <p:spPr bwMode="auto">
          <a:xfrm>
            <a:off x="6108700" y="5287963"/>
            <a:ext cx="0" cy="61912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02" name="Line 113"/>
          <p:cNvSpPr>
            <a:spLocks noChangeShapeType="1"/>
          </p:cNvSpPr>
          <p:nvPr/>
        </p:nvSpPr>
        <p:spPr bwMode="auto">
          <a:xfrm>
            <a:off x="6235700" y="5287963"/>
            <a:ext cx="0" cy="61912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03" name="Line 114"/>
          <p:cNvSpPr>
            <a:spLocks noChangeShapeType="1"/>
          </p:cNvSpPr>
          <p:nvPr/>
        </p:nvSpPr>
        <p:spPr bwMode="auto">
          <a:xfrm>
            <a:off x="7135813" y="5287963"/>
            <a:ext cx="0" cy="61912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04" name="Line 115"/>
          <p:cNvSpPr>
            <a:spLocks noChangeShapeType="1"/>
          </p:cNvSpPr>
          <p:nvPr/>
        </p:nvSpPr>
        <p:spPr bwMode="auto">
          <a:xfrm>
            <a:off x="6626225" y="5287963"/>
            <a:ext cx="0" cy="61912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05" name="Line 116"/>
          <p:cNvSpPr>
            <a:spLocks noChangeShapeType="1"/>
          </p:cNvSpPr>
          <p:nvPr/>
        </p:nvSpPr>
        <p:spPr bwMode="auto">
          <a:xfrm>
            <a:off x="6762750" y="5287963"/>
            <a:ext cx="0" cy="61912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06" name="Line 117"/>
          <p:cNvSpPr>
            <a:spLocks noChangeShapeType="1"/>
          </p:cNvSpPr>
          <p:nvPr/>
        </p:nvSpPr>
        <p:spPr bwMode="auto">
          <a:xfrm>
            <a:off x="6883400" y="5287963"/>
            <a:ext cx="0" cy="61912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07" name="Line 118"/>
          <p:cNvSpPr>
            <a:spLocks noChangeShapeType="1"/>
          </p:cNvSpPr>
          <p:nvPr/>
        </p:nvSpPr>
        <p:spPr bwMode="auto">
          <a:xfrm>
            <a:off x="7010400" y="5287963"/>
            <a:ext cx="0" cy="61912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08" name="Line 119"/>
          <p:cNvSpPr>
            <a:spLocks noChangeShapeType="1"/>
          </p:cNvSpPr>
          <p:nvPr/>
        </p:nvSpPr>
        <p:spPr bwMode="auto">
          <a:xfrm>
            <a:off x="7927975" y="5287963"/>
            <a:ext cx="0" cy="61912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09" name="Line 120"/>
          <p:cNvSpPr>
            <a:spLocks noChangeShapeType="1"/>
          </p:cNvSpPr>
          <p:nvPr/>
        </p:nvSpPr>
        <p:spPr bwMode="auto">
          <a:xfrm>
            <a:off x="7418388" y="5287963"/>
            <a:ext cx="0" cy="61912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10" name="Line 121"/>
          <p:cNvSpPr>
            <a:spLocks noChangeShapeType="1"/>
          </p:cNvSpPr>
          <p:nvPr/>
        </p:nvSpPr>
        <p:spPr bwMode="auto">
          <a:xfrm>
            <a:off x="7554913" y="5287963"/>
            <a:ext cx="0" cy="61912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11" name="Line 122"/>
          <p:cNvSpPr>
            <a:spLocks noChangeShapeType="1"/>
          </p:cNvSpPr>
          <p:nvPr/>
        </p:nvSpPr>
        <p:spPr bwMode="auto">
          <a:xfrm>
            <a:off x="7675563" y="5287963"/>
            <a:ext cx="0" cy="61912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12" name="Line 123"/>
          <p:cNvSpPr>
            <a:spLocks noChangeShapeType="1"/>
          </p:cNvSpPr>
          <p:nvPr/>
        </p:nvSpPr>
        <p:spPr bwMode="auto">
          <a:xfrm>
            <a:off x="7802563" y="5287963"/>
            <a:ext cx="0" cy="61912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13" name="Line 124"/>
          <p:cNvSpPr>
            <a:spLocks noChangeShapeType="1"/>
          </p:cNvSpPr>
          <p:nvPr/>
        </p:nvSpPr>
        <p:spPr bwMode="auto">
          <a:xfrm>
            <a:off x="8196263" y="5287963"/>
            <a:ext cx="0" cy="61912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14" name="Line 125"/>
          <p:cNvSpPr>
            <a:spLocks noChangeShapeType="1"/>
          </p:cNvSpPr>
          <p:nvPr/>
        </p:nvSpPr>
        <p:spPr bwMode="auto">
          <a:xfrm>
            <a:off x="8332788" y="5287963"/>
            <a:ext cx="0" cy="61912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15" name="Text Box 126"/>
          <p:cNvSpPr txBox="1">
            <a:spLocks noChangeArrowheads="1"/>
          </p:cNvSpPr>
          <p:nvPr/>
        </p:nvSpPr>
        <p:spPr bwMode="auto">
          <a:xfrm>
            <a:off x="1493838" y="5915025"/>
            <a:ext cx="582612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kern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1008</a:t>
            </a:r>
            <a:br>
              <a:rPr lang="en-US" sz="1400" b="1" kern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</a:br>
            <a:r>
              <a:rPr lang="en-US" sz="1400" b="1" kern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1439</a:t>
            </a:r>
          </a:p>
        </p:txBody>
      </p:sp>
      <p:sp>
        <p:nvSpPr>
          <p:cNvPr id="116" name="Text Box 127"/>
          <p:cNvSpPr txBox="1">
            <a:spLocks noChangeArrowheads="1"/>
          </p:cNvSpPr>
          <p:nvPr/>
        </p:nvSpPr>
        <p:spPr bwMode="auto">
          <a:xfrm>
            <a:off x="2284413" y="5915025"/>
            <a:ext cx="582612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kern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892</a:t>
            </a:r>
            <a:br>
              <a:rPr lang="en-US" sz="1400" b="1" kern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</a:br>
            <a:r>
              <a:rPr lang="en-US" sz="1400" b="1" kern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1333</a:t>
            </a:r>
          </a:p>
        </p:txBody>
      </p:sp>
      <p:sp>
        <p:nvSpPr>
          <p:cNvPr id="117" name="Text Box 128"/>
          <p:cNvSpPr txBox="1">
            <a:spLocks noChangeArrowheads="1"/>
          </p:cNvSpPr>
          <p:nvPr/>
        </p:nvSpPr>
        <p:spPr bwMode="auto">
          <a:xfrm>
            <a:off x="3065463" y="5915025"/>
            <a:ext cx="582612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kern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  746</a:t>
            </a:r>
            <a:br>
              <a:rPr lang="en-US" sz="1400" b="1" kern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</a:br>
            <a:r>
              <a:rPr lang="en-US" sz="1400" b="1" kern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1127</a:t>
            </a:r>
          </a:p>
        </p:txBody>
      </p:sp>
      <p:sp>
        <p:nvSpPr>
          <p:cNvPr id="118" name="Text Box 129"/>
          <p:cNvSpPr txBox="1">
            <a:spLocks noChangeArrowheads="1"/>
          </p:cNvSpPr>
          <p:nvPr/>
        </p:nvSpPr>
        <p:spPr bwMode="auto">
          <a:xfrm>
            <a:off x="3890963" y="5915025"/>
            <a:ext cx="482600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kern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621</a:t>
            </a:r>
            <a:br>
              <a:rPr lang="en-US" sz="1400" b="1" kern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</a:br>
            <a:r>
              <a:rPr lang="en-US" sz="1400" b="1" kern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916</a:t>
            </a:r>
          </a:p>
        </p:txBody>
      </p:sp>
      <p:sp>
        <p:nvSpPr>
          <p:cNvPr id="119" name="Text Box 130"/>
          <p:cNvSpPr txBox="1">
            <a:spLocks noChangeArrowheads="1"/>
          </p:cNvSpPr>
          <p:nvPr/>
        </p:nvSpPr>
        <p:spPr bwMode="auto">
          <a:xfrm>
            <a:off x="4684713" y="5915025"/>
            <a:ext cx="482600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kern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426</a:t>
            </a:r>
            <a:br>
              <a:rPr lang="en-US" sz="1400" b="1" kern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</a:br>
            <a:r>
              <a:rPr lang="en-US" sz="1400" b="1" kern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591</a:t>
            </a:r>
          </a:p>
        </p:txBody>
      </p:sp>
      <p:sp>
        <p:nvSpPr>
          <p:cNvPr id="120" name="Text Box 131"/>
          <p:cNvSpPr txBox="1">
            <a:spLocks noChangeArrowheads="1"/>
          </p:cNvSpPr>
          <p:nvPr/>
        </p:nvSpPr>
        <p:spPr bwMode="auto">
          <a:xfrm>
            <a:off x="5465763" y="5915025"/>
            <a:ext cx="482600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kern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178</a:t>
            </a:r>
          </a:p>
          <a:p>
            <a:pPr>
              <a:defRPr/>
            </a:pPr>
            <a:r>
              <a:rPr lang="en-US" sz="1400" b="1" kern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204</a:t>
            </a:r>
          </a:p>
        </p:txBody>
      </p:sp>
      <p:sp>
        <p:nvSpPr>
          <p:cNvPr id="121" name="Text Box 132"/>
          <p:cNvSpPr txBox="1">
            <a:spLocks noChangeArrowheads="1"/>
          </p:cNvSpPr>
          <p:nvPr/>
        </p:nvSpPr>
        <p:spPr bwMode="auto">
          <a:xfrm>
            <a:off x="6297613" y="5915025"/>
            <a:ext cx="384175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kern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51</a:t>
            </a:r>
            <a:br>
              <a:rPr lang="en-US" sz="1400" b="1" kern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</a:br>
            <a:r>
              <a:rPr lang="en-US" sz="1400" b="1" kern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55</a:t>
            </a:r>
          </a:p>
        </p:txBody>
      </p:sp>
      <p:sp>
        <p:nvSpPr>
          <p:cNvPr id="122" name="Text Box 133"/>
          <p:cNvSpPr txBox="1">
            <a:spLocks noChangeArrowheads="1"/>
          </p:cNvSpPr>
          <p:nvPr/>
        </p:nvSpPr>
        <p:spPr bwMode="auto">
          <a:xfrm>
            <a:off x="7083425" y="5915025"/>
            <a:ext cx="384175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kern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19</a:t>
            </a:r>
            <a:br>
              <a:rPr lang="en-US" sz="1400" b="1" kern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</a:br>
            <a:r>
              <a:rPr lang="en-US" sz="1400" b="1" kern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23</a:t>
            </a:r>
          </a:p>
        </p:txBody>
      </p:sp>
      <p:sp>
        <p:nvSpPr>
          <p:cNvPr id="123" name="Text Box 134"/>
          <p:cNvSpPr txBox="1">
            <a:spLocks noChangeArrowheads="1"/>
          </p:cNvSpPr>
          <p:nvPr/>
        </p:nvSpPr>
        <p:spPr bwMode="auto">
          <a:xfrm>
            <a:off x="7915275" y="5915025"/>
            <a:ext cx="284163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kern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8</a:t>
            </a:r>
            <a:br>
              <a:rPr lang="en-US" sz="1400" b="1" kern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</a:br>
            <a:r>
              <a:rPr lang="en-US" sz="1400" b="1" kern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5</a:t>
            </a:r>
          </a:p>
        </p:txBody>
      </p:sp>
      <p:sp>
        <p:nvSpPr>
          <p:cNvPr id="124" name="Text Box 135"/>
          <p:cNvSpPr txBox="1">
            <a:spLocks noChangeArrowheads="1"/>
          </p:cNvSpPr>
          <p:nvPr/>
        </p:nvSpPr>
        <p:spPr bwMode="auto">
          <a:xfrm>
            <a:off x="609871" y="5915025"/>
            <a:ext cx="96212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kern="0" dirty="0" smtClean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Non-BEV</a:t>
            </a:r>
            <a:r>
              <a:rPr lang="en-US" sz="1400" b="1" kern="0" dirty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/>
            </a:r>
            <a:br>
              <a:rPr lang="en-US" sz="1400" b="1" kern="0" dirty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</a:br>
            <a:r>
              <a:rPr lang="en-US" sz="1400" b="1" kern="0" dirty="0" smtClean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BEV</a:t>
            </a:r>
            <a:endParaRPr lang="en-US" sz="1400" b="1" kern="0" dirty="0">
              <a:solidFill>
                <a:srgbClr val="FFFFFF"/>
              </a:solidFill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25" name="Text Box 136"/>
          <p:cNvSpPr txBox="1">
            <a:spLocks noChangeArrowheads="1"/>
          </p:cNvSpPr>
          <p:nvPr/>
        </p:nvSpPr>
        <p:spPr bwMode="auto">
          <a:xfrm>
            <a:off x="482600" y="5691188"/>
            <a:ext cx="10414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400" b="1" kern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No. at risk</a:t>
            </a:r>
          </a:p>
        </p:txBody>
      </p:sp>
      <p:sp>
        <p:nvSpPr>
          <p:cNvPr id="126" name="Text Box 137"/>
          <p:cNvSpPr txBox="1">
            <a:spLocks noChangeArrowheads="1"/>
          </p:cNvSpPr>
          <p:nvPr/>
        </p:nvSpPr>
        <p:spPr bwMode="auto">
          <a:xfrm>
            <a:off x="3616325" y="5627189"/>
            <a:ext cx="2630488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kern="0" dirty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Duration of Survival, months</a:t>
            </a:r>
          </a:p>
        </p:txBody>
      </p:sp>
      <p:sp>
        <p:nvSpPr>
          <p:cNvPr id="127" name="Freeform 138"/>
          <p:cNvSpPr>
            <a:spLocks/>
          </p:cNvSpPr>
          <p:nvPr/>
        </p:nvSpPr>
        <p:spPr bwMode="auto">
          <a:xfrm>
            <a:off x="1757363" y="1470025"/>
            <a:ext cx="6311900" cy="2914650"/>
          </a:xfrm>
          <a:custGeom>
            <a:avLst/>
            <a:gdLst>
              <a:gd name="T0" fmla="*/ 0 w 3976"/>
              <a:gd name="T1" fmla="*/ 0 h 1836"/>
              <a:gd name="T2" fmla="*/ 352821888 w 3976"/>
              <a:gd name="T3" fmla="*/ 110886895 h 1836"/>
              <a:gd name="T4" fmla="*/ 645160040 w 3976"/>
              <a:gd name="T5" fmla="*/ 141128762 h 1836"/>
              <a:gd name="T6" fmla="*/ 907256424 w 3976"/>
              <a:gd name="T7" fmla="*/ 282257524 h 1836"/>
              <a:gd name="T8" fmla="*/ 1058465762 w 3976"/>
              <a:gd name="T9" fmla="*/ 302418769 h 1836"/>
              <a:gd name="T10" fmla="*/ 1280239457 w 3976"/>
              <a:gd name="T11" fmla="*/ 352821880 h 1836"/>
              <a:gd name="T12" fmla="*/ 1471771285 w 3976"/>
              <a:gd name="T13" fmla="*/ 493950692 h 1836"/>
              <a:gd name="T14" fmla="*/ 1622980623 w 3976"/>
              <a:gd name="T15" fmla="*/ 564515048 h 1836"/>
              <a:gd name="T16" fmla="*/ 1794351603 w 3976"/>
              <a:gd name="T17" fmla="*/ 675401894 h 1836"/>
              <a:gd name="T18" fmla="*/ 1945560941 w 3976"/>
              <a:gd name="T19" fmla="*/ 776208117 h 1836"/>
              <a:gd name="T20" fmla="*/ 2116931524 w 3976"/>
              <a:gd name="T21" fmla="*/ 866933916 h 1836"/>
              <a:gd name="T22" fmla="*/ 2147483647 w 3976"/>
              <a:gd name="T23" fmla="*/ 1008062629 h 1836"/>
              <a:gd name="T24" fmla="*/ 2147483647 w 3976"/>
              <a:gd name="T25" fmla="*/ 1088707607 h 1836"/>
              <a:gd name="T26" fmla="*/ 2147483647 w 3976"/>
              <a:gd name="T27" fmla="*/ 1310481298 h 1836"/>
              <a:gd name="T28" fmla="*/ 2147483647 w 3976"/>
              <a:gd name="T29" fmla="*/ 1350803788 h 1836"/>
              <a:gd name="T30" fmla="*/ 2147483647 w 3976"/>
              <a:gd name="T31" fmla="*/ 1481851878 h 1836"/>
              <a:gd name="T32" fmla="*/ 2147483647 w 3976"/>
              <a:gd name="T33" fmla="*/ 1643141835 h 1836"/>
              <a:gd name="T34" fmla="*/ 2147483647 w 3976"/>
              <a:gd name="T35" fmla="*/ 1703625966 h 1836"/>
              <a:gd name="T36" fmla="*/ 2147483647 w 3976"/>
              <a:gd name="T37" fmla="*/ 1733867833 h 1836"/>
              <a:gd name="T38" fmla="*/ 2147483647 w 3976"/>
              <a:gd name="T39" fmla="*/ 1915319034 h 1836"/>
              <a:gd name="T40" fmla="*/ 2147483647 w 3976"/>
              <a:gd name="T41" fmla="*/ 1975802768 h 1836"/>
              <a:gd name="T42" fmla="*/ 2147483647 w 3976"/>
              <a:gd name="T43" fmla="*/ 2147173348 h 1836"/>
              <a:gd name="T44" fmla="*/ 2147483647 w 3976"/>
              <a:gd name="T45" fmla="*/ 2147483647 h 1836"/>
              <a:gd name="T46" fmla="*/ 2147483647 w 3976"/>
              <a:gd name="T47" fmla="*/ 2147483647 h 1836"/>
              <a:gd name="T48" fmla="*/ 2147483647 w 3976"/>
              <a:gd name="T49" fmla="*/ 2147483647 h 1836"/>
              <a:gd name="T50" fmla="*/ 2147483647 w 3976"/>
              <a:gd name="T51" fmla="*/ 2147483647 h 1836"/>
              <a:gd name="T52" fmla="*/ 2147483647 w 3976"/>
              <a:gd name="T53" fmla="*/ 2147483647 h 1836"/>
              <a:gd name="T54" fmla="*/ 2147483647 w 3976"/>
              <a:gd name="T55" fmla="*/ 2147483647 h 1836"/>
              <a:gd name="T56" fmla="*/ 2147483647 w 3976"/>
              <a:gd name="T57" fmla="*/ 2147483647 h 1836"/>
              <a:gd name="T58" fmla="*/ 2147483647 w 3976"/>
              <a:gd name="T59" fmla="*/ 2147483647 h 1836"/>
              <a:gd name="T60" fmla="*/ 2147483647 w 3976"/>
              <a:gd name="T61" fmla="*/ 2147483647 h 1836"/>
              <a:gd name="T62" fmla="*/ 2147483647 w 3976"/>
              <a:gd name="T63" fmla="*/ 2147483647 h 1836"/>
              <a:gd name="T64" fmla="*/ 2147483647 w 3976"/>
              <a:gd name="T65" fmla="*/ 2147483647 h 1836"/>
              <a:gd name="T66" fmla="*/ 2147483647 w 3976"/>
              <a:gd name="T67" fmla="*/ 2147483647 h 1836"/>
              <a:gd name="T68" fmla="*/ 2147483647 w 3976"/>
              <a:gd name="T69" fmla="*/ 2147483647 h 1836"/>
              <a:gd name="T70" fmla="*/ 2147483647 w 3976"/>
              <a:gd name="T71" fmla="*/ 2147483647 h 1836"/>
              <a:gd name="T72" fmla="*/ 2147483647 w 3976"/>
              <a:gd name="T73" fmla="*/ 2147483647 h 1836"/>
              <a:gd name="T74" fmla="*/ 2147483647 w 3976"/>
              <a:gd name="T75" fmla="*/ 2147483647 h 1836"/>
              <a:gd name="T76" fmla="*/ 2147483647 w 3976"/>
              <a:gd name="T77" fmla="*/ 2147483647 h 1836"/>
              <a:gd name="T78" fmla="*/ 2147483647 w 3976"/>
              <a:gd name="T79" fmla="*/ 2147483647 h 1836"/>
              <a:gd name="T80" fmla="*/ 2147483647 w 3976"/>
              <a:gd name="T81" fmla="*/ 2147483647 h 1836"/>
              <a:gd name="T82" fmla="*/ 2147483647 w 3976"/>
              <a:gd name="T83" fmla="*/ 2147483647 h 1836"/>
              <a:gd name="T84" fmla="*/ 2147483647 w 3976"/>
              <a:gd name="T85" fmla="*/ 2147483647 h 1836"/>
              <a:gd name="T86" fmla="*/ 2147483647 w 3976"/>
              <a:gd name="T87" fmla="*/ 2147483647 h 1836"/>
              <a:gd name="T88" fmla="*/ 2147483647 w 3976"/>
              <a:gd name="T89" fmla="*/ 2147483647 h 1836"/>
              <a:gd name="T90" fmla="*/ 2147483647 w 3976"/>
              <a:gd name="T91" fmla="*/ 2147483647 h 1836"/>
              <a:gd name="T92" fmla="*/ 2147483647 w 3976"/>
              <a:gd name="T93" fmla="*/ 2147483647 h 1836"/>
              <a:gd name="T94" fmla="*/ 2147483647 w 3976"/>
              <a:gd name="T95" fmla="*/ 2147483647 h 1836"/>
              <a:gd name="T96" fmla="*/ 2147483647 w 3976"/>
              <a:gd name="T97" fmla="*/ 2147483647 h 18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3976"/>
              <a:gd name="T148" fmla="*/ 0 h 1836"/>
              <a:gd name="T149" fmla="*/ 3976 w 3976"/>
              <a:gd name="T150" fmla="*/ 1836 h 18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3976" h="1836">
                <a:moveTo>
                  <a:pt x="0" y="0"/>
                </a:moveTo>
                <a:lnTo>
                  <a:pt x="140" y="44"/>
                </a:lnTo>
                <a:lnTo>
                  <a:pt x="256" y="56"/>
                </a:lnTo>
                <a:lnTo>
                  <a:pt x="360" y="112"/>
                </a:lnTo>
                <a:lnTo>
                  <a:pt x="420" y="120"/>
                </a:lnTo>
                <a:lnTo>
                  <a:pt x="508" y="140"/>
                </a:lnTo>
                <a:lnTo>
                  <a:pt x="584" y="196"/>
                </a:lnTo>
                <a:lnTo>
                  <a:pt x="644" y="224"/>
                </a:lnTo>
                <a:lnTo>
                  <a:pt x="712" y="268"/>
                </a:lnTo>
                <a:lnTo>
                  <a:pt x="772" y="308"/>
                </a:lnTo>
                <a:lnTo>
                  <a:pt x="840" y="344"/>
                </a:lnTo>
                <a:lnTo>
                  <a:pt x="904" y="400"/>
                </a:lnTo>
                <a:lnTo>
                  <a:pt x="992" y="432"/>
                </a:lnTo>
                <a:lnTo>
                  <a:pt x="1080" y="520"/>
                </a:lnTo>
                <a:lnTo>
                  <a:pt x="1148" y="536"/>
                </a:lnTo>
                <a:lnTo>
                  <a:pt x="1192" y="588"/>
                </a:lnTo>
                <a:lnTo>
                  <a:pt x="1288" y="652"/>
                </a:lnTo>
                <a:lnTo>
                  <a:pt x="1328" y="676"/>
                </a:lnTo>
                <a:lnTo>
                  <a:pt x="1388" y="688"/>
                </a:lnTo>
                <a:lnTo>
                  <a:pt x="1484" y="760"/>
                </a:lnTo>
                <a:lnTo>
                  <a:pt x="1548" y="784"/>
                </a:lnTo>
                <a:lnTo>
                  <a:pt x="1616" y="852"/>
                </a:lnTo>
                <a:lnTo>
                  <a:pt x="1708" y="872"/>
                </a:lnTo>
                <a:lnTo>
                  <a:pt x="1796" y="936"/>
                </a:lnTo>
                <a:lnTo>
                  <a:pt x="1884" y="1000"/>
                </a:lnTo>
                <a:lnTo>
                  <a:pt x="2084" y="1096"/>
                </a:lnTo>
                <a:lnTo>
                  <a:pt x="2156" y="1144"/>
                </a:lnTo>
                <a:lnTo>
                  <a:pt x="2216" y="1188"/>
                </a:lnTo>
                <a:lnTo>
                  <a:pt x="2360" y="1276"/>
                </a:lnTo>
                <a:lnTo>
                  <a:pt x="2444" y="1300"/>
                </a:lnTo>
                <a:lnTo>
                  <a:pt x="2516" y="1376"/>
                </a:lnTo>
                <a:lnTo>
                  <a:pt x="2560" y="1392"/>
                </a:lnTo>
                <a:lnTo>
                  <a:pt x="2628" y="1480"/>
                </a:lnTo>
                <a:lnTo>
                  <a:pt x="2732" y="1496"/>
                </a:lnTo>
                <a:lnTo>
                  <a:pt x="2804" y="1520"/>
                </a:lnTo>
                <a:lnTo>
                  <a:pt x="2856" y="1540"/>
                </a:lnTo>
                <a:lnTo>
                  <a:pt x="2932" y="1548"/>
                </a:lnTo>
                <a:lnTo>
                  <a:pt x="2972" y="1612"/>
                </a:lnTo>
                <a:lnTo>
                  <a:pt x="3044" y="1620"/>
                </a:lnTo>
                <a:lnTo>
                  <a:pt x="3056" y="1656"/>
                </a:lnTo>
                <a:lnTo>
                  <a:pt x="3112" y="1668"/>
                </a:lnTo>
                <a:lnTo>
                  <a:pt x="3140" y="1700"/>
                </a:lnTo>
                <a:lnTo>
                  <a:pt x="3188" y="1700"/>
                </a:lnTo>
                <a:lnTo>
                  <a:pt x="3216" y="1740"/>
                </a:lnTo>
                <a:lnTo>
                  <a:pt x="3332" y="1740"/>
                </a:lnTo>
                <a:lnTo>
                  <a:pt x="3344" y="1792"/>
                </a:lnTo>
                <a:lnTo>
                  <a:pt x="3508" y="1796"/>
                </a:lnTo>
                <a:lnTo>
                  <a:pt x="3512" y="1836"/>
                </a:lnTo>
                <a:lnTo>
                  <a:pt x="3976" y="1836"/>
                </a:lnTo>
              </a:path>
            </a:pathLst>
          </a:custGeom>
          <a:noFill/>
          <a:ln w="38100" cap="flat" cmpd="sng">
            <a:solidFill>
              <a:srgbClr val="FF9933"/>
            </a:solidFill>
            <a:prstDash val="solid"/>
            <a:round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28" name="Freeform 139"/>
          <p:cNvSpPr>
            <a:spLocks/>
          </p:cNvSpPr>
          <p:nvPr/>
        </p:nvSpPr>
        <p:spPr bwMode="auto">
          <a:xfrm>
            <a:off x="1763713" y="1476375"/>
            <a:ext cx="6305550" cy="3028950"/>
          </a:xfrm>
          <a:custGeom>
            <a:avLst/>
            <a:gdLst>
              <a:gd name="T0" fmla="*/ 0 w 3972"/>
              <a:gd name="T1" fmla="*/ 0 h 1908"/>
              <a:gd name="T2" fmla="*/ 252015662 w 3972"/>
              <a:gd name="T3" fmla="*/ 90725627 h 1908"/>
              <a:gd name="T4" fmla="*/ 514111947 w 3972"/>
              <a:gd name="T5" fmla="*/ 120967519 h 1908"/>
              <a:gd name="T6" fmla="*/ 806450000 w 3972"/>
              <a:gd name="T7" fmla="*/ 262096282 h 1908"/>
              <a:gd name="T8" fmla="*/ 987901404 w 3972"/>
              <a:gd name="T9" fmla="*/ 362902506 h 1908"/>
              <a:gd name="T10" fmla="*/ 1280239457 w 3972"/>
              <a:gd name="T11" fmla="*/ 554434432 h 1908"/>
              <a:gd name="T12" fmla="*/ 1370965060 w 3972"/>
              <a:gd name="T13" fmla="*/ 635079411 h 1908"/>
              <a:gd name="T14" fmla="*/ 1653222490 w 3972"/>
              <a:gd name="T15" fmla="*/ 816530614 h 1908"/>
              <a:gd name="T16" fmla="*/ 1844754715 w 3972"/>
              <a:gd name="T17" fmla="*/ 987901394 h 1908"/>
              <a:gd name="T18" fmla="*/ 2046367166 w 3972"/>
              <a:gd name="T19" fmla="*/ 1068546373 h 1908"/>
              <a:gd name="T20" fmla="*/ 2147483647 w 3972"/>
              <a:gd name="T21" fmla="*/ 1270158822 h 1908"/>
              <a:gd name="T22" fmla="*/ 2147483647 w 3972"/>
              <a:gd name="T23" fmla="*/ 1441529403 h 1908"/>
              <a:gd name="T24" fmla="*/ 2147483647 w 3972"/>
              <a:gd name="T25" fmla="*/ 1552416250 h 1908"/>
              <a:gd name="T26" fmla="*/ 2147483647 w 3972"/>
              <a:gd name="T27" fmla="*/ 1804432207 h 1908"/>
              <a:gd name="T28" fmla="*/ 2147483647 w 3972"/>
              <a:gd name="T29" fmla="*/ 1945560921 h 1908"/>
              <a:gd name="T30" fmla="*/ 2147483647 w 3972"/>
              <a:gd name="T31" fmla="*/ 2116931502 h 1908"/>
              <a:gd name="T32" fmla="*/ 2147483647 w 3972"/>
              <a:gd name="T33" fmla="*/ 2147483647 h 1908"/>
              <a:gd name="T34" fmla="*/ 2147483647 w 3972"/>
              <a:gd name="T35" fmla="*/ 2147483647 h 1908"/>
              <a:gd name="T36" fmla="*/ 2147483647 w 3972"/>
              <a:gd name="T37" fmla="*/ 2147483647 h 1908"/>
              <a:gd name="T38" fmla="*/ 2147483647 w 3972"/>
              <a:gd name="T39" fmla="*/ 2147483647 h 1908"/>
              <a:gd name="T40" fmla="*/ 2147483647 w 3972"/>
              <a:gd name="T41" fmla="*/ 2147483647 h 1908"/>
              <a:gd name="T42" fmla="*/ 2147483647 w 3972"/>
              <a:gd name="T43" fmla="*/ 2147483647 h 1908"/>
              <a:gd name="T44" fmla="*/ 2147483647 w 3972"/>
              <a:gd name="T45" fmla="*/ 2147483647 h 1908"/>
              <a:gd name="T46" fmla="*/ 2147483647 w 3972"/>
              <a:gd name="T47" fmla="*/ 2147483647 h 1908"/>
              <a:gd name="T48" fmla="*/ 2147483647 w 3972"/>
              <a:gd name="T49" fmla="*/ 2147483647 h 1908"/>
              <a:gd name="T50" fmla="*/ 2147483647 w 3972"/>
              <a:gd name="T51" fmla="*/ 2147483647 h 1908"/>
              <a:gd name="T52" fmla="*/ 2147483647 w 3972"/>
              <a:gd name="T53" fmla="*/ 2147483647 h 1908"/>
              <a:gd name="T54" fmla="*/ 2147483647 w 3972"/>
              <a:gd name="T55" fmla="*/ 2147483647 h 1908"/>
              <a:gd name="T56" fmla="*/ 2147483647 w 3972"/>
              <a:gd name="T57" fmla="*/ 2147483647 h 1908"/>
              <a:gd name="T58" fmla="*/ 2147483647 w 3972"/>
              <a:gd name="T59" fmla="*/ 2147483647 h 1908"/>
              <a:gd name="T60" fmla="*/ 2147483647 w 3972"/>
              <a:gd name="T61" fmla="*/ 2147483647 h 1908"/>
              <a:gd name="T62" fmla="*/ 2147483647 w 3972"/>
              <a:gd name="T63" fmla="*/ 2147483647 h 1908"/>
              <a:gd name="T64" fmla="*/ 2147483647 w 3972"/>
              <a:gd name="T65" fmla="*/ 2147483647 h 1908"/>
              <a:gd name="T66" fmla="*/ 2147483647 w 3972"/>
              <a:gd name="T67" fmla="*/ 2147483647 h 1908"/>
              <a:gd name="T68" fmla="*/ 2147483647 w 3972"/>
              <a:gd name="T69" fmla="*/ 2147483647 h 1908"/>
              <a:gd name="T70" fmla="*/ 2147483647 w 3972"/>
              <a:gd name="T71" fmla="*/ 2147483647 h 1908"/>
              <a:gd name="T72" fmla="*/ 2147483647 w 3972"/>
              <a:gd name="T73" fmla="*/ 2147483647 h 1908"/>
              <a:gd name="T74" fmla="*/ 2147483647 w 3972"/>
              <a:gd name="T75" fmla="*/ 2147483647 h 1908"/>
              <a:gd name="T76" fmla="*/ 2147483647 w 3972"/>
              <a:gd name="T77" fmla="*/ 2147483647 h 1908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3972"/>
              <a:gd name="T118" fmla="*/ 0 h 1908"/>
              <a:gd name="T119" fmla="*/ 3972 w 3972"/>
              <a:gd name="T120" fmla="*/ 1908 h 1908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3972" h="1908">
                <a:moveTo>
                  <a:pt x="0" y="0"/>
                </a:moveTo>
                <a:lnTo>
                  <a:pt x="100" y="36"/>
                </a:lnTo>
                <a:lnTo>
                  <a:pt x="204" y="48"/>
                </a:lnTo>
                <a:lnTo>
                  <a:pt x="320" y="104"/>
                </a:lnTo>
                <a:lnTo>
                  <a:pt x="392" y="144"/>
                </a:lnTo>
                <a:lnTo>
                  <a:pt x="508" y="220"/>
                </a:lnTo>
                <a:lnTo>
                  <a:pt x="544" y="252"/>
                </a:lnTo>
                <a:lnTo>
                  <a:pt x="656" y="324"/>
                </a:lnTo>
                <a:lnTo>
                  <a:pt x="732" y="392"/>
                </a:lnTo>
                <a:lnTo>
                  <a:pt x="812" y="424"/>
                </a:lnTo>
                <a:lnTo>
                  <a:pt x="924" y="504"/>
                </a:lnTo>
                <a:lnTo>
                  <a:pt x="1032" y="572"/>
                </a:lnTo>
                <a:lnTo>
                  <a:pt x="1152" y="616"/>
                </a:lnTo>
                <a:lnTo>
                  <a:pt x="1300" y="716"/>
                </a:lnTo>
                <a:lnTo>
                  <a:pt x="1400" y="772"/>
                </a:lnTo>
                <a:lnTo>
                  <a:pt x="1512" y="840"/>
                </a:lnTo>
                <a:lnTo>
                  <a:pt x="1648" y="904"/>
                </a:lnTo>
                <a:lnTo>
                  <a:pt x="1776" y="1012"/>
                </a:lnTo>
                <a:lnTo>
                  <a:pt x="1980" y="1104"/>
                </a:lnTo>
                <a:lnTo>
                  <a:pt x="2164" y="1180"/>
                </a:lnTo>
                <a:lnTo>
                  <a:pt x="2348" y="1244"/>
                </a:lnTo>
                <a:lnTo>
                  <a:pt x="2464" y="1252"/>
                </a:lnTo>
                <a:lnTo>
                  <a:pt x="2508" y="1296"/>
                </a:lnTo>
                <a:lnTo>
                  <a:pt x="2600" y="1300"/>
                </a:lnTo>
                <a:lnTo>
                  <a:pt x="2696" y="1404"/>
                </a:lnTo>
                <a:lnTo>
                  <a:pt x="2788" y="1416"/>
                </a:lnTo>
                <a:lnTo>
                  <a:pt x="2892" y="1460"/>
                </a:lnTo>
                <a:lnTo>
                  <a:pt x="2952" y="1504"/>
                </a:lnTo>
                <a:lnTo>
                  <a:pt x="2976" y="1528"/>
                </a:lnTo>
                <a:lnTo>
                  <a:pt x="3072" y="1528"/>
                </a:lnTo>
                <a:lnTo>
                  <a:pt x="3088" y="1600"/>
                </a:lnTo>
                <a:lnTo>
                  <a:pt x="3204" y="1612"/>
                </a:lnTo>
                <a:lnTo>
                  <a:pt x="3256" y="1708"/>
                </a:lnTo>
                <a:lnTo>
                  <a:pt x="3316" y="1784"/>
                </a:lnTo>
                <a:lnTo>
                  <a:pt x="3556" y="1788"/>
                </a:lnTo>
                <a:lnTo>
                  <a:pt x="3592" y="1860"/>
                </a:lnTo>
                <a:lnTo>
                  <a:pt x="3764" y="1864"/>
                </a:lnTo>
                <a:lnTo>
                  <a:pt x="3824" y="1908"/>
                </a:lnTo>
                <a:lnTo>
                  <a:pt x="3972" y="1908"/>
                </a:lnTo>
              </a:path>
            </a:pathLst>
          </a:custGeom>
          <a:noFill/>
          <a:ln w="38100" cap="flat" cmpd="sng">
            <a:solidFill>
              <a:srgbClr val="66CCFF"/>
            </a:solidFill>
            <a:prstDash val="dash"/>
            <a:round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ea typeface="ＭＳ Ｐゴシック" pitchFamily="34" charset="-128"/>
              <a:cs typeface="Arial" pitchFamily="34" charset="0"/>
            </a:endParaRPr>
          </a:p>
        </p:txBody>
      </p:sp>
      <p:grpSp>
        <p:nvGrpSpPr>
          <p:cNvPr id="45167" name="Group 142"/>
          <p:cNvGrpSpPr>
            <a:grpSpLocks/>
          </p:cNvGrpSpPr>
          <p:nvPr/>
        </p:nvGrpSpPr>
        <p:grpSpPr bwMode="auto">
          <a:xfrm>
            <a:off x="211409" y="6067425"/>
            <a:ext cx="425450" cy="190500"/>
            <a:chOff x="148" y="3908"/>
            <a:chExt cx="172" cy="120"/>
          </a:xfrm>
        </p:grpSpPr>
        <p:sp>
          <p:nvSpPr>
            <p:cNvPr id="130" name="Line 140"/>
            <p:cNvSpPr>
              <a:spLocks noChangeShapeType="1"/>
            </p:cNvSpPr>
            <p:nvPr/>
          </p:nvSpPr>
          <p:spPr bwMode="auto">
            <a:xfrm flipH="1">
              <a:off x="148" y="3908"/>
              <a:ext cx="172" cy="0"/>
            </a:xfrm>
            <a:prstGeom prst="line">
              <a:avLst/>
            </a:prstGeom>
            <a:noFill/>
            <a:ln w="38100">
              <a:solidFill>
                <a:srgbClr val="66CCFF"/>
              </a:solidFill>
              <a:prstDash val="dash"/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en-US" sz="1400" kern="0">
                <a:solidFill>
                  <a:sysClr val="windowText" lastClr="000000"/>
                </a:solidFill>
                <a:ea typeface="ＭＳ Ｐゴシック" pitchFamily="34" charset="-128"/>
                <a:cs typeface="Arial" pitchFamily="34" charset="0"/>
              </a:endParaRPr>
            </a:p>
          </p:txBody>
        </p:sp>
        <p:sp>
          <p:nvSpPr>
            <p:cNvPr id="131" name="Line 141"/>
            <p:cNvSpPr>
              <a:spLocks noChangeShapeType="1"/>
            </p:cNvSpPr>
            <p:nvPr/>
          </p:nvSpPr>
          <p:spPr bwMode="auto">
            <a:xfrm flipH="1">
              <a:off x="148" y="4028"/>
              <a:ext cx="172" cy="0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en-US" sz="1400" kern="0">
                <a:solidFill>
                  <a:sysClr val="windowText" lastClr="000000"/>
                </a:solidFill>
                <a:ea typeface="ＭＳ Ｐゴシック" pitchFamily="34" charset="-128"/>
                <a:cs typeface="Arial" pitchFamily="34" charset="0"/>
              </a:endParaRPr>
            </a:p>
          </p:txBody>
        </p:sp>
      </p:grpSp>
      <p:sp>
        <p:nvSpPr>
          <p:cNvPr id="129" name="TextBox 128"/>
          <p:cNvSpPr txBox="1"/>
          <p:nvPr/>
        </p:nvSpPr>
        <p:spPr>
          <a:xfrm>
            <a:off x="355600" y="6444389"/>
            <a:ext cx="5138738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kern="0" dirty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Miles DW, et al. </a:t>
            </a:r>
            <a:r>
              <a:rPr lang="en-US" sz="1200" b="1" i="1" kern="0" dirty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Ann </a:t>
            </a:r>
            <a:r>
              <a:rPr lang="en-US" sz="1200" b="1" i="1" kern="0" dirty="0" err="1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Oncol</a:t>
            </a:r>
            <a:r>
              <a:rPr lang="en-US" sz="1200" b="1" kern="0" dirty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.</a:t>
            </a:r>
            <a:r>
              <a:rPr lang="en-US" sz="1200" b="1" i="1" kern="0" dirty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sz="1200" b="1" kern="0" dirty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2013;24(11):2773-2780.</a:t>
            </a:r>
            <a:endParaRPr lang="en-US" sz="1200" b="1" dirty="0">
              <a:solidFill>
                <a:srgbClr val="FFFFFF"/>
              </a:solidFill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1051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-506413" y="3190875"/>
            <a:ext cx="8416926" cy="4525963"/>
          </a:xfrm>
        </p:spPr>
        <p:txBody>
          <a:bodyPr/>
          <a:lstStyle/>
          <a:p>
            <a:pPr marL="514350" indent="-514350">
              <a:spcBef>
                <a:spcPts val="0"/>
              </a:spcBef>
              <a:spcAft>
                <a:spcPts val="3600"/>
              </a:spcAft>
              <a:buFontTx/>
              <a:buAutoNum type="arabicPeriod"/>
            </a:pPr>
            <a:r>
              <a:rPr lang="en-US" altLang="en-US" sz="2800" dirty="0" smtClean="0"/>
              <a:t>Rapid response rate</a:t>
            </a:r>
          </a:p>
          <a:p>
            <a:pPr marL="514350" indent="-514350">
              <a:spcBef>
                <a:spcPts val="0"/>
              </a:spcBef>
              <a:spcAft>
                <a:spcPts val="3600"/>
              </a:spcAft>
              <a:buFontTx/>
              <a:buAutoNum type="arabicPeriod"/>
            </a:pPr>
            <a:r>
              <a:rPr lang="en-US" altLang="en-US" sz="2800" dirty="0" smtClean="0"/>
              <a:t>Improved progression-free survival</a:t>
            </a:r>
          </a:p>
          <a:p>
            <a:pPr marL="514350" indent="-514350">
              <a:spcBef>
                <a:spcPts val="0"/>
              </a:spcBef>
              <a:spcAft>
                <a:spcPts val="3600"/>
              </a:spcAft>
              <a:buFontTx/>
              <a:buAutoNum type="arabicPeriod"/>
            </a:pPr>
            <a:r>
              <a:rPr lang="en-US" altLang="en-US" sz="2800" dirty="0" smtClean="0"/>
              <a:t>Improved overall survival</a:t>
            </a:r>
          </a:p>
          <a:p>
            <a:pPr marL="514350" indent="-514350">
              <a:spcBef>
                <a:spcPts val="0"/>
              </a:spcBef>
              <a:spcAft>
                <a:spcPts val="3600"/>
              </a:spcAft>
              <a:buFontTx/>
              <a:buAutoNum type="arabicPeriod"/>
            </a:pPr>
            <a:r>
              <a:rPr lang="en-US" altLang="en-US" sz="2800" dirty="0" smtClean="0"/>
              <a:t>Least toxicity</a:t>
            </a:r>
          </a:p>
        </p:txBody>
      </p:sp>
      <p:sp>
        <p:nvSpPr>
          <p:cNvPr id="6147" name="TextBox 4"/>
          <p:cNvSpPr txBox="1">
            <a:spLocks noChangeArrowheads="1"/>
          </p:cNvSpPr>
          <p:nvPr/>
        </p:nvSpPr>
        <p:spPr bwMode="auto">
          <a:xfrm>
            <a:off x="361950" y="511175"/>
            <a:ext cx="8386763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base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09828"/>
              </a:buClr>
            </a:pPr>
            <a:r>
              <a:rPr lang="en-US" altLang="en-US" sz="2800" b="1">
                <a:solidFill>
                  <a:srgbClr val="F09828"/>
                </a:solidFill>
                <a:cs typeface="Arial" pitchFamily="34" charset="0"/>
              </a:rPr>
              <a:t>Which of the following outcomes do you feel is the most important when selecting therapy for a “fit” patient who suffers recurrent HER2-negative breast cancer with significant visceral organ involvement but adequate hepatic and renal function? </a:t>
            </a:r>
          </a:p>
        </p:txBody>
      </p:sp>
    </p:spTree>
    <p:extLst>
      <p:ext uri="{BB962C8B-B14F-4D97-AF65-F5344CB8AC3E}">
        <p14:creationId xmlns:p14="http://schemas.microsoft.com/office/powerpoint/2010/main" val="357046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-506413" y="3823899"/>
            <a:ext cx="8416926" cy="4525963"/>
          </a:xfrm>
        </p:spPr>
        <p:txBody>
          <a:bodyPr/>
          <a:lstStyle/>
          <a:p>
            <a:pPr marL="514350" indent="-514350">
              <a:buFontTx/>
              <a:buAutoNum type="arabicPeriod"/>
            </a:pPr>
            <a:r>
              <a:rPr lang="en-US" altLang="en-US" sz="2800" smtClean="0"/>
              <a:t>Rapid response rate</a:t>
            </a:r>
          </a:p>
          <a:p>
            <a:pPr marL="514350" indent="-514350">
              <a:buFontTx/>
              <a:buAutoNum type="arabicPeriod"/>
            </a:pPr>
            <a:r>
              <a:rPr lang="en-US" altLang="en-US" sz="2800" smtClean="0"/>
              <a:t>Improved progression-free survival</a:t>
            </a:r>
          </a:p>
          <a:p>
            <a:pPr marL="514350" indent="-514350">
              <a:buFontTx/>
              <a:buAutoNum type="arabicPeriod"/>
            </a:pPr>
            <a:r>
              <a:rPr lang="en-US" altLang="en-US" sz="2800" smtClean="0"/>
              <a:t>Improved overall survival</a:t>
            </a:r>
          </a:p>
          <a:p>
            <a:pPr marL="514350" indent="-514350">
              <a:buFontTx/>
              <a:buAutoNum type="arabicPeriod"/>
            </a:pPr>
            <a:r>
              <a:rPr lang="en-US" altLang="en-US" sz="2800" smtClean="0"/>
              <a:t>Least toxicity</a:t>
            </a:r>
          </a:p>
        </p:txBody>
      </p:sp>
      <p:sp>
        <p:nvSpPr>
          <p:cNvPr id="6147" name="TextBox 4"/>
          <p:cNvSpPr txBox="1">
            <a:spLocks noChangeArrowheads="1"/>
          </p:cNvSpPr>
          <p:nvPr/>
        </p:nvSpPr>
        <p:spPr bwMode="auto">
          <a:xfrm>
            <a:off x="361950" y="1144199"/>
            <a:ext cx="8386763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base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09828"/>
              </a:buClr>
            </a:pPr>
            <a:r>
              <a:rPr lang="en-US" altLang="en-US" sz="2800" b="1" dirty="0">
                <a:solidFill>
                  <a:srgbClr val="F09828"/>
                </a:solidFill>
                <a:cs typeface="Arial" pitchFamily="34" charset="0"/>
              </a:rPr>
              <a:t>Which of the following outcomes do you feel is the most important when selecting therapy for a “fit” patient who suffers recurrent HER2-negative breast cancer with significant visceral organ involvement but adequate hepatic and renal function? </a:t>
            </a:r>
          </a:p>
        </p:txBody>
      </p:sp>
      <p:sp>
        <p:nvSpPr>
          <p:cNvPr id="4" name="Rectangle 61"/>
          <p:cNvSpPr txBox="1">
            <a:spLocks noChangeArrowheads="1"/>
          </p:cNvSpPr>
          <p:nvPr/>
        </p:nvSpPr>
        <p:spPr bwMode="auto">
          <a:xfrm>
            <a:off x="917575" y="253521"/>
            <a:ext cx="73120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lIns="0" bIns="0"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27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27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27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27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27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7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7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7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7" charset="-128"/>
              </a:defRPr>
            </a:lvl9pPr>
          </a:lstStyle>
          <a:p>
            <a:pPr algn="ctr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 smtClean="0">
                <a:solidFill>
                  <a:srgbClr val="F09828"/>
                </a:solidFill>
                <a:cs typeface="Arial" pitchFamily="34" charset="0"/>
              </a:rPr>
              <a:t>My Opinion</a:t>
            </a:r>
            <a:br>
              <a:rPr lang="en-US" sz="3600" b="1" dirty="0" smtClean="0">
                <a:solidFill>
                  <a:srgbClr val="F09828"/>
                </a:solidFill>
                <a:cs typeface="Arial" pitchFamily="34" charset="0"/>
              </a:rPr>
            </a:br>
            <a:endParaRPr lang="en-US" sz="3600" b="1" dirty="0" smtClean="0">
              <a:solidFill>
                <a:srgbClr val="F09828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19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2547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-506413" y="3190875"/>
            <a:ext cx="8416926" cy="4525963"/>
          </a:xfrm>
        </p:spPr>
        <p:txBody>
          <a:bodyPr/>
          <a:lstStyle/>
          <a:p>
            <a:pPr marL="514350" indent="-514350">
              <a:spcBef>
                <a:spcPts val="0"/>
              </a:spcBef>
              <a:spcAft>
                <a:spcPts val="3600"/>
              </a:spcAft>
              <a:buFontTx/>
              <a:buAutoNum type="arabicPeriod"/>
            </a:pPr>
            <a:r>
              <a:rPr lang="en-US" altLang="en-US" sz="2800" dirty="0" smtClean="0"/>
              <a:t>Rapid response rate</a:t>
            </a:r>
          </a:p>
          <a:p>
            <a:pPr marL="514350" indent="-514350">
              <a:spcBef>
                <a:spcPts val="0"/>
              </a:spcBef>
              <a:spcAft>
                <a:spcPts val="3600"/>
              </a:spcAft>
              <a:buFontTx/>
              <a:buAutoNum type="arabicPeriod"/>
            </a:pPr>
            <a:r>
              <a:rPr lang="en-US" altLang="en-US" sz="2800" dirty="0" smtClean="0"/>
              <a:t>Improved progression-free survival</a:t>
            </a:r>
          </a:p>
          <a:p>
            <a:pPr marL="514350" indent="-514350">
              <a:spcBef>
                <a:spcPts val="0"/>
              </a:spcBef>
              <a:spcAft>
                <a:spcPts val="3600"/>
              </a:spcAft>
              <a:buFontTx/>
              <a:buAutoNum type="arabicPeriod"/>
            </a:pPr>
            <a:r>
              <a:rPr lang="en-US" altLang="en-US" sz="2800" dirty="0" smtClean="0"/>
              <a:t>Improved overall survival</a:t>
            </a:r>
          </a:p>
          <a:p>
            <a:pPr marL="514350" indent="-514350">
              <a:spcBef>
                <a:spcPts val="0"/>
              </a:spcBef>
              <a:spcAft>
                <a:spcPts val="3600"/>
              </a:spcAft>
              <a:buFontTx/>
              <a:buAutoNum type="arabicPeriod"/>
            </a:pPr>
            <a:r>
              <a:rPr lang="en-US" altLang="en-US" sz="2800" dirty="0" smtClean="0"/>
              <a:t>Least toxicity</a:t>
            </a:r>
          </a:p>
        </p:txBody>
      </p:sp>
      <p:sp>
        <p:nvSpPr>
          <p:cNvPr id="6147" name="TextBox 4"/>
          <p:cNvSpPr txBox="1">
            <a:spLocks noChangeArrowheads="1"/>
          </p:cNvSpPr>
          <p:nvPr/>
        </p:nvSpPr>
        <p:spPr bwMode="auto">
          <a:xfrm>
            <a:off x="361950" y="511175"/>
            <a:ext cx="8386763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base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09828"/>
              </a:buClr>
            </a:pPr>
            <a:r>
              <a:rPr lang="en-US" altLang="en-US" sz="2800" b="1">
                <a:solidFill>
                  <a:srgbClr val="F09828"/>
                </a:solidFill>
                <a:cs typeface="Arial" pitchFamily="34" charset="0"/>
              </a:rPr>
              <a:t>Which of the following outcomes do you feel is the most important when selecting therapy for a “fit” patient who suffers recurrent HER2-negative breast cancer with significant visceral organ involvement but adequate hepatic and renal function? </a:t>
            </a:r>
          </a:p>
        </p:txBody>
      </p:sp>
    </p:spTree>
    <p:extLst>
      <p:ext uri="{BB962C8B-B14F-4D97-AF65-F5344CB8AC3E}">
        <p14:creationId xmlns:p14="http://schemas.microsoft.com/office/powerpoint/2010/main" val="189404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66"/>
          <p:cNvSpPr/>
          <p:nvPr/>
        </p:nvSpPr>
        <p:spPr>
          <a:xfrm>
            <a:off x="6964363" y="3878263"/>
            <a:ext cx="1512887" cy="457200"/>
          </a:xfrm>
          <a:prstGeom prst="roundRect">
            <a:avLst/>
          </a:prstGeom>
          <a:solidFill>
            <a:schemeClr val="tx1">
              <a:lumMod val="8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7" name="Rounded Rectangle 13"/>
          <p:cNvSpPr/>
          <p:nvPr/>
        </p:nvSpPr>
        <p:spPr>
          <a:xfrm>
            <a:off x="6964134" y="2781314"/>
            <a:ext cx="1512604" cy="252044"/>
          </a:xfrm>
          <a:prstGeom prst="roundRect">
            <a:avLst/>
          </a:prstGeom>
          <a:solidFill>
            <a:schemeClr val="tx1">
              <a:lumMod val="85000"/>
            </a:schemeClr>
          </a:solidFill>
          <a:ln w="28575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r>
              <a:rPr lang="en-US" sz="1600" b="1" dirty="0" err="1">
                <a:solidFill>
                  <a:srgbClr val="000000"/>
                </a:solidFill>
              </a:rPr>
              <a:t>ChT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8" name="Rounded Rectangle 31"/>
          <p:cNvSpPr/>
          <p:nvPr/>
        </p:nvSpPr>
        <p:spPr>
          <a:xfrm>
            <a:off x="6964363" y="2244725"/>
            <a:ext cx="1512887" cy="252413"/>
          </a:xfrm>
          <a:prstGeom prst="roundRect">
            <a:avLst/>
          </a:prstGeom>
          <a:solidFill>
            <a:schemeClr val="tx1">
              <a:lumMod val="8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r>
              <a:rPr lang="en-US" sz="1600" b="1" dirty="0">
                <a:solidFill>
                  <a:srgbClr val="000000"/>
                </a:solidFill>
              </a:rPr>
              <a:t>ET ± HER2</a:t>
            </a:r>
          </a:p>
        </p:txBody>
      </p:sp>
      <p:sp>
        <p:nvSpPr>
          <p:cNvPr id="9" name="Rounded Rectangle 32"/>
          <p:cNvSpPr/>
          <p:nvPr/>
        </p:nvSpPr>
        <p:spPr>
          <a:xfrm>
            <a:off x="6964134" y="1717092"/>
            <a:ext cx="1512604" cy="252044"/>
          </a:xfrm>
          <a:prstGeom prst="roundRect">
            <a:avLst/>
          </a:prstGeom>
          <a:solidFill>
            <a:schemeClr val="tx1">
              <a:lumMod val="8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>
                <a:solidFill>
                  <a:srgbClr val="000000"/>
                </a:solidFill>
              </a:rPr>
              <a:t>ET</a:t>
            </a:r>
          </a:p>
        </p:txBody>
      </p:sp>
      <p:sp>
        <p:nvSpPr>
          <p:cNvPr id="10" name="Rounded Rectangle 33"/>
          <p:cNvSpPr/>
          <p:nvPr/>
        </p:nvSpPr>
        <p:spPr>
          <a:xfrm>
            <a:off x="6964363" y="3375025"/>
            <a:ext cx="1512887" cy="252413"/>
          </a:xfrm>
          <a:prstGeom prst="roundRect">
            <a:avLst/>
          </a:prstGeom>
          <a:solidFill>
            <a:schemeClr val="tx1">
              <a:lumMod val="8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r>
              <a:rPr lang="en-US" sz="1600" b="1" dirty="0" err="1">
                <a:solidFill>
                  <a:srgbClr val="000000"/>
                </a:solidFill>
              </a:rPr>
              <a:t>ChT</a:t>
            </a:r>
            <a:r>
              <a:rPr lang="en-US" sz="1600" b="1" dirty="0">
                <a:solidFill>
                  <a:srgbClr val="000000"/>
                </a:solidFill>
              </a:rPr>
              <a:t> ± HER2</a:t>
            </a:r>
          </a:p>
        </p:txBody>
      </p:sp>
      <p:sp>
        <p:nvSpPr>
          <p:cNvPr id="11" name="TextBox 69"/>
          <p:cNvSpPr>
            <a:spLocks noChangeArrowheads="1"/>
          </p:cNvSpPr>
          <p:nvPr/>
        </p:nvSpPr>
        <p:spPr bwMode="auto">
          <a:xfrm>
            <a:off x="6886575" y="3838575"/>
            <a:ext cx="1666875" cy="538163"/>
          </a:xfrm>
          <a:prstGeom prst="roundRect">
            <a:avLst>
              <a:gd name="adj" fmla="val 16667"/>
            </a:avLst>
          </a:prstGeom>
          <a:solidFill>
            <a:schemeClr val="tx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defTabSz="457200">
              <a:lnSpc>
                <a:spcPct val="80000"/>
              </a:lnSpc>
              <a:defRPr/>
            </a:pPr>
            <a:r>
              <a:rPr lang="en-US" sz="1600" b="1">
                <a:solidFill>
                  <a:srgbClr val="000000"/>
                </a:solidFill>
                <a:ea typeface="MS PGothic" pitchFamily="34" charset="-128"/>
                <a:cs typeface="Arial" pitchFamily="34" charset="0"/>
              </a:rPr>
              <a:t>ChT</a:t>
            </a:r>
            <a:br>
              <a:rPr lang="en-US" sz="1600" b="1">
                <a:solidFill>
                  <a:srgbClr val="000000"/>
                </a:solidFill>
                <a:ea typeface="MS PGothic" pitchFamily="34" charset="-128"/>
                <a:cs typeface="Arial" pitchFamily="34" charset="0"/>
              </a:rPr>
            </a:br>
            <a:r>
              <a:rPr lang="en-US" sz="1600" b="1">
                <a:solidFill>
                  <a:srgbClr val="000000"/>
                </a:solidFill>
                <a:ea typeface="MS PGothic" pitchFamily="34" charset="-128"/>
                <a:cs typeface="Arial" pitchFamily="34" charset="0"/>
              </a:rPr>
              <a:t>(monotherapy)</a:t>
            </a:r>
          </a:p>
        </p:txBody>
      </p:sp>
      <p:sp>
        <p:nvSpPr>
          <p:cNvPr id="12" name="Rounded Rectangle 71"/>
          <p:cNvSpPr/>
          <p:nvPr/>
        </p:nvSpPr>
        <p:spPr>
          <a:xfrm>
            <a:off x="6964363" y="4473575"/>
            <a:ext cx="1512887" cy="455613"/>
          </a:xfrm>
          <a:prstGeom prst="roundRect">
            <a:avLst/>
          </a:prstGeom>
          <a:solidFill>
            <a:schemeClr val="tx1">
              <a:lumMod val="8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13" name="Rounded Rectangle 80"/>
          <p:cNvSpPr/>
          <p:nvPr/>
        </p:nvSpPr>
        <p:spPr>
          <a:xfrm>
            <a:off x="6964363" y="5046663"/>
            <a:ext cx="1512887" cy="250825"/>
          </a:xfrm>
          <a:prstGeom prst="roundRect">
            <a:avLst/>
          </a:prstGeom>
          <a:solidFill>
            <a:schemeClr val="tx1">
              <a:lumMod val="8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r>
              <a:rPr lang="en-US" sz="1600" b="1" dirty="0" err="1">
                <a:solidFill>
                  <a:srgbClr val="000000"/>
                </a:solidFill>
              </a:rPr>
              <a:t>ChT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14" name="Rounded Rectangle 85"/>
          <p:cNvSpPr/>
          <p:nvPr/>
        </p:nvSpPr>
        <p:spPr>
          <a:xfrm>
            <a:off x="6964363" y="5640388"/>
            <a:ext cx="1512887" cy="252412"/>
          </a:xfrm>
          <a:prstGeom prst="roundRect">
            <a:avLst/>
          </a:prstGeom>
          <a:solidFill>
            <a:schemeClr val="tx1">
              <a:lumMod val="8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r>
              <a:rPr lang="en-US" sz="1600" b="1" dirty="0" err="1">
                <a:solidFill>
                  <a:srgbClr val="000000"/>
                </a:solidFill>
              </a:rPr>
              <a:t>ChT</a:t>
            </a:r>
            <a:r>
              <a:rPr lang="en-US" sz="1600" b="1" dirty="0">
                <a:solidFill>
                  <a:srgbClr val="000000"/>
                </a:solidFill>
              </a:rPr>
              <a:t> ± HER2</a:t>
            </a:r>
          </a:p>
        </p:txBody>
      </p:sp>
      <p:sp>
        <p:nvSpPr>
          <p:cNvPr id="15" name="Rounded Rectangle 30"/>
          <p:cNvSpPr/>
          <p:nvPr/>
        </p:nvSpPr>
        <p:spPr>
          <a:xfrm>
            <a:off x="5243513" y="2260600"/>
            <a:ext cx="993775" cy="220663"/>
          </a:xfrm>
          <a:prstGeom prst="roundRect">
            <a:avLst/>
          </a:prstGeom>
          <a:solidFill>
            <a:schemeClr val="tx1">
              <a:lumMod val="8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16" name="Rounded Rectangle 34"/>
          <p:cNvSpPr/>
          <p:nvPr/>
        </p:nvSpPr>
        <p:spPr>
          <a:xfrm>
            <a:off x="5243513" y="3390900"/>
            <a:ext cx="993775" cy="220663"/>
          </a:xfrm>
          <a:prstGeom prst="roundRect">
            <a:avLst/>
          </a:prstGeom>
          <a:solidFill>
            <a:schemeClr val="tx1">
              <a:lumMod val="8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17" name="Rounded Rectangle 65"/>
          <p:cNvSpPr/>
          <p:nvPr/>
        </p:nvSpPr>
        <p:spPr>
          <a:xfrm>
            <a:off x="5243513" y="3997325"/>
            <a:ext cx="993775" cy="220663"/>
          </a:xfrm>
          <a:prstGeom prst="roundRect">
            <a:avLst/>
          </a:prstGeom>
          <a:solidFill>
            <a:schemeClr val="tx1">
              <a:lumMod val="8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18" name="Rounded Rectangle 72"/>
          <p:cNvSpPr/>
          <p:nvPr/>
        </p:nvSpPr>
        <p:spPr>
          <a:xfrm>
            <a:off x="5243513" y="4591050"/>
            <a:ext cx="993775" cy="220663"/>
          </a:xfrm>
          <a:prstGeom prst="roundRect">
            <a:avLst/>
          </a:prstGeom>
          <a:solidFill>
            <a:schemeClr val="tx1">
              <a:lumMod val="8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19" name="Rounded Rectangle 79"/>
          <p:cNvSpPr/>
          <p:nvPr/>
        </p:nvSpPr>
        <p:spPr>
          <a:xfrm>
            <a:off x="5243513" y="5062538"/>
            <a:ext cx="993775" cy="219075"/>
          </a:xfrm>
          <a:prstGeom prst="roundRect">
            <a:avLst/>
          </a:prstGeom>
          <a:solidFill>
            <a:schemeClr val="tx1">
              <a:lumMod val="8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20" name="Rounded Rectangle 86"/>
          <p:cNvSpPr/>
          <p:nvPr/>
        </p:nvSpPr>
        <p:spPr>
          <a:xfrm>
            <a:off x="5243513" y="5656263"/>
            <a:ext cx="993775" cy="220662"/>
          </a:xfrm>
          <a:prstGeom prst="roundRect">
            <a:avLst/>
          </a:prstGeom>
          <a:solidFill>
            <a:schemeClr val="tx1">
              <a:lumMod val="8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21" name="Rounded Rectangle 11"/>
          <p:cNvSpPr/>
          <p:nvPr/>
        </p:nvSpPr>
        <p:spPr>
          <a:xfrm>
            <a:off x="5243357" y="2797120"/>
            <a:ext cx="994237" cy="256637"/>
          </a:xfrm>
          <a:prstGeom prst="roundRect">
            <a:avLst/>
          </a:prstGeom>
          <a:solidFill>
            <a:schemeClr val="tx1">
              <a:lumMod val="85000"/>
            </a:schemeClr>
          </a:solidFill>
          <a:ln w="28575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22" name="Rounded Rectangle 12"/>
          <p:cNvSpPr/>
          <p:nvPr/>
        </p:nvSpPr>
        <p:spPr>
          <a:xfrm>
            <a:off x="5243357" y="1719288"/>
            <a:ext cx="994237" cy="247650"/>
          </a:xfrm>
          <a:prstGeom prst="roundRect">
            <a:avLst/>
          </a:prstGeom>
          <a:solidFill>
            <a:schemeClr val="tx1">
              <a:lumMod val="8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23" name="TextBox 23"/>
          <p:cNvSpPr>
            <a:spLocks noChangeArrowheads="1"/>
          </p:cNvSpPr>
          <p:nvPr/>
        </p:nvSpPr>
        <p:spPr bwMode="auto">
          <a:xfrm>
            <a:off x="5257800" y="2225675"/>
            <a:ext cx="965200" cy="292100"/>
          </a:xfrm>
          <a:prstGeom prst="roundRect">
            <a:avLst>
              <a:gd name="adj" fmla="val 16667"/>
            </a:avLst>
          </a:prstGeom>
          <a:solidFill>
            <a:schemeClr val="tx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defTabSz="457200">
              <a:lnSpc>
                <a:spcPct val="80000"/>
              </a:lnSpc>
              <a:defRPr/>
            </a:pPr>
            <a:r>
              <a:rPr lang="en-US" sz="1400" b="1">
                <a:solidFill>
                  <a:srgbClr val="000000"/>
                </a:solidFill>
                <a:ea typeface="MS PGothic" pitchFamily="34" charset="-128"/>
                <a:cs typeface="Arial" pitchFamily="34" charset="0"/>
              </a:rPr>
              <a:t>HER2 (+)</a:t>
            </a:r>
          </a:p>
        </p:txBody>
      </p:sp>
      <p:sp>
        <p:nvSpPr>
          <p:cNvPr id="24" name="TextBox 25"/>
          <p:cNvSpPr>
            <a:spLocks noChangeArrowheads="1"/>
          </p:cNvSpPr>
          <p:nvPr/>
        </p:nvSpPr>
        <p:spPr bwMode="auto">
          <a:xfrm>
            <a:off x="5257800" y="3354388"/>
            <a:ext cx="965200" cy="293687"/>
          </a:xfrm>
          <a:prstGeom prst="roundRect">
            <a:avLst>
              <a:gd name="adj" fmla="val 16667"/>
            </a:avLst>
          </a:prstGeom>
          <a:solidFill>
            <a:schemeClr val="tx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defTabSz="457200">
              <a:lnSpc>
                <a:spcPct val="80000"/>
              </a:lnSpc>
              <a:defRPr/>
            </a:pPr>
            <a:r>
              <a:rPr lang="en-US" sz="1400" b="1">
                <a:solidFill>
                  <a:srgbClr val="000000"/>
                </a:solidFill>
                <a:ea typeface="MS PGothic" pitchFamily="34" charset="-128"/>
                <a:cs typeface="Arial" pitchFamily="34" charset="0"/>
              </a:rPr>
              <a:t>HER2 (+)</a:t>
            </a:r>
          </a:p>
        </p:txBody>
      </p:sp>
      <p:cxnSp>
        <p:nvCxnSpPr>
          <p:cNvPr id="29" name="Straight Arrow Connector 3"/>
          <p:cNvCxnSpPr/>
          <p:nvPr/>
        </p:nvCxnSpPr>
        <p:spPr>
          <a:xfrm>
            <a:off x="6249988" y="1843088"/>
            <a:ext cx="70485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35"/>
          <p:cNvCxnSpPr/>
          <p:nvPr/>
        </p:nvCxnSpPr>
        <p:spPr>
          <a:xfrm>
            <a:off x="6249988" y="2371725"/>
            <a:ext cx="70485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6"/>
          <p:cNvCxnSpPr/>
          <p:nvPr/>
        </p:nvCxnSpPr>
        <p:spPr>
          <a:xfrm>
            <a:off x="6249988" y="2906713"/>
            <a:ext cx="70485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7"/>
          <p:cNvCxnSpPr/>
          <p:nvPr/>
        </p:nvCxnSpPr>
        <p:spPr>
          <a:xfrm>
            <a:off x="6249988" y="3502025"/>
            <a:ext cx="70485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8"/>
          <p:cNvCxnSpPr/>
          <p:nvPr/>
        </p:nvCxnSpPr>
        <p:spPr>
          <a:xfrm flipV="1">
            <a:off x="4667250" y="1843088"/>
            <a:ext cx="576263" cy="2508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40"/>
          <p:cNvCxnSpPr/>
          <p:nvPr/>
        </p:nvCxnSpPr>
        <p:spPr>
          <a:xfrm>
            <a:off x="4667250" y="2163763"/>
            <a:ext cx="576263" cy="20161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42"/>
          <p:cNvCxnSpPr/>
          <p:nvPr/>
        </p:nvCxnSpPr>
        <p:spPr>
          <a:xfrm flipV="1">
            <a:off x="4667250" y="2894013"/>
            <a:ext cx="576263" cy="25558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43"/>
          <p:cNvCxnSpPr/>
          <p:nvPr/>
        </p:nvCxnSpPr>
        <p:spPr>
          <a:xfrm>
            <a:off x="4667250" y="3225800"/>
            <a:ext cx="576263" cy="27146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67"/>
          <p:cNvSpPr>
            <a:spLocks noChangeArrowheads="1"/>
          </p:cNvSpPr>
          <p:nvPr/>
        </p:nvSpPr>
        <p:spPr bwMode="auto">
          <a:xfrm>
            <a:off x="5260975" y="3960813"/>
            <a:ext cx="958850" cy="292100"/>
          </a:xfrm>
          <a:prstGeom prst="roundRect">
            <a:avLst>
              <a:gd name="adj" fmla="val 16667"/>
            </a:avLst>
          </a:prstGeom>
          <a:solidFill>
            <a:schemeClr val="tx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defTabSz="457200">
              <a:lnSpc>
                <a:spcPct val="80000"/>
              </a:lnSpc>
              <a:defRPr/>
            </a:pPr>
            <a:r>
              <a:rPr lang="en-US" sz="1400" b="1">
                <a:solidFill>
                  <a:srgbClr val="000000"/>
                </a:solidFill>
                <a:ea typeface="MS PGothic" pitchFamily="34" charset="-128"/>
                <a:cs typeface="Arial" pitchFamily="34" charset="0"/>
              </a:rPr>
              <a:t>HER2 (–)</a:t>
            </a:r>
          </a:p>
        </p:txBody>
      </p:sp>
      <p:sp>
        <p:nvSpPr>
          <p:cNvPr id="38" name="TextBox 68"/>
          <p:cNvSpPr>
            <a:spLocks noChangeArrowheads="1"/>
          </p:cNvSpPr>
          <p:nvPr/>
        </p:nvSpPr>
        <p:spPr bwMode="auto">
          <a:xfrm>
            <a:off x="5257800" y="4554538"/>
            <a:ext cx="965200" cy="293687"/>
          </a:xfrm>
          <a:prstGeom prst="roundRect">
            <a:avLst>
              <a:gd name="adj" fmla="val 16667"/>
            </a:avLst>
          </a:prstGeom>
          <a:solidFill>
            <a:schemeClr val="tx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defTabSz="457200">
              <a:lnSpc>
                <a:spcPct val="80000"/>
              </a:lnSpc>
              <a:defRPr/>
            </a:pPr>
            <a:r>
              <a:rPr lang="en-US" sz="1400" b="1">
                <a:solidFill>
                  <a:srgbClr val="000000"/>
                </a:solidFill>
                <a:ea typeface="MS PGothic" pitchFamily="34" charset="-128"/>
                <a:cs typeface="Arial" pitchFamily="34" charset="0"/>
              </a:rPr>
              <a:t>HER2 (+)</a:t>
            </a:r>
          </a:p>
        </p:txBody>
      </p:sp>
      <p:sp>
        <p:nvSpPr>
          <p:cNvPr id="39" name="TextBox 70"/>
          <p:cNvSpPr>
            <a:spLocks noChangeArrowheads="1"/>
          </p:cNvSpPr>
          <p:nvPr/>
        </p:nvSpPr>
        <p:spPr bwMode="auto">
          <a:xfrm>
            <a:off x="6737350" y="4432300"/>
            <a:ext cx="1965325" cy="538163"/>
          </a:xfrm>
          <a:prstGeom prst="roundRect">
            <a:avLst>
              <a:gd name="adj" fmla="val 16667"/>
            </a:avLst>
          </a:prstGeom>
          <a:solidFill>
            <a:schemeClr val="tx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defTabSz="457200">
              <a:lnSpc>
                <a:spcPct val="80000"/>
              </a:lnSpc>
              <a:defRPr/>
            </a:pPr>
            <a:r>
              <a:rPr lang="en-US" sz="1600" b="1">
                <a:solidFill>
                  <a:srgbClr val="000000"/>
                </a:solidFill>
                <a:ea typeface="MS PGothic" pitchFamily="34" charset="-128"/>
                <a:cs typeface="Arial" pitchFamily="34" charset="0"/>
              </a:rPr>
              <a:t>ChT + HER2</a:t>
            </a:r>
            <a:br>
              <a:rPr lang="en-US" sz="1600" b="1">
                <a:solidFill>
                  <a:srgbClr val="000000"/>
                </a:solidFill>
                <a:ea typeface="MS PGothic" pitchFamily="34" charset="-128"/>
                <a:cs typeface="Arial" pitchFamily="34" charset="0"/>
              </a:rPr>
            </a:br>
            <a:r>
              <a:rPr lang="en-US" sz="1600" b="1">
                <a:solidFill>
                  <a:srgbClr val="000000"/>
                </a:solidFill>
                <a:ea typeface="MS PGothic" pitchFamily="34" charset="-128"/>
                <a:cs typeface="Arial" pitchFamily="34" charset="0"/>
              </a:rPr>
              <a:t>or T monotherapy</a:t>
            </a:r>
          </a:p>
        </p:txBody>
      </p:sp>
      <p:cxnSp>
        <p:nvCxnSpPr>
          <p:cNvPr id="40" name="Straight Arrow Connector 73"/>
          <p:cNvCxnSpPr/>
          <p:nvPr/>
        </p:nvCxnSpPr>
        <p:spPr>
          <a:xfrm>
            <a:off x="6249988" y="4106863"/>
            <a:ext cx="70485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74"/>
          <p:cNvCxnSpPr/>
          <p:nvPr/>
        </p:nvCxnSpPr>
        <p:spPr>
          <a:xfrm>
            <a:off x="6249988" y="4702175"/>
            <a:ext cx="70485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75"/>
          <p:cNvCxnSpPr/>
          <p:nvPr/>
        </p:nvCxnSpPr>
        <p:spPr>
          <a:xfrm flipV="1">
            <a:off x="4667250" y="4103688"/>
            <a:ext cx="576263" cy="25558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76"/>
          <p:cNvCxnSpPr/>
          <p:nvPr/>
        </p:nvCxnSpPr>
        <p:spPr>
          <a:xfrm>
            <a:off x="4667250" y="4435475"/>
            <a:ext cx="576263" cy="27146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81"/>
          <p:cNvSpPr>
            <a:spLocks noChangeArrowheads="1"/>
          </p:cNvSpPr>
          <p:nvPr/>
        </p:nvSpPr>
        <p:spPr bwMode="auto">
          <a:xfrm>
            <a:off x="5260975" y="5026025"/>
            <a:ext cx="958850" cy="292100"/>
          </a:xfrm>
          <a:prstGeom prst="roundRect">
            <a:avLst>
              <a:gd name="adj" fmla="val 16667"/>
            </a:avLst>
          </a:prstGeom>
          <a:solidFill>
            <a:schemeClr val="tx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defTabSz="457200">
              <a:lnSpc>
                <a:spcPct val="80000"/>
              </a:lnSpc>
              <a:defRPr/>
            </a:pPr>
            <a:r>
              <a:rPr lang="en-US" sz="1400" b="1">
                <a:solidFill>
                  <a:srgbClr val="000000"/>
                </a:solidFill>
                <a:ea typeface="MS PGothic" pitchFamily="34" charset="-128"/>
                <a:cs typeface="Arial" pitchFamily="34" charset="0"/>
              </a:rPr>
              <a:t>HER2 (–)</a:t>
            </a:r>
          </a:p>
        </p:txBody>
      </p:sp>
      <p:sp>
        <p:nvSpPr>
          <p:cNvPr id="45" name="TextBox 82"/>
          <p:cNvSpPr>
            <a:spLocks noChangeArrowheads="1"/>
          </p:cNvSpPr>
          <p:nvPr/>
        </p:nvSpPr>
        <p:spPr bwMode="auto">
          <a:xfrm>
            <a:off x="5257800" y="5619750"/>
            <a:ext cx="965200" cy="293688"/>
          </a:xfrm>
          <a:prstGeom prst="roundRect">
            <a:avLst>
              <a:gd name="adj" fmla="val 16667"/>
            </a:avLst>
          </a:prstGeom>
          <a:solidFill>
            <a:schemeClr val="tx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defTabSz="457200">
              <a:lnSpc>
                <a:spcPct val="80000"/>
              </a:lnSpc>
              <a:defRPr/>
            </a:pPr>
            <a:r>
              <a:rPr lang="en-US" sz="1400" b="1">
                <a:solidFill>
                  <a:srgbClr val="000000"/>
                </a:solidFill>
                <a:ea typeface="MS PGothic" pitchFamily="34" charset="-128"/>
                <a:cs typeface="Arial" pitchFamily="34" charset="0"/>
              </a:rPr>
              <a:t>HER2 (+)</a:t>
            </a:r>
          </a:p>
        </p:txBody>
      </p:sp>
      <p:cxnSp>
        <p:nvCxnSpPr>
          <p:cNvPr id="48" name="Straight Arrow Connector 87"/>
          <p:cNvCxnSpPr/>
          <p:nvPr/>
        </p:nvCxnSpPr>
        <p:spPr>
          <a:xfrm>
            <a:off x="6249988" y="5172075"/>
            <a:ext cx="70485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88"/>
          <p:cNvCxnSpPr/>
          <p:nvPr/>
        </p:nvCxnSpPr>
        <p:spPr>
          <a:xfrm>
            <a:off x="6249988" y="5765800"/>
            <a:ext cx="70485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89"/>
          <p:cNvCxnSpPr/>
          <p:nvPr/>
        </p:nvCxnSpPr>
        <p:spPr>
          <a:xfrm flipV="1">
            <a:off x="4667250" y="5159375"/>
            <a:ext cx="576263" cy="2555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90"/>
          <p:cNvCxnSpPr/>
          <p:nvPr/>
        </p:nvCxnSpPr>
        <p:spPr>
          <a:xfrm>
            <a:off x="4667250" y="5491163"/>
            <a:ext cx="576263" cy="26987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20"/>
          <p:cNvSpPr>
            <a:spLocks noChangeArrowheads="1"/>
          </p:cNvSpPr>
          <p:nvPr/>
        </p:nvSpPr>
        <p:spPr bwMode="auto">
          <a:xfrm>
            <a:off x="1965325" y="4002088"/>
            <a:ext cx="2725738" cy="674687"/>
          </a:xfrm>
          <a:prstGeom prst="roundRect">
            <a:avLst>
              <a:gd name="adj" fmla="val 16667"/>
            </a:avLst>
          </a:prstGeom>
          <a:solidFill>
            <a:schemeClr val="tx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defTabSz="457200">
              <a:lnSpc>
                <a:spcPct val="80000"/>
              </a:lnSpc>
              <a:defRPr/>
            </a:pPr>
            <a:r>
              <a:rPr lang="en-US" sz="1400" b="1">
                <a:solidFill>
                  <a:srgbClr val="000000"/>
                </a:solidFill>
                <a:ea typeface="MS PGothic" pitchFamily="34" charset="-128"/>
                <a:cs typeface="Arial" pitchFamily="34" charset="0"/>
              </a:rPr>
              <a:t>Without extensive/symptomatic</a:t>
            </a:r>
            <a:br>
              <a:rPr lang="en-US" sz="1400" b="1">
                <a:solidFill>
                  <a:srgbClr val="000000"/>
                </a:solidFill>
                <a:ea typeface="MS PGothic" pitchFamily="34" charset="-128"/>
                <a:cs typeface="Arial" pitchFamily="34" charset="0"/>
              </a:rPr>
            </a:br>
            <a:r>
              <a:rPr lang="en-US" sz="1400" b="1">
                <a:solidFill>
                  <a:srgbClr val="000000"/>
                </a:solidFill>
                <a:ea typeface="MS PGothic" pitchFamily="34" charset="-128"/>
                <a:cs typeface="Arial" pitchFamily="34" charset="0"/>
              </a:rPr>
              <a:t>visceral involvement</a:t>
            </a:r>
          </a:p>
        </p:txBody>
      </p:sp>
      <p:sp>
        <p:nvSpPr>
          <p:cNvPr id="53" name="TextBox 1"/>
          <p:cNvSpPr txBox="1"/>
          <p:nvPr/>
        </p:nvSpPr>
        <p:spPr>
          <a:xfrm>
            <a:off x="1964724" y="1716912"/>
            <a:ext cx="2714154" cy="830997"/>
          </a:xfrm>
          <a:prstGeom prst="roundRect">
            <a:avLst/>
          </a:prstGeom>
          <a:solidFill>
            <a:schemeClr val="tx1">
              <a:lumMod val="8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defTabSz="914400">
              <a:defRPr sz="1600" b="1">
                <a:solidFill>
                  <a:prstClr val="white"/>
                </a:solidFill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Without extensive/symptomatic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visceral involvement</a:t>
            </a:r>
          </a:p>
        </p:txBody>
      </p:sp>
      <p:sp>
        <p:nvSpPr>
          <p:cNvPr id="54" name="TextBox 16"/>
          <p:cNvSpPr txBox="1"/>
          <p:nvPr/>
        </p:nvSpPr>
        <p:spPr>
          <a:xfrm>
            <a:off x="1927654" y="2786027"/>
            <a:ext cx="2738908" cy="830997"/>
          </a:xfrm>
          <a:prstGeom prst="roundRect">
            <a:avLst/>
          </a:prstGeom>
          <a:solidFill>
            <a:schemeClr val="tx1">
              <a:lumMod val="8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defTabSz="914400">
              <a:defRPr sz="1600" b="1">
                <a:solidFill>
                  <a:prstClr val="white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With extensive/symptomatic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visceral involvement</a:t>
            </a:r>
          </a:p>
        </p:txBody>
      </p:sp>
      <p:sp>
        <p:nvSpPr>
          <p:cNvPr id="55" name="TextBox 21"/>
          <p:cNvSpPr>
            <a:spLocks noChangeArrowheads="1"/>
          </p:cNvSpPr>
          <p:nvPr/>
        </p:nvSpPr>
        <p:spPr bwMode="auto">
          <a:xfrm>
            <a:off x="1965325" y="5222875"/>
            <a:ext cx="2760663" cy="482600"/>
          </a:xfrm>
          <a:prstGeom prst="roundRect">
            <a:avLst>
              <a:gd name="adj" fmla="val 16667"/>
            </a:avLst>
          </a:prstGeom>
          <a:solidFill>
            <a:schemeClr val="tx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defTabSz="457200">
              <a:lnSpc>
                <a:spcPct val="80000"/>
              </a:lnSpc>
              <a:defRPr/>
            </a:pPr>
            <a:r>
              <a:rPr lang="en-US" sz="1400" b="1">
                <a:solidFill>
                  <a:srgbClr val="000000"/>
                </a:solidFill>
                <a:ea typeface="MS PGothic" pitchFamily="34" charset="-128"/>
                <a:cs typeface="Arial" pitchFamily="34" charset="0"/>
              </a:rPr>
              <a:t>With extensive/symptomatic</a:t>
            </a:r>
            <a:br>
              <a:rPr lang="en-US" sz="1400" b="1">
                <a:solidFill>
                  <a:srgbClr val="000000"/>
                </a:solidFill>
                <a:ea typeface="MS PGothic" pitchFamily="34" charset="-128"/>
                <a:cs typeface="Arial" pitchFamily="34" charset="0"/>
              </a:rPr>
            </a:br>
            <a:r>
              <a:rPr lang="en-US" sz="1400" b="1">
                <a:solidFill>
                  <a:srgbClr val="000000"/>
                </a:solidFill>
                <a:ea typeface="MS PGothic" pitchFamily="34" charset="-128"/>
                <a:cs typeface="Arial" pitchFamily="34" charset="0"/>
              </a:rPr>
              <a:t>visceral involvement</a:t>
            </a:r>
          </a:p>
        </p:txBody>
      </p:sp>
      <p:sp>
        <p:nvSpPr>
          <p:cNvPr id="56" name="Title 1"/>
          <p:cNvSpPr>
            <a:spLocks noGrp="1"/>
          </p:cNvSpPr>
          <p:nvPr>
            <p:ph type="title"/>
          </p:nvPr>
        </p:nvSpPr>
        <p:spPr>
          <a:xfrm>
            <a:off x="0" y="525891"/>
            <a:ext cx="9139238" cy="8382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ts val="300"/>
              </a:spcBef>
              <a:defRPr/>
            </a:pPr>
            <a:r>
              <a:rPr lang="en-GB" sz="3600" dirty="0" smtClean="0">
                <a:ea typeface="ＭＳ Ｐゴシック" pitchFamily="27" charset="-128"/>
              </a:rPr>
              <a:t>ESMO Guidelines: First-Line </a:t>
            </a:r>
            <a:br>
              <a:rPr lang="en-GB" sz="3600" dirty="0" smtClean="0">
                <a:ea typeface="ＭＳ Ｐゴシック" pitchFamily="27" charset="-128"/>
              </a:rPr>
            </a:br>
            <a:r>
              <a:rPr lang="en-GB" sz="3600" dirty="0" smtClean="0">
                <a:ea typeface="ＭＳ Ｐゴシック" pitchFamily="27" charset="-128"/>
              </a:rPr>
              <a:t>Therapy in Advanced Breast Cancer </a:t>
            </a:r>
            <a:endParaRPr lang="en-US" sz="3600" dirty="0" smtClean="0">
              <a:ea typeface="ＭＳ Ｐゴシック" pitchFamily="27" charset="-128"/>
            </a:endParaRPr>
          </a:p>
        </p:txBody>
      </p:sp>
      <p:sp>
        <p:nvSpPr>
          <p:cNvPr id="29755" name="Text Box 4"/>
          <p:cNvSpPr txBox="1">
            <a:spLocks noChangeArrowheads="1"/>
          </p:cNvSpPr>
          <p:nvPr/>
        </p:nvSpPr>
        <p:spPr bwMode="auto">
          <a:xfrm>
            <a:off x="360791" y="6351385"/>
            <a:ext cx="9097963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b"/>
          <a:lstStyle>
            <a:lvl1pPr defTabSz="4572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 err="1">
                <a:solidFill>
                  <a:srgbClr val="FFFFFF"/>
                </a:solidFill>
                <a:ea typeface="MS PGothic" pitchFamily="34" charset="-128"/>
              </a:rPr>
              <a:t>ChT</a:t>
            </a:r>
            <a:r>
              <a:rPr lang="en-US" altLang="en-US" sz="1200" b="1" dirty="0">
                <a:solidFill>
                  <a:srgbClr val="FFFFFF"/>
                </a:solidFill>
                <a:ea typeface="MS PGothic" pitchFamily="34" charset="-128"/>
              </a:rPr>
              <a:t>, chemotherapy; ET, endocrine therapy; T, </a:t>
            </a:r>
            <a:r>
              <a:rPr lang="en-US" altLang="en-US" sz="1200" b="1" dirty="0" err="1" smtClean="0">
                <a:solidFill>
                  <a:srgbClr val="FFFFFF"/>
                </a:solidFill>
                <a:ea typeface="MS PGothic" pitchFamily="34" charset="-128"/>
              </a:rPr>
              <a:t>trastuzumab</a:t>
            </a:r>
            <a:endParaRPr lang="en-GB" altLang="en-US" sz="1200" b="1" dirty="0">
              <a:solidFill>
                <a:srgbClr val="FFFFFF"/>
              </a:solidFill>
              <a:ea typeface="MS PGothic" pitchFamily="34" charset="-128"/>
            </a:endParaRPr>
          </a:p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200" b="1" dirty="0" smtClean="0">
              <a:solidFill>
                <a:srgbClr val="FFFFFF"/>
              </a:solidFill>
              <a:ea typeface="MS PGothic" pitchFamily="34" charset="-128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en-US" sz="1200" b="1" dirty="0" smtClean="0">
                <a:solidFill>
                  <a:srgbClr val="FFFFFF"/>
                </a:solidFill>
                <a:ea typeface="MS PGothic" pitchFamily="34" charset="-128"/>
              </a:rPr>
              <a:t>Adapted </a:t>
            </a:r>
            <a:r>
              <a:rPr lang="en-GB" altLang="en-US" sz="1200" b="1" dirty="0">
                <a:solidFill>
                  <a:srgbClr val="FFFFFF"/>
                </a:solidFill>
                <a:ea typeface="MS PGothic" pitchFamily="34" charset="-128"/>
              </a:rPr>
              <a:t>from </a:t>
            </a:r>
            <a:r>
              <a:rPr lang="it-IT" altLang="en-US" sz="1200" b="1" dirty="0">
                <a:solidFill>
                  <a:srgbClr val="FFFFFF"/>
                </a:solidFill>
                <a:ea typeface="MS PGothic" pitchFamily="34" charset="-128"/>
              </a:rPr>
              <a:t>Cardoso F, et al. Ann Oncol. 2012;23 Suppl 7:vii11-9.</a:t>
            </a:r>
            <a:endParaRPr lang="en-GB" altLang="en-US" sz="1200" b="1" dirty="0">
              <a:solidFill>
                <a:srgbClr val="FFFFFF"/>
              </a:solidFill>
              <a:ea typeface="MS PGothic" pitchFamily="34" charset="-128"/>
            </a:endParaRPr>
          </a:p>
        </p:txBody>
      </p:sp>
      <p:cxnSp>
        <p:nvCxnSpPr>
          <p:cNvPr id="58" name="Straight Arrow Connector 44"/>
          <p:cNvCxnSpPr/>
          <p:nvPr/>
        </p:nvCxnSpPr>
        <p:spPr>
          <a:xfrm flipV="1">
            <a:off x="1606550" y="2100263"/>
            <a:ext cx="320675" cy="3905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46"/>
          <p:cNvCxnSpPr/>
          <p:nvPr/>
        </p:nvCxnSpPr>
        <p:spPr>
          <a:xfrm>
            <a:off x="1606550" y="2703513"/>
            <a:ext cx="317500" cy="47148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48"/>
          <p:cNvCxnSpPr/>
          <p:nvPr/>
        </p:nvCxnSpPr>
        <p:spPr>
          <a:xfrm flipV="1">
            <a:off x="796925" y="2730500"/>
            <a:ext cx="544513" cy="6985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52"/>
          <p:cNvCxnSpPr/>
          <p:nvPr/>
        </p:nvCxnSpPr>
        <p:spPr>
          <a:xfrm>
            <a:off x="803275" y="3746500"/>
            <a:ext cx="523875" cy="10017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54"/>
          <p:cNvCxnSpPr/>
          <p:nvPr/>
        </p:nvCxnSpPr>
        <p:spPr>
          <a:xfrm flipV="1">
            <a:off x="1617663" y="4349750"/>
            <a:ext cx="296862" cy="4064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3"/>
          <p:cNvCxnSpPr/>
          <p:nvPr/>
        </p:nvCxnSpPr>
        <p:spPr>
          <a:xfrm>
            <a:off x="1593850" y="4992688"/>
            <a:ext cx="330200" cy="45561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17"/>
          <p:cNvSpPr txBox="1"/>
          <p:nvPr/>
        </p:nvSpPr>
        <p:spPr>
          <a:xfrm>
            <a:off x="1336835" y="2435547"/>
            <a:ext cx="287258" cy="338554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defTabSz="914400">
              <a:defRPr sz="1600" b="1">
                <a:solidFill>
                  <a:prstClr val="white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+</a:t>
            </a:r>
          </a:p>
        </p:txBody>
      </p:sp>
      <p:sp>
        <p:nvSpPr>
          <p:cNvPr id="66" name="Rectangle 10"/>
          <p:cNvSpPr/>
          <p:nvPr/>
        </p:nvSpPr>
        <p:spPr>
          <a:xfrm>
            <a:off x="285009" y="3429000"/>
            <a:ext cx="517754" cy="312738"/>
          </a:xfrm>
          <a:prstGeom prst="rect">
            <a:avLst/>
          </a:prstGeom>
          <a:solidFill>
            <a:schemeClr val="tx1">
              <a:lumMod val="8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67" name="Rectangle 59"/>
          <p:cNvSpPr/>
          <p:nvPr/>
        </p:nvSpPr>
        <p:spPr>
          <a:xfrm>
            <a:off x="1339850" y="4743450"/>
            <a:ext cx="274638" cy="260350"/>
          </a:xfrm>
          <a:prstGeom prst="rect">
            <a:avLst/>
          </a:prstGeom>
          <a:solidFill>
            <a:schemeClr val="tx1">
              <a:lumMod val="8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68" name="TextBox 19"/>
          <p:cNvSpPr txBox="1">
            <a:spLocks noChangeArrowheads="1"/>
          </p:cNvSpPr>
          <p:nvPr/>
        </p:nvSpPr>
        <p:spPr bwMode="auto">
          <a:xfrm>
            <a:off x="1301750" y="4699000"/>
            <a:ext cx="357188" cy="387350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defTabSz="457200">
              <a:lnSpc>
                <a:spcPct val="80000"/>
              </a:lnSpc>
              <a:defRPr/>
            </a:pPr>
            <a:r>
              <a:rPr lang="en-US" sz="2400" b="1">
                <a:solidFill>
                  <a:srgbClr val="000000"/>
                </a:solidFill>
                <a:ea typeface="MS PGothic" pitchFamily="34" charset="-128"/>
                <a:cs typeface="Arial" pitchFamily="34" charset="0"/>
              </a:rPr>
              <a:t>–</a:t>
            </a:r>
          </a:p>
        </p:txBody>
      </p:sp>
      <p:sp>
        <p:nvSpPr>
          <p:cNvPr id="69" name="TextBox 24"/>
          <p:cNvSpPr>
            <a:spLocks noChangeArrowheads="1"/>
          </p:cNvSpPr>
          <p:nvPr/>
        </p:nvSpPr>
        <p:spPr bwMode="auto">
          <a:xfrm>
            <a:off x="5260975" y="2786063"/>
            <a:ext cx="958850" cy="293687"/>
          </a:xfrm>
          <a:prstGeom prst="roundRect">
            <a:avLst>
              <a:gd name="adj" fmla="val 16667"/>
            </a:avLst>
          </a:prstGeom>
          <a:solidFill>
            <a:schemeClr val="tx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defTabSz="457200">
              <a:lnSpc>
                <a:spcPct val="80000"/>
              </a:lnSpc>
              <a:defRPr/>
            </a:pPr>
            <a:r>
              <a:rPr lang="en-US" sz="1400" b="1">
                <a:solidFill>
                  <a:srgbClr val="000000"/>
                </a:solidFill>
                <a:ea typeface="MS PGothic" pitchFamily="34" charset="-128"/>
                <a:cs typeface="Arial" pitchFamily="34" charset="0"/>
              </a:rPr>
              <a:t>HER2 (–)</a:t>
            </a:r>
          </a:p>
        </p:txBody>
      </p:sp>
      <p:sp>
        <p:nvSpPr>
          <p:cNvPr id="70" name="TextBox 18"/>
          <p:cNvSpPr txBox="1">
            <a:spLocks noChangeArrowheads="1"/>
          </p:cNvSpPr>
          <p:nvPr/>
        </p:nvSpPr>
        <p:spPr bwMode="auto">
          <a:xfrm>
            <a:off x="303213" y="3454400"/>
            <a:ext cx="506412" cy="314325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defTabSz="457200">
              <a:lnSpc>
                <a:spcPct val="80000"/>
              </a:lnSpc>
              <a:defRPr/>
            </a:pPr>
            <a:r>
              <a:rPr lang="en-US" b="1">
                <a:solidFill>
                  <a:srgbClr val="000000"/>
                </a:solidFill>
                <a:ea typeface="MS PGothic" pitchFamily="34" charset="-128"/>
                <a:cs typeface="Arial" pitchFamily="34" charset="0"/>
              </a:rPr>
              <a:t>ER</a:t>
            </a:r>
          </a:p>
        </p:txBody>
      </p:sp>
      <p:sp>
        <p:nvSpPr>
          <p:cNvPr id="71" name="TextBox 22"/>
          <p:cNvSpPr>
            <a:spLocks noChangeArrowheads="1"/>
          </p:cNvSpPr>
          <p:nvPr/>
        </p:nvSpPr>
        <p:spPr bwMode="auto">
          <a:xfrm>
            <a:off x="5202238" y="1717675"/>
            <a:ext cx="958850" cy="292100"/>
          </a:xfrm>
          <a:prstGeom prst="roundRect">
            <a:avLst>
              <a:gd name="adj" fmla="val 16667"/>
            </a:avLst>
          </a:prstGeom>
          <a:solidFill>
            <a:schemeClr val="tx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defTabSz="457200">
              <a:lnSpc>
                <a:spcPct val="80000"/>
              </a:lnSpc>
              <a:defRPr/>
            </a:pPr>
            <a:r>
              <a:rPr lang="en-US" sz="1400" b="1">
                <a:solidFill>
                  <a:srgbClr val="000000"/>
                </a:solidFill>
                <a:ea typeface="MS PGothic" pitchFamily="34" charset="-128"/>
                <a:cs typeface="Arial" pitchFamily="34" charset="0"/>
              </a:rPr>
              <a:t>HER2 (–)</a:t>
            </a:r>
          </a:p>
        </p:txBody>
      </p:sp>
      <p:grpSp>
        <p:nvGrpSpPr>
          <p:cNvPr id="2" name="75 Grupo"/>
          <p:cNvGrpSpPr/>
          <p:nvPr/>
        </p:nvGrpSpPr>
        <p:grpSpPr>
          <a:xfrm>
            <a:off x="2138289" y="2783059"/>
            <a:ext cx="6103034" cy="2686929"/>
            <a:chOff x="2138289" y="2783059"/>
            <a:chExt cx="6103034" cy="2686929"/>
          </a:xfrm>
          <a:solidFill>
            <a:srgbClr val="FFFF00">
              <a:alpha val="58000"/>
            </a:srgbClr>
          </a:solidFill>
        </p:grpSpPr>
        <p:sp>
          <p:nvSpPr>
            <p:cNvPr id="72" name="71 Rectángulo"/>
            <p:cNvSpPr/>
            <p:nvPr/>
          </p:nvSpPr>
          <p:spPr>
            <a:xfrm>
              <a:off x="2138289" y="3080825"/>
              <a:ext cx="1026942" cy="26728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>
                <a:solidFill>
                  <a:srgbClr val="FFFFFF"/>
                </a:solidFill>
              </a:endParaRPr>
            </a:p>
          </p:txBody>
        </p:sp>
        <p:sp>
          <p:nvSpPr>
            <p:cNvPr id="73" name="72 Rectángulo"/>
            <p:cNvSpPr/>
            <p:nvPr/>
          </p:nvSpPr>
          <p:spPr>
            <a:xfrm>
              <a:off x="2487637" y="5202702"/>
              <a:ext cx="1026942" cy="26728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>
                <a:solidFill>
                  <a:srgbClr val="FFFFFF"/>
                </a:solidFill>
              </a:endParaRPr>
            </a:p>
          </p:txBody>
        </p:sp>
        <p:sp>
          <p:nvSpPr>
            <p:cNvPr id="74" name="73 Rectángulo"/>
            <p:cNvSpPr/>
            <p:nvPr/>
          </p:nvSpPr>
          <p:spPr>
            <a:xfrm>
              <a:off x="7144043" y="2783059"/>
              <a:ext cx="1026942" cy="26728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>
                <a:solidFill>
                  <a:srgbClr val="FFFFFF"/>
                </a:solidFill>
              </a:endParaRPr>
            </a:p>
          </p:txBody>
        </p:sp>
        <p:sp>
          <p:nvSpPr>
            <p:cNvPr id="75" name="74 Rectángulo"/>
            <p:cNvSpPr/>
            <p:nvPr/>
          </p:nvSpPr>
          <p:spPr>
            <a:xfrm>
              <a:off x="7214381" y="5047957"/>
              <a:ext cx="1026942" cy="26728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05115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17488" y="15875"/>
            <a:ext cx="8686800" cy="13716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defRPr/>
            </a:pPr>
            <a:r>
              <a:rPr lang="en-US" sz="3600" dirty="0" smtClean="0">
                <a:ea typeface="ＭＳ Ｐゴシック" pitchFamily="27" charset="-128"/>
              </a:rPr>
              <a:t/>
            </a:r>
            <a:br>
              <a:rPr lang="en-US" sz="3600" dirty="0" smtClean="0">
                <a:ea typeface="ＭＳ Ｐゴシック" pitchFamily="27" charset="-128"/>
              </a:rPr>
            </a:br>
            <a:r>
              <a:rPr lang="en-US" sz="3600" dirty="0" smtClean="0">
                <a:ea typeface="ＭＳ Ｐゴシック" pitchFamily="27" charset="-128"/>
              </a:rPr>
              <a:t>Chemotherapy for Metastatic </a:t>
            </a:r>
            <a:br>
              <a:rPr lang="en-US" sz="3600" dirty="0" smtClean="0">
                <a:ea typeface="ＭＳ Ｐゴシック" pitchFamily="27" charset="-128"/>
              </a:rPr>
            </a:br>
            <a:r>
              <a:rPr lang="en-US" sz="3600" dirty="0" smtClean="0">
                <a:ea typeface="ＭＳ Ｐゴシック" pitchFamily="27" charset="-128"/>
              </a:rPr>
              <a:t>Breast Cancer 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3259" y="1429554"/>
            <a:ext cx="8343541" cy="4756933"/>
          </a:xfrm>
        </p:spPr>
        <p:txBody>
          <a:bodyPr anchor="ctr" anchorCtr="0"/>
          <a:lstStyle/>
          <a:p>
            <a:pPr marL="342900" indent="-342900" eaLnBrk="1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 sz="2800" dirty="0" smtClean="0">
                <a:solidFill>
                  <a:schemeClr val="accent1"/>
                </a:solidFill>
              </a:rPr>
              <a:t>Sequential single agents (at MTD) preferred for most patients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 sz="2400" dirty="0" smtClean="0"/>
              <a:t>Variety of options—no single ‘gold standard’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 sz="2400" dirty="0" smtClean="0"/>
              <a:t>Limited toxicity regimens are generally preferred</a:t>
            </a:r>
          </a:p>
          <a:p>
            <a:pPr marL="342900" indent="-342900" eaLnBrk="1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 sz="2800" dirty="0" smtClean="0">
                <a:solidFill>
                  <a:schemeClr val="accent1"/>
                </a:solidFill>
              </a:rPr>
              <a:t>Combinations appropriate for rapidly progressive, symptomatic disease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 sz="2400" dirty="0" smtClean="0"/>
              <a:t>Reduction in disease symptoms outweighs potential toxicity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 sz="2400" dirty="0" smtClean="0"/>
              <a:t>May not be a candidate for subsequent therapy if rapid progression continued</a:t>
            </a:r>
          </a:p>
        </p:txBody>
      </p:sp>
      <p:sp>
        <p:nvSpPr>
          <p:cNvPr id="2" name="Rectangle 1"/>
          <p:cNvSpPr/>
          <p:nvPr/>
        </p:nvSpPr>
        <p:spPr>
          <a:xfrm>
            <a:off x="354168" y="6270871"/>
            <a:ext cx="24160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MTD, maximum </a:t>
            </a:r>
            <a:r>
              <a:rPr lang="en-US" sz="1200" b="1" dirty="0"/>
              <a:t>tolerated </a:t>
            </a:r>
            <a:r>
              <a:rPr lang="en-US" sz="1200" b="1" dirty="0" smtClean="0"/>
              <a:t>dose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310723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8138" y="367071"/>
            <a:ext cx="8467725" cy="1143000"/>
          </a:xfrm>
        </p:spPr>
        <p:txBody>
          <a:bodyPr/>
          <a:lstStyle/>
          <a:p>
            <a:pPr>
              <a:lnSpc>
                <a:spcPct val="85000"/>
              </a:lnSpc>
              <a:defRPr/>
            </a:pPr>
            <a:r>
              <a:rPr lang="fr-BE" dirty="0" err="1"/>
              <a:t>Individualized</a:t>
            </a:r>
            <a:r>
              <a:rPr lang="fr-BE" dirty="0"/>
              <a:t> </a:t>
            </a:r>
            <a:r>
              <a:rPr lang="fr-BE" dirty="0" err="1"/>
              <a:t>Therapy</a:t>
            </a:r>
            <a:r>
              <a:rPr lang="fr-BE" dirty="0"/>
              <a:t> and </a:t>
            </a:r>
            <a:r>
              <a:rPr lang="fr-BE" dirty="0" err="1" smtClean="0"/>
              <a:t>Personalized</a:t>
            </a:r>
            <a:r>
              <a:rPr lang="fr-BE" dirty="0" smtClean="0"/>
              <a:t> </a:t>
            </a:r>
            <a:r>
              <a:rPr lang="fr-BE" dirty="0" err="1"/>
              <a:t>Medicine</a:t>
            </a:r>
            <a:endParaRPr lang="fr-BE" dirty="0"/>
          </a:p>
        </p:txBody>
      </p:sp>
      <p:sp>
        <p:nvSpPr>
          <p:cNvPr id="31747" name="Espace réservé du contenu 2"/>
          <p:cNvSpPr>
            <a:spLocks noGrp="1"/>
          </p:cNvSpPr>
          <p:nvPr>
            <p:ph idx="1"/>
          </p:nvPr>
        </p:nvSpPr>
        <p:spPr>
          <a:xfrm>
            <a:off x="337780" y="1600200"/>
            <a:ext cx="8600159" cy="4525963"/>
          </a:xfrm>
        </p:spPr>
        <p:txBody>
          <a:bodyPr/>
          <a:lstStyle/>
          <a:p>
            <a:pPr marL="0" indent="0">
              <a:buFontTx/>
              <a:buNone/>
            </a:pPr>
            <a:endParaRPr lang="fr-BE" altLang="en-US" dirty="0" smtClean="0"/>
          </a:p>
          <a:p>
            <a:pPr marL="0" indent="0">
              <a:buFontTx/>
              <a:buNone/>
            </a:pPr>
            <a:r>
              <a:rPr lang="fr-BE" altLang="en-US" dirty="0" err="1" smtClean="0"/>
              <a:t>Individualized</a:t>
            </a:r>
            <a:r>
              <a:rPr lang="fr-BE" altLang="en-US" dirty="0" smtClean="0"/>
              <a:t> </a:t>
            </a:r>
            <a:r>
              <a:rPr lang="fr-BE" altLang="en-US" dirty="0" err="1" smtClean="0"/>
              <a:t>therapy</a:t>
            </a:r>
            <a:r>
              <a:rPr lang="fr-BE" altLang="en-US" dirty="0"/>
              <a:t>: </a:t>
            </a:r>
            <a:r>
              <a:rPr lang="fr-BE" altLang="en-US" dirty="0" err="1" smtClean="0"/>
              <a:t>Estrogen</a:t>
            </a:r>
            <a:r>
              <a:rPr lang="fr-BE" altLang="en-US" dirty="0" smtClean="0"/>
              <a:t> </a:t>
            </a:r>
            <a:r>
              <a:rPr lang="fr-BE" altLang="en-US" dirty="0"/>
              <a:t>and </a:t>
            </a:r>
            <a:r>
              <a:rPr lang="fr-BE" altLang="en-US" dirty="0" err="1"/>
              <a:t>progesterone</a:t>
            </a:r>
            <a:r>
              <a:rPr lang="fr-BE" altLang="en-US" dirty="0"/>
              <a:t> </a:t>
            </a:r>
            <a:r>
              <a:rPr lang="fr-BE" altLang="en-US" dirty="0" err="1"/>
              <a:t>receptor</a:t>
            </a:r>
            <a:r>
              <a:rPr lang="fr-BE" altLang="en-US" dirty="0"/>
              <a:t> </a:t>
            </a:r>
            <a:r>
              <a:rPr lang="fr-BE" altLang="en-US" dirty="0" err="1" smtClean="0"/>
              <a:t>status</a:t>
            </a:r>
            <a:r>
              <a:rPr lang="fr-BE" altLang="en-US" dirty="0" smtClean="0"/>
              <a:t>, HER2 </a:t>
            </a:r>
            <a:r>
              <a:rPr lang="fr-BE" altLang="en-US" dirty="0" err="1" smtClean="0"/>
              <a:t>status</a:t>
            </a:r>
            <a:r>
              <a:rPr lang="fr-BE" altLang="en-US" dirty="0" smtClean="0"/>
              <a:t>, </a:t>
            </a:r>
            <a:r>
              <a:rPr lang="fr-BE" altLang="en-US" dirty="0" err="1" smtClean="0"/>
              <a:t>other</a:t>
            </a:r>
            <a:r>
              <a:rPr lang="fr-BE" altLang="en-US" dirty="0" smtClean="0"/>
              <a:t> </a:t>
            </a:r>
            <a:r>
              <a:rPr lang="fr-BE" altLang="en-US" dirty="0" err="1" smtClean="0"/>
              <a:t>targets</a:t>
            </a:r>
            <a:r>
              <a:rPr lang="fr-BE" altLang="en-US" dirty="0" smtClean="0"/>
              <a:t> </a:t>
            </a:r>
            <a:r>
              <a:rPr lang="fr-BE" altLang="en-US" dirty="0" err="1" smtClean="0"/>
              <a:t>probably</a:t>
            </a:r>
            <a:r>
              <a:rPr lang="fr-BE" altLang="en-US" dirty="0" smtClean="0"/>
              <a:t> in the </a:t>
            </a:r>
            <a:r>
              <a:rPr lang="fr-BE" altLang="en-US" dirty="0" err="1" smtClean="0"/>
              <a:t>near</a:t>
            </a:r>
            <a:r>
              <a:rPr lang="fr-BE" altLang="en-US" dirty="0" smtClean="0"/>
              <a:t> future</a:t>
            </a:r>
          </a:p>
          <a:p>
            <a:pPr marL="0" indent="0">
              <a:buFontTx/>
              <a:buNone/>
            </a:pPr>
            <a:r>
              <a:rPr lang="fr-BE" altLang="en-US" dirty="0" err="1" smtClean="0"/>
              <a:t>Personalized</a:t>
            </a:r>
            <a:r>
              <a:rPr lang="fr-BE" altLang="en-US" dirty="0" smtClean="0"/>
              <a:t> </a:t>
            </a:r>
            <a:r>
              <a:rPr lang="fr-BE" altLang="en-US" dirty="0" err="1" smtClean="0"/>
              <a:t>medicine</a:t>
            </a:r>
            <a:r>
              <a:rPr lang="fr-BE" altLang="en-US" dirty="0" smtClean="0"/>
              <a:t>: </a:t>
            </a:r>
            <a:r>
              <a:rPr lang="fr-BE" altLang="en-US" dirty="0" err="1" smtClean="0"/>
              <a:t>Comorbidities</a:t>
            </a:r>
            <a:r>
              <a:rPr lang="fr-BE" altLang="en-US" dirty="0" smtClean="0"/>
              <a:t>, </a:t>
            </a:r>
            <a:r>
              <a:rPr lang="fr-BE" altLang="en-US" dirty="0" err="1" smtClean="0"/>
              <a:t>age</a:t>
            </a:r>
            <a:r>
              <a:rPr lang="fr-BE" altLang="en-US" dirty="0" smtClean="0"/>
              <a:t>, opinion of the patient</a:t>
            </a:r>
          </a:p>
          <a:p>
            <a:pPr marL="0" indent="0">
              <a:buFontTx/>
              <a:buNone/>
            </a:pPr>
            <a:r>
              <a:rPr lang="fr-BE" altLang="en-US" dirty="0" smtClean="0"/>
              <a:t> </a:t>
            </a:r>
          </a:p>
          <a:p>
            <a:pPr marL="0" indent="0">
              <a:buFontTx/>
              <a:buNone/>
            </a:pPr>
            <a:r>
              <a:rPr lang="fr-BE" alt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2505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378" name="Titolo 1"/>
          <p:cNvSpPr>
            <a:spLocks noGrp="1"/>
          </p:cNvSpPr>
          <p:nvPr>
            <p:ph type="title" idx="4294967295"/>
          </p:nvPr>
        </p:nvSpPr>
        <p:spPr>
          <a:xfrm>
            <a:off x="0" y="76058"/>
            <a:ext cx="9144000" cy="1752600"/>
          </a:xfrm>
        </p:spPr>
        <p:txBody>
          <a:bodyPr/>
          <a:lstStyle/>
          <a:p>
            <a:pPr>
              <a:lnSpc>
                <a:spcPct val="85000"/>
              </a:lnSpc>
              <a:defRPr/>
            </a:pPr>
            <a:r>
              <a:rPr lang="en-US" altLang="en-US" sz="3500" dirty="0" smtClean="0">
                <a:solidFill>
                  <a:srgbClr val="F09828"/>
                </a:solidFill>
              </a:rPr>
              <a:t>Single-Agent Versus </a:t>
            </a:r>
            <a:r>
              <a:rPr lang="en-US" altLang="en-US" sz="3500" dirty="0" err="1" smtClean="0">
                <a:solidFill>
                  <a:srgbClr val="F09828"/>
                </a:solidFill>
              </a:rPr>
              <a:t>Polychemotherapy</a:t>
            </a:r>
            <a:r>
              <a:rPr lang="en-US" altLang="en-US" sz="3500" dirty="0" smtClean="0">
                <a:solidFill>
                  <a:srgbClr val="F09828"/>
                </a:solidFill>
              </a:rPr>
              <a:t> </a:t>
            </a:r>
            <a:r>
              <a:rPr lang="en-US" altLang="en-US" sz="3500" dirty="0">
                <a:solidFill>
                  <a:srgbClr val="F09828"/>
                </a:solidFill>
              </a:rPr>
              <a:t>in </a:t>
            </a:r>
            <a:r>
              <a:rPr lang="en-US" altLang="en-US" sz="3500" dirty="0" smtClean="0">
                <a:solidFill>
                  <a:srgbClr val="F09828"/>
                </a:solidFill>
              </a:rPr>
              <a:t>Patients With Advanced Breast Cancer</a:t>
            </a:r>
            <a:endParaRPr lang="en-US" altLang="en-US" sz="3500" dirty="0">
              <a:solidFill>
                <a:srgbClr val="F09828"/>
              </a:solidFill>
            </a:endParaRPr>
          </a:p>
        </p:txBody>
      </p:sp>
      <p:sp>
        <p:nvSpPr>
          <p:cNvPr id="32771" name="Text Box 34"/>
          <p:cNvSpPr txBox="1">
            <a:spLocks noChangeArrowheads="1"/>
          </p:cNvSpPr>
          <p:nvPr/>
        </p:nvSpPr>
        <p:spPr bwMode="auto">
          <a:xfrm>
            <a:off x="457200" y="2060575"/>
            <a:ext cx="8466138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Clr>
                <a:srgbClr val="F09828"/>
              </a:buClr>
              <a:buFont typeface="Arial" pitchFamily="34" charset="0"/>
              <a:buChar char="•"/>
            </a:pPr>
            <a:r>
              <a:rPr lang="it-IT" altLang="en-US" sz="2800" b="1" dirty="0">
                <a:solidFill>
                  <a:srgbClr val="FFFFFF"/>
                </a:solidFill>
              </a:rPr>
              <a:t>Meta-analysis from abstracted data presented by the Cochrane Breast Cancer </a:t>
            </a:r>
            <a:r>
              <a:rPr lang="it-IT" altLang="en-US" sz="2800" b="1" dirty="0" smtClean="0">
                <a:solidFill>
                  <a:srgbClr val="FFFFFF"/>
                </a:solidFill>
              </a:rPr>
              <a:t>Group</a:t>
            </a:r>
            <a:endParaRPr lang="it-IT" altLang="en-US" sz="2800" b="1" dirty="0">
              <a:solidFill>
                <a:srgbClr val="FFFFFF"/>
              </a:solidFill>
            </a:endParaRPr>
          </a:p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Clr>
                <a:srgbClr val="F09828"/>
              </a:buClr>
              <a:buFont typeface="Arial" pitchFamily="34" charset="0"/>
              <a:buChar char="•"/>
            </a:pPr>
            <a:r>
              <a:rPr lang="it-IT" altLang="en-US" sz="2800" b="1" dirty="0">
                <a:solidFill>
                  <a:srgbClr val="FFFFFF"/>
                </a:solidFill>
              </a:rPr>
              <a:t>43 trials identified </a:t>
            </a:r>
            <a:r>
              <a:rPr lang="it-IT" altLang="en-US" sz="2800" b="1" dirty="0" smtClean="0">
                <a:solidFill>
                  <a:srgbClr val="FFFFFF"/>
                </a:solidFill>
              </a:rPr>
              <a:t>up </a:t>
            </a:r>
            <a:r>
              <a:rPr lang="it-IT" altLang="en-US" sz="2800" b="1" dirty="0">
                <a:solidFill>
                  <a:srgbClr val="FFFFFF"/>
                </a:solidFill>
              </a:rPr>
              <a:t>to November 2008      </a:t>
            </a:r>
            <a:endParaRPr lang="it-IT" altLang="en-US" sz="2800" b="1" dirty="0" smtClean="0">
              <a:solidFill>
                <a:srgbClr val="FFFFFF"/>
              </a:solidFill>
            </a:endParaRPr>
          </a:p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Clr>
                <a:srgbClr val="F09828"/>
              </a:buClr>
              <a:buFont typeface="Arial" pitchFamily="34" charset="0"/>
              <a:buChar char="•"/>
            </a:pPr>
            <a:r>
              <a:rPr lang="it-IT" altLang="en-US" sz="2800" b="1" dirty="0" smtClean="0">
                <a:solidFill>
                  <a:srgbClr val="FFFFFF"/>
                </a:solidFill>
              </a:rPr>
              <a:t>9742 </a:t>
            </a:r>
            <a:r>
              <a:rPr lang="it-IT" altLang="en-US" sz="2800" b="1" dirty="0">
                <a:solidFill>
                  <a:srgbClr val="FFFFFF"/>
                </a:solidFill>
              </a:rPr>
              <a:t>women (55% of them received treatment </a:t>
            </a:r>
            <a:br>
              <a:rPr lang="it-IT" altLang="en-US" sz="2800" b="1" dirty="0">
                <a:solidFill>
                  <a:srgbClr val="FFFFFF"/>
                </a:solidFill>
              </a:rPr>
            </a:br>
            <a:r>
              <a:rPr lang="it-IT" altLang="en-US" sz="2800" b="1" dirty="0">
                <a:solidFill>
                  <a:srgbClr val="FFFFFF"/>
                </a:solidFill>
              </a:rPr>
              <a:t>as first-line therapy)</a:t>
            </a:r>
          </a:p>
        </p:txBody>
      </p:sp>
      <p:sp>
        <p:nvSpPr>
          <p:cNvPr id="32774" name="Text Box 37"/>
          <p:cNvSpPr txBox="1">
            <a:spLocks noChangeArrowheads="1"/>
          </p:cNvSpPr>
          <p:nvPr/>
        </p:nvSpPr>
        <p:spPr bwMode="auto">
          <a:xfrm>
            <a:off x="367578" y="6420573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it-IT" altLang="en-US" sz="1200" b="1" dirty="0">
                <a:solidFill>
                  <a:srgbClr val="FFFFFF"/>
                </a:solidFill>
              </a:rPr>
              <a:t>Carrick S, et al. </a:t>
            </a:r>
            <a:r>
              <a:rPr lang="it-IT" altLang="en-US" sz="1200" b="1" i="1" dirty="0">
                <a:solidFill>
                  <a:srgbClr val="FFFFFF"/>
                </a:solidFill>
              </a:rPr>
              <a:t>Cochrane Database Syst Rev. </a:t>
            </a:r>
            <a:r>
              <a:rPr lang="it-IT" altLang="en-US" sz="1200" b="1" dirty="0">
                <a:solidFill>
                  <a:srgbClr val="FFFFFF"/>
                </a:solidFill>
              </a:rPr>
              <a:t>2009;(2):CD003372.</a:t>
            </a:r>
          </a:p>
        </p:txBody>
      </p:sp>
    </p:spTree>
    <p:extLst>
      <p:ext uri="{BB962C8B-B14F-4D97-AF65-F5344CB8AC3E}">
        <p14:creationId xmlns:p14="http://schemas.microsoft.com/office/powerpoint/2010/main" val="36550050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4"/>
          <p:cNvSpPr txBox="1">
            <a:spLocks noChangeArrowheads="1"/>
          </p:cNvSpPr>
          <p:nvPr/>
        </p:nvSpPr>
        <p:spPr bwMode="auto">
          <a:xfrm>
            <a:off x="360339" y="2176138"/>
            <a:ext cx="8667750" cy="2746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Clr>
                <a:srgbClr val="F09828"/>
              </a:buClr>
              <a:buFont typeface="Arial" pitchFamily="34" charset="0"/>
              <a:buChar char="•"/>
            </a:pPr>
            <a:r>
              <a:rPr lang="it-IT" altLang="en-US" sz="2300" b="1" dirty="0">
                <a:solidFill>
                  <a:srgbClr val="FFFFFF"/>
                </a:solidFill>
              </a:rPr>
              <a:t>Response rates </a:t>
            </a:r>
            <a:r>
              <a:rPr lang="it-IT" altLang="en-US" sz="2300" b="1" dirty="0" smtClean="0">
                <a:solidFill>
                  <a:srgbClr val="FFFFFF"/>
                </a:solidFill>
              </a:rPr>
              <a:t>(HR = </a:t>
            </a:r>
            <a:r>
              <a:rPr lang="it-IT" altLang="en-US" sz="2300" b="1" dirty="0">
                <a:solidFill>
                  <a:srgbClr val="FFFFFF"/>
                </a:solidFill>
              </a:rPr>
              <a:t>1.29, 95% CI 1.14-1.45, </a:t>
            </a:r>
            <a:r>
              <a:rPr lang="it-IT" altLang="en-US" sz="2300" b="1" i="1" dirty="0">
                <a:solidFill>
                  <a:srgbClr val="FFFFFF"/>
                </a:solidFill>
              </a:rPr>
              <a:t>P</a:t>
            </a:r>
            <a:r>
              <a:rPr lang="en-US" altLang="en-US" sz="2300" b="1" dirty="0">
                <a:solidFill>
                  <a:srgbClr val="FFFFFF"/>
                </a:solidFill>
              </a:rPr>
              <a:t>&lt;</a:t>
            </a:r>
            <a:r>
              <a:rPr lang="en-US" altLang="en-US" sz="2300" b="1" dirty="0">
                <a:solidFill>
                  <a:srgbClr val="FFFFFF"/>
                </a:solidFill>
                <a:cs typeface="Times New Roman" pitchFamily="18" charset="0"/>
              </a:rPr>
              <a:t>.0001)</a:t>
            </a:r>
          </a:p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Clr>
                <a:srgbClr val="F09828"/>
              </a:buClr>
              <a:buFont typeface="Arial" pitchFamily="34" charset="0"/>
              <a:buChar char="•"/>
            </a:pPr>
            <a:r>
              <a:rPr lang="en-US" altLang="en-US" sz="2300" b="1" dirty="0">
                <a:solidFill>
                  <a:srgbClr val="FFFFFF"/>
                </a:solidFill>
                <a:cs typeface="Times New Roman" pitchFamily="18" charset="0"/>
              </a:rPr>
              <a:t>Time to </a:t>
            </a:r>
            <a:r>
              <a:rPr lang="en-US" altLang="en-US" sz="2300" b="1" dirty="0" smtClean="0">
                <a:solidFill>
                  <a:srgbClr val="FFFFFF"/>
                </a:solidFill>
                <a:cs typeface="Times New Roman" pitchFamily="18" charset="0"/>
              </a:rPr>
              <a:t>progression (HR </a:t>
            </a:r>
            <a:r>
              <a:rPr lang="en-US" altLang="en-US" sz="2300" b="1" dirty="0">
                <a:solidFill>
                  <a:srgbClr val="FFFFFF"/>
                </a:solidFill>
                <a:cs typeface="Times New Roman" pitchFamily="18" charset="0"/>
              </a:rPr>
              <a:t>= 0.78, 95% CI 0.74-0.82, </a:t>
            </a:r>
            <a:r>
              <a:rPr lang="en-US" altLang="en-US" sz="2300" b="1" i="1" dirty="0">
                <a:solidFill>
                  <a:srgbClr val="FFFFFF"/>
                </a:solidFill>
                <a:cs typeface="Times New Roman" pitchFamily="18" charset="0"/>
              </a:rPr>
              <a:t>P</a:t>
            </a:r>
            <a:r>
              <a:rPr lang="en-US" altLang="en-US" sz="2300" b="1" dirty="0">
                <a:solidFill>
                  <a:srgbClr val="FFFFFF"/>
                </a:solidFill>
              </a:rPr>
              <a:t>&lt;.00001)</a:t>
            </a:r>
          </a:p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Clr>
                <a:srgbClr val="F09828"/>
              </a:buClr>
              <a:buFont typeface="Arial" pitchFamily="34" charset="0"/>
              <a:buChar char="•"/>
            </a:pPr>
            <a:r>
              <a:rPr lang="en-US" altLang="en-US" sz="2300" b="1" dirty="0">
                <a:solidFill>
                  <a:srgbClr val="FFFFFF"/>
                </a:solidFill>
              </a:rPr>
              <a:t>Overall survival (HR = 0.88, 95% CI 0.83-0.93, </a:t>
            </a:r>
            <a:r>
              <a:rPr lang="en-US" altLang="en-US" sz="2300" b="1" i="1" dirty="0">
                <a:solidFill>
                  <a:srgbClr val="FFFFFF"/>
                </a:solidFill>
              </a:rPr>
              <a:t>P</a:t>
            </a:r>
            <a:r>
              <a:rPr lang="en-US" altLang="en-US" sz="2300" b="1" dirty="0">
                <a:solidFill>
                  <a:srgbClr val="FFFFFF"/>
                </a:solidFill>
              </a:rPr>
              <a:t>&lt;.00001)</a:t>
            </a:r>
          </a:p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Clr>
                <a:srgbClr val="F09828"/>
              </a:buClr>
              <a:buFont typeface="Arial" pitchFamily="34" charset="0"/>
              <a:buChar char="•"/>
            </a:pPr>
            <a:r>
              <a:rPr lang="en-US" altLang="en-US" sz="2300" b="1" dirty="0">
                <a:solidFill>
                  <a:srgbClr val="FFFFFF"/>
                </a:solidFill>
              </a:rPr>
              <a:t>More toxicity with </a:t>
            </a:r>
            <a:r>
              <a:rPr lang="en-US" altLang="en-US" sz="2300" b="1" dirty="0" err="1">
                <a:solidFill>
                  <a:srgbClr val="FFFFFF"/>
                </a:solidFill>
              </a:rPr>
              <a:t>polychemotherapy</a:t>
            </a:r>
            <a:r>
              <a:rPr lang="en-US" altLang="en-US" sz="2300" b="1" dirty="0">
                <a:solidFill>
                  <a:srgbClr val="FFFFFF"/>
                </a:solidFill>
              </a:rPr>
              <a:t> </a:t>
            </a:r>
            <a:r>
              <a:rPr lang="en-US" altLang="en-US" sz="2300" b="1" dirty="0" smtClean="0">
                <a:solidFill>
                  <a:srgbClr val="FFFFFF"/>
                </a:solidFill>
              </a:rPr>
              <a:t/>
            </a:r>
            <a:br>
              <a:rPr lang="en-US" altLang="en-US" sz="2300" b="1" dirty="0" smtClean="0">
                <a:solidFill>
                  <a:srgbClr val="FFFFFF"/>
                </a:solidFill>
              </a:rPr>
            </a:br>
            <a:r>
              <a:rPr lang="en-US" altLang="en-US" sz="2300" b="1" dirty="0" smtClean="0">
                <a:solidFill>
                  <a:srgbClr val="FFFFFF"/>
                </a:solidFill>
              </a:rPr>
              <a:t>(</a:t>
            </a:r>
            <a:r>
              <a:rPr lang="en-US" altLang="en-US" sz="2300" b="1" dirty="0">
                <a:solidFill>
                  <a:srgbClr val="FFFFFF"/>
                </a:solidFill>
              </a:rPr>
              <a:t>nausea, vomiting, </a:t>
            </a:r>
            <a:r>
              <a:rPr lang="en-US" altLang="en-US" sz="2300" b="1" dirty="0" smtClean="0">
                <a:solidFill>
                  <a:srgbClr val="FFFFFF"/>
                </a:solidFill>
              </a:rPr>
              <a:t>leukopenia</a:t>
            </a:r>
            <a:r>
              <a:rPr lang="en-US" altLang="en-US" sz="2300" b="1" dirty="0">
                <a:solidFill>
                  <a:srgbClr val="FFFFFF"/>
                </a:solidFill>
              </a:rPr>
              <a:t>, alopecia)</a:t>
            </a:r>
          </a:p>
        </p:txBody>
      </p:sp>
      <p:sp>
        <p:nvSpPr>
          <p:cNvPr id="33797" name="Text Box 9"/>
          <p:cNvSpPr txBox="1">
            <a:spLocks noChangeArrowheads="1"/>
          </p:cNvSpPr>
          <p:nvPr/>
        </p:nvSpPr>
        <p:spPr bwMode="auto">
          <a:xfrm>
            <a:off x="347639" y="1751806"/>
            <a:ext cx="86804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it-IT" altLang="en-US" sz="2200" b="1" dirty="0">
                <a:solidFill>
                  <a:srgbClr val="FFFFFF"/>
                </a:solidFill>
              </a:rPr>
              <a:t>Polychemotherapy </a:t>
            </a:r>
            <a:r>
              <a:rPr lang="it-IT" altLang="en-US" sz="2200" b="1" dirty="0" smtClean="0">
                <a:solidFill>
                  <a:srgbClr val="FFFFFF"/>
                </a:solidFill>
              </a:rPr>
              <a:t>is better </a:t>
            </a:r>
            <a:r>
              <a:rPr lang="it-IT" altLang="en-US" sz="2200" b="1" dirty="0">
                <a:solidFill>
                  <a:srgbClr val="FFFFFF"/>
                </a:solidFill>
              </a:rPr>
              <a:t>than </a:t>
            </a:r>
            <a:r>
              <a:rPr lang="it-IT" altLang="en-US" sz="2200" b="1" dirty="0" smtClean="0">
                <a:solidFill>
                  <a:srgbClr val="FFFFFF"/>
                </a:solidFill>
              </a:rPr>
              <a:t>single agent </a:t>
            </a:r>
            <a:r>
              <a:rPr lang="it-IT" altLang="en-US" sz="2200" b="1" dirty="0">
                <a:solidFill>
                  <a:srgbClr val="FFFFFF"/>
                </a:solidFill>
              </a:rPr>
              <a:t>in terms of:</a:t>
            </a:r>
          </a:p>
        </p:txBody>
      </p:sp>
      <p:sp>
        <p:nvSpPr>
          <p:cNvPr id="33800" name="Text Box 37"/>
          <p:cNvSpPr txBox="1">
            <a:spLocks noChangeArrowheads="1"/>
          </p:cNvSpPr>
          <p:nvPr/>
        </p:nvSpPr>
        <p:spPr bwMode="auto">
          <a:xfrm>
            <a:off x="359430" y="6421340"/>
            <a:ext cx="81724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it-IT" altLang="en-US" sz="1200" b="1" dirty="0" smtClean="0">
                <a:solidFill>
                  <a:srgbClr val="FFFFFF"/>
                </a:solidFill>
              </a:rPr>
              <a:t>Carrick </a:t>
            </a:r>
            <a:r>
              <a:rPr lang="it-IT" altLang="en-US" sz="1200" b="1" dirty="0">
                <a:solidFill>
                  <a:srgbClr val="FFFFFF"/>
                </a:solidFill>
              </a:rPr>
              <a:t>S, et al. </a:t>
            </a:r>
            <a:r>
              <a:rPr lang="it-IT" altLang="en-US" sz="1200" b="1" i="1" dirty="0">
                <a:solidFill>
                  <a:srgbClr val="FFFFFF"/>
                </a:solidFill>
              </a:rPr>
              <a:t>Cochrane Database Syst Rev. </a:t>
            </a:r>
            <a:r>
              <a:rPr lang="it-IT" altLang="en-US" sz="1200" b="1" dirty="0">
                <a:solidFill>
                  <a:srgbClr val="FFFFFF"/>
                </a:solidFill>
              </a:rPr>
              <a:t>2009;(2):CD003372.</a:t>
            </a:r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4198513" y="4935138"/>
            <a:ext cx="4404150" cy="1446550"/>
          </a:xfrm>
          <a:prstGeom prst="rect">
            <a:avLst/>
          </a:prstGeom>
          <a:solidFill>
            <a:srgbClr val="DF860F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>
                <a:solidFill>
                  <a:srgbClr val="FFFFFF"/>
                </a:solidFill>
              </a:rPr>
              <a:t>An unresolved question is whether combination regimens are more effective than single agents given sequentially.</a:t>
            </a:r>
            <a:endParaRPr lang="es-ES" altLang="en-US" sz="2200" b="1" dirty="0">
              <a:solidFill>
                <a:srgbClr val="FFFFFF"/>
              </a:solidFill>
            </a:endParaRPr>
          </a:p>
        </p:txBody>
      </p:sp>
      <p:sp>
        <p:nvSpPr>
          <p:cNvPr id="12" name="Titolo 1"/>
          <p:cNvSpPr txBox="1">
            <a:spLocks/>
          </p:cNvSpPr>
          <p:nvPr/>
        </p:nvSpPr>
        <p:spPr bwMode="auto">
          <a:xfrm>
            <a:off x="0" y="76058"/>
            <a:ext cx="9144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lnSpc>
                <a:spcPct val="85000"/>
              </a:lnSpc>
              <a:defRPr/>
            </a:pPr>
            <a:r>
              <a:rPr lang="en-US" altLang="en-US" sz="3500" dirty="0" smtClean="0">
                <a:solidFill>
                  <a:srgbClr val="F09828"/>
                </a:solidFill>
              </a:rPr>
              <a:t>Single-Agent Versus </a:t>
            </a:r>
            <a:r>
              <a:rPr lang="en-US" altLang="en-US" sz="3500" dirty="0" err="1" smtClean="0">
                <a:solidFill>
                  <a:srgbClr val="F09828"/>
                </a:solidFill>
              </a:rPr>
              <a:t>Polychemotherapy</a:t>
            </a:r>
            <a:r>
              <a:rPr lang="en-US" altLang="en-US" sz="3500" dirty="0">
                <a:solidFill>
                  <a:srgbClr val="F09828"/>
                </a:solidFill>
              </a:rPr>
              <a:t> </a:t>
            </a:r>
            <a:r>
              <a:rPr lang="en-US" altLang="en-US" sz="3500" dirty="0" smtClean="0">
                <a:solidFill>
                  <a:srgbClr val="F09828"/>
                </a:solidFill>
              </a:rPr>
              <a:t/>
            </a:r>
            <a:br>
              <a:rPr lang="en-US" altLang="en-US" sz="3500" dirty="0" smtClean="0">
                <a:solidFill>
                  <a:srgbClr val="F09828"/>
                </a:solidFill>
              </a:rPr>
            </a:br>
            <a:r>
              <a:rPr lang="en-US" altLang="en-US" sz="3500" dirty="0" smtClean="0">
                <a:solidFill>
                  <a:srgbClr val="F09828"/>
                </a:solidFill>
              </a:rPr>
              <a:t>in Patients With Advanced Breast Cancer</a:t>
            </a:r>
            <a:endParaRPr lang="en-US" altLang="en-US" sz="3500" dirty="0">
              <a:solidFill>
                <a:srgbClr val="F098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3712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 bwMode="auto">
          <a:xfrm>
            <a:off x="2639025" y="2194806"/>
            <a:ext cx="2430687" cy="361332"/>
          </a:xfrm>
          <a:prstGeom prst="rect">
            <a:avLst/>
          </a:prstGeom>
          <a:solidFill>
            <a:srgbClr val="DF860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10669" y="2186859"/>
            <a:ext cx="2208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Doxorubicin (A)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562579" y="1986318"/>
            <a:ext cx="439839" cy="3102157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8085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 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4413250" y="4416610"/>
            <a:ext cx="265113" cy="212725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s-ES" altLang="en-US" sz="2600" b="1" dirty="0">
                <a:solidFill>
                  <a:srgbClr val="000000"/>
                </a:solidFill>
                <a:latin typeface="Times New Roman" pitchFamily="18" charset="0"/>
              </a:rPr>
              <a:t>+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6299" y="2740274"/>
            <a:ext cx="1551006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Patients with metastatic</a:t>
            </a:r>
            <a:r>
              <a:rPr kumimoji="0" lang="it-IT" altLang="en-US" sz="16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breast </a:t>
            </a:r>
            <a:br>
              <a:rPr kumimoji="0" lang="it-IT" altLang="en-US" sz="16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</a:br>
            <a:r>
              <a:rPr kumimoji="0" lang="it-IT" altLang="en-US" sz="16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cancer 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(N = 739)</a:t>
            </a:r>
            <a:endParaRPr kumimoji="0" lang="it-IT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olo 1"/>
          <p:cNvSpPr txBox="1">
            <a:spLocks/>
          </p:cNvSpPr>
          <p:nvPr/>
        </p:nvSpPr>
        <p:spPr bwMode="auto">
          <a:xfrm>
            <a:off x="0" y="76058"/>
            <a:ext cx="9144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lvl="0">
              <a:lnSpc>
                <a:spcPct val="85000"/>
              </a:lnSpc>
              <a:defRPr/>
            </a:pPr>
            <a:r>
              <a:rPr kumimoji="0" lang="en-US" altLang="en-US" sz="3500" b="1" i="0" u="none" strike="noStrike" kern="0" cap="none" spc="0" normalizeH="0" baseline="0" noProof="0" dirty="0" smtClean="0">
                <a:ln>
                  <a:noFill/>
                </a:ln>
                <a:solidFill>
                  <a:srgbClr val="F09828"/>
                </a:solidFill>
                <a:effectLst/>
                <a:uLnTx/>
                <a:uFillTx/>
                <a:latin typeface="Arial"/>
              </a:rPr>
              <a:t>Doxorubicin</a:t>
            </a:r>
            <a:r>
              <a:rPr kumimoji="0" lang="en-US" altLang="en-US" sz="3500" b="1" i="0" u="none" strike="noStrike" kern="0" cap="none" spc="0" normalizeH="0" noProof="0" dirty="0" smtClean="0">
                <a:ln>
                  <a:noFill/>
                </a:ln>
                <a:solidFill>
                  <a:srgbClr val="F09828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altLang="en-US" sz="3500" b="1" i="0" u="none" strike="noStrike" kern="0" cap="none" spc="0" normalizeH="0" noProof="0" dirty="0" err="1" smtClean="0">
                <a:ln>
                  <a:noFill/>
                </a:ln>
                <a:solidFill>
                  <a:srgbClr val="F09828"/>
                </a:solidFill>
                <a:effectLst/>
                <a:uLnTx/>
                <a:uFillTx/>
                <a:latin typeface="Arial"/>
              </a:rPr>
              <a:t>vs</a:t>
            </a:r>
            <a:r>
              <a:rPr kumimoji="0" lang="en-US" altLang="en-US" sz="3500" b="1" i="0" u="none" strike="noStrike" kern="0" cap="none" spc="0" normalizeH="0" noProof="0" dirty="0" smtClean="0">
                <a:ln>
                  <a:noFill/>
                </a:ln>
                <a:solidFill>
                  <a:srgbClr val="F09828"/>
                </a:solidFill>
                <a:effectLst/>
                <a:uLnTx/>
                <a:uFillTx/>
                <a:latin typeface="Arial"/>
              </a:rPr>
              <a:t> Paclitaxel </a:t>
            </a:r>
            <a:r>
              <a:rPr kumimoji="0" lang="en-US" altLang="en-US" sz="3500" b="1" i="0" u="none" strike="noStrike" kern="0" cap="none" spc="0" normalizeH="0" noProof="0" dirty="0" err="1" smtClean="0">
                <a:ln>
                  <a:noFill/>
                </a:ln>
                <a:solidFill>
                  <a:srgbClr val="F09828"/>
                </a:solidFill>
                <a:effectLst/>
                <a:uLnTx/>
                <a:uFillTx/>
                <a:latin typeface="Arial"/>
              </a:rPr>
              <a:t>vs</a:t>
            </a:r>
            <a:r>
              <a:rPr kumimoji="0" lang="en-US" altLang="en-US" sz="3500" b="1" i="0" u="none" strike="noStrike" kern="0" cap="none" spc="0" normalizeH="0" noProof="0" dirty="0" smtClean="0">
                <a:ln>
                  <a:noFill/>
                </a:ln>
                <a:solidFill>
                  <a:srgbClr val="F09828"/>
                </a:solidFill>
                <a:effectLst/>
                <a:uLnTx/>
                <a:uFillTx/>
                <a:latin typeface="Arial"/>
              </a:rPr>
              <a:t> </a:t>
            </a:r>
          </a:p>
          <a:p>
            <a:pPr lvl="0">
              <a:lnSpc>
                <a:spcPct val="85000"/>
              </a:lnSpc>
              <a:defRPr/>
            </a:pPr>
            <a:r>
              <a:rPr lang="en-US" altLang="en-US" sz="3500" kern="0" dirty="0" smtClean="0">
                <a:solidFill>
                  <a:srgbClr val="F09828"/>
                </a:solidFill>
                <a:latin typeface="Arial"/>
              </a:rPr>
              <a:t>Doxorubicin/Paclitaxel </a:t>
            </a:r>
            <a:br>
              <a:rPr lang="en-US" altLang="en-US" sz="3500" kern="0" dirty="0" smtClean="0">
                <a:solidFill>
                  <a:srgbClr val="F09828"/>
                </a:solidFill>
                <a:latin typeface="Arial"/>
              </a:rPr>
            </a:br>
            <a:r>
              <a:rPr lang="en-US" altLang="en-US" sz="3500" kern="0" dirty="0" smtClean="0">
                <a:solidFill>
                  <a:srgbClr val="F09828"/>
                </a:solidFill>
                <a:latin typeface="Arial"/>
              </a:rPr>
              <a:t>(ECOG 1193 Phase III Study)</a:t>
            </a:r>
            <a:endParaRPr kumimoji="0" lang="en-US" altLang="en-US" sz="3500" b="1" i="0" u="none" strike="noStrike" kern="0" cap="none" spc="0" normalizeH="0" baseline="0" noProof="0" dirty="0">
              <a:ln>
                <a:noFill/>
              </a:ln>
              <a:solidFill>
                <a:srgbClr val="F09828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41450" y="6441209"/>
            <a:ext cx="605355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Sledge GW, et al. </a:t>
            </a:r>
            <a:r>
              <a:rPr kumimoji="0" lang="it-IT" altLang="en-US" sz="1200" b="1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J Clin</a:t>
            </a:r>
            <a:r>
              <a:rPr kumimoji="0" lang="it-IT" altLang="en-US" sz="1200" b="1" i="1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Oncol</a:t>
            </a:r>
            <a:r>
              <a:rPr kumimoji="0" lang="it-IT" altLang="en-US" sz="1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. 2003;21:588-592.</a:t>
            </a:r>
            <a:endParaRPr kumimoji="0" lang="it-IT" alt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27843" y="2171655"/>
            <a:ext cx="3125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RANDOMIZE</a:t>
            </a:r>
            <a:endParaRPr lang="en-US" b="1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2733815" y="2532987"/>
            <a:ext cx="3041949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285750" marR="0" lvl="0" indent="-285750" defTabSz="91440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rgbClr val="DF860F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it-IT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60 mg/m</a:t>
            </a:r>
            <a:r>
              <a:rPr kumimoji="0" lang="it-IT" altLang="en-US" sz="14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2</a:t>
            </a:r>
          </a:p>
          <a:p>
            <a:pPr marL="285750" marR="0" lvl="0" indent="-285750" defTabSz="91440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rgbClr val="DF860F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it-IT" altLang="en-US" sz="1400" b="1" kern="0" dirty="0" smtClean="0">
                <a:solidFill>
                  <a:srgbClr val="FFFFFF"/>
                </a:solidFill>
              </a:rPr>
              <a:t>IV over 24 hrs q3w</a:t>
            </a:r>
          </a:p>
          <a:p>
            <a:pPr marL="285750" marR="0" lvl="0" indent="-285750" defTabSz="91440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rgbClr val="DF860F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it-IT" altLang="en-US" sz="14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Max 8 cycles, crossover to T</a:t>
            </a:r>
            <a:endParaRPr kumimoji="0" lang="it-IT" altLang="en-US" sz="1400" b="1" i="0" u="none" strike="noStrike" kern="0" cap="none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2733815" y="3586660"/>
            <a:ext cx="395854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285750" marR="0" lvl="0" indent="-285750" defTabSz="91440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rgbClr val="DF860F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it-IT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175 mg/m</a:t>
            </a:r>
            <a:r>
              <a:rPr kumimoji="0" lang="it-IT" altLang="en-US" sz="14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2</a:t>
            </a:r>
          </a:p>
          <a:p>
            <a:pPr marL="285750" marR="0" lvl="0" indent="-285750" defTabSz="91440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rgbClr val="DF860F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it-IT" altLang="en-US" sz="1400" b="1" kern="0" dirty="0" smtClean="0">
                <a:solidFill>
                  <a:srgbClr val="FFFFFF"/>
                </a:solidFill>
              </a:rPr>
              <a:t>IV over 24 hrs q3w</a:t>
            </a:r>
          </a:p>
          <a:p>
            <a:pPr marL="285750" marR="0" lvl="0" indent="-285750" defTabSz="91440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rgbClr val="DF860F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it-IT" altLang="en-US" sz="14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Continued until PD, crossover to A</a:t>
            </a:r>
            <a:endParaRPr kumimoji="0" lang="it-IT" altLang="en-US" sz="1400" b="1" i="0" u="none" strike="noStrike" kern="0" cap="none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639025" y="3268025"/>
            <a:ext cx="2430687" cy="361332"/>
          </a:xfrm>
          <a:prstGeom prst="rect">
            <a:avLst/>
          </a:prstGeom>
          <a:solidFill>
            <a:srgbClr val="7EC23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33815" y="3260078"/>
            <a:ext cx="2208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Paclitaxel (T)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2639025" y="4322097"/>
            <a:ext cx="3951661" cy="361332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39024" y="4314150"/>
            <a:ext cx="3951661" cy="338554"/>
          </a:xfrm>
          <a:prstGeom prst="rect">
            <a:avLst/>
          </a:prstGeom>
          <a:solidFill>
            <a:srgbClr val="FFCC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Doxorubicin (A</a:t>
            </a:r>
            <a:r>
              <a:rPr lang="en-US" sz="1600" b="1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) + Paclitaxel (T)</a:t>
            </a: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2733815" y="4756978"/>
            <a:ext cx="39585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285750" marR="0" lvl="0" indent="-285750" defTabSz="91440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rgbClr val="DF860F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it-IT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A 50 mg/m</a:t>
            </a:r>
            <a:r>
              <a:rPr kumimoji="0" lang="it-IT" altLang="en-US" sz="14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2 </a:t>
            </a:r>
            <a:r>
              <a:rPr lang="it-IT" altLang="en-US" sz="1400" b="1" kern="0" dirty="0" smtClean="0">
                <a:solidFill>
                  <a:srgbClr val="FFFFFF"/>
                </a:solidFill>
              </a:rPr>
              <a:t>for 3 hrs</a:t>
            </a:r>
            <a:endParaRPr kumimoji="0" lang="it-IT" altLang="en-US" sz="1400" b="1" i="0" u="none" strike="noStrike" kern="0" cap="none" spc="0" normalizeH="0" baseline="3000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  <a:p>
            <a:pPr marL="285750" lvl="0" indent="-285750" fontAlgn="base">
              <a:spcAft>
                <a:spcPct val="0"/>
              </a:spcAft>
              <a:buClr>
                <a:srgbClr val="DF860F"/>
              </a:buClr>
              <a:buFont typeface="Arial" pitchFamily="34" charset="0"/>
              <a:buChar char="•"/>
            </a:pPr>
            <a:r>
              <a:rPr lang="it-IT" altLang="en-US" sz="1400" b="1" kern="0" dirty="0" smtClean="0">
                <a:solidFill>
                  <a:srgbClr val="FFFFFF"/>
                </a:solidFill>
              </a:rPr>
              <a:t>+ T 150 mg/m</a:t>
            </a:r>
            <a:r>
              <a:rPr lang="it-IT" altLang="en-US" sz="1400" b="1" kern="0" baseline="30000" dirty="0" smtClean="0">
                <a:solidFill>
                  <a:srgbClr val="FFFFFF"/>
                </a:solidFill>
              </a:rPr>
              <a:t>2 </a:t>
            </a:r>
            <a:r>
              <a:rPr lang="it-IT" altLang="en-US" sz="1400" b="1" kern="0" dirty="0" smtClean="0">
                <a:solidFill>
                  <a:srgbClr val="FFFFFF"/>
                </a:solidFill>
              </a:rPr>
              <a:t>over 24 hrs q3w</a:t>
            </a:r>
            <a:endParaRPr kumimoji="0" lang="it-IT" altLang="en-US" sz="1400" b="1" i="0" u="none" strike="noStrike" kern="0" cap="none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2060292" y="2406250"/>
            <a:ext cx="532432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2060292" y="3436271"/>
            <a:ext cx="532432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2060292" y="4494164"/>
            <a:ext cx="532432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7135794" y="3236932"/>
            <a:ext cx="1672540" cy="1077218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Treat  until documented</a:t>
            </a:r>
            <a:r>
              <a:rPr kumimoji="0" lang="it-IT" altLang="en-US" sz="1600" b="1" i="0" u="none" strike="noStrike" kern="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disease progression</a:t>
            </a:r>
            <a:endParaRPr kumimoji="0" lang="it-IT" altLang="en-US" sz="16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ight Brace 24"/>
          <p:cNvSpPr/>
          <p:nvPr/>
        </p:nvSpPr>
        <p:spPr bwMode="auto">
          <a:xfrm>
            <a:off x="6590685" y="2171655"/>
            <a:ext cx="446723" cy="3264061"/>
          </a:xfrm>
          <a:prstGeom prst="rightBrac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13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Default Design">
  <a:themeElements>
    <a:clrScheme name="Default Design 14">
      <a:dk1>
        <a:srgbClr val="000000"/>
      </a:dk1>
      <a:lt1>
        <a:srgbClr val="FFFFFF"/>
      </a:lt1>
      <a:dk2>
        <a:srgbClr val="000066"/>
      </a:dk2>
      <a:lt2>
        <a:srgbClr val="F09828"/>
      </a:lt2>
      <a:accent1>
        <a:srgbClr val="DDDA68"/>
      </a:accent1>
      <a:accent2>
        <a:srgbClr val="99D0D7"/>
      </a:accent2>
      <a:accent3>
        <a:srgbClr val="AAAAB8"/>
      </a:accent3>
      <a:accent4>
        <a:srgbClr val="DADADA"/>
      </a:accent4>
      <a:accent5>
        <a:srgbClr val="EBEAB9"/>
      </a:accent5>
      <a:accent6>
        <a:srgbClr val="8ABCC3"/>
      </a:accent6>
      <a:hlink>
        <a:srgbClr val="7FE258"/>
      </a:hlink>
      <a:folHlink>
        <a:srgbClr val="DF9189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6A737B"/>
        </a:dk2>
        <a:lt2>
          <a:srgbClr val="F09828"/>
        </a:lt2>
        <a:accent1>
          <a:srgbClr val="DDDA68"/>
        </a:accent1>
        <a:accent2>
          <a:srgbClr val="99D0D7"/>
        </a:accent2>
        <a:accent3>
          <a:srgbClr val="B9BCBF"/>
        </a:accent3>
        <a:accent4>
          <a:srgbClr val="DADADA"/>
        </a:accent4>
        <a:accent5>
          <a:srgbClr val="EBEAB9"/>
        </a:accent5>
        <a:accent6>
          <a:srgbClr val="8ABCC3"/>
        </a:accent6>
        <a:hlink>
          <a:srgbClr val="7FE258"/>
        </a:hlink>
        <a:folHlink>
          <a:srgbClr val="DF91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66"/>
        </a:dk2>
        <a:lt2>
          <a:srgbClr val="F09828"/>
        </a:lt2>
        <a:accent1>
          <a:srgbClr val="DDDA68"/>
        </a:accent1>
        <a:accent2>
          <a:srgbClr val="99D0D7"/>
        </a:accent2>
        <a:accent3>
          <a:srgbClr val="AAAAB8"/>
        </a:accent3>
        <a:accent4>
          <a:srgbClr val="DADADA"/>
        </a:accent4>
        <a:accent5>
          <a:srgbClr val="EBEAB9"/>
        </a:accent5>
        <a:accent6>
          <a:srgbClr val="8ABCC3"/>
        </a:accent6>
        <a:hlink>
          <a:srgbClr val="7FE258"/>
        </a:hlink>
        <a:folHlink>
          <a:srgbClr val="DF918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Default Design">
  <a:themeElements>
    <a:clrScheme name="Default Design 14">
      <a:dk1>
        <a:srgbClr val="000000"/>
      </a:dk1>
      <a:lt1>
        <a:srgbClr val="FFFFFF"/>
      </a:lt1>
      <a:dk2>
        <a:srgbClr val="000066"/>
      </a:dk2>
      <a:lt2>
        <a:srgbClr val="F09828"/>
      </a:lt2>
      <a:accent1>
        <a:srgbClr val="DDDA68"/>
      </a:accent1>
      <a:accent2>
        <a:srgbClr val="99D0D7"/>
      </a:accent2>
      <a:accent3>
        <a:srgbClr val="AAAAB8"/>
      </a:accent3>
      <a:accent4>
        <a:srgbClr val="DADADA"/>
      </a:accent4>
      <a:accent5>
        <a:srgbClr val="EBEAB9"/>
      </a:accent5>
      <a:accent6>
        <a:srgbClr val="8ABCC3"/>
      </a:accent6>
      <a:hlink>
        <a:srgbClr val="7FE258"/>
      </a:hlink>
      <a:folHlink>
        <a:srgbClr val="DF9189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6A737B"/>
        </a:dk2>
        <a:lt2>
          <a:srgbClr val="F09828"/>
        </a:lt2>
        <a:accent1>
          <a:srgbClr val="DDDA68"/>
        </a:accent1>
        <a:accent2>
          <a:srgbClr val="99D0D7"/>
        </a:accent2>
        <a:accent3>
          <a:srgbClr val="B9BCBF"/>
        </a:accent3>
        <a:accent4>
          <a:srgbClr val="DADADA"/>
        </a:accent4>
        <a:accent5>
          <a:srgbClr val="EBEAB9"/>
        </a:accent5>
        <a:accent6>
          <a:srgbClr val="8ABCC3"/>
        </a:accent6>
        <a:hlink>
          <a:srgbClr val="7FE258"/>
        </a:hlink>
        <a:folHlink>
          <a:srgbClr val="DF91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66"/>
        </a:dk2>
        <a:lt2>
          <a:srgbClr val="F09828"/>
        </a:lt2>
        <a:accent1>
          <a:srgbClr val="DDDA68"/>
        </a:accent1>
        <a:accent2>
          <a:srgbClr val="99D0D7"/>
        </a:accent2>
        <a:accent3>
          <a:srgbClr val="AAAAB8"/>
        </a:accent3>
        <a:accent4>
          <a:srgbClr val="DADADA"/>
        </a:accent4>
        <a:accent5>
          <a:srgbClr val="EBEAB9"/>
        </a:accent5>
        <a:accent6>
          <a:srgbClr val="8ABCC3"/>
        </a:accent6>
        <a:hlink>
          <a:srgbClr val="7FE258"/>
        </a:hlink>
        <a:folHlink>
          <a:srgbClr val="DF918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Default Design">
  <a:themeElements>
    <a:clrScheme name="Default Design 14">
      <a:dk1>
        <a:srgbClr val="000000"/>
      </a:dk1>
      <a:lt1>
        <a:srgbClr val="FFFFFF"/>
      </a:lt1>
      <a:dk2>
        <a:srgbClr val="000066"/>
      </a:dk2>
      <a:lt2>
        <a:srgbClr val="F09828"/>
      </a:lt2>
      <a:accent1>
        <a:srgbClr val="DDDA68"/>
      </a:accent1>
      <a:accent2>
        <a:srgbClr val="99D0D7"/>
      </a:accent2>
      <a:accent3>
        <a:srgbClr val="AAAAB8"/>
      </a:accent3>
      <a:accent4>
        <a:srgbClr val="DADADA"/>
      </a:accent4>
      <a:accent5>
        <a:srgbClr val="EBEAB9"/>
      </a:accent5>
      <a:accent6>
        <a:srgbClr val="8ABCC3"/>
      </a:accent6>
      <a:hlink>
        <a:srgbClr val="7FE258"/>
      </a:hlink>
      <a:folHlink>
        <a:srgbClr val="DF9189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6A737B"/>
        </a:dk2>
        <a:lt2>
          <a:srgbClr val="F09828"/>
        </a:lt2>
        <a:accent1>
          <a:srgbClr val="DDDA68"/>
        </a:accent1>
        <a:accent2>
          <a:srgbClr val="99D0D7"/>
        </a:accent2>
        <a:accent3>
          <a:srgbClr val="B9BCBF"/>
        </a:accent3>
        <a:accent4>
          <a:srgbClr val="DADADA"/>
        </a:accent4>
        <a:accent5>
          <a:srgbClr val="EBEAB9"/>
        </a:accent5>
        <a:accent6>
          <a:srgbClr val="8ABCC3"/>
        </a:accent6>
        <a:hlink>
          <a:srgbClr val="7FE258"/>
        </a:hlink>
        <a:folHlink>
          <a:srgbClr val="DF91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66"/>
        </a:dk2>
        <a:lt2>
          <a:srgbClr val="F09828"/>
        </a:lt2>
        <a:accent1>
          <a:srgbClr val="DDDA68"/>
        </a:accent1>
        <a:accent2>
          <a:srgbClr val="99D0D7"/>
        </a:accent2>
        <a:accent3>
          <a:srgbClr val="AAAAB8"/>
        </a:accent3>
        <a:accent4>
          <a:srgbClr val="DADADA"/>
        </a:accent4>
        <a:accent5>
          <a:srgbClr val="EBEAB9"/>
        </a:accent5>
        <a:accent6>
          <a:srgbClr val="8ABCC3"/>
        </a:accent6>
        <a:hlink>
          <a:srgbClr val="7FE258"/>
        </a:hlink>
        <a:folHlink>
          <a:srgbClr val="DF918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Default Design">
  <a:themeElements>
    <a:clrScheme name="Default Design 14">
      <a:dk1>
        <a:srgbClr val="000000"/>
      </a:dk1>
      <a:lt1>
        <a:srgbClr val="FFFFFF"/>
      </a:lt1>
      <a:dk2>
        <a:srgbClr val="000066"/>
      </a:dk2>
      <a:lt2>
        <a:srgbClr val="F09828"/>
      </a:lt2>
      <a:accent1>
        <a:srgbClr val="DDDA68"/>
      </a:accent1>
      <a:accent2>
        <a:srgbClr val="99D0D7"/>
      </a:accent2>
      <a:accent3>
        <a:srgbClr val="AAAAB8"/>
      </a:accent3>
      <a:accent4>
        <a:srgbClr val="DADADA"/>
      </a:accent4>
      <a:accent5>
        <a:srgbClr val="EBEAB9"/>
      </a:accent5>
      <a:accent6>
        <a:srgbClr val="8ABCC3"/>
      </a:accent6>
      <a:hlink>
        <a:srgbClr val="7FE258"/>
      </a:hlink>
      <a:folHlink>
        <a:srgbClr val="DF9189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6A737B"/>
        </a:dk2>
        <a:lt2>
          <a:srgbClr val="F09828"/>
        </a:lt2>
        <a:accent1>
          <a:srgbClr val="DDDA68"/>
        </a:accent1>
        <a:accent2>
          <a:srgbClr val="99D0D7"/>
        </a:accent2>
        <a:accent3>
          <a:srgbClr val="B9BCBF"/>
        </a:accent3>
        <a:accent4>
          <a:srgbClr val="DADADA"/>
        </a:accent4>
        <a:accent5>
          <a:srgbClr val="EBEAB9"/>
        </a:accent5>
        <a:accent6>
          <a:srgbClr val="8ABCC3"/>
        </a:accent6>
        <a:hlink>
          <a:srgbClr val="7FE258"/>
        </a:hlink>
        <a:folHlink>
          <a:srgbClr val="DF91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66"/>
        </a:dk2>
        <a:lt2>
          <a:srgbClr val="F09828"/>
        </a:lt2>
        <a:accent1>
          <a:srgbClr val="DDDA68"/>
        </a:accent1>
        <a:accent2>
          <a:srgbClr val="99D0D7"/>
        </a:accent2>
        <a:accent3>
          <a:srgbClr val="AAAAB8"/>
        </a:accent3>
        <a:accent4>
          <a:srgbClr val="DADADA"/>
        </a:accent4>
        <a:accent5>
          <a:srgbClr val="EBEAB9"/>
        </a:accent5>
        <a:accent6>
          <a:srgbClr val="8ABCC3"/>
        </a:accent6>
        <a:hlink>
          <a:srgbClr val="7FE258"/>
        </a:hlink>
        <a:folHlink>
          <a:srgbClr val="DF918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Default Design">
  <a:themeElements>
    <a:clrScheme name="Default Design 14">
      <a:dk1>
        <a:srgbClr val="000000"/>
      </a:dk1>
      <a:lt1>
        <a:srgbClr val="FFFFFF"/>
      </a:lt1>
      <a:dk2>
        <a:srgbClr val="000066"/>
      </a:dk2>
      <a:lt2>
        <a:srgbClr val="F09828"/>
      </a:lt2>
      <a:accent1>
        <a:srgbClr val="DDDA68"/>
      </a:accent1>
      <a:accent2>
        <a:srgbClr val="99D0D7"/>
      </a:accent2>
      <a:accent3>
        <a:srgbClr val="AAAAB8"/>
      </a:accent3>
      <a:accent4>
        <a:srgbClr val="DADADA"/>
      </a:accent4>
      <a:accent5>
        <a:srgbClr val="EBEAB9"/>
      </a:accent5>
      <a:accent6>
        <a:srgbClr val="8ABCC3"/>
      </a:accent6>
      <a:hlink>
        <a:srgbClr val="7FE258"/>
      </a:hlink>
      <a:folHlink>
        <a:srgbClr val="DF9189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6A737B"/>
        </a:dk2>
        <a:lt2>
          <a:srgbClr val="F09828"/>
        </a:lt2>
        <a:accent1>
          <a:srgbClr val="DDDA68"/>
        </a:accent1>
        <a:accent2>
          <a:srgbClr val="99D0D7"/>
        </a:accent2>
        <a:accent3>
          <a:srgbClr val="B9BCBF"/>
        </a:accent3>
        <a:accent4>
          <a:srgbClr val="DADADA"/>
        </a:accent4>
        <a:accent5>
          <a:srgbClr val="EBEAB9"/>
        </a:accent5>
        <a:accent6>
          <a:srgbClr val="8ABCC3"/>
        </a:accent6>
        <a:hlink>
          <a:srgbClr val="7FE258"/>
        </a:hlink>
        <a:folHlink>
          <a:srgbClr val="DF91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66"/>
        </a:dk2>
        <a:lt2>
          <a:srgbClr val="F09828"/>
        </a:lt2>
        <a:accent1>
          <a:srgbClr val="DDDA68"/>
        </a:accent1>
        <a:accent2>
          <a:srgbClr val="99D0D7"/>
        </a:accent2>
        <a:accent3>
          <a:srgbClr val="AAAAB8"/>
        </a:accent3>
        <a:accent4>
          <a:srgbClr val="DADADA"/>
        </a:accent4>
        <a:accent5>
          <a:srgbClr val="EBEAB9"/>
        </a:accent5>
        <a:accent6>
          <a:srgbClr val="8ABCC3"/>
        </a:accent6>
        <a:hlink>
          <a:srgbClr val="7FE258"/>
        </a:hlink>
        <a:folHlink>
          <a:srgbClr val="DF918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1141</Words>
  <Application>Microsoft Office PowerPoint</Application>
  <PresentationFormat>On-screen Show (4:3)</PresentationFormat>
  <Paragraphs>348</Paragraphs>
  <Slides>21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4_Default Design</vt:lpstr>
      <vt:lpstr>5_Default Design</vt:lpstr>
      <vt:lpstr>Default Design</vt:lpstr>
      <vt:lpstr>1_Default Design</vt:lpstr>
      <vt:lpstr>2_Default Design</vt:lpstr>
      <vt:lpstr>3_Default Design</vt:lpstr>
      <vt:lpstr>Office Theme</vt:lpstr>
      <vt:lpstr>PowerPoint Presentation</vt:lpstr>
      <vt:lpstr>PowerPoint Presentation</vt:lpstr>
      <vt:lpstr>PowerPoint Presentation</vt:lpstr>
      <vt:lpstr>ESMO Guidelines: First-Line  Therapy in Advanced Breast Cancer </vt:lpstr>
      <vt:lpstr> Chemotherapy for Metastatic  Breast Cancer </vt:lpstr>
      <vt:lpstr>Individualized Therapy and Personalized Medicine</vt:lpstr>
      <vt:lpstr>Single-Agent Versus Polychemotherapy in Patients With Advanced Breast Cancer</vt:lpstr>
      <vt:lpstr>PowerPoint Presentation</vt:lpstr>
      <vt:lpstr> </vt:lpstr>
      <vt:lpstr>ECOG 1193:  First-Line Treatment of MBC</vt:lpstr>
      <vt:lpstr>Chemotherapy for Metastatic Breast Cancer</vt:lpstr>
      <vt:lpstr>Longer First-Line Chemotherapy Duration: Substantially Longer PFS  (HR: 0.64)</vt:lpstr>
      <vt:lpstr>Longer First-Line Chemotherapy Duration: Marginal Effect on OS (HR: 0.91)</vt:lpstr>
      <vt:lpstr>PowerPoint Presentation</vt:lpstr>
      <vt:lpstr>VEGF Is a Key Mediator of Angiogenesis</vt:lpstr>
      <vt:lpstr>Meta-Analysis of 3 Phase III Trials of Bevacizumab (BEV) in Previously  Untreated Metastatic Breast Cancer</vt:lpstr>
      <vt:lpstr>Meta-Analysis: PFS With Bevacizumab-Containing Therapy 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Furedy, RN, OCN</dc:creator>
  <cp:lastModifiedBy>Amy Furedy, RN, OCN</cp:lastModifiedBy>
  <cp:revision>18</cp:revision>
  <dcterms:created xsi:type="dcterms:W3CDTF">2014-09-23T14:19:02Z</dcterms:created>
  <dcterms:modified xsi:type="dcterms:W3CDTF">2014-10-28T22:58:05Z</dcterms:modified>
</cp:coreProperties>
</file>