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neke Koekkoek, BSN, OCN" initials="SKB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09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2022" y="-582"/>
      </p:cViewPr>
      <p:guideLst>
        <p:guide orient="horz" pos="2160"/>
        <p:guide orient="horz" pos="528"/>
        <p:guide orient="horz" pos="624"/>
        <p:guide orient="horz" pos="4176"/>
        <p:guide orient="horz" pos="3888"/>
        <p:guide orient="horz" pos="1056"/>
        <p:guide pos="2880"/>
        <p:guide pos="288"/>
        <p:guide pos="5472"/>
        <p:guide pos="5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190B93-F5BF-47F3-8B43-7D8F4E6F57F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9A714E-F8AA-43D8-99DD-1CD4F54FE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6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190B93-F5BF-47F3-8B43-7D8F4E6F57F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9A714E-F8AA-43D8-99DD-1CD4F54FE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2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190B93-F5BF-47F3-8B43-7D8F4E6F57F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9A714E-F8AA-43D8-99DD-1CD4F54FE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5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190B93-F5BF-47F3-8B43-7D8F4E6F57F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9A714E-F8AA-43D8-99DD-1CD4F54FE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5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190B93-F5BF-47F3-8B43-7D8F4E6F57F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9A714E-F8AA-43D8-99DD-1CD4F54FE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190B93-F5BF-47F3-8B43-7D8F4E6F57F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9A714E-F8AA-43D8-99DD-1CD4F54FE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190B93-F5BF-47F3-8B43-7D8F4E6F57F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9A714E-F8AA-43D8-99DD-1CD4F54FE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190B93-F5BF-47F3-8B43-7D8F4E6F57F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9A714E-F8AA-43D8-99DD-1CD4F54FE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4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190B93-F5BF-47F3-8B43-7D8F4E6F57F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9A714E-F8AA-43D8-99DD-1CD4F54FE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190B93-F5BF-47F3-8B43-7D8F4E6F57F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9A714E-F8AA-43D8-99DD-1CD4F54FE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190B93-F5BF-47F3-8B43-7D8F4E6F57F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9A714E-F8AA-43D8-99DD-1CD4F54FE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4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8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0982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77975"/>
            <a:ext cx="9144000" cy="1470025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 Updated Overall Survival Analysis With Correction for Protocol-Planned Crossover of the</a:t>
            </a:r>
            <a:br>
              <a:rPr lang="en-US" sz="2800" b="1" dirty="0" smtClean="0"/>
            </a:br>
            <a:r>
              <a:rPr lang="en-US" sz="2800" b="1" dirty="0" smtClean="0"/>
              <a:t>International, Phase III, Randomized, Placebo-Controlled Trial of </a:t>
            </a:r>
            <a:r>
              <a:rPr lang="en-US" sz="2800" b="1" dirty="0" err="1" smtClean="0"/>
              <a:t>Regorafenib</a:t>
            </a:r>
            <a:r>
              <a:rPr lang="en-US" sz="2800" dirty="0"/>
              <a:t> </a:t>
            </a:r>
            <a:r>
              <a:rPr lang="en-US" sz="2800" b="1" dirty="0" smtClean="0"/>
              <a:t>in Advanced Gastrointestinal Stromal Tumors After Failure of </a:t>
            </a:r>
            <a:r>
              <a:rPr lang="en-US" sz="2800" b="1" dirty="0" err="1" smtClean="0"/>
              <a:t>Imatinib</a:t>
            </a:r>
            <a:r>
              <a:rPr lang="en-US" sz="2800" b="1" dirty="0" smtClean="0"/>
              <a:t> and </a:t>
            </a:r>
            <a:r>
              <a:rPr lang="en-US" sz="2800" b="1" dirty="0" err="1" smtClean="0"/>
              <a:t>Sunitinib</a:t>
            </a:r>
            <a:r>
              <a:rPr lang="en-US" sz="2800" b="1" dirty="0" smtClean="0"/>
              <a:t> (GRID)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8229600" cy="1752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Demetri GD, </a:t>
            </a:r>
            <a:r>
              <a:rPr lang="en-US" sz="2000" b="1" dirty="0" err="1" smtClean="0">
                <a:solidFill>
                  <a:schemeClr val="bg1"/>
                </a:solidFill>
              </a:rPr>
              <a:t>Reichardt</a:t>
            </a:r>
            <a:r>
              <a:rPr lang="en-US" sz="2000" b="1" dirty="0" smtClean="0">
                <a:solidFill>
                  <a:schemeClr val="bg1"/>
                </a:solidFill>
              </a:rPr>
              <a:t> P</a:t>
            </a:r>
            <a:r>
              <a:rPr lang="en-US" sz="2000" dirty="0">
                <a:solidFill>
                  <a:schemeClr val="bg1"/>
                </a:solidFill>
              </a:rPr>
              <a:t>, Kang Y-K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</a:rPr>
              <a:t>Blay</a:t>
            </a:r>
            <a:r>
              <a:rPr lang="en-US" sz="2000" b="1" dirty="0" smtClean="0">
                <a:solidFill>
                  <a:schemeClr val="bg1"/>
                </a:solidFill>
              </a:rPr>
              <a:t> J-Y, Joensuu H, </a:t>
            </a:r>
            <a:br>
              <a:rPr lang="en-US" sz="2000" b="1" dirty="0" smtClean="0">
                <a:solidFill>
                  <a:schemeClr val="bg1"/>
                </a:solidFill>
              </a:rPr>
            </a:br>
            <a:r>
              <a:rPr lang="en-US" sz="2000" b="1" dirty="0" err="1" smtClean="0">
                <a:solidFill>
                  <a:schemeClr val="bg1"/>
                </a:solidFill>
              </a:rPr>
              <a:t>Schäfer</a:t>
            </a:r>
            <a:r>
              <a:rPr lang="en-US" sz="2000" b="1" dirty="0" smtClean="0">
                <a:solidFill>
                  <a:schemeClr val="bg1"/>
                </a:solidFill>
              </a:rPr>
              <a:t> K, </a:t>
            </a:r>
            <a:r>
              <a:rPr lang="en-US" sz="2000" b="1" dirty="0" err="1" smtClean="0">
                <a:solidFill>
                  <a:schemeClr val="bg1"/>
                </a:solidFill>
              </a:rPr>
              <a:t>Kuss</a:t>
            </a:r>
            <a:r>
              <a:rPr lang="en-US" sz="2000" b="1" dirty="0" smtClean="0">
                <a:solidFill>
                  <a:schemeClr val="bg1"/>
                </a:solidFill>
              </a:rPr>
              <a:t> I, </a:t>
            </a:r>
            <a:r>
              <a:rPr lang="en-US" sz="2000" b="1" dirty="0" err="1" smtClean="0">
                <a:solidFill>
                  <a:schemeClr val="bg1"/>
                </a:solidFill>
              </a:rPr>
              <a:t>Kappeler</a:t>
            </a:r>
            <a:r>
              <a:rPr lang="en-US" sz="2000" b="1" dirty="0" smtClean="0">
                <a:solidFill>
                  <a:schemeClr val="bg1"/>
                </a:solidFill>
              </a:rPr>
              <a:t> C, </a:t>
            </a:r>
            <a:r>
              <a:rPr lang="en-US" sz="2000" b="1" dirty="0" err="1" smtClean="0">
                <a:solidFill>
                  <a:schemeClr val="bg1"/>
                </a:solidFill>
              </a:rPr>
              <a:t>Casali</a:t>
            </a:r>
            <a:r>
              <a:rPr lang="en-US" sz="2000" b="1" dirty="0" smtClean="0">
                <a:solidFill>
                  <a:schemeClr val="bg1"/>
                </a:solidFill>
              </a:rPr>
              <a:t> PG, </a:t>
            </a:r>
            <a:br>
              <a:rPr lang="en-US" sz="2000" b="1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on behalf </a:t>
            </a:r>
            <a:r>
              <a:rPr lang="en-US" sz="2000" b="1" dirty="0">
                <a:solidFill>
                  <a:schemeClr val="bg1"/>
                </a:solidFill>
              </a:rPr>
              <a:t>of the GRID Investigators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3802" y="3962400"/>
            <a:ext cx="2325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hangingPunct="1"/>
            <a:r>
              <a:rPr lang="en-US" sz="2800" b="1" dirty="0" smtClean="0">
                <a:solidFill>
                  <a:srgbClr val="FFFF00"/>
                </a:solidFill>
                <a:latin typeface="Arial" charset="0"/>
              </a:rPr>
              <a:t>Abstract 110</a:t>
            </a:r>
            <a:endParaRPr lang="en-US" sz="2800" b="1" dirty="0">
              <a:solidFill>
                <a:srgbClr val="FFFF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22618"/>
            <a:ext cx="91440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0982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smtClean="0"/>
              <a:t>Conclusions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66885"/>
            <a:ext cx="82296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OS data from the GRID trial support the results of the original analysis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analyses correcting for the impact of crossover on OS suggest that REG has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positive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on OS in patients with GIST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Continued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 treatment was associated with a long-term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22 patients remaining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treatment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data cut-off, with a median duration of treatment longer than 2 years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Demetri </a:t>
            </a:r>
            <a:r>
              <a:rPr lang="en-US" sz="1200" b="1" dirty="0" smtClean="0">
                <a:solidFill>
                  <a:schemeClr val="bg1"/>
                </a:solidFill>
              </a:rPr>
              <a:t>GD, et al. </a:t>
            </a:r>
            <a:r>
              <a:rPr 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110.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22618"/>
            <a:ext cx="91440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0982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smtClean="0"/>
              <a:t>Background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66885"/>
            <a:ext cx="82296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Imatinib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sunitinib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the approved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first-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second-line therapies for gastrointestinal stromal tumors (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GIST)</a:t>
            </a:r>
            <a:r>
              <a:rPr lang="en-US" sz="1600" b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742950" lvl="1" indent="-285750"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metastatic GIST patients eventually develop resistance to these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Regorafenib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(REG) is an oral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multikinase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inhibitor that blocks the activity of multiple protein kinases,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 those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oncogenically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activated in GIST, as well as others involved in the regulation of angiogenesis and the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tumor microenvironment</a:t>
            </a:r>
            <a:r>
              <a:rPr lang="en-US" sz="1600" b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phase III GRID trial, REG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significantly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progression-free survival (PFS) versus placebo (PBO)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patients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advanced GIST that had progressed during treatment with at least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imatinib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sunitinib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(HR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0.27; 95% CI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0.19-0.39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one-sided  </a:t>
            </a:r>
            <a:r>
              <a:rPr 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&lt;.0001)</a:t>
            </a:r>
            <a:r>
              <a:rPr lang="en-US" sz="1600" b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742950" lvl="1" indent="-285750"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significant difference in overall survival (OS) was observed at the time of the primary analysis (HR 0.77;95% CI 0.42-1.41; one-sided </a:t>
            </a:r>
            <a:r>
              <a:rPr 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.199).</a:t>
            </a:r>
            <a:r>
              <a:rPr lang="en-US" sz="1600" b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However, this result was likely confounded by the high rate of crossover from PBO to REG (85%) at the time of progression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285" y="5888338"/>
            <a:ext cx="8229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ESMO/European Sarcoma 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Working Group. </a:t>
            </a:r>
            <a:r>
              <a:rPr lang="en-US" sz="1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 </a:t>
            </a:r>
            <a:r>
              <a:rPr lang="en-US" sz="10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2014;25(</a:t>
            </a:r>
            <a:r>
              <a:rPr lang="en-US" sz="1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):iii21–iii26. 2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Wilhelm 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SM, 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sz="1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Cancer.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2011;129:245-255. 3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Demetri GD, et al. </a:t>
            </a:r>
            <a:r>
              <a:rPr lang="en-US" sz="1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Lancet.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2013;381(9863):295-302.</a:t>
            </a:r>
          </a:p>
        </p:txBody>
      </p:sp>
      <p:sp>
        <p:nvSpPr>
          <p:cNvPr id="9" name="Rectangle 8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Demetri </a:t>
            </a:r>
            <a:r>
              <a:rPr lang="en-US" sz="1200" b="1" dirty="0" smtClean="0">
                <a:solidFill>
                  <a:schemeClr val="bg1"/>
                </a:solidFill>
              </a:rPr>
              <a:t>GD, et al. </a:t>
            </a:r>
            <a:r>
              <a:rPr 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110.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4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22618"/>
            <a:ext cx="91440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0982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smtClean="0"/>
              <a:t>Objective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66885"/>
            <a:ext cx="82296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conducted exploratory analyses of updated OS data to assess the impact of protocol-planned crossover </a:t>
            </a:r>
            <a:r>
              <a:rPr lang="en-US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PBO 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REG on OS for patients initially randomized to PBO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Demetri </a:t>
            </a:r>
            <a:r>
              <a:rPr lang="en-US" sz="1200" b="1" dirty="0" smtClean="0">
                <a:solidFill>
                  <a:schemeClr val="bg1"/>
                </a:solidFill>
              </a:rPr>
              <a:t>GD, et al. </a:t>
            </a:r>
            <a:r>
              <a:rPr 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110.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6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/>
          <p:nvPr/>
        </p:nvCxnSpPr>
        <p:spPr>
          <a:xfrm>
            <a:off x="4991100" y="5167026"/>
            <a:ext cx="533400" cy="0"/>
          </a:xfrm>
          <a:prstGeom prst="straightConnector1">
            <a:avLst/>
          </a:prstGeom>
          <a:ln w="635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0" y="422618"/>
            <a:ext cx="91440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0982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smtClean="0"/>
              <a:t>Methods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266885"/>
            <a:ext cx="82296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09828"/>
              </a:buClr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 study design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(ClinicalTrials.gov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NCT01271712) was a randomized, double-blind, PBO-controlled,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international, multicenter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phase III trial 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endpoint was PFS; OS was assessed as a secondary endpoint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time of centrally assessed tumor progression, treatment assignment was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unblinded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patients in the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PBO group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cross over to REG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Demetri </a:t>
            </a:r>
            <a:r>
              <a:rPr lang="en-US" sz="1200" b="1" dirty="0" smtClean="0">
                <a:solidFill>
                  <a:schemeClr val="bg1"/>
                </a:solidFill>
              </a:rPr>
              <a:t>GD, et al. </a:t>
            </a:r>
            <a:r>
              <a:rPr 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110.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075092" y="3015330"/>
            <a:ext cx="381000" cy="3025406"/>
          </a:xfrm>
          <a:prstGeom prst="round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 </a:t>
            </a:r>
          </a:p>
          <a:p>
            <a:pPr algn="ctr"/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34080" y="4464546"/>
            <a:ext cx="381000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932433" y="3676982"/>
            <a:ext cx="381000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32433" y="5070730"/>
            <a:ext cx="381000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694092" y="3441628"/>
            <a:ext cx="381000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694092" y="5624838"/>
            <a:ext cx="381000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57800" y="3459144"/>
            <a:ext cx="533400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6629400" y="3937844"/>
            <a:ext cx="381000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6629400" y="5146930"/>
            <a:ext cx="381000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04800" y="3047999"/>
            <a:ext cx="2057400" cy="2833095"/>
            <a:chOff x="457200" y="3047999"/>
            <a:chExt cx="2057400" cy="2833095"/>
          </a:xfrm>
        </p:grpSpPr>
        <p:sp>
          <p:nvSpPr>
            <p:cNvPr id="3" name="Rounded Rectangle 2"/>
            <p:cNvSpPr/>
            <p:nvPr/>
          </p:nvSpPr>
          <p:spPr>
            <a:xfrm>
              <a:off x="457200" y="3047999"/>
              <a:ext cx="2057400" cy="283309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1500" y="3241134"/>
              <a:ext cx="1828800" cy="244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Metastatic/</a:t>
              </a:r>
              <a:br>
                <a:rPr lang="en-US" sz="17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7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unresectable</a:t>
              </a:r>
              <a:r>
                <a:rPr lang="en-US" sz="17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GIST progressing despite at least prior </a:t>
              </a:r>
              <a:r>
                <a:rPr lang="en-US" sz="17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imatinib</a:t>
              </a:r>
              <a:r>
                <a:rPr lang="en-US" sz="17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en-US" sz="17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sunitinib</a:t>
              </a:r>
              <a:endParaRPr lang="en-US" sz="17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7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(n = 199 randomized)</a:t>
              </a:r>
              <a:endParaRPr lang="en-US" sz="1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316792" y="3070594"/>
            <a:ext cx="2057400" cy="135924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3316792" y="3183344"/>
            <a:ext cx="2057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 + BSC</a:t>
            </a:r>
          </a:p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(n = 133)</a:t>
            </a:r>
          </a:p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160 mg once daily</a:t>
            </a:r>
          </a:p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weeks on, </a:t>
            </a:r>
            <a:b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week off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16792" y="4559546"/>
            <a:ext cx="2057400" cy="12192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4" name="TextBox 13"/>
          <p:cNvSpPr txBox="1"/>
          <p:nvPr/>
        </p:nvSpPr>
        <p:spPr>
          <a:xfrm>
            <a:off x="3316792" y="4672295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PBO + BSC</a:t>
            </a:r>
          </a:p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(n = 66)</a:t>
            </a:r>
          </a:p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weeks on, </a:t>
            </a:r>
            <a:b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week off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91200" y="3034787"/>
            <a:ext cx="2057400" cy="851413"/>
            <a:chOff x="5791200" y="2955178"/>
            <a:chExt cx="2057400" cy="851413"/>
          </a:xfrm>
        </p:grpSpPr>
        <p:sp>
          <p:nvSpPr>
            <p:cNvPr id="15" name="Rounded Rectangle 14"/>
            <p:cNvSpPr/>
            <p:nvPr/>
          </p:nvSpPr>
          <p:spPr>
            <a:xfrm>
              <a:off x="5791200" y="2955178"/>
              <a:ext cx="2057400" cy="851413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91200" y="3011552"/>
              <a:ext cx="20574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Disease progression per independent blinded central review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91200" y="4128344"/>
            <a:ext cx="2057400" cy="948926"/>
            <a:chOff x="5791200" y="3947285"/>
            <a:chExt cx="2057400" cy="948926"/>
          </a:xfrm>
        </p:grpSpPr>
        <p:sp>
          <p:nvSpPr>
            <p:cNvPr id="17" name="Rounded Rectangle 16"/>
            <p:cNvSpPr/>
            <p:nvPr/>
          </p:nvSpPr>
          <p:spPr>
            <a:xfrm>
              <a:off x="5791200" y="3947285"/>
              <a:ext cx="2057400" cy="94892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91200" y="3983563"/>
              <a:ext cx="20574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Unblinded</a:t>
              </a:r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3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rossover offered for PBO arm or continued REG for treatment arm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91200" y="5301344"/>
            <a:ext cx="2057400" cy="794656"/>
            <a:chOff x="5791200" y="5070730"/>
            <a:chExt cx="2057400" cy="794656"/>
          </a:xfrm>
        </p:grpSpPr>
        <p:sp>
          <p:nvSpPr>
            <p:cNvPr id="19" name="Rounded Rectangle 18"/>
            <p:cNvSpPr/>
            <p:nvPr/>
          </p:nvSpPr>
          <p:spPr>
            <a:xfrm>
              <a:off x="5791200" y="5070730"/>
              <a:ext cx="2057400" cy="79465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91200" y="5107008"/>
              <a:ext cx="20574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REG 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3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unblinded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until next progression (n = 97)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90800" y="3015330"/>
            <a:ext cx="558092" cy="3034815"/>
            <a:chOff x="2717241" y="3015330"/>
            <a:chExt cx="558092" cy="3034815"/>
          </a:xfrm>
        </p:grpSpPr>
        <p:sp>
          <p:nvSpPr>
            <p:cNvPr id="21" name="Rounded Rectangle 20"/>
            <p:cNvSpPr/>
            <p:nvPr/>
          </p:nvSpPr>
          <p:spPr>
            <a:xfrm>
              <a:off x="2727288" y="3015330"/>
              <a:ext cx="381000" cy="302540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RANDOMI</a:t>
              </a:r>
            </a:p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ZAT</a:t>
              </a:r>
            </a:p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17241" y="5773146"/>
              <a:ext cx="55809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2:1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048" name="Straight Connector 2047"/>
          <p:cNvCxnSpPr/>
          <p:nvPr/>
        </p:nvCxnSpPr>
        <p:spPr>
          <a:xfrm>
            <a:off x="5518636" y="3480589"/>
            <a:ext cx="0" cy="171963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62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22618"/>
            <a:ext cx="91440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0982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/>
              <a:t>Statistical </a:t>
            </a:r>
            <a:r>
              <a:rPr lang="en-US" sz="3600" dirty="0" smtClean="0"/>
              <a:t>Methods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66885"/>
            <a:ext cx="8229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cut-off for the updated OS analysis was January 31, 2014,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years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analysis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patients originally randomized PBO was corrected using the rank-preserving structural failure time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(RPSFT)</a:t>
            </a:r>
            <a:r>
              <a:rPr lang="en-US" b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iterative parameter estimation method (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IPE)</a:t>
            </a:r>
            <a:r>
              <a:rPr lang="en-US" b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are both considered as the best choice among all correction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analyses</a:t>
            </a:r>
            <a:r>
              <a:rPr lang="en-US" b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assume validity of the accelerated life model, which uses a multiplicative factor on the survival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 to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the treatment effect: U = T + f D, where U is the lifetime of a patient that would have been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 without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REG, T is the observed time from randomization until start of REG, D is the observed lifetime after start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REG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patients in both treatment arms, and f is the lifetime acceleration factor representing the effect of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 on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lifetime after start of REG</a:t>
            </a:r>
          </a:p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HRs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95% CIs were derived using the Cox model (CIs do not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uncertainties; true CIs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maybe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larger)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285" y="6096000"/>
            <a:ext cx="84829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Robins JM, 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</a:t>
            </a:r>
            <a:r>
              <a:rPr lang="en-US" sz="1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 Theory </a:t>
            </a:r>
            <a:r>
              <a:rPr lang="en-US" sz="1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Methods.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1991;20:2609-2631. 2. Branson 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M, 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 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Med. 2002;21:2449-2463. </a:t>
            </a:r>
            <a:b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Morden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JP, 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BMC Med Res </a:t>
            </a:r>
            <a:r>
              <a:rPr lang="en-US" sz="10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</a:t>
            </a:r>
            <a:r>
              <a:rPr lang="en-US" sz="1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2011;11:4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Demetri </a:t>
            </a:r>
            <a:r>
              <a:rPr lang="en-US" sz="1200" b="1" dirty="0" smtClean="0">
                <a:solidFill>
                  <a:schemeClr val="bg1"/>
                </a:solidFill>
              </a:rPr>
              <a:t>GD, et al. </a:t>
            </a:r>
            <a:r>
              <a:rPr 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110.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552"/>
            <a:ext cx="8229600" cy="1143000"/>
          </a:xfrm>
        </p:spPr>
        <p:txBody>
          <a:bodyPr/>
          <a:lstStyle/>
          <a:p>
            <a:r>
              <a:rPr lang="en-US" dirty="0"/>
              <a:t>Baseline </a:t>
            </a:r>
            <a:r>
              <a:rPr lang="en-US" dirty="0" smtClean="0"/>
              <a:t>Characteristics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31639"/>
              </p:ext>
            </p:extLst>
          </p:nvPr>
        </p:nvGraphicFramePr>
        <p:xfrm>
          <a:off x="457200" y="133347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1981200"/>
                <a:gridCol w="2286000"/>
              </a:tblGrid>
              <a:tr h="303392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 (n = 133)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PBO (n = 66)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03392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Age, median years (range)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60 (18-82)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61 (25-87)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3392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Sex, n (%)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3392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Male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85 (64)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42 (64)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3392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Female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48 (36)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 (36)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3392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ECOG performance status, n (%)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339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73 (55)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 (56)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339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60 (45)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 (44)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888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Previous systemic anticancer therapy, n (%)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3392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lines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74 (56)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39 (59)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3392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&gt;2 lines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 (44)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 (41)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888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Duration of previous </a:t>
                      </a:r>
                      <a:r>
                        <a:rPr lang="en-US" sz="1400" b="1" i="0" u="none" strike="noStrike" kern="1200" baseline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imatinib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therapy, n (%)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3392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≤6 months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 (14)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(6)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3392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6–18 months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 (20)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 (11)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3392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&gt;18 months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89 (67)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 (83)</a:t>
                      </a:r>
                      <a:endParaRPr lang="en-US" sz="14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Demetri </a:t>
            </a:r>
            <a:r>
              <a:rPr lang="en-US" sz="1200" b="1" dirty="0" smtClean="0">
                <a:solidFill>
                  <a:schemeClr val="bg1"/>
                </a:solidFill>
              </a:rPr>
              <a:t>GD, et al. </a:t>
            </a:r>
            <a:r>
              <a:rPr 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110.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9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238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 smtClean="0"/>
              <a:t>Kaplan-Meier Estimate </a:t>
            </a:r>
            <a:r>
              <a:rPr lang="en-US" sz="3200" dirty="0"/>
              <a:t>of </a:t>
            </a:r>
            <a:r>
              <a:rPr lang="en-US" sz="3200" dirty="0" smtClean="0"/>
              <a:t>Updated </a:t>
            </a:r>
            <a:r>
              <a:rPr lang="en-US" sz="3200" dirty="0"/>
              <a:t>OS in the </a:t>
            </a:r>
            <a:r>
              <a:rPr lang="en-US" sz="3200" dirty="0" smtClean="0"/>
              <a:t>Intention-to-Treat Population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9" t="39963" r="9802" b="5008"/>
          <a:stretch/>
        </p:blipFill>
        <p:spPr bwMode="auto">
          <a:xfrm>
            <a:off x="457200" y="1676399"/>
            <a:ext cx="7924800" cy="451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Demetri </a:t>
            </a:r>
            <a:r>
              <a:rPr lang="en-US" sz="1200" b="1" dirty="0" smtClean="0">
                <a:solidFill>
                  <a:schemeClr val="bg1"/>
                </a:solidFill>
              </a:rPr>
              <a:t>GD, et al. </a:t>
            </a:r>
            <a:r>
              <a:rPr 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110.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7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0" t="39778" r="1838" b="4903"/>
          <a:stretch/>
        </p:blipFill>
        <p:spPr bwMode="auto">
          <a:xfrm>
            <a:off x="457200" y="1676399"/>
            <a:ext cx="807618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56286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 smtClean="0"/>
              <a:t>Kaplan-Meier Estimate </a:t>
            </a:r>
            <a:r>
              <a:rPr lang="en-US" sz="3200" dirty="0"/>
              <a:t>of </a:t>
            </a:r>
            <a:r>
              <a:rPr lang="en-US" sz="3200" dirty="0" smtClean="0"/>
              <a:t>Updated </a:t>
            </a:r>
            <a:r>
              <a:rPr lang="en-US" sz="3200" dirty="0"/>
              <a:t>OS </a:t>
            </a:r>
            <a:r>
              <a:rPr lang="en-US" sz="3200" dirty="0" smtClean="0"/>
              <a:t>With Correction for Crossover </a:t>
            </a:r>
            <a:r>
              <a:rPr lang="en-US" sz="3200" dirty="0"/>
              <a:t>by RPSFT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Demetri </a:t>
            </a:r>
            <a:r>
              <a:rPr lang="en-US" sz="1200" b="1" dirty="0" smtClean="0">
                <a:solidFill>
                  <a:schemeClr val="bg1"/>
                </a:solidFill>
              </a:rPr>
              <a:t>GD, et al. </a:t>
            </a:r>
            <a:r>
              <a:rPr 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110.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9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t="11798" r="4056" b="6607"/>
          <a:stretch/>
        </p:blipFill>
        <p:spPr bwMode="auto">
          <a:xfrm>
            <a:off x="456610" y="1676400"/>
            <a:ext cx="7921573" cy="451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56286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 smtClean="0"/>
              <a:t>Kaplan-Meier Estimate </a:t>
            </a:r>
            <a:r>
              <a:rPr lang="en-US" sz="3200" dirty="0"/>
              <a:t>of </a:t>
            </a:r>
            <a:r>
              <a:rPr lang="en-US" sz="3200" dirty="0" smtClean="0"/>
              <a:t>Updated </a:t>
            </a:r>
            <a:r>
              <a:rPr lang="en-US" sz="3200" dirty="0"/>
              <a:t>OS </a:t>
            </a:r>
            <a:r>
              <a:rPr lang="en-US" sz="3200" dirty="0" smtClean="0"/>
              <a:t>With Correction </a:t>
            </a:r>
            <a:r>
              <a:rPr lang="en-US" sz="3200" dirty="0"/>
              <a:t>for </a:t>
            </a:r>
            <a:r>
              <a:rPr lang="en-US" sz="3200" dirty="0" smtClean="0"/>
              <a:t>Crossover </a:t>
            </a:r>
            <a:r>
              <a:rPr lang="en-US" sz="3200" dirty="0"/>
              <a:t>by IPE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356285" y="6431749"/>
            <a:ext cx="8229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Demetri </a:t>
            </a:r>
            <a:r>
              <a:rPr lang="en-US" sz="1200" b="1" dirty="0" smtClean="0">
                <a:solidFill>
                  <a:schemeClr val="bg1"/>
                </a:solidFill>
              </a:rPr>
              <a:t>GD, et al. </a:t>
            </a:r>
            <a:r>
              <a:rPr 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2015;33(</a:t>
            </a:r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Abstract 110.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0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763</Words>
  <Application>Microsoft Office PowerPoint</Application>
  <PresentationFormat>On-screen Show (4:3)</PresentationFormat>
  <Paragraphs>98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 Updated Overall Survival Analysis With Correction for Protocol-Planned Crossover of the International, Phase III, Randomized, Placebo-Controlled Trial of Regorafenib in Advanced Gastrointestinal Stromal Tumors After Failure of Imatinib and Sunitinib (GRID) </vt:lpstr>
      <vt:lpstr>PowerPoint Presentation</vt:lpstr>
      <vt:lpstr>PowerPoint Presentation</vt:lpstr>
      <vt:lpstr>PowerPoint Presentation</vt:lpstr>
      <vt:lpstr>PowerPoint Presentation</vt:lpstr>
      <vt:lpstr>Baseline Characteristics</vt:lpstr>
      <vt:lpstr>Kaplan-Meier Estimate of Updated OS in the Intention-to-Treat Population</vt:lpstr>
      <vt:lpstr>Kaplan-Meier Estimate of Updated OS With Correction for Crossover by RPSFT</vt:lpstr>
      <vt:lpstr>Kaplan-Meier Estimate of Updated OS With Correction for Crossover by IPE</vt:lpstr>
      <vt:lpstr>PowerPoint Presentation</vt:lpstr>
    </vt:vector>
  </TitlesOfParts>
  <Company>prIME Oncology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Chelsey Goins</dc:creator>
  <cp:lastModifiedBy>Christi Gray</cp:lastModifiedBy>
  <cp:revision>89</cp:revision>
  <dcterms:created xsi:type="dcterms:W3CDTF">2015-01-15T22:24:52Z</dcterms:created>
  <dcterms:modified xsi:type="dcterms:W3CDTF">2015-01-21T21:33:46Z</dcterms:modified>
</cp:coreProperties>
</file>