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09828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8270" autoAdjust="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531"/>
        <p:guide orient="horz" pos="618"/>
        <p:guide orient="horz" pos="2160"/>
        <p:guide orient="horz" pos="4156"/>
        <p:guide pos="5465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4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1099-C68F-48BD-A471-B0D6762548B2}" type="datetimeFigureOut">
              <a:rPr lang="it-IT" smtClean="0">
                <a:latin typeface="Arial" panose="020B0604020202020204" pitchFamily="34" charset="0"/>
              </a:rPr>
              <a:t>21/01/2015</a:t>
            </a:fld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D24A8-9083-4005-8B0A-6EF3F14B5B6D}" type="slidenum">
              <a:rPr lang="it-IT" smtClean="0">
                <a:latin typeface="Arial" panose="020B0604020202020204" pitchFamily="34" charset="0"/>
              </a:rPr>
              <a:t>‹#›</a:t>
            </a:fld>
            <a:endParaRPr lang="it-I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6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C23D625-135D-4C9C-B3C3-185BEC4A482D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8ED9CA-69C0-4253-A034-72DAF01E8E1D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67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Hi</a:t>
            </a:r>
            <a:r>
              <a:rPr lang="it-IT" dirty="0" smtClean="0"/>
              <a:t> </a:t>
            </a:r>
            <a:r>
              <a:rPr lang="it-IT" dirty="0" err="1" smtClean="0"/>
              <a:t>everyone</a:t>
            </a:r>
            <a:r>
              <a:rPr lang="it-IT" dirty="0" smtClean="0"/>
              <a:t>, </a:t>
            </a:r>
            <a:r>
              <a:rPr lang="it-IT" dirty="0" err="1" smtClean="0"/>
              <a:t>my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…. I’m a </a:t>
            </a:r>
            <a:r>
              <a:rPr lang="it-IT" dirty="0" err="1" smtClean="0"/>
              <a:t>medical</a:t>
            </a:r>
            <a:r>
              <a:rPr lang="it-IT" dirty="0" smtClean="0"/>
              <a:t> </a:t>
            </a:r>
            <a:r>
              <a:rPr lang="it-IT" dirty="0" err="1" smtClean="0"/>
              <a:t>oncologist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Cremona hospital, Italy. </a:t>
            </a:r>
            <a:r>
              <a:rPr lang="it-IT" dirty="0" err="1" smtClean="0"/>
              <a:t>It</a:t>
            </a:r>
            <a:r>
              <a:rPr lang="it-IT" dirty="0" smtClean="0"/>
              <a:t>’s a </a:t>
            </a:r>
            <a:r>
              <a:rPr lang="it-IT" dirty="0" err="1" smtClean="0"/>
              <a:t>great</a:t>
            </a:r>
            <a:r>
              <a:rPr lang="it-IT" dirty="0" smtClean="0"/>
              <a:t> </a:t>
            </a:r>
            <a:r>
              <a:rPr lang="it-IT" dirty="0" err="1" smtClean="0"/>
              <a:t>pleasure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share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the first </a:t>
            </a:r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II </a:t>
            </a:r>
            <a:r>
              <a:rPr lang="it-IT" dirty="0" err="1" smtClean="0"/>
              <a:t>single-arm</a:t>
            </a:r>
            <a:r>
              <a:rPr lang="it-IT" dirty="0" smtClean="0"/>
              <a:t> </a:t>
            </a:r>
            <a:r>
              <a:rPr lang="it-IT" dirty="0" err="1" smtClean="0"/>
              <a:t>multicenter</a:t>
            </a:r>
            <a:r>
              <a:rPr lang="it-IT" dirty="0" smtClean="0"/>
              <a:t> trial </a:t>
            </a:r>
            <a:r>
              <a:rPr lang="it-IT" dirty="0" err="1" smtClean="0"/>
              <a:t>of</a:t>
            </a:r>
            <a:r>
              <a:rPr lang="it-IT" dirty="0" smtClean="0"/>
              <a:t> dose-dense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chemo……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Conclusions</a:t>
            </a:r>
            <a:r>
              <a:rPr lang="it-IT" dirty="0" smtClean="0"/>
              <a:t>:</a:t>
            </a:r>
            <a:r>
              <a:rPr lang="it-IT" baseline="0" dirty="0" smtClean="0"/>
              <a:t> at </a:t>
            </a:r>
            <a:r>
              <a:rPr lang="it-IT" baseline="0" dirty="0" err="1" smtClean="0"/>
              <a:t>our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knowledge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the first </a:t>
            </a:r>
            <a:r>
              <a:rPr lang="it-IT" baseline="0" dirty="0" err="1" smtClean="0"/>
              <a:t>study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which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evaluate</a:t>
            </a:r>
            <a:r>
              <a:rPr lang="it-IT" baseline="0" dirty="0" smtClean="0"/>
              <a:t> at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time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three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important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variables</a:t>
            </a:r>
            <a:r>
              <a:rPr lang="it-IT" baseline="0" dirty="0" smtClean="0"/>
              <a:t>: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DCF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combination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chemotherapy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one</a:t>
            </a:r>
            <a:r>
              <a:rPr lang="it-IT" baseline="0" dirty="0" smtClean="0"/>
              <a:t> od the standard </a:t>
            </a:r>
            <a:r>
              <a:rPr lang="it-IT" baseline="0" dirty="0" err="1" smtClean="0"/>
              <a:t>regimen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for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first-line</a:t>
            </a:r>
            <a:r>
              <a:rPr lang="it-IT" baseline="0" dirty="0" smtClean="0"/>
              <a:t> treatment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metastatic</a:t>
            </a:r>
            <a:r>
              <a:rPr lang="it-IT" baseline="0" dirty="0" smtClean="0"/>
              <a:t> </a:t>
            </a:r>
            <a:r>
              <a:rPr lang="it-IT" baseline="0" dirty="0" err="1" smtClean="0"/>
              <a:t>gastric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cancer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Our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group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previously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reported</a:t>
            </a:r>
            <a:r>
              <a:rPr lang="it-IT" baseline="0" dirty="0" smtClean="0"/>
              <a:t> on the high </a:t>
            </a:r>
            <a:r>
              <a:rPr lang="it-IT" baseline="0" dirty="0" err="1" smtClean="0"/>
              <a:t>activity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original</a:t>
            </a:r>
            <a:r>
              <a:rPr lang="it-IT" baseline="0" dirty="0" smtClean="0"/>
              <a:t> dose-dense </a:t>
            </a:r>
            <a:r>
              <a:rPr lang="it-IT" baseline="0" dirty="0" err="1" smtClean="0"/>
              <a:t>variant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DCF.</a:t>
            </a:r>
          </a:p>
          <a:p>
            <a:r>
              <a:rPr lang="it-IT" baseline="0" dirty="0" smtClean="0"/>
              <a:t>As </a:t>
            </a:r>
            <a:r>
              <a:rPr lang="it-IT" baseline="0" dirty="0" err="1" smtClean="0"/>
              <a:t>most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aware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Panitumumab</a:t>
            </a:r>
            <a:r>
              <a:rPr lang="it-IT" baseline="0" dirty="0" smtClean="0"/>
              <a:t> alone or in </a:t>
            </a:r>
            <a:r>
              <a:rPr lang="it-IT" baseline="0" dirty="0" err="1" smtClean="0"/>
              <a:t>combination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with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chemotherapy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effective</a:t>
            </a:r>
            <a:r>
              <a:rPr lang="it-IT" baseline="0" dirty="0" smtClean="0"/>
              <a:t> in RAS WT </a:t>
            </a:r>
            <a:r>
              <a:rPr lang="it-IT" baseline="0" dirty="0" err="1" smtClean="0"/>
              <a:t>metastatic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colorectal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cancer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patients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……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slide </a:t>
            </a:r>
            <a:r>
              <a:rPr lang="it-IT" dirty="0" err="1" smtClean="0"/>
              <a:t>shows</a:t>
            </a:r>
            <a:r>
              <a:rPr lang="it-IT" dirty="0" smtClean="0"/>
              <a:t> the treatment schema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composed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by</a:t>
            </a:r>
            <a:r>
              <a:rPr lang="it-IT" baseline="0" dirty="0" smtClean="0"/>
              <a:t>:….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These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main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patients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characteristics</a:t>
            </a:r>
            <a:r>
              <a:rPr lang="it-IT" baseline="0" dirty="0" smtClean="0"/>
              <a:t>. 52 consecutive </a:t>
            </a:r>
            <a:r>
              <a:rPr lang="it-IT" baseline="0" dirty="0" err="1" smtClean="0"/>
              <a:t>patients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were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enrolled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from</a:t>
            </a:r>
            <a:r>
              <a:rPr lang="it-IT" baseline="0" dirty="0" smtClean="0"/>
              <a:t> </a:t>
            </a:r>
            <a:r>
              <a:rPr lang="it-IT" dirty="0" smtClean="0"/>
              <a:t>05/2010 </a:t>
            </a:r>
            <a:r>
              <a:rPr lang="it-IT" dirty="0" err="1" smtClean="0"/>
              <a:t>to</a:t>
            </a:r>
            <a:r>
              <a:rPr lang="it-IT" dirty="0" smtClean="0"/>
              <a:t> 01/2014. 90%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pts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metastatic</a:t>
            </a:r>
            <a:r>
              <a:rPr lang="it-IT" dirty="0" smtClean="0"/>
              <a:t> and 10%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locally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advanced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deemed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resectable</a:t>
            </a:r>
            <a:r>
              <a:rPr lang="it-IT" baseline="0" dirty="0" smtClean="0"/>
              <a:t>. 96% </a:t>
            </a:r>
            <a:r>
              <a:rPr lang="it-IT" baseline="0" dirty="0" err="1" smtClean="0"/>
              <a:t>were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assessable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for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toxicity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all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for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toxicity</a:t>
            </a:r>
            <a:r>
              <a:rPr lang="it-IT" baseline="0" dirty="0" smtClean="0"/>
              <a:t>. </a:t>
            </a:r>
            <a:r>
              <a:rPr lang="it-IT" baseline="0" dirty="0" err="1" smtClean="0"/>
              <a:t>Median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age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was</a:t>
            </a:r>
            <a:r>
              <a:rPr lang="it-IT" baseline="0" dirty="0" smtClean="0"/>
              <a:t> 64.5 </a:t>
            </a:r>
            <a:r>
              <a:rPr lang="it-IT" baseline="0" dirty="0" err="1" smtClean="0"/>
              <a:t>years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half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pts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were</a:t>
            </a:r>
            <a:r>
              <a:rPr lang="it-IT" baseline="0" dirty="0" smtClean="0"/>
              <a:t> &gt;65 </a:t>
            </a:r>
            <a:r>
              <a:rPr lang="it-IT" baseline="0" dirty="0" err="1" smtClean="0"/>
              <a:t>yeras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old</a:t>
            </a:r>
            <a:r>
              <a:rPr lang="it-IT" baseline="0" dirty="0" smtClean="0"/>
              <a:t>. 3 out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four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patients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were</a:t>
            </a:r>
            <a:r>
              <a:rPr lang="it-IT" baseline="0" dirty="0" smtClean="0"/>
              <a:t> male. </a:t>
            </a:r>
            <a:r>
              <a:rPr lang="it-IT" baseline="0" dirty="0" err="1" smtClean="0"/>
              <a:t>Most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frequent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sites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metastases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were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represented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lymphnodes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liver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peritoneum</a:t>
            </a:r>
            <a:r>
              <a:rPr lang="it-IT" baseline="0" dirty="0" smtClean="0"/>
              <a:t>. </a:t>
            </a:r>
            <a:r>
              <a:rPr lang="it-IT" baseline="0" dirty="0" err="1" smtClean="0"/>
              <a:t>Almost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all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pts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had</a:t>
            </a:r>
            <a:r>
              <a:rPr lang="it-IT" baseline="0" dirty="0" smtClean="0"/>
              <a:t> adenocarcinoma 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histology</a:t>
            </a:r>
            <a:r>
              <a:rPr lang="it-IT" baseline="0" dirty="0" smtClean="0"/>
              <a:t>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As </a:t>
            </a:r>
            <a:r>
              <a:rPr lang="it-IT" dirty="0" err="1" smtClean="0"/>
              <a:t>for</a:t>
            </a:r>
            <a:r>
              <a:rPr lang="it-IT" dirty="0" smtClean="0"/>
              <a:t> the </a:t>
            </a:r>
            <a:r>
              <a:rPr lang="it-IT" dirty="0" err="1" smtClean="0"/>
              <a:t>results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registered</a:t>
            </a:r>
            <a:r>
              <a:rPr lang="it-IT" baseline="0" dirty="0" smtClean="0"/>
              <a:t> 58%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PR and 6%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CR </a:t>
            </a:r>
            <a:r>
              <a:rPr lang="it-IT" baseline="0" dirty="0" err="1" smtClean="0"/>
              <a:t>for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an</a:t>
            </a:r>
            <a:r>
              <a:rPr lang="it-IT" baseline="0" dirty="0" smtClean="0"/>
              <a:t> ORR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64% at per </a:t>
            </a:r>
            <a:r>
              <a:rPr lang="it-IT" baseline="0" dirty="0" err="1" smtClean="0"/>
              <a:t>protocol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analysis</a:t>
            </a:r>
            <a:r>
              <a:rPr lang="it-IT" baseline="0" dirty="0" smtClean="0"/>
              <a:t>. The DCR </a:t>
            </a:r>
            <a:r>
              <a:rPr lang="it-IT" baseline="0" dirty="0" err="1" smtClean="0"/>
              <a:t>was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also</a:t>
            </a:r>
            <a:r>
              <a:rPr lang="it-IT" baseline="0" dirty="0" smtClean="0"/>
              <a:t> </a:t>
            </a:r>
            <a:r>
              <a:rPr lang="it-IT" baseline="0" dirty="0" err="1" smtClean="0"/>
              <a:t>very</a:t>
            </a:r>
            <a:r>
              <a:rPr lang="it-IT" baseline="0" dirty="0" smtClean="0"/>
              <a:t> high </a:t>
            </a:r>
            <a:r>
              <a:rPr lang="it-IT" baseline="0" dirty="0" err="1" smtClean="0"/>
              <a:t>reaching</a:t>
            </a:r>
            <a:r>
              <a:rPr lang="it-IT" baseline="0" dirty="0" smtClean="0"/>
              <a:t> the rate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84%.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Unfortunately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only</a:t>
            </a:r>
            <a:r>
              <a:rPr lang="it-IT" baseline="0" dirty="0" smtClean="0"/>
              <a:t> 42%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patients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managed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respect</a:t>
            </a:r>
            <a:r>
              <a:rPr lang="it-IT" baseline="0" dirty="0" smtClean="0"/>
              <a:t> the dose dense </a:t>
            </a:r>
            <a:r>
              <a:rPr lang="it-IT" baseline="0" dirty="0" err="1" smtClean="0"/>
              <a:t>criterion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without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any</a:t>
            </a:r>
            <a:r>
              <a:rPr lang="it-IT" baseline="0" dirty="0" smtClean="0"/>
              <a:t> dose </a:t>
            </a:r>
            <a:r>
              <a:rPr lang="it-IT" baseline="0" dirty="0" err="1" smtClean="0"/>
              <a:t>reduction</a:t>
            </a:r>
            <a:r>
              <a:rPr lang="it-IT" baseline="0" dirty="0" smtClean="0"/>
              <a:t> or </a:t>
            </a:r>
            <a:r>
              <a:rPr lang="it-IT" baseline="0" dirty="0" err="1" smtClean="0"/>
              <a:t>delay</a:t>
            </a:r>
            <a:r>
              <a:rPr lang="it-IT" baseline="0" dirty="0" smtClean="0"/>
              <a:t>. A </a:t>
            </a:r>
            <a:r>
              <a:rPr lang="it-IT" baseline="0" dirty="0" err="1" smtClean="0"/>
              <a:t>further</a:t>
            </a:r>
            <a:r>
              <a:rPr lang="it-IT" baseline="0" dirty="0" smtClean="0"/>
              <a:t> 43%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patients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</a:t>
            </a:r>
            <a:r>
              <a:rPr lang="it-IT" baseline="0" dirty="0" smtClean="0"/>
              <a:t> reduce </a:t>
            </a:r>
            <a:r>
              <a:rPr lang="it-IT" baseline="0" dirty="0" err="1" smtClean="0"/>
              <a:t>doses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because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toxicity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Particularly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most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frequent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grade</a:t>
            </a:r>
            <a:r>
              <a:rPr lang="it-IT" baseline="0" dirty="0" smtClean="0"/>
              <a:t> 3-4 </a:t>
            </a:r>
            <a:r>
              <a:rPr lang="it-IT" baseline="0" dirty="0" err="1" smtClean="0"/>
              <a:t>toxicity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observed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were</a:t>
            </a:r>
            <a:r>
              <a:rPr lang="it-IT" baseline="0" dirty="0" smtClean="0"/>
              <a:t>: </a:t>
            </a:r>
            <a:r>
              <a:rPr lang="it-IT" baseline="0" dirty="0" err="1" smtClean="0"/>
              <a:t>leucopenia</a:t>
            </a:r>
            <a:r>
              <a:rPr lang="it-IT" baseline="0" dirty="0" smtClean="0"/>
              <a:t> at a rate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29%, neutropenia in 19%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cases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despite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use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pegfilgrastim</a:t>
            </a:r>
            <a:r>
              <a:rPr lang="it-IT" baseline="0" dirty="0" smtClean="0"/>
              <a:t>, FN in 13%. As </a:t>
            </a:r>
            <a:r>
              <a:rPr lang="it-IT" baseline="0" dirty="0" err="1" smtClean="0"/>
              <a:t>for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Panitumumab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related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toxicities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registered</a:t>
            </a:r>
            <a:r>
              <a:rPr lang="it-IT" baseline="0" dirty="0" smtClean="0"/>
              <a:t> 25%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g3-4 </a:t>
            </a:r>
            <a:r>
              <a:rPr lang="it-IT" baseline="0" dirty="0" err="1" smtClean="0"/>
              <a:t>skin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toxicity</a:t>
            </a:r>
            <a:r>
              <a:rPr lang="it-IT" baseline="0" dirty="0" smtClean="0"/>
              <a:t> and 4% </a:t>
            </a:r>
            <a:r>
              <a:rPr lang="it-IT" baseline="0" dirty="0" err="1" smtClean="0"/>
              <a:t>hypomagnesemia</a:t>
            </a:r>
            <a:r>
              <a:rPr lang="it-IT" baseline="0" dirty="0" smtClean="0"/>
              <a:t>. </a:t>
            </a:r>
            <a:r>
              <a:rPr lang="it-IT" baseline="0" dirty="0" err="1" smtClean="0"/>
              <a:t>Asthenia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also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negligible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D9CA-69C0-4253-A034-72DAF01E8E1D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B6055F8-1D02-4417-9241-55C834FD9970}" type="datetimeFigureOut">
              <a:rPr lang="it-IT" smtClean="0"/>
              <a:pPr/>
              <a:t>21/01/2015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098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4282" y="1433514"/>
            <a:ext cx="8715436" cy="2386029"/>
          </a:xfrm>
        </p:spPr>
        <p:txBody>
          <a:bodyPr>
            <a:noAutofit/>
          </a:bodyPr>
          <a:lstStyle/>
          <a:p>
            <a:r>
              <a:rPr lang="en-US" sz="3000" dirty="0" smtClean="0"/>
              <a:t>First-Line Dose-Dense Chemotherapy With </a:t>
            </a:r>
            <a:r>
              <a:rPr lang="en-US" sz="3000" dirty="0" err="1" smtClean="0"/>
              <a:t>Docetaxel</a:t>
            </a:r>
            <a:r>
              <a:rPr lang="en-US" sz="3000" dirty="0" smtClean="0"/>
              <a:t>, Cisplatin, </a:t>
            </a:r>
            <a:r>
              <a:rPr lang="en-US" sz="3000" dirty="0" err="1" smtClean="0"/>
              <a:t>Folinic</a:t>
            </a:r>
            <a:r>
              <a:rPr lang="en-US" sz="3000" dirty="0" smtClean="0"/>
              <a:t> Acid and </a:t>
            </a:r>
            <a:br>
              <a:rPr lang="en-US" sz="3000" dirty="0" smtClean="0"/>
            </a:br>
            <a:r>
              <a:rPr lang="en-US" sz="3000" dirty="0" smtClean="0"/>
              <a:t>5-Fluorouracil (DCF) Plus </a:t>
            </a:r>
            <a:r>
              <a:rPr lang="en-US" sz="3000" dirty="0" err="1" smtClean="0"/>
              <a:t>Panitumumab</a:t>
            </a:r>
            <a:r>
              <a:rPr lang="en-US" sz="3000" dirty="0" smtClean="0"/>
              <a:t> (P) in Patients With Locally Advanced or Metastatic Cancer of the Stomach or </a:t>
            </a:r>
            <a:r>
              <a:rPr lang="en-US" sz="3000" dirty="0" err="1" smtClean="0"/>
              <a:t>Gastroesophageal</a:t>
            </a:r>
            <a:r>
              <a:rPr lang="en-US" sz="3000" dirty="0" smtClean="0"/>
              <a:t> Junction (GEJ): A Phase II Multicenter Trial</a:t>
            </a:r>
            <a:endParaRPr lang="it-IT" sz="3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4816532"/>
            <a:ext cx="9144000" cy="916724"/>
          </a:xfrm>
        </p:spPr>
        <p:txBody>
          <a:bodyPr>
            <a:noAutofit/>
          </a:bodyPr>
          <a:lstStyle/>
          <a:p>
            <a:r>
              <a:rPr lang="it-IT" sz="2000" dirty="0" smtClean="0">
                <a:solidFill>
                  <a:schemeClr val="tx1"/>
                </a:solidFill>
              </a:rPr>
              <a:t>Tomasello G, Liguigli W, Toppo L, Mattioli R, Negri F, Curti A, </a:t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dirty="0" smtClean="0">
                <a:solidFill>
                  <a:schemeClr val="tx1"/>
                </a:solidFill>
              </a:rPr>
              <a:t>Ratti M, Poli R, Lazzarelli S, Gerevini F, Colombi C, Martinotti M, </a:t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dirty="0" smtClean="0">
                <a:solidFill>
                  <a:schemeClr val="tx1"/>
                </a:solidFill>
              </a:rPr>
              <a:t>Rovatti  M, Olivetti L, Passalacqua R</a:t>
            </a:r>
            <a:br>
              <a:rPr lang="it-IT" sz="2000" dirty="0" smtClean="0">
                <a:solidFill>
                  <a:schemeClr val="tx1"/>
                </a:solidFill>
              </a:rPr>
            </a:b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4282" y="6143644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3802" y="4096452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2800" b="1" dirty="0" smtClean="0">
                <a:solidFill>
                  <a:srgbClr val="FFFF00"/>
                </a:solidFill>
                <a:latin typeface="Arial" charset="0"/>
              </a:rPr>
              <a:t>Abstract 146</a:t>
            </a:r>
            <a:endParaRPr lang="en-US" sz="2800" b="1" dirty="0">
              <a:solidFill>
                <a:srgbClr val="FFFF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6696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Secondary Endpoints: OS</a:t>
            </a:r>
            <a:endParaRPr lang="it-IT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000108"/>
            <a:ext cx="6715171" cy="4885199"/>
          </a:xfrm>
          <a:prstGeom prst="rect">
            <a:avLst/>
          </a:prstGeom>
          <a:noFill/>
          <a:effectLst>
            <a:outerShdw dist="35921" dir="2700000" algn="ctr" rotWithShape="0">
              <a:srgbClr val="EEECE1"/>
            </a:outerShdw>
          </a:effectLst>
        </p:spPr>
      </p:pic>
      <p:sp>
        <p:nvSpPr>
          <p:cNvPr id="5" name="CasellaDiTesto 10"/>
          <p:cNvSpPr txBox="1">
            <a:spLocks noChangeArrowheads="1"/>
          </p:cNvSpPr>
          <p:nvPr/>
        </p:nvSpPr>
        <p:spPr bwMode="auto">
          <a:xfrm>
            <a:off x="1331640" y="5877272"/>
            <a:ext cx="6597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it-IT" b="1" dirty="0" err="1" smtClean="0">
                <a:latin typeface="Arial" panose="020B0604020202020204" pitchFamily="34" charset="0"/>
                <a:cs typeface="Arial" pitchFamily="34" charset="0"/>
              </a:rPr>
              <a:t>Median</a:t>
            </a:r>
            <a:r>
              <a:rPr lang="it-IT" b="1" dirty="0" smtClean="0">
                <a:latin typeface="Arial" panose="020B0604020202020204" pitchFamily="34" charset="0"/>
                <a:cs typeface="Arial" pitchFamily="34" charset="0"/>
              </a:rPr>
              <a:t> OS</a:t>
            </a:r>
            <a:r>
              <a:rPr kumimoji="0" lang="it-IT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: 9.4 </a:t>
            </a:r>
            <a:r>
              <a:rPr kumimoji="0" lang="it-IT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months</a:t>
            </a:r>
            <a:r>
              <a:rPr kumimoji="0" lang="it-IT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 (95%</a:t>
            </a:r>
            <a:r>
              <a:rPr kumimoji="0" lang="it-IT" b="1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kumimoji="0" lang="it-IT" b="1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CI</a:t>
            </a:r>
            <a:r>
              <a:rPr kumimoji="0" lang="it-IT" b="1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, </a:t>
            </a:r>
            <a:r>
              <a:rPr kumimoji="0" lang="it-IT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7.4-11.6</a:t>
            </a:r>
            <a:r>
              <a:rPr kumimoji="0" lang="it-IT" sz="1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)</a:t>
            </a:r>
            <a:endParaRPr kumimoji="0" lang="it-IT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6696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Secondary Endpoints: TTP</a:t>
            </a:r>
            <a:endParaRPr lang="it-IT" dirty="0"/>
          </a:p>
        </p:txBody>
      </p:sp>
      <p:sp>
        <p:nvSpPr>
          <p:cNvPr id="5" name="CasellaDiTesto 10"/>
          <p:cNvSpPr txBox="1">
            <a:spLocks noChangeArrowheads="1"/>
          </p:cNvSpPr>
          <p:nvPr/>
        </p:nvSpPr>
        <p:spPr bwMode="auto">
          <a:xfrm>
            <a:off x="1259632" y="5877272"/>
            <a:ext cx="66947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it-IT" b="1" dirty="0" err="1" smtClean="0">
                <a:latin typeface="Arial" panose="020B0604020202020204" pitchFamily="34" charset="0"/>
                <a:cs typeface="Arial" pitchFamily="34" charset="0"/>
              </a:rPr>
              <a:t>Median</a:t>
            </a:r>
            <a:r>
              <a:rPr lang="it-IT" b="1" dirty="0" smtClean="0">
                <a:latin typeface="Arial" panose="020B0604020202020204" pitchFamily="34" charset="0"/>
                <a:cs typeface="Arial" pitchFamily="34" charset="0"/>
              </a:rPr>
              <a:t> TTP</a:t>
            </a:r>
            <a:r>
              <a:rPr kumimoji="0" lang="it-IT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: 4.8 </a:t>
            </a:r>
            <a:r>
              <a:rPr kumimoji="0" lang="it-IT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months</a:t>
            </a:r>
            <a:r>
              <a:rPr kumimoji="0" lang="it-IT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 (95%</a:t>
            </a:r>
            <a:r>
              <a:rPr kumimoji="0" lang="it-IT" b="1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kumimoji="0" lang="it-IT" b="1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CI</a:t>
            </a:r>
            <a:r>
              <a:rPr kumimoji="0" lang="it-IT" b="1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, </a:t>
            </a:r>
            <a:r>
              <a:rPr lang="it-IT" b="1" dirty="0" smtClean="0">
                <a:latin typeface="Arial" panose="020B0604020202020204" pitchFamily="34" charset="0"/>
                <a:cs typeface="Arial" pitchFamily="34" charset="0"/>
              </a:rPr>
              <a:t>4</a:t>
            </a:r>
            <a:r>
              <a:rPr kumimoji="0" lang="it-IT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.1-6.9</a:t>
            </a:r>
            <a:r>
              <a:rPr kumimoji="0" lang="it-IT" sz="1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itchFamily="34" charset="0"/>
              </a:rPr>
              <a:t>)</a:t>
            </a:r>
            <a:endParaRPr kumimoji="0" lang="it-IT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000108"/>
            <a:ext cx="6811444" cy="494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4096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66960" y="1148546"/>
            <a:ext cx="8186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</a:rPr>
              <a:t>At our knowledge, this is the first study in gastric cancer which combines a monoclonal antibody with a dose-dense chemotherapy regimen, followed by maintenance therapy with </a:t>
            </a:r>
            <a:r>
              <a:rPr lang="en-US" sz="1600" b="1" dirty="0" err="1" smtClean="0">
                <a:latin typeface="Arial" panose="020B0604020202020204" pitchFamily="34" charset="0"/>
              </a:rPr>
              <a:t>panitumumab</a:t>
            </a:r>
            <a:r>
              <a:rPr lang="en-US" sz="1600" b="1" dirty="0" smtClean="0">
                <a:latin typeface="Arial" panose="020B0604020202020204" pitchFamily="34" charset="0"/>
              </a:rPr>
              <a:t> single-agent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</a:rPr>
              <a:t>Primary endpoint of the study has been reached with an ORR of 64% with the addition of the antibody; OS and TTP are in line with literature data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</a:rPr>
              <a:t>Due to toxicity, only 42% of patients respected the dose-dense schedule with no dose reductions. Likewise REAL-3 study, this confirms the difficulty in administering an intensive chemotherapy regimen in combination with an anti-EGFR antibody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</a:rPr>
              <a:t>50% patients entered the maintenance phase with </a:t>
            </a:r>
            <a:r>
              <a:rPr lang="en-US" sz="1600" b="1" dirty="0" err="1" smtClean="0">
                <a:latin typeface="Arial" panose="020B0604020202020204" pitchFamily="34" charset="0"/>
              </a:rPr>
              <a:t>panitumumab</a:t>
            </a:r>
            <a:r>
              <a:rPr lang="en-US" sz="1600" b="1" dirty="0" smtClean="0">
                <a:latin typeface="Arial" panose="020B0604020202020204" pitchFamily="34" charset="0"/>
              </a:rPr>
              <a:t>, which was administered for a median of 14 weeks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</a:rPr>
              <a:t>Seven patients (13%) not receiving maintenance therapy underwent gastrectomy. In an exploratory analysis comparing this subgroup with patients with no surgery (24) or </a:t>
            </a:r>
            <a:r>
              <a:rPr lang="en-US" sz="1600" b="1" dirty="0" err="1" smtClean="0">
                <a:latin typeface="Arial" panose="020B0604020202020204" pitchFamily="34" charset="0"/>
              </a:rPr>
              <a:t>gastrectomized</a:t>
            </a:r>
            <a:r>
              <a:rPr lang="en-US" sz="1600" b="1" dirty="0" smtClean="0">
                <a:latin typeface="Arial" panose="020B0604020202020204" pitchFamily="34" charset="0"/>
              </a:rPr>
              <a:t> before study entry, median OS was 20.0, 8.4, and 9.7 months respectively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</a:rPr>
              <a:t>Dose-dense chemotherapy combined with </a:t>
            </a:r>
            <a:r>
              <a:rPr lang="en-US" sz="1600" b="1" dirty="0" err="1">
                <a:latin typeface="Arial" panose="020B0604020202020204" pitchFamily="34" charset="0"/>
              </a:rPr>
              <a:t>panitumumab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</a:rPr>
              <a:t>is a very active regimen in gastric cancer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</a:rPr>
              <a:t>Due to a not negligible toxicity profile, it may represent a treatment option in </a:t>
            </a:r>
            <a:r>
              <a:rPr lang="en-US" sz="1600" b="1" dirty="0" err="1" smtClean="0">
                <a:latin typeface="Arial" panose="020B0604020202020204" pitchFamily="34" charset="0"/>
              </a:rPr>
              <a:t>neoadjuvant</a:t>
            </a:r>
            <a:r>
              <a:rPr lang="en-US" sz="1600" b="1" dirty="0" smtClean="0">
                <a:latin typeface="Arial" panose="020B0604020202020204" pitchFamily="34" charset="0"/>
              </a:rPr>
              <a:t> setting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</a:rPr>
              <a:t>Further translational studies aimed at identifying reliable predictive biomarkers are definitely needed</a:t>
            </a:r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56982"/>
            <a:ext cx="8229600" cy="868346"/>
          </a:xfrm>
        </p:spPr>
        <p:txBody>
          <a:bodyPr>
            <a:normAutofit/>
          </a:bodyPr>
          <a:lstStyle/>
          <a:p>
            <a:r>
              <a:rPr lang="it-IT" sz="4000" dirty="0" smtClean="0"/>
              <a:t>Background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7992" y="1162934"/>
            <a:ext cx="8218488" cy="4786346"/>
          </a:xfrm>
        </p:spPr>
        <p:txBody>
          <a:bodyPr>
            <a:noAutofit/>
          </a:bodyPr>
          <a:lstStyle/>
          <a:p>
            <a:pPr>
              <a:buClr>
                <a:srgbClr val="F09828"/>
              </a:buClr>
            </a:pPr>
            <a:r>
              <a:rPr lang="en-GB" sz="1600" dirty="0" smtClean="0"/>
              <a:t>Combination chemotherapy with </a:t>
            </a:r>
            <a:r>
              <a:rPr lang="en-GB" sz="1600" dirty="0" err="1" smtClean="0"/>
              <a:t>docetaxel</a:t>
            </a:r>
            <a:r>
              <a:rPr lang="en-GB" sz="1600" dirty="0" smtClean="0"/>
              <a:t>, cisplatin, and 5-fluorouracil </a:t>
            </a:r>
            <a:br>
              <a:rPr lang="en-GB" sz="1600" dirty="0" smtClean="0"/>
            </a:br>
            <a:r>
              <a:rPr lang="en-GB" sz="1600" dirty="0" smtClean="0"/>
              <a:t>(DCF or TCF) is a standard first-line regimen for metastatic gastric cancer</a:t>
            </a:r>
            <a:r>
              <a:rPr lang="en-GB" sz="1600" baseline="30000" dirty="0" smtClean="0"/>
              <a:t>1</a:t>
            </a:r>
            <a:endParaRPr lang="en-US" sz="1600" baseline="30000" dirty="0" smtClean="0"/>
          </a:p>
          <a:p>
            <a:pPr>
              <a:buClr>
                <a:srgbClr val="F09828"/>
              </a:buClr>
            </a:pPr>
            <a:r>
              <a:rPr lang="en-US" sz="1600" dirty="0" smtClean="0"/>
              <a:t>Dose-dense chemotherapy with </a:t>
            </a:r>
            <a:r>
              <a:rPr lang="en-US" sz="1600" dirty="0" err="1" smtClean="0"/>
              <a:t>docetaxel</a:t>
            </a:r>
            <a:r>
              <a:rPr lang="en-US" sz="1600" dirty="0" smtClean="0"/>
              <a:t>, cisplatin, </a:t>
            </a:r>
            <a:r>
              <a:rPr lang="en-US" sz="1600" dirty="0" err="1" smtClean="0"/>
              <a:t>folinic</a:t>
            </a:r>
            <a:r>
              <a:rPr lang="en-US" sz="1600" dirty="0" smtClean="0"/>
              <a:t> acid, and </a:t>
            </a:r>
            <a:br>
              <a:rPr lang="en-US" sz="1600" dirty="0" smtClean="0"/>
            </a:br>
            <a:r>
              <a:rPr lang="en-US" sz="1600" dirty="0" smtClean="0"/>
              <a:t>5-fluorouracil showed to be an effective treatment for metastatic gastric cancer</a:t>
            </a:r>
            <a:r>
              <a:rPr lang="en-US" sz="1600" baseline="30000" dirty="0" smtClean="0"/>
              <a:t>2</a:t>
            </a:r>
            <a:endParaRPr lang="en-GB" sz="1600" baseline="30000" dirty="0" smtClean="0"/>
          </a:p>
          <a:p>
            <a:pPr>
              <a:buClr>
                <a:srgbClr val="F09828"/>
              </a:buClr>
            </a:pPr>
            <a:r>
              <a:rPr lang="en-GB" sz="1600" dirty="0" smtClean="0"/>
              <a:t>In metastatic colorectal cancer, the efficacy of </a:t>
            </a:r>
            <a:r>
              <a:rPr lang="en-GB" sz="1600" dirty="0" err="1" smtClean="0"/>
              <a:t>panitumumab</a:t>
            </a:r>
            <a:r>
              <a:rPr lang="en-GB" sz="1600" dirty="0" smtClean="0"/>
              <a:t> is limited to wild-type RAS expressing subtypes</a:t>
            </a:r>
          </a:p>
          <a:p>
            <a:pPr>
              <a:buClr>
                <a:srgbClr val="F09828"/>
              </a:buClr>
            </a:pPr>
            <a:r>
              <a:rPr lang="en-GB" sz="1600" dirty="0" smtClean="0"/>
              <a:t>KRAS mutation rate in gastric cancer is very low</a:t>
            </a:r>
            <a:r>
              <a:rPr lang="en-GB" sz="1600" baseline="30000" dirty="0" smtClean="0"/>
              <a:t>3</a:t>
            </a:r>
          </a:p>
          <a:p>
            <a:pPr>
              <a:buClr>
                <a:srgbClr val="F09828"/>
              </a:buClr>
            </a:pPr>
            <a:r>
              <a:rPr lang="en-GB" sz="1600" dirty="0" smtClean="0"/>
              <a:t>To date, only a phase III trial tested </a:t>
            </a:r>
            <a:r>
              <a:rPr lang="en-GB" sz="1600" dirty="0" err="1" smtClean="0"/>
              <a:t>panitumumab</a:t>
            </a:r>
            <a:r>
              <a:rPr lang="en-GB" sz="1600" dirty="0" smtClean="0"/>
              <a:t> efficacy in combination with EOC chemotherapy showing no survival benefit over chemotherapy alone.</a:t>
            </a:r>
            <a:r>
              <a:rPr lang="en-GB" sz="1600" baseline="30000" dirty="0" smtClean="0"/>
              <a:t>3</a:t>
            </a:r>
            <a:r>
              <a:rPr lang="en-GB" sz="1600" dirty="0" smtClean="0"/>
              <a:t> This was probably due to the high rate of toxicity observed in the experimental arm, which limited the delivery of an adequate dose intensity and to a possible negative interaction of </a:t>
            </a:r>
            <a:r>
              <a:rPr lang="en-GB" sz="1600" dirty="0" err="1" smtClean="0"/>
              <a:t>panitumumab</a:t>
            </a:r>
            <a:r>
              <a:rPr lang="en-GB" sz="1600" dirty="0" smtClean="0"/>
              <a:t> with one or more EOC components 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smtClean="0"/>
              <a:t>(</a:t>
            </a:r>
            <a:r>
              <a:rPr lang="en-GB" sz="1600" dirty="0" err="1" smtClean="0"/>
              <a:t>ie</a:t>
            </a:r>
            <a:r>
              <a:rPr lang="en-GB" sz="1600" dirty="0" smtClean="0"/>
              <a:t>, </a:t>
            </a:r>
            <a:r>
              <a:rPr lang="en-GB" sz="1600" dirty="0" err="1"/>
              <a:t>o</a:t>
            </a:r>
            <a:r>
              <a:rPr lang="en-GB" sz="1600" dirty="0" err="1" smtClean="0"/>
              <a:t>xaliplatin</a:t>
            </a:r>
            <a:r>
              <a:rPr lang="en-GB" sz="1600" dirty="0" smtClean="0"/>
              <a:t>)</a:t>
            </a:r>
          </a:p>
          <a:p>
            <a:pPr>
              <a:buClr>
                <a:srgbClr val="F09828"/>
              </a:buClr>
            </a:pPr>
            <a:r>
              <a:rPr lang="en-GB" sz="1600" dirty="0" err="1" smtClean="0"/>
              <a:t>Panitumumab</a:t>
            </a:r>
            <a:r>
              <a:rPr lang="en-GB" sz="1600" dirty="0" smtClean="0"/>
              <a:t> activity when combined with DCF is currently unknown</a:t>
            </a:r>
            <a:endParaRPr lang="en-US" sz="1600" dirty="0" smtClean="0"/>
          </a:p>
          <a:p>
            <a:pPr>
              <a:buClr>
                <a:srgbClr val="F09828"/>
              </a:buClr>
            </a:pPr>
            <a:r>
              <a:rPr lang="en-US" sz="1600" dirty="0" smtClean="0"/>
              <a:t>In advanced gastric cancer it is possible to foresee at least an additive effect of anti-EGFR agent  to chemotherapy, when combining these treatments</a:t>
            </a:r>
            <a:endParaRPr lang="it-IT" sz="1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5564" y="6004399"/>
            <a:ext cx="840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latin typeface="Arial" panose="020B0604020202020204" pitchFamily="34" charset="0"/>
              </a:rPr>
              <a:t>1. </a:t>
            </a:r>
            <a:r>
              <a:rPr lang="it-IT" sz="1000" b="1" dirty="0">
                <a:latin typeface="Arial" panose="020B0604020202020204" pitchFamily="34" charset="0"/>
              </a:rPr>
              <a:t>Van Cutsem </a:t>
            </a:r>
            <a:r>
              <a:rPr lang="it-IT" sz="1000" b="1" dirty="0" smtClean="0">
                <a:latin typeface="Arial" panose="020B0604020202020204" pitchFamily="34" charset="0"/>
              </a:rPr>
              <a:t>E, et al. </a:t>
            </a:r>
            <a:r>
              <a:rPr lang="it-IT" sz="1000" b="1" i="1" dirty="0" smtClean="0">
                <a:latin typeface="Arial" panose="020B0604020202020204" pitchFamily="34" charset="0"/>
              </a:rPr>
              <a:t>J </a:t>
            </a:r>
            <a:r>
              <a:rPr lang="it-IT" sz="1000" b="1" i="1" dirty="0">
                <a:latin typeface="Arial" panose="020B0604020202020204" pitchFamily="34" charset="0"/>
              </a:rPr>
              <a:t>Clin Oncol</a:t>
            </a:r>
            <a:r>
              <a:rPr lang="it-IT" sz="1000" b="1" dirty="0">
                <a:latin typeface="Arial" panose="020B0604020202020204" pitchFamily="34" charset="0"/>
              </a:rPr>
              <a:t>. 2006;24(31):</a:t>
            </a:r>
            <a:r>
              <a:rPr lang="it-IT" sz="1000" b="1" dirty="0" smtClean="0">
                <a:latin typeface="Arial" panose="020B0604020202020204" pitchFamily="34" charset="0"/>
              </a:rPr>
              <a:t>4991-4997. 2. </a:t>
            </a:r>
            <a:r>
              <a:rPr lang="it-IT" sz="1000" b="1" dirty="0">
                <a:latin typeface="Arial" panose="020B0604020202020204" pitchFamily="34" charset="0"/>
              </a:rPr>
              <a:t>Tomasello G, et al. </a:t>
            </a:r>
            <a:r>
              <a:rPr lang="it-IT" sz="1000" b="1" i="1" dirty="0">
                <a:latin typeface="Arial" panose="020B0604020202020204" pitchFamily="34" charset="0"/>
              </a:rPr>
              <a:t>Gastric Cancer</a:t>
            </a:r>
            <a:r>
              <a:rPr lang="it-IT" sz="1000" b="1" dirty="0">
                <a:latin typeface="Arial" panose="020B0604020202020204" pitchFamily="34" charset="0"/>
              </a:rPr>
              <a:t>. 2014;17(4):</a:t>
            </a:r>
            <a:r>
              <a:rPr lang="it-IT" sz="1000" b="1" dirty="0" smtClean="0">
                <a:latin typeface="Arial" panose="020B0604020202020204" pitchFamily="34" charset="0"/>
              </a:rPr>
              <a:t>711-717. 3. </a:t>
            </a:r>
            <a:r>
              <a:rPr lang="fr-FR" sz="1000" b="1" dirty="0">
                <a:latin typeface="Arial" panose="020B0604020202020204" pitchFamily="34" charset="0"/>
              </a:rPr>
              <a:t>Waddell T, et al. </a:t>
            </a:r>
            <a:r>
              <a:rPr lang="fr-FR" sz="1000" b="1" i="1" dirty="0">
                <a:latin typeface="Arial" panose="020B0604020202020204" pitchFamily="34" charset="0"/>
              </a:rPr>
              <a:t>Lancet </a:t>
            </a:r>
            <a:r>
              <a:rPr lang="fr-FR" sz="1000" b="1" i="1" dirty="0" err="1">
                <a:latin typeface="Arial" panose="020B0604020202020204" pitchFamily="34" charset="0"/>
              </a:rPr>
              <a:t>Oncol</a:t>
            </a:r>
            <a:r>
              <a:rPr lang="fr-FR" sz="1000" b="1" dirty="0">
                <a:latin typeface="Arial" panose="020B0604020202020204" pitchFamily="34" charset="0"/>
              </a:rPr>
              <a:t>. 2013;14(6):</a:t>
            </a:r>
            <a:r>
              <a:rPr lang="fr-FR" sz="1000" b="1" dirty="0" smtClean="0">
                <a:latin typeface="Arial" panose="020B0604020202020204" pitchFamily="34" charset="0"/>
              </a:rPr>
              <a:t>481-489</a:t>
            </a:r>
            <a:r>
              <a:rPr lang="fr-FR" sz="1000" b="1" dirty="0">
                <a:latin typeface="Arial" panose="020B0604020202020204" pitchFamily="34" charset="0"/>
              </a:rPr>
              <a:t>.</a:t>
            </a:r>
            <a:endParaRPr lang="it-IT" sz="1000" b="1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285" y="6409447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564" y="5797369"/>
            <a:ext cx="82532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EOC,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epirubicin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oxaliplatin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capecitabine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10922"/>
            <a:ext cx="8229600" cy="928694"/>
          </a:xfrm>
        </p:spPr>
        <p:txBody>
          <a:bodyPr/>
          <a:lstStyle/>
          <a:p>
            <a:r>
              <a:rPr lang="it-IT" dirty="0" smtClean="0"/>
              <a:t>Treatment Schema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4025" y="1340768"/>
            <a:ext cx="8118503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</a:rPr>
              <a:t>Docetaxel</a:t>
            </a:r>
            <a:r>
              <a:rPr lang="en-US" sz="2000" b="1" dirty="0" smtClean="0">
                <a:latin typeface="Arial" panose="020B0604020202020204" pitchFamily="34" charset="0"/>
              </a:rPr>
              <a:t> 60 mg/m2 day 1 </a:t>
            </a:r>
          </a:p>
          <a:p>
            <a:pPr algn="just"/>
            <a:r>
              <a:rPr lang="en-US" sz="2000" b="1" dirty="0" smtClean="0">
                <a:latin typeface="Arial" panose="020B0604020202020204" pitchFamily="34" charset="0"/>
              </a:rPr>
              <a:t>Cisplatin 50 mg/m2 day 1 </a:t>
            </a:r>
          </a:p>
          <a:p>
            <a:pPr algn="just"/>
            <a:r>
              <a:rPr lang="en-US" sz="2000" b="1" dirty="0" smtClean="0">
                <a:latin typeface="Arial" panose="020B0604020202020204" pitchFamily="34" charset="0"/>
              </a:rPr>
              <a:t>L-</a:t>
            </a:r>
            <a:r>
              <a:rPr lang="en-US" sz="2000" b="1" dirty="0" err="1" smtClean="0">
                <a:latin typeface="Arial" panose="020B0604020202020204" pitchFamily="34" charset="0"/>
              </a:rPr>
              <a:t>folinic</a:t>
            </a:r>
            <a:r>
              <a:rPr lang="en-US" sz="2000" b="1" dirty="0" smtClean="0">
                <a:latin typeface="Arial" panose="020B0604020202020204" pitchFamily="34" charset="0"/>
              </a:rPr>
              <a:t> acid 100 mg/m2 day 1, 2          </a:t>
            </a:r>
          </a:p>
          <a:p>
            <a:pPr algn="just"/>
            <a:r>
              <a:rPr lang="en-US" sz="2000" b="1" dirty="0" smtClean="0">
                <a:latin typeface="Arial" panose="020B0604020202020204" pitchFamily="34" charset="0"/>
              </a:rPr>
              <a:t>5-fluorouracil 400 mg/m2 bolus day 1 and  2</a:t>
            </a:r>
          </a:p>
          <a:p>
            <a:pPr algn="just"/>
            <a:r>
              <a:rPr lang="en-US" sz="2000" b="1" dirty="0" smtClean="0">
                <a:latin typeface="Arial" panose="020B0604020202020204" pitchFamily="34" charset="0"/>
              </a:rPr>
              <a:t>5-fluorouracil 600 mg/m2 CI 22 h day 1 and  2</a:t>
            </a:r>
          </a:p>
          <a:p>
            <a:pPr algn="just"/>
            <a:r>
              <a:rPr lang="en-US" sz="2000" b="1" dirty="0" err="1" smtClean="0">
                <a:latin typeface="Arial" panose="020B0604020202020204" pitchFamily="34" charset="0"/>
              </a:rPr>
              <a:t>Panitumumab</a:t>
            </a:r>
            <a:r>
              <a:rPr lang="en-US" sz="2000" b="1" dirty="0" smtClean="0">
                <a:latin typeface="Arial" panose="020B0604020202020204" pitchFamily="34" charset="0"/>
              </a:rPr>
              <a:t> 6 mg/kg day 1</a:t>
            </a:r>
          </a:p>
          <a:p>
            <a:pPr algn="just"/>
            <a:r>
              <a:rPr lang="en-US" sz="2000" b="1" dirty="0" smtClean="0">
                <a:latin typeface="Arial" panose="020B0604020202020204" pitchFamily="34" charset="0"/>
              </a:rPr>
              <a:t>Peg-</a:t>
            </a:r>
            <a:r>
              <a:rPr lang="en-US" sz="2000" b="1" dirty="0" err="1" smtClean="0">
                <a:latin typeface="Arial" panose="020B0604020202020204" pitchFamily="34" charset="0"/>
              </a:rPr>
              <a:t>filgrastim</a:t>
            </a:r>
            <a:r>
              <a:rPr lang="en-US" sz="2000" b="1" dirty="0" smtClean="0">
                <a:latin typeface="Arial" panose="020B0604020202020204" pitchFamily="34" charset="0"/>
              </a:rPr>
              <a:t> 6 mg SC day 3 </a:t>
            </a:r>
          </a:p>
          <a:p>
            <a:pPr algn="just"/>
            <a:r>
              <a:rPr lang="en-US" sz="2000" b="1" dirty="0" smtClean="0">
                <a:latin typeface="Arial" panose="020B0604020202020204" pitchFamily="34" charset="0"/>
              </a:rPr>
              <a:t>				</a:t>
            </a:r>
            <a:r>
              <a:rPr lang="en-US" sz="2000" b="1" i="1" dirty="0" smtClean="0">
                <a:latin typeface="Arial" panose="020B0604020202020204" pitchFamily="34" charset="0"/>
              </a:rPr>
              <a:t>Cycles repeated every 2 weeks</a:t>
            </a:r>
            <a:r>
              <a:rPr lang="en-US" sz="2000" b="1" i="1" baseline="30000" dirty="0" smtClean="0">
                <a:latin typeface="Arial" panose="020B0604020202020204" pitchFamily="34" charset="0"/>
              </a:rPr>
              <a:t>*</a:t>
            </a:r>
            <a:endParaRPr lang="it-IT" sz="2000" b="1" i="1" dirty="0">
              <a:latin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68297" y="4149080"/>
            <a:ext cx="82327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baseline="30000" dirty="0" smtClean="0">
                <a:solidFill>
                  <a:srgbClr val="FFFF00"/>
                </a:solidFill>
                <a:latin typeface="Arial" panose="020B0604020202020204" pitchFamily="34" charset="0"/>
              </a:rPr>
              <a:t>*</a:t>
            </a:r>
            <a:r>
              <a:rPr lang="en-US" sz="1600" b="1" u="sng" dirty="0" smtClean="0">
                <a:solidFill>
                  <a:srgbClr val="FFFF00"/>
                </a:solidFill>
                <a:latin typeface="Arial" panose="020B0604020202020204" pitchFamily="34" charset="0"/>
              </a:rPr>
              <a:t>Patients aged &gt;65 years received a 30% dose reduction of all chemotherapy drugs. Dose of </a:t>
            </a:r>
            <a:r>
              <a:rPr lang="en-US" sz="1600" b="1" u="sng" dirty="0" err="1" smtClean="0">
                <a:solidFill>
                  <a:srgbClr val="FFFF00"/>
                </a:solidFill>
                <a:latin typeface="Arial" panose="020B0604020202020204" pitchFamily="34" charset="0"/>
              </a:rPr>
              <a:t>panitumumab</a:t>
            </a:r>
            <a:r>
              <a:rPr lang="en-US" sz="1600" b="1" u="sng" dirty="0" smtClean="0">
                <a:solidFill>
                  <a:srgbClr val="FFFF00"/>
                </a:solidFill>
                <a:latin typeface="Arial" panose="020B0604020202020204" pitchFamily="34" charset="0"/>
              </a:rPr>
              <a:t> was not reduced.</a:t>
            </a:r>
            <a:r>
              <a:rPr lang="it-IT" sz="16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</a:p>
          <a:p>
            <a:endParaRPr lang="it-IT" sz="1600" b="1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Chemotherapy was continued for a maximum of 6 cycles (4 cycles after the first amendment on 27/2/2012). </a:t>
            </a:r>
          </a:p>
          <a:p>
            <a:endParaRPr lang="en-US" sz="1600" b="1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Maintenance therapy with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</a:rPr>
              <a:t>panitumumab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 single agent was administered until disease progression, unacceptable toxicity, patient’s refusal or physician’s choice.</a:t>
            </a:r>
            <a:endParaRPr lang="it-IT" sz="1600" b="1" dirty="0" smtClean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285" y="6409447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5970"/>
            <a:ext cx="8229600" cy="857256"/>
          </a:xfrm>
        </p:spPr>
        <p:txBody>
          <a:bodyPr>
            <a:normAutofit/>
          </a:bodyPr>
          <a:lstStyle/>
          <a:p>
            <a:r>
              <a:rPr lang="it-IT" dirty="0" smtClean="0"/>
              <a:t>Study Objectives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9857"/>
            <a:ext cx="8229600" cy="4097335"/>
          </a:xfrm>
        </p:spPr>
        <p:txBody>
          <a:bodyPr>
            <a:normAutofit/>
          </a:bodyPr>
          <a:lstStyle/>
          <a:p>
            <a:pPr>
              <a:buClr>
                <a:srgbClr val="F09828"/>
              </a:buClr>
            </a:pPr>
            <a:r>
              <a:rPr lang="en-US" sz="2200" dirty="0" smtClean="0"/>
              <a:t>The </a:t>
            </a:r>
            <a:r>
              <a:rPr lang="en-US" sz="2200" u="sng" dirty="0" smtClean="0"/>
              <a:t>primary objective</a:t>
            </a:r>
            <a:r>
              <a:rPr lang="en-US" sz="2200" dirty="0" smtClean="0"/>
              <a:t> was to assess the anti-tumor activity of </a:t>
            </a:r>
            <a:r>
              <a:rPr lang="en-US" sz="2200" dirty="0" err="1" smtClean="0"/>
              <a:t>panitumumab</a:t>
            </a:r>
            <a:r>
              <a:rPr lang="en-US" sz="2200" dirty="0" smtClean="0"/>
              <a:t> in combination with a dose-dense chemotherapy regimen in terms of </a:t>
            </a:r>
            <a:r>
              <a:rPr lang="en-US" sz="2200" u="sng" dirty="0" smtClean="0"/>
              <a:t>overall response rate (ORR)</a:t>
            </a:r>
            <a:r>
              <a:rPr lang="en-US" sz="2200" u="sng" baseline="30000" dirty="0" smtClean="0"/>
              <a:t>*</a:t>
            </a:r>
            <a:r>
              <a:rPr lang="en-US" sz="2200" dirty="0" smtClean="0"/>
              <a:t> (complete and partial responses)</a:t>
            </a:r>
          </a:p>
          <a:p>
            <a:pPr>
              <a:buClr>
                <a:srgbClr val="F09828"/>
              </a:buClr>
            </a:pPr>
            <a:r>
              <a:rPr lang="en-US" sz="2200" u="sng" dirty="0" smtClean="0"/>
              <a:t>Secondary objectives were:</a:t>
            </a:r>
          </a:p>
          <a:p>
            <a:pPr lvl="1">
              <a:buClr>
                <a:srgbClr val="F09828"/>
              </a:buClr>
            </a:pPr>
            <a:r>
              <a:rPr lang="en-US" sz="2200" dirty="0" smtClean="0"/>
              <a:t>Toxicity and safety </a:t>
            </a:r>
            <a:endParaRPr lang="it-IT" sz="2200" dirty="0" smtClean="0"/>
          </a:p>
          <a:p>
            <a:pPr lvl="1">
              <a:buClr>
                <a:srgbClr val="F09828"/>
              </a:buClr>
            </a:pPr>
            <a:r>
              <a:rPr lang="en-US" sz="2200" dirty="0" smtClean="0"/>
              <a:t>Overall survival (OS)</a:t>
            </a:r>
            <a:endParaRPr lang="it-IT" sz="2200" dirty="0" smtClean="0"/>
          </a:p>
          <a:p>
            <a:pPr lvl="1">
              <a:buClr>
                <a:srgbClr val="F09828"/>
              </a:buClr>
            </a:pPr>
            <a:r>
              <a:rPr lang="en-US" sz="2200" dirty="0" smtClean="0"/>
              <a:t>Time to progression (TTP)</a:t>
            </a:r>
            <a:endParaRPr lang="it-IT" sz="2200" dirty="0" smtClean="0"/>
          </a:p>
          <a:p>
            <a:pPr lvl="1">
              <a:buClr>
                <a:srgbClr val="F09828"/>
              </a:buClr>
            </a:pPr>
            <a:r>
              <a:rPr lang="en-US" sz="2200" dirty="0" smtClean="0"/>
              <a:t>Translational research</a:t>
            </a:r>
            <a:endParaRPr lang="it-IT" sz="2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28596" y="4530575"/>
            <a:ext cx="8258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baseline="30000" dirty="0" smtClean="0">
                <a:solidFill>
                  <a:srgbClr val="FFFF00"/>
                </a:solidFill>
                <a:latin typeface="Arial" panose="020B0604020202020204" pitchFamily="34" charset="0"/>
              </a:rPr>
              <a:t>*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The estimate ORR for the treatment with chemotherapy alone was 45% (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</a:rPr>
              <a:t>Dalla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 Chiesa M, 2007). We chose the lower activity (p0) of 0.45. The target activity level (p1) was 0.65. A total of 48 assessable patients were needed to guarantee 80% power under a [alpha]-level of 5%. Assuming that about 10% of patients would have been lost before evaluation (refusal or suspension for toxicity) the number of patients needed to enroll was 52. </a:t>
            </a:r>
            <a:endParaRPr lang="it-IT" sz="1600" b="1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lang="it-IT" sz="16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141" y="6178110"/>
            <a:ext cx="4062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Dalla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Chiesa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M, et al. </a:t>
            </a:r>
            <a:r>
              <a:rPr lang="en-US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2007;25(18S): Abstract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15068.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46078"/>
            <a:ext cx="8229600" cy="868346"/>
          </a:xfrm>
        </p:spPr>
        <p:txBody>
          <a:bodyPr/>
          <a:lstStyle/>
          <a:p>
            <a:r>
              <a:rPr lang="it-IT" dirty="0" smtClean="0"/>
              <a:t>Eligibility Criteria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it-IT" i="1" dirty="0" err="1" smtClean="0"/>
              <a:t>Inclusion</a:t>
            </a:r>
            <a:endParaRPr lang="it-IT" i="1" dirty="0" smtClean="0"/>
          </a:p>
          <a:p>
            <a:pPr lvl="0">
              <a:lnSpc>
                <a:spcPct val="120000"/>
              </a:lnSpc>
              <a:buClr>
                <a:srgbClr val="F09828"/>
              </a:buClr>
            </a:pPr>
            <a:r>
              <a:rPr lang="en-US" dirty="0" smtClean="0"/>
              <a:t>Histologically confirmed advanced carcinoma of the stomach or </a:t>
            </a:r>
            <a:r>
              <a:rPr lang="en-US" dirty="0" err="1" smtClean="0"/>
              <a:t>esophagogastric</a:t>
            </a:r>
            <a:r>
              <a:rPr lang="en-US" dirty="0" smtClean="0"/>
              <a:t> junction</a:t>
            </a:r>
          </a:p>
          <a:p>
            <a:pPr>
              <a:lnSpc>
                <a:spcPct val="120000"/>
              </a:lnSpc>
              <a:buClr>
                <a:srgbClr val="F09828"/>
              </a:buClr>
            </a:pPr>
            <a:r>
              <a:rPr lang="en-US" dirty="0" smtClean="0"/>
              <a:t>Patients with locally advanced not </a:t>
            </a:r>
            <a:r>
              <a:rPr lang="en-US" dirty="0" err="1" smtClean="0"/>
              <a:t>resectable</a:t>
            </a:r>
            <a:r>
              <a:rPr lang="en-US" dirty="0" smtClean="0"/>
              <a:t> tumors </a:t>
            </a:r>
            <a:endParaRPr lang="it-IT" dirty="0" smtClean="0"/>
          </a:p>
          <a:p>
            <a:pPr>
              <a:lnSpc>
                <a:spcPct val="120000"/>
              </a:lnSpc>
              <a:buClr>
                <a:srgbClr val="F09828"/>
              </a:buClr>
            </a:pPr>
            <a:r>
              <a:rPr lang="en-US" dirty="0" smtClean="0"/>
              <a:t>Age ≥18 and ≤75 years</a:t>
            </a:r>
            <a:endParaRPr lang="it-IT" dirty="0" smtClean="0"/>
          </a:p>
          <a:p>
            <a:pPr>
              <a:lnSpc>
                <a:spcPct val="120000"/>
              </a:lnSpc>
              <a:buClr>
                <a:srgbClr val="F09828"/>
              </a:buClr>
            </a:pPr>
            <a:r>
              <a:rPr lang="en-US" dirty="0" smtClean="0"/>
              <a:t>ECOG performance status ≤1</a:t>
            </a:r>
          </a:p>
          <a:p>
            <a:pPr>
              <a:lnSpc>
                <a:spcPct val="120000"/>
              </a:lnSpc>
              <a:buClr>
                <a:srgbClr val="F09828"/>
              </a:buClr>
            </a:pPr>
            <a:r>
              <a:rPr lang="en-US" dirty="0" smtClean="0"/>
              <a:t>Adequate organ function</a:t>
            </a:r>
          </a:p>
          <a:p>
            <a:pPr>
              <a:lnSpc>
                <a:spcPct val="120000"/>
              </a:lnSpc>
              <a:buNone/>
            </a:pPr>
            <a:r>
              <a:rPr lang="en-US" i="1" dirty="0" smtClean="0"/>
              <a:t>Exclusion</a:t>
            </a:r>
          </a:p>
          <a:p>
            <a:pPr lvl="0">
              <a:lnSpc>
                <a:spcPct val="120000"/>
              </a:lnSpc>
              <a:buClr>
                <a:srgbClr val="F09828"/>
              </a:buClr>
            </a:pPr>
            <a:r>
              <a:rPr lang="en-US" dirty="0" smtClean="0"/>
              <a:t>HER2-positive patients (IHC 3+ or IHC 2+ with FISH amplified)  </a:t>
            </a:r>
            <a:endParaRPr lang="it-IT" dirty="0" smtClean="0"/>
          </a:p>
          <a:p>
            <a:pPr lvl="0">
              <a:lnSpc>
                <a:spcPct val="120000"/>
              </a:lnSpc>
              <a:buClr>
                <a:srgbClr val="F09828"/>
              </a:buClr>
            </a:pPr>
            <a:r>
              <a:rPr lang="en-US" dirty="0" smtClean="0"/>
              <a:t>Uncontrolled CNS metastases</a:t>
            </a:r>
          </a:p>
          <a:p>
            <a:pPr lvl="0">
              <a:lnSpc>
                <a:spcPct val="120000"/>
              </a:lnSpc>
              <a:buClr>
                <a:srgbClr val="F09828"/>
              </a:buClr>
            </a:pPr>
            <a:r>
              <a:rPr lang="en-US" dirty="0" smtClean="0"/>
              <a:t>Prior chemotherapy for the advanced disease</a:t>
            </a:r>
          </a:p>
          <a:p>
            <a:pPr>
              <a:lnSpc>
                <a:spcPct val="120000"/>
              </a:lnSpc>
              <a:buClr>
                <a:srgbClr val="F09828"/>
              </a:buClr>
            </a:pPr>
            <a:r>
              <a:rPr lang="en-US" dirty="0" smtClean="0"/>
              <a:t>Clinically significant cardiovascular disease (including myocardial infarction, unstable angina, symptomatic congestive heart failure, serious uncontrolled cardiac arrhythmia) ≤1 year before enrollment</a:t>
            </a:r>
            <a:endParaRPr lang="it-IT" dirty="0" smtClean="0"/>
          </a:p>
          <a:p>
            <a:pPr lvl="0">
              <a:lnSpc>
                <a:spcPct val="120000"/>
              </a:lnSpc>
            </a:pPr>
            <a:endParaRPr lang="it-IT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it-IT" dirty="0" smtClean="0"/>
          </a:p>
          <a:p>
            <a:pPr lvl="0">
              <a:lnSpc>
                <a:spcPct val="120000"/>
              </a:lnSpc>
            </a:pPr>
            <a:endParaRPr lang="it-IT" dirty="0" smtClean="0"/>
          </a:p>
          <a:p>
            <a:pPr>
              <a:lnSpc>
                <a:spcPct val="120000"/>
              </a:lnSpc>
            </a:pPr>
            <a:endParaRPr lang="it-IT" dirty="0" smtClean="0"/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4348" y="295492"/>
            <a:ext cx="7972452" cy="714380"/>
          </a:xfrm>
        </p:spPr>
        <p:txBody>
          <a:bodyPr>
            <a:normAutofit/>
          </a:bodyPr>
          <a:lstStyle/>
          <a:p>
            <a:r>
              <a:rPr lang="it-IT" sz="3600" dirty="0" smtClean="0"/>
              <a:t>Baseline Characteristics</a:t>
            </a:r>
            <a:endParaRPr lang="it-IT" sz="3600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9620"/>
              </p:ext>
            </p:extLst>
          </p:nvPr>
        </p:nvGraphicFramePr>
        <p:xfrm>
          <a:off x="727705" y="981075"/>
          <a:ext cx="7858181" cy="523862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095647"/>
                <a:gridCol w="2306852"/>
                <a:gridCol w="2455682"/>
              </a:tblGrid>
              <a:tr h="169947"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65038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GB" sz="11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Enrolled patients</a:t>
                      </a:r>
                    </a:p>
                    <a:p>
                      <a:pPr marL="182563" indent="0" algn="l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Metastatic</a:t>
                      </a:r>
                    </a:p>
                    <a:p>
                      <a:pPr marL="182563" indent="0" algn="l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Locally advanced not </a:t>
                      </a:r>
                      <a:r>
                        <a:rPr lang="en-GB" sz="1100" b="1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resectable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1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52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47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1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100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90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Assessable 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for toxicity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52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100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ssessable 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for response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96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Age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64.5 years ( median)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26 </a:t>
                      </a:r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patients aged 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 years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ange  42-75 years</a:t>
                      </a:r>
                    </a:p>
                    <a:p>
                      <a:pPr algn="ctr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84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Sex:</a:t>
                      </a:r>
                    </a:p>
                    <a:p>
                      <a:pPr marL="182563" indent="0" algn="l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Male</a:t>
                      </a:r>
                    </a:p>
                    <a:p>
                      <a:pPr marL="182563" indent="0" algn="l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Female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1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1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75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84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Performance 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status: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  <a:p>
                      <a:pPr marL="182563" indent="0" algn="l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27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52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48</a:t>
                      </a:r>
                      <a:endParaRPr lang="it-IT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9577">
                <a:tc>
                  <a:txBody>
                    <a:bodyPr/>
                    <a:lstStyle/>
                    <a:p>
                      <a:pPr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Metastatic sites: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Lung</a:t>
                      </a:r>
                      <a:endParaRPr lang="it-IT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Lymph nodes</a:t>
                      </a:r>
                      <a:endParaRPr lang="it-IT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Bone</a:t>
                      </a:r>
                      <a:endParaRPr lang="it-IT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Liver</a:t>
                      </a:r>
                      <a:endParaRPr lang="it-IT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Peritoneum</a:t>
                      </a:r>
                      <a:endParaRPr lang="it-IT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Other</a:t>
                      </a:r>
                      <a:endParaRPr lang="it-IT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&gt;1 metastatic site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40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31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77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40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40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tabLst>
                          <a:tab pos="881380" algn="ctr"/>
                          <a:tab pos="1207770" algn="l"/>
                        </a:tabLst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60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841">
                <a:tc>
                  <a:txBody>
                    <a:bodyPr/>
                    <a:lstStyle/>
                    <a:p>
                      <a:pPr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Histology: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ADK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Other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96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9788">
                <a:tc>
                  <a:txBody>
                    <a:bodyPr/>
                    <a:lstStyle/>
                    <a:p>
                      <a:pPr algn="l"/>
                      <a:r>
                        <a:rPr lang="en-GB" sz="11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Tumor</a:t>
                      </a:r>
                      <a:r>
                        <a:rPr lang="en-GB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grade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182563" indent="0" algn="l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75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8596"/>
            <a:ext cx="8229600" cy="939784"/>
          </a:xfrm>
        </p:spPr>
        <p:txBody>
          <a:bodyPr>
            <a:normAutofit/>
          </a:bodyPr>
          <a:lstStyle/>
          <a:p>
            <a:r>
              <a:rPr lang="it-IT" sz="4000" dirty="0" err="1" smtClean="0"/>
              <a:t>Results</a:t>
            </a:r>
            <a:endParaRPr lang="it-IT" sz="40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80583"/>
              </p:ext>
            </p:extLst>
          </p:nvPr>
        </p:nvGraphicFramePr>
        <p:xfrm>
          <a:off x="785786" y="1285860"/>
          <a:ext cx="7786742" cy="37928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3037"/>
                <a:gridCol w="2260667"/>
                <a:gridCol w="2763038"/>
              </a:tblGrid>
              <a:tr h="4286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it-IT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latin typeface="Arial" panose="020B0604020202020204" pitchFamily="34" charset="0"/>
                        </a:rPr>
                        <a:t>n</a:t>
                      </a:r>
                      <a:endParaRPr lang="it-IT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latin typeface="Arial" panose="020B0604020202020204" pitchFamily="34" charset="0"/>
                        </a:rPr>
                        <a:t>%</a:t>
                      </a:r>
                      <a:endParaRPr lang="it-IT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Partial response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29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58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Complete response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Stable disease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t-IT" sz="18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Progression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ORR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32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64 (95% </a:t>
                      </a:r>
                      <a:r>
                        <a:rPr lang="it-IT" sz="1800" b="1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CI</a:t>
                      </a: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,</a:t>
                      </a:r>
                      <a:r>
                        <a:rPr lang="it-IT" sz="18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51-77)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3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Disease control rate 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42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84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5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t-IT" sz="18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Not</a:t>
                      </a: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8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evaluable*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it-IT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785786" y="5229200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latin typeface="Arial" panose="020B0604020202020204" pitchFamily="34" charset="0"/>
              </a:rPr>
              <a:t>* 1 patient died after 3 cycles of chemotherapy due to myocardial infarction; 1 patient died after the first cycle due to bowel occlusion </a:t>
            </a:r>
            <a:endParaRPr lang="it-IT" sz="1200" b="1" dirty="0" smtClean="0">
              <a:latin typeface="Arial" panose="020B0604020202020204" pitchFamily="34" charset="0"/>
            </a:endParaRPr>
          </a:p>
          <a:p>
            <a:pPr algn="l"/>
            <a:endParaRPr lang="it-IT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98820"/>
              </p:ext>
            </p:extLst>
          </p:nvPr>
        </p:nvGraphicFramePr>
        <p:xfrm>
          <a:off x="785785" y="1916832"/>
          <a:ext cx="7643866" cy="388843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4640919"/>
                <a:gridCol w="1529321"/>
                <a:gridCol w="1473626"/>
              </a:tblGrid>
              <a:tr h="423456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it-IT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it-IT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902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Complianc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with dose-dense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regimen and </a:t>
                      </a: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dose reduction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42%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800" b="1" u="sng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Compliance</a:t>
                      </a: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800" b="1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with</a:t>
                      </a: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dose-dense </a:t>
                      </a:r>
                      <a:r>
                        <a:rPr lang="it-IT" sz="18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regimen</a:t>
                      </a: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dose </a:t>
                      </a:r>
                      <a:r>
                        <a:rPr lang="it-IT" sz="18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reduction</a:t>
                      </a: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31%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No-compliance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with dose-dense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regimen and </a:t>
                      </a: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dose reduction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15%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2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No-compliance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with dose-dense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regimen and  dose reduction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12%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0" y="435283"/>
            <a:ext cx="91440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it-IT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Patients’ Compliance With </a:t>
            </a:r>
            <a:br>
              <a:rPr lang="it-IT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</a:br>
            <a:r>
              <a:rPr lang="it-IT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Dose-Dense Schedule</a:t>
            </a:r>
            <a:endParaRPr lang="it-IT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1654"/>
            <a:ext cx="8258204" cy="71438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Toxicity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06949"/>
              </p:ext>
            </p:extLst>
          </p:nvPr>
        </p:nvGraphicFramePr>
        <p:xfrm>
          <a:off x="642966" y="1138910"/>
          <a:ext cx="8001000" cy="55473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667000"/>
                <a:gridCol w="2667000"/>
                <a:gridCol w="2667000"/>
              </a:tblGrid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Grade</a:t>
                      </a:r>
                      <a:r>
                        <a:rPr lang="it-IT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3/4 </a:t>
                      </a:r>
                      <a:r>
                        <a:rPr lang="it-IT" sz="1400" b="1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toxicity</a:t>
                      </a:r>
                      <a:endParaRPr lang="it-IT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it-IT" sz="14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it-IT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Leucopenia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29%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Neutropenia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Febrile</a:t>
                      </a:r>
                      <a:r>
                        <a:rPr lang="it-IT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neutropenia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13%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Anemia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Thrombocytopenia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Asthenia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27%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Mucositis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13%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Nausea / vomiting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12%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Diarrhea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15%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Skin</a:t>
                      </a:r>
                      <a:r>
                        <a:rPr lang="it-IT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toxicity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Hypomagnesemia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Toxic</a:t>
                      </a:r>
                      <a:r>
                        <a:rPr lang="it-IT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deaths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4%</a:t>
                      </a:r>
                      <a:endParaRPr lang="it-IT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Tomasello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146.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1505</Words>
  <Application>Microsoft Office PowerPoint</Application>
  <PresentationFormat>On-screen Show (4:3)</PresentationFormat>
  <Paragraphs>268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di Office</vt:lpstr>
      <vt:lpstr>First-Line Dose-Dense Chemotherapy With Docetaxel, Cisplatin, Folinic Acid and  5-Fluorouracil (DCF) Plus Panitumumab (P) in Patients With Locally Advanced or Metastatic Cancer of the Stomach or Gastroesophageal Junction (GEJ): A Phase II Multicenter Trial</vt:lpstr>
      <vt:lpstr>Background</vt:lpstr>
      <vt:lpstr>Treatment Schema</vt:lpstr>
      <vt:lpstr>Study Objectives</vt:lpstr>
      <vt:lpstr>Eligibility Criteria</vt:lpstr>
      <vt:lpstr>Baseline Characteristics</vt:lpstr>
      <vt:lpstr>Results</vt:lpstr>
      <vt:lpstr>PowerPoint Presentation</vt:lpstr>
      <vt:lpstr>Toxicity</vt:lpstr>
      <vt:lpstr>Secondary Endpoints: OS</vt:lpstr>
      <vt:lpstr>Secondary Endpoints: TTP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First-line dose-dense chemotherapy with Docetaxel, Cisplatin, Folinic Acid and 5-Fluorouracil (DCF) plus Panitumumab (P) in patients with locally advanced or metastatic cancer of the stomach or gastroesophageal junction (GEJ): a phase II multicenter trial</dc:title>
  <dc:creator>GT5083</dc:creator>
  <cp:lastModifiedBy>Christi Gray</cp:lastModifiedBy>
  <cp:revision>107</cp:revision>
  <dcterms:created xsi:type="dcterms:W3CDTF">2015-01-09T08:59:31Z</dcterms:created>
  <dcterms:modified xsi:type="dcterms:W3CDTF">2015-01-21T21:39:29Z</dcterms:modified>
</cp:coreProperties>
</file>